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61" r:id="rId7"/>
    <p:sldId id="273" r:id="rId8"/>
    <p:sldId id="274" r:id="rId9"/>
    <p:sldId id="275" r:id="rId10"/>
    <p:sldId id="276" r:id="rId11"/>
    <p:sldId id="269" r:id="rId12"/>
    <p:sldId id="260" r:id="rId13"/>
    <p:sldId id="271" r:id="rId14"/>
    <p:sldId id="266" r:id="rId15"/>
    <p:sldId id="270" r:id="rId16"/>
    <p:sldId id="277" r:id="rId17"/>
    <p:sldId id="26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EE121-CB7E-4D05-ABB7-08C1DEB5D2E2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ronishternberg/roni-california-housing-pri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Regression Project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6" y="3573016"/>
            <a:ext cx="7854696" cy="2488240"/>
          </a:xfrm>
        </p:spPr>
        <p:txBody>
          <a:bodyPr>
            <a:normAutofit/>
          </a:bodyPr>
          <a:lstStyle/>
          <a:p>
            <a:pPr algn="ctr"/>
            <a:endParaRPr lang="he-IL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Linoy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Elias</a:t>
            </a: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Roni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Shternberg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hlinkClick r:id="rId2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Link to Notebook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1792"/>
            <a:ext cx="8460432" cy="171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266429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65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SHAP values – When we drop ‘Country’ column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without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encoding it to ‘Country Encoded’: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635996" cy="31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32" y="2780928"/>
            <a:ext cx="4183997" cy="29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Preparing data for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Encoding categorical features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‘Developing’: 0, ‘Developed’: 1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Target Encoding - as ‘Country Encoded’ column</a:t>
            </a:r>
          </a:p>
          <a:p>
            <a:pPr lvl="1"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Regarding Country: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dropping Country - the model results were significantly worse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Thoughts to combine Country into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sub-groups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(by social-economic index or by continents for example)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Using the Models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Life expectancy: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Mean: 69.23, Std: 9.5, Min: 36.3, Median: 72.1, Max: 89.0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u="sng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model: Linear Regression: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Scaling the data using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StandardScaler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Train 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1.99</a:t>
            </a:r>
            <a:r>
              <a:rPr lang="en-US" sz="2000" dirty="0" smtClean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(Root Mean Squared Error)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1.99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Using the Models and Results (2)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u="sng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Model - Decision Tree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max_leaf_nodes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2.54,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Test RMSE: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2.67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Feature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importances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Country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Encoded: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0.974, Year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0.015,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Adult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Mortality: 0.011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200800" cy="288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Using the Models and Results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u="sng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Model - K-Nearest Neighbors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We ran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KNN model with different number of neighbors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compared the RMSE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results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Best results: 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n_neighbors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=14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Train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7.94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Test 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8.63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648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Using the Models and Results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Grid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Search with Decision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Tree 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5-fold cross-validation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Random Forest: 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=700 (default: 100)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max_depth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min_samples_leaf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min_samples_split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=10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Train 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1.34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RMSE: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1.63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Run models for Developed Countries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87012"/>
            <a:ext cx="8229600" cy="4389120"/>
          </a:xfrm>
        </p:spPr>
        <p:txBody>
          <a:bodyPr/>
          <a:lstStyle/>
          <a:p>
            <a:pPr lvl="1"/>
            <a:r>
              <a:rPr lang="en-GB" sz="2200" dirty="0" smtClean="0">
                <a:latin typeface="Arial" pitchFamily="34" charset="0"/>
                <a:cs typeface="Arial" pitchFamily="34" charset="0"/>
              </a:rPr>
              <a:t>We separated the dataset into 2 datasets – one for 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countries, and one for </a:t>
            </a: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countries </a:t>
            </a:r>
          </a:p>
          <a:p>
            <a:pPr lvl="1"/>
            <a:r>
              <a:rPr lang="en-GB" sz="2200" dirty="0" smtClean="0">
                <a:latin typeface="Arial" pitchFamily="34" charset="0"/>
                <a:cs typeface="Arial" pitchFamily="34" charset="0"/>
              </a:rPr>
              <a:t>Run all models on the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countries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LassoCV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Model Eliminated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16 of the 20 variables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Keeping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‘Country Encoded’, ‘Year’, ‘Schooling’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‘Diphtheria’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DT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looks completely different 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‘Alcohol’)</a:t>
            </a:r>
          </a:p>
          <a:p>
            <a:pPr lvl="1"/>
            <a:r>
              <a:rPr lang="en-GB" sz="2000" dirty="0" smtClean="0">
                <a:latin typeface="Arial" pitchFamily="34" charset="0"/>
                <a:cs typeface="Arial" pitchFamily="34" charset="0"/>
              </a:rPr>
              <a:t>KNN gives much better results </a:t>
            </a:r>
          </a:p>
          <a:p>
            <a:pPr marL="667512" lvl="2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69859"/>
            <a:ext cx="664508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Comparison and Conclusions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52537"/>
              </p:ext>
            </p:extLst>
          </p:nvPr>
        </p:nvGraphicFramePr>
        <p:xfrm>
          <a:off x="1115616" y="2060848"/>
          <a:ext cx="6096000" cy="1872123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2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 smtClean="0">
                          <a:solidFill>
                            <a:schemeClr val="accent4"/>
                          </a:solidFill>
                          <a:latin typeface="Arial"/>
                        </a:rPr>
                        <a:t>Full Dataset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1.99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7.94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49430"/>
              </p:ext>
            </p:extLst>
          </p:nvPr>
        </p:nvGraphicFramePr>
        <p:xfrm>
          <a:off x="1115616" y="4293096"/>
          <a:ext cx="6096000" cy="1864696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 smtClean="0">
                          <a:solidFill>
                            <a:schemeClr val="accent4"/>
                          </a:solidFill>
                          <a:latin typeface="Arial"/>
                        </a:rPr>
                        <a:t>Developed Dataset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2.04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latin typeface="Arial" pitchFamily="34" charset="0"/>
                          <a:cs typeface="Arial" pitchFamily="34" charset="0"/>
                        </a:rPr>
                        <a:t>2.17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2.73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1.21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Further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thoughts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Outlier detection and removal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Run other algorithms for feature selection - like "Select K-best"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Feature engineering: Create new columns using the mix of the most important columns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problem: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To predict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life expectancy for countries around the world</a:t>
            </a:r>
          </a:p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data set: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Taken from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Kaggle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Contains information compiled by the World Health Organization (WHO) and the United Nations to track factors that affect life expectancy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Sits at an optimal size between being too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toyish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too cumbersome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data contains 2938 rows and 22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columns (which are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self-explanatory)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row represents a country and a year combination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20 numeric columns and 2 categorical columns (country and developing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status)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Columns - Features (independent variables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18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Immunization factors, mortality factors, economic factors, social factors and other health </a:t>
            </a:r>
            <a:r>
              <a:rPr lang="en-US" sz="180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related </a:t>
            </a:r>
            <a:r>
              <a:rPr lang="en-US" sz="180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factors.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There are 193 unique countries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2000-2015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"Developed“ or "Developing“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Adult Mortality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Rates of both sexes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proba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of dying between 15-60 years per 1000 population)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Infant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Alcohol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consumption per capita (15+) (in liters of pure alcohol)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Pct.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Country’s expenditure on health - as a pct. of Gross Domestic Product (GDP) per capita(%)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Tot.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General government expenditure on health as a pct. of tot. government expenditure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BMI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Avg. Body Mass Index of entire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Immunization coverage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(among 1-year-olds (%)): Hepatitis B, Polio, Diphtheria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667512" lvl="2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Measles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reported cases per 1000 population</a:t>
            </a:r>
          </a:p>
          <a:p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Under-five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deaths under 5-years-old per 1000 population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HIV/AIDS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Deaths per 1000 live births HIV/AIDS (0-4 years)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GDP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Gross Domestic Product per capita (in USD)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Population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5-9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for Age 5 to 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10-19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and adolescents for Age 10 to 19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Income composition of 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Human Development Index in terms of income composition of resources (index ranging from 0 to 1)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Schooling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years of Schooling 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Target variable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(dependent variable):</a:t>
            </a:r>
          </a:p>
          <a:p>
            <a:pPr lvl="1"/>
            <a:r>
              <a:rPr lang="en-US" sz="1800" u="sng" dirty="0">
                <a:latin typeface="Arial" pitchFamily="34" charset="0"/>
                <a:cs typeface="Arial" pitchFamily="34" charset="0"/>
              </a:rPr>
              <a:t>Life expectancy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Mean: 69.23, Std: 9.5, Min: 36.3, Median: 72.1, Max: 89.0</a:t>
            </a:r>
          </a:p>
          <a:p>
            <a:pPr lvl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Target Variable Distribution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="" xmlns:a16="http://schemas.microsoft.com/office/drawing/2014/main" id="{C602C2B3-585D-4587-89C4-61F1BE4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7213"/>
            <a:ext cx="4968552" cy="190732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="" xmlns:a16="http://schemas.microsoft.com/office/drawing/2014/main" id="{B151166E-0DA2-4300-8A9B-D62F1F34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04864"/>
            <a:ext cx="3971925" cy="260985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A5DFF88A-AEB1-48CF-8321-E18DD458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020" y="2275771"/>
            <a:ext cx="3316586" cy="23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Exploratory Data Analysis (EDA)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Cleaning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&amp; Fixing column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names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no duplicate rows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Status: "Developed“: 17%, "Developing“: 83%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Handling missing values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Missing cells: 2563 (4.0%)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Removing rows will have dropped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~44% of the rows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Therefore, we impute columns with median value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33681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916832"/>
            <a:ext cx="2411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31547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7862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4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techniques: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running linear regression model in a loop with different thresholds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="" xmlns:a16="http://schemas.microsoft.com/office/drawing/2014/main" id="{06BBDE69-9AA1-462F-9CF0-74B8CE1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3961363"/>
            <a:ext cx="33623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994728-B909-4653-80AC-471841ECAF8C}"/>
              </a:ext>
            </a:extLst>
          </p:cNvPr>
          <p:cNvSpPr txBox="1"/>
          <p:nvPr/>
        </p:nvSpPr>
        <p:spPr>
          <a:xfrm>
            <a:off x="350142" y="3122216"/>
            <a:ext cx="37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columns with threshold of &gt; 0.45 with target variable: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827584" y="581738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best prediction was made with all features used</a:t>
            </a:r>
            <a:endParaRPr lang="en-IL" dirty="0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1BE463A8-166F-43F8-8B27-289F818C0B12}"/>
              </a:ext>
            </a:extLst>
          </p:cNvPr>
          <p:cNvSpPr/>
          <p:nvPr/>
        </p:nvSpPr>
        <p:spPr>
          <a:xfrm rot="16200000">
            <a:off x="4121212" y="4145879"/>
            <a:ext cx="648072" cy="936104"/>
          </a:xfrm>
          <a:prstGeom prst="downArrow">
            <a:avLst>
              <a:gd name="adj1" fmla="val 36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37669C-757F-4256-8487-CB2F52413CC9}"/>
              </a:ext>
            </a:extLst>
          </p:cNvPr>
          <p:cNvSpPr txBox="1"/>
          <p:nvPr/>
        </p:nvSpPr>
        <p:spPr>
          <a:xfrm>
            <a:off x="4625268" y="311816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  <a:p>
            <a:r>
              <a:rPr lang="en-US" dirty="0"/>
              <a:t>threshold value:{</a:t>
            </a:r>
            <a:r>
              <a:rPr lang="en-US" dirty="0" err="1"/>
              <a:t>train_rmse,test_rmse</a:t>
            </a:r>
            <a:r>
              <a:rPr lang="en-US" dirty="0"/>
              <a:t>}</a:t>
            </a:r>
            <a:endParaRPr lang="en-IL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="" xmlns:a16="http://schemas.microsoft.com/office/drawing/2014/main" id="{37095293-62EB-4078-B971-C2FD399C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98" y="4215713"/>
            <a:ext cx="3590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Lasso regression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Purpose: 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see the features coefficients and drop all the features with close to 0 coefficients.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Eliminated (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model_coef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 == 0): 2 variables: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 descr="A picture containing text, receipt, screenshot&#10;&#10;Description automatically generated">
            <a:extLst>
              <a:ext uri="{FF2B5EF4-FFF2-40B4-BE49-F238E27FC236}">
                <a16:creationId xmlns="" xmlns:a16="http://schemas.microsoft.com/office/drawing/2014/main" id="{0BE9B296-3952-41EA-8195-A85B6CD5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84984"/>
            <a:ext cx="2876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SHAP values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SHapley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Additive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exPlanations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is a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unified approach to explain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output of any machine learning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towardsdatascience.com/explain-your-model-with-the-shap-values-bc36aac4de3d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584451" cy="3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5957"/>
            <a:ext cx="4483025" cy="3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10012</TotalTime>
  <Words>966</Words>
  <Application>Microsoft Office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Regression Project</vt:lpstr>
      <vt:lpstr>Problem Statement</vt:lpstr>
      <vt:lpstr>Knowledge Data (1)</vt:lpstr>
      <vt:lpstr>Knowledge Data (2)</vt:lpstr>
      <vt:lpstr>Target Variable Distribution</vt:lpstr>
      <vt:lpstr>Exploratory Data Analysis (EDA) </vt:lpstr>
      <vt:lpstr>Feature Selection (1)</vt:lpstr>
      <vt:lpstr>Feature Selection (2)</vt:lpstr>
      <vt:lpstr>Feature Selection (3)</vt:lpstr>
      <vt:lpstr>Feature Selection (4)</vt:lpstr>
      <vt:lpstr>Preparing data for models</vt:lpstr>
      <vt:lpstr>Using the Models and Results</vt:lpstr>
      <vt:lpstr>Using the Models and Results (2)</vt:lpstr>
      <vt:lpstr>Using the Models and Results (3)</vt:lpstr>
      <vt:lpstr>Using the Models and Results (4)</vt:lpstr>
      <vt:lpstr>Run models for Developed Countries</vt:lpstr>
      <vt:lpstr>Comparison and Conclusions</vt:lpstr>
      <vt:lpstr>Further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Naya College: Data Science Course: Classification Project</dc:title>
  <dc:creator>Ron</dc:creator>
  <cp:lastModifiedBy>Ron</cp:lastModifiedBy>
  <cp:revision>317</cp:revision>
  <dcterms:created xsi:type="dcterms:W3CDTF">2020-05-15T12:46:52Z</dcterms:created>
  <dcterms:modified xsi:type="dcterms:W3CDTF">2021-08-09T17:56:40Z</dcterms:modified>
</cp:coreProperties>
</file>