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8" r:id="rId5"/>
    <p:sldId id="272" r:id="rId6"/>
    <p:sldId id="279" r:id="rId7"/>
    <p:sldId id="261" r:id="rId8"/>
    <p:sldId id="273" r:id="rId9"/>
    <p:sldId id="280" r:id="rId10"/>
    <p:sldId id="274" r:id="rId11"/>
    <p:sldId id="281" r:id="rId12"/>
    <p:sldId id="275" r:id="rId13"/>
    <p:sldId id="276" r:id="rId14"/>
    <p:sldId id="269" r:id="rId15"/>
    <p:sldId id="260" r:id="rId16"/>
    <p:sldId id="271" r:id="rId17"/>
    <p:sldId id="266" r:id="rId18"/>
    <p:sldId id="270" r:id="rId19"/>
    <p:sldId id="277" r:id="rId20"/>
    <p:sldId id="267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914" y="25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E121-CB7E-4D05-ABB7-08C1DEB5D2E2}" type="datetimeFigureOut">
              <a:rPr lang="en-US" smtClean="0"/>
              <a:pPr/>
              <a:t>8/10/2021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2E3A-8DBF-4C09-974A-2E530EBC7A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E121-CB7E-4D05-ABB7-08C1DEB5D2E2}" type="datetimeFigureOut">
              <a:rPr lang="en-US" smtClean="0"/>
              <a:pPr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2E3A-8DBF-4C09-974A-2E530EBC7A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E121-CB7E-4D05-ABB7-08C1DEB5D2E2}" type="datetimeFigureOut">
              <a:rPr lang="en-US" smtClean="0"/>
              <a:pPr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2E3A-8DBF-4C09-974A-2E530EBC7A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E121-CB7E-4D05-ABB7-08C1DEB5D2E2}" type="datetimeFigureOut">
              <a:rPr lang="en-US" smtClean="0"/>
              <a:pPr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2E3A-8DBF-4C09-974A-2E530EBC7A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E121-CB7E-4D05-ABB7-08C1DEB5D2E2}" type="datetimeFigureOut">
              <a:rPr lang="en-US" smtClean="0"/>
              <a:pPr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2E3A-8DBF-4C09-974A-2E530EBC7A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E121-CB7E-4D05-ABB7-08C1DEB5D2E2}" type="datetimeFigureOut">
              <a:rPr lang="en-US" smtClean="0"/>
              <a:pPr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2E3A-8DBF-4C09-974A-2E530EBC7A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E121-CB7E-4D05-ABB7-08C1DEB5D2E2}" type="datetimeFigureOut">
              <a:rPr lang="en-US" smtClean="0"/>
              <a:pPr/>
              <a:t>8/10/2021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2E3A-8DBF-4C09-974A-2E530EBC7A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E121-CB7E-4D05-ABB7-08C1DEB5D2E2}" type="datetimeFigureOut">
              <a:rPr lang="en-US" smtClean="0"/>
              <a:pPr/>
              <a:t>8/10/2021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2E3A-8DBF-4C09-974A-2E530EBC7A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E121-CB7E-4D05-ABB7-08C1DEB5D2E2}" type="datetimeFigureOut">
              <a:rPr lang="en-US" smtClean="0"/>
              <a:pPr/>
              <a:t>8/10/2021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2E3A-8DBF-4C09-974A-2E530EBC7A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E121-CB7E-4D05-ABB7-08C1DEB5D2E2}" type="datetimeFigureOut">
              <a:rPr lang="en-US" smtClean="0"/>
              <a:pPr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2E3A-8DBF-4C09-974A-2E530EBC7A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E121-CB7E-4D05-ABB7-08C1DEB5D2E2}" type="datetimeFigureOut">
              <a:rPr lang="en-US" smtClean="0"/>
              <a:pPr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8E02E3A-8DBF-4C09-974A-2E530EBC7A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B6EE121-CB7E-4D05-ABB7-08C1DEB5D2E2}" type="datetimeFigureOut">
              <a:rPr lang="en-US" smtClean="0"/>
              <a:pPr/>
              <a:t>8/10/2021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8E02E3A-8DBF-4C09-974A-2E530EBC7A2A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noybar/Regression_Python_Project" TargetMode="External"/><Relationship Id="rId2" Type="http://schemas.openxmlformats.org/officeDocument/2006/relationships/hyperlink" Target="https://www.kaggle.com/ronishternberg/roni-california-housing-prices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towardsdatascience.com/explain-your-model-with-the-shap-values-bc36aac4de3d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-243408"/>
            <a:ext cx="7851648" cy="1828800"/>
          </a:xfrm>
        </p:spPr>
        <p:txBody>
          <a:bodyPr>
            <a:normAutofit/>
          </a:bodyPr>
          <a:lstStyle/>
          <a:p>
            <a:pPr algn="ctr"/>
            <a:r>
              <a:rPr lang="en-GB" sz="4000" dirty="0">
                <a:latin typeface="Arial" pitchFamily="34" charset="0"/>
                <a:cs typeface="Arial" pitchFamily="34" charset="0"/>
              </a:rPr>
              <a:t>Regression Project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2036" y="3573016"/>
            <a:ext cx="7854696" cy="2488240"/>
          </a:xfrm>
        </p:spPr>
        <p:txBody>
          <a:bodyPr>
            <a:normAutofit/>
          </a:bodyPr>
          <a:lstStyle/>
          <a:p>
            <a:pPr algn="ctr"/>
            <a:endParaRPr lang="he-IL" dirty="0">
              <a:solidFill>
                <a:schemeClr val="bg2">
                  <a:lumMod val="40000"/>
                  <a:lumOff val="6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Linoy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 Elias</a:t>
            </a:r>
          </a:p>
          <a:p>
            <a:pPr algn="ctr"/>
            <a:r>
              <a:rPr lang="en-US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Roni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Shternberg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>
              <a:solidFill>
                <a:srgbClr val="F49100"/>
              </a:solidFill>
              <a:latin typeface="Arial" pitchFamily="34" charset="0"/>
              <a:cs typeface="Arial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2400" dirty="0">
                <a:solidFill>
                  <a:srgbClr val="F49100"/>
                </a:solidFill>
                <a:latin typeface="Arial" pitchFamily="34" charset="0"/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 </a:t>
            </a:r>
            <a:r>
              <a:rPr lang="en-US" sz="2400" dirty="0">
                <a:solidFill>
                  <a:srgbClr val="FF9900"/>
                </a:solidFill>
                <a:latin typeface="Arial" pitchFamily="34" charset="0"/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 </a:t>
            </a:r>
            <a:r>
              <a:rPr lang="en-US" sz="2400" dirty="0">
                <a:solidFill>
                  <a:srgbClr val="FF9900"/>
                </a:solidFill>
                <a:latin typeface="Arial" pitchFamily="34" charset="0"/>
                <a:cs typeface="Arial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Project</a:t>
            </a:r>
            <a:endParaRPr lang="en-US" sz="2400" dirty="0">
              <a:solidFill>
                <a:srgbClr val="FF99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11792"/>
            <a:ext cx="8460432" cy="1718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581128"/>
            <a:ext cx="2664296" cy="2088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4449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Arial" pitchFamily="34" charset="0"/>
                <a:cs typeface="Arial" pitchFamily="34" charset="0"/>
              </a:rPr>
              <a:t>Feature Selection - Lasso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3192" lvl="1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3. </a:t>
            </a:r>
            <a:r>
              <a:rPr lang="en-US" sz="18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Lasso regression</a:t>
            </a:r>
          </a:p>
          <a:p>
            <a:pPr marL="393192" lvl="1" indent="0">
              <a:buNone/>
            </a:pPr>
            <a:r>
              <a:rPr lang="en-US" sz="1400" dirty="0">
                <a:solidFill>
                  <a:srgbClr val="212121"/>
                </a:solidFill>
                <a:latin typeface="Roboto" panose="02000000000000000000" pitchFamily="2" charset="0"/>
              </a:rPr>
              <a:t>Purpose: t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o see the features coefficients and drop all the features with close to 0 coefficients.</a:t>
            </a:r>
          </a:p>
          <a:p>
            <a:pPr marL="393192" lvl="1" indent="0">
              <a:buNone/>
            </a:pPr>
            <a:r>
              <a:rPr lang="en-US" sz="1400" dirty="0">
                <a:solidFill>
                  <a:srgbClr val="212121"/>
                </a:solidFill>
                <a:latin typeface="Roboto" panose="02000000000000000000" pitchFamily="2" charset="0"/>
                <a:cs typeface="Arial" pitchFamily="34" charset="0"/>
              </a:rPr>
              <a:t>Eliminated (</a:t>
            </a:r>
            <a:r>
              <a:rPr lang="en-US" sz="1400" dirty="0" err="1">
                <a:solidFill>
                  <a:srgbClr val="212121"/>
                </a:solidFill>
                <a:latin typeface="Roboto" panose="02000000000000000000" pitchFamily="2" charset="0"/>
                <a:cs typeface="Arial" pitchFamily="34" charset="0"/>
              </a:rPr>
              <a:t>model_coef</a:t>
            </a:r>
            <a:r>
              <a:rPr lang="en-US" sz="1400" dirty="0">
                <a:solidFill>
                  <a:srgbClr val="212121"/>
                </a:solidFill>
                <a:latin typeface="Roboto" panose="02000000000000000000" pitchFamily="2" charset="0"/>
                <a:cs typeface="Arial" pitchFamily="34" charset="0"/>
              </a:rPr>
              <a:t> == 0): 8 variables: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16632"/>
            <a:ext cx="1497269" cy="1173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342EB5-21BF-44B9-BF1A-91F82B01F49D}"/>
              </a:ext>
            </a:extLst>
          </p:cNvPr>
          <p:cNvSpPr txBox="1"/>
          <p:nvPr/>
        </p:nvSpPr>
        <p:spPr>
          <a:xfrm>
            <a:off x="179512" y="6324600"/>
            <a:ext cx="4581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800" dirty="0">
                <a:latin typeface="Arial" pitchFamily="34" charset="0"/>
                <a:cs typeface="Arial" pitchFamily="34" charset="0"/>
              </a:rPr>
              <a:t>Train RMSE: 1.95, Test RMSE: 1.92</a:t>
            </a:r>
          </a:p>
        </p:txBody>
      </p:sp>
      <p:pic>
        <p:nvPicPr>
          <p:cNvPr id="8" name="Picture 7" descr="Text&#10;&#10;Description automatically generated with low confidence">
            <a:extLst>
              <a:ext uri="{FF2B5EF4-FFF2-40B4-BE49-F238E27FC236}">
                <a16:creationId xmlns:a16="http://schemas.microsoft.com/office/drawing/2014/main" id="{B1FE20F0-A2CD-4F55-86FF-13A3FA28F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933" y="2975120"/>
            <a:ext cx="3176067" cy="327480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B88B295-18E1-4BA6-BD81-77ED96503E6D}"/>
              </a:ext>
            </a:extLst>
          </p:cNvPr>
          <p:cNvSpPr/>
          <p:nvPr/>
        </p:nvSpPr>
        <p:spPr>
          <a:xfrm>
            <a:off x="1395932" y="4221088"/>
            <a:ext cx="3176067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070569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041324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Arial" pitchFamily="34" charset="0"/>
                <a:cs typeface="Arial" pitchFamily="34" charset="0"/>
              </a:rPr>
              <a:t>Feature Selection - Decision Tree - Feature Importance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3192" lvl="1" indent="0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393192" lvl="1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4. </a:t>
            </a:r>
            <a:r>
              <a:rPr lang="en-US" sz="18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Feature Importance</a:t>
            </a:r>
          </a:p>
          <a:p>
            <a:pPr marL="393192" lvl="1" indent="0">
              <a:buNone/>
            </a:pPr>
            <a:endParaRPr lang="en-US" sz="1800" dirty="0">
              <a:highlight>
                <a:srgbClr val="FFFF00"/>
              </a:highlight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16632"/>
            <a:ext cx="1497269" cy="1173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Text, table&#10;&#10;Description automatically generated with medium confidence">
            <a:extLst>
              <a:ext uri="{FF2B5EF4-FFF2-40B4-BE49-F238E27FC236}">
                <a16:creationId xmlns:a16="http://schemas.microsoft.com/office/drawing/2014/main" id="{2AC3FC4D-7174-46BF-A1DE-B6E0D18AA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2357239"/>
            <a:ext cx="3457575" cy="39433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4CB755D-B075-4E9F-B289-7AE8F5E5498B}"/>
              </a:ext>
            </a:extLst>
          </p:cNvPr>
          <p:cNvSpPr/>
          <p:nvPr/>
        </p:nvSpPr>
        <p:spPr>
          <a:xfrm>
            <a:off x="3842395" y="2366764"/>
            <a:ext cx="432048" cy="207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661777-30ED-4DC8-8FFA-60D09C6F9467}"/>
              </a:ext>
            </a:extLst>
          </p:cNvPr>
          <p:cNvSpPr/>
          <p:nvPr/>
        </p:nvSpPr>
        <p:spPr>
          <a:xfrm>
            <a:off x="3851920" y="2738578"/>
            <a:ext cx="1296144" cy="207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D28AAE-AC10-413A-8191-E458FD635142}"/>
              </a:ext>
            </a:extLst>
          </p:cNvPr>
          <p:cNvSpPr/>
          <p:nvPr/>
        </p:nvSpPr>
        <p:spPr>
          <a:xfrm>
            <a:off x="3870970" y="5996670"/>
            <a:ext cx="1277094" cy="2393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80841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848" y="65064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000" dirty="0">
                <a:latin typeface="Arial" pitchFamily="34" charset="0"/>
                <a:cs typeface="Arial" pitchFamily="34" charset="0"/>
              </a:rPr>
            </a:br>
            <a:br>
              <a:rPr lang="en-US" sz="4000" dirty="0">
                <a:latin typeface="Arial" pitchFamily="34" charset="0"/>
                <a:cs typeface="Arial" pitchFamily="34" charset="0"/>
              </a:rPr>
            </a:br>
            <a:r>
              <a:rPr lang="en-US" sz="4000" dirty="0">
                <a:latin typeface="Arial" pitchFamily="34" charset="0"/>
                <a:cs typeface="Arial" pitchFamily="34" charset="0"/>
              </a:rPr>
              <a:t>Feature Selection - SHAP Values (1)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2955"/>
            <a:ext cx="8229600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5. </a:t>
            </a:r>
            <a:r>
              <a:rPr lang="en-US" sz="18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SHAP values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SHapley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Additive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exPlanations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 is a 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unified approach to explain the output of any machine learning model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2000" dirty="0">
                <a:hlinkClick r:id="rId2"/>
              </a:rPr>
              <a:t>https://towardsdatascience.com/explain-your-model-with-the-shap-values-bc36aac4de3d</a:t>
            </a: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GB" sz="20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" y="3651147"/>
            <a:ext cx="3584451" cy="3109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648" y="3440112"/>
            <a:ext cx="4483025" cy="3320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C0FB50-0985-40CA-8E20-2EB42D81C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16632"/>
            <a:ext cx="1497269" cy="1173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8416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865" y="1844824"/>
            <a:ext cx="8229600" cy="4173096"/>
          </a:xfrm>
        </p:spPr>
        <p:txBody>
          <a:bodyPr>
            <a:normAutofit/>
          </a:bodyPr>
          <a:lstStyle/>
          <a:p>
            <a:endParaRPr lang="en-US" sz="1800" dirty="0">
              <a:latin typeface="Arial" pitchFamily="34" charset="0"/>
              <a:cs typeface="Arial" pitchFamily="34" charset="0"/>
            </a:endParaRPr>
          </a:p>
          <a:p>
            <a:r>
              <a:rPr lang="en-US" sz="1800" dirty="0">
                <a:latin typeface="Arial" pitchFamily="34" charset="0"/>
                <a:cs typeface="Arial" pitchFamily="34" charset="0"/>
              </a:rPr>
              <a:t>SHAP values - when we drop ‘Country’ column 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without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encoding it to ‘Country Encoded’:</a:t>
            </a:r>
          </a:p>
          <a:p>
            <a:endParaRPr lang="en-US" sz="1800" dirty="0">
              <a:latin typeface="Arial" pitchFamily="34" charset="0"/>
              <a:cs typeface="Arial" pitchFamily="34" charset="0"/>
            </a:endParaRPr>
          </a:p>
          <a:p>
            <a:endParaRPr lang="en-US" sz="2000" dirty="0"/>
          </a:p>
          <a:p>
            <a:pPr marL="0" indent="0">
              <a:buNone/>
            </a:pPr>
            <a:endParaRPr lang="en-GB" sz="20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780928"/>
            <a:ext cx="4635996" cy="3125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632" y="2780928"/>
            <a:ext cx="4183997" cy="2968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9B0CF2-F349-41EC-86CD-B617833F9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16632"/>
            <a:ext cx="1497269" cy="1173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985F87AE-914B-4B95-9DB6-C6A5822CC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848" y="65064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000" dirty="0">
                <a:latin typeface="Arial" pitchFamily="34" charset="0"/>
                <a:cs typeface="Arial" pitchFamily="34" charset="0"/>
              </a:rPr>
            </a:br>
            <a:br>
              <a:rPr lang="en-US" sz="4000" dirty="0">
                <a:latin typeface="Arial" pitchFamily="34" charset="0"/>
                <a:cs typeface="Arial" pitchFamily="34" charset="0"/>
              </a:rPr>
            </a:br>
            <a:r>
              <a:rPr lang="en-US" sz="4000" dirty="0">
                <a:latin typeface="Arial" pitchFamily="34" charset="0"/>
                <a:cs typeface="Arial" pitchFamily="34" charset="0"/>
              </a:rPr>
              <a:t>Feature Selection - SHAP Values (2)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7688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Arial" pitchFamily="34" charset="0"/>
                <a:cs typeface="Arial" pitchFamily="34" charset="0"/>
              </a:rPr>
              <a:t>Preparing Data for Models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935480"/>
            <a:ext cx="8564397" cy="438912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Encoding categorical features</a:t>
            </a:r>
          </a:p>
          <a:p>
            <a:pPr lvl="1"/>
            <a:r>
              <a:rPr lang="en-GB" sz="2000" u="sng" dirty="0">
                <a:latin typeface="Arial" pitchFamily="34" charset="0"/>
                <a:cs typeface="Arial" pitchFamily="34" charset="0"/>
              </a:rPr>
              <a:t>Status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: ‘Developing’: 0, ‘Developed’: 1</a:t>
            </a:r>
          </a:p>
          <a:p>
            <a:pPr lvl="1"/>
            <a:r>
              <a:rPr lang="en-GB" sz="2000" u="sng" dirty="0">
                <a:latin typeface="Arial" pitchFamily="34" charset="0"/>
                <a:cs typeface="Arial" pitchFamily="34" charset="0"/>
              </a:rPr>
              <a:t>Country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: Target Encoding - as ‘Country Encoded’ column</a:t>
            </a:r>
          </a:p>
          <a:p>
            <a:pPr lvl="1">
              <a:buNone/>
            </a:pP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93192" lvl="1" indent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Regarding Country:</a:t>
            </a:r>
          </a:p>
          <a:p>
            <a:pPr marL="736092" lvl="1" indent="-342900">
              <a:buAutoNum type="arabicPeriod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When dropping Country - the model results were significantly worse</a:t>
            </a:r>
          </a:p>
          <a:p>
            <a:pPr marL="736092" lvl="1" indent="-342900">
              <a:buAutoNum type="arabicPeriod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Tried the additive smoothing approach (“smooth” the average by including the overall average) - didn't achieve significant difference </a:t>
            </a:r>
          </a:p>
          <a:p>
            <a:pPr marL="736092" lvl="1" indent="-342900">
              <a:buAutoNum type="arabicPeriod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Thoughts to combine Country into sub-groups (by social-economic index or by continents for example)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16632"/>
            <a:ext cx="1497269" cy="1173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7477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Arial" pitchFamily="34" charset="0"/>
                <a:cs typeface="Arial" pitchFamily="34" charset="0"/>
              </a:rPr>
              <a:t>Models and Results -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48640" lvl="2" indent="-274320">
              <a:buClr>
                <a:schemeClr val="accent3"/>
              </a:buClr>
              <a:buSzPct val="95000"/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GB" sz="2000" dirty="0">
                <a:latin typeface="Arial" pitchFamily="34" charset="0"/>
                <a:cs typeface="Arial" pitchFamily="34" charset="0"/>
              </a:rPr>
              <a:t>Scaling the data using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StandardScaler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Train RMSE: 1.94</a:t>
            </a:r>
            <a:r>
              <a:rPr lang="en-US" sz="2000" dirty="0"/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(Root Mean Squared Error)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Test RMSE: 1.93</a:t>
            </a:r>
            <a:endParaRPr lang="en-US" sz="2000" u="sng" dirty="0">
              <a:latin typeface="Arial" pitchFamily="34" charset="0"/>
              <a:cs typeface="Arial" pitchFamily="34" charset="0"/>
            </a:endParaRPr>
          </a:p>
          <a:p>
            <a:pPr marL="548640" lvl="2" indent="-274320">
              <a:buClr>
                <a:schemeClr val="accent3"/>
              </a:buClr>
              <a:buSzPct val="95000"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548640" lvl="2" indent="-274320">
              <a:buClr>
                <a:schemeClr val="accent3"/>
              </a:buClr>
              <a:buSzPct val="95000"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274320" lvl="2" indent="0">
              <a:buClr>
                <a:schemeClr val="accent3"/>
              </a:buClr>
              <a:buSzPct val="95000"/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274320" lvl="1" indent="-274320">
              <a:buClr>
                <a:schemeClr val="accent3"/>
              </a:buClr>
              <a:buSzPct val="95000"/>
            </a:pPr>
            <a:endParaRPr lang="en-US" sz="2200" u="sng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16632"/>
            <a:ext cx="1497269" cy="1173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6DD470FD-4B16-468F-A1E7-8AFBACEC6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3645024"/>
            <a:ext cx="405765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916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itchFamily="34" charset="0"/>
                <a:cs typeface="Arial" pitchFamily="34" charset="0"/>
              </a:rPr>
              <a:t>Models and Results - Decision Tree</a:t>
            </a:r>
            <a:endParaRPr lang="en-US" sz="4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1800" dirty="0" err="1">
                <a:latin typeface="Arial" pitchFamily="34" charset="0"/>
                <a:cs typeface="Arial" pitchFamily="34" charset="0"/>
              </a:rPr>
              <a:t>max_leaf_nodes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= 10</a:t>
            </a:r>
          </a:p>
          <a:p>
            <a:pPr lvl="1"/>
            <a:r>
              <a:rPr lang="en-US" sz="1800" dirty="0">
                <a:latin typeface="Arial" pitchFamily="34" charset="0"/>
                <a:cs typeface="Arial" pitchFamily="34" charset="0"/>
              </a:rPr>
              <a:t>Train RMSE: 2.54, Test RMSE: 2.67</a:t>
            </a:r>
          </a:p>
          <a:p>
            <a:pPr lvl="1"/>
            <a:r>
              <a:rPr lang="en-US" sz="1800" dirty="0">
                <a:latin typeface="Arial" pitchFamily="34" charset="0"/>
                <a:cs typeface="Arial" pitchFamily="34" charset="0"/>
              </a:rPr>
              <a:t>Feature importance: </a:t>
            </a:r>
          </a:p>
          <a:p>
            <a:pPr marL="393192" lvl="1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Country Encoded: 0.974, Year : 0.015, Adult Mortality: 0.011</a:t>
            </a:r>
          </a:p>
          <a:p>
            <a:pPr lvl="1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17" y="3429000"/>
            <a:ext cx="7740191" cy="3099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241192-9354-4A8C-B344-E6B1E17D8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16632"/>
            <a:ext cx="1497269" cy="1173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Arial" pitchFamily="34" charset="0"/>
                <a:cs typeface="Arial" pitchFamily="34" charset="0"/>
              </a:rPr>
              <a:t>Models and Results - KNN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We ran KNN model with different number of neighbors (1 to 20) and compared the RMSE results. Best results: </a:t>
            </a:r>
          </a:p>
          <a:p>
            <a:pPr lvl="1"/>
            <a:r>
              <a:rPr lang="en-US" sz="2000" dirty="0" err="1">
                <a:latin typeface="Arial" pitchFamily="34" charset="0"/>
                <a:cs typeface="Arial" pitchFamily="34" charset="0"/>
              </a:rPr>
              <a:t>n_neighbors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=14 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Train RMSE: 7.94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Test RMSE: 8.63</a:t>
            </a:r>
          </a:p>
          <a:p>
            <a:pPr marL="0" indent="0">
              <a:buNone/>
            </a:pPr>
            <a:endParaRPr lang="en-GB" sz="2000" u="sng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000" u="sng" dirty="0">
              <a:latin typeface="Arial" pitchFamily="34" charset="0"/>
              <a:cs typeface="Arial" pitchFamily="34" charset="0"/>
            </a:endParaRPr>
          </a:p>
          <a:p>
            <a:pPr lvl="1"/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393192" lvl="1" indent="0">
              <a:buNone/>
            </a:pPr>
            <a:endParaRPr lang="en-US" sz="1300" u="sng" dirty="0">
              <a:latin typeface="Arial" pitchFamily="34" charset="0"/>
              <a:cs typeface="Arial" pitchFamily="34" charset="0"/>
            </a:endParaRPr>
          </a:p>
          <a:p>
            <a:pPr lvl="1"/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393192" lvl="1" indent="0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16632"/>
            <a:ext cx="1497269" cy="1173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212976"/>
            <a:ext cx="4648200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5418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Arial" pitchFamily="34" charset="0"/>
                <a:cs typeface="Arial" pitchFamily="34" charset="0"/>
              </a:rPr>
              <a:t>Models and Results - Random Forest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u="sng" dirty="0">
                <a:latin typeface="Arial" pitchFamily="34" charset="0"/>
                <a:cs typeface="Arial" pitchFamily="34" charset="0"/>
              </a:rPr>
              <a:t>Grid Search with Decision Tree </a:t>
            </a:r>
            <a:r>
              <a:rPr lang="en-US" sz="2000" u="sng" dirty="0" err="1">
                <a:latin typeface="Arial" pitchFamily="34" charset="0"/>
                <a:cs typeface="Arial" pitchFamily="34" charset="0"/>
              </a:rPr>
              <a:t>Regressor</a:t>
            </a:r>
            <a:r>
              <a:rPr lang="en-US" sz="2000" u="sng" dirty="0">
                <a:latin typeface="Arial" pitchFamily="34" charset="0"/>
                <a:cs typeface="Arial" pitchFamily="34" charset="0"/>
              </a:rPr>
              <a:t> 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With 5-fold cross-validation</a:t>
            </a:r>
          </a:p>
          <a:p>
            <a:pPr marL="0" indent="0">
              <a:buNone/>
            </a:pPr>
            <a:endParaRPr lang="en-US" sz="2000" u="sng" dirty="0">
              <a:latin typeface="Arial" pitchFamily="34" charset="0"/>
              <a:cs typeface="Arial" pitchFamily="34" charset="0"/>
            </a:endParaRPr>
          </a:p>
          <a:p>
            <a:r>
              <a:rPr lang="en-US" sz="2000" u="sng" dirty="0">
                <a:latin typeface="Arial" pitchFamily="34" charset="0"/>
                <a:cs typeface="Arial" pitchFamily="34" charset="0"/>
              </a:rPr>
              <a:t>Random Forest: </a:t>
            </a:r>
          </a:p>
          <a:p>
            <a:pPr lvl="1"/>
            <a:r>
              <a:rPr lang="en-US" sz="2000" dirty="0" err="1">
                <a:latin typeface="Arial" pitchFamily="34" charset="0"/>
                <a:cs typeface="Arial" pitchFamily="34" charset="0"/>
              </a:rPr>
              <a:t>n_estimators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=700 (default: 100)</a:t>
            </a:r>
          </a:p>
          <a:p>
            <a:pPr lvl="1"/>
            <a:r>
              <a:rPr lang="en-US" sz="2000" dirty="0" err="1">
                <a:latin typeface="Arial" pitchFamily="34" charset="0"/>
                <a:cs typeface="Arial" pitchFamily="34" charset="0"/>
              </a:rPr>
              <a:t>max_depth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=7</a:t>
            </a:r>
          </a:p>
          <a:p>
            <a:pPr lvl="1"/>
            <a:r>
              <a:rPr lang="en-US" sz="2000" dirty="0" err="1">
                <a:latin typeface="Arial" pitchFamily="34" charset="0"/>
                <a:cs typeface="Arial" pitchFamily="34" charset="0"/>
              </a:rPr>
              <a:t>min_samples_leaf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=5</a:t>
            </a:r>
          </a:p>
          <a:p>
            <a:pPr lvl="1"/>
            <a:r>
              <a:rPr lang="en-US" sz="2000" dirty="0" err="1">
                <a:latin typeface="Arial" pitchFamily="34" charset="0"/>
                <a:cs typeface="Arial" pitchFamily="34" charset="0"/>
              </a:rPr>
              <a:t>min_samples_split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=10</a:t>
            </a: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Train RMSE: 1.34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Test RMSE: 1.63</a:t>
            </a:r>
          </a:p>
          <a:p>
            <a:pPr marL="0" indent="0">
              <a:buNone/>
            </a:pPr>
            <a:endParaRPr lang="en-US" sz="2000" u="sng" dirty="0">
              <a:latin typeface="Arial" pitchFamily="34" charset="0"/>
              <a:cs typeface="Arial" pitchFamily="34" charset="0"/>
            </a:endParaRPr>
          </a:p>
          <a:p>
            <a:pPr lvl="1"/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393192" lvl="1" indent="0">
              <a:buNone/>
            </a:pPr>
            <a:endParaRPr lang="en-US" sz="1300" u="sng" dirty="0">
              <a:latin typeface="Arial" pitchFamily="34" charset="0"/>
              <a:cs typeface="Arial" pitchFamily="34" charset="0"/>
            </a:endParaRPr>
          </a:p>
          <a:p>
            <a:pPr lvl="1"/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393192" lvl="1" indent="0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16632"/>
            <a:ext cx="1497269" cy="1173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8158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3959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Arial" pitchFamily="34" charset="0"/>
                <a:cs typeface="Arial" pitchFamily="34" charset="0"/>
              </a:rPr>
              <a:t>Run models for Developed Countries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87012"/>
            <a:ext cx="8229600" cy="4389120"/>
          </a:xfrm>
        </p:spPr>
        <p:txBody>
          <a:bodyPr/>
          <a:lstStyle/>
          <a:p>
            <a:pPr lvl="1"/>
            <a:r>
              <a:rPr lang="en-GB" sz="2200" dirty="0">
                <a:latin typeface="Arial" pitchFamily="34" charset="0"/>
                <a:cs typeface="Arial" pitchFamily="34" charset="0"/>
              </a:rPr>
              <a:t>We separated the dataset into 2 datasets - one for </a:t>
            </a:r>
            <a:r>
              <a:rPr lang="en-GB" sz="2200" b="1" dirty="0">
                <a:latin typeface="Arial" pitchFamily="34" charset="0"/>
                <a:cs typeface="Arial" pitchFamily="34" charset="0"/>
              </a:rPr>
              <a:t>developing</a:t>
            </a:r>
            <a:r>
              <a:rPr lang="en-GB" sz="2200" dirty="0">
                <a:latin typeface="Arial" pitchFamily="34" charset="0"/>
                <a:cs typeface="Arial" pitchFamily="34" charset="0"/>
              </a:rPr>
              <a:t> countries, and one for </a:t>
            </a:r>
            <a:r>
              <a:rPr lang="en-GB" sz="2200" b="1" dirty="0">
                <a:latin typeface="Arial" pitchFamily="34" charset="0"/>
                <a:cs typeface="Arial" pitchFamily="34" charset="0"/>
              </a:rPr>
              <a:t>developed</a:t>
            </a:r>
            <a:r>
              <a:rPr lang="en-GB" sz="2200" dirty="0">
                <a:latin typeface="Arial" pitchFamily="34" charset="0"/>
                <a:cs typeface="Arial" pitchFamily="34" charset="0"/>
              </a:rPr>
              <a:t> countries </a:t>
            </a:r>
          </a:p>
          <a:p>
            <a:pPr lvl="1"/>
            <a:r>
              <a:rPr lang="en-GB" sz="2200" dirty="0">
                <a:latin typeface="Arial" pitchFamily="34" charset="0"/>
                <a:cs typeface="Arial" pitchFamily="34" charset="0"/>
              </a:rPr>
              <a:t>Run all models on the </a:t>
            </a:r>
            <a:r>
              <a:rPr lang="en-GB" sz="2200" b="1" dirty="0">
                <a:latin typeface="Arial" pitchFamily="34" charset="0"/>
                <a:cs typeface="Arial" pitchFamily="34" charset="0"/>
              </a:rPr>
              <a:t>developed</a:t>
            </a:r>
            <a:r>
              <a:rPr lang="en-GB" sz="2200" dirty="0">
                <a:latin typeface="Arial" pitchFamily="34" charset="0"/>
                <a:cs typeface="Arial" pitchFamily="34" charset="0"/>
              </a:rPr>
              <a:t> countries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LassoCV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Model Eliminated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16 of the 20 variables</a:t>
            </a:r>
          </a:p>
          <a:p>
            <a:pPr lvl="2"/>
            <a:r>
              <a:rPr lang="en-US" sz="2000" dirty="0">
                <a:latin typeface="Arial" pitchFamily="34" charset="0"/>
                <a:cs typeface="Arial" pitchFamily="34" charset="0"/>
              </a:rPr>
              <a:t>Keeping ‘Country Encoded’, ‘Year’, ‘Schooling’ and ‘Diphtheria’</a:t>
            </a:r>
          </a:p>
          <a:p>
            <a:pPr lvl="1"/>
            <a:r>
              <a:rPr lang="en-GB" sz="2000" dirty="0">
                <a:latin typeface="Arial" pitchFamily="34" charset="0"/>
                <a:cs typeface="Arial" pitchFamily="34" charset="0"/>
              </a:rPr>
              <a:t>The </a:t>
            </a:r>
            <a:r>
              <a:rPr lang="en-GB" sz="2000" b="1" dirty="0">
                <a:latin typeface="Arial" pitchFamily="34" charset="0"/>
                <a:cs typeface="Arial" pitchFamily="34" charset="0"/>
              </a:rPr>
              <a:t>DT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looks completely different (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e.g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: ‘Alcohol’)</a:t>
            </a:r>
          </a:p>
          <a:p>
            <a:pPr lvl="1"/>
            <a:r>
              <a:rPr lang="en-GB" sz="2000" dirty="0">
                <a:latin typeface="Arial" pitchFamily="34" charset="0"/>
                <a:cs typeface="Arial" pitchFamily="34" charset="0"/>
              </a:rPr>
              <a:t>KNN gives much better results </a:t>
            </a:r>
          </a:p>
          <a:p>
            <a:pPr marL="667512" lvl="2" indent="0"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365104"/>
            <a:ext cx="7149138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383426-ADCA-4F14-8D21-8F565E4CD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16632"/>
            <a:ext cx="1497269" cy="1173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3405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Arial" pitchFamily="34" charset="0"/>
                <a:cs typeface="Arial" pitchFamily="34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000" u="sng" dirty="0">
                <a:latin typeface="Arial" pitchFamily="34" charset="0"/>
                <a:cs typeface="Arial" pitchFamily="34" charset="0"/>
              </a:rPr>
              <a:t>The problem: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To predict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life expectancy for countries around the world</a:t>
            </a:r>
          </a:p>
          <a:p>
            <a:r>
              <a:rPr lang="en-GB" sz="2000" u="sng" dirty="0">
                <a:latin typeface="Arial" pitchFamily="34" charset="0"/>
                <a:cs typeface="Arial" pitchFamily="34" charset="0"/>
              </a:rPr>
              <a:t>The data set: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Taken from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Kaggle</a:t>
            </a:r>
            <a:endParaRPr lang="en-GB" sz="2000" dirty="0">
              <a:latin typeface="Arial" pitchFamily="34" charset="0"/>
              <a:cs typeface="Arial" pitchFamily="34" charset="0"/>
            </a:endParaRP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Contains information compiled by the World Health Organization (WHO) and the United Nations to track factors that affect life expectancy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Sits at an optimal size between being too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toyish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and too cumbersome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The data contains 2938 rows and 22 columns (which are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not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self-explanatory)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Each row represents a country and a year combination</a:t>
            </a:r>
          </a:p>
          <a:p>
            <a:r>
              <a:rPr lang="en-GB" sz="2000" dirty="0">
                <a:latin typeface="Arial" pitchFamily="34" charset="0"/>
                <a:cs typeface="Arial" pitchFamily="34" charset="0"/>
              </a:rPr>
              <a:t>20 numeric columns and 2 categorical columns (country and developing status)</a:t>
            </a: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93192" lvl="1" indent="0">
              <a:buNone/>
            </a:pPr>
            <a:endParaRPr lang="en-US" sz="1800" i="1" dirty="0">
              <a:latin typeface="Arial" pitchFamily="34" charset="0"/>
              <a:cs typeface="Arial" pitchFamily="34" charset="0"/>
            </a:endParaRP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93192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16632"/>
            <a:ext cx="1497269" cy="1173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8560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Arial" pitchFamily="34" charset="0"/>
                <a:cs typeface="Arial" pitchFamily="34" charset="0"/>
              </a:rPr>
              <a:t>Comparison and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16632"/>
            <a:ext cx="1497269" cy="1173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955089"/>
              </p:ext>
            </p:extLst>
          </p:nvPr>
        </p:nvGraphicFramePr>
        <p:xfrm>
          <a:off x="1115616" y="2060848"/>
          <a:ext cx="6096000" cy="1872123"/>
        </p:xfrm>
        <a:graphic>
          <a:graphicData uri="http://schemas.openxmlformats.org/drawingml/2006/table">
            <a:tbl>
              <a:tblPr/>
              <a:tblGrid>
                <a:gridCol w="3272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8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7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246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Models (</a:t>
                      </a:r>
                      <a:r>
                        <a:rPr lang="en-US" sz="1600" b="1" i="0" u="none" strike="noStrike" dirty="0">
                          <a:solidFill>
                            <a:schemeClr val="accent4"/>
                          </a:solidFill>
                          <a:latin typeface="Arial"/>
                        </a:rPr>
                        <a:t>Full Dataset</a:t>
                      </a:r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)</a:t>
                      </a:r>
                      <a:endParaRPr lang="en-US" sz="1500" dirty="0"/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Train RMSE</a:t>
                      </a:r>
                      <a:endParaRPr lang="en-US" sz="1500"/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Test RMSE</a:t>
                      </a:r>
                      <a:endParaRPr lang="en-US" sz="1500"/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6F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91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Linear Regression (base model)</a:t>
                      </a:r>
                      <a:endParaRPr lang="en-US" sz="1500" dirty="0"/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1.94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1.93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91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Decision Tree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Regressor</a:t>
                      </a:r>
                      <a:endParaRPr lang="en-US" sz="1500" dirty="0"/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BF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2.54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BF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dirty="0">
                          <a:latin typeface="Arial" pitchFamily="34" charset="0"/>
                          <a:cs typeface="Arial" pitchFamily="34" charset="0"/>
                        </a:rPr>
                        <a:t>2.67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91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K-Nearest Neighbors </a:t>
                      </a:r>
                      <a:r>
                        <a:rPr lang="en-US" sz="1600" b="0" i="0" u="none" strike="noStrike" dirty="0" err="1">
                          <a:solidFill>
                            <a:schemeClr val="tx1"/>
                          </a:solidFill>
                          <a:latin typeface="Arial"/>
                        </a:rPr>
                        <a:t>Regressor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7.93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8.63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91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Random Forest </a:t>
                      </a:r>
                      <a:r>
                        <a:rPr lang="en-US" sz="1600" dirty="0" err="1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Regressor</a:t>
                      </a:r>
                      <a:r>
                        <a:rPr lang="en-US" sz="1600" dirty="0">
                          <a:solidFill>
                            <a:schemeClr val="accent5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n-US" sz="1500" dirty="0">
                        <a:solidFill>
                          <a:schemeClr val="accent5"/>
                        </a:solidFill>
                      </a:endParaRPr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1.33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1.64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049430"/>
              </p:ext>
            </p:extLst>
          </p:nvPr>
        </p:nvGraphicFramePr>
        <p:xfrm>
          <a:off x="1115616" y="4293096"/>
          <a:ext cx="6096000" cy="1864696"/>
        </p:xfrm>
        <a:graphic>
          <a:graphicData uri="http://schemas.openxmlformats.org/drawingml/2006/table">
            <a:tbl>
              <a:tblPr/>
              <a:tblGrid>
                <a:gridCol w="3272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8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7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Models (</a:t>
                      </a:r>
                      <a:r>
                        <a:rPr lang="en-US" sz="1600" b="1" i="0" u="none" strike="noStrike" dirty="0">
                          <a:solidFill>
                            <a:schemeClr val="accent4"/>
                          </a:solidFill>
                          <a:latin typeface="Arial"/>
                        </a:rPr>
                        <a:t>Developed Dataset</a:t>
                      </a:r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)</a:t>
                      </a:r>
                      <a:endParaRPr lang="en-US" sz="1500" dirty="0"/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Train RMSE</a:t>
                      </a:r>
                      <a:endParaRPr lang="en-US" sz="1500"/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Test RMSE</a:t>
                      </a:r>
                      <a:endParaRPr lang="en-US" sz="1500"/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6F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91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Linear Regression</a:t>
                      </a:r>
                      <a:endParaRPr lang="en-US" sz="1500" dirty="0"/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1.84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2.04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91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Decision Tree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Regressor</a:t>
                      </a:r>
                      <a:endParaRPr lang="en-US" sz="1500" dirty="0"/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BF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1.76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BF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dirty="0">
                          <a:latin typeface="Arial" pitchFamily="34" charset="0"/>
                          <a:cs typeface="Arial" pitchFamily="34" charset="0"/>
                        </a:rPr>
                        <a:t>2.17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91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K-Nearest Neighbors </a:t>
                      </a:r>
                      <a:r>
                        <a:rPr lang="en-US" sz="1600" b="0" i="0" u="none" strike="noStrike" dirty="0" err="1">
                          <a:solidFill>
                            <a:schemeClr val="tx1"/>
                          </a:solidFill>
                          <a:latin typeface="Arial"/>
                        </a:rPr>
                        <a:t>Regressor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2.73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3.20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91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Random Forest </a:t>
                      </a:r>
                      <a:r>
                        <a:rPr lang="en-US" sz="1600" dirty="0" err="1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Regressor</a:t>
                      </a:r>
                      <a:r>
                        <a:rPr lang="en-US" sz="1600" dirty="0">
                          <a:solidFill>
                            <a:schemeClr val="accent5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n-US" sz="1500" dirty="0">
                        <a:solidFill>
                          <a:schemeClr val="accent5"/>
                        </a:solidFill>
                      </a:endParaRPr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1.21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4E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1.80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360" marR="77360" marT="38680" marB="3868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3907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Arial" pitchFamily="34" charset="0"/>
                <a:cs typeface="Arial" pitchFamily="34" charset="0"/>
              </a:rPr>
              <a:t>Further Thoughts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200" dirty="0">
                <a:latin typeface="Arial" pitchFamily="34" charset="0"/>
                <a:cs typeface="Arial" pitchFamily="34" charset="0"/>
              </a:rPr>
              <a:t>Outlier detection and removal</a:t>
            </a:r>
          </a:p>
          <a:p>
            <a:pPr lvl="1"/>
            <a:r>
              <a:rPr lang="en-US" sz="2200" dirty="0">
                <a:latin typeface="Arial" pitchFamily="34" charset="0"/>
                <a:cs typeface="Arial" pitchFamily="34" charset="0"/>
              </a:rPr>
              <a:t>Replace missing values in more sophisticated manner</a:t>
            </a:r>
          </a:p>
          <a:p>
            <a:pPr lvl="1"/>
            <a:r>
              <a:rPr lang="en-US" sz="2200" dirty="0">
                <a:latin typeface="Arial" pitchFamily="34" charset="0"/>
                <a:cs typeface="Arial" pitchFamily="34" charset="0"/>
              </a:rPr>
              <a:t>Run other algorithms for feature selection - like "Select K-best"</a:t>
            </a:r>
          </a:p>
          <a:p>
            <a:pPr lvl="1"/>
            <a:r>
              <a:rPr lang="en-US" sz="2200" dirty="0">
                <a:latin typeface="Arial" pitchFamily="34" charset="0"/>
                <a:cs typeface="Arial" pitchFamily="34" charset="0"/>
              </a:rPr>
              <a:t>Feature engineering: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900" dirty="0">
                <a:latin typeface="Arial" pitchFamily="34" charset="0"/>
                <a:cs typeface="Arial" pitchFamily="34" charset="0"/>
              </a:rPr>
              <a:t>Create new columns using the mix of the most important columns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900" dirty="0">
                <a:latin typeface="Arial" pitchFamily="34" charset="0"/>
                <a:cs typeface="Arial" pitchFamily="34" charset="0"/>
              </a:rPr>
              <a:t>Aggregate Country column into groups (by social-economic index or by continents for example)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sz="1900" dirty="0">
              <a:latin typeface="Arial" pitchFamily="34" charset="0"/>
              <a:cs typeface="Arial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en-US" sz="15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A01AD0-8A20-486C-8A2B-575BFF3FD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16632"/>
            <a:ext cx="1497269" cy="1173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5079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pPr algn="ctr"/>
            <a:r>
              <a:rPr lang="en-US" sz="4000" dirty="0">
                <a:latin typeface="Arial" pitchFamily="34" charset="0"/>
                <a:cs typeface="Arial" pitchFamily="34" charset="0"/>
              </a:rPr>
              <a:t>Knowledge Data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3891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Columns - Features (independent variables):</a:t>
            </a:r>
          </a:p>
          <a:p>
            <a:pPr>
              <a:buNone/>
            </a:pPr>
            <a:r>
              <a:rPr lang="en-US" sz="1800" dirty="0">
                <a:solidFill>
                  <a:srgbClr val="212121"/>
                </a:solidFill>
                <a:latin typeface="Arial" pitchFamily="34" charset="0"/>
                <a:cs typeface="Arial" pitchFamily="34" charset="0"/>
              </a:rPr>
              <a:t>Immunization factors, mortality factors, economic factors, social factors and other health </a:t>
            </a:r>
            <a:r>
              <a:rPr lang="en-US" sz="1800">
                <a:solidFill>
                  <a:srgbClr val="212121"/>
                </a:solidFill>
                <a:latin typeface="Arial" pitchFamily="34" charset="0"/>
                <a:cs typeface="Arial" pitchFamily="34" charset="0"/>
              </a:rPr>
              <a:t>related factors.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r>
              <a:rPr lang="en-US" sz="1800" u="sng" dirty="0">
                <a:latin typeface="Arial" pitchFamily="34" charset="0"/>
                <a:cs typeface="Arial" pitchFamily="34" charset="0"/>
              </a:rPr>
              <a:t>Country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: There are 193 unique countries</a:t>
            </a:r>
          </a:p>
          <a:p>
            <a:r>
              <a:rPr lang="en-US" sz="1800" u="sng" dirty="0">
                <a:latin typeface="Arial" pitchFamily="34" charset="0"/>
                <a:cs typeface="Arial" pitchFamily="34" charset="0"/>
              </a:rPr>
              <a:t>Year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: 2000-2015</a:t>
            </a:r>
          </a:p>
          <a:p>
            <a:r>
              <a:rPr lang="en-US" sz="1800" u="sng" dirty="0">
                <a:latin typeface="Arial" pitchFamily="34" charset="0"/>
                <a:cs typeface="Arial" pitchFamily="34" charset="0"/>
              </a:rPr>
              <a:t>Status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: "Developed“ or "Developing“</a:t>
            </a:r>
          </a:p>
          <a:p>
            <a:r>
              <a:rPr lang="en-US" sz="1800" u="sng" dirty="0">
                <a:latin typeface="Arial" pitchFamily="34" charset="0"/>
                <a:cs typeface="Arial" pitchFamily="34" charset="0"/>
              </a:rPr>
              <a:t>Adult Mortality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: Rates of both sexes 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proba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. of dying between 15-60 years per 1000 population)</a:t>
            </a:r>
          </a:p>
          <a:p>
            <a:r>
              <a:rPr lang="en-US" sz="1800" u="sng" dirty="0">
                <a:latin typeface="Arial" pitchFamily="34" charset="0"/>
                <a:cs typeface="Arial" pitchFamily="34" charset="0"/>
              </a:rPr>
              <a:t>Infant deaths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: Num. per 1000 population</a:t>
            </a:r>
          </a:p>
          <a:p>
            <a:r>
              <a:rPr lang="en-US" sz="1800" u="sng" dirty="0">
                <a:latin typeface="Arial" pitchFamily="34" charset="0"/>
                <a:cs typeface="Arial" pitchFamily="34" charset="0"/>
              </a:rPr>
              <a:t>Alcohol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: consumption per capita (15+) (in liters of pure alcohol)</a:t>
            </a:r>
          </a:p>
          <a:p>
            <a:r>
              <a:rPr lang="en-US" sz="1800" u="sng" dirty="0">
                <a:latin typeface="Arial" pitchFamily="34" charset="0"/>
                <a:cs typeface="Arial" pitchFamily="34" charset="0"/>
              </a:rPr>
              <a:t>Pct. expenditure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: Country’s expenditure on health - as a pct. of Gross Domestic Product (GDP) per capita(%)</a:t>
            </a:r>
          </a:p>
          <a:p>
            <a:r>
              <a:rPr lang="en-US" sz="1800" u="sng" dirty="0">
                <a:latin typeface="Arial" pitchFamily="34" charset="0"/>
                <a:cs typeface="Arial" pitchFamily="34" charset="0"/>
              </a:rPr>
              <a:t>Tot. expenditure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: General government expenditure on health as a pct. of tot. government expenditure (%)</a:t>
            </a:r>
          </a:p>
          <a:p>
            <a:r>
              <a:rPr lang="en-US" sz="1800" u="sng" dirty="0">
                <a:latin typeface="Arial" pitchFamily="34" charset="0"/>
                <a:cs typeface="Arial" pitchFamily="34" charset="0"/>
              </a:rPr>
              <a:t>BMI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: Avg. Body Mass Index of entire population</a:t>
            </a:r>
          </a:p>
          <a:p>
            <a:r>
              <a:rPr lang="en-US" sz="1800" u="sng" dirty="0">
                <a:latin typeface="Arial" pitchFamily="34" charset="0"/>
                <a:cs typeface="Arial" pitchFamily="34" charset="0"/>
              </a:rPr>
              <a:t>Immunization coverage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(among 1-year-olds (%)): Hepatitis B, Polio, Diphtheria</a:t>
            </a:r>
          </a:p>
          <a:p>
            <a:pPr marL="0" indent="0">
              <a:buNone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393192" lvl="1" indent="0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	</a:t>
            </a:r>
          </a:p>
          <a:p>
            <a:pPr marL="667512" lvl="2" indent="0">
              <a:buNone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16632"/>
            <a:ext cx="1497269" cy="1173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1191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pPr algn="ctr"/>
            <a:r>
              <a:rPr lang="en-US" sz="4000" dirty="0">
                <a:latin typeface="Arial" pitchFamily="34" charset="0"/>
                <a:cs typeface="Arial" pitchFamily="34" charset="0"/>
              </a:rPr>
              <a:t>Knowledge Data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389120"/>
          </a:xfrm>
        </p:spPr>
        <p:txBody>
          <a:bodyPr>
            <a:noAutofit/>
          </a:bodyPr>
          <a:lstStyle/>
          <a:p>
            <a:r>
              <a:rPr lang="en-US" sz="1800" u="sng" dirty="0">
                <a:latin typeface="Arial" pitchFamily="34" charset="0"/>
                <a:cs typeface="Arial" pitchFamily="34" charset="0"/>
              </a:rPr>
              <a:t>Measles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: Num. of reported cases per 1000 population</a:t>
            </a:r>
          </a:p>
          <a:p>
            <a:r>
              <a:rPr lang="en-US" sz="1800" u="sng" dirty="0">
                <a:latin typeface="Arial" pitchFamily="34" charset="0"/>
                <a:cs typeface="Arial" pitchFamily="34" charset="0"/>
              </a:rPr>
              <a:t>Under-five deaths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: Num. of deaths under 5-years-old per 1000 population</a:t>
            </a:r>
            <a:endParaRPr lang="en-US" sz="1800" u="sng" dirty="0">
              <a:latin typeface="Arial" pitchFamily="34" charset="0"/>
              <a:cs typeface="Arial" pitchFamily="34" charset="0"/>
            </a:endParaRPr>
          </a:p>
          <a:p>
            <a:r>
              <a:rPr lang="en-US" sz="1800" u="sng" dirty="0">
                <a:latin typeface="Arial" pitchFamily="34" charset="0"/>
                <a:cs typeface="Arial" pitchFamily="34" charset="0"/>
              </a:rPr>
              <a:t>HIV/AIDS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: Deaths per 1000 live births HIV/AIDS (0-4 years)</a:t>
            </a:r>
          </a:p>
          <a:p>
            <a:r>
              <a:rPr lang="en-US" sz="1800" u="sng" dirty="0">
                <a:latin typeface="Arial" pitchFamily="34" charset="0"/>
                <a:cs typeface="Arial" pitchFamily="34" charset="0"/>
              </a:rPr>
              <a:t>GDP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: Gross Domestic Product per capita (in USD)</a:t>
            </a:r>
          </a:p>
          <a:p>
            <a:r>
              <a:rPr lang="en-US" sz="1800" u="sng" dirty="0">
                <a:latin typeface="Arial" pitchFamily="34" charset="0"/>
                <a:cs typeface="Arial" pitchFamily="34" charset="0"/>
              </a:rPr>
              <a:t>Population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r>
              <a:rPr lang="en-US" sz="1800" u="sng" dirty="0">
                <a:latin typeface="Arial" pitchFamily="34" charset="0"/>
                <a:cs typeface="Arial" pitchFamily="34" charset="0"/>
              </a:rPr>
              <a:t>Thinness 5-9 years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: Prevalence of thinness among children for Age 5 to 9 (%)</a:t>
            </a:r>
          </a:p>
          <a:p>
            <a:r>
              <a:rPr lang="en-US" sz="1800" u="sng" dirty="0">
                <a:latin typeface="Arial" pitchFamily="34" charset="0"/>
                <a:cs typeface="Arial" pitchFamily="34" charset="0"/>
              </a:rPr>
              <a:t>Thinness 10-19 years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: Prevalence of thinness among children and adolescents for Age 10 to 19 (%)</a:t>
            </a:r>
          </a:p>
          <a:p>
            <a:r>
              <a:rPr lang="en-US" sz="1800" u="sng" dirty="0">
                <a:latin typeface="Arial" pitchFamily="34" charset="0"/>
                <a:cs typeface="Arial" pitchFamily="34" charset="0"/>
              </a:rPr>
              <a:t>Income composition of resources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: Human Development Index in terms of income composition of resources (index ranging from 0 to 1)</a:t>
            </a:r>
          </a:p>
          <a:p>
            <a:r>
              <a:rPr lang="en-US" sz="1800" u="sng" dirty="0">
                <a:latin typeface="Arial" pitchFamily="34" charset="0"/>
                <a:cs typeface="Arial" pitchFamily="34" charset="0"/>
              </a:rPr>
              <a:t>Schooling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: Num. of years of Schooling </a:t>
            </a:r>
          </a:p>
          <a:p>
            <a:r>
              <a:rPr lang="en-US" sz="1800" b="1" dirty="0">
                <a:latin typeface="Arial" pitchFamily="34" charset="0"/>
                <a:cs typeface="Arial" pitchFamily="34" charset="0"/>
              </a:rPr>
              <a:t>Target variable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(dependent variable):</a:t>
            </a:r>
          </a:p>
          <a:p>
            <a:pPr lvl="1"/>
            <a:r>
              <a:rPr lang="en-US" sz="1800" u="sng" dirty="0">
                <a:latin typeface="Arial" pitchFamily="34" charset="0"/>
                <a:cs typeface="Arial" pitchFamily="34" charset="0"/>
              </a:rPr>
              <a:t>Life expectancy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: Mean: 69.23, Std: 9.5, Min: 36.3, Median: 72.1, Max: 89.0</a:t>
            </a:r>
          </a:p>
          <a:p>
            <a:pPr lvl="1"/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marL="667512" lvl="2" indent="0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16632"/>
            <a:ext cx="1497269" cy="1173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1191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01064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Arial" pitchFamily="34" charset="0"/>
                <a:cs typeface="Arial" pitchFamily="34" charset="0"/>
              </a:rPr>
              <a:t>Looking at the Data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16632"/>
            <a:ext cx="1497269" cy="1173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A14F61F-F908-4855-9A2B-51D7FD8B6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988840"/>
            <a:ext cx="8162925" cy="1943100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389CC20-5E58-4C7E-A1BF-F8D15D570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09120"/>
            <a:ext cx="9144000" cy="182505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13573A5-6D6C-4CBC-AB56-1557BA621071}"/>
              </a:ext>
            </a:extLst>
          </p:cNvPr>
          <p:cNvSpPr txBox="1"/>
          <p:nvPr/>
        </p:nvSpPr>
        <p:spPr>
          <a:xfrm>
            <a:off x="985098" y="3931940"/>
            <a:ext cx="43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Continue…</a:t>
            </a:r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2603811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Arial" pitchFamily="34" charset="0"/>
                <a:cs typeface="Arial" pitchFamily="34" charset="0"/>
              </a:rPr>
              <a:t>Target Variable Distribution -</a:t>
            </a:r>
            <a:br>
              <a:rPr lang="en-US" sz="4000" dirty="0">
                <a:latin typeface="Arial" pitchFamily="34" charset="0"/>
                <a:cs typeface="Arial" pitchFamily="34" charset="0"/>
              </a:rPr>
            </a:br>
            <a:r>
              <a:rPr lang="en-US" sz="4000" dirty="0">
                <a:latin typeface="Arial" pitchFamily="34" charset="0"/>
                <a:cs typeface="Arial" pitchFamily="34" charset="0"/>
              </a:rPr>
              <a:t> Life Expectancy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16632"/>
            <a:ext cx="1497269" cy="1173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C602C2B3-585D-4587-89C4-61F1BE455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4797213"/>
            <a:ext cx="4968552" cy="1907321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B151166E-0DA2-4300-8A9B-D62F1F3460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19" y="2536816"/>
            <a:ext cx="3466728" cy="2277898"/>
          </a:xfrm>
          <a:prstGeom prst="rect">
            <a:avLst/>
          </a:prstGeom>
        </p:spPr>
      </p:pic>
      <p:pic>
        <p:nvPicPr>
          <p:cNvPr id="10" name="Picture 9" descr="Chart, box and whisker chart&#10;&#10;Description automatically generated">
            <a:extLst>
              <a:ext uri="{FF2B5EF4-FFF2-40B4-BE49-F238E27FC236}">
                <a16:creationId xmlns:a16="http://schemas.microsoft.com/office/drawing/2014/main" id="{A5DFF88A-AEB1-48CF-8321-E18DD4583C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3304" y="2643461"/>
            <a:ext cx="2881300" cy="19035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C444E9C-7A7E-4EBC-8131-402CAABEB8FE}"/>
              </a:ext>
            </a:extLst>
          </p:cNvPr>
          <p:cNvSpPr txBox="1"/>
          <p:nvPr/>
        </p:nvSpPr>
        <p:spPr>
          <a:xfrm>
            <a:off x="901328" y="2007286"/>
            <a:ext cx="64052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Mean: 69.23, Std: 9.5, Min: 36.3, Median: 72.1, Max: 89.0</a:t>
            </a:r>
          </a:p>
        </p:txBody>
      </p:sp>
    </p:spTree>
    <p:extLst>
      <p:ext uri="{BB962C8B-B14F-4D97-AF65-F5344CB8AC3E}">
        <p14:creationId xmlns:p14="http://schemas.microsoft.com/office/powerpoint/2010/main" val="2380806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0736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Arial" pitchFamily="34" charset="0"/>
                <a:cs typeface="Arial" pitchFamily="34" charset="0"/>
              </a:rPr>
              <a:t>Exploratory Data Analysis (EDA)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221360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Cleaning &amp; fixing column names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There are no duplicate rows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Status: "Developed“: 17%, "Developing“: 83%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Handling missing values </a:t>
            </a:r>
          </a:p>
          <a:p>
            <a:pPr lvl="1"/>
            <a:r>
              <a:rPr lang="en-GB" sz="1800" dirty="0">
                <a:latin typeface="Arial" pitchFamily="34" charset="0"/>
                <a:cs typeface="Arial" pitchFamily="34" charset="0"/>
              </a:rPr>
              <a:t>Missing cells: 2563 (4.0%)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GB" sz="1800" dirty="0">
                <a:latin typeface="Arial" pitchFamily="34" charset="0"/>
                <a:cs typeface="Arial" pitchFamily="34" charset="0"/>
              </a:rPr>
              <a:t>Removing rows will have dropped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~44% of the rows</a:t>
            </a:r>
          </a:p>
          <a:p>
            <a:pPr lvl="1"/>
            <a:r>
              <a:rPr lang="en-US" sz="1800" dirty="0">
                <a:latin typeface="Arial" pitchFamily="34" charset="0"/>
                <a:cs typeface="Arial" pitchFamily="34" charset="0"/>
              </a:rPr>
              <a:t>Therefore, we impute columns with median value</a:t>
            </a:r>
          </a:p>
          <a:p>
            <a:pPr lvl="1"/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lvl="1"/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16632"/>
            <a:ext cx="1497269" cy="1173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293096"/>
            <a:ext cx="3368116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88224" y="1916832"/>
            <a:ext cx="2411760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47864" y="4293096"/>
            <a:ext cx="3154722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00192" y="4293096"/>
            <a:ext cx="2786254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467B21-D66A-498A-82F3-2C48E49215F7}"/>
              </a:ext>
            </a:extLst>
          </p:cNvPr>
          <p:cNvSpPr txBox="1"/>
          <p:nvPr/>
        </p:nvSpPr>
        <p:spPr>
          <a:xfrm>
            <a:off x="1831501" y="6381328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Blue</a:t>
            </a:r>
            <a:r>
              <a:rPr lang="en-US" dirty="0"/>
              <a:t> = developing countries, </a:t>
            </a:r>
            <a:r>
              <a:rPr lang="en-US" dirty="0">
                <a:solidFill>
                  <a:srgbClr val="FF66CC"/>
                </a:solidFill>
              </a:rPr>
              <a:t>Pink</a:t>
            </a:r>
            <a:r>
              <a:rPr lang="en-US" dirty="0"/>
              <a:t> = developed countries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749487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208" y="704088"/>
            <a:ext cx="8340592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Arial" pitchFamily="34" charset="0"/>
                <a:cs typeface="Arial" pitchFamily="34" charset="0"/>
              </a:rPr>
              <a:t>Feature Selection - Correlation Matrix (1)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3" y="1935480"/>
            <a:ext cx="8842084" cy="438912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Used 5 techniques:</a:t>
            </a:r>
          </a:p>
          <a:p>
            <a:pPr marL="393192" lvl="1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1. </a:t>
            </a:r>
            <a:r>
              <a:rPr lang="en-US" sz="18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Pearson’s Correlation Matrix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+ running linear regression model in a loop with different thresholds towards target variable (threshold = 0 </a:t>
            </a:r>
            <a:r>
              <a:rPr lang="en-US" sz="1800" dirty="0"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 use all features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</a:t>
            </a:r>
          </a:p>
          <a:p>
            <a:pPr lvl="1"/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16632"/>
            <a:ext cx="1497269" cy="1173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Text, letter&#10;&#10;Description automatically generated">
            <a:extLst>
              <a:ext uri="{FF2B5EF4-FFF2-40B4-BE49-F238E27FC236}">
                <a16:creationId xmlns:a16="http://schemas.microsoft.com/office/drawing/2014/main" id="{06BBDE69-9AA1-462F-9CF0-74B8CE185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08" y="3961363"/>
            <a:ext cx="3362325" cy="1676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994728-B909-4653-80AC-471841ECAF8C}"/>
              </a:ext>
            </a:extLst>
          </p:cNvPr>
          <p:cNvSpPr txBox="1"/>
          <p:nvPr/>
        </p:nvSpPr>
        <p:spPr>
          <a:xfrm>
            <a:off x="350142" y="3122216"/>
            <a:ext cx="3769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 columns with threshold of &gt; 0.45 with target variable:</a:t>
            </a:r>
            <a:endParaRPr lang="en-I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D51DBD-C236-4764-84F6-7F46791CDA9F}"/>
              </a:ext>
            </a:extLst>
          </p:cNvPr>
          <p:cNvSpPr txBox="1"/>
          <p:nvPr/>
        </p:nvSpPr>
        <p:spPr>
          <a:xfrm>
            <a:off x="827584" y="5817385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Conclusion: 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the best prediction was made with all features used</a:t>
            </a:r>
            <a:endParaRPr lang="en-IL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BE463A8-166F-43F8-8B27-289F818C0B12}"/>
              </a:ext>
            </a:extLst>
          </p:cNvPr>
          <p:cNvSpPr/>
          <p:nvPr/>
        </p:nvSpPr>
        <p:spPr>
          <a:xfrm rot="16200000">
            <a:off x="4121212" y="4145879"/>
            <a:ext cx="648072" cy="936104"/>
          </a:xfrm>
          <a:prstGeom prst="downArrow">
            <a:avLst>
              <a:gd name="adj1" fmla="val 3630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37669C-757F-4256-8487-CB2F52413CC9}"/>
              </a:ext>
            </a:extLst>
          </p:cNvPr>
          <p:cNvSpPr txBox="1"/>
          <p:nvPr/>
        </p:nvSpPr>
        <p:spPr>
          <a:xfrm>
            <a:off x="4625268" y="3118167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Results: </a:t>
            </a:r>
          </a:p>
          <a:p>
            <a:r>
              <a:rPr lang="en-US" dirty="0"/>
              <a:t>threshold value:{</a:t>
            </a:r>
            <a:r>
              <a:rPr lang="en-US" dirty="0" err="1"/>
              <a:t>train_rmse,test_rmse</a:t>
            </a:r>
            <a:r>
              <a:rPr lang="en-US" dirty="0"/>
              <a:t>}</a:t>
            </a:r>
            <a:endParaRPr lang="en-IL" dirty="0"/>
          </a:p>
        </p:txBody>
      </p:sp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37095293-62EB-4078-B971-C2FD399CC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9398" y="4215713"/>
            <a:ext cx="359092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844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208" y="704088"/>
            <a:ext cx="8340592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Arial" pitchFamily="34" charset="0"/>
                <a:cs typeface="Arial" pitchFamily="34" charset="0"/>
              </a:rPr>
              <a:t>Feature Selection - Correlation Matrix (2)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3" y="1935480"/>
            <a:ext cx="8842084" cy="4389120"/>
          </a:xfrm>
        </p:spPr>
        <p:txBody>
          <a:bodyPr>
            <a:normAutofit/>
          </a:bodyPr>
          <a:lstStyle/>
          <a:p>
            <a:pPr marL="393192" lvl="1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2. </a:t>
            </a:r>
            <a:r>
              <a:rPr lang="en-US" sz="18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Pearson’s Correlation Matrix 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500" dirty="0">
                <a:latin typeface="Arial" pitchFamily="34" charset="0"/>
                <a:cs typeface="Arial" pitchFamily="34" charset="0"/>
              </a:rPr>
              <a:t>Dropping one variable of each pair of variables that are highly correlated to each other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500" dirty="0">
                <a:latin typeface="Arial" pitchFamily="34" charset="0"/>
                <a:cs typeface="Arial" pitchFamily="34" charset="0"/>
              </a:rPr>
              <a:t>Leaving the variable that has a stronger correlation with target variable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sz="1500" dirty="0">
              <a:latin typeface="Arial" pitchFamily="34" charset="0"/>
              <a:cs typeface="Arial" pitchFamily="34" charset="0"/>
            </a:endParaRPr>
          </a:p>
          <a:p>
            <a:pPr marL="667512" lvl="2" indent="0">
              <a:buNone/>
            </a:pPr>
            <a:r>
              <a:rPr lang="en-US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HIV/AIDS and Adult Mortality (0.52) 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  <a:sym typeface="Wingdings" panose="05000000000000000000" pitchFamily="2" charset="2"/>
              </a:rPr>
              <a:t> 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HIP/AIDS was dropped</a:t>
            </a:r>
            <a:endParaRPr lang="en-US" sz="1500" b="0" i="0" dirty="0">
              <a:solidFill>
                <a:srgbClr val="21212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667512" lvl="2" indent="0">
              <a:buNone/>
            </a:pPr>
            <a:r>
              <a:rPr lang="en-US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BMI and Income composition of resources (0.51) 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  <a:sym typeface="Wingdings" panose="05000000000000000000" pitchFamily="2" charset="2"/>
              </a:rPr>
              <a:t> 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BMI was dropped</a:t>
            </a:r>
            <a:endParaRPr lang="en-US" sz="1500" dirty="0">
              <a:solidFill>
                <a:srgbClr val="212121"/>
              </a:solidFill>
              <a:latin typeface="Arial" pitchFamily="34" charset="0"/>
              <a:cs typeface="Arial" pitchFamily="34" charset="0"/>
            </a:endParaRPr>
          </a:p>
          <a:p>
            <a:pPr marL="667512" lvl="2" indent="0">
              <a:buNone/>
            </a:pPr>
            <a:r>
              <a:rPr lang="en-US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Income composition of resources and Schooling (0.8) 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  <a:sym typeface="Wingdings" panose="05000000000000000000" pitchFamily="2" charset="2"/>
              </a:rPr>
              <a:t> 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Income composition of resources was dropped</a:t>
            </a:r>
            <a:endParaRPr lang="en-US" sz="1500" b="0" i="0" dirty="0">
              <a:solidFill>
                <a:srgbClr val="21212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667512" lvl="2" indent="0">
              <a:buNone/>
            </a:pPr>
            <a:r>
              <a:rPr lang="en-US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Polio and Diphtheria (0.67) 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  <a:sym typeface="Wingdings" panose="05000000000000000000" pitchFamily="2" charset="2"/>
              </a:rPr>
              <a:t> 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Polio was dropped</a:t>
            </a:r>
            <a:endParaRPr lang="en-US" sz="1500" dirty="0">
              <a:solidFill>
                <a:srgbClr val="212121"/>
              </a:solidFill>
              <a:latin typeface="Arial" pitchFamily="34" charset="0"/>
              <a:cs typeface="Arial" pitchFamily="34" charset="0"/>
            </a:endParaRPr>
          </a:p>
          <a:p>
            <a:pPr marL="667512" lvl="2" indent="0">
              <a:buNone/>
            </a:pPr>
            <a:r>
              <a:rPr lang="en-US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thinness 5-9 years and thinness 10-19 years (0.94) 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  <a:sym typeface="Wingdings" panose="05000000000000000000" pitchFamily="2" charset="2"/>
              </a:rPr>
              <a:t> 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thinness 5-9 years was dropped</a:t>
            </a:r>
            <a:endParaRPr lang="en-US" sz="1500" dirty="0">
              <a:latin typeface="Arial" pitchFamily="34" charset="0"/>
              <a:cs typeface="Arial" pitchFamily="34" charset="0"/>
            </a:endParaRPr>
          </a:p>
          <a:p>
            <a:pPr marL="393192" lvl="1" indent="0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1800" dirty="0">
                <a:latin typeface="Arial" pitchFamily="34" charset="0"/>
                <a:cs typeface="Arial" pitchFamily="34" charset="0"/>
              </a:rPr>
              <a:t>Train RMSE: 1.99, Test RMSE: 1.99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16632"/>
            <a:ext cx="1497269" cy="1173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6D51DBD-C236-4764-84F6-7F46791CDA9F}"/>
              </a:ext>
            </a:extLst>
          </p:cNvPr>
          <p:cNvSpPr txBox="1"/>
          <p:nvPr/>
        </p:nvSpPr>
        <p:spPr>
          <a:xfrm>
            <a:off x="251519" y="5817385"/>
            <a:ext cx="884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Conclusion: 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dropping highly-correlated columns hasn’t improved the prediction result (1.93 vs 1.99)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6255804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10135</TotalTime>
  <Words>1265</Words>
  <Application>Microsoft Office PowerPoint</Application>
  <PresentationFormat>On-screen Show (4:3)</PresentationFormat>
  <Paragraphs>194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Constantia</vt:lpstr>
      <vt:lpstr>Roboto</vt:lpstr>
      <vt:lpstr>Wingdings</vt:lpstr>
      <vt:lpstr>Wingdings 2</vt:lpstr>
      <vt:lpstr>Flow</vt:lpstr>
      <vt:lpstr>Regression Project</vt:lpstr>
      <vt:lpstr>Problem Statement</vt:lpstr>
      <vt:lpstr>Knowledge Data (1)</vt:lpstr>
      <vt:lpstr>Knowledge Data (2)</vt:lpstr>
      <vt:lpstr>Looking at the Data</vt:lpstr>
      <vt:lpstr>Target Variable Distribution -  Life Expectancy</vt:lpstr>
      <vt:lpstr>Exploratory Data Analysis (EDA) </vt:lpstr>
      <vt:lpstr>Feature Selection - Correlation Matrix (1)</vt:lpstr>
      <vt:lpstr>Feature Selection - Correlation Matrix (2)</vt:lpstr>
      <vt:lpstr>Feature Selection - Lasso</vt:lpstr>
      <vt:lpstr>Feature Selection - Decision Tree - Feature Importance</vt:lpstr>
      <vt:lpstr>  Feature Selection - SHAP Values (1)</vt:lpstr>
      <vt:lpstr>  Feature Selection - SHAP Values (2)</vt:lpstr>
      <vt:lpstr>Preparing Data for Models</vt:lpstr>
      <vt:lpstr>Models and Results - Linear Regression</vt:lpstr>
      <vt:lpstr>Models and Results - Decision Tree</vt:lpstr>
      <vt:lpstr>Models and Results - KNN</vt:lpstr>
      <vt:lpstr>Models and Results - Random Forest</vt:lpstr>
      <vt:lpstr>Run models for Developed Countries</vt:lpstr>
      <vt:lpstr>Comparison and Conclusions</vt:lpstr>
      <vt:lpstr>Further Thoughts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Naya College: Data Science Course: Classification Project</dc:title>
  <dc:creator>Ron</dc:creator>
  <cp:lastModifiedBy>Linoy Elias</cp:lastModifiedBy>
  <cp:revision>356</cp:revision>
  <dcterms:created xsi:type="dcterms:W3CDTF">2020-05-15T12:46:52Z</dcterms:created>
  <dcterms:modified xsi:type="dcterms:W3CDTF">2021-08-10T12:21:14Z</dcterms:modified>
</cp:coreProperties>
</file>