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1" r:id="rId2"/>
    <p:sldId id="259" r:id="rId3"/>
    <p:sldId id="386" r:id="rId4"/>
    <p:sldId id="312" r:id="rId5"/>
    <p:sldId id="382" r:id="rId6"/>
    <p:sldId id="383" r:id="rId7"/>
    <p:sldId id="392" r:id="rId8"/>
    <p:sldId id="384" r:id="rId9"/>
    <p:sldId id="385" r:id="rId10"/>
    <p:sldId id="303" r:id="rId11"/>
    <p:sldId id="387" r:id="rId12"/>
    <p:sldId id="388" r:id="rId13"/>
    <p:sldId id="390" r:id="rId14"/>
    <p:sldId id="391" r:id="rId15"/>
    <p:sldId id="30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B"/>
    <a:srgbClr val="99CC03"/>
    <a:srgbClr val="555555"/>
    <a:srgbClr val="A5D122"/>
    <a:srgbClr val="404040"/>
    <a:srgbClr val="6633FC"/>
    <a:srgbClr val="F9F9FA"/>
    <a:srgbClr val="81AE02"/>
    <a:srgbClr val="F6F6F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43AC-4C7A-4C93-A32A-BF5D4A0EEDB4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F0258-32E6-48E1-910D-ABFBEFAD65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21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5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4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0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1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5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9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7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2069-32BD-486B-8998-CA25E1DB91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639-5B06-4416-8807-7FB8FE1541D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2069-32BD-486B-8998-CA25E1DB91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2022/10/7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B639-5B06-4416-8807-7FB8FE1541D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81744" y="2076364"/>
            <a:ext cx="8849387" cy="1753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统计学保研经验分享</a:t>
            </a:r>
            <a:r>
              <a:rPr lang="en-US" altLang="zh-CN" sz="40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</a:p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7748905" y="4325620"/>
            <a:ext cx="39776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en-US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应用统计学杜举国</a:t>
            </a:r>
            <a:endParaRPr lang="zh-CN" altLang="en-US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QQ:173998779</a:t>
            </a:r>
            <a:endParaRPr lang="en-US" altLang="zh-CN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邮箱</a:t>
            </a: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:juguodu@163.com</a:t>
            </a:r>
            <a:endParaRPr lang="en-US" altLang="zh-CN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4125" y="3603456"/>
            <a:ext cx="7138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给大三同学的建议</a:t>
            </a:r>
            <a:endParaRPr lang="zh-CN" altLang="en-US" sz="7200" b="1" dirty="0">
              <a:solidFill>
                <a:srgbClr val="99CC0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24125" y="3357235"/>
            <a:ext cx="7138638" cy="0"/>
          </a:xfrm>
          <a:prstGeom prst="line">
            <a:avLst/>
          </a:prstGeom>
          <a:ln>
            <a:solidFill>
              <a:srgbClr val="99C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4400" y="-1064713"/>
            <a:ext cx="676405" cy="889348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05" y="-1064713"/>
            <a:ext cx="676405" cy="88934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48405" y="1292268"/>
            <a:ext cx="1716066" cy="1716066"/>
          </a:xfrm>
          <a:prstGeom prst="roundRect">
            <a:avLst>
              <a:gd name="adj" fmla="val 13517"/>
            </a:avLst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629" y="1488581"/>
            <a:ext cx="1277914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99CC03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en-US" altLang="zh-CN" sz="6600" dirty="0">
              <a:solidFill>
                <a:srgbClr val="99CC03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82772" y="4039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复习时间线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36" y="1053292"/>
            <a:ext cx="11670182" cy="526297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最最重要：一定要稳住排名！！！排名大于一切（英语、论文、竞赛）！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19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级应统保研过程中，在第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学期发力，将全程排名提高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2-3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名的例子就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出现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了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例。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对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有大创、科研论文、竞赛的同学，一定要在寒假时期结束项目！不然寒假之后会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协调不好时间，加剧焦虑和精神内耗。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保研复习的时间点：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1-3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月中旬（包含寒假）：尽量至少将数分过完函数项级数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多元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微分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和积分不常考，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但有时间还是建议看看概念、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Green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公式、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Gauss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公式和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Stokes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公式）；将高代全部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看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完；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月中旬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-6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月中旬：将概率论和数理统计过完。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月：准备中文简历、自我介绍（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中文、英文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)×(1min,3min)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共四个版本），准备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英语口语、投报夏令营、找一些往年真题看看。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23023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82772" y="4039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复习建议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36" y="1053292"/>
            <a:ext cx="11880175" cy="600164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数学分析：用本校教材即可。重点在于理解定义、区分概念。如：微分和导数的定义、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区别和联系；积分的定义等等。</a:t>
            </a: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而不在于做难题！</a:t>
            </a:r>
            <a:endParaRPr lang="en-US" altLang="zh-CN" sz="2400" b="1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高等代数：用本校教材即可。重点在于理解定义、区分概念，灵活运用。如：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正定矩阵的加法和数乘能不能构成线性空间？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阶矩阵是不是一定存在实特征值？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最好能掌握一些常见结论的证法，如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Cauchy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不等式。实对称阵只有实特征值等。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概率论与数理统计：推荐</a:t>
            </a: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茆师松版概率论与数理统计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和</a:t>
            </a: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本校教学笔记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结合看。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概率论：</a:t>
            </a:r>
            <a:r>
              <a:rPr lang="zh-CN" altLang="en-US" sz="2400" dirty="0">
                <a:sym typeface="+mn-ea"/>
              </a:rPr>
              <a:t>随机变量和随机向量的数字特征，随机向量和随机变量的函数的分布</a:t>
            </a:r>
            <a:r>
              <a:rPr lang="zh-CN" altLang="en-US" sz="2400" dirty="0" smtClean="0">
                <a:sym typeface="+mn-ea"/>
              </a:rPr>
              <a:t>和期望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问题</a:t>
            </a:r>
            <a:r>
              <a:rPr lang="zh-CN" altLang="en-US" sz="2400" dirty="0">
                <a:sym typeface="+mn-ea"/>
              </a:rPr>
              <a:t>，特征函数问题，</a:t>
            </a:r>
            <a:r>
              <a:rPr lang="zh-CN" altLang="en-US" sz="2400" b="1" dirty="0">
                <a:sym typeface="+mn-ea"/>
              </a:rPr>
              <a:t>用特征函数证明依分布收敛问题</a:t>
            </a:r>
            <a:r>
              <a:rPr lang="zh-CN" altLang="en-US" sz="2400" dirty="0">
                <a:sym typeface="+mn-ea"/>
              </a:rPr>
              <a:t>，极限理论中的</a:t>
            </a:r>
            <a:r>
              <a:rPr lang="zh-CN" altLang="en-US" sz="2400" dirty="0" smtClean="0">
                <a:sym typeface="+mn-ea"/>
              </a:rPr>
              <a:t>常用结论（</a:t>
            </a:r>
            <a:r>
              <a:rPr lang="zh-CN" altLang="en-US" sz="2400" b="1" dirty="0" smtClean="0">
                <a:sym typeface="+mn-ea"/>
              </a:rPr>
              <a:t>依</a:t>
            </a:r>
            <a:endParaRPr lang="en-US" altLang="zh-CN" sz="2400" b="1" dirty="0" smtClean="0">
              <a:sym typeface="+mn-ea"/>
            </a:endParaRPr>
          </a:p>
          <a:p>
            <a:r>
              <a:rPr lang="zh-CN" altLang="en-US" sz="2400" b="1" dirty="0" smtClean="0">
                <a:sym typeface="+mn-ea"/>
              </a:rPr>
              <a:t>分布</a:t>
            </a:r>
            <a:r>
              <a:rPr lang="zh-CN" altLang="en-US" sz="2400" b="1" dirty="0">
                <a:sym typeface="+mn-ea"/>
              </a:rPr>
              <a:t>收敛和依概率收敛的四则运算和相关结论</a:t>
            </a:r>
            <a:r>
              <a:rPr lang="zh-CN" altLang="en-US" sz="2400" dirty="0">
                <a:sym typeface="+mn-ea"/>
              </a:rPr>
              <a:t>，不同的大数定律和中心极限定理）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数理统计：极大似然估计，</a:t>
            </a:r>
            <a:r>
              <a:rPr lang="zh-CN" altLang="en-US" sz="2400" b="1" dirty="0">
                <a:sym typeface="+mn-ea"/>
              </a:rPr>
              <a:t>极大似然估计的渐进正态性</a:t>
            </a:r>
            <a:r>
              <a:rPr lang="zh-CN" altLang="en-US" sz="2400" dirty="0">
                <a:sym typeface="+mn-ea"/>
              </a:rPr>
              <a:t>，UMVUE的多种求法</a:t>
            </a:r>
            <a:r>
              <a:rPr lang="zh-CN" altLang="en-US" sz="2400" dirty="0" smtClean="0">
                <a:sym typeface="+mn-ea"/>
              </a:rPr>
              <a:t>，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-R不等式，似然比检验问题，</a:t>
            </a:r>
            <a:r>
              <a:rPr lang="zh-CN" altLang="en-US" sz="2400" b="1" dirty="0">
                <a:sym typeface="+mn-ea"/>
              </a:rPr>
              <a:t>P值的定义和具体求法和用P值判断检验结果的原理</a:t>
            </a:r>
            <a:r>
              <a:rPr lang="zh-CN" altLang="en-US" sz="2400" dirty="0" smtClean="0">
                <a:sym typeface="+mn-ea"/>
              </a:rPr>
              <a:t>，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dirty="0" smtClean="0">
                <a:sym typeface="+mn-ea"/>
              </a:rPr>
              <a:t>基础</a:t>
            </a:r>
            <a:r>
              <a:rPr lang="zh-CN" altLang="en-US" sz="2400" dirty="0">
                <a:sym typeface="+mn-ea"/>
              </a:rPr>
              <a:t>的统计量的相合性判断问题，</a:t>
            </a:r>
            <a:r>
              <a:rPr lang="zh-CN" altLang="en-US" sz="2400" b="1" dirty="0">
                <a:sym typeface="+mn-ea"/>
              </a:rPr>
              <a:t>统计量的极限分布问题</a:t>
            </a:r>
            <a:r>
              <a:rPr lang="zh-CN" altLang="en-US" sz="2400" dirty="0">
                <a:sym typeface="+mn-ea"/>
              </a:rPr>
              <a:t>。</a:t>
            </a:r>
          </a:p>
          <a:p>
            <a:pPr indent="0"/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58727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4125" y="3603456"/>
            <a:ext cx="7138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给大二同学的建议</a:t>
            </a:r>
            <a:endParaRPr lang="zh-CN" altLang="en-US" sz="7200" b="1" dirty="0">
              <a:solidFill>
                <a:srgbClr val="99CC0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24125" y="3357235"/>
            <a:ext cx="7138638" cy="0"/>
          </a:xfrm>
          <a:prstGeom prst="line">
            <a:avLst/>
          </a:prstGeom>
          <a:ln>
            <a:solidFill>
              <a:srgbClr val="99C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4400" y="-1064713"/>
            <a:ext cx="676405" cy="889348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05" y="-1064713"/>
            <a:ext cx="676405" cy="88934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48405" y="1292268"/>
            <a:ext cx="1716066" cy="1716066"/>
          </a:xfrm>
          <a:prstGeom prst="roundRect">
            <a:avLst>
              <a:gd name="adj" fmla="val 13517"/>
            </a:avLst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629" y="1488581"/>
            <a:ext cx="1277914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99CC03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en-US" altLang="zh-CN" sz="6600" dirty="0">
              <a:solidFill>
                <a:srgbClr val="99CC03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4473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82772" y="4039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给大二同学的建议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36" y="1053292"/>
            <a:ext cx="11572399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最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重要：努力刷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GPA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、提高排名才是正道，提升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名，入营概率都会增大不少；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提升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2-3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名，入营的学校会高上一个层次！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英语：没过六级的争取过；过了六级的争取将分数刷得越高越好。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科研：大二下会报名参加大学生创新创业项目（简称大创）。确定自己喜欢的方向、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找该方向老师跟做大创，争取产出一篇论文。对理论比较感兴趣，对概率论不排斥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的同学，推荐找王学军老师；对应用比较感兴趣，想做运筹的同学，推荐找周礼刚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老师。其余还有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ODE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PDE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方向的齐龙兴老师、贝叶斯统计方向的陈玲老师都很好。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竞赛：明确竞赛是锦上添花、而非必要。推荐三个比赛：数模国赛，数模美赛，统计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建模比赛。各参加一次丰富简历即可。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6344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14400" y="-1064713"/>
            <a:ext cx="676405" cy="889348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05" y="-1064713"/>
            <a:ext cx="676405" cy="88934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2992210" y="1336492"/>
            <a:ext cx="5442663" cy="1862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0" dirty="0">
                <a:latin typeface="Rage Italic" panose="03070502040507070304" pitchFamily="66" charset="0"/>
              </a:rPr>
              <a:t>THANKS</a:t>
            </a:r>
            <a:endParaRPr lang="zh-CN" altLang="en-US" sz="10000" dirty="0">
              <a:latin typeface="Rage Italic" panose="03070502040507070304" pitchFamily="66" charset="0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992211" y="3198819"/>
            <a:ext cx="5442663" cy="834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6180" y="2995930"/>
            <a:ext cx="39744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</a:t>
            </a:r>
            <a:r>
              <a:rPr lang="zh-CN" altLang="en-US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应用统计学杜举国</a:t>
            </a:r>
            <a:endParaRPr lang="zh-CN" altLang="en-US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QQ:173998779</a:t>
            </a:r>
            <a:endParaRPr lang="en-US" altLang="zh-CN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邮箱</a:t>
            </a:r>
            <a:r>
              <a:rPr lang="en-US" altLang="zh-CN" sz="2000" dirty="0" smtClean="0">
                <a:solidFill>
                  <a:srgbClr val="55555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:juguodu@163.com</a:t>
            </a:r>
            <a:endParaRPr lang="en-US" altLang="zh-CN" sz="2000" dirty="0">
              <a:solidFill>
                <a:srgbClr val="55555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6"/>
          <a:stretch>
            <a:fillRect/>
          </a:stretch>
        </p:blipFill>
        <p:spPr>
          <a:xfrm>
            <a:off x="1524" y="0"/>
            <a:ext cx="4741926" cy="6858000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>
          <a:xfrm rot="5400000">
            <a:off x="3701830" y="3222077"/>
            <a:ext cx="480060" cy="413846"/>
          </a:xfrm>
          <a:prstGeom prst="triangle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79477" y="1616632"/>
            <a:ext cx="684290" cy="654310"/>
            <a:chOff x="6130971" y="1234452"/>
            <a:chExt cx="684290" cy="654310"/>
          </a:xfrm>
        </p:grpSpPr>
        <p:sp>
          <p:nvSpPr>
            <p:cNvPr id="12" name="圆角矩形 11"/>
            <p:cNvSpPr/>
            <p:nvPr/>
          </p:nvSpPr>
          <p:spPr>
            <a:xfrm>
              <a:off x="6175941" y="1249442"/>
              <a:ext cx="639320" cy="639320"/>
            </a:xfrm>
            <a:prstGeom prst="roundRect">
              <a:avLst/>
            </a:prstGeom>
            <a:solidFill>
              <a:srgbClr val="99CC0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30971" y="1234452"/>
              <a:ext cx="546945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FEFEFE"/>
                  </a:solidFill>
                  <a:latin typeface="Impact" panose="020B0806030902050204" pitchFamily="34" charset="0"/>
                </a:rPr>
                <a:t>1</a:t>
              </a:r>
              <a:endParaRPr lang="en-US" altLang="zh-CN" sz="2800" dirty="0">
                <a:solidFill>
                  <a:srgbClr val="FEFEF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64487" y="2563006"/>
            <a:ext cx="699280" cy="654310"/>
            <a:chOff x="6115981" y="2180826"/>
            <a:chExt cx="699280" cy="654310"/>
          </a:xfrm>
        </p:grpSpPr>
        <p:sp>
          <p:nvSpPr>
            <p:cNvPr id="16" name="圆角矩形 15"/>
            <p:cNvSpPr/>
            <p:nvPr/>
          </p:nvSpPr>
          <p:spPr>
            <a:xfrm>
              <a:off x="6175941" y="2195816"/>
              <a:ext cx="639320" cy="639320"/>
            </a:xfrm>
            <a:prstGeom prst="roundRect">
              <a:avLst/>
            </a:prstGeom>
            <a:solidFill>
              <a:srgbClr val="99CC0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15981" y="2180826"/>
              <a:ext cx="603050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FEFEFE"/>
                  </a:solidFill>
                  <a:latin typeface="Impact" panose="020B0806030902050204" pitchFamily="34" charset="0"/>
                </a:rPr>
                <a:t>2</a:t>
              </a:r>
              <a:endParaRPr lang="en-US" altLang="zh-CN" sz="2800" dirty="0">
                <a:solidFill>
                  <a:srgbClr val="FEFEF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64487" y="3529672"/>
            <a:ext cx="699280" cy="654310"/>
            <a:chOff x="6115981" y="3147492"/>
            <a:chExt cx="699280" cy="654310"/>
          </a:xfrm>
        </p:grpSpPr>
        <p:sp>
          <p:nvSpPr>
            <p:cNvPr id="23" name="圆角矩形 22"/>
            <p:cNvSpPr/>
            <p:nvPr/>
          </p:nvSpPr>
          <p:spPr>
            <a:xfrm>
              <a:off x="6175941" y="3162482"/>
              <a:ext cx="639320" cy="639320"/>
            </a:xfrm>
            <a:prstGeom prst="roundRect">
              <a:avLst/>
            </a:prstGeom>
            <a:solidFill>
              <a:srgbClr val="99CC0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15981" y="3147492"/>
              <a:ext cx="61587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FEFEFE"/>
                  </a:solidFill>
                  <a:latin typeface="Impact" panose="020B0806030902050204" pitchFamily="34" charset="0"/>
                </a:rPr>
                <a:t>3</a:t>
              </a:r>
              <a:endParaRPr lang="en-US" altLang="zh-CN" sz="2800" dirty="0">
                <a:solidFill>
                  <a:srgbClr val="FEFEF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64487" y="4509135"/>
            <a:ext cx="699280" cy="654310"/>
            <a:chOff x="6115981" y="4126955"/>
            <a:chExt cx="699280" cy="654310"/>
          </a:xfrm>
        </p:grpSpPr>
        <p:sp>
          <p:nvSpPr>
            <p:cNvPr id="26" name="圆角矩形 25"/>
            <p:cNvSpPr/>
            <p:nvPr/>
          </p:nvSpPr>
          <p:spPr>
            <a:xfrm>
              <a:off x="6175941" y="4141945"/>
              <a:ext cx="639320" cy="639320"/>
            </a:xfrm>
            <a:prstGeom prst="roundRect">
              <a:avLst/>
            </a:prstGeom>
            <a:solidFill>
              <a:srgbClr val="99CC0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15981" y="4126955"/>
              <a:ext cx="60144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FEFEFE"/>
                  </a:solidFill>
                  <a:latin typeface="Impact" panose="020B0806030902050204" pitchFamily="34" charset="0"/>
                </a:rPr>
                <a:t>4</a:t>
              </a:r>
              <a:endParaRPr lang="en-US" altLang="zh-CN" sz="2800" dirty="0">
                <a:solidFill>
                  <a:srgbClr val="FEFEF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822827" y="168494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参营经历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22827" y="364091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给大三同学的建议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22827" y="267166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夏令营投报学校建议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22827" y="458241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给大二同学的建议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0000" y="2348865"/>
            <a:ext cx="2160270" cy="2160270"/>
            <a:chOff x="980000" y="2348865"/>
            <a:chExt cx="2160270" cy="2160270"/>
          </a:xfrm>
          <a:solidFill>
            <a:srgbClr val="99CC03"/>
          </a:solidFill>
        </p:grpSpPr>
        <p:sp>
          <p:nvSpPr>
            <p:cNvPr id="3" name="椭圆 2"/>
            <p:cNvSpPr/>
            <p:nvPr/>
          </p:nvSpPr>
          <p:spPr>
            <a:xfrm>
              <a:off x="980000" y="2348865"/>
              <a:ext cx="2160270" cy="2160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文本框 20"/>
            <p:cNvSpPr>
              <a:spLocks noChangeArrowheads="1"/>
            </p:cNvSpPr>
            <p:nvPr/>
          </p:nvSpPr>
          <p:spPr bwMode="auto">
            <a:xfrm>
              <a:off x="1078135" y="3019458"/>
              <a:ext cx="196399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  录</a:t>
              </a:r>
              <a:endPara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/>
      <p:bldP spid="31" grpId="1"/>
      <p:bldP spid="32" grpId="0"/>
      <p:bldP spid="32" grpId="1"/>
      <p:bldP spid="33" grpId="0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4125" y="3603456"/>
            <a:ext cx="713863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参营经历</a:t>
            </a:r>
            <a:endParaRPr lang="zh-CN" altLang="en-US" sz="7200" b="1" dirty="0">
              <a:solidFill>
                <a:srgbClr val="99CC0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24125" y="3357235"/>
            <a:ext cx="7138638" cy="0"/>
          </a:xfrm>
          <a:prstGeom prst="line">
            <a:avLst/>
          </a:prstGeom>
          <a:ln>
            <a:solidFill>
              <a:srgbClr val="99C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4400" y="-1064713"/>
            <a:ext cx="676405" cy="889348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05" y="-1064713"/>
            <a:ext cx="676405" cy="88934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48405" y="1292268"/>
            <a:ext cx="1716066" cy="1716066"/>
          </a:xfrm>
          <a:prstGeom prst="roundRect">
            <a:avLst>
              <a:gd name="adj" fmla="val 13517"/>
            </a:avLst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629" y="1488581"/>
            <a:ext cx="1125629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99CC03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en-US" altLang="zh-CN" sz="6600" dirty="0">
              <a:solidFill>
                <a:srgbClr val="99CC03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4985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8336" y="4039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参营经历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155" y="871855"/>
            <a:ext cx="526297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：上海交通大学数学科学学院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(6.26)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1332230"/>
            <a:ext cx="108604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2400" dirty="0"/>
              <a:t>特点</a:t>
            </a:r>
            <a:r>
              <a:rPr lang="zh-CN" altLang="en-US" sz="2400" dirty="0" smtClean="0"/>
              <a:t>：上交数院应用统计入营卡排名，不卡出身。我在入营名单上见到的普通</a:t>
            </a:r>
            <a:r>
              <a:rPr lang="en-US" altLang="zh-CN" sz="2400" dirty="0" smtClean="0"/>
              <a:t>211</a:t>
            </a:r>
            <a:r>
              <a:rPr lang="zh-CN" altLang="en-US" sz="2400" dirty="0" smtClean="0"/>
              <a:t>出身的只有我一个，还有一个安师大出身的，其余都是</a:t>
            </a:r>
            <a:r>
              <a:rPr lang="en-US" altLang="zh-CN" sz="2400" dirty="0" smtClean="0"/>
              <a:t>985</a:t>
            </a:r>
            <a:r>
              <a:rPr lang="zh-CN" altLang="en-US" sz="2400" dirty="0" smtClean="0"/>
              <a:t>、财经类</a:t>
            </a:r>
            <a:r>
              <a:rPr lang="en-US" altLang="zh-CN" sz="2400" dirty="0" smtClean="0"/>
              <a:t>211</a:t>
            </a:r>
            <a:r>
              <a:rPr lang="zh-CN" altLang="en-US" sz="2400" dirty="0" smtClean="0"/>
              <a:t>和诸如南科大的顶尖双非。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2531110"/>
            <a:ext cx="8650125" cy="37856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考核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分钟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面试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由于疫情影响，往年都是有笔试的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；</a:t>
            </a:r>
          </a:p>
          <a:p>
            <a:pPr indent="0"/>
            <a:r>
              <a:rPr lang="zh-CN" altLang="en-US" sz="2400" dirty="0"/>
              <a:t>具体</a:t>
            </a:r>
            <a:r>
              <a:rPr lang="zh-CN" altLang="en-US" sz="2400" dirty="0" smtClean="0"/>
              <a:t>问题举例：</a:t>
            </a:r>
            <a:endParaRPr lang="en-US" altLang="zh-CN" sz="2400" dirty="0" smtClean="0"/>
          </a:p>
          <a:p>
            <a:pPr indent="0"/>
            <a:endParaRPr lang="zh-CN" altLang="en-US" sz="2400" dirty="0"/>
          </a:p>
          <a:p>
            <a:pPr indent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、函数严格单调和反函数存在是不是充分必要条件？为什么？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2</a:t>
            </a:r>
            <a:r>
              <a:rPr lang="zh-CN" altLang="en-US" sz="2400" dirty="0" smtClean="0"/>
              <a:t>、写出</a:t>
            </a:r>
            <a:r>
              <a:rPr lang="en-US" altLang="zh-CN" sz="2400" dirty="0" smtClean="0"/>
              <a:t>Cauchy</a:t>
            </a:r>
            <a:r>
              <a:rPr lang="zh-CN" altLang="en-US" sz="2400" dirty="0" smtClean="0"/>
              <a:t>不等式，并说出等号成立的条件。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3</a:t>
            </a:r>
            <a:r>
              <a:rPr lang="zh-CN" altLang="en-US" sz="2400" dirty="0"/>
              <a:t>、说出你知道的大数定律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4</a:t>
            </a:r>
            <a:r>
              <a:rPr lang="zh-CN" altLang="en-US" sz="2400" dirty="0"/>
              <a:t>、定义随机变量的意义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值是统计量吗？为什么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indent="0"/>
            <a:endParaRPr lang="en-US" altLang="zh-CN" sz="2400" dirty="0"/>
          </a:p>
          <a:p>
            <a:pPr indent="0"/>
            <a:r>
              <a:rPr lang="zh-CN" altLang="en-US" sz="2400" dirty="0" smtClean="0"/>
              <a:t>结果：拿到优秀营员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8336" y="4039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参营经历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155" y="871855"/>
            <a:ext cx="634019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：华东师范大学经济与管理学部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(7.06-7.07)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1332230"/>
            <a:ext cx="108604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2400" dirty="0"/>
              <a:t>特点</a:t>
            </a:r>
            <a:r>
              <a:rPr lang="zh-CN" altLang="en-US" sz="2400" dirty="0" smtClean="0"/>
              <a:t>：华师统计入营也是卡排名不卡出身，入营的人中大概一半双非，一半</a:t>
            </a:r>
            <a:r>
              <a:rPr lang="en-US" altLang="zh-CN" sz="2400" dirty="0" smtClean="0"/>
              <a:t>985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211</a:t>
            </a:r>
            <a:r>
              <a:rPr lang="zh-CN" altLang="en-US" sz="2400" dirty="0" smtClean="0"/>
              <a:t>；华师的考核是我见过最细致的，笔试面试都要，笔试题较难且笔试占比很大（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2531110"/>
            <a:ext cx="10496784" cy="41549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考核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2.5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小时笔试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+20min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面试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/>
              <a:t>面试具体问题举例：</a:t>
            </a:r>
            <a:endParaRPr lang="en-US" altLang="zh-CN" sz="2400" dirty="0" smtClean="0"/>
          </a:p>
          <a:p>
            <a:pPr indent="0"/>
            <a:endParaRPr lang="zh-CN" altLang="en-US" sz="2400" dirty="0"/>
          </a:p>
          <a:p>
            <a:pPr indent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、假设检验中的检验是什么？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2</a:t>
            </a:r>
            <a:r>
              <a:rPr lang="zh-CN" altLang="en-US" sz="2400" dirty="0" smtClean="0"/>
              <a:t>、两个正态随机变量之和是不是正态随机变量？有哪些分布满足可加性？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3</a:t>
            </a:r>
            <a:r>
              <a:rPr lang="zh-CN" altLang="en-US" sz="2400" dirty="0" smtClean="0"/>
              <a:t>、马路口经过的车辆数服从什么分布？两辆车经过的时间差服从什么分布？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4</a:t>
            </a:r>
            <a:r>
              <a:rPr lang="zh-CN" altLang="en-US" sz="2400" dirty="0" smtClean="0"/>
              <a:t>、实数系的完备性指什么？</a:t>
            </a:r>
            <a:endParaRPr lang="en-US" altLang="zh-CN" sz="2400" dirty="0" smtClean="0"/>
          </a:p>
          <a:p>
            <a:pPr indent="0"/>
            <a:r>
              <a:rPr lang="en-US" altLang="zh-CN" sz="2400" dirty="0" smtClean="0"/>
              <a:t>5</a:t>
            </a:r>
            <a:r>
              <a:rPr lang="zh-CN" altLang="en-US" sz="2400" dirty="0" smtClean="0"/>
              <a:t>、想不想读博？在科研中遇到哪些困难？怎么克服的？</a:t>
            </a:r>
            <a:endParaRPr lang="en-US" altLang="zh-CN" sz="2400" dirty="0" smtClean="0"/>
          </a:p>
          <a:p>
            <a:pPr indent="0"/>
            <a:endParaRPr lang="en-US" altLang="zh-CN" sz="2400" dirty="0"/>
          </a:p>
          <a:p>
            <a:pPr indent="0"/>
            <a:r>
              <a:rPr lang="zh-CN" altLang="en-US" sz="2400" dirty="0" smtClean="0"/>
              <a:t>结果：未拿到优秀营员（差两名），但</a:t>
            </a:r>
            <a:r>
              <a:rPr lang="en-US" altLang="zh-CN" sz="2400" dirty="0" smtClean="0"/>
              <a:t>9.14</a:t>
            </a:r>
            <a:r>
              <a:rPr lang="zh-CN" altLang="en-US" sz="2400" dirty="0" smtClean="0"/>
              <a:t>时打电话补录我了。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0540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8336" y="4039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参营经历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155" y="871855"/>
            <a:ext cx="37240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：中科大管理学院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(7.24)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1332230"/>
            <a:ext cx="1086040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2400" dirty="0"/>
              <a:t>特点</a:t>
            </a:r>
            <a:r>
              <a:rPr lang="zh-CN" altLang="en-US" sz="2400" dirty="0" smtClean="0"/>
              <a:t>：科大管院入营既卡出身（</a:t>
            </a:r>
            <a:r>
              <a:rPr lang="en-US" altLang="zh-CN" sz="2400" dirty="0" smtClean="0"/>
              <a:t>985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211</a:t>
            </a:r>
            <a:r>
              <a:rPr lang="zh-CN" altLang="en-US" sz="2400" dirty="0" smtClean="0"/>
              <a:t>），又卡排名，中科大管院的考核只有一道题，再加上询问一些基本情况，可谓是一题定乾坤。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2531110"/>
            <a:ext cx="2957861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考核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分钟面试；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/>
              <a:t>问题举例：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630798"/>
            <a:ext cx="5796036" cy="21229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8553" y="6023920"/>
            <a:ext cx="29546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 smtClean="0"/>
              <a:t>结果：拿到优秀营员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899973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" grpId="0"/>
      <p:bldP spid="2" grpId="1"/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8336" y="4039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</a:t>
            </a:r>
            <a:r>
              <a:rPr lang="zh-CN" altLang="en-US" sz="40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下载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700" y="2417937"/>
            <a:ext cx="1086040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zh-CN" altLang="en-US" sz="2400" dirty="0" smtClean="0"/>
              <a:t>我将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和我夏令营面试的真题存放在了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上，同学们可以将此页拍照截图保存，自行下载：</a:t>
            </a:r>
            <a:endParaRPr lang="en-US" altLang="zh-CN" sz="2400" dirty="0" smtClean="0"/>
          </a:p>
          <a:p>
            <a:pPr indent="0"/>
            <a:endParaRPr lang="en-US" altLang="zh-CN" sz="2400" dirty="0"/>
          </a:p>
          <a:p>
            <a:pPr indent="0"/>
            <a:r>
              <a:rPr lang="en-US" altLang="zh-CN" sz="2400" dirty="0" smtClean="0"/>
              <a:t>https</a:t>
            </a:r>
            <a:r>
              <a:rPr lang="en-US" altLang="zh-CN" sz="2400" dirty="0"/>
              <a:t>://github.com/linpandas/AHU-experience/archive/refs/heads/main.zip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032234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4125" y="3603456"/>
            <a:ext cx="7138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夏令营投报学校建议</a:t>
            </a:r>
            <a:endParaRPr lang="zh-CN" altLang="en-US" sz="7200" b="1" dirty="0">
              <a:solidFill>
                <a:srgbClr val="99CC0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24125" y="3357235"/>
            <a:ext cx="7138638" cy="0"/>
          </a:xfrm>
          <a:prstGeom prst="line">
            <a:avLst/>
          </a:prstGeom>
          <a:ln>
            <a:solidFill>
              <a:srgbClr val="99C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4400" y="-1064713"/>
            <a:ext cx="676405" cy="889348"/>
          </a:xfrm>
          <a:prstGeom prst="rect">
            <a:avLst/>
          </a:prstGeom>
          <a:solidFill>
            <a:srgbClr val="99C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05" y="-1064713"/>
            <a:ext cx="676405" cy="88934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48405" y="1292268"/>
            <a:ext cx="1716066" cy="1716066"/>
          </a:xfrm>
          <a:prstGeom prst="roundRect">
            <a:avLst>
              <a:gd name="adj" fmla="val 13517"/>
            </a:avLst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629" y="1488581"/>
            <a:ext cx="124906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99CC03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en-US" altLang="zh-CN" sz="6600" dirty="0">
              <a:solidFill>
                <a:srgbClr val="99CC03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016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539877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82772" y="40392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99CC0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夏令营投报学校建议</a:t>
            </a:r>
            <a:endParaRPr lang="zh-CN" altLang="en-US" sz="4000" b="1" dirty="0">
              <a:solidFill>
                <a:srgbClr val="99CC0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336" y="1053292"/>
            <a:ext cx="10439076" cy="526297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注：以下建议学校仅限夏令营，预推免更推荐多多尝试。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专业排名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1-2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：人大统计学院：复旦数院或上海数学中心；上交数院；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中科大管理学院；中科大大数据学院；上财统计与管理学院；中山数院；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华师经济与管理学部；南开统计与数据科学学院；武大数院；华科数院；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国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科大经管院、系统所或其他院系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所等。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专业排名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3-4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：中科大管理学院；上财数院；东南管院或数院；中南数院；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山大数院；哈工大数院；西交数院。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专业排名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5-7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：上财数院；中南数院；山大数院；吉大数院；自己可多多尝试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其余学校其余项目。</a:t>
            </a:r>
            <a:endParaRPr lang="en-US" altLang="zh-CN" sz="2400" dirty="0" smtClean="0">
              <a:ea typeface="宋体" panose="02010600030101010101" pitchFamily="2" charset="-122"/>
              <a:sym typeface="+mn-ea"/>
            </a:endParaRPr>
          </a:p>
          <a:p>
            <a:pPr indent="0"/>
            <a:endParaRPr lang="en-US" altLang="zh-CN" sz="2400" dirty="0"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专业排名</a:t>
            </a:r>
            <a:r>
              <a:rPr lang="en-US" altLang="zh-CN" sz="2400" dirty="0" smtClean="0">
                <a:ea typeface="宋体" panose="02010600030101010101" pitchFamily="2" charset="-122"/>
                <a:sym typeface="+mn-ea"/>
              </a:rPr>
              <a:t>9-10</a:t>
            </a:r>
            <a:r>
              <a:rPr lang="zh-CN" altLang="en-US" sz="2400" dirty="0" smtClean="0">
                <a:ea typeface="宋体" panose="02010600030101010101" pitchFamily="2" charset="-122"/>
                <a:sym typeface="+mn-ea"/>
              </a:rPr>
              <a:t>：自己可多多尝试各种学校各种项目。</a:t>
            </a:r>
            <a:endParaRPr lang="en-US" altLang="zh-CN" sz="2400" dirty="0"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0340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765CE97-8FE5-41AE-B6D1-6BA811FD01D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6T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A6TU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绿色论文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5541576452_1_1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55555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1326</Words>
  <Application>Microsoft Office PowerPoint</Application>
  <PresentationFormat>宽屏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Rage Italic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1</cp:lastModifiedBy>
  <cp:revision>317</cp:revision>
  <dcterms:created xsi:type="dcterms:W3CDTF">2015-11-19T04:18:00Z</dcterms:created>
  <dcterms:modified xsi:type="dcterms:W3CDTF">2022-10-07T06:19:31Z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