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0" r:id="rId4"/>
    <p:sldId id="284" r:id="rId5"/>
    <p:sldId id="268" r:id="rId6"/>
    <p:sldId id="293" r:id="rId7"/>
    <p:sldId id="274" r:id="rId8"/>
    <p:sldId id="288" r:id="rId9"/>
    <p:sldId id="289" r:id="rId10"/>
    <p:sldId id="295" r:id="rId11"/>
    <p:sldId id="301" r:id="rId12"/>
    <p:sldId id="302" r:id="rId13"/>
    <p:sldId id="290" r:id="rId14"/>
    <p:sldId id="303" r:id="rId15"/>
    <p:sldId id="291" r:id="rId16"/>
    <p:sldId id="292" r:id="rId17"/>
    <p:sldId id="298" r:id="rId18"/>
    <p:sldId id="299" r:id="rId19"/>
    <p:sldId id="300" r:id="rId20"/>
    <p:sldId id="296" r:id="rId21"/>
    <p:sldId id="304" r:id="rId22"/>
    <p:sldId id="305" r:id="rId23"/>
    <p:sldId id="308" r:id="rId24"/>
    <p:sldId id="310" r:id="rId25"/>
    <p:sldId id="311" r:id="rId26"/>
    <p:sldId id="313" r:id="rId27"/>
    <p:sldId id="314" r:id="rId28"/>
    <p:sldId id="315" r:id="rId29"/>
    <p:sldId id="318" r:id="rId30"/>
    <p:sldId id="319" r:id="rId31"/>
    <p:sldId id="320" r:id="rId32"/>
    <p:sldId id="321" r:id="rId33"/>
    <p:sldId id="324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629"/>
    <a:srgbClr val="EB91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3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763000" cy="2667000"/>
          </a:xfrm>
        </p:spPr>
        <p:txBody>
          <a:bodyPr>
            <a:noAutofit/>
          </a:bodyPr>
          <a:lstStyle/>
          <a:p>
            <a:r>
              <a:rPr lang="en-GB" sz="6400" dirty="0" smtClean="0"/>
              <a:t>Shaking up</a:t>
            </a:r>
            <a:br>
              <a:rPr lang="en-GB" sz="6400" dirty="0" smtClean="0"/>
            </a:br>
            <a:r>
              <a:rPr lang="en-GB" sz="6400" dirty="0" smtClean="0"/>
              <a:t>Glasgow Haskell Compiler</a:t>
            </a:r>
            <a:endParaRPr lang="en-GB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962400"/>
            <a:ext cx="7543800" cy="1219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Andrey Mokhov, Simon Peyton Jones,</a:t>
            </a:r>
            <a:b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Neil Mitchell, Simon Marlow</a:t>
            </a:r>
          </a:p>
          <a:p>
            <a:endParaRPr lang="en-GB" sz="4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Problem 2</a:t>
            </a:r>
            <a:r>
              <a:rPr lang="en-GB" dirty="0" smtClean="0"/>
              <a:t>: Programming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6019800" cy="2463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bIns="108000" rtlCol="0">
            <a:spAutoFit/>
          </a:bodyPr>
          <a:lstStyle/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ifneq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"$(LIBRARY)" ""</a:t>
            </a:r>
          </a:p>
          <a:p>
            <a:pPr algn="ctr"/>
            <a:r>
              <a:rPr lang="en-GB" sz="3000" i="1" dirty="0" smtClean="0">
                <a:latin typeface="Consolas" pitchFamily="49" charset="0"/>
                <a:cs typeface="Consolas" pitchFamily="49" charset="0"/>
              </a:rPr>
              <a:t>… 22 more lines …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ifneq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"$(HS_SRCS)" ""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SplitObjs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)" "YES"</a:t>
            </a:r>
          </a:p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SRC_HC_OPTS += -split-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objs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Problem 2</a:t>
            </a:r>
            <a:r>
              <a:rPr lang="en-GB" dirty="0" smtClean="0"/>
              <a:t>: Programming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6019800" cy="2463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bIns="108000" rtlCol="0">
            <a:spAutoFit/>
          </a:bodyPr>
          <a:lstStyle/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ifneq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"$(LIBRARY)" ""</a:t>
            </a:r>
          </a:p>
          <a:p>
            <a:pPr algn="ctr"/>
            <a:r>
              <a:rPr lang="en-GB" sz="3000" i="1" dirty="0" smtClean="0">
                <a:latin typeface="Consolas" pitchFamily="49" charset="0"/>
                <a:cs typeface="Consolas" pitchFamily="49" charset="0"/>
              </a:rPr>
              <a:t>… 22 more lines …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ifneq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"$(HS_SRCS)" ""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SplitObjs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)" "YES"</a:t>
            </a:r>
          </a:p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SRC_HC_OPTS += -split-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objs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Bent-Up Arrow 8"/>
          <p:cNvSpPr/>
          <p:nvPr/>
        </p:nvSpPr>
        <p:spPr>
          <a:xfrm flipH="1">
            <a:off x="579120" y="4798576"/>
            <a:ext cx="762000" cy="590179"/>
          </a:xfrm>
          <a:prstGeom prst="bentUpArrow">
            <a:avLst>
              <a:gd name="adj1" fmla="val 21143"/>
              <a:gd name="adj2" fmla="val 21152"/>
              <a:gd name="adj3" fmla="val 240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7620000" cy="1646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Hmm… I wonder where else could this variable be changed?</a:t>
            </a:r>
          </a:p>
          <a:p>
            <a:r>
              <a:rPr lang="en-GB" sz="2400" dirty="0" smtClean="0"/>
              <a:t>Surprise: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61 files </a:t>
            </a:r>
            <a:r>
              <a:rPr lang="en-GB" sz="2400" dirty="0" smtClean="0"/>
              <a:t>contribute to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SRC_HC_OPTS</a:t>
            </a:r>
            <a:r>
              <a:rPr lang="en-GB" sz="2400" dirty="0" smtClean="0"/>
              <a:t>!</a:t>
            </a:r>
          </a:p>
          <a:p>
            <a:r>
              <a:rPr lang="en-GB" sz="2400" dirty="0" smtClean="0"/>
              <a:t>   …and some of them are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conditionally included</a:t>
            </a:r>
            <a:r>
              <a:rPr lang="en-GB" sz="2400" dirty="0" smtClean="0"/>
              <a:t>!</a:t>
            </a:r>
          </a:p>
          <a:p>
            <a:r>
              <a:rPr lang="en-GB" sz="2400" dirty="0" smtClean="0"/>
              <a:t>   …and don’t even try to find out the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GB" sz="2400" dirty="0" smtClean="0"/>
              <a:t>of flags.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Problem 2</a:t>
            </a:r>
            <a:r>
              <a:rPr lang="en-GB" dirty="0" smtClean="0"/>
              <a:t>: Programming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6019800" cy="2463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bIns="108000" rtlCol="0">
            <a:spAutoFit/>
          </a:bodyPr>
          <a:lstStyle/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ifneq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"$(LIBRARY)" ""</a:t>
            </a:r>
          </a:p>
          <a:p>
            <a:pPr algn="ctr"/>
            <a:r>
              <a:rPr lang="en-GB" sz="3000" i="1" dirty="0" smtClean="0">
                <a:latin typeface="Consolas" pitchFamily="49" charset="0"/>
                <a:cs typeface="Consolas" pitchFamily="49" charset="0"/>
              </a:rPr>
              <a:t>… 22 more lines …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ifneq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"$(HS_SRCS)" ""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ifeq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"$(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SplitObjs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)" "YES"</a:t>
            </a:r>
          </a:p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SRC_HC_OPTS += -split-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objs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Bent-Up Arrow 8"/>
          <p:cNvSpPr/>
          <p:nvPr/>
        </p:nvSpPr>
        <p:spPr>
          <a:xfrm flipH="1">
            <a:off x="579120" y="4798576"/>
            <a:ext cx="762000" cy="590179"/>
          </a:xfrm>
          <a:prstGeom prst="bentUpArrow">
            <a:avLst>
              <a:gd name="adj1" fmla="val 21143"/>
              <a:gd name="adj2" fmla="val 21152"/>
              <a:gd name="adj3" fmla="val 240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Bent-Up Arrow 11"/>
          <p:cNvSpPr/>
          <p:nvPr/>
        </p:nvSpPr>
        <p:spPr>
          <a:xfrm rot="16200000" flipH="1">
            <a:off x="5535458" y="2590328"/>
            <a:ext cx="1959284" cy="1447800"/>
          </a:xfrm>
          <a:prstGeom prst="bentUpArrow">
            <a:avLst>
              <a:gd name="adj1" fmla="val 9253"/>
              <a:gd name="adj2" fmla="val 10105"/>
              <a:gd name="adj3" fmla="val 1271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43000" y="1480168"/>
            <a:ext cx="7162800" cy="907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Hmm… I wonder where is </a:t>
            </a:r>
            <a:r>
              <a:rPr lang="en-GB" sz="2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SplitObjs</a:t>
            </a:r>
            <a:r>
              <a:rPr lang="en-GB" sz="2400" i="1" dirty="0" smtClean="0"/>
              <a:t> set?</a:t>
            </a:r>
          </a:p>
          <a:p>
            <a:pPr>
              <a:spcAft>
                <a:spcPts val="600"/>
              </a:spcAft>
            </a:pPr>
            <a:r>
              <a:rPr lang="en-GB" sz="2400" dirty="0" smtClean="0"/>
              <a:t>Some other file: </a:t>
            </a:r>
            <a:r>
              <a:rPr lang="en-GB" sz="2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SplitObjs</a:t>
            </a:r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=$(</a:t>
            </a:r>
            <a:r>
              <a:rPr lang="en-GB" sz="2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SupportsSplitObjs</a:t>
            </a:r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GB" sz="2400" dirty="0" smtClean="0"/>
              <a:t> </a:t>
            </a:r>
            <a:endParaRPr lang="en-GB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7620000" cy="1646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Hmm… I wonder where else could this variable be changed?</a:t>
            </a:r>
          </a:p>
          <a:p>
            <a:r>
              <a:rPr lang="en-GB" sz="2400" dirty="0" smtClean="0"/>
              <a:t>Surprise: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61 files </a:t>
            </a:r>
            <a:r>
              <a:rPr lang="en-GB" sz="2400" dirty="0" smtClean="0"/>
              <a:t>contribute to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SRC_HC_OPTS</a:t>
            </a:r>
            <a:r>
              <a:rPr lang="en-GB" sz="2400" dirty="0" smtClean="0"/>
              <a:t>!</a:t>
            </a:r>
          </a:p>
          <a:p>
            <a:r>
              <a:rPr lang="en-GB" sz="2400" dirty="0" smtClean="0"/>
              <a:t>   …and some of them are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conditionally included</a:t>
            </a:r>
            <a:r>
              <a:rPr lang="en-GB" sz="2400" dirty="0" smtClean="0"/>
              <a:t>!</a:t>
            </a:r>
          </a:p>
          <a:p>
            <a:r>
              <a:rPr lang="en-GB" sz="2400" dirty="0" smtClean="0"/>
              <a:t>   …and don’t even try to find out the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GB" sz="2400" dirty="0" smtClean="0"/>
              <a:t>of flags.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 with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162"/>
            <a:ext cx="8382000" cy="1538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3</a:t>
            </a:r>
            <a:endParaRPr lang="en-GB" sz="3200" dirty="0" smtClean="0"/>
          </a:p>
          <a:p>
            <a:pPr algn="ctr">
              <a:buNone/>
            </a:pPr>
            <a:r>
              <a:rPr lang="en-GB" sz="3600" dirty="0" smtClean="0"/>
              <a:t>No support for dynamic dependencies</a:t>
            </a:r>
          </a:p>
          <a:p>
            <a:pPr algn="ctr">
              <a:buNone/>
            </a:pP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3484364"/>
            <a:ext cx="8382000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Partial solutions</a:t>
            </a:r>
            <a:endParaRPr lang="en-GB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i="1" dirty="0" smtClean="0"/>
              <a:t> </a:t>
            </a:r>
            <a:r>
              <a:rPr lang="en-GB" sz="3600" dirty="0" smtClean="0"/>
              <a:t>+</a:t>
            </a:r>
            <a:r>
              <a:rPr lang="en-GB" sz="3600" i="1" dirty="0" smtClean="0"/>
              <a:t> Build phases</a:t>
            </a:r>
            <a:r>
              <a:rPr lang="en-GB" sz="3600" dirty="0" smtClean="0"/>
              <a:t>: do not work in general</a:t>
            </a:r>
          </a:p>
          <a:p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Problem 3</a:t>
            </a:r>
            <a:r>
              <a:rPr lang="en-GB" sz="4000" dirty="0" smtClean="0"/>
              <a:t>: </a:t>
            </a:r>
            <a:r>
              <a:rPr lang="en-GB" sz="3600" dirty="0" smtClean="0"/>
              <a:t>Dynamic dependencies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516494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compiler/prelude/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</a:rPr>
              <a:t>primops.txt.pp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797628"/>
            <a:ext cx="46840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compiler/prelude/primops.txt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147456"/>
            <a:ext cx="67992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compiler/prelude/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</a:rPr>
              <a:t>primop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-out-of-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</a:rPr>
              <a:t>line.hs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</a:rPr>
              <a:t>incl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497284"/>
            <a:ext cx="451982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compiler/prelude/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</a:rPr>
              <a:t>PrimOp.hs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089" y="2122714"/>
            <a:ext cx="788844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contains </a:t>
            </a:r>
            <a:r>
              <a:rPr lang="en-GB" sz="2800" b="1" dirty="0" smtClean="0">
                <a:solidFill>
                  <a:srgbClr val="C00000"/>
                </a:solidFill>
              </a:rPr>
              <a:t>#</a:t>
            </a:r>
            <a:r>
              <a:rPr lang="en-GB" sz="2800" b="1" dirty="0" err="1" smtClean="0">
                <a:solidFill>
                  <a:srgbClr val="C00000"/>
                </a:solidFill>
              </a:rPr>
              <a:t>include’s</a:t>
            </a:r>
            <a:r>
              <a:rPr lang="en-GB" sz="2800" dirty="0" smtClean="0"/>
              <a:t> &amp; #if’s and must be </a:t>
            </a:r>
            <a:r>
              <a:rPr lang="en-GB" sz="2800" dirty="0" err="1" smtClean="0"/>
              <a:t>preprocessed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3472542"/>
            <a:ext cx="80917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processed by </a:t>
            </a:r>
            <a:r>
              <a:rPr lang="en-GB" sz="2800" b="1" dirty="0" err="1" smtClean="0">
                <a:solidFill>
                  <a:schemeClr val="accent1">
                    <a:lumMod val="75000"/>
                  </a:schemeClr>
                </a:solidFill>
              </a:rPr>
              <a:t>genprimopcode</a:t>
            </a:r>
            <a:r>
              <a:rPr lang="en-GB" sz="2800" dirty="0" smtClean="0"/>
              <a:t>, which needs to be built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822370"/>
            <a:ext cx="521982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#included</a:t>
            </a:r>
            <a:r>
              <a:rPr lang="en-GB" sz="2800" dirty="0" smtClean="0"/>
              <a:t> by a C </a:t>
            </a:r>
            <a:r>
              <a:rPr lang="en-GB" sz="2800" dirty="0" err="1" smtClean="0"/>
              <a:t>preprocessor</a:t>
            </a:r>
            <a:r>
              <a:rPr lang="en-GB" sz="2800" dirty="0" smtClean="0"/>
              <a:t> into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172200"/>
            <a:ext cx="636379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which is </a:t>
            </a:r>
            <a:r>
              <a:rPr lang="en-GB" sz="2800" b="1" dirty="0" smtClean="0">
                <a:solidFill>
                  <a:srgbClr val="C00000"/>
                </a:solidFill>
              </a:rPr>
              <a:t>imported</a:t>
            </a:r>
            <a:r>
              <a:rPr lang="en-GB" sz="2800" dirty="0" smtClean="0"/>
              <a:t> into other source files…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 with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162"/>
            <a:ext cx="8382000" cy="1538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4</a:t>
            </a:r>
            <a:endParaRPr lang="en-GB" sz="3200" dirty="0" smtClean="0"/>
          </a:p>
          <a:p>
            <a:pPr algn="ctr">
              <a:buNone/>
            </a:pPr>
            <a:r>
              <a:rPr lang="en-GB" sz="3600" dirty="0" smtClean="0"/>
              <a:t>Cannot depend on configuration flags</a:t>
            </a:r>
          </a:p>
          <a:p>
            <a:pPr algn="ctr">
              <a:buNone/>
            </a:pP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3484364"/>
            <a:ext cx="8382000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Partial solutions</a:t>
            </a:r>
            <a:endParaRPr lang="en-GB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i="1" dirty="0" smtClean="0"/>
              <a:t> </a:t>
            </a:r>
            <a:r>
              <a:rPr lang="en-GB" sz="3600" dirty="0" smtClean="0"/>
              <a:t>+</a:t>
            </a:r>
            <a:r>
              <a:rPr lang="en-GB" sz="3600" i="1" dirty="0" smtClean="0"/>
              <a:t> Keep flags in different files</a:t>
            </a:r>
            <a:r>
              <a:rPr lang="en-GB" sz="3600" dirty="0" smtClean="0"/>
              <a:t>: impractical</a:t>
            </a:r>
          </a:p>
          <a:p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Problem 4</a:t>
            </a:r>
            <a:r>
              <a:rPr lang="en-GB" sz="4000" dirty="0" smtClean="0"/>
              <a:t>: </a:t>
            </a:r>
            <a:r>
              <a:rPr lang="en-GB" sz="3600" dirty="0" smtClean="0"/>
              <a:t>Depending on configuration flags</a:t>
            </a:r>
            <a:endParaRPr lang="en-GB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447800"/>
            <a:ext cx="868680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SRC_HC_OPTS += -H32m –O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BUILD_DOCBOOK_PDF = NO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CC = C:/msys/usr/local/mingw/bin/gcc.exe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4800600"/>
            <a:ext cx="8686800" cy="1538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 smtClean="0"/>
              <a:t>If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a flag</a:t>
            </a:r>
            <a:r>
              <a:rPr lang="en-GB" sz="2800" dirty="0" smtClean="0"/>
              <a:t> has changed, we should rebuild </a:t>
            </a:r>
            <a:r>
              <a:rPr lang="en-GB" sz="2800" b="1" dirty="0" smtClean="0">
                <a:solidFill>
                  <a:srgbClr val="00B050"/>
                </a:solidFill>
              </a:rPr>
              <a:t>only affected files</a:t>
            </a:r>
            <a:r>
              <a:rPr lang="en-GB" sz="2800" dirty="0" smtClean="0"/>
              <a:t>. </a:t>
            </a:r>
          </a:p>
          <a:p>
            <a:r>
              <a:rPr lang="en-GB" sz="2800" dirty="0" smtClean="0"/>
              <a:t>Cannot express this in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sz="2800" dirty="0" smtClean="0"/>
              <a:t>, so we either rebuild </a:t>
            </a:r>
            <a:r>
              <a:rPr lang="en-GB" sz="2800" b="1" dirty="0" smtClean="0">
                <a:solidFill>
                  <a:srgbClr val="C00000"/>
                </a:solidFill>
              </a:rPr>
              <a:t>everything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800" dirty="0" smtClean="0"/>
              <a:t>(slow) or </a:t>
            </a:r>
            <a:r>
              <a:rPr lang="en-GB" sz="2800" b="1" dirty="0" smtClean="0">
                <a:solidFill>
                  <a:srgbClr val="C00000"/>
                </a:solidFill>
              </a:rPr>
              <a:t>nothing</a:t>
            </a:r>
            <a:r>
              <a:rPr lang="en-GB" sz="2800" dirty="0" smtClean="0"/>
              <a:t> (inconsistent).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Why switch from 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GB" sz="4800" dirty="0" smtClean="0"/>
              <a:t>to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 Shake</a:t>
            </a:r>
            <a:r>
              <a:rPr lang="en-GB" sz="4800" dirty="0" smtClean="0"/>
              <a:t>?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5334000" cy="1588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Very widely used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Often installed by default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Works well for small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163669"/>
            <a:ext cx="6934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600" b="1" dirty="0" smtClean="0">
                <a:solidFill>
                  <a:srgbClr val="00B050"/>
                </a:solidFill>
              </a:rPr>
              <a:t> </a:t>
            </a:r>
            <a:r>
              <a:rPr lang="en-GB" sz="3600" dirty="0" smtClean="0"/>
              <a:t>Absolutely Terrible for big projects</a:t>
            </a:r>
            <a:endParaRPr lang="en-GB" sz="3200" dirty="0" smtClean="0"/>
          </a:p>
        </p:txBody>
      </p:sp>
      <p:sp>
        <p:nvSpPr>
          <p:cNvPr id="10" name="Right Brace 9"/>
          <p:cNvSpPr/>
          <p:nvPr/>
        </p:nvSpPr>
        <p:spPr>
          <a:xfrm>
            <a:off x="7315200" y="1539240"/>
            <a:ext cx="457200" cy="2286000"/>
          </a:xfrm>
          <a:prstGeom prst="rightBrace">
            <a:avLst>
              <a:gd name="adj1" fmla="val 4378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764780" y="2308860"/>
            <a:ext cx="122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203073"/>
            <a:ext cx="6934200" cy="1588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200" dirty="0" smtClean="0"/>
              <a:t> Not widely used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200" dirty="0" smtClean="0"/>
              <a:t> Requires GHC to be compiled</a:t>
            </a:r>
          </a:p>
          <a:p>
            <a:pPr>
              <a:lnSpc>
                <a:spcPct val="90000"/>
              </a:lnSpc>
            </a:pPr>
            <a:r>
              <a:rPr lang="en-GB" sz="3600" b="1" dirty="0" smtClean="0">
                <a:solidFill>
                  <a:srgbClr val="FF0000"/>
                </a:solidFill>
              </a:rPr>
              <a:t>– </a:t>
            </a:r>
            <a:r>
              <a:rPr lang="en-GB" sz="3200" dirty="0" smtClean="0"/>
              <a:t>Advanced users need to learn Haskell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5943600"/>
            <a:ext cx="69342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 </a:t>
            </a:r>
            <a:r>
              <a:rPr lang="en-GB" sz="3600" dirty="0" smtClean="0"/>
              <a:t>Works well for small &amp; big projects</a:t>
            </a:r>
            <a:endParaRPr lang="en-GB" sz="3200" dirty="0" smtClean="0"/>
          </a:p>
        </p:txBody>
      </p:sp>
      <p:sp>
        <p:nvSpPr>
          <p:cNvPr id="14" name="Right Brace 13"/>
          <p:cNvSpPr/>
          <p:nvPr/>
        </p:nvSpPr>
        <p:spPr>
          <a:xfrm>
            <a:off x="7315200" y="4191000"/>
            <a:ext cx="457200" cy="2369820"/>
          </a:xfrm>
          <a:prstGeom prst="rightBrace">
            <a:avLst>
              <a:gd name="adj1" fmla="val 4378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749540" y="5029200"/>
            <a:ext cx="131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Why switch from 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GB" sz="4800" dirty="0" smtClean="0"/>
              <a:t>to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 Shake</a:t>
            </a:r>
            <a:r>
              <a:rPr lang="en-GB" sz="4800" dirty="0" smtClean="0"/>
              <a:t>?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5334000" cy="1588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Very widely used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Often installed by default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Works well for small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163669"/>
            <a:ext cx="6934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600" b="1" dirty="0" smtClean="0">
                <a:solidFill>
                  <a:srgbClr val="00B050"/>
                </a:solidFill>
              </a:rPr>
              <a:t> </a:t>
            </a:r>
            <a:r>
              <a:rPr lang="en-GB" sz="3600" dirty="0" smtClean="0"/>
              <a:t>Absolutely Terrible for big projects</a:t>
            </a:r>
            <a:endParaRPr lang="en-GB" sz="3200" dirty="0" smtClean="0"/>
          </a:p>
        </p:txBody>
      </p:sp>
      <p:sp>
        <p:nvSpPr>
          <p:cNvPr id="10" name="Right Brace 9"/>
          <p:cNvSpPr/>
          <p:nvPr/>
        </p:nvSpPr>
        <p:spPr>
          <a:xfrm>
            <a:off x="7315200" y="1539240"/>
            <a:ext cx="457200" cy="2286000"/>
          </a:xfrm>
          <a:prstGeom prst="rightBrace">
            <a:avLst>
              <a:gd name="adj1" fmla="val 4378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764780" y="2308860"/>
            <a:ext cx="122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203073"/>
            <a:ext cx="6934200" cy="1588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200" dirty="0" smtClean="0"/>
              <a:t> Not widely used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200" dirty="0" smtClean="0"/>
              <a:t> Requires GHC to be compiled</a:t>
            </a:r>
          </a:p>
          <a:p>
            <a:pPr>
              <a:lnSpc>
                <a:spcPct val="90000"/>
              </a:lnSpc>
            </a:pPr>
            <a:r>
              <a:rPr lang="en-GB" sz="3600" b="1" dirty="0" smtClean="0">
                <a:solidFill>
                  <a:srgbClr val="FF0000"/>
                </a:solidFill>
              </a:rPr>
              <a:t>– </a:t>
            </a:r>
            <a:r>
              <a:rPr lang="en-GB" sz="3200" dirty="0" smtClean="0"/>
              <a:t>Advanced users need to learn Haskell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5943600"/>
            <a:ext cx="69342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 </a:t>
            </a:r>
            <a:r>
              <a:rPr lang="en-GB" sz="3600" dirty="0" smtClean="0"/>
              <a:t>Works well for small &amp; big projects</a:t>
            </a:r>
            <a:endParaRPr lang="en-GB" sz="3200" dirty="0" smtClean="0"/>
          </a:p>
        </p:txBody>
      </p:sp>
      <p:sp>
        <p:nvSpPr>
          <p:cNvPr id="14" name="Right Brace 13"/>
          <p:cNvSpPr/>
          <p:nvPr/>
        </p:nvSpPr>
        <p:spPr>
          <a:xfrm>
            <a:off x="7315200" y="4191000"/>
            <a:ext cx="457200" cy="2369820"/>
          </a:xfrm>
          <a:prstGeom prst="rightBrace">
            <a:avLst>
              <a:gd name="adj1" fmla="val 4378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749540" y="5029200"/>
            <a:ext cx="131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endParaRPr lang="en-GB" sz="3600" dirty="0"/>
          </a:p>
        </p:txBody>
      </p:sp>
      <p:sp>
        <p:nvSpPr>
          <p:cNvPr id="17" name="Rectangle 16"/>
          <p:cNvSpPr/>
          <p:nvPr/>
        </p:nvSpPr>
        <p:spPr>
          <a:xfrm>
            <a:off x="372908" y="2109324"/>
            <a:ext cx="51816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2908" y="4784416"/>
            <a:ext cx="6789892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Why switch from 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GB" sz="4800" dirty="0" smtClean="0"/>
              <a:t>to</a:t>
            </a:r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 Shake</a:t>
            </a:r>
            <a:r>
              <a:rPr lang="en-GB" sz="4800" dirty="0" smtClean="0"/>
              <a:t>?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5334000" cy="1588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Very widely used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Often installed by default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Works well for small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163669"/>
            <a:ext cx="6934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600" b="1" dirty="0" smtClean="0">
                <a:solidFill>
                  <a:srgbClr val="00B050"/>
                </a:solidFill>
              </a:rPr>
              <a:t> </a:t>
            </a:r>
            <a:r>
              <a:rPr lang="en-GB" sz="3600" dirty="0" smtClean="0"/>
              <a:t>Absolutely Terrible for big projects</a:t>
            </a:r>
            <a:endParaRPr lang="en-GB" sz="3200" dirty="0" smtClean="0"/>
          </a:p>
        </p:txBody>
      </p:sp>
      <p:sp>
        <p:nvSpPr>
          <p:cNvPr id="10" name="Right Brace 9"/>
          <p:cNvSpPr/>
          <p:nvPr/>
        </p:nvSpPr>
        <p:spPr>
          <a:xfrm>
            <a:off x="7315200" y="1539240"/>
            <a:ext cx="457200" cy="2286000"/>
          </a:xfrm>
          <a:prstGeom prst="rightBrace">
            <a:avLst>
              <a:gd name="adj1" fmla="val 4378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764780" y="2308860"/>
            <a:ext cx="122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203073"/>
            <a:ext cx="6934200" cy="1588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200" dirty="0" smtClean="0"/>
              <a:t> Not widely used</a:t>
            </a:r>
          </a:p>
          <a:p>
            <a:pPr>
              <a:lnSpc>
                <a:spcPct val="90000"/>
              </a:lnSpc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200" dirty="0" smtClean="0"/>
              <a:t> Requires GHC to be compiled</a:t>
            </a:r>
          </a:p>
          <a:p>
            <a:pPr>
              <a:lnSpc>
                <a:spcPct val="90000"/>
              </a:lnSpc>
            </a:pPr>
            <a:r>
              <a:rPr lang="en-GB" sz="3600" b="1" dirty="0" smtClean="0">
                <a:solidFill>
                  <a:srgbClr val="FF0000"/>
                </a:solidFill>
              </a:rPr>
              <a:t>– </a:t>
            </a:r>
            <a:r>
              <a:rPr lang="en-GB" sz="3200" dirty="0" smtClean="0"/>
              <a:t>Advanced users need to learn Haskell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5943600"/>
            <a:ext cx="69342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 </a:t>
            </a:r>
            <a:r>
              <a:rPr lang="en-GB" sz="3600" dirty="0" smtClean="0"/>
              <a:t>Works well for small &amp; big projects</a:t>
            </a:r>
            <a:endParaRPr lang="en-GB" sz="3200" dirty="0" smtClean="0"/>
          </a:p>
        </p:txBody>
      </p:sp>
      <p:sp>
        <p:nvSpPr>
          <p:cNvPr id="14" name="Right Brace 13"/>
          <p:cNvSpPr/>
          <p:nvPr/>
        </p:nvSpPr>
        <p:spPr>
          <a:xfrm>
            <a:off x="7315200" y="4191000"/>
            <a:ext cx="457200" cy="2369820"/>
          </a:xfrm>
          <a:prstGeom prst="rightBrace">
            <a:avLst>
              <a:gd name="adj1" fmla="val 4378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749540" y="5029200"/>
            <a:ext cx="131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endParaRPr lang="en-GB" sz="3600" dirty="0"/>
          </a:p>
        </p:txBody>
      </p:sp>
      <p:sp>
        <p:nvSpPr>
          <p:cNvPr id="17" name="Rectangle 16"/>
          <p:cNvSpPr/>
          <p:nvPr/>
        </p:nvSpPr>
        <p:spPr>
          <a:xfrm>
            <a:off x="372908" y="2109324"/>
            <a:ext cx="518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Irrelevant for the GHC project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08" y="4784416"/>
            <a:ext cx="678989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Irrelevant for the GHC project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sz="4800" dirty="0" smtClean="0"/>
              <a:t>: a DSL for build systems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53340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Very widely used</a:t>
            </a:r>
          </a:p>
          <a:p>
            <a:pPr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Often installed by default</a:t>
            </a:r>
          </a:p>
          <a:p>
            <a:pPr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+</a:t>
            </a:r>
            <a:r>
              <a:rPr lang="en-GB" sz="3200" dirty="0" smtClean="0"/>
              <a:t> Works well for small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697069"/>
            <a:ext cx="6934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–</a:t>
            </a:r>
            <a:r>
              <a:rPr lang="en-GB" sz="3600" b="1" dirty="0" smtClean="0">
                <a:solidFill>
                  <a:srgbClr val="00B050"/>
                </a:solidFill>
              </a:rPr>
              <a:t> </a:t>
            </a:r>
            <a:r>
              <a:rPr lang="en-GB" sz="3600" dirty="0" smtClean="0"/>
              <a:t>Absolutely Terrible for big projects</a:t>
            </a:r>
            <a:endParaRPr lang="en-GB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4724400"/>
            <a:ext cx="8229600" cy="1723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/>
              <a:t>Goal of the talk:</a:t>
            </a:r>
          </a:p>
          <a:p>
            <a:pPr>
              <a:buNone/>
            </a:pPr>
            <a:r>
              <a:rPr lang="en-GB" sz="3200" dirty="0" smtClean="0"/>
              <a:t>Introduce </a:t>
            </a: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r>
              <a:rPr lang="en-GB" sz="3200" dirty="0" smtClean="0"/>
              <a:t>, a build system DSL embedded in Haskell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Solving problems with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492196"/>
            <a:ext cx="838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1</a:t>
            </a:r>
            <a:endParaRPr lang="en-GB" sz="3200" dirty="0" smtClean="0"/>
          </a:p>
          <a:p>
            <a:pPr algn="ctr">
              <a:buNone/>
            </a:pPr>
            <a:r>
              <a:rPr lang="en-GB" sz="3400" dirty="0" smtClean="0"/>
              <a:t>Abstracting over patterns of dependencies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675446"/>
            <a:ext cx="8382000" cy="158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2</a:t>
            </a:r>
            <a:endParaRPr lang="en-GB" sz="3200" dirty="0" smtClean="0"/>
          </a:p>
          <a:p>
            <a:pPr algn="ctr">
              <a:lnSpc>
                <a:spcPct val="90000"/>
              </a:lnSpc>
              <a:buNone/>
            </a:pPr>
            <a:r>
              <a:rPr lang="en-GB" sz="3400" dirty="0" smtClean="0"/>
              <a:t>Programming model: single global space </a:t>
            </a:r>
            <a:br>
              <a:rPr lang="en-GB" sz="3400" dirty="0" smtClean="0"/>
            </a:br>
            <a:r>
              <a:rPr lang="en-GB" sz="3400" dirty="0" smtClean="0"/>
              <a:t>of string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332672"/>
            <a:ext cx="838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3</a:t>
            </a:r>
            <a:endParaRPr lang="en-GB" sz="3200" dirty="0" smtClean="0"/>
          </a:p>
          <a:p>
            <a:pPr algn="ctr">
              <a:buNone/>
            </a:pPr>
            <a:r>
              <a:rPr lang="en-GB" sz="3400" dirty="0" smtClean="0"/>
              <a:t>No support for dynamic dependencies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546698"/>
            <a:ext cx="838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4</a:t>
            </a:r>
            <a:endParaRPr lang="en-GB" sz="3200" dirty="0" smtClean="0">
              <a:solidFill>
                <a:srgbClr val="1E9629"/>
              </a:solidFill>
            </a:endParaRPr>
          </a:p>
          <a:p>
            <a:pPr algn="ctr">
              <a:buNone/>
            </a:pPr>
            <a:r>
              <a:rPr lang="en-GB" sz="3400" dirty="0" smtClean="0"/>
              <a:t>Cannot depend on configuration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64540" y="3471208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64540" y="1371600"/>
            <a:ext cx="438386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.o :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371" y="1295400"/>
            <a:ext cx="135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make:</a:t>
            </a:r>
            <a:endParaRPr lang="en-GB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392269"/>
            <a:ext cx="144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Shake: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64540" y="3471208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16200000" flipH="1">
            <a:off x="7405647" y="3543300"/>
            <a:ext cx="1676400" cy="533400"/>
          </a:xfrm>
          <a:prstGeom prst="bentUpArrow">
            <a:avLst>
              <a:gd name="adj1" fmla="val 28333"/>
              <a:gd name="adj2" fmla="val 25000"/>
              <a:gd name="adj3" fmla="val 25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5618257" y="2971800"/>
            <a:ext cx="304800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4191000" y="2971800"/>
            <a:ext cx="304800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64540" y="1371600"/>
            <a:ext cx="438386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.o :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371" y="1295400"/>
            <a:ext cx="135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make:</a:t>
            </a:r>
            <a:endParaRPr lang="en-GB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392269"/>
            <a:ext cx="144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Shake:</a:t>
            </a:r>
            <a:endParaRPr lang="en-GB" sz="3600" dirty="0"/>
          </a:p>
        </p:txBody>
      </p:sp>
      <p:sp>
        <p:nvSpPr>
          <p:cNvPr id="12" name="Down Arrow 11"/>
          <p:cNvSpPr/>
          <p:nvPr/>
        </p:nvSpPr>
        <p:spPr>
          <a:xfrm>
            <a:off x="2325755" y="2971800"/>
            <a:ext cx="304800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57147" y="2590800"/>
            <a:ext cx="86868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) :: 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FilePattern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→ (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→ Action ()) → Rules 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5562600"/>
            <a:ext cx="838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) ::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→ String →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FilePath</a:t>
            </a:r>
            <a:endParaRPr lang="en-GB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  :: [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] → Action ()</a:t>
            </a:r>
          </a:p>
          <a:p>
            <a:r>
              <a:rPr lang="en-GB" sz="2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  ::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CmdArguments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:-&gt; Action 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497014"/>
            <a:ext cx="69342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What if we need to match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GB" sz="2400" i="1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GB" sz="2400" i="1" dirty="0" smtClean="0"/>
              <a:t>, but not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GB" sz="2400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497014"/>
            <a:ext cx="69342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What if we need to match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GB" sz="2400" i="1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GB" sz="2400" i="1" dirty="0" smtClean="0"/>
              <a:t>, but not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GB" sz="2400" i="1" dirty="0" smtClean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74855"/>
            <a:ext cx="8610600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f = 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?==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f &amp;&amp; f /=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baz.o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pred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?&gt;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97014"/>
            <a:ext cx="76962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What if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2400" i="1" dirty="0" smtClean="0"/>
              <a:t> depends on the file (and something else)?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4074855"/>
            <a:ext cx="7696200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→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[String]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497014"/>
            <a:ext cx="76962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What if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2400" i="1" dirty="0" smtClean="0"/>
              <a:t> depends on the file (and something else)?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497015"/>
            <a:ext cx="8686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GHC actually produces two files: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*.o</a:t>
            </a:r>
            <a:r>
              <a:rPr lang="en-GB" sz="2400" i="1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*.hi</a:t>
            </a:r>
            <a:r>
              <a:rPr lang="en-GB" sz="2400" dirty="0" smtClean="0"/>
              <a:t> </a:t>
            </a:r>
            <a:r>
              <a:rPr lang="en-GB" sz="2400" i="1" dirty="0" smtClean="0"/>
              <a:t>– how do I specify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of dependencies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4074855"/>
            <a:ext cx="769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["*.o", "*.hi"] </a:t>
            </a:r>
            <a:r>
              <a:rPr lang="en-GB" sz="3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&amp;%&gt;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\[o, hi]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497015"/>
            <a:ext cx="8686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GHC actually produces two files: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*.o</a:t>
            </a:r>
            <a:r>
              <a:rPr lang="en-GB" sz="2400" i="1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*.hi</a:t>
            </a:r>
            <a:r>
              <a:rPr lang="en-GB" sz="2400" dirty="0" smtClean="0"/>
              <a:t> </a:t>
            </a:r>
            <a:r>
              <a:rPr lang="en-GB" sz="2400" i="1" dirty="0" smtClean="0"/>
              <a:t>– how do I specify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dependencies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flipH="1">
            <a:off x="3505200" y="2506508"/>
            <a:ext cx="32004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585568" y="1429992"/>
            <a:ext cx="2065492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i="1" dirty="0" smtClean="0"/>
              <a:t>The source file</a:t>
            </a:r>
            <a:br>
              <a:rPr lang="en-GB" sz="2400" i="1" dirty="0" smtClean="0"/>
            </a:br>
            <a:r>
              <a:rPr lang="en-GB" sz="2400" i="1" dirty="0" smtClean="0"/>
              <a:t>may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n-GB" sz="2400" i="1" dirty="0" smtClean="0"/>
              <a:t> </a:t>
            </a:r>
            <a:br>
              <a:rPr lang="en-GB" sz="2400" i="1" dirty="0" smtClean="0"/>
            </a:br>
            <a:r>
              <a:rPr lang="en-GB" sz="2400" i="1" dirty="0" smtClean="0"/>
              <a:t>other files. We</a:t>
            </a:r>
            <a:br>
              <a:rPr lang="en-GB" sz="2400" i="1" dirty="0" smtClean="0"/>
            </a:br>
            <a:r>
              <a:rPr lang="en-GB" sz="2400" i="1" dirty="0" smtClean="0"/>
              <a:t>should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en-GB" sz="2400" i="1" dirty="0" smtClean="0"/>
              <a:t> them too!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motivation: GHC build system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00600" y="1524000"/>
            <a:ext cx="4038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4000" b="1" dirty="0" smtClean="0"/>
              <a:t>Tomorrow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2K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lines of code</a:t>
            </a:r>
          </a:p>
          <a:p>
            <a:pPr marL="342900" lvl="0" indent="-342900"/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73Kb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noProof="0" dirty="0" smtClean="0"/>
              <a:t>No generated code</a:t>
            </a:r>
          </a:p>
          <a:p>
            <a:pPr marL="342900" indent="-342900">
              <a:spcBef>
                <a:spcPts val="1200"/>
              </a:spcBef>
            </a:pP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Haskell</a:t>
            </a:r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200" dirty="0" smtClean="0"/>
              <a:t>based (</a:t>
            </a: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r>
              <a:rPr lang="en-GB" sz="3200" dirty="0" smtClean="0"/>
              <a:t>)</a:t>
            </a:r>
          </a:p>
          <a:p>
            <a:pPr marL="342900" lvl="0" indent="-342900">
              <a:spcBef>
                <a:spcPts val="1200"/>
              </a:spcBef>
            </a:pPr>
            <a:r>
              <a:rPr lang="en-GB" sz="3000" dirty="0" smtClean="0">
                <a:solidFill>
                  <a:prstClr val="black"/>
                </a:solidFill>
              </a:rPr>
              <a:t>Accurate dependencies</a:t>
            </a:r>
          </a:p>
          <a:p>
            <a:pPr marL="342900" lvl="0" indent="-342900">
              <a:spcBef>
                <a:spcPts val="2400"/>
              </a:spcBef>
            </a:pPr>
            <a:r>
              <a:rPr lang="en-GB" sz="3000" i="1" dirty="0" smtClean="0">
                <a:solidFill>
                  <a:prstClr val="black"/>
                </a:solidFill>
              </a:rPr>
              <a:t>Many people understand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5200" y="1608292"/>
            <a:ext cx="1812616" cy="5772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524000"/>
            <a:ext cx="4114800" cy="5029200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algn="ctr">
              <a:spcAft>
                <a:spcPts val="1800"/>
              </a:spcAft>
              <a:buNone/>
            </a:pPr>
            <a:r>
              <a:rPr lang="en-GB" sz="4300" b="1" dirty="0" smtClean="0"/>
              <a:t>Today</a:t>
            </a:r>
            <a:endParaRPr lang="en-GB" b="1" dirty="0" smtClean="0"/>
          </a:p>
          <a:p>
            <a:pPr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14K </a:t>
            </a:r>
            <a:r>
              <a:rPr lang="en-GB" sz="3500" dirty="0" smtClean="0"/>
              <a:t>lines of code</a:t>
            </a:r>
          </a:p>
          <a:p>
            <a:pPr>
              <a:spcBef>
                <a:spcPts val="0"/>
              </a:spcBef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1.6Mb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800+ </a:t>
            </a:r>
            <a:r>
              <a:rPr lang="en-GB" sz="3500" dirty="0" smtClean="0"/>
              <a:t>files</a:t>
            </a:r>
          </a:p>
          <a:p>
            <a:pPr>
              <a:spcBef>
                <a:spcPts val="1200"/>
              </a:spcBef>
              <a:buNone/>
            </a:pPr>
            <a:r>
              <a:rPr lang="en-GB" sz="3500" dirty="0" smtClean="0"/>
              <a:t>Partly generated code</a:t>
            </a:r>
          </a:p>
          <a:p>
            <a:pPr>
              <a:spcBef>
                <a:spcPts val="1200"/>
              </a:spcBef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sz="3500" dirty="0" smtClean="0"/>
              <a:t> based</a:t>
            </a:r>
          </a:p>
          <a:p>
            <a:pPr>
              <a:spcBef>
                <a:spcPts val="1200"/>
              </a:spcBef>
              <a:buNone/>
            </a:pPr>
            <a:r>
              <a:rPr lang="en-GB" dirty="0" smtClean="0"/>
              <a:t>Inaccurate dependencies</a:t>
            </a:r>
          </a:p>
          <a:p>
            <a:pPr>
              <a:spcBef>
                <a:spcPts val="2400"/>
              </a:spcBef>
              <a:buNone/>
            </a:pPr>
            <a:r>
              <a:rPr lang="en-GB" sz="3000" i="1" dirty="0" smtClean="0"/>
              <a:t>Nobody fully understands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441847"/>
            <a:ext cx="6096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dependencies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57813"/>
            <a:ext cx="8686800" cy="3323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dep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dep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-M -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dep-makefile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dep,src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needMakefileDependencies</a:t>
            </a:r>
            <a:r>
              <a:rPr lang="en-GB" sz="3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dep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505200" y="2506508"/>
            <a:ext cx="32004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585568" y="1429992"/>
            <a:ext cx="2065492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i="1" dirty="0" smtClean="0"/>
              <a:t>The source file</a:t>
            </a:r>
            <a:br>
              <a:rPr lang="en-GB" sz="2400" i="1" dirty="0" smtClean="0"/>
            </a:br>
            <a:r>
              <a:rPr lang="en-GB" sz="2400" i="1" dirty="0" smtClean="0"/>
              <a:t>may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n-GB" sz="2400" i="1" dirty="0" smtClean="0"/>
              <a:t> </a:t>
            </a:r>
            <a:br>
              <a:rPr lang="en-GB" sz="2400" i="1" dirty="0" smtClean="0"/>
            </a:br>
            <a:r>
              <a:rPr lang="en-GB" sz="2400" i="1" dirty="0" smtClean="0"/>
              <a:t>other files. We</a:t>
            </a:r>
            <a:br>
              <a:rPr lang="en-GB" sz="2400" i="1" dirty="0" smtClean="0"/>
            </a:br>
            <a:r>
              <a:rPr lang="en-GB" sz="2400" i="1" dirty="0" smtClean="0"/>
              <a:t>should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en-GB" sz="2400" i="1" dirty="0" smtClean="0"/>
              <a:t> them too!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Fine-grain dependencies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505200"/>
            <a:ext cx="845820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SRC_HC_OPTS += -H32m –O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BUILD_DOCBOOK_PDF = NO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CC = C:/msys/usr/local/mingw/bin/gcc.exe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441847"/>
            <a:ext cx="79248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srcHcOpts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Bent-Up Arrow 5"/>
          <p:cNvSpPr/>
          <p:nvPr/>
        </p:nvSpPr>
        <p:spPr>
          <a:xfrm>
            <a:off x="4988740" y="3317060"/>
            <a:ext cx="1107260" cy="987903"/>
          </a:xfrm>
          <a:prstGeom prst="bentUpArrow">
            <a:avLst>
              <a:gd name="adj1" fmla="val 20916"/>
              <a:gd name="adj2" fmla="val 25000"/>
              <a:gd name="adj3" fmla="val 25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Fine-grain dependencies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1847"/>
            <a:ext cx="8534400" cy="52014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usingConfigFile</a:t>
            </a:r>
            <a:r>
              <a:rPr lang="en-GB" sz="3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"settings.cfg"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getOpts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:: String -&gt; Action [String]</a:t>
            </a: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getOpts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key =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value &lt;- 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getConfig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key</a:t>
            </a:r>
          </a:p>
          <a:p>
            <a:pPr>
              <a:spcAft>
                <a:spcPts val="1800"/>
              </a:spcAft>
            </a:pP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return $ words $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fromMaybe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"" value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-&lt;.&gt;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srcHcOpts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getOpts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SRC_HC_OPTS"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srcHcOpts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we there yet? Almost!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00600" y="1524000"/>
            <a:ext cx="4038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4000" b="1" dirty="0" smtClean="0"/>
              <a:t>Tomorrow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2K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lines of code</a:t>
            </a:r>
          </a:p>
          <a:p>
            <a:pPr marL="342900" lvl="0" indent="-342900"/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73Kb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noProof="0" dirty="0" smtClean="0"/>
              <a:t>No generated code</a:t>
            </a:r>
          </a:p>
          <a:p>
            <a:pPr marL="342900" indent="-342900">
              <a:spcBef>
                <a:spcPts val="1200"/>
              </a:spcBef>
            </a:pP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Haskell</a:t>
            </a:r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200" dirty="0" smtClean="0"/>
              <a:t>based (</a:t>
            </a: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Shake</a:t>
            </a:r>
            <a:r>
              <a:rPr lang="en-GB" sz="3200" dirty="0" smtClean="0"/>
              <a:t>)</a:t>
            </a:r>
          </a:p>
          <a:p>
            <a:pPr marL="342900" lvl="0" indent="-342900">
              <a:spcBef>
                <a:spcPts val="1200"/>
              </a:spcBef>
            </a:pPr>
            <a:r>
              <a:rPr lang="en-GB" sz="3000" dirty="0" smtClean="0">
                <a:solidFill>
                  <a:prstClr val="black"/>
                </a:solidFill>
              </a:rPr>
              <a:t>Accurate dependencies</a:t>
            </a:r>
          </a:p>
          <a:p>
            <a:pPr marL="342900" lvl="0" indent="-342900">
              <a:spcBef>
                <a:spcPts val="2400"/>
              </a:spcBef>
            </a:pPr>
            <a:r>
              <a:rPr lang="en-GB" sz="3000" i="1" dirty="0" smtClean="0">
                <a:solidFill>
                  <a:prstClr val="black"/>
                </a:solidFill>
              </a:rPr>
              <a:t>Many people understand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5200" y="1608292"/>
            <a:ext cx="1812616" cy="5772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524000"/>
            <a:ext cx="4114800" cy="5029200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algn="ctr">
              <a:spcAft>
                <a:spcPts val="1800"/>
              </a:spcAft>
              <a:buNone/>
            </a:pPr>
            <a:r>
              <a:rPr lang="en-GB" sz="4300" b="1" dirty="0" smtClean="0"/>
              <a:t>Today</a:t>
            </a:r>
            <a:endParaRPr lang="en-GB" b="1" dirty="0" smtClean="0"/>
          </a:p>
          <a:p>
            <a:pPr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14K </a:t>
            </a:r>
            <a:r>
              <a:rPr lang="en-GB" sz="3500" dirty="0" smtClean="0"/>
              <a:t>lines of code</a:t>
            </a:r>
          </a:p>
          <a:p>
            <a:pPr>
              <a:spcBef>
                <a:spcPts val="0"/>
              </a:spcBef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1.6Mb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800+ </a:t>
            </a:r>
            <a:r>
              <a:rPr lang="en-GB" sz="3500" dirty="0" smtClean="0"/>
              <a:t>files</a:t>
            </a:r>
          </a:p>
          <a:p>
            <a:pPr>
              <a:spcBef>
                <a:spcPts val="1200"/>
              </a:spcBef>
              <a:buNone/>
            </a:pPr>
            <a:r>
              <a:rPr lang="en-GB" sz="3500" dirty="0" smtClean="0"/>
              <a:t>Partly generated code</a:t>
            </a:r>
          </a:p>
          <a:p>
            <a:pPr>
              <a:spcBef>
                <a:spcPts val="1200"/>
              </a:spcBef>
              <a:buNone/>
            </a:pPr>
            <a:r>
              <a:rPr lang="en-GB" sz="35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sz="3500" dirty="0" smtClean="0"/>
              <a:t> based</a:t>
            </a:r>
          </a:p>
          <a:p>
            <a:pPr>
              <a:spcBef>
                <a:spcPts val="1200"/>
              </a:spcBef>
              <a:buNone/>
            </a:pPr>
            <a:r>
              <a:rPr lang="en-GB" dirty="0" smtClean="0"/>
              <a:t>Inaccurate dependencies</a:t>
            </a:r>
          </a:p>
          <a:p>
            <a:pPr>
              <a:spcBef>
                <a:spcPts val="2400"/>
              </a:spcBef>
              <a:buNone/>
            </a:pPr>
            <a:r>
              <a:rPr lang="en-GB" sz="3000" i="1" dirty="0" smtClean="0"/>
              <a:t>Nobody fully understands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Etah\Google Drive\Documents\Presentations\2015 Shaking up GHC\fig\The_Tower_of_Bab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5758" y="0"/>
            <a:ext cx="937595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 with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162"/>
            <a:ext cx="8382000" cy="1600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1</a:t>
            </a:r>
            <a:endParaRPr lang="en-GB" sz="3200" dirty="0" smtClean="0"/>
          </a:p>
          <a:p>
            <a:pPr algn="ctr">
              <a:buNone/>
            </a:pPr>
            <a:r>
              <a:rPr lang="en-GB" sz="3600" dirty="0" smtClean="0"/>
              <a:t>Abstracting over patterns of dependencies</a:t>
            </a:r>
          </a:p>
          <a:p>
            <a:pPr algn="ctr">
              <a:buNone/>
            </a:pPr>
            <a:endParaRPr lang="en-GB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3581400"/>
            <a:ext cx="8382000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Partial solutions</a:t>
            </a:r>
            <a:endParaRPr lang="en-GB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i="1" dirty="0" smtClean="0"/>
              <a:t> </a:t>
            </a:r>
            <a:r>
              <a:rPr lang="en-GB" sz="3600" dirty="0" smtClean="0"/>
              <a:t>+</a:t>
            </a:r>
            <a:r>
              <a:rPr lang="en-GB" sz="3600" i="1" dirty="0" smtClean="0"/>
              <a:t> Pattern rules</a:t>
            </a:r>
            <a:r>
              <a:rPr lang="en-GB" sz="3600" dirty="0" smtClean="0"/>
              <a:t>: do not work in general</a:t>
            </a:r>
            <a:endParaRPr lang="en-GB" sz="3200" dirty="0" smtClean="0"/>
          </a:p>
          <a:p>
            <a:r>
              <a:rPr lang="en-GB" sz="3600" dirty="0" smtClean="0"/>
              <a:t> + </a:t>
            </a:r>
            <a:r>
              <a:rPr lang="en-GB" sz="3600" i="1" dirty="0" smtClean="0"/>
              <a:t>Macros</a:t>
            </a:r>
            <a:r>
              <a:rPr lang="en-GB" sz="3600" dirty="0" smtClean="0"/>
              <a:t>: untyped, </a:t>
            </a:r>
            <a:r>
              <a:rPr lang="en-GB" sz="4000" dirty="0" smtClean="0"/>
              <a:t>Utterly Impenetrable</a:t>
            </a:r>
          </a:p>
          <a:p>
            <a:pPr algn="ctr"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GB" sz="3700" dirty="0" smtClean="0">
                <a:solidFill>
                  <a:srgbClr val="C00000"/>
                </a:solidFill>
              </a:rPr>
              <a:t>Problem 1</a:t>
            </a:r>
            <a:r>
              <a:rPr lang="en-GB" sz="3700" dirty="0" smtClean="0"/>
              <a:t>: Weak abstractions (pattern rules)</a:t>
            </a:r>
            <a:endParaRPr lang="en-GB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6324600" cy="240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6324600" cy="240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013537"/>
            <a:ext cx="438386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.o :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GB" sz="3700" dirty="0" smtClean="0">
                <a:solidFill>
                  <a:srgbClr val="C00000"/>
                </a:solidFill>
              </a:rPr>
              <a:t>Problem 1</a:t>
            </a:r>
            <a:r>
              <a:rPr lang="en-GB" sz="3700" dirty="0" smtClean="0"/>
              <a:t>: Weak abstractions (pattern rules)</a:t>
            </a:r>
            <a:endParaRPr lang="en-GB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4191000" y="4114800"/>
            <a:ext cx="738162" cy="381000"/>
          </a:xfrm>
          <a:prstGeom prst="rightArrow">
            <a:avLst>
              <a:gd name="adj1" fmla="val 50581"/>
              <a:gd name="adj2" fmla="val 67219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31080" y="4043680"/>
            <a:ext cx="41148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144000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sz="2400" dirty="0" smtClean="0"/>
              <a:t> does offer some useful abstractions: namely,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6324600" cy="240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foo.hs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bar.o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bar.hs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013537"/>
            <a:ext cx="438386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.o :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hs</a:t>
            </a:r>
            <a:endParaRPr lang="en-GB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HC_OPTS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5121584"/>
            <a:ext cx="69342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What if we need to match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GB" sz="2400" i="1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GB" sz="2400" i="1" dirty="0" smtClean="0"/>
              <a:t>, but not 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GB" sz="2400" i="1" dirty="0" smtClean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5652752"/>
            <a:ext cx="76962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What if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HC_OPTS</a:t>
            </a:r>
            <a:r>
              <a:rPr lang="en-GB" sz="2400" i="1" dirty="0" smtClean="0"/>
              <a:t> depends on the file (and something else)?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6183919"/>
            <a:ext cx="86868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i="1" dirty="0" smtClean="0"/>
              <a:t>GHC actually produces two files: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*.o</a:t>
            </a:r>
            <a:r>
              <a:rPr lang="en-GB" sz="2400" dirty="0" smtClean="0"/>
              <a:t> </a:t>
            </a:r>
            <a:r>
              <a:rPr lang="en-GB" sz="2400" i="1" dirty="0" smtClean="0"/>
              <a:t>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*.hi</a:t>
            </a:r>
            <a:r>
              <a:rPr lang="en-GB" sz="2400" dirty="0" smtClean="0"/>
              <a:t> </a:t>
            </a:r>
            <a:r>
              <a:rPr lang="en-GB" sz="2400" i="1" dirty="0" smtClean="0"/>
              <a:t>– how do I specify this?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GB" sz="3700" dirty="0" smtClean="0">
                <a:solidFill>
                  <a:srgbClr val="C00000"/>
                </a:solidFill>
              </a:rPr>
              <a:t>Problem 1</a:t>
            </a:r>
            <a:r>
              <a:rPr lang="en-GB" sz="3700" dirty="0" smtClean="0"/>
              <a:t>: Weak abstractions (pattern rules)</a:t>
            </a:r>
            <a:endParaRPr lang="en-GB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4191000" y="4114800"/>
            <a:ext cx="738162" cy="381000"/>
          </a:xfrm>
          <a:prstGeom prst="rightArrow">
            <a:avLst>
              <a:gd name="adj1" fmla="val 50581"/>
              <a:gd name="adj2" fmla="val 67219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31080" y="4043680"/>
            <a:ext cx="41148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144000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sz="2400" dirty="0" smtClean="0"/>
              <a:t> does offer some useful abstractions: namely,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GB" sz="3700" dirty="0" smtClean="0">
                <a:solidFill>
                  <a:srgbClr val="C00000"/>
                </a:solidFill>
              </a:rPr>
              <a:t>Problem 1</a:t>
            </a:r>
            <a:r>
              <a:rPr lang="en-GB" sz="3700" dirty="0" smtClean="0"/>
              <a:t>: Weak abstractions (macros)</a:t>
            </a:r>
            <a:endParaRPr lang="en-GB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447800"/>
            <a:ext cx="88392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</a:t>
            </a:r>
          </a:p>
          <a:p>
            <a:pPr algn="ctr"/>
            <a:endParaRPr lang="en-GB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3_osuf) : 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2/build/%.c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(LAXDEPS) </a:t>
            </a:r>
            <a:r>
              <a:rPr lang="en-GB" b="1" dirty="0" smtClean="0">
                <a:solidFill>
                  <a:srgbClr val="C00000"/>
                </a:solidFill>
              </a:rPr>
              <a:t>$$$$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2_HC_DEP)</a:t>
            </a:r>
          </a:p>
          <a:p>
            <a:r>
              <a:rPr lang="en-GB" dirty="0" smtClean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(call cmd,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2_HC)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3_GHC_CC_OPTS) -c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&lt; -o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@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3_osuf) : 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3_ssuf)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(LAXDEPS) </a:t>
            </a:r>
            <a:r>
              <a:rPr lang="en-GB" b="1" dirty="0" smtClean="0">
                <a:solidFill>
                  <a:srgbClr val="C00000"/>
                </a:solidFill>
              </a:rPr>
              <a:t>$$$$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2_HC_DEP)</a:t>
            </a:r>
          </a:p>
          <a:p>
            <a:r>
              <a:rPr lang="en-GB" dirty="0" smtClean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(call cmd,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2_HC)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3_GHC_CC_OPTS) -c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&lt; -o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@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3_osuf) : 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1/%.S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(LAXDEPS) </a:t>
            </a:r>
            <a:r>
              <a:rPr lang="en-GB" b="1" dirty="0" smtClean="0">
                <a:solidFill>
                  <a:srgbClr val="C00000"/>
                </a:solidFill>
              </a:rPr>
              <a:t>$$$$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2_HC_DEP) | </a:t>
            </a:r>
            <a:r>
              <a:rPr lang="en-GB" b="1" dirty="0" smtClean="0">
                <a:solidFill>
                  <a:srgbClr val="C00000"/>
                </a:solidFill>
              </a:rPr>
              <a:t>$$$$</a:t>
            </a:r>
            <a:r>
              <a:rPr lang="en-GB" dirty="0" smtClean="0"/>
              <a:t>(dir </a:t>
            </a:r>
            <a:r>
              <a:rPr lang="en-GB" b="1" dirty="0" smtClean="0">
                <a:solidFill>
                  <a:srgbClr val="C00000"/>
                </a:solidFill>
              </a:rPr>
              <a:t>$$$$</a:t>
            </a:r>
            <a:r>
              <a:rPr lang="en-GB" dirty="0" smtClean="0"/>
              <a:t>@)/.</a:t>
            </a:r>
          </a:p>
          <a:p>
            <a:r>
              <a:rPr lang="en-GB" dirty="0" smtClean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(call cmd,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2_HC)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3_GHC_CC_OPTS) -c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&lt; -o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@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3_ssuf) : 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1/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2/build/%.c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(LAXDEPS) </a:t>
            </a:r>
            <a:r>
              <a:rPr lang="en-GB" b="1" dirty="0" smtClean="0">
                <a:solidFill>
                  <a:srgbClr val="C00000"/>
                </a:solidFill>
              </a:rPr>
              <a:t>$$$$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2_HC_DEP)</a:t>
            </a:r>
          </a:p>
          <a:p>
            <a:r>
              <a:rPr lang="en-GB" dirty="0" smtClean="0"/>
              <a:t>	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(call cmd,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2_HC)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1_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2_</a:t>
            </a:r>
            <a:r>
              <a:rPr lang="en-GB" b="1" dirty="0" smtClean="0">
                <a:solidFill>
                  <a:srgbClr val="C00000"/>
                </a:solidFill>
              </a:rPr>
              <a:t>$</a:t>
            </a:r>
            <a:r>
              <a:rPr lang="en-GB" dirty="0" smtClean="0"/>
              <a:t>3_GHC_CC_OPTS) -S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&lt; -o </a:t>
            </a:r>
            <a:r>
              <a:rPr lang="en-GB" b="1" dirty="0" smtClean="0">
                <a:solidFill>
                  <a:srgbClr val="C00000"/>
                </a:solidFill>
              </a:rPr>
              <a:t>$$</a:t>
            </a:r>
            <a:r>
              <a:rPr lang="en-GB" dirty="0" smtClean="0"/>
              <a:t>@</a:t>
            </a:r>
          </a:p>
          <a:p>
            <a:endParaRPr lang="en-GB" dirty="0" smtClean="0"/>
          </a:p>
          <a:p>
            <a:pPr algn="ctr"/>
            <a:r>
              <a:rPr lang="en-GB" dirty="0" smtClean="0"/>
              <a:t>…</a:t>
            </a:r>
          </a:p>
        </p:txBody>
      </p:sp>
      <p:sp>
        <p:nvSpPr>
          <p:cNvPr id="5" name="Right Arrow 4"/>
          <p:cNvSpPr/>
          <p:nvPr/>
        </p:nvSpPr>
        <p:spPr>
          <a:xfrm rot="5400000" flipH="1">
            <a:off x="278619" y="5512581"/>
            <a:ext cx="738162" cy="381000"/>
          </a:xfrm>
          <a:prstGeom prst="rightArrow">
            <a:avLst>
              <a:gd name="adj1" fmla="val 50581"/>
              <a:gd name="adj2" fmla="val 67219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52400" y="5953780"/>
            <a:ext cx="88392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Yes, that’s </a:t>
            </a:r>
            <a:r>
              <a:rPr lang="en-GB" sz="2800" b="1" dirty="0" smtClean="0">
                <a:solidFill>
                  <a:srgbClr val="C00000"/>
                </a:solidFill>
              </a:rPr>
              <a:t>$122 </a:t>
            </a:r>
            <a:r>
              <a:rPr lang="en-GB" sz="2800" dirty="0" smtClean="0"/>
              <a:t>in just eight lines or </a:t>
            </a:r>
            <a:r>
              <a:rPr lang="en-GB" sz="2800" b="1" dirty="0" smtClean="0">
                <a:solidFill>
                  <a:srgbClr val="C00000"/>
                </a:solidFill>
              </a:rPr>
              <a:t>$15</a:t>
            </a:r>
            <a:r>
              <a:rPr lang="en-GB" sz="2800" dirty="0" smtClean="0"/>
              <a:t> per line!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 with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162"/>
            <a:ext cx="8382000" cy="2154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Problem 2</a:t>
            </a:r>
            <a:endParaRPr lang="en-GB" sz="3200" dirty="0" smtClean="0"/>
          </a:p>
          <a:p>
            <a:pPr algn="ctr">
              <a:buNone/>
            </a:pPr>
            <a:r>
              <a:rPr lang="en-GB" sz="3600" dirty="0" smtClean="0"/>
              <a:t>Programming model: single global space </a:t>
            </a:r>
            <a:br>
              <a:rPr lang="en-GB" sz="3600" dirty="0" smtClean="0"/>
            </a:br>
            <a:r>
              <a:rPr lang="en-GB" sz="3600" dirty="0" smtClean="0"/>
              <a:t>of string variables</a:t>
            </a:r>
          </a:p>
          <a:p>
            <a:pPr algn="ctr">
              <a:buNone/>
            </a:pPr>
            <a:endParaRPr lang="en-GB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4114800"/>
            <a:ext cx="838200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No good solutions</a:t>
            </a:r>
          </a:p>
          <a:p>
            <a:pPr>
              <a:spcAft>
                <a:spcPts val="1200"/>
              </a:spcAft>
            </a:pPr>
            <a:r>
              <a:rPr lang="en-GB" sz="3400" dirty="0" smtClean="0"/>
              <a:t> + Also see: </a:t>
            </a:r>
            <a:r>
              <a:rPr lang="en-GB" sz="3400" i="1" dirty="0" smtClean="0"/>
              <a:t>“Recursive Make Considered</a:t>
            </a:r>
            <a:br>
              <a:rPr lang="en-GB" sz="3400" i="1" dirty="0" smtClean="0"/>
            </a:br>
            <a:r>
              <a:rPr lang="en-GB" sz="3400" i="1" dirty="0" smtClean="0"/>
              <a:t>                      Harmful”</a:t>
            </a:r>
            <a:r>
              <a:rPr lang="en-GB" sz="3400" dirty="0" smtClean="0"/>
              <a:t> by Peter Miller, 1997</a:t>
            </a:r>
          </a:p>
          <a:p>
            <a:pPr>
              <a:spcAft>
                <a:spcPts val="1200"/>
              </a:spcAft>
              <a:buNone/>
            </a:pPr>
            <a:endParaRPr lang="en-GB" sz="1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1279</Words>
  <Application>Microsoft Office PowerPoint</Application>
  <PresentationFormat>On-screen Show (4:3)</PresentationFormat>
  <Paragraphs>313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Shaking up Glasgow Haskell Compiler</vt:lpstr>
      <vt:lpstr>make: a DSL for build systems</vt:lpstr>
      <vt:lpstr>Our motivation: GHC build system</vt:lpstr>
      <vt:lpstr>What’s wrong with make?</vt:lpstr>
      <vt:lpstr>Problem 1: Weak abstractions (pattern rules)</vt:lpstr>
      <vt:lpstr>Problem 1: Weak abstractions (pattern rules)</vt:lpstr>
      <vt:lpstr>Problem 1: Weak abstractions (pattern rules)</vt:lpstr>
      <vt:lpstr>Problem 1: Weak abstractions (macros)</vt:lpstr>
      <vt:lpstr>What’s wrong with make?</vt:lpstr>
      <vt:lpstr>Problem 2: Programming model</vt:lpstr>
      <vt:lpstr>Problem 2: Programming model</vt:lpstr>
      <vt:lpstr>Problem 2: Programming model</vt:lpstr>
      <vt:lpstr>What’s wrong with make?</vt:lpstr>
      <vt:lpstr>Problem 3: Dynamic dependencies</vt:lpstr>
      <vt:lpstr>What’s wrong with make?</vt:lpstr>
      <vt:lpstr>Problem 4: Depending on configuration flags</vt:lpstr>
      <vt:lpstr>Why switch from make to Shake?</vt:lpstr>
      <vt:lpstr>Why switch from make to Shake?</vt:lpstr>
      <vt:lpstr>Why switch from make to Shake?</vt:lpstr>
      <vt:lpstr>Solving problems with Shake</vt:lpstr>
      <vt:lpstr>Patterns of dependencies</vt:lpstr>
      <vt:lpstr>Patterns of dependencies</vt:lpstr>
      <vt:lpstr>Patterns of dependencies</vt:lpstr>
      <vt:lpstr>Patterns of dependencies</vt:lpstr>
      <vt:lpstr>Patterns of dependencies</vt:lpstr>
      <vt:lpstr>Patterns of dependencies</vt:lpstr>
      <vt:lpstr>Patterns of dependencies</vt:lpstr>
      <vt:lpstr>Patterns of dependencies</vt:lpstr>
      <vt:lpstr>Dynamic dependencies</vt:lpstr>
      <vt:lpstr>Dynamic dependencies</vt:lpstr>
      <vt:lpstr>Fine-grain dependencies</vt:lpstr>
      <vt:lpstr>Fine-grain dependencies</vt:lpstr>
      <vt:lpstr>Are we there yet? Almost!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Shaking up Glasgow Haskell Compiler</dc:title>
  <dc:creator>chEEtah</dc:creator>
  <cp:lastModifiedBy>Andrey</cp:lastModifiedBy>
  <cp:revision>158</cp:revision>
  <dcterms:created xsi:type="dcterms:W3CDTF">2006-08-16T00:00:00Z</dcterms:created>
  <dcterms:modified xsi:type="dcterms:W3CDTF">2015-02-16T20:58:19Z</dcterms:modified>
</cp:coreProperties>
</file>