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5A81-BDC4-4A5F-B564-3A707AAA7066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F9EE7-0446-47A7-A189-CC8DA310DC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F117-5C47-4C9D-90F3-1021AAF9B032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F985-ADBC-4709-9E95-A85380DA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F117-5C47-4C9D-90F3-1021AAF9B032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F985-ADBC-4709-9E95-A85380DA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F117-5C47-4C9D-90F3-1021AAF9B032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F985-ADBC-4709-9E95-A85380DA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F117-5C47-4C9D-90F3-1021AAF9B032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F985-ADBC-4709-9E95-A85380DA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F117-5C47-4C9D-90F3-1021AAF9B032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F985-ADBC-4709-9E95-A85380DA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F117-5C47-4C9D-90F3-1021AAF9B032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F985-ADBC-4709-9E95-A85380DA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F117-5C47-4C9D-90F3-1021AAF9B032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F985-ADBC-4709-9E95-A85380DA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F117-5C47-4C9D-90F3-1021AAF9B032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F985-ADBC-4709-9E95-A85380DA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F117-5C47-4C9D-90F3-1021AAF9B032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F985-ADBC-4709-9E95-A85380DA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F117-5C47-4C9D-90F3-1021AAF9B032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F985-ADBC-4709-9E95-A85380DA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F117-5C47-4C9D-90F3-1021AAF9B032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EF985-ADBC-4709-9E95-A85380DA3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F117-5C47-4C9D-90F3-1021AAF9B032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EF985-ADBC-4709-9E95-A85380DA3C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0"/>
            <a:ext cx="7159625" cy="1066800"/>
          </a:xfrm>
        </p:spPr>
        <p:txBody>
          <a:bodyPr/>
          <a:lstStyle/>
          <a:p>
            <a:pPr eaLnBrk="1" hangingPunct="1"/>
            <a:r>
              <a:rPr lang="en-US" smtClean="0"/>
              <a:t>F-16 Model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smtClean="0"/>
              <a:t>Linear model has form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Contains all dynamics around an operating (trim) point</a:t>
            </a:r>
          </a:p>
          <a:p>
            <a:pPr eaLnBrk="1" hangingPunct="1"/>
            <a:r>
              <a:rPr lang="en-US" smtClean="0"/>
              <a:t>Is defined by matrices A, B, C, and 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Non-linear model has form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 this case function f is called </a:t>
            </a:r>
            <a:r>
              <a:rPr lang="en-US" i="1" smtClean="0"/>
              <a:t>nlplant</a:t>
            </a:r>
          </a:p>
          <a:p>
            <a:pPr lvl="1" eaLnBrk="1" hangingPunct="1"/>
            <a:r>
              <a:rPr lang="en-US" smtClean="0"/>
              <a:t>In Simulink it is contained in a Matlab function block</a:t>
            </a:r>
          </a:p>
          <a:p>
            <a:pPr lvl="1" eaLnBrk="1" hangingPunct="1"/>
            <a:r>
              <a:rPr lang="en-US" smtClean="0"/>
              <a:t>Source is a C-function (</a:t>
            </a:r>
            <a:r>
              <a:rPr lang="en-US" smtClean="0">
                <a:latin typeface="Courier New" pitchFamily="49" charset="0"/>
              </a:rPr>
              <a:t>nlplant.c</a:t>
            </a:r>
            <a:r>
              <a:rPr lang="en-US" smtClean="0"/>
              <a:t>)</a:t>
            </a:r>
          </a:p>
          <a:p>
            <a:pPr lvl="1" eaLnBrk="1" hangingPunct="1"/>
            <a:r>
              <a:rPr lang="en-US" smtClean="0"/>
              <a:t>Compiled into Mex-function (</a:t>
            </a:r>
            <a:r>
              <a:rPr lang="en-US" smtClean="0">
                <a:latin typeface="Courier New" pitchFamily="49" charset="0"/>
              </a:rPr>
              <a:t>mex nlplant.c</a:t>
            </a:r>
            <a:r>
              <a:rPr lang="en-US" smtClean="0"/>
              <a:t>)</a:t>
            </a:r>
          </a:p>
        </p:txBody>
      </p:sp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949325" y="1143000"/>
            <a:ext cx="7204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Bookman Old Style" pitchFamily="18" charset="0"/>
              </a:rPr>
              <a:t>Linear vs. Non-linear models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517125" name="Object 5"/>
          <p:cNvGraphicFramePr>
            <a:graphicFrameLocks noChangeAspect="1"/>
          </p:cNvGraphicFramePr>
          <p:nvPr/>
        </p:nvGraphicFramePr>
        <p:xfrm>
          <a:off x="4292600" y="1725613"/>
          <a:ext cx="2074863" cy="1139825"/>
        </p:xfrm>
        <a:graphic>
          <a:graphicData uri="http://schemas.openxmlformats.org/presentationml/2006/ole">
            <p:oleObj spid="_x0000_s1026" name="Equation" r:id="rId4" imgW="787320" imgH="431640" progId="Equation.DSMT4">
              <p:embed/>
            </p:oleObj>
          </a:graphicData>
        </a:graphic>
      </p:graphicFrame>
      <p:graphicFrame>
        <p:nvGraphicFramePr>
          <p:cNvPr id="517126" name="Object 6"/>
          <p:cNvGraphicFramePr>
            <a:graphicFrameLocks noChangeAspect="1"/>
          </p:cNvGraphicFramePr>
          <p:nvPr/>
        </p:nvGraphicFramePr>
        <p:xfrm>
          <a:off x="4325938" y="3957638"/>
          <a:ext cx="1943100" cy="566737"/>
        </p:xfrm>
        <a:graphic>
          <a:graphicData uri="http://schemas.openxmlformats.org/presentationml/2006/ole">
            <p:oleObj spid="_x0000_s1027" name="Equation" r:id="rId5" imgW="69840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0"/>
            <a:ext cx="7159625" cy="1066800"/>
          </a:xfrm>
        </p:spPr>
        <p:txBody>
          <a:bodyPr/>
          <a:lstStyle/>
          <a:p>
            <a:pPr eaLnBrk="1" hangingPunct="1"/>
            <a:r>
              <a:rPr lang="en-US" smtClean="0"/>
              <a:t>F-16 Model</a:t>
            </a:r>
          </a:p>
        </p:txBody>
      </p:sp>
      <p:sp>
        <p:nvSpPr>
          <p:cNvPr id="5089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Model has 12 “core” states (x) which need to be integrated</a:t>
            </a:r>
          </a:p>
          <a:p>
            <a:pPr lvl="1" eaLnBrk="1" hangingPunct="1"/>
            <a:r>
              <a:rPr lang="en-US" smtClean="0"/>
              <a:t>North position</a:t>
            </a:r>
          </a:p>
          <a:p>
            <a:pPr lvl="1" eaLnBrk="1" hangingPunct="1"/>
            <a:r>
              <a:rPr lang="en-US" smtClean="0"/>
              <a:t>East position </a:t>
            </a:r>
          </a:p>
          <a:p>
            <a:pPr lvl="1" eaLnBrk="1" hangingPunct="1"/>
            <a:r>
              <a:rPr lang="en-US" smtClean="0"/>
              <a:t>Altitude </a:t>
            </a:r>
          </a:p>
          <a:p>
            <a:pPr lvl="1" eaLnBrk="1" hangingPunct="1"/>
            <a:r>
              <a:rPr lang="en-US" smtClean="0"/>
              <a:t>Bank angle </a:t>
            </a:r>
            <a:r>
              <a:rPr lang="el-GR" smtClean="0">
                <a:cs typeface="Tahoma" pitchFamily="34" charset="0"/>
              </a:rPr>
              <a:t>φ</a:t>
            </a:r>
            <a:endParaRPr lang="en-US" smtClean="0">
              <a:cs typeface="Tahoma" pitchFamily="34" charset="0"/>
            </a:endParaRPr>
          </a:p>
          <a:p>
            <a:pPr lvl="1" eaLnBrk="1" hangingPunct="1"/>
            <a:r>
              <a:rPr lang="en-US" smtClean="0">
                <a:cs typeface="Tahoma" pitchFamily="34" charset="0"/>
              </a:rPr>
              <a:t>Pitch angle </a:t>
            </a:r>
            <a:r>
              <a:rPr lang="el-GR" smtClean="0">
                <a:cs typeface="Tahoma" pitchFamily="34" charset="0"/>
              </a:rPr>
              <a:t>θ</a:t>
            </a:r>
            <a:endParaRPr lang="en-US" smtClean="0">
              <a:cs typeface="Tahoma" pitchFamily="34" charset="0"/>
            </a:endParaRPr>
          </a:p>
          <a:p>
            <a:pPr lvl="1" eaLnBrk="1" hangingPunct="1"/>
            <a:r>
              <a:rPr lang="en-US" smtClean="0">
                <a:cs typeface="Tahoma" pitchFamily="34" charset="0"/>
              </a:rPr>
              <a:t>Heading angle </a:t>
            </a:r>
            <a:r>
              <a:rPr lang="el-GR" smtClean="0">
                <a:cs typeface="Tahoma" pitchFamily="34" charset="0"/>
              </a:rPr>
              <a:t>ψ</a:t>
            </a:r>
            <a:endParaRPr lang="en-US" smtClean="0">
              <a:cs typeface="Tahoma" pitchFamily="34" charset="0"/>
            </a:endParaRPr>
          </a:p>
          <a:p>
            <a:pPr lvl="1" eaLnBrk="1" hangingPunct="1"/>
            <a:r>
              <a:rPr lang="en-US" smtClean="0">
                <a:cs typeface="Tahoma" pitchFamily="34" charset="0"/>
              </a:rPr>
              <a:t>Total airspeed V</a:t>
            </a:r>
          </a:p>
          <a:p>
            <a:pPr lvl="1" eaLnBrk="1" hangingPunct="1"/>
            <a:r>
              <a:rPr lang="en-US" smtClean="0">
                <a:cs typeface="Tahoma" pitchFamily="34" charset="0"/>
              </a:rPr>
              <a:t>Angle of attack </a:t>
            </a:r>
            <a:r>
              <a:rPr lang="el-GR" smtClean="0">
                <a:cs typeface="Tahoma" pitchFamily="34" charset="0"/>
              </a:rPr>
              <a:t>α</a:t>
            </a:r>
            <a:endParaRPr lang="en-US" smtClean="0">
              <a:cs typeface="Tahoma" pitchFamily="34" charset="0"/>
            </a:endParaRPr>
          </a:p>
          <a:p>
            <a:pPr lvl="1" eaLnBrk="1" hangingPunct="1"/>
            <a:r>
              <a:rPr lang="en-US" smtClean="0">
                <a:cs typeface="Tahoma" pitchFamily="34" charset="0"/>
              </a:rPr>
              <a:t>Sideslip angle </a:t>
            </a:r>
            <a:r>
              <a:rPr lang="el-GR" smtClean="0">
                <a:cs typeface="Tahoma" pitchFamily="34" charset="0"/>
              </a:rPr>
              <a:t>β</a:t>
            </a:r>
            <a:endParaRPr lang="en-US" smtClean="0">
              <a:cs typeface="Tahoma" pitchFamily="34" charset="0"/>
            </a:endParaRPr>
          </a:p>
          <a:p>
            <a:pPr lvl="1" eaLnBrk="1" hangingPunct="1"/>
            <a:r>
              <a:rPr lang="en-US" smtClean="0">
                <a:cs typeface="Tahoma" pitchFamily="34" charset="0"/>
              </a:rPr>
              <a:t>Roll rate p</a:t>
            </a:r>
          </a:p>
          <a:p>
            <a:pPr lvl="1" eaLnBrk="1" hangingPunct="1"/>
            <a:r>
              <a:rPr lang="en-US" smtClean="0">
                <a:cs typeface="Tahoma" pitchFamily="34" charset="0"/>
              </a:rPr>
              <a:t>Pitch rate q</a:t>
            </a:r>
          </a:p>
          <a:p>
            <a:pPr lvl="1" eaLnBrk="1" hangingPunct="1"/>
            <a:r>
              <a:rPr lang="en-US" smtClean="0">
                <a:cs typeface="Tahoma" pitchFamily="34" charset="0"/>
              </a:rPr>
              <a:t>Yaw rate r</a:t>
            </a:r>
            <a:endParaRPr lang="el-GR" smtClean="0">
              <a:cs typeface="Tahoma" pitchFamily="34" charset="0"/>
            </a:endParaRPr>
          </a:p>
          <a:p>
            <a:pPr eaLnBrk="1" hangingPunct="1"/>
            <a:endParaRPr lang="en-US" smtClean="0"/>
          </a:p>
        </p:txBody>
      </p:sp>
      <p:sp>
        <p:nvSpPr>
          <p:cNvPr id="508933" name="Text Box 4"/>
          <p:cNvSpPr txBox="1">
            <a:spLocks noChangeArrowheads="1"/>
          </p:cNvSpPr>
          <p:nvPr/>
        </p:nvSpPr>
        <p:spPr bwMode="auto">
          <a:xfrm>
            <a:off x="949325" y="1143000"/>
            <a:ext cx="7204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Bookman Old Style" pitchFamily="18" charset="0"/>
              </a:rPr>
              <a:t>States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0"/>
            <a:ext cx="7159625" cy="1066800"/>
          </a:xfrm>
        </p:spPr>
        <p:txBody>
          <a:bodyPr/>
          <a:lstStyle/>
          <a:p>
            <a:pPr eaLnBrk="1" hangingPunct="1"/>
            <a:r>
              <a:rPr lang="en-US" smtClean="0"/>
              <a:t>F-16 Model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Model has 6 “auxilliary” states</a:t>
            </a:r>
          </a:p>
          <a:p>
            <a:pPr lvl="1" eaLnBrk="1" hangingPunct="1"/>
            <a:r>
              <a:rPr lang="en-US" smtClean="0"/>
              <a:t>Mostly 1</a:t>
            </a:r>
            <a:r>
              <a:rPr lang="en-US" baseline="30000" smtClean="0"/>
              <a:t>st</a:t>
            </a:r>
            <a:r>
              <a:rPr lang="en-US" smtClean="0"/>
              <a:t> order dynamics</a:t>
            </a:r>
          </a:p>
          <a:p>
            <a:pPr marL="1143000" lvl="2" indent="-228600" eaLnBrk="1" hangingPunct="1"/>
            <a:r>
              <a:rPr lang="en-US" smtClean="0"/>
              <a:t>Gain usually 1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Engine thrust dynamics </a:t>
            </a:r>
          </a:p>
          <a:p>
            <a:pPr lvl="1" eaLnBrk="1" hangingPunct="1"/>
            <a:r>
              <a:rPr lang="en-US" smtClean="0"/>
              <a:t>Elevator actuator</a:t>
            </a:r>
          </a:p>
          <a:p>
            <a:pPr lvl="1" eaLnBrk="1" hangingPunct="1"/>
            <a:r>
              <a:rPr lang="en-US" smtClean="0"/>
              <a:t>Aileron actuator</a:t>
            </a:r>
          </a:p>
          <a:p>
            <a:pPr lvl="1" eaLnBrk="1" hangingPunct="1"/>
            <a:r>
              <a:rPr lang="en-US" smtClean="0">
                <a:cs typeface="Tahoma" pitchFamily="34" charset="0"/>
              </a:rPr>
              <a:t>Rudder actuator</a:t>
            </a:r>
          </a:p>
          <a:p>
            <a:pPr lvl="1" eaLnBrk="1" hangingPunct="1"/>
            <a:r>
              <a:rPr lang="en-US" smtClean="0">
                <a:cs typeface="Tahoma" pitchFamily="34" charset="0"/>
              </a:rPr>
              <a:t>Leading edge flap</a:t>
            </a:r>
          </a:p>
          <a:p>
            <a:pPr marL="1143000" lvl="2" indent="-228600" eaLnBrk="1" hangingPunct="1"/>
            <a:r>
              <a:rPr lang="en-US" smtClean="0">
                <a:cs typeface="Tahoma" pitchFamily="34" charset="0"/>
              </a:rPr>
              <a:t>2 internal states</a:t>
            </a:r>
          </a:p>
          <a:p>
            <a:pPr marL="1143000" lvl="2" indent="-228600" eaLnBrk="1" hangingPunct="1"/>
            <a:r>
              <a:rPr lang="en-US" smtClean="0">
                <a:cs typeface="Tahoma" pitchFamily="34" charset="0"/>
              </a:rPr>
              <a:t>Not used in low fidelity model</a:t>
            </a:r>
            <a:endParaRPr lang="el-GR" smtClean="0">
              <a:cs typeface="Tahoma" pitchFamily="34" charset="0"/>
            </a:endParaRP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Total of </a:t>
            </a:r>
            <a:r>
              <a:rPr lang="en-US" b="1" smtClean="0"/>
              <a:t>18</a:t>
            </a:r>
            <a:r>
              <a:rPr lang="en-US" smtClean="0"/>
              <a:t> states in linear &amp; non-linear model</a:t>
            </a:r>
          </a:p>
        </p:txBody>
      </p:sp>
      <p:sp>
        <p:nvSpPr>
          <p:cNvPr id="510980" name="Text Box 4"/>
          <p:cNvSpPr txBox="1">
            <a:spLocks noChangeArrowheads="1"/>
          </p:cNvSpPr>
          <p:nvPr/>
        </p:nvSpPr>
        <p:spPr bwMode="auto">
          <a:xfrm>
            <a:off x="949325" y="1143000"/>
            <a:ext cx="7204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Bookman Old Style" pitchFamily="18" charset="0"/>
              </a:rPr>
              <a:t>States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510981" name="Object 5"/>
          <p:cNvGraphicFramePr>
            <a:graphicFrameLocks noChangeAspect="1"/>
          </p:cNvGraphicFramePr>
          <p:nvPr/>
        </p:nvGraphicFramePr>
        <p:xfrm>
          <a:off x="5213350" y="2000250"/>
          <a:ext cx="698500" cy="698500"/>
        </p:xfrm>
        <a:graphic>
          <a:graphicData uri="http://schemas.openxmlformats.org/presentationml/2006/ole">
            <p:oleObj spid="_x0000_s2050" name="Equation" r:id="rId4" imgW="393480" imgH="393480" progId="Equation.DSMT4">
              <p:embed/>
            </p:oleObj>
          </a:graphicData>
        </a:graphic>
      </p:graphicFrame>
      <p:sp>
        <p:nvSpPr>
          <p:cNvPr id="510982" name="Text Box 6"/>
          <p:cNvSpPr txBox="1">
            <a:spLocks noChangeArrowheads="1"/>
          </p:cNvSpPr>
          <p:nvPr/>
        </p:nvSpPr>
        <p:spPr bwMode="auto">
          <a:xfrm>
            <a:off x="6832600" y="4927600"/>
            <a:ext cx="1003300" cy="94615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>
                <a:solidFill>
                  <a:schemeClr val="bg1"/>
                </a:solidFill>
                <a:latin typeface="Stencil" pitchFamily="82" charset="0"/>
              </a:rPr>
              <a:t>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5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  <p:bldP spid="510982" grpId="0" animBg="1"/>
      <p:bldP spid="51098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0"/>
            <a:ext cx="7159625" cy="1066800"/>
          </a:xfrm>
        </p:spPr>
        <p:txBody>
          <a:bodyPr/>
          <a:lstStyle/>
          <a:p>
            <a:pPr eaLnBrk="1" hangingPunct="1"/>
            <a:r>
              <a:rPr lang="en-US" smtClean="0"/>
              <a:t>F-16 Model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Model has 4 pilot inputs</a:t>
            </a:r>
          </a:p>
          <a:p>
            <a:pPr lvl="1" eaLnBrk="1" hangingPunct="1"/>
            <a:r>
              <a:rPr lang="en-US" smtClean="0"/>
              <a:t>Thrust [lbf]</a:t>
            </a:r>
          </a:p>
          <a:p>
            <a:pPr marL="1143000" lvl="2" indent="-228600" eaLnBrk="1" hangingPunct="1"/>
            <a:r>
              <a:rPr lang="en-US" smtClean="0"/>
              <a:t>Range from 1000 to 19000</a:t>
            </a:r>
          </a:p>
          <a:p>
            <a:pPr lvl="1" eaLnBrk="1" hangingPunct="1"/>
            <a:r>
              <a:rPr lang="en-US" smtClean="0"/>
              <a:t>Elevator angle [deg]</a:t>
            </a:r>
          </a:p>
          <a:p>
            <a:pPr marL="1143000" lvl="2" indent="-228600" eaLnBrk="1" hangingPunct="1"/>
            <a:r>
              <a:rPr lang="en-US" smtClean="0"/>
              <a:t>Range from -25</a:t>
            </a:r>
            <a:r>
              <a:rPr lang="en-US" smtClean="0">
                <a:cs typeface="Tahoma" pitchFamily="34" charset="0"/>
              </a:rPr>
              <a:t>° to +25°</a:t>
            </a:r>
          </a:p>
          <a:p>
            <a:pPr lvl="1" eaLnBrk="1" hangingPunct="1"/>
            <a:r>
              <a:rPr lang="en-US" smtClean="0"/>
              <a:t>Aileron angle [deg]</a:t>
            </a:r>
          </a:p>
          <a:p>
            <a:pPr marL="1143000" lvl="2" indent="-228600" eaLnBrk="1" hangingPunct="1"/>
            <a:r>
              <a:rPr lang="en-US" smtClean="0"/>
              <a:t>Range from -21.5</a:t>
            </a:r>
            <a:r>
              <a:rPr lang="en-US" smtClean="0">
                <a:cs typeface="Tahoma" pitchFamily="34" charset="0"/>
              </a:rPr>
              <a:t>° to +21.5°</a:t>
            </a:r>
            <a:endParaRPr lang="en-US" smtClean="0"/>
          </a:p>
          <a:p>
            <a:pPr lvl="1" eaLnBrk="1" hangingPunct="1"/>
            <a:r>
              <a:rPr lang="en-US" smtClean="0"/>
              <a:t>Rudder angle [deg]</a:t>
            </a:r>
          </a:p>
          <a:p>
            <a:pPr marL="1143000" lvl="2" indent="-228600" eaLnBrk="1" hangingPunct="1"/>
            <a:r>
              <a:rPr lang="en-US" smtClean="0"/>
              <a:t>Range from -30</a:t>
            </a:r>
            <a:r>
              <a:rPr lang="en-US" smtClean="0">
                <a:cs typeface="Tahoma" pitchFamily="34" charset="0"/>
              </a:rPr>
              <a:t>° to +30°</a:t>
            </a:r>
            <a:endParaRPr lang="en-US" smtClean="0"/>
          </a:p>
          <a:p>
            <a:pPr eaLnBrk="1" hangingPunct="1"/>
            <a:r>
              <a:rPr lang="en-US" smtClean="0">
                <a:cs typeface="Tahoma" pitchFamily="34" charset="0"/>
              </a:rPr>
              <a:t>Linear model only has these inputs (B matrix size  = 18 x 4)</a:t>
            </a:r>
          </a:p>
          <a:p>
            <a:pPr lvl="1" eaLnBrk="1" hangingPunct="1"/>
            <a:r>
              <a:rPr lang="en-US" smtClean="0">
                <a:cs typeface="Tahoma" pitchFamily="34" charset="0"/>
              </a:rPr>
              <a:t>Are passed through the first order actuator dynamics before going to the aerodynamic part of the model</a:t>
            </a:r>
          </a:p>
          <a:p>
            <a:pPr lvl="1" eaLnBrk="1" hangingPunct="1"/>
            <a:r>
              <a:rPr lang="en-US" smtClean="0">
                <a:cs typeface="Tahoma" pitchFamily="34" charset="0"/>
              </a:rPr>
              <a:t>Non-linear model is different</a:t>
            </a:r>
            <a:endParaRPr lang="el-GR" smtClean="0">
              <a:cs typeface="Tahoma" pitchFamily="34" charset="0"/>
            </a:endParaRPr>
          </a:p>
          <a:p>
            <a:pPr eaLnBrk="1" hangingPunct="1"/>
            <a:endParaRPr lang="en-US" smtClean="0"/>
          </a:p>
        </p:txBody>
      </p:sp>
      <p:sp>
        <p:nvSpPr>
          <p:cNvPr id="513028" name="Text Box 4"/>
          <p:cNvSpPr txBox="1">
            <a:spLocks noChangeArrowheads="1"/>
          </p:cNvSpPr>
          <p:nvPr/>
        </p:nvSpPr>
        <p:spPr bwMode="auto">
          <a:xfrm>
            <a:off x="949325" y="1143000"/>
            <a:ext cx="7204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Bookman Old Style" pitchFamily="18" charset="0"/>
              </a:rPr>
              <a:t>Inputs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0"/>
            <a:ext cx="7159625" cy="1066800"/>
          </a:xfrm>
        </p:spPr>
        <p:txBody>
          <a:bodyPr/>
          <a:lstStyle/>
          <a:p>
            <a:pPr eaLnBrk="1" hangingPunct="1"/>
            <a:r>
              <a:rPr lang="en-US" smtClean="0"/>
              <a:t>F-16 Model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Non-linear model (nlplant function) has </a:t>
            </a:r>
            <a:r>
              <a:rPr lang="en-US" b="1" smtClean="0"/>
              <a:t>18</a:t>
            </a:r>
            <a:r>
              <a:rPr lang="en-US" smtClean="0"/>
              <a:t> inputs</a:t>
            </a:r>
          </a:p>
          <a:p>
            <a:pPr lvl="1" eaLnBrk="1" hangingPunct="1"/>
            <a:r>
              <a:rPr lang="en-US" smtClean="0"/>
              <a:t>12 “core” states</a:t>
            </a:r>
          </a:p>
          <a:p>
            <a:pPr lvl="1" eaLnBrk="1" hangingPunct="1"/>
            <a:r>
              <a:rPr lang="en-US" smtClean="0"/>
              <a:t>Thrust (after dynamics!)</a:t>
            </a:r>
          </a:p>
          <a:p>
            <a:pPr lvl="1" eaLnBrk="1" hangingPunct="1"/>
            <a:r>
              <a:rPr lang="en-US" smtClean="0"/>
              <a:t>Elevator angle (after dynamics!)</a:t>
            </a:r>
          </a:p>
          <a:p>
            <a:pPr lvl="1" eaLnBrk="1" hangingPunct="1"/>
            <a:r>
              <a:rPr lang="en-US" smtClean="0"/>
              <a:t>Aileron angle (after dynamics!)</a:t>
            </a:r>
          </a:p>
          <a:p>
            <a:pPr lvl="1" eaLnBrk="1" hangingPunct="1"/>
            <a:r>
              <a:rPr lang="en-US" smtClean="0"/>
              <a:t>Rudder angle (after dynamics!)</a:t>
            </a:r>
          </a:p>
          <a:p>
            <a:pPr lvl="1" eaLnBrk="1" hangingPunct="1"/>
            <a:r>
              <a:rPr lang="en-US" smtClean="0"/>
              <a:t>Leading edge flap angle (keep at zero)</a:t>
            </a:r>
          </a:p>
          <a:p>
            <a:pPr lvl="1" eaLnBrk="1" hangingPunct="1"/>
            <a:r>
              <a:rPr lang="en-US" smtClean="0"/>
              <a:t>Fidelity switch (keep at zero for lofi)</a:t>
            </a:r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949325" y="1143000"/>
            <a:ext cx="7204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Bookman Old Style" pitchFamily="18" charset="0"/>
              </a:rPr>
              <a:t>Inputs non-linear model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9173" name="Text Box 5"/>
          <p:cNvSpPr txBox="1">
            <a:spLocks noChangeArrowheads="1"/>
          </p:cNvSpPr>
          <p:nvPr/>
        </p:nvSpPr>
        <p:spPr bwMode="auto">
          <a:xfrm>
            <a:off x="6832600" y="4927600"/>
            <a:ext cx="1003300" cy="94615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>
                <a:solidFill>
                  <a:schemeClr val="bg1"/>
                </a:solidFill>
                <a:latin typeface="Stencil" pitchFamily="82" charset="0"/>
              </a:rPr>
              <a:t>18</a:t>
            </a:r>
          </a:p>
        </p:txBody>
      </p:sp>
      <p:graphicFrame>
        <p:nvGraphicFramePr>
          <p:cNvPr id="519174" name="Object 6"/>
          <p:cNvGraphicFramePr>
            <a:graphicFrameLocks noChangeAspect="1"/>
          </p:cNvGraphicFramePr>
          <p:nvPr/>
        </p:nvGraphicFramePr>
        <p:xfrm>
          <a:off x="3271838" y="1747838"/>
          <a:ext cx="1943100" cy="566737"/>
        </p:xfrm>
        <a:graphic>
          <a:graphicData uri="http://schemas.openxmlformats.org/presentationml/2006/ole">
            <p:oleObj spid="_x0000_s3074" name="Equation" r:id="rId4" imgW="69840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  <p:bldP spid="519173" grpId="0" animBg="1"/>
      <p:bldP spid="51917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7575" y="0"/>
            <a:ext cx="7159625" cy="1066800"/>
          </a:xfrm>
        </p:spPr>
        <p:txBody>
          <a:bodyPr/>
          <a:lstStyle/>
          <a:p>
            <a:pPr eaLnBrk="1" hangingPunct="1"/>
            <a:r>
              <a:rPr lang="en-US" smtClean="0"/>
              <a:t>F-16 Model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smtClean="0"/>
              <a:t>Linear and non-linear model have 18 outputs</a:t>
            </a:r>
          </a:p>
          <a:p>
            <a:pPr lvl="1" eaLnBrk="1" hangingPunct="1"/>
            <a:r>
              <a:rPr lang="en-US" smtClean="0"/>
              <a:t>12 “core” states</a:t>
            </a:r>
          </a:p>
          <a:p>
            <a:pPr lvl="1" eaLnBrk="1" hangingPunct="1"/>
            <a:r>
              <a:rPr lang="en-US" smtClean="0"/>
              <a:t>Longitudinal load factor nx</a:t>
            </a:r>
          </a:p>
          <a:p>
            <a:pPr lvl="1" eaLnBrk="1" hangingPunct="1"/>
            <a:r>
              <a:rPr lang="en-US" smtClean="0"/>
              <a:t>Lateral load factor ny</a:t>
            </a:r>
          </a:p>
          <a:p>
            <a:pPr lvl="1" eaLnBrk="1" hangingPunct="1"/>
            <a:r>
              <a:rPr lang="en-US" smtClean="0"/>
              <a:t>Vertical load factor nz</a:t>
            </a:r>
          </a:p>
          <a:p>
            <a:pPr lvl="1" eaLnBrk="1" hangingPunct="1"/>
            <a:r>
              <a:rPr lang="en-US" smtClean="0"/>
              <a:t>Mach number</a:t>
            </a:r>
          </a:p>
          <a:p>
            <a:pPr lvl="1" eaLnBrk="1" hangingPunct="1"/>
            <a:r>
              <a:rPr lang="en-US" smtClean="0"/>
              <a:t>Dynamic pressure qbar</a:t>
            </a:r>
          </a:p>
          <a:p>
            <a:pPr lvl="1" eaLnBrk="1" hangingPunct="1"/>
            <a:r>
              <a:rPr lang="en-US" smtClean="0"/>
              <a:t>Static pressure ps</a:t>
            </a:r>
          </a:p>
          <a:p>
            <a:pPr eaLnBrk="1" hangingPunct="1"/>
            <a:r>
              <a:rPr lang="en-US" smtClean="0"/>
              <a:t>Linear model’s C matrix has size </a:t>
            </a:r>
            <a:r>
              <a:rPr lang="en-US" b="1" smtClean="0"/>
              <a:t>18 </a:t>
            </a:r>
            <a:r>
              <a:rPr lang="en-US" smtClean="0"/>
              <a:t>x </a:t>
            </a:r>
            <a:r>
              <a:rPr lang="en-US" b="1" smtClean="0"/>
              <a:t>18</a:t>
            </a:r>
          </a:p>
          <a:p>
            <a:pPr lvl="1" eaLnBrk="1" hangingPunct="1"/>
            <a:r>
              <a:rPr lang="en-US" smtClean="0"/>
              <a:t>Outputs are deviations from trim point</a:t>
            </a:r>
          </a:p>
          <a:p>
            <a:pPr eaLnBrk="1" hangingPunct="1"/>
            <a:r>
              <a:rPr lang="en-US" smtClean="0"/>
              <a:t>Output from </a:t>
            </a:r>
            <a:r>
              <a:rPr lang="en-US" i="1" smtClean="0"/>
              <a:t>nlplant</a:t>
            </a:r>
            <a:r>
              <a:rPr lang="en-US" smtClean="0"/>
              <a:t> function has size </a:t>
            </a:r>
            <a:r>
              <a:rPr lang="en-US" b="1" smtClean="0"/>
              <a:t>18</a:t>
            </a:r>
            <a:endParaRPr lang="en-US" b="1" i="1" smtClean="0"/>
          </a:p>
          <a:p>
            <a:pPr lvl="1" eaLnBrk="1" hangingPunct="1"/>
            <a:r>
              <a:rPr lang="en-US" smtClean="0"/>
              <a:t>12 “core” state derivatives to be integrated</a:t>
            </a:r>
          </a:p>
          <a:p>
            <a:pPr lvl="1" eaLnBrk="1" hangingPunct="1"/>
            <a:r>
              <a:rPr lang="en-US" smtClean="0"/>
              <a:t>6 “quasi” derivatives that are really outputs</a:t>
            </a: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949325" y="1143000"/>
            <a:ext cx="7204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Bookman Old Style" pitchFamily="18" charset="0"/>
              </a:rPr>
              <a:t>Outputs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15078" name="Text Box 6"/>
          <p:cNvSpPr txBox="1">
            <a:spLocks noChangeArrowheads="1"/>
          </p:cNvSpPr>
          <p:nvPr/>
        </p:nvSpPr>
        <p:spPr bwMode="auto">
          <a:xfrm>
            <a:off x="6832600" y="4927600"/>
            <a:ext cx="1003300" cy="94615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600">
                <a:solidFill>
                  <a:schemeClr val="bg1"/>
                </a:solidFill>
                <a:latin typeface="Stencil" pitchFamily="82" charset="0"/>
              </a:rPr>
              <a:t>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  <p:bldP spid="515078" grpId="0" animBg="1"/>
      <p:bldP spid="51507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400</Words>
  <Application>Microsoft Office PowerPoint</Application>
  <PresentationFormat>On-screen Show (4:3)</PresentationFormat>
  <Paragraphs>89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MathType 5.0 Equation</vt:lpstr>
      <vt:lpstr>F-16 Model</vt:lpstr>
      <vt:lpstr>F-16 Model</vt:lpstr>
      <vt:lpstr>F-16 Model</vt:lpstr>
      <vt:lpstr>F-16 Model</vt:lpstr>
      <vt:lpstr>F-16 Model</vt:lpstr>
      <vt:lpstr>F-16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F-16 Model</dc:title>
  <dc:creator>ejk</dc:creator>
  <cp:lastModifiedBy>ejk</cp:lastModifiedBy>
  <cp:revision>1</cp:revision>
  <dcterms:created xsi:type="dcterms:W3CDTF">2012-10-22T08:44:54Z</dcterms:created>
  <dcterms:modified xsi:type="dcterms:W3CDTF">2012-10-22T08:46:43Z</dcterms:modified>
</cp:coreProperties>
</file>