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7"/>
  </p:notesMasterIdLst>
  <p:sldIdLst>
    <p:sldId id="289" r:id="rId2"/>
    <p:sldId id="290" r:id="rId3"/>
    <p:sldId id="305" r:id="rId4"/>
    <p:sldId id="306" r:id="rId5"/>
    <p:sldId id="260" r:id="rId6"/>
    <p:sldId id="304" r:id="rId7"/>
    <p:sldId id="301" r:id="rId8"/>
    <p:sldId id="307" r:id="rId9"/>
    <p:sldId id="308" r:id="rId10"/>
    <p:sldId id="314" r:id="rId11"/>
    <p:sldId id="309" r:id="rId12"/>
    <p:sldId id="310" r:id="rId13"/>
    <p:sldId id="279" r:id="rId14"/>
    <p:sldId id="263" r:id="rId15"/>
    <p:sldId id="278" r:id="rId16"/>
    <p:sldId id="292" r:id="rId17"/>
    <p:sldId id="293" r:id="rId18"/>
    <p:sldId id="264" r:id="rId19"/>
    <p:sldId id="294" r:id="rId20"/>
    <p:sldId id="311" r:id="rId21"/>
    <p:sldId id="296" r:id="rId22"/>
    <p:sldId id="277" r:id="rId23"/>
    <p:sldId id="297" r:id="rId24"/>
    <p:sldId id="299" r:id="rId25"/>
    <p:sldId id="298" r:id="rId26"/>
    <p:sldId id="287" r:id="rId27"/>
    <p:sldId id="300" r:id="rId28"/>
    <p:sldId id="302" r:id="rId29"/>
    <p:sldId id="303" r:id="rId30"/>
    <p:sldId id="291" r:id="rId31"/>
    <p:sldId id="313" r:id="rId32"/>
    <p:sldId id="312" r:id="rId33"/>
    <p:sldId id="274" r:id="rId34"/>
    <p:sldId id="266" r:id="rId35"/>
    <p:sldId id="25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7E7"/>
    <a:srgbClr val="BFE2F3"/>
    <a:srgbClr val="FFFFFF"/>
    <a:srgbClr val="C31823"/>
    <a:srgbClr val="C9151E"/>
    <a:srgbClr val="E9CBBC"/>
    <a:srgbClr val="E0A487"/>
    <a:srgbClr val="D97C5B"/>
    <a:srgbClr val="CC141E"/>
    <a:srgbClr val="D050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3" autoAdjust="0"/>
    <p:restoredTop sz="82887" autoAdjust="0"/>
  </p:normalViewPr>
  <p:slideViewPr>
    <p:cSldViewPr snapToGrid="0">
      <p:cViewPr varScale="1">
        <p:scale>
          <a:sx n="71" d="100"/>
          <a:sy n="71" d="100"/>
        </p:scale>
        <p:origin x="1925"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一般使用</a:t>
            </a:r>
            <a:r>
              <a:rPr kumimoji="1" lang="en-US" altLang="zh-CN" dirty="0"/>
              <a:t>CS</a:t>
            </a:r>
            <a:r>
              <a:rPr kumimoji="1" lang="zh-CN" altLang="en-US" dirty="0"/>
              <a:t>架构都需要专门下载一个客户端软件，但是这样在流动性较强的教学环境下非常不方便。所以我们设计成了只需要使用浏览器的</a:t>
            </a:r>
            <a:r>
              <a:rPr kumimoji="1" lang="en-US" altLang="zh-CN" dirty="0"/>
              <a:t>html5</a:t>
            </a:r>
            <a:r>
              <a:rPr kumimoji="1" lang="zh-CN" altLang="en-US" dirty="0"/>
              <a:t>实时共享画板，只要听众手中的设备有浏览器就能快速便捷的接入画板。</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3</a:t>
            </a:fld>
            <a:endParaRPr lang="zh-CN" altLang="en-US"/>
          </a:p>
        </p:txBody>
      </p:sp>
    </p:spTree>
    <p:extLst>
      <p:ext uri="{BB962C8B-B14F-4D97-AF65-F5344CB8AC3E}">
        <p14:creationId xmlns:p14="http://schemas.microsoft.com/office/powerpoint/2010/main" val="387716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24</a:t>
            </a:fld>
            <a:endParaRPr lang="zh-CN" altLang="en-US"/>
          </a:p>
        </p:txBody>
      </p:sp>
    </p:spTree>
    <p:extLst>
      <p:ext uri="{BB962C8B-B14F-4D97-AF65-F5344CB8AC3E}">
        <p14:creationId xmlns:p14="http://schemas.microsoft.com/office/powerpoint/2010/main" val="2603491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25</a:t>
            </a:fld>
            <a:endParaRPr lang="zh-CN" altLang="en-US"/>
          </a:p>
        </p:txBody>
      </p:sp>
    </p:spTree>
    <p:extLst>
      <p:ext uri="{BB962C8B-B14F-4D97-AF65-F5344CB8AC3E}">
        <p14:creationId xmlns:p14="http://schemas.microsoft.com/office/powerpoint/2010/main" val="862176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28</a:t>
            </a:fld>
            <a:endParaRPr lang="zh-CN" altLang="en-US"/>
          </a:p>
        </p:txBody>
      </p:sp>
    </p:spTree>
    <p:extLst>
      <p:ext uri="{BB962C8B-B14F-4D97-AF65-F5344CB8AC3E}">
        <p14:creationId xmlns:p14="http://schemas.microsoft.com/office/powerpoint/2010/main" val="1914017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29</a:t>
            </a:fld>
            <a:endParaRPr lang="zh-CN" altLang="en-US"/>
          </a:p>
        </p:txBody>
      </p:sp>
    </p:spTree>
    <p:extLst>
      <p:ext uri="{BB962C8B-B14F-4D97-AF65-F5344CB8AC3E}">
        <p14:creationId xmlns:p14="http://schemas.microsoft.com/office/powerpoint/2010/main" val="3770250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跨平台。</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由于采用</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B/S</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架构进行开发，相较于传统</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C/S</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架构，对于客户端环境要求较低，仅需要浏览器接入服务器即可。而现今大多数移动互联网平台均支持浏览器软件的使用，因此跨平台性能较好，及时在多种设备之间也能有着较好的表现。</a:t>
            </a:r>
          </a:p>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使用便捷。</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将用户界面</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html</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放在管理用户的主机上并用</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http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服务器传输非常便捷，不同于向固定网址寻求</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html</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，搭建</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http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服务器可以使得任何主机充当资源站，从而实现了完整性和便捷性。随时随地在任何主机都可以搭建并共享文件，同时在一个局域网中大大降低了网络延时。</a:t>
            </a:r>
          </a:p>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自行设计数据协议。</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由于数据传输过程使用</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WebSocket</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协议，因此需要提前自行设计数据类型及其协议。虽然使得开发过程较为复杂，但在实现过程中设计数据的识别过程类似于多层协议之间的解码识别，在开发过程中能够更加深入的对数据传输过程有了一定得了解。</a:t>
            </a:r>
          </a:p>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节省服务器资源和带宽，能够更实时地进行通讯。</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很多网站为了实现推送技术，所用的技术都是</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 Ajax </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轮询。轮询是在特定的的时间间隔（如每</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1</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秒），由浏览器对服务器发出</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HTTP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请求，然后由服务器返回最新的数据给客户端的浏览器。这种传统的模式带来很明显的缺点，即浏览器需要不断的向服务器发出请求，然而</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HTTP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请求可能包含较长的头部，其中真正有效的数据可能只是很小的一部分，显然这样会浪费很多的带宽等资源。</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HTML5 </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定义的</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 WebSocket </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协议，能更好的节省服务器资源和带宽，并且能够更实时地进行通讯。</a:t>
            </a:r>
          </a:p>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自行设计用户权限管理。</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为了方便绘画数据共享，本组成员自行设计权限管理系统，通过使用</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php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开发的基于</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WebSocket</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协议的</a:t>
            </a:r>
            <a:r>
              <a:rPr lang="en-US" altLang="zh-CN" sz="1800" kern="2200" dirty="0" err="1">
                <a:effectLst/>
                <a:latin typeface="Times New Roman" panose="02020603050405020304" pitchFamily="18" charset="0"/>
                <a:ea typeface="新宋体" panose="02010609030101010101" pitchFamily="49" charset="-122"/>
                <a:cs typeface="Times New Roman" panose="02020603050405020304" pitchFamily="18" charset="0"/>
              </a:rPr>
              <a:t>Workerman</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架构进行多用户管理，使得绘画数据共享流程清晰，准确无误。</a:t>
            </a:r>
          </a:p>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31</a:t>
            </a:fld>
            <a:endParaRPr lang="zh-CN" altLang="en-US"/>
          </a:p>
        </p:txBody>
      </p:sp>
    </p:spTree>
    <p:extLst>
      <p:ext uri="{BB962C8B-B14F-4D97-AF65-F5344CB8AC3E}">
        <p14:creationId xmlns:p14="http://schemas.microsoft.com/office/powerpoint/2010/main" val="174946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8</a:t>
            </a:fld>
            <a:endParaRPr lang="zh-CN" altLang="en-US"/>
          </a:p>
        </p:txBody>
      </p:sp>
    </p:spTree>
    <p:extLst>
      <p:ext uri="{BB962C8B-B14F-4D97-AF65-F5344CB8AC3E}">
        <p14:creationId xmlns:p14="http://schemas.microsoft.com/office/powerpoint/2010/main" val="325718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本项目主要处理</a:t>
            </a:r>
            <a:r>
              <a:rPr kumimoji="1" lang="en-US" altLang="zh-CN" dirty="0"/>
              <a:t>HTTP</a:t>
            </a:r>
            <a:r>
              <a:rPr kumimoji="1" lang="zh-CN" altLang="en-US" dirty="0"/>
              <a:t>协议中的</a:t>
            </a:r>
            <a:r>
              <a:rPr kumimoji="1" lang="en-US" altLang="zh-CN" dirty="0"/>
              <a:t>GET</a:t>
            </a:r>
            <a:r>
              <a:rPr kumimoji="1" lang="zh-CN" altLang="en-US" dirty="0"/>
              <a:t>请求。</a:t>
            </a:r>
          </a:p>
          <a:p>
            <a:r>
              <a:rPr kumimoji="1" lang="zh-CN" altLang="en-US" dirty="0"/>
              <a:t>套接字接收到</a:t>
            </a:r>
            <a:r>
              <a:rPr kumimoji="1" lang="en-US" altLang="zh-CN" dirty="0"/>
              <a:t>http</a:t>
            </a:r>
            <a:r>
              <a:rPr kumimoji="1" lang="zh-CN" altLang="en-US" dirty="0"/>
              <a:t>请求报文后先解析请求头，获取请求的文件，要是空就返回用户界面（也就是首页），用户界面里内置了与</a:t>
            </a:r>
            <a:r>
              <a:rPr kumimoji="1" lang="en-US" altLang="zh-CN" dirty="0" err="1"/>
              <a:t>websocket</a:t>
            </a:r>
            <a:r>
              <a:rPr kumimoji="1" lang="zh-CN" altLang="en-US" dirty="0"/>
              <a:t>后端通信的模块。</a:t>
            </a:r>
            <a:endParaRPr kumimoji="1" lang="en-US" altLang="zh-CN" dirty="0"/>
          </a:p>
          <a:p>
            <a:r>
              <a:rPr kumimoji="1" lang="zh-CN" altLang="en-US" dirty="0"/>
              <a:t>答复报文是自己写的，需要手写报文头 </a:t>
            </a:r>
            <a:r>
              <a:rPr kumimoji="1" lang="en-US" altLang="zh-CN" dirty="0"/>
              <a:t>200</a:t>
            </a:r>
            <a:r>
              <a:rPr kumimoji="1" lang="zh-CN" altLang="en-US" dirty="0"/>
              <a:t> </a:t>
            </a:r>
            <a:r>
              <a:rPr kumimoji="1" lang="en-US" altLang="zh-CN" dirty="0"/>
              <a:t>OK</a:t>
            </a:r>
          </a:p>
          <a:p>
            <a:r>
              <a:rPr kumimoji="1" lang="zh-CN" altLang="en-US" dirty="0"/>
              <a:t>要是请求不是空，就根据请求的文件类型返回文件，这个可以用于后续的文件传输。（本项目没使用）</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9</a:t>
            </a:fld>
            <a:endParaRPr lang="zh-CN" altLang="en-US"/>
          </a:p>
        </p:txBody>
      </p:sp>
    </p:spTree>
    <p:extLst>
      <p:ext uri="{BB962C8B-B14F-4D97-AF65-F5344CB8AC3E}">
        <p14:creationId xmlns:p14="http://schemas.microsoft.com/office/powerpoint/2010/main" val="420392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需要针对按钮添加事件监听并且编写对应的事件处理器，处理器逻辑是用系统默认浏览器打开参数代表的</a:t>
            </a:r>
            <a:r>
              <a:rPr kumimoji="1" lang="en-US" altLang="zh-CN" dirty="0"/>
              <a:t>html</a:t>
            </a:r>
            <a:r>
              <a:rPr kumimoji="1" lang="zh-CN" altLang="en-US" dirty="0"/>
              <a:t>或者访问</a:t>
            </a:r>
            <a:r>
              <a:rPr kumimoji="1" lang="en-US" altLang="zh-CN" dirty="0"/>
              <a:t>http</a:t>
            </a:r>
            <a:r>
              <a:rPr kumimoji="1" lang="zh-CN" altLang="en-US" dirty="0"/>
              <a:t>服务器获取</a:t>
            </a:r>
            <a:r>
              <a:rPr kumimoji="1" lang="en-US" altLang="zh-CN" dirty="0"/>
              <a:t>html</a:t>
            </a:r>
            <a:endParaRPr kumimoji="1"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10</a:t>
            </a:fld>
            <a:endParaRPr lang="zh-CN" altLang="en-US"/>
          </a:p>
        </p:txBody>
      </p:sp>
    </p:spTree>
    <p:extLst>
      <p:ext uri="{BB962C8B-B14F-4D97-AF65-F5344CB8AC3E}">
        <p14:creationId xmlns:p14="http://schemas.microsoft.com/office/powerpoint/2010/main" val="43886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IP+</a:t>
            </a:r>
            <a:r>
              <a:rPr kumimoji="1" lang="zh-CN" altLang="en-US" dirty="0"/>
              <a:t>“</a:t>
            </a:r>
            <a:r>
              <a:rPr kumimoji="1" lang="en-US" altLang="zh-CN" dirty="0"/>
              <a:t>:8080</a:t>
            </a:r>
            <a:r>
              <a:rPr kumimoji="1" lang="zh-CN" altLang="en-US" dirty="0"/>
              <a:t>”组成字符串，将这个信息和对应生成的二维码展示在</a:t>
            </a:r>
            <a:r>
              <a:rPr kumimoji="1" lang="en-US" altLang="zh-CN" dirty="0"/>
              <a:t>UI</a:t>
            </a:r>
            <a:r>
              <a:rPr kumimoji="1" lang="zh-CN" altLang="en-US" dirty="0"/>
              <a:t>上面</a:t>
            </a:r>
            <a:endParaRPr kumimoji="1" lang="en-US" altLang="zh-CN" dirty="0"/>
          </a:p>
          <a:p>
            <a:r>
              <a:rPr kumimoji="1" lang="zh-CN" altLang="en-US" dirty="0"/>
              <a:t>两个按钮分别对应两个点击事件就可以处理点击了</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11</a:t>
            </a:fld>
            <a:endParaRPr lang="zh-CN" altLang="en-US"/>
          </a:p>
        </p:txBody>
      </p:sp>
    </p:spTree>
    <p:extLst>
      <p:ext uri="{BB962C8B-B14F-4D97-AF65-F5344CB8AC3E}">
        <p14:creationId xmlns:p14="http://schemas.microsoft.com/office/powerpoint/2010/main" val="76461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WebSocket </a:t>
            </a:r>
            <a:r>
              <a:rPr lang="zh-CN" altLang="en-US" b="0" i="0" dirty="0">
                <a:solidFill>
                  <a:srgbClr val="333333"/>
                </a:solidFill>
                <a:effectLst/>
                <a:latin typeface="Helvetica Neue"/>
              </a:rPr>
              <a:t>使得客户端和服务器之间的数据交换变得更加简单，允许服务端主动向客户端推送数据。在 </a:t>
            </a:r>
            <a:r>
              <a:rPr lang="en-US" altLang="zh-CN" b="0" i="0" dirty="0">
                <a:solidFill>
                  <a:srgbClr val="333333"/>
                </a:solidFill>
                <a:effectLst/>
                <a:latin typeface="Helvetica Neue"/>
              </a:rPr>
              <a:t>WebSocket API </a:t>
            </a:r>
            <a:r>
              <a:rPr lang="zh-CN" altLang="en-US" b="0" i="0" dirty="0">
                <a:solidFill>
                  <a:srgbClr val="333333"/>
                </a:solidFill>
                <a:effectLst/>
                <a:latin typeface="Helvetica Neue"/>
              </a:rPr>
              <a:t>中，浏览器和服务器只需要完成一次握手，两者之间就直接可以创建持久性的连接，并进行双向数据传输。</a:t>
            </a:r>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13</a:t>
            </a:fld>
            <a:endParaRPr lang="zh-CN" altLang="en-US"/>
          </a:p>
        </p:txBody>
      </p:sp>
    </p:spTree>
    <p:extLst>
      <p:ext uri="{BB962C8B-B14F-4D97-AF65-F5344CB8AC3E}">
        <p14:creationId xmlns:p14="http://schemas.microsoft.com/office/powerpoint/2010/main" val="506446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现在，很多网站为了实现推送技术，所用的技术都是 </a:t>
            </a:r>
            <a:r>
              <a:rPr lang="en-US" altLang="zh-CN" b="0" i="0" dirty="0">
                <a:solidFill>
                  <a:srgbClr val="333333"/>
                </a:solidFill>
                <a:effectLst/>
                <a:latin typeface="Helvetica Neue"/>
              </a:rPr>
              <a:t>Ajax </a:t>
            </a:r>
            <a:r>
              <a:rPr lang="zh-CN" altLang="en-US" b="0" i="0" dirty="0">
                <a:solidFill>
                  <a:srgbClr val="333333"/>
                </a:solidFill>
                <a:effectLst/>
                <a:latin typeface="Helvetica Neue"/>
              </a:rPr>
              <a:t>轮询。轮询是在特定的的时间间隔（如每</a:t>
            </a:r>
            <a:r>
              <a:rPr lang="en-US" altLang="zh-CN" b="0" i="0" dirty="0">
                <a:solidFill>
                  <a:srgbClr val="333333"/>
                </a:solidFill>
                <a:effectLst/>
                <a:latin typeface="Helvetica Neue"/>
              </a:rPr>
              <a:t>1</a:t>
            </a:r>
            <a:r>
              <a:rPr lang="zh-CN" altLang="en-US" b="0" i="0" dirty="0">
                <a:solidFill>
                  <a:srgbClr val="333333"/>
                </a:solidFill>
                <a:effectLst/>
                <a:latin typeface="Helvetica Neue"/>
              </a:rPr>
              <a:t>秒），由浏览器对服务器发出</a:t>
            </a:r>
            <a:r>
              <a:rPr lang="en-US" altLang="zh-CN" b="0" i="0" dirty="0">
                <a:solidFill>
                  <a:srgbClr val="333333"/>
                </a:solidFill>
                <a:effectLst/>
                <a:latin typeface="Helvetica Neue"/>
              </a:rPr>
              <a:t>HTTP</a:t>
            </a:r>
            <a:r>
              <a:rPr lang="zh-CN" altLang="en-US" b="0" i="0" dirty="0">
                <a:solidFill>
                  <a:srgbClr val="333333"/>
                </a:solidFill>
                <a:effectLst/>
                <a:latin typeface="Helvetica Neue"/>
              </a:rPr>
              <a:t>请求，然后由服务器返回最新的数据给客户端的浏览器。这种传统的模式带来很明显的缺点，即浏览器需要不断的向服务器发出请求，然而</a:t>
            </a:r>
            <a:r>
              <a:rPr lang="en-US" altLang="zh-CN" b="0" i="0" dirty="0">
                <a:solidFill>
                  <a:srgbClr val="333333"/>
                </a:solidFill>
                <a:effectLst/>
                <a:latin typeface="Helvetica Neue"/>
              </a:rPr>
              <a:t>HTTP</a:t>
            </a:r>
            <a:r>
              <a:rPr lang="zh-CN" altLang="en-US" b="0" i="0" dirty="0">
                <a:solidFill>
                  <a:srgbClr val="333333"/>
                </a:solidFill>
                <a:effectLst/>
                <a:latin typeface="Helvetica Neue"/>
              </a:rPr>
              <a:t>请求可能包含较长的头部，其中真正有效的数据可能只是很小的一部分，显然这样会浪费很多的带宽等资源。</a:t>
            </a:r>
          </a:p>
          <a:p>
            <a:pPr algn="l" latinLnBrk="1"/>
            <a:r>
              <a:rPr lang="en-US" altLang="zh-CN" b="0" i="0" dirty="0">
                <a:solidFill>
                  <a:srgbClr val="333333"/>
                </a:solidFill>
                <a:effectLst/>
                <a:latin typeface="Helvetica Neue"/>
              </a:rPr>
              <a:t>HTML5 </a:t>
            </a:r>
            <a:r>
              <a:rPr lang="zh-CN" altLang="en-US" b="0" i="0" dirty="0">
                <a:solidFill>
                  <a:srgbClr val="333333"/>
                </a:solidFill>
                <a:effectLst/>
                <a:latin typeface="Helvetica Neue"/>
              </a:rPr>
              <a:t>定义的 </a:t>
            </a:r>
            <a:r>
              <a:rPr lang="en-US" altLang="zh-CN" b="0" i="0" dirty="0">
                <a:solidFill>
                  <a:srgbClr val="333333"/>
                </a:solidFill>
                <a:effectLst/>
                <a:latin typeface="Helvetica Neue"/>
              </a:rPr>
              <a:t>WebSocket </a:t>
            </a:r>
            <a:r>
              <a:rPr lang="zh-CN" altLang="en-US" b="0" i="0" dirty="0">
                <a:solidFill>
                  <a:srgbClr val="333333"/>
                </a:solidFill>
                <a:effectLst/>
                <a:latin typeface="Helvetica Neue"/>
              </a:rPr>
              <a:t>协议，能更好的节省服务器资源和带宽，并且能够更实时地进行通讯。</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14</a:t>
            </a:fld>
            <a:endParaRPr lang="zh-CN" altLang="en-US"/>
          </a:p>
        </p:txBody>
      </p:sp>
    </p:spTree>
    <p:extLst>
      <p:ext uri="{BB962C8B-B14F-4D97-AF65-F5344CB8AC3E}">
        <p14:creationId xmlns:p14="http://schemas.microsoft.com/office/powerpoint/2010/main" val="218503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SC-Regular"/>
              </a:rPr>
              <a:t>大多数 </a:t>
            </a:r>
            <a:r>
              <a:rPr lang="en-US" altLang="zh-CN" b="0" i="0" dirty="0">
                <a:solidFill>
                  <a:srgbClr val="000000"/>
                </a:solidFill>
                <a:effectLst/>
                <a:latin typeface="PingFangSC-Regular"/>
              </a:rPr>
              <a:t>Canvas </a:t>
            </a:r>
            <a:r>
              <a:rPr lang="zh-CN" altLang="en-US" b="0" i="0" dirty="0">
                <a:solidFill>
                  <a:srgbClr val="000000"/>
                </a:solidFill>
                <a:effectLst/>
                <a:latin typeface="PingFangSC-Regular"/>
              </a:rPr>
              <a:t>绘图 </a:t>
            </a:r>
            <a:r>
              <a:rPr lang="en-US" altLang="zh-CN" b="0" i="0" dirty="0">
                <a:solidFill>
                  <a:srgbClr val="000000"/>
                </a:solidFill>
                <a:effectLst/>
                <a:latin typeface="PingFangSC-Regular"/>
              </a:rPr>
              <a:t>API </a:t>
            </a:r>
            <a:r>
              <a:rPr lang="zh-CN" altLang="en-US" b="0" i="0" dirty="0">
                <a:solidFill>
                  <a:srgbClr val="000000"/>
                </a:solidFill>
                <a:effectLst/>
                <a:latin typeface="PingFangSC-Regular"/>
              </a:rPr>
              <a:t>都没有定义在 </a:t>
            </a:r>
            <a:r>
              <a:rPr lang="en-US" altLang="zh-CN" b="0" i="0" dirty="0">
                <a:solidFill>
                  <a:srgbClr val="000000"/>
                </a:solidFill>
                <a:effectLst/>
                <a:latin typeface="PingFangSC-Regular"/>
              </a:rPr>
              <a:t>&lt;canvas&gt; </a:t>
            </a:r>
            <a:r>
              <a:rPr lang="zh-CN" altLang="en-US" b="0" i="0" dirty="0">
                <a:solidFill>
                  <a:srgbClr val="000000"/>
                </a:solidFill>
                <a:effectLst/>
                <a:latin typeface="PingFangSC-Regular"/>
              </a:rPr>
              <a:t>元素本身上，而是定义在通过画布的 </a:t>
            </a:r>
            <a:r>
              <a:rPr lang="en-US" altLang="zh-CN" b="0" i="0" u="none" strike="noStrike" dirty="0" err="1">
                <a:solidFill>
                  <a:srgbClr val="900B09"/>
                </a:solidFill>
                <a:effectLst/>
                <a:latin typeface="PingFangSC-Regular"/>
              </a:rPr>
              <a:t>getContent</a:t>
            </a:r>
            <a:r>
              <a:rPr lang="zh-CN" altLang="en-US" b="0" i="0" u="none" strike="noStrike" dirty="0">
                <a:solidFill>
                  <a:srgbClr val="900B09"/>
                </a:solidFill>
                <a:effectLst/>
                <a:latin typeface="PingFangSC-Regular"/>
              </a:rPr>
              <a:t>方法</a:t>
            </a:r>
            <a:r>
              <a:rPr lang="zh-CN" altLang="en-US" b="0" i="0" dirty="0">
                <a:solidFill>
                  <a:srgbClr val="000000"/>
                </a:solidFill>
                <a:effectLst/>
                <a:latin typeface="PingFangSC-Regular"/>
              </a:rPr>
              <a:t>获得的一个“绘图环境”对象上。</a:t>
            </a:r>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21</a:t>
            </a:fld>
            <a:endParaRPr lang="zh-CN" altLang="en-US"/>
          </a:p>
        </p:txBody>
      </p:sp>
    </p:spTree>
    <p:extLst>
      <p:ext uri="{BB962C8B-B14F-4D97-AF65-F5344CB8AC3E}">
        <p14:creationId xmlns:p14="http://schemas.microsoft.com/office/powerpoint/2010/main" val="37695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HTML5</a:t>
            </a:r>
            <a:r>
              <a:rPr lang="zh-CN" altLang="en-US" b="0" i="0" dirty="0">
                <a:solidFill>
                  <a:srgbClr val="333333"/>
                </a:solidFill>
                <a:effectLst/>
                <a:latin typeface="arial" panose="020B0604020202020204" pitchFamily="34" charset="0"/>
              </a:rPr>
              <a:t>是构建</a:t>
            </a:r>
            <a:r>
              <a:rPr lang="en-US" altLang="zh-CN" b="0" i="0" dirty="0">
                <a:solidFill>
                  <a:srgbClr val="333333"/>
                </a:solidFill>
                <a:effectLst/>
                <a:latin typeface="arial" panose="020B0604020202020204" pitchFamily="34" charset="0"/>
              </a:rPr>
              <a:t>Web</a:t>
            </a:r>
            <a:r>
              <a:rPr lang="zh-CN" altLang="en-US" b="0" i="0" dirty="0">
                <a:solidFill>
                  <a:srgbClr val="333333"/>
                </a:solidFill>
                <a:effectLst/>
                <a:latin typeface="arial" panose="020B0604020202020204" pitchFamily="34" charset="0"/>
              </a:rPr>
              <a:t>内容的一种语言描述方式。</a:t>
            </a:r>
            <a:r>
              <a:rPr lang="en-US" altLang="zh-CN" b="0" i="0" dirty="0">
                <a:solidFill>
                  <a:srgbClr val="333333"/>
                </a:solidFill>
                <a:effectLst/>
                <a:latin typeface="arial" panose="020B0604020202020204" pitchFamily="34" charset="0"/>
              </a:rPr>
              <a:t>HTML5</a:t>
            </a:r>
            <a:r>
              <a:rPr lang="zh-CN" altLang="en-US" b="0" i="0" dirty="0">
                <a:solidFill>
                  <a:srgbClr val="333333"/>
                </a:solidFill>
                <a:effectLst/>
                <a:latin typeface="arial" panose="020B0604020202020204" pitchFamily="34" charset="0"/>
              </a:rPr>
              <a:t>是互联网的下一代标准，是构建以及呈现互联网内容的一种语言方式．被认为是互联网的核心技术之一。</a:t>
            </a:r>
            <a:r>
              <a:rPr lang="en-US" altLang="zh-CN" b="0" i="0" dirty="0">
                <a:solidFill>
                  <a:srgbClr val="333333"/>
                </a:solidFill>
                <a:effectLst/>
                <a:latin typeface="arial" panose="020B0604020202020204" pitchFamily="34" charset="0"/>
              </a:rPr>
              <a:t>HTML5</a:t>
            </a:r>
            <a:r>
              <a:rPr lang="zh-CN" altLang="en-US" b="0" i="0" dirty="0">
                <a:solidFill>
                  <a:srgbClr val="333333"/>
                </a:solidFill>
                <a:effectLst/>
                <a:latin typeface="arial" panose="020B0604020202020204" pitchFamily="34" charset="0"/>
              </a:rPr>
              <a:t>是</a:t>
            </a:r>
            <a:r>
              <a:rPr lang="en-US" altLang="zh-CN" b="0" i="0" dirty="0">
                <a:solidFill>
                  <a:srgbClr val="333333"/>
                </a:solidFill>
                <a:effectLst/>
                <a:latin typeface="arial" panose="020B0604020202020204" pitchFamily="34" charset="0"/>
              </a:rPr>
              <a:t>Web</a:t>
            </a:r>
            <a:r>
              <a:rPr lang="zh-CN" altLang="en-US" b="0" i="0" dirty="0">
                <a:solidFill>
                  <a:srgbClr val="333333"/>
                </a:solidFill>
                <a:effectLst/>
                <a:latin typeface="arial" panose="020B0604020202020204" pitchFamily="34" charset="0"/>
              </a:rPr>
              <a:t>中核心语言</a:t>
            </a:r>
            <a:r>
              <a:rPr lang="en-US" altLang="zh-CN" b="0" i="0" dirty="0">
                <a:solidFill>
                  <a:srgbClr val="333333"/>
                </a:solidFill>
                <a:effectLst/>
                <a:latin typeface="arial" panose="020B0604020202020204" pitchFamily="34" charset="0"/>
              </a:rPr>
              <a:t>HTML</a:t>
            </a:r>
            <a:r>
              <a:rPr lang="zh-CN" altLang="en-US" b="0" i="0" dirty="0">
                <a:solidFill>
                  <a:srgbClr val="333333"/>
                </a:solidFill>
                <a:effectLst/>
                <a:latin typeface="arial" panose="020B0604020202020204" pitchFamily="34" charset="0"/>
              </a:rPr>
              <a:t>的规范，用户使用任何手段进行网页浏览时看到的内容原本都是</a:t>
            </a:r>
            <a:r>
              <a:rPr lang="en-US" altLang="zh-CN" b="0" i="0" dirty="0">
                <a:solidFill>
                  <a:srgbClr val="333333"/>
                </a:solidFill>
                <a:effectLst/>
                <a:latin typeface="arial" panose="020B0604020202020204" pitchFamily="34" charset="0"/>
              </a:rPr>
              <a:t>HTML</a:t>
            </a:r>
            <a:r>
              <a:rPr lang="zh-CN" altLang="en-US" b="0" i="0">
                <a:solidFill>
                  <a:srgbClr val="333333"/>
                </a:solidFill>
                <a:effectLst/>
                <a:latin typeface="arial" panose="020B0604020202020204" pitchFamily="34" charset="0"/>
              </a:rPr>
              <a:t>格式的，在浏览器中通过一些技术处理将其转换成为了可识别的信息。</a:t>
            </a:r>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23</a:t>
            </a:fld>
            <a:endParaRPr lang="zh-CN" altLang="en-US"/>
          </a:p>
        </p:txBody>
      </p:sp>
    </p:spTree>
    <p:extLst>
      <p:ext uri="{BB962C8B-B14F-4D97-AF65-F5344CB8AC3E}">
        <p14:creationId xmlns:p14="http://schemas.microsoft.com/office/powerpoint/2010/main" val="720734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file:////Users/suyongwen/Library/Containers/com.tencent.xinWeChat/Data/Library/Application%20Support/com.tencent.xinWeChat/2.0b4.0.9/648cd8e95ebbbe116ad3bdc685029a95/Message/var/folders/zl/0vc9rwvs28n84z7s_jrgr2q00000gn/T/com.microsoft.Word/WebArchiveCopyPasteTempFiles/3-1Q105162952P4.gi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file:////var/folders/zl/0vc9rwvs28n84z7s_jrgr2q00000gn/T/com.microsoft.Word/WebArchiveCopyPasteTempFiles/162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基于</a:t>
            </a:r>
            <a:r>
              <a:rPr lang="en-US" altLang="zh-CN" dirty="0"/>
              <a:t>B/S</a:t>
            </a:r>
            <a:r>
              <a:rPr lang="zh-CN" altLang="en-US" dirty="0"/>
              <a:t>架构的多人实时画板</a:t>
            </a:r>
          </a:p>
        </p:txBody>
      </p:sp>
      <p:sp>
        <p:nvSpPr>
          <p:cNvPr id="5" name="副标题 4"/>
          <p:cNvSpPr>
            <a:spLocks noGrp="1"/>
          </p:cNvSpPr>
          <p:nvPr>
            <p:ph type="subTitle" idx="1"/>
          </p:nvPr>
        </p:nvSpPr>
        <p:spPr/>
        <p:txBody>
          <a:bodyPr/>
          <a:lstStyle/>
          <a:p>
            <a:r>
              <a:rPr lang="zh-CN" altLang="en-US" dirty="0"/>
              <a:t>苏勇文、穆凡、杨涵章</a:t>
            </a:r>
          </a:p>
        </p:txBody>
      </p:sp>
      <p:sp>
        <p:nvSpPr>
          <p:cNvPr id="6" name="文本占位符 5"/>
          <p:cNvSpPr>
            <a:spLocks noGrp="1"/>
          </p:cNvSpPr>
          <p:nvPr>
            <p:ph type="body" sz="quarter" idx="10"/>
          </p:nvPr>
        </p:nvSpPr>
        <p:spPr/>
        <p:txBody>
          <a:bodyPr>
            <a:normAutofit/>
          </a:bodyPr>
          <a:lstStyle/>
          <a:p>
            <a:r>
              <a:rPr lang="en-US" altLang="zh-CN" dirty="0"/>
              <a:t>2020</a:t>
            </a:r>
            <a:r>
              <a:rPr lang="zh-CN" altLang="en-US" dirty="0"/>
              <a:t>年</a:t>
            </a:r>
          </a:p>
        </p:txBody>
      </p:sp>
    </p:spTree>
    <p:extLst>
      <p:ext uri="{BB962C8B-B14F-4D97-AF65-F5344CB8AC3E}">
        <p14:creationId xmlns:p14="http://schemas.microsoft.com/office/powerpoint/2010/main" val="37236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F4F3F-F1B9-C84D-A149-C53F3F724AAE}"/>
              </a:ext>
            </a:extLst>
          </p:cNvPr>
          <p:cNvSpPr>
            <a:spLocks noGrp="1"/>
          </p:cNvSpPr>
          <p:nvPr>
            <p:ph type="title"/>
          </p:nvPr>
        </p:nvSpPr>
        <p:spPr/>
        <p:txBody>
          <a:bodyPr/>
          <a:lstStyle/>
          <a:p>
            <a:r>
              <a:rPr kumimoji="1" lang="en-US" altLang="zh-CN" dirty="0"/>
              <a:t>UI</a:t>
            </a:r>
            <a:r>
              <a:rPr kumimoji="1" lang="zh-CN" altLang="en-US" dirty="0"/>
              <a:t> 事件处理模型</a:t>
            </a:r>
          </a:p>
        </p:txBody>
      </p:sp>
      <p:sp>
        <p:nvSpPr>
          <p:cNvPr id="5" name="Rectangle 2">
            <a:extLst>
              <a:ext uri="{FF2B5EF4-FFF2-40B4-BE49-F238E27FC236}">
                <a16:creationId xmlns:a16="http://schemas.microsoft.com/office/drawing/2014/main" id="{6651C9D3-A8BD-AD44-80E8-8106E9D551F8}"/>
              </a:ext>
            </a:extLst>
          </p:cNvPr>
          <p:cNvSpPr>
            <a:spLocks noChangeArrowheads="1"/>
          </p:cNvSpPr>
          <p:nvPr/>
        </p:nvSpPr>
        <p:spPr bwMode="auto">
          <a:xfrm>
            <a:off x="362028" y="4013199"/>
            <a:ext cx="105100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5" name="Picture 1" descr="事件处理模型">
            <a:extLst>
              <a:ext uri="{FF2B5EF4-FFF2-40B4-BE49-F238E27FC236}">
                <a16:creationId xmlns:a16="http://schemas.microsoft.com/office/drawing/2014/main" id="{6C905BB2-262F-5C45-ABF4-6936EA4BC24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62028" y="4858632"/>
            <a:ext cx="8419945" cy="1663700"/>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3">
            <a:extLst>
              <a:ext uri="{FF2B5EF4-FFF2-40B4-BE49-F238E27FC236}">
                <a16:creationId xmlns:a16="http://schemas.microsoft.com/office/drawing/2014/main" id="{BFEFC87D-CB3A-F748-956F-8BD90FD7731B}"/>
              </a:ext>
            </a:extLst>
          </p:cNvPr>
          <p:cNvSpPr txBox="1">
            <a:spLocks/>
          </p:cNvSpPr>
          <p:nvPr/>
        </p:nvSpPr>
        <p:spPr>
          <a:xfrm>
            <a:off x="494024" y="1685678"/>
            <a:ext cx="8129275" cy="284822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若使图形界面能够接收用户的操作，必须给各个组件加上事件处理机制。在事件处理的过程中，主要涉及三类对象。</a:t>
            </a:r>
          </a:p>
          <a:p>
            <a:r>
              <a:rPr lang="en-US" altLang="zh-CN" dirty="0"/>
              <a:t>Event</a:t>
            </a:r>
            <a:r>
              <a:rPr lang="zh-CN" altLang="zh-CN" dirty="0"/>
              <a:t>（事件）：用户对组件的一次操作称为一个事件，以类的形式出现。例如，键盘操作对应的事件类是</a:t>
            </a:r>
            <a:r>
              <a:rPr lang="en-US" altLang="zh-CN" dirty="0"/>
              <a:t> </a:t>
            </a:r>
            <a:r>
              <a:rPr lang="en-US" altLang="zh-CN" dirty="0" err="1"/>
              <a:t>KeyEvent</a:t>
            </a:r>
            <a:r>
              <a:rPr lang="zh-CN" altLang="zh-CN" dirty="0"/>
              <a:t>。</a:t>
            </a:r>
          </a:p>
          <a:p>
            <a:r>
              <a:rPr lang="en-US" altLang="zh-CN" dirty="0"/>
              <a:t>Event Source</a:t>
            </a:r>
            <a:r>
              <a:rPr lang="zh-CN" altLang="zh-CN" dirty="0"/>
              <a:t>（事件源）：事件发生的场所，通常就是各个组件，例如按钮</a:t>
            </a:r>
            <a:r>
              <a:rPr lang="en-US" altLang="zh-CN" dirty="0"/>
              <a:t> Button</a:t>
            </a:r>
            <a:r>
              <a:rPr lang="zh-CN" altLang="zh-CN" dirty="0"/>
              <a:t>。</a:t>
            </a:r>
          </a:p>
          <a:p>
            <a:r>
              <a:rPr lang="en-US" altLang="zh-CN" dirty="0"/>
              <a:t>Event Handler</a:t>
            </a:r>
            <a:r>
              <a:rPr lang="zh-CN" altLang="zh-CN" dirty="0"/>
              <a:t>（事件处理者）：接收事件对象并对其进行处理的对象事件处理器，通常就是某个</a:t>
            </a:r>
            <a:r>
              <a:rPr lang="en-US" altLang="zh-CN" dirty="0"/>
              <a:t>Java</a:t>
            </a:r>
            <a:r>
              <a:rPr lang="zh-CN" altLang="zh-CN" dirty="0"/>
              <a:t>类中负责处理事件的成员方法。</a:t>
            </a:r>
          </a:p>
          <a:p>
            <a:pPr>
              <a:lnSpc>
                <a:spcPct val="150000"/>
              </a:lnSpc>
            </a:pPr>
            <a:endParaRPr lang="en-US" altLang="zh-CN" dirty="0"/>
          </a:p>
        </p:txBody>
      </p:sp>
    </p:spTree>
    <p:extLst>
      <p:ext uri="{BB962C8B-B14F-4D97-AF65-F5344CB8AC3E}">
        <p14:creationId xmlns:p14="http://schemas.microsoft.com/office/powerpoint/2010/main" val="237278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F4F3F-F1B9-C84D-A149-C53F3F724AAE}"/>
              </a:ext>
            </a:extLst>
          </p:cNvPr>
          <p:cNvSpPr>
            <a:spLocks noGrp="1"/>
          </p:cNvSpPr>
          <p:nvPr>
            <p:ph type="title"/>
          </p:nvPr>
        </p:nvSpPr>
        <p:spPr/>
        <p:txBody>
          <a:bodyPr/>
          <a:lstStyle/>
          <a:p>
            <a:r>
              <a:rPr kumimoji="1" lang="en-US" altLang="zh-CN" dirty="0"/>
              <a:t>UI</a:t>
            </a:r>
            <a:r>
              <a:rPr kumimoji="1" lang="zh-CN" altLang="en-US" dirty="0"/>
              <a:t>界面设计</a:t>
            </a:r>
          </a:p>
        </p:txBody>
      </p:sp>
      <p:pic>
        <p:nvPicPr>
          <p:cNvPr id="3" name="图片 2">
            <a:extLst>
              <a:ext uri="{FF2B5EF4-FFF2-40B4-BE49-F238E27FC236}">
                <a16:creationId xmlns:a16="http://schemas.microsoft.com/office/drawing/2014/main" id="{CF65B760-C3E1-9344-8C7A-B7584DC6AEC5}"/>
              </a:ext>
            </a:extLst>
          </p:cNvPr>
          <p:cNvPicPr>
            <a:picLocks noChangeAspect="1"/>
          </p:cNvPicPr>
          <p:nvPr/>
        </p:nvPicPr>
        <p:blipFill>
          <a:blip r:embed="rId3"/>
          <a:stretch>
            <a:fillRect/>
          </a:stretch>
        </p:blipFill>
        <p:spPr>
          <a:xfrm>
            <a:off x="494026" y="2528711"/>
            <a:ext cx="7315200" cy="4094104"/>
          </a:xfrm>
          <a:prstGeom prst="rect">
            <a:avLst/>
          </a:prstGeom>
        </p:spPr>
      </p:pic>
      <p:sp>
        <p:nvSpPr>
          <p:cNvPr id="4" name="文本框 3">
            <a:extLst>
              <a:ext uri="{FF2B5EF4-FFF2-40B4-BE49-F238E27FC236}">
                <a16:creationId xmlns:a16="http://schemas.microsoft.com/office/drawing/2014/main" id="{A12235B8-8BC3-1844-A041-3746F8F3D040}"/>
              </a:ext>
            </a:extLst>
          </p:cNvPr>
          <p:cNvSpPr txBox="1"/>
          <p:nvPr/>
        </p:nvSpPr>
        <p:spPr>
          <a:xfrm>
            <a:off x="622300" y="1701800"/>
            <a:ext cx="6794500" cy="400110"/>
          </a:xfrm>
          <a:prstGeom prst="rect">
            <a:avLst/>
          </a:prstGeom>
          <a:noFill/>
        </p:spPr>
        <p:txBody>
          <a:bodyPr wrap="square" rtlCol="0">
            <a:spAutoFit/>
          </a:bodyPr>
          <a:lstStyle/>
          <a:p>
            <a:r>
              <a:rPr lang="zh-CN" altLang="en-US" sz="2000" dirty="0"/>
              <a:t>使用</a:t>
            </a:r>
            <a:r>
              <a:rPr lang="en-US" altLang="zh-CN" sz="2000" dirty="0"/>
              <a:t>java</a:t>
            </a:r>
            <a:r>
              <a:rPr lang="zh-CN" altLang="zh-CN" sz="2000" dirty="0"/>
              <a:t>原生界面库</a:t>
            </a:r>
            <a:r>
              <a:rPr lang="en-US" altLang="zh-CN" sz="2000" dirty="0"/>
              <a:t>Swing</a:t>
            </a:r>
            <a:r>
              <a:rPr lang="zh-CN" altLang="zh-CN" sz="2000" dirty="0"/>
              <a:t>和</a:t>
            </a:r>
            <a:r>
              <a:rPr lang="en-US" altLang="zh-CN" sz="2000" dirty="0" err="1"/>
              <a:t>Awt</a:t>
            </a:r>
            <a:r>
              <a:rPr lang="zh-CN" altLang="zh-CN" sz="2000" dirty="0"/>
              <a:t>设计</a:t>
            </a:r>
            <a:r>
              <a:rPr lang="en-US" altLang="zh-CN" sz="2000" dirty="0"/>
              <a:t>UI</a:t>
            </a:r>
            <a:r>
              <a:rPr lang="zh-CN" altLang="zh-CN" sz="2000" dirty="0"/>
              <a:t>界面。</a:t>
            </a:r>
          </a:p>
        </p:txBody>
      </p:sp>
      <p:cxnSp>
        <p:nvCxnSpPr>
          <p:cNvPr id="9" name="直线箭头连接符 8">
            <a:extLst>
              <a:ext uri="{FF2B5EF4-FFF2-40B4-BE49-F238E27FC236}">
                <a16:creationId xmlns:a16="http://schemas.microsoft.com/office/drawing/2014/main" id="{ACD549D2-B4E1-6F45-9975-B0E139F42CF0}"/>
              </a:ext>
            </a:extLst>
          </p:cNvPr>
          <p:cNvCxnSpPr>
            <a:cxnSpLocks/>
          </p:cNvCxnSpPr>
          <p:nvPr/>
        </p:nvCxnSpPr>
        <p:spPr>
          <a:xfrm flipV="1">
            <a:off x="1574800" y="4575763"/>
            <a:ext cx="0" cy="11265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文本框 11">
            <a:extLst>
              <a:ext uri="{FF2B5EF4-FFF2-40B4-BE49-F238E27FC236}">
                <a16:creationId xmlns:a16="http://schemas.microsoft.com/office/drawing/2014/main" id="{048B9BAF-7E16-F74C-920D-BEE1CBD578D0}"/>
              </a:ext>
            </a:extLst>
          </p:cNvPr>
          <p:cNvSpPr txBox="1"/>
          <p:nvPr/>
        </p:nvSpPr>
        <p:spPr>
          <a:xfrm>
            <a:off x="1201430" y="4740701"/>
            <a:ext cx="266687" cy="830997"/>
          </a:xfrm>
          <a:prstGeom prst="rect">
            <a:avLst/>
          </a:prstGeom>
          <a:noFill/>
        </p:spPr>
        <p:txBody>
          <a:bodyPr wrap="square" rtlCol="0">
            <a:spAutoFit/>
          </a:bodyPr>
          <a:lstStyle/>
          <a:p>
            <a:r>
              <a:rPr kumimoji="1" lang="zh-CN" altLang="en-US" sz="1200" dirty="0"/>
              <a:t>转二维码</a:t>
            </a:r>
          </a:p>
        </p:txBody>
      </p:sp>
    </p:spTree>
    <p:extLst>
      <p:ext uri="{BB962C8B-B14F-4D97-AF65-F5344CB8AC3E}">
        <p14:creationId xmlns:p14="http://schemas.microsoft.com/office/powerpoint/2010/main" val="860646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part II: </a:t>
            </a:r>
            <a:r>
              <a:rPr lang="zh-CN" altLang="en-US" dirty="0"/>
              <a:t>前后端交互</a:t>
            </a:r>
            <a:r>
              <a:rPr lang="en-US" altLang="zh-CN" dirty="0"/>
              <a:t> </a:t>
            </a:r>
            <a:endParaRPr lang="zh-CN" altLang="en-US" dirty="0"/>
          </a:p>
        </p:txBody>
      </p:sp>
      <p:sp>
        <p:nvSpPr>
          <p:cNvPr id="5" name="副标题 4"/>
          <p:cNvSpPr>
            <a:spLocks noGrp="1"/>
          </p:cNvSpPr>
          <p:nvPr>
            <p:ph type="subTitle" idx="1"/>
          </p:nvPr>
        </p:nvSpPr>
        <p:spPr/>
        <p:txBody>
          <a:bodyPr/>
          <a:lstStyle/>
          <a:p>
            <a:r>
              <a:rPr lang="zh-CN" altLang="en-US" dirty="0"/>
              <a:t>杨涵章</a:t>
            </a:r>
          </a:p>
        </p:txBody>
      </p:sp>
      <p:sp>
        <p:nvSpPr>
          <p:cNvPr id="6" name="文本占位符 5"/>
          <p:cNvSpPr>
            <a:spLocks noGrp="1"/>
          </p:cNvSpPr>
          <p:nvPr>
            <p:ph type="body" sz="quarter" idx="10"/>
          </p:nvPr>
        </p:nvSpPr>
        <p:spPr/>
        <p:txBody>
          <a:bodyPr>
            <a:normAutofit/>
          </a:bodyPr>
          <a:lstStyle/>
          <a:p>
            <a:r>
              <a:rPr lang="en-US" altLang="zh-CN" dirty="0"/>
              <a:t>2020</a:t>
            </a:r>
            <a:r>
              <a:rPr lang="zh-CN" altLang="en-US" dirty="0"/>
              <a:t>年</a:t>
            </a:r>
            <a:r>
              <a:rPr lang="en-US" altLang="zh-CN" dirty="0"/>
              <a:t>12</a:t>
            </a:r>
            <a:r>
              <a:rPr lang="zh-CN" altLang="en-US" dirty="0"/>
              <a:t>月</a:t>
            </a:r>
          </a:p>
        </p:txBody>
      </p:sp>
    </p:spTree>
    <p:extLst>
      <p:ext uri="{BB962C8B-B14F-4D97-AF65-F5344CB8AC3E}">
        <p14:creationId xmlns:p14="http://schemas.microsoft.com/office/powerpoint/2010/main" val="183732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8112093" cy="4921498"/>
          </a:xfrm>
        </p:spPr>
        <p:txBody>
          <a:bodyPr>
            <a:normAutofit/>
          </a:bodyPr>
          <a:lstStyle/>
          <a:p>
            <a:pPr>
              <a:lnSpc>
                <a:spcPct val="150000"/>
              </a:lnSpc>
            </a:pPr>
            <a:r>
              <a:rPr lang="en-US" altLang="zh-CN" b="0" i="0" dirty="0">
                <a:solidFill>
                  <a:srgbClr val="333333"/>
                </a:solidFill>
                <a:effectLst/>
                <a:latin typeface="Helvetica Neue"/>
              </a:rPr>
              <a:t>WebSocket </a:t>
            </a:r>
            <a:r>
              <a:rPr lang="zh-CN" altLang="en-US" b="0" i="0" dirty="0">
                <a:solidFill>
                  <a:srgbClr val="333333"/>
                </a:solidFill>
                <a:effectLst/>
                <a:latin typeface="Helvetica Neue"/>
              </a:rPr>
              <a:t>是 </a:t>
            </a:r>
            <a:r>
              <a:rPr lang="en-US" altLang="zh-CN" b="0" i="0" dirty="0">
                <a:solidFill>
                  <a:srgbClr val="333333"/>
                </a:solidFill>
                <a:effectLst/>
                <a:latin typeface="Helvetica Neue"/>
              </a:rPr>
              <a:t>HTML5 </a:t>
            </a:r>
            <a:r>
              <a:rPr lang="zh-CN" altLang="en-US" b="0" i="0" dirty="0">
                <a:solidFill>
                  <a:srgbClr val="333333"/>
                </a:solidFill>
                <a:effectLst/>
                <a:latin typeface="Helvetica Neue"/>
              </a:rPr>
              <a:t>开始提供的一种在单个 </a:t>
            </a:r>
            <a:r>
              <a:rPr lang="en-US" altLang="zh-CN" b="0" i="0" dirty="0">
                <a:solidFill>
                  <a:srgbClr val="333333"/>
                </a:solidFill>
                <a:effectLst/>
                <a:latin typeface="Helvetica Neue"/>
              </a:rPr>
              <a:t>TCP </a:t>
            </a:r>
            <a:r>
              <a:rPr lang="zh-CN" altLang="en-US" b="0" i="0" dirty="0">
                <a:solidFill>
                  <a:srgbClr val="333333"/>
                </a:solidFill>
                <a:effectLst/>
                <a:latin typeface="Helvetica Neue"/>
              </a:rPr>
              <a:t>连接上进行全双工通讯的协议。</a:t>
            </a:r>
            <a:endParaRPr lang="en-US" altLang="zh-CN" b="0" i="0" dirty="0">
              <a:solidFill>
                <a:srgbClr val="333333"/>
              </a:solidFill>
              <a:effectLst/>
              <a:latin typeface="Helvetica Neue"/>
            </a:endParaRPr>
          </a:p>
          <a:p>
            <a:pPr>
              <a:lnSpc>
                <a:spcPct val="150000"/>
              </a:lnSpc>
            </a:pPr>
            <a:r>
              <a:rPr lang="en-US" altLang="zh-CN" b="0" i="0" dirty="0">
                <a:solidFill>
                  <a:srgbClr val="F73131"/>
                </a:solidFill>
                <a:effectLst/>
                <a:latin typeface="Arial" panose="020B0604020202020204" pitchFamily="34" charset="0"/>
              </a:rPr>
              <a:t>WebSocket</a:t>
            </a:r>
            <a:r>
              <a:rPr lang="zh-CN" altLang="en-US" b="0" i="0" dirty="0">
                <a:solidFill>
                  <a:srgbClr val="F73131"/>
                </a:solidFill>
                <a:effectLst/>
                <a:latin typeface="Arial" panose="020B0604020202020204" pitchFamily="34" charset="0"/>
              </a:rPr>
              <a:t>是</a:t>
            </a:r>
            <a:r>
              <a:rPr lang="zh-CN" altLang="en-US" b="0" i="0" dirty="0">
                <a:solidFill>
                  <a:srgbClr val="333333"/>
                </a:solidFill>
                <a:effectLst/>
                <a:latin typeface="Arial" panose="020B0604020202020204" pitchFamily="34" charset="0"/>
              </a:rPr>
              <a:t>基于</a:t>
            </a:r>
            <a:r>
              <a:rPr lang="en-US" altLang="zh-CN" b="0" i="0" dirty="0">
                <a:solidFill>
                  <a:srgbClr val="333333"/>
                </a:solidFill>
                <a:effectLst/>
                <a:latin typeface="Arial" panose="020B0604020202020204" pitchFamily="34" charset="0"/>
              </a:rPr>
              <a:t>TCP</a:t>
            </a:r>
            <a:r>
              <a:rPr lang="zh-CN" altLang="en-US" b="0" i="0" dirty="0">
                <a:solidFill>
                  <a:srgbClr val="333333"/>
                </a:solidFill>
                <a:effectLst/>
                <a:latin typeface="Arial" panose="020B0604020202020204" pitchFamily="34" charset="0"/>
              </a:rPr>
              <a:t>的应用层协议。</a:t>
            </a:r>
            <a:endParaRPr lang="en-US" altLang="zh-CN" b="0" i="0" dirty="0">
              <a:solidFill>
                <a:srgbClr val="333333"/>
              </a:solidFill>
              <a:effectLst/>
              <a:latin typeface="Arial" panose="020B0604020202020204" pitchFamily="34" charset="0"/>
            </a:endParaRPr>
          </a:p>
          <a:p>
            <a:pPr algn="l" latinLnBrk="1"/>
            <a:r>
              <a:rPr lang="zh-CN" altLang="en-US" b="0" i="0" dirty="0">
                <a:solidFill>
                  <a:srgbClr val="333333"/>
                </a:solidFill>
                <a:effectLst/>
                <a:latin typeface="Helvetica Neue"/>
              </a:rPr>
              <a:t>浏览器通过 </a:t>
            </a:r>
            <a:r>
              <a:rPr lang="en-US" altLang="zh-CN" b="0" i="0" dirty="0">
                <a:solidFill>
                  <a:srgbClr val="333333"/>
                </a:solidFill>
                <a:effectLst/>
                <a:latin typeface="Helvetica Neue"/>
              </a:rPr>
              <a:t>JavaScript </a:t>
            </a:r>
            <a:r>
              <a:rPr lang="zh-CN" altLang="en-US" b="0" i="0" dirty="0">
                <a:solidFill>
                  <a:srgbClr val="333333"/>
                </a:solidFill>
                <a:effectLst/>
                <a:latin typeface="Helvetica Neue"/>
              </a:rPr>
              <a:t>向服务器发出建立 </a:t>
            </a:r>
            <a:r>
              <a:rPr lang="en-US" altLang="zh-CN" b="0" i="0" dirty="0">
                <a:solidFill>
                  <a:srgbClr val="333333"/>
                </a:solidFill>
                <a:effectLst/>
                <a:latin typeface="Helvetica Neue"/>
              </a:rPr>
              <a:t>WebSocket </a:t>
            </a:r>
            <a:r>
              <a:rPr lang="zh-CN" altLang="en-US" b="0" i="0" dirty="0">
                <a:solidFill>
                  <a:srgbClr val="333333"/>
                </a:solidFill>
                <a:effectLst/>
                <a:latin typeface="Helvetica Neue"/>
              </a:rPr>
              <a:t>连接的请求，连接建立以后，客户端和服务器端就可以通过 </a:t>
            </a:r>
            <a:r>
              <a:rPr lang="en-US" altLang="zh-CN" b="0" i="0" dirty="0">
                <a:solidFill>
                  <a:srgbClr val="333333"/>
                </a:solidFill>
                <a:effectLst/>
                <a:latin typeface="Helvetica Neue"/>
              </a:rPr>
              <a:t>TCP </a:t>
            </a:r>
            <a:r>
              <a:rPr lang="zh-CN" altLang="en-US" b="0" i="0" dirty="0">
                <a:solidFill>
                  <a:srgbClr val="333333"/>
                </a:solidFill>
                <a:effectLst/>
                <a:latin typeface="Helvetica Neue"/>
              </a:rPr>
              <a:t>连接直接交换数据。</a:t>
            </a:r>
          </a:p>
          <a:p>
            <a:pPr algn="l" latinLnBrk="1"/>
            <a:r>
              <a:rPr lang="zh-CN" altLang="en-US" b="0" i="0" dirty="0">
                <a:solidFill>
                  <a:srgbClr val="333333"/>
                </a:solidFill>
                <a:effectLst/>
                <a:latin typeface="Helvetica Neue"/>
              </a:rPr>
              <a:t>当获取 </a:t>
            </a:r>
            <a:r>
              <a:rPr lang="en-US" altLang="zh-CN" b="0" i="0">
                <a:solidFill>
                  <a:srgbClr val="333333"/>
                </a:solidFill>
                <a:effectLst/>
                <a:latin typeface="Helvetica Neue"/>
              </a:rPr>
              <a:t>WebSocket </a:t>
            </a:r>
            <a:r>
              <a:rPr lang="zh-CN" altLang="en-US" b="0" i="0" dirty="0">
                <a:solidFill>
                  <a:srgbClr val="333333"/>
                </a:solidFill>
                <a:effectLst/>
                <a:latin typeface="Helvetica Neue"/>
              </a:rPr>
              <a:t>连接后，你可以通过 </a:t>
            </a:r>
            <a:r>
              <a:rPr lang="en-US" altLang="zh-CN" b="1" i="0" dirty="0">
                <a:solidFill>
                  <a:srgbClr val="333333"/>
                </a:solidFill>
                <a:effectLst/>
                <a:latin typeface="Helvetica Neue"/>
              </a:rPr>
              <a:t>send()</a:t>
            </a:r>
            <a:r>
              <a:rPr lang="zh-CN" altLang="en-US" b="0" i="0" dirty="0">
                <a:solidFill>
                  <a:srgbClr val="333333"/>
                </a:solidFill>
                <a:effectLst/>
                <a:latin typeface="Helvetica Neue"/>
              </a:rPr>
              <a:t> 方法来向服务器发送数据，并通过 </a:t>
            </a:r>
            <a:r>
              <a:rPr lang="en-US" altLang="zh-CN" b="1" i="0" dirty="0" err="1">
                <a:solidFill>
                  <a:srgbClr val="333333"/>
                </a:solidFill>
                <a:effectLst/>
                <a:latin typeface="Helvetica Neue"/>
              </a:rPr>
              <a:t>onmessage</a:t>
            </a:r>
            <a:r>
              <a:rPr lang="zh-CN" altLang="en-US" b="0" i="0" dirty="0">
                <a:solidFill>
                  <a:srgbClr val="333333"/>
                </a:solidFill>
                <a:effectLst/>
                <a:latin typeface="Helvetica Neue"/>
              </a:rPr>
              <a:t> 事件来接收服务器返回的数据。</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WebSocket</a:t>
            </a:r>
            <a:r>
              <a:rPr lang="zh-CN" altLang="en-US" dirty="0"/>
              <a:t>介绍</a:t>
            </a:r>
          </a:p>
        </p:txBody>
      </p:sp>
    </p:spTree>
    <p:extLst>
      <p:ext uri="{BB962C8B-B14F-4D97-AF65-F5344CB8AC3E}">
        <p14:creationId xmlns:p14="http://schemas.microsoft.com/office/powerpoint/2010/main" val="268474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WebSocket</a:t>
            </a:r>
            <a:r>
              <a:rPr lang="zh-CN" altLang="en-US" dirty="0"/>
              <a:t>相比</a:t>
            </a:r>
            <a:r>
              <a:rPr lang="en-US" altLang="zh-CN" dirty="0"/>
              <a:t>AJAX</a:t>
            </a:r>
            <a:r>
              <a:rPr lang="zh-CN" altLang="en-US" dirty="0"/>
              <a:t>的优势</a:t>
            </a:r>
          </a:p>
        </p:txBody>
      </p:sp>
      <p:pic>
        <p:nvPicPr>
          <p:cNvPr id="8" name="图片 7">
            <a:extLst>
              <a:ext uri="{FF2B5EF4-FFF2-40B4-BE49-F238E27FC236}">
                <a16:creationId xmlns:a16="http://schemas.microsoft.com/office/drawing/2014/main" id="{811C2086-F49B-4F0E-9D18-3B05910DA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50" y="1989702"/>
            <a:ext cx="8077900" cy="4298052"/>
          </a:xfrm>
          <a:prstGeom prst="rect">
            <a:avLst/>
          </a:prstGeom>
        </p:spPr>
      </p:pic>
    </p:spTree>
    <p:extLst>
      <p:ext uri="{BB962C8B-B14F-4D97-AF65-F5344CB8AC3E}">
        <p14:creationId xmlns:p14="http://schemas.microsoft.com/office/powerpoint/2010/main" val="492068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通信流程：连接登录</a:t>
            </a:r>
          </a:p>
        </p:txBody>
      </p:sp>
      <p:sp>
        <p:nvSpPr>
          <p:cNvPr id="7" name="矩形: 圆角 6">
            <a:extLst>
              <a:ext uri="{FF2B5EF4-FFF2-40B4-BE49-F238E27FC236}">
                <a16:creationId xmlns:a16="http://schemas.microsoft.com/office/drawing/2014/main" id="{B3FF8A23-EE56-46B5-B580-4792E01931C1}"/>
              </a:ext>
            </a:extLst>
          </p:cNvPr>
          <p:cNvSpPr/>
          <p:nvPr/>
        </p:nvSpPr>
        <p:spPr>
          <a:xfrm>
            <a:off x="3191025" y="4491435"/>
            <a:ext cx="1527586" cy="11510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Power 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546286DB-9CF4-45D2-9FCF-E98A7519A96B}"/>
              </a:ext>
            </a:extLst>
          </p:cNvPr>
          <p:cNvSpPr/>
          <p:nvPr/>
        </p:nvSpPr>
        <p:spPr>
          <a:xfrm>
            <a:off x="6328837" y="4521345"/>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矩形: 圆角 8">
            <a:extLst>
              <a:ext uri="{FF2B5EF4-FFF2-40B4-BE49-F238E27FC236}">
                <a16:creationId xmlns:a16="http://schemas.microsoft.com/office/drawing/2014/main" id="{E73EE100-6EE7-4205-B2E5-B3639EAFDAE0}"/>
              </a:ext>
            </a:extLst>
          </p:cNvPr>
          <p:cNvSpPr/>
          <p:nvPr/>
        </p:nvSpPr>
        <p:spPr>
          <a:xfrm>
            <a:off x="6849744" y="3945811"/>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矩形: 圆角 9">
            <a:extLst>
              <a:ext uri="{FF2B5EF4-FFF2-40B4-BE49-F238E27FC236}">
                <a16:creationId xmlns:a16="http://schemas.microsoft.com/office/drawing/2014/main" id="{50CE259A-DEDB-4357-A6DF-290640FF5D35}"/>
              </a:ext>
            </a:extLst>
          </p:cNvPr>
          <p:cNvSpPr/>
          <p:nvPr/>
        </p:nvSpPr>
        <p:spPr>
          <a:xfrm>
            <a:off x="7207098" y="4732653"/>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User</a:t>
            </a:r>
          </a:p>
          <a:p>
            <a:pPr algn="ctr"/>
            <a:r>
              <a:rPr lang="en-US" altLang="zh-CN" dirty="0">
                <a:ln w="0"/>
                <a:solidFill>
                  <a:schemeClr val="tx1"/>
                </a:solidFill>
                <a:effectLst>
                  <a:outerShdw blurRad="38100" dist="19050" dir="2700000" algn="tl" rotWithShape="0">
                    <a:schemeClr val="dk1">
                      <a:alpha val="40000"/>
                    </a:schemeClr>
                  </a:outerShdw>
                </a:effectLst>
              </a:rPr>
              <a:t>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2" name="文本框 11">
            <a:extLst>
              <a:ext uri="{FF2B5EF4-FFF2-40B4-BE49-F238E27FC236}">
                <a16:creationId xmlns:a16="http://schemas.microsoft.com/office/drawing/2014/main" id="{BC848F0C-F871-4625-BDE4-2F92F7B7E7B8}"/>
              </a:ext>
            </a:extLst>
          </p:cNvPr>
          <p:cNvSpPr txBox="1"/>
          <p:nvPr/>
        </p:nvSpPr>
        <p:spPr>
          <a:xfrm>
            <a:off x="3766417" y="3682133"/>
            <a:ext cx="2187500" cy="369332"/>
          </a:xfrm>
          <a:prstGeom prst="rect">
            <a:avLst/>
          </a:prstGeom>
          <a:noFill/>
        </p:spPr>
        <p:txBody>
          <a:bodyPr wrap="square" rtlCol="0">
            <a:spAutoFit/>
          </a:bodyPr>
          <a:lstStyle/>
          <a:p>
            <a:r>
              <a:rPr lang="zh-CN" altLang="en-US" dirty="0"/>
              <a:t>①</a:t>
            </a:r>
          </a:p>
        </p:txBody>
      </p:sp>
      <p:cxnSp>
        <p:nvCxnSpPr>
          <p:cNvPr id="14" name="直接箭头连接符 13">
            <a:extLst>
              <a:ext uri="{FF2B5EF4-FFF2-40B4-BE49-F238E27FC236}">
                <a16:creationId xmlns:a16="http://schemas.microsoft.com/office/drawing/2014/main" id="{0DC23F39-E843-43F7-B3A3-9DCA2016851D}"/>
              </a:ext>
            </a:extLst>
          </p:cNvPr>
          <p:cNvCxnSpPr>
            <a:cxnSpLocks/>
            <a:stCxn id="7" idx="0"/>
          </p:cNvCxnSpPr>
          <p:nvPr/>
        </p:nvCxnSpPr>
        <p:spPr>
          <a:xfrm flipV="1">
            <a:off x="3954818" y="3190063"/>
            <a:ext cx="763792" cy="130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59F8AE-6099-45CB-8697-E3C8C8154AB6}"/>
              </a:ext>
            </a:extLst>
          </p:cNvPr>
          <p:cNvCxnSpPr>
            <a:stCxn id="10" idx="0"/>
          </p:cNvCxnSpPr>
          <p:nvPr/>
        </p:nvCxnSpPr>
        <p:spPr>
          <a:xfrm flipH="1" flipV="1">
            <a:off x="6214370" y="3189410"/>
            <a:ext cx="1756521" cy="1543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1BF0902-D227-49E9-B69D-BFD6FBD19895}"/>
              </a:ext>
            </a:extLst>
          </p:cNvPr>
          <p:cNvSpPr txBox="1"/>
          <p:nvPr/>
        </p:nvSpPr>
        <p:spPr>
          <a:xfrm>
            <a:off x="6717710" y="3358181"/>
            <a:ext cx="2187500" cy="369332"/>
          </a:xfrm>
          <a:prstGeom prst="rect">
            <a:avLst/>
          </a:prstGeom>
          <a:noFill/>
        </p:spPr>
        <p:txBody>
          <a:bodyPr wrap="square" rtlCol="0">
            <a:spAutoFit/>
          </a:bodyPr>
          <a:lstStyle/>
          <a:p>
            <a:r>
              <a:rPr lang="zh-CN" altLang="en-US" dirty="0"/>
              <a:t>②</a:t>
            </a:r>
          </a:p>
        </p:txBody>
      </p:sp>
      <p:pic>
        <p:nvPicPr>
          <p:cNvPr id="20" name="图片 19">
            <a:extLst>
              <a:ext uri="{FF2B5EF4-FFF2-40B4-BE49-F238E27FC236}">
                <a16:creationId xmlns:a16="http://schemas.microsoft.com/office/drawing/2014/main" id="{FA9A46E8-9AB4-40F6-B257-FD39CF9DD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690" y="2192061"/>
            <a:ext cx="1291600" cy="1007840"/>
          </a:xfrm>
          <a:prstGeom prst="rect">
            <a:avLst/>
          </a:prstGeom>
        </p:spPr>
      </p:pic>
      <p:sp>
        <p:nvSpPr>
          <p:cNvPr id="22" name="文本框 21">
            <a:extLst>
              <a:ext uri="{FF2B5EF4-FFF2-40B4-BE49-F238E27FC236}">
                <a16:creationId xmlns:a16="http://schemas.microsoft.com/office/drawing/2014/main" id="{5BFB215E-1A15-4ABE-8337-B6693197A684}"/>
              </a:ext>
            </a:extLst>
          </p:cNvPr>
          <p:cNvSpPr txBox="1"/>
          <p:nvPr/>
        </p:nvSpPr>
        <p:spPr>
          <a:xfrm>
            <a:off x="5212119" y="3212253"/>
            <a:ext cx="1179199" cy="369332"/>
          </a:xfrm>
          <a:prstGeom prst="rect">
            <a:avLst/>
          </a:prstGeom>
          <a:noFill/>
        </p:spPr>
        <p:txBody>
          <a:bodyPr wrap="square" rtlCol="0">
            <a:spAutoFit/>
          </a:bodyPr>
          <a:lstStyle/>
          <a:p>
            <a:r>
              <a:rPr lang="zh-CN" altLang="en-US" dirty="0"/>
              <a:t>后端</a:t>
            </a:r>
          </a:p>
        </p:txBody>
      </p:sp>
      <p:sp>
        <p:nvSpPr>
          <p:cNvPr id="23" name="文本框 22">
            <a:extLst>
              <a:ext uri="{FF2B5EF4-FFF2-40B4-BE49-F238E27FC236}">
                <a16:creationId xmlns:a16="http://schemas.microsoft.com/office/drawing/2014/main" id="{A2549398-B6B1-41C1-84D1-39D8D550DCFB}"/>
              </a:ext>
            </a:extLst>
          </p:cNvPr>
          <p:cNvSpPr txBox="1"/>
          <p:nvPr/>
        </p:nvSpPr>
        <p:spPr>
          <a:xfrm>
            <a:off x="381437" y="2434851"/>
            <a:ext cx="2338074" cy="923330"/>
          </a:xfrm>
          <a:prstGeom prst="rect">
            <a:avLst/>
          </a:prstGeom>
          <a:noFill/>
        </p:spPr>
        <p:txBody>
          <a:bodyPr wrap="square" rtlCol="0">
            <a:spAutoFit/>
          </a:bodyPr>
          <a:lstStyle/>
          <a:p>
            <a:r>
              <a:rPr lang="zh-CN" altLang="en-US" dirty="0"/>
              <a:t>①权限用户登陆连接</a:t>
            </a:r>
            <a:endParaRPr lang="en-US" altLang="zh-CN" dirty="0"/>
          </a:p>
          <a:p>
            <a:endParaRPr lang="en-US" altLang="zh-CN" dirty="0"/>
          </a:p>
          <a:p>
            <a:r>
              <a:rPr lang="zh-CN" altLang="en-US" dirty="0"/>
              <a:t>②普通用户登录连接</a:t>
            </a:r>
          </a:p>
        </p:txBody>
      </p:sp>
    </p:spTree>
    <p:extLst>
      <p:ext uri="{BB962C8B-B14F-4D97-AF65-F5344CB8AC3E}">
        <p14:creationId xmlns:p14="http://schemas.microsoft.com/office/powerpoint/2010/main" val="184977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通信流程：权限申请</a:t>
            </a:r>
          </a:p>
        </p:txBody>
      </p:sp>
      <p:sp>
        <p:nvSpPr>
          <p:cNvPr id="7" name="矩形: 圆角 6">
            <a:extLst>
              <a:ext uri="{FF2B5EF4-FFF2-40B4-BE49-F238E27FC236}">
                <a16:creationId xmlns:a16="http://schemas.microsoft.com/office/drawing/2014/main" id="{B3FF8A23-EE56-46B5-B580-4792E01931C1}"/>
              </a:ext>
            </a:extLst>
          </p:cNvPr>
          <p:cNvSpPr/>
          <p:nvPr/>
        </p:nvSpPr>
        <p:spPr>
          <a:xfrm>
            <a:off x="3322528" y="4694968"/>
            <a:ext cx="1527586" cy="11510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Power 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546286DB-9CF4-45D2-9FCF-E98A7519A96B}"/>
              </a:ext>
            </a:extLst>
          </p:cNvPr>
          <p:cNvSpPr/>
          <p:nvPr/>
        </p:nvSpPr>
        <p:spPr>
          <a:xfrm>
            <a:off x="6460340" y="4724878"/>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矩形: 圆角 8">
            <a:extLst>
              <a:ext uri="{FF2B5EF4-FFF2-40B4-BE49-F238E27FC236}">
                <a16:creationId xmlns:a16="http://schemas.microsoft.com/office/drawing/2014/main" id="{E73EE100-6EE7-4205-B2E5-B3639EAFDAE0}"/>
              </a:ext>
            </a:extLst>
          </p:cNvPr>
          <p:cNvSpPr/>
          <p:nvPr/>
        </p:nvSpPr>
        <p:spPr>
          <a:xfrm>
            <a:off x="6981247" y="4149344"/>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矩形: 圆角 9">
            <a:extLst>
              <a:ext uri="{FF2B5EF4-FFF2-40B4-BE49-F238E27FC236}">
                <a16:creationId xmlns:a16="http://schemas.microsoft.com/office/drawing/2014/main" id="{50CE259A-DEDB-4357-A6DF-290640FF5D35}"/>
              </a:ext>
            </a:extLst>
          </p:cNvPr>
          <p:cNvSpPr/>
          <p:nvPr/>
        </p:nvSpPr>
        <p:spPr>
          <a:xfrm>
            <a:off x="7338601" y="4936186"/>
            <a:ext cx="1527586" cy="115106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User</a:t>
            </a:r>
          </a:p>
          <a:p>
            <a:pPr algn="ctr"/>
            <a:r>
              <a:rPr lang="en-US" altLang="zh-CN" dirty="0">
                <a:ln w="0"/>
                <a:solidFill>
                  <a:schemeClr val="tx1"/>
                </a:solidFill>
                <a:effectLst>
                  <a:outerShdw blurRad="38100" dist="19050" dir="2700000" algn="tl" rotWithShape="0">
                    <a:schemeClr val="dk1">
                      <a:alpha val="40000"/>
                    </a:schemeClr>
                  </a:outerShdw>
                </a:effectLst>
              </a:rPr>
              <a:t>Canvas</a:t>
            </a:r>
            <a:endParaRPr lang="zh-CN" altLang="en-US" dirty="0">
              <a:ln w="0"/>
              <a:solidFill>
                <a:schemeClr val="tx1"/>
              </a:solidFill>
              <a:effectLst>
                <a:outerShdw blurRad="38100" dist="19050" dir="2700000" algn="tl" rotWithShape="0">
                  <a:schemeClr val="dk1">
                    <a:alpha val="40000"/>
                  </a:schemeClr>
                </a:outerShdw>
              </a:effectLst>
            </a:endParaRPr>
          </a:p>
        </p:txBody>
      </p:sp>
      <p:cxnSp>
        <p:nvCxnSpPr>
          <p:cNvPr id="14" name="直接箭头连接符 13">
            <a:extLst>
              <a:ext uri="{FF2B5EF4-FFF2-40B4-BE49-F238E27FC236}">
                <a16:creationId xmlns:a16="http://schemas.microsoft.com/office/drawing/2014/main" id="{0DC23F39-E843-43F7-B3A3-9DCA2016851D}"/>
              </a:ext>
            </a:extLst>
          </p:cNvPr>
          <p:cNvCxnSpPr>
            <a:cxnSpLocks/>
          </p:cNvCxnSpPr>
          <p:nvPr/>
        </p:nvCxnSpPr>
        <p:spPr>
          <a:xfrm flipV="1">
            <a:off x="4140128" y="3393596"/>
            <a:ext cx="714193" cy="1194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59F8AE-6099-45CB-8697-E3C8C8154AB6}"/>
              </a:ext>
            </a:extLst>
          </p:cNvPr>
          <p:cNvCxnSpPr>
            <a:cxnSpLocks/>
          </p:cNvCxnSpPr>
          <p:nvPr/>
        </p:nvCxnSpPr>
        <p:spPr>
          <a:xfrm flipH="1" flipV="1">
            <a:off x="6195695" y="3522646"/>
            <a:ext cx="1028438" cy="143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7CEDF37-703A-42DF-A376-C1E59DF2017D}"/>
              </a:ext>
            </a:extLst>
          </p:cNvPr>
          <p:cNvCxnSpPr>
            <a:cxnSpLocks/>
          </p:cNvCxnSpPr>
          <p:nvPr/>
        </p:nvCxnSpPr>
        <p:spPr>
          <a:xfrm>
            <a:off x="6387210" y="3500002"/>
            <a:ext cx="987684" cy="135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2A37124F-32F9-4E67-961B-0B03413A5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434" y="2421160"/>
            <a:ext cx="1291600" cy="1007840"/>
          </a:xfrm>
          <a:prstGeom prst="rect">
            <a:avLst/>
          </a:prstGeom>
        </p:spPr>
      </p:pic>
      <p:sp>
        <p:nvSpPr>
          <p:cNvPr id="23" name="文本框 22">
            <a:extLst>
              <a:ext uri="{FF2B5EF4-FFF2-40B4-BE49-F238E27FC236}">
                <a16:creationId xmlns:a16="http://schemas.microsoft.com/office/drawing/2014/main" id="{7FAE8BC1-ED53-4FF5-975A-DA7A2E44F460}"/>
              </a:ext>
            </a:extLst>
          </p:cNvPr>
          <p:cNvSpPr txBox="1"/>
          <p:nvPr/>
        </p:nvSpPr>
        <p:spPr>
          <a:xfrm>
            <a:off x="5358863" y="3441352"/>
            <a:ext cx="1179199" cy="369332"/>
          </a:xfrm>
          <a:prstGeom prst="rect">
            <a:avLst/>
          </a:prstGeom>
          <a:noFill/>
        </p:spPr>
        <p:txBody>
          <a:bodyPr wrap="square" rtlCol="0">
            <a:spAutoFit/>
          </a:bodyPr>
          <a:lstStyle/>
          <a:p>
            <a:r>
              <a:rPr lang="zh-CN" altLang="en-US" dirty="0"/>
              <a:t>后端</a:t>
            </a:r>
          </a:p>
        </p:txBody>
      </p:sp>
      <p:sp>
        <p:nvSpPr>
          <p:cNvPr id="27" name="文本框 26">
            <a:extLst>
              <a:ext uri="{FF2B5EF4-FFF2-40B4-BE49-F238E27FC236}">
                <a16:creationId xmlns:a16="http://schemas.microsoft.com/office/drawing/2014/main" id="{1A2CF8AF-CB16-4CA0-ABDE-C9A090034D95}"/>
              </a:ext>
            </a:extLst>
          </p:cNvPr>
          <p:cNvSpPr txBox="1"/>
          <p:nvPr/>
        </p:nvSpPr>
        <p:spPr>
          <a:xfrm>
            <a:off x="6259034" y="4020942"/>
            <a:ext cx="1882589" cy="369332"/>
          </a:xfrm>
          <a:prstGeom prst="rect">
            <a:avLst/>
          </a:prstGeom>
          <a:noFill/>
        </p:spPr>
        <p:txBody>
          <a:bodyPr wrap="square" rtlCol="0">
            <a:spAutoFit/>
          </a:bodyPr>
          <a:lstStyle/>
          <a:p>
            <a:r>
              <a:rPr lang="zh-CN" altLang="en-US" dirty="0"/>
              <a:t>①</a:t>
            </a:r>
          </a:p>
        </p:txBody>
      </p:sp>
      <p:sp>
        <p:nvSpPr>
          <p:cNvPr id="28" name="文本框 27">
            <a:extLst>
              <a:ext uri="{FF2B5EF4-FFF2-40B4-BE49-F238E27FC236}">
                <a16:creationId xmlns:a16="http://schemas.microsoft.com/office/drawing/2014/main" id="{79606895-9FF2-4C6C-90D1-0B82C28CDF89}"/>
              </a:ext>
            </a:extLst>
          </p:cNvPr>
          <p:cNvSpPr txBox="1"/>
          <p:nvPr/>
        </p:nvSpPr>
        <p:spPr>
          <a:xfrm>
            <a:off x="6763282" y="3730622"/>
            <a:ext cx="1882589" cy="369332"/>
          </a:xfrm>
          <a:prstGeom prst="rect">
            <a:avLst/>
          </a:prstGeom>
          <a:noFill/>
        </p:spPr>
        <p:txBody>
          <a:bodyPr wrap="square" rtlCol="0">
            <a:spAutoFit/>
          </a:bodyPr>
          <a:lstStyle/>
          <a:p>
            <a:r>
              <a:rPr lang="zh-CN" altLang="en-US" dirty="0"/>
              <a:t>③</a:t>
            </a:r>
          </a:p>
        </p:txBody>
      </p:sp>
      <p:sp>
        <p:nvSpPr>
          <p:cNvPr id="29" name="文本框 28">
            <a:extLst>
              <a:ext uri="{FF2B5EF4-FFF2-40B4-BE49-F238E27FC236}">
                <a16:creationId xmlns:a16="http://schemas.microsoft.com/office/drawing/2014/main" id="{91E2081C-6FE2-498A-B5BC-B3996449C796}"/>
              </a:ext>
            </a:extLst>
          </p:cNvPr>
          <p:cNvSpPr txBox="1"/>
          <p:nvPr/>
        </p:nvSpPr>
        <p:spPr>
          <a:xfrm>
            <a:off x="4669019" y="3970408"/>
            <a:ext cx="1882589" cy="369332"/>
          </a:xfrm>
          <a:prstGeom prst="rect">
            <a:avLst/>
          </a:prstGeom>
          <a:noFill/>
        </p:spPr>
        <p:txBody>
          <a:bodyPr wrap="square" rtlCol="0">
            <a:spAutoFit/>
          </a:bodyPr>
          <a:lstStyle/>
          <a:p>
            <a:r>
              <a:rPr lang="zh-CN" altLang="en-US" dirty="0"/>
              <a:t>②</a:t>
            </a:r>
          </a:p>
        </p:txBody>
      </p:sp>
      <p:cxnSp>
        <p:nvCxnSpPr>
          <p:cNvPr id="31" name="直接箭头连接符 30">
            <a:extLst>
              <a:ext uri="{FF2B5EF4-FFF2-40B4-BE49-F238E27FC236}">
                <a16:creationId xmlns:a16="http://schemas.microsoft.com/office/drawing/2014/main" id="{79B76204-6A0F-409F-A7F8-1985FC3B547C}"/>
              </a:ext>
            </a:extLst>
          </p:cNvPr>
          <p:cNvCxnSpPr>
            <a:cxnSpLocks/>
          </p:cNvCxnSpPr>
          <p:nvPr/>
        </p:nvCxnSpPr>
        <p:spPr>
          <a:xfrm flipH="1">
            <a:off x="4301699" y="3441352"/>
            <a:ext cx="699810" cy="120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3EF72C5-89EC-4939-B61F-52514D620DB7}"/>
              </a:ext>
            </a:extLst>
          </p:cNvPr>
          <p:cNvSpPr txBox="1"/>
          <p:nvPr/>
        </p:nvSpPr>
        <p:spPr>
          <a:xfrm>
            <a:off x="4101432" y="3672226"/>
            <a:ext cx="1882589" cy="369332"/>
          </a:xfrm>
          <a:prstGeom prst="rect">
            <a:avLst/>
          </a:prstGeom>
          <a:noFill/>
        </p:spPr>
        <p:txBody>
          <a:bodyPr wrap="square" rtlCol="0">
            <a:spAutoFit/>
          </a:bodyPr>
          <a:lstStyle/>
          <a:p>
            <a:r>
              <a:rPr lang="zh-CN" altLang="en-US" dirty="0"/>
              <a:t>③</a:t>
            </a:r>
          </a:p>
        </p:txBody>
      </p:sp>
      <p:sp>
        <p:nvSpPr>
          <p:cNvPr id="38" name="文本框 37">
            <a:extLst>
              <a:ext uri="{FF2B5EF4-FFF2-40B4-BE49-F238E27FC236}">
                <a16:creationId xmlns:a16="http://schemas.microsoft.com/office/drawing/2014/main" id="{76C9EFE6-55BD-46FE-BA68-1B78A35C4768}"/>
              </a:ext>
            </a:extLst>
          </p:cNvPr>
          <p:cNvSpPr txBox="1"/>
          <p:nvPr/>
        </p:nvSpPr>
        <p:spPr>
          <a:xfrm>
            <a:off x="453473" y="2287231"/>
            <a:ext cx="2665447" cy="3139321"/>
          </a:xfrm>
          <a:prstGeom prst="rect">
            <a:avLst/>
          </a:prstGeom>
          <a:noFill/>
        </p:spPr>
        <p:txBody>
          <a:bodyPr wrap="square" rtlCol="0">
            <a:spAutoFit/>
          </a:bodyPr>
          <a:lstStyle/>
          <a:p>
            <a:r>
              <a:rPr lang="zh-CN" altLang="en-US" dirty="0"/>
              <a:t>①普通用户向后端发送绘画权限申请</a:t>
            </a:r>
            <a:endParaRPr lang="en-US" altLang="zh-CN" dirty="0"/>
          </a:p>
          <a:p>
            <a:endParaRPr lang="en-US" altLang="zh-CN" dirty="0"/>
          </a:p>
          <a:p>
            <a:r>
              <a:rPr lang="zh-CN" altLang="en-US" dirty="0"/>
              <a:t>②后端将普通用户的申请反馈给管理用户</a:t>
            </a:r>
            <a:endParaRPr lang="en-US" altLang="zh-CN" dirty="0"/>
          </a:p>
          <a:p>
            <a:endParaRPr lang="en-US" altLang="zh-CN" dirty="0"/>
          </a:p>
          <a:p>
            <a:r>
              <a:rPr lang="zh-CN" altLang="en-US" dirty="0"/>
              <a:t>③管理用户决定权限获得情况并反馈给后端</a:t>
            </a:r>
            <a:endParaRPr lang="en-US" altLang="zh-CN" dirty="0"/>
          </a:p>
          <a:p>
            <a:endParaRPr lang="en-US" altLang="zh-CN" dirty="0"/>
          </a:p>
          <a:p>
            <a:r>
              <a:rPr lang="zh-CN" altLang="en-US" dirty="0"/>
              <a:t>④后端将权限获取情况反馈回普通用户</a:t>
            </a:r>
          </a:p>
        </p:txBody>
      </p:sp>
    </p:spTree>
    <p:extLst>
      <p:ext uri="{BB962C8B-B14F-4D97-AF65-F5344CB8AC3E}">
        <p14:creationId xmlns:p14="http://schemas.microsoft.com/office/powerpoint/2010/main" val="347015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通信流程：绘画数据同步</a:t>
            </a:r>
          </a:p>
        </p:txBody>
      </p:sp>
      <p:sp>
        <p:nvSpPr>
          <p:cNvPr id="7" name="矩形: 圆角 6">
            <a:extLst>
              <a:ext uri="{FF2B5EF4-FFF2-40B4-BE49-F238E27FC236}">
                <a16:creationId xmlns:a16="http://schemas.microsoft.com/office/drawing/2014/main" id="{B3FF8A23-EE56-46B5-B580-4792E01931C1}"/>
              </a:ext>
            </a:extLst>
          </p:cNvPr>
          <p:cNvSpPr/>
          <p:nvPr/>
        </p:nvSpPr>
        <p:spPr>
          <a:xfrm>
            <a:off x="2838659" y="4662706"/>
            <a:ext cx="1527586" cy="11510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Power 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546286DB-9CF4-45D2-9FCF-E98A7519A96B}"/>
              </a:ext>
            </a:extLst>
          </p:cNvPr>
          <p:cNvSpPr/>
          <p:nvPr/>
        </p:nvSpPr>
        <p:spPr>
          <a:xfrm>
            <a:off x="6460340" y="4724878"/>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矩形: 圆角 8">
            <a:extLst>
              <a:ext uri="{FF2B5EF4-FFF2-40B4-BE49-F238E27FC236}">
                <a16:creationId xmlns:a16="http://schemas.microsoft.com/office/drawing/2014/main" id="{E73EE100-6EE7-4205-B2E5-B3639EAFDAE0}"/>
              </a:ext>
            </a:extLst>
          </p:cNvPr>
          <p:cNvSpPr/>
          <p:nvPr/>
        </p:nvSpPr>
        <p:spPr>
          <a:xfrm>
            <a:off x="7228562" y="4204385"/>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User</a:t>
            </a:r>
          </a:p>
          <a:p>
            <a:pPr algn="ctr"/>
            <a:r>
              <a:rPr lang="en-US" altLang="zh-CN" dirty="0">
                <a:ln w="0"/>
                <a:solidFill>
                  <a:schemeClr val="tx1"/>
                </a:solidFill>
                <a:effectLst>
                  <a:outerShdw blurRad="38100" dist="19050" dir="2700000" algn="tl" rotWithShape="0">
                    <a:schemeClr val="dk1">
                      <a:alpha val="40000"/>
                    </a:schemeClr>
                  </a:outerShdw>
                </a:effectLst>
              </a:rPr>
              <a:t>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矩形: 圆角 9">
            <a:extLst>
              <a:ext uri="{FF2B5EF4-FFF2-40B4-BE49-F238E27FC236}">
                <a16:creationId xmlns:a16="http://schemas.microsoft.com/office/drawing/2014/main" id="{50CE259A-DEDB-4357-A6DF-290640FF5D35}"/>
              </a:ext>
            </a:extLst>
          </p:cNvPr>
          <p:cNvSpPr/>
          <p:nvPr/>
        </p:nvSpPr>
        <p:spPr>
          <a:xfrm>
            <a:off x="4800432" y="5256712"/>
            <a:ext cx="1527586" cy="115106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Drawing</a:t>
            </a:r>
          </a:p>
          <a:p>
            <a:pPr algn="ctr"/>
            <a:r>
              <a:rPr lang="en-US" altLang="zh-CN" dirty="0">
                <a:ln w="0"/>
                <a:solidFill>
                  <a:schemeClr val="tx1"/>
                </a:solidFill>
                <a:effectLst>
                  <a:outerShdw blurRad="38100" dist="19050" dir="2700000" algn="tl" rotWithShape="0">
                    <a:schemeClr val="dk1">
                      <a:alpha val="40000"/>
                    </a:schemeClr>
                  </a:outerShdw>
                </a:effectLst>
              </a:rPr>
              <a:t>Canvas</a:t>
            </a:r>
            <a:endParaRPr lang="zh-CN" altLang="en-US" dirty="0">
              <a:ln w="0"/>
              <a:solidFill>
                <a:schemeClr val="tx1"/>
              </a:solidFill>
              <a:effectLst>
                <a:outerShdw blurRad="38100" dist="19050" dir="2700000" algn="tl" rotWithShape="0">
                  <a:schemeClr val="dk1">
                    <a:alpha val="40000"/>
                  </a:schemeClr>
                </a:outerShdw>
              </a:effectLst>
            </a:endParaRPr>
          </a:p>
        </p:txBody>
      </p:sp>
      <p:cxnSp>
        <p:nvCxnSpPr>
          <p:cNvPr id="14" name="直接箭头连接符 13">
            <a:extLst>
              <a:ext uri="{FF2B5EF4-FFF2-40B4-BE49-F238E27FC236}">
                <a16:creationId xmlns:a16="http://schemas.microsoft.com/office/drawing/2014/main" id="{0DC23F39-E843-43F7-B3A3-9DCA2016851D}"/>
              </a:ext>
            </a:extLst>
          </p:cNvPr>
          <p:cNvCxnSpPr>
            <a:cxnSpLocks/>
          </p:cNvCxnSpPr>
          <p:nvPr/>
        </p:nvCxnSpPr>
        <p:spPr>
          <a:xfrm flipV="1">
            <a:off x="4140128" y="3393596"/>
            <a:ext cx="714193" cy="1194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59F8AE-6099-45CB-8697-E3C8C8154AB6}"/>
              </a:ext>
            </a:extLst>
          </p:cNvPr>
          <p:cNvCxnSpPr>
            <a:cxnSpLocks/>
          </p:cNvCxnSpPr>
          <p:nvPr/>
        </p:nvCxnSpPr>
        <p:spPr>
          <a:xfrm flipH="1" flipV="1">
            <a:off x="6195695" y="3522646"/>
            <a:ext cx="713267" cy="1065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7CEDF37-703A-42DF-A376-C1E59DF2017D}"/>
              </a:ext>
            </a:extLst>
          </p:cNvPr>
          <p:cNvCxnSpPr>
            <a:cxnSpLocks/>
          </p:cNvCxnSpPr>
          <p:nvPr/>
        </p:nvCxnSpPr>
        <p:spPr>
          <a:xfrm>
            <a:off x="6387210" y="3500002"/>
            <a:ext cx="644240" cy="890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2A37124F-32F9-4E67-961B-0B03413A5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434" y="2421160"/>
            <a:ext cx="1291600" cy="1007840"/>
          </a:xfrm>
          <a:prstGeom prst="rect">
            <a:avLst/>
          </a:prstGeom>
        </p:spPr>
      </p:pic>
      <p:sp>
        <p:nvSpPr>
          <p:cNvPr id="23" name="文本框 22">
            <a:extLst>
              <a:ext uri="{FF2B5EF4-FFF2-40B4-BE49-F238E27FC236}">
                <a16:creationId xmlns:a16="http://schemas.microsoft.com/office/drawing/2014/main" id="{7FAE8BC1-ED53-4FF5-975A-DA7A2E44F460}"/>
              </a:ext>
            </a:extLst>
          </p:cNvPr>
          <p:cNvSpPr txBox="1"/>
          <p:nvPr/>
        </p:nvSpPr>
        <p:spPr>
          <a:xfrm>
            <a:off x="5358863" y="3441352"/>
            <a:ext cx="1179199" cy="369332"/>
          </a:xfrm>
          <a:prstGeom prst="rect">
            <a:avLst/>
          </a:prstGeom>
          <a:noFill/>
        </p:spPr>
        <p:txBody>
          <a:bodyPr wrap="square" rtlCol="0">
            <a:spAutoFit/>
          </a:bodyPr>
          <a:lstStyle/>
          <a:p>
            <a:r>
              <a:rPr lang="zh-CN" altLang="en-US" dirty="0"/>
              <a:t>后端</a:t>
            </a:r>
          </a:p>
        </p:txBody>
      </p:sp>
      <p:sp>
        <p:nvSpPr>
          <p:cNvPr id="27" name="文本框 26">
            <a:extLst>
              <a:ext uri="{FF2B5EF4-FFF2-40B4-BE49-F238E27FC236}">
                <a16:creationId xmlns:a16="http://schemas.microsoft.com/office/drawing/2014/main" id="{1A2CF8AF-CB16-4CA0-ABDE-C9A090034D95}"/>
              </a:ext>
            </a:extLst>
          </p:cNvPr>
          <p:cNvSpPr txBox="1"/>
          <p:nvPr/>
        </p:nvSpPr>
        <p:spPr>
          <a:xfrm>
            <a:off x="5754986" y="4268590"/>
            <a:ext cx="561819" cy="369332"/>
          </a:xfrm>
          <a:prstGeom prst="rect">
            <a:avLst/>
          </a:prstGeom>
          <a:noFill/>
        </p:spPr>
        <p:txBody>
          <a:bodyPr wrap="square" rtlCol="0">
            <a:spAutoFit/>
          </a:bodyPr>
          <a:lstStyle/>
          <a:p>
            <a:r>
              <a:rPr lang="zh-CN" altLang="en-US" dirty="0"/>
              <a:t>①</a:t>
            </a:r>
          </a:p>
        </p:txBody>
      </p:sp>
      <p:sp>
        <p:nvSpPr>
          <p:cNvPr id="28" name="文本框 27">
            <a:extLst>
              <a:ext uri="{FF2B5EF4-FFF2-40B4-BE49-F238E27FC236}">
                <a16:creationId xmlns:a16="http://schemas.microsoft.com/office/drawing/2014/main" id="{79606895-9FF2-4C6C-90D1-0B82C28CDF89}"/>
              </a:ext>
            </a:extLst>
          </p:cNvPr>
          <p:cNvSpPr txBox="1"/>
          <p:nvPr/>
        </p:nvSpPr>
        <p:spPr>
          <a:xfrm>
            <a:off x="6763282" y="3730622"/>
            <a:ext cx="1882589" cy="369332"/>
          </a:xfrm>
          <a:prstGeom prst="rect">
            <a:avLst/>
          </a:prstGeom>
          <a:noFill/>
        </p:spPr>
        <p:txBody>
          <a:bodyPr wrap="square" rtlCol="0">
            <a:spAutoFit/>
          </a:bodyPr>
          <a:lstStyle/>
          <a:p>
            <a:r>
              <a:rPr lang="zh-CN" altLang="en-US" dirty="0"/>
              <a:t>②</a:t>
            </a:r>
          </a:p>
        </p:txBody>
      </p:sp>
      <p:sp>
        <p:nvSpPr>
          <p:cNvPr id="29" name="文本框 28">
            <a:extLst>
              <a:ext uri="{FF2B5EF4-FFF2-40B4-BE49-F238E27FC236}">
                <a16:creationId xmlns:a16="http://schemas.microsoft.com/office/drawing/2014/main" id="{91E2081C-6FE2-498A-B5BC-B3996449C796}"/>
              </a:ext>
            </a:extLst>
          </p:cNvPr>
          <p:cNvSpPr txBox="1"/>
          <p:nvPr/>
        </p:nvSpPr>
        <p:spPr>
          <a:xfrm>
            <a:off x="4669020" y="3970408"/>
            <a:ext cx="493810" cy="369332"/>
          </a:xfrm>
          <a:prstGeom prst="rect">
            <a:avLst/>
          </a:prstGeom>
          <a:noFill/>
        </p:spPr>
        <p:txBody>
          <a:bodyPr wrap="square" rtlCol="0">
            <a:spAutoFit/>
          </a:bodyPr>
          <a:lstStyle/>
          <a:p>
            <a:r>
              <a:rPr lang="zh-CN" altLang="en-US" dirty="0"/>
              <a:t>①</a:t>
            </a:r>
          </a:p>
        </p:txBody>
      </p:sp>
      <p:cxnSp>
        <p:nvCxnSpPr>
          <p:cNvPr id="31" name="直接箭头连接符 30">
            <a:extLst>
              <a:ext uri="{FF2B5EF4-FFF2-40B4-BE49-F238E27FC236}">
                <a16:creationId xmlns:a16="http://schemas.microsoft.com/office/drawing/2014/main" id="{79B76204-6A0F-409F-A7F8-1985FC3B547C}"/>
              </a:ext>
            </a:extLst>
          </p:cNvPr>
          <p:cNvCxnSpPr>
            <a:cxnSpLocks/>
          </p:cNvCxnSpPr>
          <p:nvPr/>
        </p:nvCxnSpPr>
        <p:spPr>
          <a:xfrm flipH="1">
            <a:off x="4301699" y="3441352"/>
            <a:ext cx="699810" cy="120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3EF72C5-89EC-4939-B61F-52514D620DB7}"/>
              </a:ext>
            </a:extLst>
          </p:cNvPr>
          <p:cNvSpPr txBox="1"/>
          <p:nvPr/>
        </p:nvSpPr>
        <p:spPr>
          <a:xfrm>
            <a:off x="4101432" y="3672226"/>
            <a:ext cx="1882589" cy="369332"/>
          </a:xfrm>
          <a:prstGeom prst="rect">
            <a:avLst/>
          </a:prstGeom>
          <a:noFill/>
        </p:spPr>
        <p:txBody>
          <a:bodyPr wrap="square" rtlCol="0">
            <a:spAutoFit/>
          </a:bodyPr>
          <a:lstStyle/>
          <a:p>
            <a:r>
              <a:rPr lang="zh-CN" altLang="en-US" dirty="0"/>
              <a:t>②</a:t>
            </a:r>
          </a:p>
        </p:txBody>
      </p:sp>
      <p:cxnSp>
        <p:nvCxnSpPr>
          <p:cNvPr id="24" name="直接箭头连接符 23">
            <a:extLst>
              <a:ext uri="{FF2B5EF4-FFF2-40B4-BE49-F238E27FC236}">
                <a16:creationId xmlns:a16="http://schemas.microsoft.com/office/drawing/2014/main" id="{03D92128-4674-439E-95BC-47C635220E8D}"/>
              </a:ext>
            </a:extLst>
          </p:cNvPr>
          <p:cNvCxnSpPr>
            <a:cxnSpLocks/>
          </p:cNvCxnSpPr>
          <p:nvPr/>
        </p:nvCxnSpPr>
        <p:spPr>
          <a:xfrm flipH="1" flipV="1">
            <a:off x="5651972" y="3856892"/>
            <a:ext cx="28434" cy="126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063E786-C0E5-4E00-AD26-D2D97301E4B2}"/>
              </a:ext>
            </a:extLst>
          </p:cNvPr>
          <p:cNvSpPr txBox="1"/>
          <p:nvPr/>
        </p:nvSpPr>
        <p:spPr>
          <a:xfrm>
            <a:off x="6307194" y="3730173"/>
            <a:ext cx="401559" cy="646331"/>
          </a:xfrm>
          <a:prstGeom prst="rect">
            <a:avLst/>
          </a:prstGeom>
          <a:noFill/>
        </p:spPr>
        <p:txBody>
          <a:bodyPr wrap="square" rtlCol="0">
            <a:spAutoFit/>
          </a:bodyPr>
          <a:lstStyle/>
          <a:p>
            <a:r>
              <a:rPr lang="en-US" altLang="zh-CN" sz="3600" dirty="0">
                <a:solidFill>
                  <a:srgbClr val="FF0000"/>
                </a:solidFill>
              </a:rPr>
              <a:t>×</a:t>
            </a:r>
            <a:endParaRPr lang="zh-CN" altLang="en-US" sz="3600" dirty="0">
              <a:solidFill>
                <a:srgbClr val="FF0000"/>
              </a:solidFill>
            </a:endParaRPr>
          </a:p>
        </p:txBody>
      </p:sp>
      <p:sp>
        <p:nvSpPr>
          <p:cNvPr id="21" name="文本框 20">
            <a:extLst>
              <a:ext uri="{FF2B5EF4-FFF2-40B4-BE49-F238E27FC236}">
                <a16:creationId xmlns:a16="http://schemas.microsoft.com/office/drawing/2014/main" id="{64EB0164-3BF8-47AA-AB7C-F79C37C4AC51}"/>
              </a:ext>
            </a:extLst>
          </p:cNvPr>
          <p:cNvSpPr txBox="1"/>
          <p:nvPr/>
        </p:nvSpPr>
        <p:spPr>
          <a:xfrm>
            <a:off x="507765" y="2098919"/>
            <a:ext cx="2289245" cy="3139321"/>
          </a:xfrm>
          <a:prstGeom prst="rect">
            <a:avLst/>
          </a:prstGeom>
          <a:noFill/>
        </p:spPr>
        <p:txBody>
          <a:bodyPr wrap="square" rtlCol="0">
            <a:spAutoFit/>
          </a:bodyPr>
          <a:lstStyle/>
          <a:p>
            <a:r>
              <a:rPr lang="zh-CN" altLang="en-US" dirty="0"/>
              <a:t>①拥有绘画权限的用户</a:t>
            </a:r>
            <a:r>
              <a:rPr lang="en-US" altLang="zh-CN" dirty="0"/>
              <a:t>/</a:t>
            </a:r>
            <a:r>
              <a:rPr lang="zh-CN" altLang="en-US" dirty="0"/>
              <a:t>管理用户每进行一次单位绘画行为便会往后端传输绘画数据（可以看到此时不具有绘画权限的用户无法绘画并传输数据）</a:t>
            </a:r>
            <a:endParaRPr lang="en-US" altLang="zh-CN" dirty="0"/>
          </a:p>
          <a:p>
            <a:endParaRPr lang="en-US" altLang="zh-CN" dirty="0"/>
          </a:p>
          <a:p>
            <a:r>
              <a:rPr lang="zh-CN" altLang="en-US" dirty="0"/>
              <a:t>②后端对数据进行储存，并转发到所有用户</a:t>
            </a:r>
            <a:endParaRPr lang="en-US" altLang="zh-CN" dirty="0"/>
          </a:p>
        </p:txBody>
      </p:sp>
    </p:spTree>
    <p:extLst>
      <p:ext uri="{BB962C8B-B14F-4D97-AF65-F5344CB8AC3E}">
        <p14:creationId xmlns:p14="http://schemas.microsoft.com/office/powerpoint/2010/main" val="380033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数据协议设计：</a:t>
            </a:r>
          </a:p>
        </p:txBody>
      </p:sp>
      <p:graphicFrame>
        <p:nvGraphicFramePr>
          <p:cNvPr id="3" name="表格 2">
            <a:extLst>
              <a:ext uri="{FF2B5EF4-FFF2-40B4-BE49-F238E27FC236}">
                <a16:creationId xmlns:a16="http://schemas.microsoft.com/office/drawing/2014/main" id="{13F45448-2F13-44B0-B89F-BA8BB9A58C08}"/>
              </a:ext>
            </a:extLst>
          </p:cNvPr>
          <p:cNvGraphicFramePr>
            <a:graphicFrameLocks noGrp="1"/>
          </p:cNvGraphicFramePr>
          <p:nvPr>
            <p:extLst>
              <p:ext uri="{D42A27DB-BD31-4B8C-83A1-F6EECF244321}">
                <p14:modId xmlns:p14="http://schemas.microsoft.com/office/powerpoint/2010/main" val="3148002744"/>
              </p:ext>
            </p:extLst>
          </p:nvPr>
        </p:nvGraphicFramePr>
        <p:xfrm>
          <a:off x="1" y="1968650"/>
          <a:ext cx="9143999" cy="4109416"/>
        </p:xfrm>
        <a:graphic>
          <a:graphicData uri="http://schemas.openxmlformats.org/drawingml/2006/table">
            <a:tbl>
              <a:tblPr>
                <a:tableStyleId>{5C22544A-7EE6-4342-B048-85BDC9FD1C3A}</a:tableStyleId>
              </a:tblPr>
              <a:tblGrid>
                <a:gridCol w="1252395">
                  <a:extLst>
                    <a:ext uri="{9D8B030D-6E8A-4147-A177-3AD203B41FA5}">
                      <a16:colId xmlns:a16="http://schemas.microsoft.com/office/drawing/2014/main" val="476334012"/>
                    </a:ext>
                  </a:extLst>
                </a:gridCol>
                <a:gridCol w="1403286">
                  <a:extLst>
                    <a:ext uri="{9D8B030D-6E8A-4147-A177-3AD203B41FA5}">
                      <a16:colId xmlns:a16="http://schemas.microsoft.com/office/drawing/2014/main" val="1925483758"/>
                    </a:ext>
                  </a:extLst>
                </a:gridCol>
                <a:gridCol w="3244159">
                  <a:extLst>
                    <a:ext uri="{9D8B030D-6E8A-4147-A177-3AD203B41FA5}">
                      <a16:colId xmlns:a16="http://schemas.microsoft.com/office/drawing/2014/main" val="1854235204"/>
                    </a:ext>
                  </a:extLst>
                </a:gridCol>
                <a:gridCol w="3244159">
                  <a:extLst>
                    <a:ext uri="{9D8B030D-6E8A-4147-A177-3AD203B41FA5}">
                      <a16:colId xmlns:a16="http://schemas.microsoft.com/office/drawing/2014/main" val="1490878183"/>
                    </a:ext>
                  </a:extLst>
                </a:gridCol>
              </a:tblGrid>
              <a:tr h="558943">
                <a:tc>
                  <a:txBody>
                    <a:bodyPr/>
                    <a:lstStyle/>
                    <a:p>
                      <a:pPr algn="ctr" fontAlgn="ct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data head</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data</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when to send</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900034969"/>
                  </a:ext>
                </a:extLst>
              </a:tr>
              <a:tr h="363312">
                <a:tc rowSpan="4">
                  <a:txBody>
                    <a:bodyPr/>
                    <a:lstStyle/>
                    <a:p>
                      <a:pPr algn="ctr" fontAlgn="ctr"/>
                      <a:r>
                        <a:rPr lang="zh-CN" altLang="en-US" sz="2000" u="none" strike="noStrike" dirty="0">
                          <a:effectLst/>
                        </a:rPr>
                        <a:t>普通用户</a:t>
                      </a:r>
                      <a:endParaRPr lang="zh-CN" alt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a:effectLst/>
                        </a:rPr>
                        <a:t>"account:"</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登录时</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842873628"/>
                  </a:ext>
                </a:extLst>
              </a:tr>
              <a:tr h="363312">
                <a:tc vMerge="1">
                  <a:txBody>
                    <a:bodyPr/>
                    <a:lstStyle/>
                    <a:p>
                      <a:endParaRPr lang="zh-CN" altLang="en-US"/>
                    </a:p>
                  </a:txBody>
                  <a:tcPr/>
                </a:tc>
                <a:tc>
                  <a:txBody>
                    <a:bodyPr/>
                    <a:lstStyle/>
                    <a:p>
                      <a:pPr algn="ctr" fontAlgn="ctr"/>
                      <a:r>
                        <a:rPr lang="en-US" sz="2000" u="none" strike="noStrike">
                          <a:effectLst/>
                        </a:rPr>
                        <a:t>"request:"</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dirty="0">
                          <a:effectLst/>
                        </a:rPr>
                        <a:t>可为空</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点击请求</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053723950"/>
                  </a:ext>
                </a:extLst>
              </a:tr>
              <a:tr h="363312">
                <a:tc vMerge="1">
                  <a:txBody>
                    <a:bodyPr/>
                    <a:lstStyle/>
                    <a:p>
                      <a:endParaRPr lang="zh-CN" altLang="en-US"/>
                    </a:p>
                  </a:txBody>
                  <a:tcPr/>
                </a:tc>
                <a:tc>
                  <a:txBody>
                    <a:bodyPr/>
                    <a:lstStyle/>
                    <a:p>
                      <a:pPr algn="ctr" fontAlgn="ctr"/>
                      <a:r>
                        <a:rPr lang="en-US" sz="2000" u="none" strike="noStrike">
                          <a:effectLst/>
                        </a:rPr>
                        <a:t>"data:"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画板数据</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画板更新</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143650298"/>
                  </a:ext>
                </a:extLst>
              </a:tr>
              <a:tr h="344752">
                <a:tc vMerge="1">
                  <a:txBody>
                    <a:bodyPr/>
                    <a:lstStyle/>
                    <a:p>
                      <a:endParaRPr lang="zh-CN" altLang="en-US"/>
                    </a:p>
                  </a:txBody>
                  <a:tcPr/>
                </a:tc>
                <a:tc>
                  <a:txBody>
                    <a:bodyPr/>
                    <a:lstStyle/>
                    <a:p>
                      <a:pPr algn="ctr" fontAlgn="ctr"/>
                      <a:r>
                        <a:rPr lang="en-US" sz="2000" u="none" strike="noStrike">
                          <a:effectLst/>
                        </a:rPr>
                        <a:t>"close!"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空</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该用户关闭网页、断开连接</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27352276"/>
                  </a:ext>
                </a:extLst>
              </a:tr>
              <a:tr h="344752">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696905531"/>
                  </a:ext>
                </a:extLst>
              </a:tr>
              <a:tr h="363312">
                <a:tc rowSpan="4">
                  <a:txBody>
                    <a:bodyPr/>
                    <a:lstStyle/>
                    <a:p>
                      <a:pPr algn="ctr" fontAlgn="ctr"/>
                      <a:r>
                        <a:rPr lang="zh-CN" altLang="en-US" sz="2000" u="none" strike="noStrike">
                          <a:effectLst/>
                        </a:rPr>
                        <a:t>管理用户</a:t>
                      </a:r>
                      <a:endParaRPr lang="zh-CN" altLang="en-US" sz="20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a:effectLst/>
                        </a:rPr>
                        <a:t>"account:"</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超级用户账号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登录</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248312129"/>
                  </a:ext>
                </a:extLst>
              </a:tr>
              <a:tr h="363312">
                <a:tc vMerge="1">
                  <a:txBody>
                    <a:bodyPr/>
                    <a:lstStyle/>
                    <a:p>
                      <a:endParaRPr lang="zh-CN" altLang="en-US"/>
                    </a:p>
                  </a:txBody>
                  <a:tcPr/>
                </a:tc>
                <a:tc>
                  <a:txBody>
                    <a:bodyPr/>
                    <a:lstStyle/>
                    <a:p>
                      <a:pPr algn="ctr" fontAlgn="ctr"/>
                      <a:r>
                        <a:rPr lang="en-US" sz="2000" u="none" strike="noStrike">
                          <a:effectLst/>
                        </a:rPr>
                        <a:t>"data:"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画板数据</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画板更新</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705770365"/>
                  </a:ext>
                </a:extLst>
              </a:tr>
              <a:tr h="681097">
                <a:tc vMerge="1">
                  <a:txBody>
                    <a:bodyPr/>
                    <a:lstStyle/>
                    <a:p>
                      <a:endParaRPr lang="zh-CN" altLang="en-US"/>
                    </a:p>
                  </a:txBody>
                  <a:tcPr/>
                </a:tc>
                <a:tc>
                  <a:txBody>
                    <a:bodyPr/>
                    <a:lstStyle/>
                    <a:p>
                      <a:pPr algn="ctr" fontAlgn="ctr"/>
                      <a:r>
                        <a:rPr lang="en-US" sz="2000" u="none" strike="noStrike">
                          <a:effectLst/>
                        </a:rPr>
                        <a:t>“response_user:”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获得权限的用户账号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点击决定权限用户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61178573"/>
                  </a:ext>
                </a:extLst>
              </a:tr>
              <a:tr h="363312">
                <a:tc vMerge="1">
                  <a:txBody>
                    <a:bodyPr/>
                    <a:lstStyle/>
                    <a:p>
                      <a:endParaRPr lang="zh-CN" altLang="en-US"/>
                    </a:p>
                  </a:txBody>
                  <a:tcPr/>
                </a:tc>
                <a:tc>
                  <a:txBody>
                    <a:bodyPr/>
                    <a:lstStyle/>
                    <a:p>
                      <a:pPr algn="ctr" fontAlgn="ctr"/>
                      <a:r>
                        <a:rPr lang="en-US" sz="2000" u="none" strike="noStrike">
                          <a:effectLst/>
                        </a:rPr>
                        <a:t>"close!"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空</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dirty="0">
                          <a:effectLst/>
                        </a:rPr>
                        <a:t>超级用户关闭</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23372109"/>
                  </a:ext>
                </a:extLst>
              </a:tr>
            </a:tbl>
          </a:graphicData>
        </a:graphic>
      </p:graphicFrame>
    </p:spTree>
    <p:extLst>
      <p:ext uri="{BB962C8B-B14F-4D97-AF65-F5344CB8AC3E}">
        <p14:creationId xmlns:p14="http://schemas.microsoft.com/office/powerpoint/2010/main" val="320924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数据协议设计：</a:t>
            </a:r>
          </a:p>
        </p:txBody>
      </p:sp>
      <p:graphicFrame>
        <p:nvGraphicFramePr>
          <p:cNvPr id="3" name="表格 2">
            <a:extLst>
              <a:ext uri="{FF2B5EF4-FFF2-40B4-BE49-F238E27FC236}">
                <a16:creationId xmlns:a16="http://schemas.microsoft.com/office/drawing/2014/main" id="{DB9B769F-DD26-4787-9731-678110CC98EC}"/>
              </a:ext>
            </a:extLst>
          </p:cNvPr>
          <p:cNvGraphicFramePr>
            <a:graphicFrameLocks noGrp="1"/>
          </p:cNvGraphicFramePr>
          <p:nvPr>
            <p:extLst>
              <p:ext uri="{D42A27DB-BD31-4B8C-83A1-F6EECF244321}">
                <p14:modId xmlns:p14="http://schemas.microsoft.com/office/powerpoint/2010/main" val="796494438"/>
              </p:ext>
            </p:extLst>
          </p:nvPr>
        </p:nvGraphicFramePr>
        <p:xfrm>
          <a:off x="0" y="2011681"/>
          <a:ext cx="9144000" cy="4055355"/>
        </p:xfrm>
        <a:graphic>
          <a:graphicData uri="http://schemas.openxmlformats.org/drawingml/2006/table">
            <a:tbl>
              <a:tblPr>
                <a:tableStyleId>{5C22544A-7EE6-4342-B048-85BDC9FD1C3A}</a:tableStyleId>
              </a:tblPr>
              <a:tblGrid>
                <a:gridCol w="1118795">
                  <a:extLst>
                    <a:ext uri="{9D8B030D-6E8A-4147-A177-3AD203B41FA5}">
                      <a16:colId xmlns:a16="http://schemas.microsoft.com/office/drawing/2014/main" val="2462516441"/>
                    </a:ext>
                  </a:extLst>
                </a:gridCol>
                <a:gridCol w="1719555">
                  <a:extLst>
                    <a:ext uri="{9D8B030D-6E8A-4147-A177-3AD203B41FA5}">
                      <a16:colId xmlns:a16="http://schemas.microsoft.com/office/drawing/2014/main" val="402034292"/>
                    </a:ext>
                  </a:extLst>
                </a:gridCol>
                <a:gridCol w="2838349">
                  <a:extLst>
                    <a:ext uri="{9D8B030D-6E8A-4147-A177-3AD203B41FA5}">
                      <a16:colId xmlns:a16="http://schemas.microsoft.com/office/drawing/2014/main" val="2077852707"/>
                    </a:ext>
                  </a:extLst>
                </a:gridCol>
                <a:gridCol w="3467301">
                  <a:extLst>
                    <a:ext uri="{9D8B030D-6E8A-4147-A177-3AD203B41FA5}">
                      <a16:colId xmlns:a16="http://schemas.microsoft.com/office/drawing/2014/main" val="2478158548"/>
                    </a:ext>
                  </a:extLst>
                </a:gridCol>
              </a:tblGrid>
              <a:tr h="450756">
                <a:tc>
                  <a:txBody>
                    <a:bodyPr/>
                    <a:lstStyle/>
                    <a:p>
                      <a:pPr algn="ctr" fontAlgn="ct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data head</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data</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when to send</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03065295"/>
                  </a:ext>
                </a:extLst>
              </a:tr>
              <a:tr h="434061">
                <a:tc rowSpan="2">
                  <a:txBody>
                    <a:bodyPr/>
                    <a:lstStyle/>
                    <a:p>
                      <a:pPr algn="ctr" fontAlgn="ctr"/>
                      <a:r>
                        <a:rPr lang="zh-CN" altLang="en-US" sz="2000" u="none" strike="noStrike" dirty="0">
                          <a:effectLst/>
                        </a:rPr>
                        <a:t>普通用户控制</a:t>
                      </a:r>
                      <a:endParaRPr lang="zh-CN" alt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a:effectLst/>
                        </a:rPr>
                        <a:t>"data:"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画板数据</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38945716"/>
                  </a:ext>
                </a:extLst>
              </a:tr>
              <a:tr h="450756">
                <a:tc vMerge="1">
                  <a:txBody>
                    <a:bodyPr/>
                    <a:lstStyle/>
                    <a:p>
                      <a:endParaRPr lang="zh-CN" altLang="en-US"/>
                    </a:p>
                  </a:txBody>
                  <a:tcPr/>
                </a:tc>
                <a:tc>
                  <a:txBody>
                    <a:bodyPr/>
                    <a:lstStyle/>
                    <a:p>
                      <a:pPr algn="ctr" fontAlgn="ctr"/>
                      <a:r>
                        <a:rPr lang="en-US" sz="2000" u="none" strike="noStrike" dirty="0">
                          <a:effectLst/>
                        </a:rPr>
                        <a:t>"response:"</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1</a:t>
                      </a:r>
                      <a:r>
                        <a:rPr lang="zh-CN" altLang="en-US" sz="2000" u="none" strike="noStrike" dirty="0">
                          <a:effectLst/>
                        </a:rPr>
                        <a:t>为获得权限；</a:t>
                      </a:r>
                      <a:r>
                        <a:rPr lang="en-US" altLang="zh-CN" sz="2000" u="none" strike="noStrike" dirty="0">
                          <a:effectLst/>
                        </a:rPr>
                        <a:t>0</a:t>
                      </a:r>
                      <a:r>
                        <a:rPr lang="zh-CN" altLang="en-US" sz="2000" u="none" strike="noStrike" dirty="0">
                          <a:effectLst/>
                        </a:rPr>
                        <a:t>为未获得权限</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后端对请求权限用户的回应</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02101053"/>
                  </a:ext>
                </a:extLst>
              </a:tr>
              <a:tr h="450756">
                <a:tc>
                  <a:txBody>
                    <a:bodyPr/>
                    <a:lstStyle/>
                    <a:p>
                      <a:pPr algn="ctr" fontAlgn="ctr"/>
                      <a:endParaRPr lang="zh-CN" altLang="en-US" sz="20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903821608"/>
                  </a:ext>
                </a:extLst>
              </a:tr>
              <a:tr h="434061">
                <a:tc rowSpan="4">
                  <a:txBody>
                    <a:bodyPr/>
                    <a:lstStyle/>
                    <a:p>
                      <a:pPr algn="ctr" fontAlgn="ctr"/>
                      <a:r>
                        <a:rPr lang="zh-CN" altLang="en-US" sz="2000" u="none" strike="noStrike">
                          <a:effectLst/>
                        </a:rPr>
                        <a:t>管理用户控制</a:t>
                      </a:r>
                      <a:endParaRPr lang="zh-CN" altLang="en-US" sz="20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a:effectLst/>
                        </a:rPr>
                        <a:t>"ask_user:"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当前请求权限的用户账号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后端向权限用户发送请求权限的账号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180754747"/>
                  </a:ext>
                </a:extLst>
              </a:tr>
              <a:tr h="434061">
                <a:tc vMerge="1">
                  <a:txBody>
                    <a:bodyPr/>
                    <a:lstStyle/>
                    <a:p>
                      <a:endParaRPr lang="zh-CN" altLang="en-US"/>
                    </a:p>
                  </a:txBody>
                  <a:tcPr/>
                </a:tc>
                <a:tc>
                  <a:txBody>
                    <a:bodyPr/>
                    <a:lstStyle/>
                    <a:p>
                      <a:pPr algn="ctr" fontAlgn="ctr"/>
                      <a:r>
                        <a:rPr lang="en-US" sz="2000" u="none" strike="noStrike">
                          <a:effectLst/>
                        </a:rPr>
                        <a:t>"data:"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画板数据</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24725660"/>
                  </a:ext>
                </a:extLst>
              </a:tr>
              <a:tr h="434061">
                <a:tc vMerge="1">
                  <a:txBody>
                    <a:bodyPr/>
                    <a:lstStyle/>
                    <a:p>
                      <a:endParaRPr lang="zh-CN" altLang="en-US"/>
                    </a:p>
                  </a:txBody>
                  <a:tcPr/>
                </a:tc>
                <a:tc>
                  <a:txBody>
                    <a:bodyPr/>
                    <a:lstStyle/>
                    <a:p>
                      <a:pPr algn="ctr" fontAlgn="ctr"/>
                      <a:r>
                        <a:rPr lang="en-US" sz="2000" u="none" strike="noStrike">
                          <a:effectLst/>
                        </a:rPr>
                        <a:t>"connect_user:"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当前接入的用户账号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后端向权限用户发送接入账号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985081667"/>
                  </a:ext>
                </a:extLst>
              </a:tr>
              <a:tr h="450756">
                <a:tc vMerge="1">
                  <a:txBody>
                    <a:bodyPr/>
                    <a:lstStyle/>
                    <a:p>
                      <a:endParaRPr lang="zh-CN" altLang="en-US"/>
                    </a:p>
                  </a:txBody>
                  <a:tcPr/>
                </a:tc>
                <a:tc>
                  <a:txBody>
                    <a:bodyPr/>
                    <a:lstStyle/>
                    <a:p>
                      <a:pPr algn="ctr" fontAlgn="ctr"/>
                      <a:r>
                        <a:rPr lang="en-US" sz="2000" u="none" strike="noStrike">
                          <a:effectLst/>
                        </a:rPr>
                        <a:t>“disconnect_user:”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当前断开的用户账号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dirty="0">
                          <a:effectLst/>
                        </a:rPr>
                        <a:t>后端向权限用户发送断开账号</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13543430"/>
                  </a:ext>
                </a:extLst>
              </a:tr>
            </a:tbl>
          </a:graphicData>
        </a:graphic>
      </p:graphicFrame>
    </p:spTree>
    <p:extLst>
      <p:ext uri="{BB962C8B-B14F-4D97-AF65-F5344CB8AC3E}">
        <p14:creationId xmlns:p14="http://schemas.microsoft.com/office/powerpoint/2010/main" val="37352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99492" y="2076178"/>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391990" y="248384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73030" y="2047362"/>
            <a:ext cx="4387392" cy="461665"/>
          </a:xfrm>
          <a:prstGeom prst="rect">
            <a:avLst/>
          </a:prstGeom>
          <a:noFill/>
        </p:spPr>
        <p:txBody>
          <a:bodyPr wrap="square" rtlCol="0">
            <a:spAutoFit/>
          </a:bodyPr>
          <a:lstStyle/>
          <a:p>
            <a:r>
              <a:rPr lang="zh-CN" altLang="en-US" sz="2400" dirty="0"/>
              <a:t>项目背景</a:t>
            </a:r>
          </a:p>
        </p:txBody>
      </p:sp>
      <p:grpSp>
        <p:nvGrpSpPr>
          <p:cNvPr id="12" name="组合 11"/>
          <p:cNvGrpSpPr/>
          <p:nvPr/>
        </p:nvGrpSpPr>
        <p:grpSpPr>
          <a:xfrm>
            <a:off x="1699492" y="2996151"/>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391990" y="340381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73030" y="2967335"/>
            <a:ext cx="4387392" cy="461665"/>
          </a:xfrm>
          <a:prstGeom prst="rect">
            <a:avLst/>
          </a:prstGeom>
          <a:noFill/>
        </p:spPr>
        <p:txBody>
          <a:bodyPr wrap="square" rtlCol="0">
            <a:spAutoFit/>
          </a:bodyPr>
          <a:lstStyle/>
          <a:p>
            <a:r>
              <a:rPr lang="zh-CN" altLang="en-US" sz="2400" dirty="0"/>
              <a:t>实现原理及重点技术介绍</a:t>
            </a:r>
          </a:p>
        </p:txBody>
      </p:sp>
      <p:grpSp>
        <p:nvGrpSpPr>
          <p:cNvPr id="17" name="组合 16"/>
          <p:cNvGrpSpPr/>
          <p:nvPr/>
        </p:nvGrpSpPr>
        <p:grpSpPr>
          <a:xfrm>
            <a:off x="1699492" y="3916124"/>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391990" y="432378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3030" y="4789086"/>
            <a:ext cx="4387392" cy="461665"/>
          </a:xfrm>
          <a:prstGeom prst="rect">
            <a:avLst/>
          </a:prstGeom>
          <a:noFill/>
        </p:spPr>
        <p:txBody>
          <a:bodyPr wrap="square" rtlCol="0">
            <a:spAutoFit/>
          </a:bodyPr>
          <a:lstStyle/>
          <a:p>
            <a:r>
              <a:rPr lang="zh-CN" altLang="en-US" sz="2400" dirty="0"/>
              <a:t>效果展示</a:t>
            </a:r>
          </a:p>
        </p:txBody>
      </p:sp>
      <p:grpSp>
        <p:nvGrpSpPr>
          <p:cNvPr id="22" name="组合 21">
            <a:extLst>
              <a:ext uri="{FF2B5EF4-FFF2-40B4-BE49-F238E27FC236}">
                <a16:creationId xmlns:a16="http://schemas.microsoft.com/office/drawing/2014/main" id="{7ECD2268-9131-4862-A524-3F1DA090AEC3}"/>
              </a:ext>
            </a:extLst>
          </p:cNvPr>
          <p:cNvGrpSpPr/>
          <p:nvPr/>
        </p:nvGrpSpPr>
        <p:grpSpPr>
          <a:xfrm>
            <a:off x="1699492" y="4789086"/>
            <a:ext cx="843427" cy="443226"/>
            <a:chOff x="666810" y="2586037"/>
            <a:chExt cx="468000" cy="245937"/>
          </a:xfrm>
        </p:grpSpPr>
        <p:sp>
          <p:nvSpPr>
            <p:cNvPr id="23" name="Freeform 10">
              <a:extLst>
                <a:ext uri="{FF2B5EF4-FFF2-40B4-BE49-F238E27FC236}">
                  <a16:creationId xmlns:a16="http://schemas.microsoft.com/office/drawing/2014/main" id="{ACBCB7F5-6B7A-4FB8-B5F5-5761051B9AEB}"/>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24" name="文本框 23">
              <a:extLst>
                <a:ext uri="{FF2B5EF4-FFF2-40B4-BE49-F238E27FC236}">
                  <a16:creationId xmlns:a16="http://schemas.microsoft.com/office/drawing/2014/main" id="{D3E50FF5-2911-4DE0-B1CF-D051616E90AF}"/>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a:extLst>
              <a:ext uri="{FF2B5EF4-FFF2-40B4-BE49-F238E27FC236}">
                <a16:creationId xmlns:a16="http://schemas.microsoft.com/office/drawing/2014/main" id="{7F731494-4B7A-4D3B-92D6-3A13701CFD27}"/>
              </a:ext>
            </a:extLst>
          </p:cNvPr>
          <p:cNvCxnSpPr>
            <a:stCxn id="23" idx="6"/>
          </p:cNvCxnSpPr>
          <p:nvPr/>
        </p:nvCxnSpPr>
        <p:spPr>
          <a:xfrm>
            <a:off x="2391990" y="519675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7BA0BE33-5788-46F1-B843-C5A45485A39A}"/>
              </a:ext>
            </a:extLst>
          </p:cNvPr>
          <p:cNvSpPr txBox="1"/>
          <p:nvPr/>
        </p:nvSpPr>
        <p:spPr>
          <a:xfrm>
            <a:off x="2773030" y="3900935"/>
            <a:ext cx="4387392" cy="461665"/>
          </a:xfrm>
          <a:prstGeom prst="rect">
            <a:avLst/>
          </a:prstGeom>
          <a:noFill/>
        </p:spPr>
        <p:txBody>
          <a:bodyPr wrap="square" rtlCol="0">
            <a:spAutoFit/>
          </a:bodyPr>
          <a:lstStyle/>
          <a:p>
            <a:r>
              <a:rPr lang="zh-CN" altLang="en-US" sz="2400" dirty="0"/>
              <a:t>亮点及创新</a:t>
            </a:r>
          </a:p>
        </p:txBody>
      </p:sp>
    </p:spTree>
    <p:extLst>
      <p:ext uri="{BB962C8B-B14F-4D97-AF65-F5344CB8AC3E}">
        <p14:creationId xmlns:p14="http://schemas.microsoft.com/office/powerpoint/2010/main" val="2320495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part III: </a:t>
            </a:r>
            <a:r>
              <a:rPr lang="zh-CN" altLang="en-US" dirty="0"/>
              <a:t>画板设计</a:t>
            </a:r>
            <a:r>
              <a:rPr lang="en-US" altLang="zh-CN" dirty="0"/>
              <a:t> </a:t>
            </a:r>
            <a:endParaRPr lang="zh-CN" altLang="en-US" dirty="0"/>
          </a:p>
        </p:txBody>
      </p:sp>
      <p:sp>
        <p:nvSpPr>
          <p:cNvPr id="5" name="副标题 4"/>
          <p:cNvSpPr>
            <a:spLocks noGrp="1"/>
          </p:cNvSpPr>
          <p:nvPr>
            <p:ph type="subTitle" idx="1"/>
          </p:nvPr>
        </p:nvSpPr>
        <p:spPr/>
        <p:txBody>
          <a:bodyPr/>
          <a:lstStyle/>
          <a:p>
            <a:r>
              <a:rPr lang="zh-CN" altLang="en-US" dirty="0"/>
              <a:t>穆凡</a:t>
            </a:r>
          </a:p>
        </p:txBody>
      </p:sp>
      <p:sp>
        <p:nvSpPr>
          <p:cNvPr id="6" name="文本占位符 5"/>
          <p:cNvSpPr>
            <a:spLocks noGrp="1"/>
          </p:cNvSpPr>
          <p:nvPr>
            <p:ph type="body" sz="quarter" idx="10"/>
          </p:nvPr>
        </p:nvSpPr>
        <p:spPr/>
        <p:txBody>
          <a:bodyPr>
            <a:normAutofit/>
          </a:bodyPr>
          <a:lstStyle/>
          <a:p>
            <a:r>
              <a:rPr lang="en-US" altLang="zh-CN" dirty="0"/>
              <a:t>2020</a:t>
            </a:r>
            <a:r>
              <a:rPr lang="zh-CN" altLang="en-US" dirty="0"/>
              <a:t>年</a:t>
            </a:r>
            <a:r>
              <a:rPr lang="en-US" altLang="zh-CN" dirty="0"/>
              <a:t>12</a:t>
            </a:r>
            <a:r>
              <a:rPr lang="zh-CN" altLang="en-US" dirty="0"/>
              <a:t>月</a:t>
            </a:r>
          </a:p>
        </p:txBody>
      </p:sp>
    </p:spTree>
    <p:extLst>
      <p:ext uri="{BB962C8B-B14F-4D97-AF65-F5344CB8AC3E}">
        <p14:creationId xmlns:p14="http://schemas.microsoft.com/office/powerpoint/2010/main" val="1553162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8112093" cy="4921498"/>
          </a:xfrm>
        </p:spPr>
        <p:txBody>
          <a:bodyPr>
            <a:normAutofit/>
          </a:bodyPr>
          <a:lstStyle/>
          <a:p>
            <a:pPr>
              <a:lnSpc>
                <a:spcPct val="150000"/>
              </a:lnSpc>
            </a:pPr>
            <a:r>
              <a:rPr lang="en-US" altLang="zh-CN" dirty="0">
                <a:solidFill>
                  <a:srgbClr val="F73131"/>
                </a:solidFill>
                <a:latin typeface="Arial" panose="020B0604020202020204" pitchFamily="34" charset="0"/>
              </a:rPr>
              <a:t>&lt;canvas&gt;</a:t>
            </a:r>
            <a:r>
              <a:rPr lang="zh-CN" altLang="en-US" dirty="0">
                <a:solidFill>
                  <a:srgbClr val="333333"/>
                </a:solidFill>
                <a:latin typeface="Helvetica Neue"/>
              </a:rPr>
              <a:t>为</a:t>
            </a:r>
            <a:r>
              <a:rPr lang="en-US" altLang="zh-CN" dirty="0">
                <a:solidFill>
                  <a:srgbClr val="333333"/>
                </a:solidFill>
                <a:latin typeface="Helvetica Neue"/>
              </a:rPr>
              <a:t>HTML5</a:t>
            </a:r>
            <a:r>
              <a:rPr lang="zh-CN" altLang="en-US" dirty="0">
                <a:solidFill>
                  <a:srgbClr val="333333"/>
                </a:solidFill>
                <a:latin typeface="Helvetica Neue"/>
              </a:rPr>
              <a:t>中的新标签，支持</a:t>
            </a:r>
            <a:r>
              <a:rPr lang="en-US" altLang="zh-CN" dirty="0">
                <a:solidFill>
                  <a:srgbClr val="333333"/>
                </a:solidFill>
                <a:latin typeface="Helvetica Neue"/>
              </a:rPr>
              <a:t>HTML5</a:t>
            </a:r>
            <a:r>
              <a:rPr lang="zh-CN" altLang="en-US" dirty="0">
                <a:solidFill>
                  <a:srgbClr val="333333"/>
                </a:solidFill>
                <a:latin typeface="Helvetica Neue"/>
              </a:rPr>
              <a:t>事件。</a:t>
            </a:r>
            <a:endParaRPr lang="en-US" altLang="zh-CN" dirty="0">
              <a:solidFill>
                <a:srgbClr val="333333"/>
              </a:solidFill>
              <a:latin typeface="Helvetica Neue"/>
            </a:endParaRPr>
          </a:p>
          <a:p>
            <a:pPr>
              <a:lnSpc>
                <a:spcPct val="150000"/>
              </a:lnSpc>
            </a:pPr>
            <a:r>
              <a:rPr lang="en-US" altLang="zh-CN" dirty="0">
                <a:solidFill>
                  <a:srgbClr val="F73131"/>
                </a:solidFill>
                <a:latin typeface="Arial" panose="020B0604020202020204" pitchFamily="34" charset="0"/>
              </a:rPr>
              <a:t>&lt;canvas&gt;</a:t>
            </a:r>
            <a:r>
              <a:rPr lang="zh-CN" altLang="en-US" dirty="0">
                <a:solidFill>
                  <a:srgbClr val="333333"/>
                </a:solidFill>
                <a:latin typeface="Helvetica Neue"/>
              </a:rPr>
              <a:t>仅定义图形，作为图形容器仅提供</a:t>
            </a:r>
            <a:r>
              <a:rPr lang="en-US" altLang="zh-CN" dirty="0">
                <a:solidFill>
                  <a:srgbClr val="333333"/>
                </a:solidFill>
                <a:latin typeface="Helvetica Neue"/>
              </a:rPr>
              <a:t>JavaScript API, </a:t>
            </a:r>
            <a:r>
              <a:rPr lang="zh-CN" altLang="en-US" dirty="0">
                <a:solidFill>
                  <a:srgbClr val="333333"/>
                </a:solidFill>
                <a:latin typeface="Helvetica Neue"/>
              </a:rPr>
              <a:t>需编写脚本来绘制图形。</a:t>
            </a:r>
            <a:endParaRPr lang="en-US" altLang="zh-CN" dirty="0">
              <a:solidFill>
                <a:srgbClr val="333333"/>
              </a:solidFill>
              <a:latin typeface="Helvetica Neue"/>
            </a:endParaRPr>
          </a:p>
          <a:p>
            <a:pPr>
              <a:lnSpc>
                <a:spcPct val="150000"/>
              </a:lnSpc>
            </a:pPr>
            <a:r>
              <a:rPr lang="zh-CN" altLang="en-US" b="0" i="0" dirty="0">
                <a:solidFill>
                  <a:srgbClr val="000000"/>
                </a:solidFill>
                <a:effectLst/>
                <a:latin typeface="PingFangSC-Regular"/>
              </a:rPr>
              <a:t>为了客户端矢量图形而设计的，它自己没有行为，但把一个绘图 </a:t>
            </a:r>
            <a:r>
              <a:rPr lang="en-US" altLang="zh-CN" b="0" i="0" dirty="0">
                <a:solidFill>
                  <a:srgbClr val="000000"/>
                </a:solidFill>
                <a:effectLst/>
                <a:latin typeface="PingFangSC-Regular"/>
              </a:rPr>
              <a:t>API </a:t>
            </a:r>
            <a:r>
              <a:rPr lang="zh-CN" altLang="en-US" b="0" i="0" dirty="0">
                <a:solidFill>
                  <a:srgbClr val="000000"/>
                </a:solidFill>
                <a:effectLst/>
                <a:latin typeface="PingFangSC-Regular"/>
              </a:rPr>
              <a:t>展现给客户端 </a:t>
            </a:r>
            <a:r>
              <a:rPr lang="en-US" altLang="zh-CN" dirty="0">
                <a:solidFill>
                  <a:srgbClr val="333333"/>
                </a:solidFill>
                <a:latin typeface="Helvetica Neue"/>
              </a:rPr>
              <a:t>JavaScript</a:t>
            </a:r>
            <a:r>
              <a:rPr lang="en-US" altLang="zh-CN" b="0" i="0" dirty="0">
                <a:solidFill>
                  <a:srgbClr val="000000"/>
                </a:solidFill>
                <a:effectLst/>
                <a:latin typeface="PingFangSC-Regular"/>
              </a:rPr>
              <a:t> </a:t>
            </a:r>
            <a:r>
              <a:rPr lang="zh-CN" altLang="en-US" b="0" i="0" dirty="0">
                <a:solidFill>
                  <a:srgbClr val="000000"/>
                </a:solidFill>
                <a:effectLst/>
                <a:latin typeface="PingFangSC-Regular"/>
              </a:rPr>
              <a:t>以使脚本能够把想绘制的东西都绘制到一块画布上。</a:t>
            </a:r>
            <a:endParaRPr lang="en-US" altLang="zh-CN" dirty="0"/>
          </a:p>
        </p:txBody>
      </p:sp>
      <p:sp>
        <p:nvSpPr>
          <p:cNvPr id="3" name="标题 2"/>
          <p:cNvSpPr>
            <a:spLocks noGrp="1"/>
          </p:cNvSpPr>
          <p:nvPr>
            <p:ph type="title"/>
          </p:nvPr>
        </p:nvSpPr>
        <p:spPr/>
        <p:txBody>
          <a:bodyPr/>
          <a:lstStyle/>
          <a:p>
            <a:r>
              <a:rPr lang="en-US" altLang="zh-CN" dirty="0"/>
              <a:t>&lt;canvas&gt;</a:t>
            </a:r>
            <a:r>
              <a:rPr lang="zh-CN" altLang="en-US" dirty="0"/>
              <a:t>标签介绍</a:t>
            </a:r>
          </a:p>
        </p:txBody>
      </p:sp>
    </p:spTree>
    <p:extLst>
      <p:ext uri="{BB962C8B-B14F-4D97-AF65-F5344CB8AC3E}">
        <p14:creationId xmlns:p14="http://schemas.microsoft.com/office/powerpoint/2010/main" val="1868091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&lt;</a:t>
            </a:r>
            <a:r>
              <a:rPr lang="en-US" altLang="zh-CN" dirty="0" err="1"/>
              <a:t>canvs</a:t>
            </a:r>
            <a:r>
              <a:rPr lang="en-US" altLang="zh-CN" dirty="0"/>
              <a:t>&gt;</a:t>
            </a:r>
            <a:r>
              <a:rPr lang="zh-CN" altLang="en-US" dirty="0"/>
              <a:t>绘图步骤</a:t>
            </a:r>
          </a:p>
        </p:txBody>
      </p:sp>
      <p:sp>
        <p:nvSpPr>
          <p:cNvPr id="3" name="内容占位符 2"/>
          <p:cNvSpPr>
            <a:spLocks noGrp="1"/>
          </p:cNvSpPr>
          <p:nvPr>
            <p:ph sz="quarter" idx="10"/>
          </p:nvPr>
        </p:nvSpPr>
        <p:spPr/>
        <p:txBody>
          <a:bodyPr/>
          <a:lstStyle/>
          <a:p>
            <a:r>
              <a:rPr lang="zh-CN" altLang="en-US" dirty="0"/>
              <a:t>获得</a:t>
            </a:r>
            <a:r>
              <a:rPr lang="en-US" altLang="zh-CN" dirty="0"/>
              <a:t>&lt;canvas&gt;</a:t>
            </a:r>
            <a:r>
              <a:rPr lang="zh-CN" altLang="en-US" dirty="0"/>
              <a:t>对象</a:t>
            </a:r>
            <a:endParaRPr lang="en-US" altLang="zh-CN" dirty="0"/>
          </a:p>
          <a:p>
            <a:r>
              <a:rPr lang="zh-CN" altLang="en-US" dirty="0"/>
              <a:t>调用 </a:t>
            </a:r>
            <a:r>
              <a:rPr lang="en-US" altLang="zh-CN" dirty="0" err="1"/>
              <a:t>getContext</a:t>
            </a:r>
            <a:r>
              <a:rPr lang="en-US" altLang="zh-CN" dirty="0"/>
              <a:t>(2d)</a:t>
            </a:r>
            <a:r>
              <a:rPr lang="zh-CN" altLang="en-US" dirty="0"/>
              <a:t>获得相应对象</a:t>
            </a:r>
            <a:r>
              <a:rPr lang="en-US" altLang="zh-CN" dirty="0" err="1"/>
              <a:t>ctx</a:t>
            </a:r>
            <a:endParaRPr lang="zh-CN" altLang="en-US" dirty="0"/>
          </a:p>
          <a:p>
            <a:r>
              <a:rPr lang="zh-CN" altLang="en-US" dirty="0"/>
              <a:t>利用</a:t>
            </a:r>
            <a:r>
              <a:rPr lang="en-US" altLang="zh-CN" dirty="0" err="1"/>
              <a:t>ctx</a:t>
            </a:r>
            <a:r>
              <a:rPr lang="zh-CN" altLang="en-US" dirty="0"/>
              <a:t>对象提供的方法绘图</a:t>
            </a:r>
          </a:p>
        </p:txBody>
      </p:sp>
      <p:sp>
        <p:nvSpPr>
          <p:cNvPr id="4" name="内容占位符 3"/>
          <p:cNvSpPr>
            <a:spLocks noGrp="1"/>
          </p:cNvSpPr>
          <p:nvPr>
            <p:ph sz="quarter" idx="11"/>
          </p:nvPr>
        </p:nvSpPr>
        <p:spPr/>
        <p:txBody>
          <a:bodyPr/>
          <a:lstStyle/>
          <a:p>
            <a:r>
              <a:rPr lang="en-US" altLang="zh-CN" dirty="0" err="1"/>
              <a:t>Ctx.moveTo</a:t>
            </a:r>
            <a:r>
              <a:rPr lang="en-US" altLang="zh-CN" dirty="0"/>
              <a:t>(</a:t>
            </a:r>
            <a:r>
              <a:rPr lang="en-US" altLang="zh-CN" dirty="0" err="1"/>
              <a:t>x,y</a:t>
            </a:r>
            <a:r>
              <a:rPr lang="en-US" altLang="zh-CN" dirty="0"/>
              <a:t>)</a:t>
            </a:r>
            <a:r>
              <a:rPr lang="zh-CN" altLang="en-US" dirty="0"/>
              <a:t> ：设置绘图开始位置</a:t>
            </a:r>
            <a:endParaRPr lang="en-US" altLang="zh-CN" dirty="0"/>
          </a:p>
          <a:p>
            <a:r>
              <a:rPr lang="en-US" altLang="zh-CN" dirty="0" err="1"/>
              <a:t>Ctx.lineTo</a:t>
            </a:r>
            <a:r>
              <a:rPr lang="en-US" altLang="zh-CN" dirty="0"/>
              <a:t>(</a:t>
            </a:r>
            <a:r>
              <a:rPr lang="en-US" altLang="zh-CN" dirty="0" err="1"/>
              <a:t>x,y</a:t>
            </a:r>
            <a:r>
              <a:rPr lang="en-US" altLang="zh-CN" dirty="0"/>
              <a:t>)</a:t>
            </a:r>
            <a:r>
              <a:rPr lang="zh-CN" altLang="en-US" b="0" i="0" dirty="0">
                <a:solidFill>
                  <a:srgbClr val="4D4D4D"/>
                </a:solidFill>
                <a:effectLst/>
                <a:latin typeface="-apple-system"/>
              </a:rPr>
              <a:t>设置直线到的位置</a:t>
            </a:r>
            <a:endParaRPr lang="zh-CN" altLang="en-US" dirty="0"/>
          </a:p>
          <a:p>
            <a:r>
              <a:rPr lang="en-US" altLang="zh-CN" dirty="0" err="1"/>
              <a:t>Ctx.stroke</a:t>
            </a:r>
            <a:r>
              <a:rPr lang="en-US" altLang="zh-CN" dirty="0"/>
              <a:t>():</a:t>
            </a:r>
            <a:r>
              <a:rPr lang="zh-CN" altLang="en-US" dirty="0"/>
              <a:t>描边绘制</a:t>
            </a:r>
            <a:endParaRPr lang="en-US" altLang="zh-CN" dirty="0"/>
          </a:p>
          <a:p>
            <a:r>
              <a:rPr lang="en-US" altLang="zh-CN" dirty="0" err="1"/>
              <a:t>Ctx.beginPath</a:t>
            </a:r>
            <a:r>
              <a:rPr lang="en-US" altLang="zh-CN" dirty="0"/>
              <a:t>():</a:t>
            </a:r>
            <a:r>
              <a:rPr lang="zh-CN" altLang="en-US" dirty="0"/>
              <a:t>开始路径</a:t>
            </a:r>
            <a:endParaRPr lang="en-US" altLang="zh-CN" dirty="0"/>
          </a:p>
          <a:p>
            <a:r>
              <a:rPr lang="en-US" altLang="zh-CN" dirty="0" err="1"/>
              <a:t>Ctx.clearRect</a:t>
            </a:r>
            <a:r>
              <a:rPr lang="en-US" altLang="zh-CN" dirty="0"/>
              <a:t>(</a:t>
            </a:r>
            <a:r>
              <a:rPr lang="en-US" altLang="zh-CN" dirty="0" err="1"/>
              <a:t>x,y,a,b</a:t>
            </a:r>
            <a:r>
              <a:rPr lang="en-US" altLang="zh-CN" dirty="0"/>
              <a:t>):</a:t>
            </a:r>
            <a:r>
              <a:rPr lang="zh-CN" altLang="en-US" dirty="0"/>
              <a:t>清除中心为</a:t>
            </a:r>
            <a:r>
              <a:rPr lang="en-US" altLang="zh-CN" dirty="0"/>
              <a:t>(</a:t>
            </a:r>
            <a:r>
              <a:rPr lang="en-US" altLang="zh-CN" dirty="0" err="1"/>
              <a:t>x,y</a:t>
            </a:r>
            <a:r>
              <a:rPr lang="en-US" altLang="zh-CN" dirty="0"/>
              <a:t>)</a:t>
            </a:r>
            <a:r>
              <a:rPr lang="zh-CN" altLang="en-US" dirty="0"/>
              <a:t>位置的长宽为</a:t>
            </a:r>
            <a:r>
              <a:rPr lang="en-US" altLang="zh-CN" dirty="0" err="1"/>
              <a:t>a,b</a:t>
            </a:r>
            <a:r>
              <a:rPr lang="zh-CN" altLang="en-US" dirty="0"/>
              <a:t>的长方形区域</a:t>
            </a:r>
          </a:p>
        </p:txBody>
      </p:sp>
      <p:sp>
        <p:nvSpPr>
          <p:cNvPr id="5" name="文本占位符 4"/>
          <p:cNvSpPr>
            <a:spLocks noGrp="1"/>
          </p:cNvSpPr>
          <p:nvPr>
            <p:ph type="body" sz="quarter" idx="3"/>
          </p:nvPr>
        </p:nvSpPr>
        <p:spPr/>
        <p:txBody>
          <a:bodyPr>
            <a:normAutofit/>
          </a:bodyPr>
          <a:lstStyle/>
          <a:p>
            <a:r>
              <a:rPr lang="zh-CN" altLang="en-US" dirty="0"/>
              <a:t>基本绘图命令</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22</a:t>
            </a:fld>
            <a:endParaRPr lang="en-US" altLang="zh-CN" dirty="0"/>
          </a:p>
        </p:txBody>
      </p:sp>
    </p:spTree>
    <p:extLst>
      <p:ext uri="{BB962C8B-B14F-4D97-AF65-F5344CB8AC3E}">
        <p14:creationId xmlns:p14="http://schemas.microsoft.com/office/powerpoint/2010/main" val="205406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8112093" cy="4921498"/>
          </a:xfrm>
        </p:spPr>
        <p:txBody>
          <a:bodyPr>
            <a:normAutofit/>
          </a:bodyPr>
          <a:lstStyle/>
          <a:p>
            <a:pPr>
              <a:lnSpc>
                <a:spcPct val="150000"/>
              </a:lnSpc>
            </a:pPr>
            <a:r>
              <a:rPr lang="en-US" altLang="zh-CN" dirty="0">
                <a:solidFill>
                  <a:srgbClr val="333333"/>
                </a:solidFill>
                <a:latin typeface="Helvetica Neue"/>
              </a:rPr>
              <a:t>HTML5</a:t>
            </a:r>
            <a:r>
              <a:rPr lang="zh-CN" altLang="en-US" dirty="0">
                <a:solidFill>
                  <a:srgbClr val="333333"/>
                </a:solidFill>
                <a:latin typeface="Helvetica Neue"/>
              </a:rPr>
              <a:t>中用户可以通过事件触发浏览器中的相应行为，如鼠标点击后触发一段</a:t>
            </a:r>
            <a:r>
              <a:rPr lang="en-US" altLang="zh-CN" dirty="0">
                <a:solidFill>
                  <a:srgbClr val="333333"/>
                </a:solidFill>
                <a:latin typeface="Helvetica Neue"/>
              </a:rPr>
              <a:t>JavaScript</a:t>
            </a:r>
            <a:r>
              <a:rPr lang="zh-CN" altLang="en-US" dirty="0">
                <a:solidFill>
                  <a:srgbClr val="333333"/>
                </a:solidFill>
                <a:latin typeface="Helvetica Neue"/>
              </a:rPr>
              <a:t>代码。</a:t>
            </a:r>
            <a:endParaRPr lang="en-US" altLang="zh-CN" dirty="0">
              <a:solidFill>
                <a:srgbClr val="333333"/>
              </a:solidFill>
              <a:latin typeface="Helvetica Neue"/>
            </a:endParaRPr>
          </a:p>
          <a:p>
            <a:pPr>
              <a:lnSpc>
                <a:spcPct val="150000"/>
              </a:lnSpc>
            </a:pPr>
            <a:r>
              <a:rPr lang="zh-CN" altLang="en-US" dirty="0">
                <a:solidFill>
                  <a:srgbClr val="333333"/>
                </a:solidFill>
                <a:latin typeface="Helvetica Neue"/>
              </a:rPr>
              <a:t>包括鼠标事件，键盘事件，点击事件等多种类别。</a:t>
            </a:r>
            <a:endParaRPr lang="en-US" altLang="zh-CN" dirty="0">
              <a:solidFill>
                <a:srgbClr val="333333"/>
              </a:solidFill>
              <a:latin typeface="Helvetica Neue"/>
            </a:endParaRPr>
          </a:p>
          <a:p>
            <a:pPr>
              <a:lnSpc>
                <a:spcPct val="150000"/>
              </a:lnSpc>
            </a:pPr>
            <a:r>
              <a:rPr lang="zh-CN" altLang="en-US" dirty="0">
                <a:solidFill>
                  <a:srgbClr val="333333"/>
                </a:solidFill>
                <a:latin typeface="Helvetica Neue"/>
              </a:rPr>
              <a:t>可以使某个事件与</a:t>
            </a:r>
            <a:r>
              <a:rPr lang="en-US" altLang="zh-CN" dirty="0">
                <a:solidFill>
                  <a:srgbClr val="333333"/>
                </a:solidFill>
                <a:latin typeface="Helvetica Neue"/>
              </a:rPr>
              <a:t>JavaScript</a:t>
            </a:r>
            <a:r>
              <a:rPr lang="zh-CN" altLang="en-US" dirty="0">
                <a:solidFill>
                  <a:srgbClr val="333333"/>
                </a:solidFill>
                <a:latin typeface="Helvetica Neue"/>
              </a:rPr>
              <a:t>代码关联，使触发该事件使执行代码。</a:t>
            </a:r>
            <a:endParaRPr lang="en-US" altLang="zh-CN" dirty="0">
              <a:solidFill>
                <a:srgbClr val="333333"/>
              </a:solidFill>
              <a:latin typeface="Helvetica Neue"/>
            </a:endParaRPr>
          </a:p>
          <a:p>
            <a:pPr>
              <a:lnSpc>
                <a:spcPct val="150000"/>
              </a:lnSpc>
            </a:pPr>
            <a:endParaRPr lang="en-US" altLang="zh-CN" dirty="0">
              <a:solidFill>
                <a:srgbClr val="333333"/>
              </a:solidFill>
              <a:latin typeface="Helvetica Neue"/>
            </a:endParaRPr>
          </a:p>
        </p:txBody>
      </p:sp>
      <p:sp>
        <p:nvSpPr>
          <p:cNvPr id="3" name="标题 2"/>
          <p:cNvSpPr>
            <a:spLocks noGrp="1"/>
          </p:cNvSpPr>
          <p:nvPr>
            <p:ph type="title"/>
          </p:nvPr>
        </p:nvSpPr>
        <p:spPr/>
        <p:txBody>
          <a:bodyPr/>
          <a:lstStyle/>
          <a:p>
            <a:r>
              <a:rPr lang="en-US" altLang="zh-CN" dirty="0"/>
              <a:t>HTML5</a:t>
            </a:r>
            <a:r>
              <a:rPr lang="zh-CN" altLang="en-US" dirty="0"/>
              <a:t>事件</a:t>
            </a:r>
          </a:p>
        </p:txBody>
      </p:sp>
    </p:spTree>
    <p:extLst>
      <p:ext uri="{BB962C8B-B14F-4D97-AF65-F5344CB8AC3E}">
        <p14:creationId xmlns:p14="http://schemas.microsoft.com/office/powerpoint/2010/main" val="1621764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2334408"/>
            <a:ext cx="3991915" cy="4272767"/>
          </a:xfrm>
        </p:spPr>
        <p:txBody>
          <a:bodyPr>
            <a:normAutofit/>
          </a:bodyPr>
          <a:lstStyle/>
          <a:p>
            <a:pPr>
              <a:lnSpc>
                <a:spcPct val="150000"/>
              </a:lnSpc>
            </a:pPr>
            <a:r>
              <a:rPr lang="en-US" altLang="zh-CN" dirty="0" err="1">
                <a:solidFill>
                  <a:srgbClr val="000000"/>
                </a:solidFill>
                <a:latin typeface="PingFangSC-Regular"/>
              </a:rPr>
              <a:t>Onmousedown</a:t>
            </a:r>
            <a:r>
              <a:rPr lang="en-US" altLang="zh-CN" dirty="0">
                <a:solidFill>
                  <a:srgbClr val="000000"/>
                </a:solidFill>
                <a:latin typeface="PingFangSC-Regular"/>
              </a:rPr>
              <a:t>:</a:t>
            </a:r>
            <a:r>
              <a:rPr lang="zh-CN" altLang="en-US" dirty="0">
                <a:solidFill>
                  <a:srgbClr val="000000"/>
                </a:solidFill>
                <a:latin typeface="PingFangSC-Regular"/>
              </a:rPr>
              <a:t>鼠标点击按键事件</a:t>
            </a:r>
            <a:endParaRPr lang="en-US" altLang="zh-CN" dirty="0">
              <a:solidFill>
                <a:srgbClr val="000000"/>
              </a:solidFill>
              <a:latin typeface="PingFangSC-Regular"/>
            </a:endParaRPr>
          </a:p>
          <a:p>
            <a:pPr>
              <a:lnSpc>
                <a:spcPct val="150000"/>
              </a:lnSpc>
            </a:pPr>
            <a:r>
              <a:rPr lang="en-US" altLang="zh-CN" dirty="0" err="1">
                <a:solidFill>
                  <a:srgbClr val="000000"/>
                </a:solidFill>
                <a:latin typeface="PingFangSC-Regular"/>
              </a:rPr>
              <a:t>Onmousemove</a:t>
            </a:r>
            <a:r>
              <a:rPr lang="en-US" altLang="zh-CN" dirty="0">
                <a:solidFill>
                  <a:srgbClr val="000000"/>
                </a:solidFill>
                <a:latin typeface="PingFangSC-Regular"/>
              </a:rPr>
              <a:t>:</a:t>
            </a:r>
            <a:r>
              <a:rPr lang="zh-CN" altLang="en-US" dirty="0">
                <a:solidFill>
                  <a:srgbClr val="000000"/>
                </a:solidFill>
                <a:latin typeface="PingFangSC-Regular"/>
              </a:rPr>
              <a:t>鼠标移动事件</a:t>
            </a:r>
            <a:endParaRPr lang="en-US" altLang="zh-CN" dirty="0">
              <a:solidFill>
                <a:srgbClr val="000000"/>
              </a:solidFill>
              <a:latin typeface="PingFangSC-Regular"/>
            </a:endParaRPr>
          </a:p>
          <a:p>
            <a:pPr>
              <a:lnSpc>
                <a:spcPct val="150000"/>
              </a:lnSpc>
            </a:pPr>
            <a:r>
              <a:rPr lang="en-US" altLang="zh-CN" dirty="0" err="1">
                <a:solidFill>
                  <a:srgbClr val="000000"/>
                </a:solidFill>
                <a:latin typeface="PingFangSC-Regular"/>
              </a:rPr>
              <a:t>Onmouseup</a:t>
            </a:r>
            <a:r>
              <a:rPr lang="en-US" altLang="zh-CN" dirty="0">
                <a:solidFill>
                  <a:srgbClr val="000000"/>
                </a:solidFill>
                <a:latin typeface="PingFangSC-Regular"/>
              </a:rPr>
              <a:t>:</a:t>
            </a:r>
            <a:r>
              <a:rPr lang="zh-CN" altLang="en-US" dirty="0">
                <a:solidFill>
                  <a:srgbClr val="000000"/>
                </a:solidFill>
                <a:latin typeface="PingFangSC-Regular"/>
              </a:rPr>
              <a:t>鼠标放开按键事件</a:t>
            </a:r>
            <a:endParaRPr lang="en-US" altLang="zh-CN" dirty="0">
              <a:solidFill>
                <a:srgbClr val="000000"/>
              </a:solidFill>
              <a:latin typeface="PingFangSC-Regular"/>
            </a:endParaRPr>
          </a:p>
        </p:txBody>
      </p:sp>
      <p:sp>
        <p:nvSpPr>
          <p:cNvPr id="3" name="标题 2"/>
          <p:cNvSpPr>
            <a:spLocks noGrp="1"/>
          </p:cNvSpPr>
          <p:nvPr>
            <p:ph type="title"/>
          </p:nvPr>
        </p:nvSpPr>
        <p:spPr/>
        <p:txBody>
          <a:bodyPr/>
          <a:lstStyle/>
          <a:p>
            <a:r>
              <a:rPr lang="zh-CN" altLang="en-US" dirty="0"/>
              <a:t>画板主要事件</a:t>
            </a:r>
          </a:p>
        </p:txBody>
      </p:sp>
      <p:sp>
        <p:nvSpPr>
          <p:cNvPr id="6" name="标题 1">
            <a:extLst>
              <a:ext uri="{FF2B5EF4-FFF2-40B4-BE49-F238E27FC236}">
                <a16:creationId xmlns:a16="http://schemas.microsoft.com/office/drawing/2014/main" id="{6E7E5AA5-3526-4F0A-8511-1A10EE385CA6}"/>
              </a:ext>
            </a:extLst>
          </p:cNvPr>
          <p:cNvSpPr txBox="1">
            <a:spLocks/>
          </p:cNvSpPr>
          <p:nvPr/>
        </p:nvSpPr>
        <p:spPr>
          <a:xfrm>
            <a:off x="648105" y="1654343"/>
            <a:ext cx="4032000" cy="574183"/>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sz="2800" dirty="0"/>
              <a:t>Mouse</a:t>
            </a:r>
            <a:r>
              <a:rPr lang="zh-CN" altLang="en-US" sz="2800" dirty="0"/>
              <a:t>事件类</a:t>
            </a:r>
          </a:p>
        </p:txBody>
      </p:sp>
      <p:sp>
        <p:nvSpPr>
          <p:cNvPr id="7" name="标题 1">
            <a:extLst>
              <a:ext uri="{FF2B5EF4-FFF2-40B4-BE49-F238E27FC236}">
                <a16:creationId xmlns:a16="http://schemas.microsoft.com/office/drawing/2014/main" id="{691681F8-BCAF-4DB4-9A09-A78E6A6429C0}"/>
              </a:ext>
            </a:extLst>
          </p:cNvPr>
          <p:cNvSpPr txBox="1">
            <a:spLocks/>
          </p:cNvSpPr>
          <p:nvPr/>
        </p:nvSpPr>
        <p:spPr>
          <a:xfrm>
            <a:off x="5533434" y="1654343"/>
            <a:ext cx="4032000" cy="574183"/>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sz="2800" dirty="0"/>
              <a:t>Touch</a:t>
            </a:r>
            <a:r>
              <a:rPr lang="zh-CN" altLang="en-US" sz="2800" dirty="0"/>
              <a:t>事件类</a:t>
            </a:r>
          </a:p>
        </p:txBody>
      </p:sp>
      <p:sp>
        <p:nvSpPr>
          <p:cNvPr id="8" name="内容占位符 3">
            <a:extLst>
              <a:ext uri="{FF2B5EF4-FFF2-40B4-BE49-F238E27FC236}">
                <a16:creationId xmlns:a16="http://schemas.microsoft.com/office/drawing/2014/main" id="{7C0EA834-62D4-4D31-A773-D09D0F125F51}"/>
              </a:ext>
            </a:extLst>
          </p:cNvPr>
          <p:cNvSpPr txBox="1">
            <a:spLocks/>
          </p:cNvSpPr>
          <p:nvPr/>
        </p:nvSpPr>
        <p:spPr>
          <a:xfrm>
            <a:off x="4766603" y="2334407"/>
            <a:ext cx="3991915" cy="42727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err="1">
                <a:solidFill>
                  <a:srgbClr val="000000"/>
                </a:solidFill>
                <a:latin typeface="PingFangSC-Regular"/>
              </a:rPr>
              <a:t>Ontouchstart</a:t>
            </a:r>
            <a:r>
              <a:rPr lang="en-US" altLang="zh-CN" dirty="0">
                <a:solidFill>
                  <a:srgbClr val="000000"/>
                </a:solidFill>
                <a:latin typeface="PingFangSC-Regular"/>
              </a:rPr>
              <a:t>:</a:t>
            </a:r>
            <a:r>
              <a:rPr lang="zh-CN" altLang="en-US" dirty="0">
                <a:solidFill>
                  <a:srgbClr val="000000"/>
                </a:solidFill>
                <a:latin typeface="PingFangSC-Regular"/>
              </a:rPr>
              <a:t>手指首次触屏事件</a:t>
            </a:r>
            <a:endParaRPr lang="en-US" altLang="zh-CN" dirty="0">
              <a:solidFill>
                <a:srgbClr val="000000"/>
              </a:solidFill>
              <a:latin typeface="PingFangSC-Regular"/>
            </a:endParaRPr>
          </a:p>
          <a:p>
            <a:pPr>
              <a:lnSpc>
                <a:spcPct val="150000"/>
              </a:lnSpc>
            </a:pPr>
            <a:r>
              <a:rPr lang="en-US" altLang="zh-CN" dirty="0" err="1">
                <a:solidFill>
                  <a:srgbClr val="000000"/>
                </a:solidFill>
                <a:latin typeface="PingFangSC-Regular"/>
              </a:rPr>
              <a:t>Ontouchmove</a:t>
            </a:r>
            <a:r>
              <a:rPr lang="en-US" altLang="zh-CN" dirty="0">
                <a:solidFill>
                  <a:srgbClr val="000000"/>
                </a:solidFill>
                <a:latin typeface="PingFangSC-Regular"/>
              </a:rPr>
              <a:t>:</a:t>
            </a:r>
            <a:r>
              <a:rPr lang="zh-CN" altLang="en-US" dirty="0">
                <a:solidFill>
                  <a:srgbClr val="000000"/>
                </a:solidFill>
                <a:latin typeface="PingFangSC-Regular"/>
              </a:rPr>
              <a:t>手指触屏移动事件</a:t>
            </a:r>
            <a:endParaRPr lang="en-US" altLang="zh-CN" dirty="0">
              <a:solidFill>
                <a:srgbClr val="000000"/>
              </a:solidFill>
              <a:latin typeface="PingFangSC-Regular"/>
            </a:endParaRPr>
          </a:p>
          <a:p>
            <a:pPr>
              <a:lnSpc>
                <a:spcPct val="150000"/>
              </a:lnSpc>
            </a:pPr>
            <a:r>
              <a:rPr lang="en-US" altLang="zh-CN" dirty="0" err="1">
                <a:solidFill>
                  <a:srgbClr val="000000"/>
                </a:solidFill>
                <a:latin typeface="PingFangSC-Regular"/>
              </a:rPr>
              <a:t>Ontouchup</a:t>
            </a:r>
            <a:r>
              <a:rPr lang="en-US" altLang="zh-CN" dirty="0">
                <a:solidFill>
                  <a:srgbClr val="000000"/>
                </a:solidFill>
                <a:latin typeface="PingFangSC-Regular"/>
              </a:rPr>
              <a:t>:</a:t>
            </a:r>
            <a:r>
              <a:rPr lang="zh-CN" altLang="en-US" dirty="0">
                <a:solidFill>
                  <a:srgbClr val="000000"/>
                </a:solidFill>
                <a:latin typeface="PingFangSC-Regular"/>
              </a:rPr>
              <a:t>手指离开屏幕事件</a:t>
            </a:r>
            <a:endParaRPr lang="en-US" altLang="zh-CN" dirty="0">
              <a:solidFill>
                <a:srgbClr val="000000"/>
              </a:solidFill>
              <a:latin typeface="PingFangSC-Regular"/>
            </a:endParaRPr>
          </a:p>
        </p:txBody>
      </p:sp>
    </p:spTree>
    <p:extLst>
      <p:ext uri="{BB962C8B-B14F-4D97-AF65-F5344CB8AC3E}">
        <p14:creationId xmlns:p14="http://schemas.microsoft.com/office/powerpoint/2010/main" val="34460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2980695" cy="4921498"/>
          </a:xfrm>
        </p:spPr>
        <p:txBody>
          <a:bodyPr>
            <a:normAutofit lnSpcReduction="10000"/>
          </a:bodyPr>
          <a:lstStyle/>
          <a:p>
            <a:pPr marL="0" indent="0">
              <a:lnSpc>
                <a:spcPct val="150000"/>
              </a:lnSpc>
              <a:buNone/>
            </a:pPr>
            <a:r>
              <a:rPr lang="zh-CN" altLang="en-US" sz="1600" dirty="0"/>
              <a:t>①</a:t>
            </a:r>
            <a:r>
              <a:rPr lang="en-US" altLang="zh-CN" sz="1600" dirty="0"/>
              <a:t>:</a:t>
            </a:r>
            <a:r>
              <a:rPr lang="zh-CN" altLang="en-US" sz="1600" dirty="0"/>
              <a:t>通过用户与画板交互的方式判断是否为鼠标事件。</a:t>
            </a:r>
            <a:endParaRPr lang="en-US" altLang="zh-CN" sz="1600" dirty="0"/>
          </a:p>
          <a:p>
            <a:pPr marL="0" indent="0">
              <a:lnSpc>
                <a:spcPct val="150000"/>
              </a:lnSpc>
              <a:buNone/>
            </a:pPr>
            <a:r>
              <a:rPr lang="zh-CN" altLang="en-US" sz="1800" dirty="0"/>
              <a:t>②</a:t>
            </a:r>
            <a:r>
              <a:rPr lang="en-US" altLang="zh-CN" sz="1800" dirty="0"/>
              <a:t>:</a:t>
            </a:r>
            <a:r>
              <a:rPr lang="zh-CN" altLang="en-US" sz="1600" dirty="0"/>
              <a:t>获取开始点击</a:t>
            </a:r>
            <a:r>
              <a:rPr lang="en-US" altLang="zh-CN" sz="1600" dirty="0"/>
              <a:t>/</a:t>
            </a:r>
            <a:r>
              <a:rPr lang="zh-CN" altLang="en-US" sz="1600" dirty="0"/>
              <a:t>触碰的位置，使用</a:t>
            </a:r>
            <a:r>
              <a:rPr lang="en-US" altLang="zh-CN" sz="1600" dirty="0" err="1"/>
              <a:t>ctx.moveTo</a:t>
            </a:r>
            <a:r>
              <a:rPr lang="zh-CN" altLang="en-US" sz="1600" dirty="0"/>
              <a:t>函数使画笔移动至该位置。</a:t>
            </a:r>
            <a:endParaRPr lang="en-US" altLang="zh-CN" sz="1600" dirty="0"/>
          </a:p>
          <a:p>
            <a:pPr marL="0" indent="0">
              <a:lnSpc>
                <a:spcPct val="150000"/>
              </a:lnSpc>
              <a:buNone/>
            </a:pPr>
            <a:r>
              <a:rPr lang="zh-CN" altLang="en-US" sz="1600" dirty="0"/>
              <a:t>③</a:t>
            </a:r>
            <a:r>
              <a:rPr lang="en-US" altLang="zh-CN" sz="1600" dirty="0"/>
              <a:t>:</a:t>
            </a:r>
            <a:r>
              <a:rPr lang="zh-CN" altLang="en-US" sz="1600" dirty="0"/>
              <a:t>得到移动位置信息，使用</a:t>
            </a:r>
            <a:r>
              <a:rPr lang="en-US" altLang="zh-CN" sz="1600" dirty="0" err="1"/>
              <a:t>ctx.lineTo</a:t>
            </a:r>
            <a:r>
              <a:rPr lang="zh-CN" altLang="en-US" sz="1600" dirty="0"/>
              <a:t>函数记录并用</a:t>
            </a:r>
            <a:r>
              <a:rPr lang="en-US" altLang="zh-CN" sz="1600" dirty="0" err="1"/>
              <a:t>ctx.stroke</a:t>
            </a:r>
            <a:r>
              <a:rPr lang="zh-CN" altLang="en-US" sz="1600" dirty="0"/>
              <a:t>函数绘制线条。</a:t>
            </a:r>
            <a:endParaRPr lang="en-US" altLang="zh-CN" sz="1600" dirty="0"/>
          </a:p>
          <a:p>
            <a:pPr marL="0" indent="0">
              <a:lnSpc>
                <a:spcPct val="150000"/>
              </a:lnSpc>
              <a:buNone/>
            </a:pPr>
            <a:r>
              <a:rPr lang="zh-CN" altLang="zh-CN" sz="1600" dirty="0"/>
              <a:t>④</a:t>
            </a:r>
            <a:r>
              <a:rPr lang="en-US" altLang="zh-CN" sz="1600" dirty="0"/>
              <a:t>:</a:t>
            </a:r>
            <a:r>
              <a:rPr lang="zh-CN" altLang="en-US" sz="1600" dirty="0"/>
              <a:t>用户完成点击</a:t>
            </a:r>
            <a:r>
              <a:rPr lang="en-US" altLang="zh-CN" sz="1600" dirty="0"/>
              <a:t>/</a:t>
            </a:r>
            <a:r>
              <a:rPr lang="zh-CN" altLang="en-US" sz="1600" dirty="0"/>
              <a:t>触碰后结束当前绘画。</a:t>
            </a:r>
            <a:endParaRPr lang="en-US" altLang="zh-CN" sz="1600" dirty="0"/>
          </a:p>
          <a:p>
            <a:pPr marL="0" indent="0">
              <a:lnSpc>
                <a:spcPct val="150000"/>
              </a:lnSpc>
              <a:buNone/>
            </a:pPr>
            <a:r>
              <a:rPr lang="zh-CN" altLang="zh-CN" sz="1600" dirty="0"/>
              <a:t>⑤</a:t>
            </a:r>
            <a:r>
              <a:rPr lang="en-US" altLang="zh-CN" sz="1600" dirty="0"/>
              <a:t>:</a:t>
            </a:r>
            <a:r>
              <a:rPr lang="zh-CN" altLang="en-US" sz="1600" dirty="0"/>
              <a:t>用户点击按钮时直接传输数据</a:t>
            </a:r>
          </a:p>
          <a:p>
            <a:pPr marL="0" indent="0">
              <a:lnSpc>
                <a:spcPct val="150000"/>
              </a:lnSpc>
              <a:buNone/>
            </a:pPr>
            <a:endParaRPr lang="en-US" altLang="zh-CN" dirty="0">
              <a:solidFill>
                <a:srgbClr val="333333"/>
              </a:solidFill>
              <a:latin typeface="Helvetica Neue"/>
            </a:endParaRPr>
          </a:p>
        </p:txBody>
      </p:sp>
      <p:sp>
        <p:nvSpPr>
          <p:cNvPr id="3" name="标题 2"/>
          <p:cNvSpPr>
            <a:spLocks noGrp="1"/>
          </p:cNvSpPr>
          <p:nvPr>
            <p:ph type="title"/>
          </p:nvPr>
        </p:nvSpPr>
        <p:spPr/>
        <p:txBody>
          <a:bodyPr/>
          <a:lstStyle/>
          <a:p>
            <a:r>
              <a:rPr lang="zh-CN" altLang="en-US" dirty="0"/>
              <a:t>画板数据传输：流程</a:t>
            </a:r>
          </a:p>
        </p:txBody>
      </p:sp>
      <p:sp>
        <p:nvSpPr>
          <p:cNvPr id="2" name="流程图: 可选过程 1">
            <a:extLst>
              <a:ext uri="{FF2B5EF4-FFF2-40B4-BE49-F238E27FC236}">
                <a16:creationId xmlns:a16="http://schemas.microsoft.com/office/drawing/2014/main" id="{5B4C6002-8682-4E4C-B31D-E290330E1BB1}"/>
              </a:ext>
            </a:extLst>
          </p:cNvPr>
          <p:cNvSpPr/>
          <p:nvPr/>
        </p:nvSpPr>
        <p:spPr>
          <a:xfrm>
            <a:off x="5615492" y="1653405"/>
            <a:ext cx="1452282" cy="408791"/>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Event</a:t>
            </a:r>
            <a:endParaRPr lang="zh-CN" altLang="en-US" dirty="0"/>
          </a:p>
        </p:txBody>
      </p:sp>
      <p:cxnSp>
        <p:nvCxnSpPr>
          <p:cNvPr id="6" name="直接箭头连接符 5">
            <a:extLst>
              <a:ext uri="{FF2B5EF4-FFF2-40B4-BE49-F238E27FC236}">
                <a16:creationId xmlns:a16="http://schemas.microsoft.com/office/drawing/2014/main" id="{5EA88A39-FB46-4F76-A715-8DDA9C8705B5}"/>
              </a:ext>
            </a:extLst>
          </p:cNvPr>
          <p:cNvCxnSpPr>
            <a:endCxn id="2" idx="1"/>
          </p:cNvCxnSpPr>
          <p:nvPr/>
        </p:nvCxnSpPr>
        <p:spPr>
          <a:xfrm>
            <a:off x="4894729" y="1857800"/>
            <a:ext cx="7207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流程图: 决策 6">
            <a:extLst>
              <a:ext uri="{FF2B5EF4-FFF2-40B4-BE49-F238E27FC236}">
                <a16:creationId xmlns:a16="http://schemas.microsoft.com/office/drawing/2014/main" id="{F8E75CEF-95AE-4B99-9A28-679D10FC2317}"/>
              </a:ext>
            </a:extLst>
          </p:cNvPr>
          <p:cNvSpPr/>
          <p:nvPr/>
        </p:nvSpPr>
        <p:spPr>
          <a:xfrm>
            <a:off x="5744584" y="2248349"/>
            <a:ext cx="1204856" cy="612648"/>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Mouse?</a:t>
            </a:r>
            <a:endParaRPr lang="zh-CN" altLang="en-US" sz="1050" dirty="0"/>
          </a:p>
        </p:txBody>
      </p:sp>
      <p:cxnSp>
        <p:nvCxnSpPr>
          <p:cNvPr id="9" name="直接箭头连接符 8">
            <a:extLst>
              <a:ext uri="{FF2B5EF4-FFF2-40B4-BE49-F238E27FC236}">
                <a16:creationId xmlns:a16="http://schemas.microsoft.com/office/drawing/2014/main" id="{5FE31C18-4CE6-4A3C-B4E0-1D32BB311546}"/>
              </a:ext>
            </a:extLst>
          </p:cNvPr>
          <p:cNvCxnSpPr>
            <a:stCxn id="2" idx="2"/>
            <a:endCxn id="7" idx="0"/>
          </p:cNvCxnSpPr>
          <p:nvPr/>
        </p:nvCxnSpPr>
        <p:spPr>
          <a:xfrm>
            <a:off x="6341633" y="2062196"/>
            <a:ext cx="5379" cy="186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0D14176-501E-47D1-BD40-DFE623B40423}"/>
              </a:ext>
            </a:extLst>
          </p:cNvPr>
          <p:cNvSpPr txBox="1"/>
          <p:nvPr/>
        </p:nvSpPr>
        <p:spPr>
          <a:xfrm>
            <a:off x="3724835" y="1673134"/>
            <a:ext cx="317351" cy="369332"/>
          </a:xfrm>
          <a:prstGeom prst="rect">
            <a:avLst/>
          </a:prstGeom>
          <a:noFill/>
        </p:spPr>
        <p:txBody>
          <a:bodyPr wrap="square">
            <a:spAutoFit/>
          </a:bodyPr>
          <a:lstStyle/>
          <a:p>
            <a:r>
              <a:rPr lang="zh-CN" altLang="en-US" dirty="0"/>
              <a:t>①</a:t>
            </a:r>
          </a:p>
        </p:txBody>
      </p:sp>
      <p:sp>
        <p:nvSpPr>
          <p:cNvPr id="14" name="流程图: 过程 13">
            <a:extLst>
              <a:ext uri="{FF2B5EF4-FFF2-40B4-BE49-F238E27FC236}">
                <a16:creationId xmlns:a16="http://schemas.microsoft.com/office/drawing/2014/main" id="{598C6E68-F169-44AB-9CA4-2A6DF3E0BCFE}"/>
              </a:ext>
            </a:extLst>
          </p:cNvPr>
          <p:cNvSpPr/>
          <p:nvPr/>
        </p:nvSpPr>
        <p:spPr>
          <a:xfrm>
            <a:off x="4082527" y="3141233"/>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onmousedown</a:t>
            </a:r>
            <a:endParaRPr lang="zh-CN" altLang="en-US" dirty="0"/>
          </a:p>
        </p:txBody>
      </p:sp>
      <p:sp>
        <p:nvSpPr>
          <p:cNvPr id="18" name="流程图: 过程 17">
            <a:extLst>
              <a:ext uri="{FF2B5EF4-FFF2-40B4-BE49-F238E27FC236}">
                <a16:creationId xmlns:a16="http://schemas.microsoft.com/office/drawing/2014/main" id="{49B51145-1DC5-4804-AB35-AF4A40ECA5CB}"/>
              </a:ext>
            </a:extLst>
          </p:cNvPr>
          <p:cNvSpPr/>
          <p:nvPr/>
        </p:nvSpPr>
        <p:spPr>
          <a:xfrm>
            <a:off x="6987918" y="3141233"/>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ontouchstart</a:t>
            </a:r>
            <a:endParaRPr lang="zh-CN" altLang="en-US" dirty="0"/>
          </a:p>
        </p:txBody>
      </p:sp>
      <p:sp>
        <p:nvSpPr>
          <p:cNvPr id="19" name="流程图: 过程 18">
            <a:extLst>
              <a:ext uri="{FF2B5EF4-FFF2-40B4-BE49-F238E27FC236}">
                <a16:creationId xmlns:a16="http://schemas.microsoft.com/office/drawing/2014/main" id="{6B3D58F1-4A86-458A-876B-D15BD1B501C7}"/>
              </a:ext>
            </a:extLst>
          </p:cNvPr>
          <p:cNvSpPr/>
          <p:nvPr/>
        </p:nvSpPr>
        <p:spPr>
          <a:xfrm>
            <a:off x="4082527" y="3861995"/>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onmousemove</a:t>
            </a:r>
            <a:endParaRPr lang="zh-CN" altLang="en-US" dirty="0"/>
          </a:p>
        </p:txBody>
      </p:sp>
      <p:sp>
        <p:nvSpPr>
          <p:cNvPr id="20" name="流程图: 过程 19">
            <a:extLst>
              <a:ext uri="{FF2B5EF4-FFF2-40B4-BE49-F238E27FC236}">
                <a16:creationId xmlns:a16="http://schemas.microsoft.com/office/drawing/2014/main" id="{2C009003-09DD-476C-9534-94019F09007C}"/>
              </a:ext>
            </a:extLst>
          </p:cNvPr>
          <p:cNvSpPr/>
          <p:nvPr/>
        </p:nvSpPr>
        <p:spPr>
          <a:xfrm>
            <a:off x="6987918" y="3853030"/>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ontouchmove</a:t>
            </a:r>
            <a:endParaRPr lang="zh-CN" altLang="en-US" dirty="0"/>
          </a:p>
        </p:txBody>
      </p:sp>
      <p:sp>
        <p:nvSpPr>
          <p:cNvPr id="21" name="流程图: 过程 20">
            <a:extLst>
              <a:ext uri="{FF2B5EF4-FFF2-40B4-BE49-F238E27FC236}">
                <a16:creationId xmlns:a16="http://schemas.microsoft.com/office/drawing/2014/main" id="{1D32F0B4-4B67-4339-B0AD-DA06823FF693}"/>
              </a:ext>
            </a:extLst>
          </p:cNvPr>
          <p:cNvSpPr/>
          <p:nvPr/>
        </p:nvSpPr>
        <p:spPr>
          <a:xfrm>
            <a:off x="4083055" y="4582757"/>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onmouseup</a:t>
            </a:r>
            <a:endParaRPr lang="zh-CN" altLang="en-US" dirty="0"/>
          </a:p>
        </p:txBody>
      </p:sp>
      <p:sp>
        <p:nvSpPr>
          <p:cNvPr id="22" name="流程图: 过程 21">
            <a:extLst>
              <a:ext uri="{FF2B5EF4-FFF2-40B4-BE49-F238E27FC236}">
                <a16:creationId xmlns:a16="http://schemas.microsoft.com/office/drawing/2014/main" id="{14509B25-ADCE-4612-8802-C5218125A271}"/>
              </a:ext>
            </a:extLst>
          </p:cNvPr>
          <p:cNvSpPr/>
          <p:nvPr/>
        </p:nvSpPr>
        <p:spPr>
          <a:xfrm>
            <a:off x="6987918" y="4564827"/>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ontouchup</a:t>
            </a:r>
            <a:endParaRPr lang="zh-CN" altLang="en-US" dirty="0"/>
          </a:p>
        </p:txBody>
      </p:sp>
      <p:sp>
        <p:nvSpPr>
          <p:cNvPr id="28" name="文本框 27">
            <a:extLst>
              <a:ext uri="{FF2B5EF4-FFF2-40B4-BE49-F238E27FC236}">
                <a16:creationId xmlns:a16="http://schemas.microsoft.com/office/drawing/2014/main" id="{C71C5D02-2CB3-4584-A0EB-A9C18491132D}"/>
              </a:ext>
            </a:extLst>
          </p:cNvPr>
          <p:cNvSpPr txBox="1"/>
          <p:nvPr/>
        </p:nvSpPr>
        <p:spPr>
          <a:xfrm>
            <a:off x="3716767" y="3167879"/>
            <a:ext cx="392654" cy="369332"/>
          </a:xfrm>
          <a:prstGeom prst="rect">
            <a:avLst/>
          </a:prstGeom>
          <a:noFill/>
        </p:spPr>
        <p:txBody>
          <a:bodyPr wrap="square">
            <a:spAutoFit/>
          </a:bodyPr>
          <a:lstStyle/>
          <a:p>
            <a:r>
              <a:rPr lang="zh-CN" altLang="en-US" dirty="0"/>
              <a:t>②</a:t>
            </a:r>
          </a:p>
        </p:txBody>
      </p:sp>
      <p:cxnSp>
        <p:nvCxnSpPr>
          <p:cNvPr id="30" name="连接符: 肘形 29">
            <a:extLst>
              <a:ext uri="{FF2B5EF4-FFF2-40B4-BE49-F238E27FC236}">
                <a16:creationId xmlns:a16="http://schemas.microsoft.com/office/drawing/2014/main" id="{71EC3C19-7C04-4795-BB58-EE3A6B3F5A9D}"/>
              </a:ext>
            </a:extLst>
          </p:cNvPr>
          <p:cNvCxnSpPr>
            <a:stCxn id="7" idx="1"/>
            <a:endCxn id="14" idx="0"/>
          </p:cNvCxnSpPr>
          <p:nvPr/>
        </p:nvCxnSpPr>
        <p:spPr>
          <a:xfrm rot="10800000" flipV="1">
            <a:off x="4913556" y="2554673"/>
            <a:ext cx="831028" cy="5865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D2C10174-EB3A-4574-9C4B-685F09EA2A35}"/>
              </a:ext>
            </a:extLst>
          </p:cNvPr>
          <p:cNvCxnSpPr>
            <a:stCxn id="7" idx="3"/>
            <a:endCxn id="18" idx="0"/>
          </p:cNvCxnSpPr>
          <p:nvPr/>
        </p:nvCxnSpPr>
        <p:spPr>
          <a:xfrm>
            <a:off x="6949440" y="2554673"/>
            <a:ext cx="869507" cy="5865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E2D65F8-433E-4423-84A6-15A7A61560A7}"/>
              </a:ext>
            </a:extLst>
          </p:cNvPr>
          <p:cNvCxnSpPr>
            <a:stCxn id="14" idx="2"/>
            <a:endCxn id="19" idx="0"/>
          </p:cNvCxnSpPr>
          <p:nvPr/>
        </p:nvCxnSpPr>
        <p:spPr>
          <a:xfrm>
            <a:off x="4913556" y="3550023"/>
            <a:ext cx="0" cy="31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863D2493-4C35-4CA0-AE2F-9112B98FD827}"/>
              </a:ext>
            </a:extLst>
          </p:cNvPr>
          <p:cNvCxnSpPr>
            <a:stCxn id="19" idx="2"/>
            <a:endCxn id="21" idx="0"/>
          </p:cNvCxnSpPr>
          <p:nvPr/>
        </p:nvCxnSpPr>
        <p:spPr>
          <a:xfrm>
            <a:off x="4913556" y="4270785"/>
            <a:ext cx="528" cy="31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8E1B1DB-4F7E-4289-97DF-B35529A469BB}"/>
              </a:ext>
            </a:extLst>
          </p:cNvPr>
          <p:cNvCxnSpPr>
            <a:stCxn id="18" idx="2"/>
            <a:endCxn id="20" idx="0"/>
          </p:cNvCxnSpPr>
          <p:nvPr/>
        </p:nvCxnSpPr>
        <p:spPr>
          <a:xfrm>
            <a:off x="7818947" y="3550023"/>
            <a:ext cx="0" cy="30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BD6B27EC-6AB1-468A-B67D-E941D8E601D4}"/>
              </a:ext>
            </a:extLst>
          </p:cNvPr>
          <p:cNvCxnSpPr>
            <a:stCxn id="20" idx="2"/>
            <a:endCxn id="22" idx="0"/>
          </p:cNvCxnSpPr>
          <p:nvPr/>
        </p:nvCxnSpPr>
        <p:spPr>
          <a:xfrm>
            <a:off x="7818947" y="4261820"/>
            <a:ext cx="0" cy="30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92C2BC4E-FD63-4FB6-946C-C1C326013088}"/>
              </a:ext>
            </a:extLst>
          </p:cNvPr>
          <p:cNvSpPr txBox="1"/>
          <p:nvPr/>
        </p:nvSpPr>
        <p:spPr>
          <a:xfrm>
            <a:off x="3716767" y="3961761"/>
            <a:ext cx="435685" cy="369332"/>
          </a:xfrm>
          <a:prstGeom prst="rect">
            <a:avLst/>
          </a:prstGeom>
          <a:noFill/>
        </p:spPr>
        <p:txBody>
          <a:bodyPr wrap="square">
            <a:spAutoFit/>
          </a:bodyPr>
          <a:lstStyle/>
          <a:p>
            <a:r>
              <a:rPr lang="zh-CN" altLang="en-US" sz="1800" dirty="0"/>
              <a:t>③</a:t>
            </a:r>
            <a:endParaRPr lang="zh-CN" altLang="en-US" dirty="0"/>
          </a:p>
        </p:txBody>
      </p:sp>
      <p:sp>
        <p:nvSpPr>
          <p:cNvPr id="45" name="文本框 44">
            <a:extLst>
              <a:ext uri="{FF2B5EF4-FFF2-40B4-BE49-F238E27FC236}">
                <a16:creationId xmlns:a16="http://schemas.microsoft.com/office/drawing/2014/main" id="{018DEA05-3FBC-44CF-9B50-2BF1665856A7}"/>
              </a:ext>
            </a:extLst>
          </p:cNvPr>
          <p:cNvSpPr txBox="1"/>
          <p:nvPr/>
        </p:nvSpPr>
        <p:spPr>
          <a:xfrm>
            <a:off x="3724835" y="4652433"/>
            <a:ext cx="306593" cy="369332"/>
          </a:xfrm>
          <a:prstGeom prst="rect">
            <a:avLst/>
          </a:prstGeom>
          <a:noFill/>
        </p:spPr>
        <p:txBody>
          <a:bodyPr wrap="square">
            <a:spAutoFit/>
          </a:bodyPr>
          <a:lstStyle/>
          <a:p>
            <a:r>
              <a:rPr lang="zh-CN" altLang="zh-CN" sz="1800" dirty="0"/>
              <a:t>④</a:t>
            </a:r>
            <a:endParaRPr lang="zh-CN" altLang="en-US" dirty="0"/>
          </a:p>
        </p:txBody>
      </p:sp>
      <p:sp>
        <p:nvSpPr>
          <p:cNvPr id="46" name="文本框 45">
            <a:extLst>
              <a:ext uri="{FF2B5EF4-FFF2-40B4-BE49-F238E27FC236}">
                <a16:creationId xmlns:a16="http://schemas.microsoft.com/office/drawing/2014/main" id="{88A18EED-7761-4B09-8285-8FEEA81B88F2}"/>
              </a:ext>
            </a:extLst>
          </p:cNvPr>
          <p:cNvSpPr txBox="1"/>
          <p:nvPr/>
        </p:nvSpPr>
        <p:spPr>
          <a:xfrm>
            <a:off x="4572000" y="2753958"/>
            <a:ext cx="309700" cy="369332"/>
          </a:xfrm>
          <a:prstGeom prst="rect">
            <a:avLst/>
          </a:prstGeom>
          <a:noFill/>
        </p:spPr>
        <p:txBody>
          <a:bodyPr wrap="none" rtlCol="0">
            <a:spAutoFit/>
          </a:bodyPr>
          <a:lstStyle/>
          <a:p>
            <a:r>
              <a:rPr lang="en-US" altLang="zh-CN" dirty="0"/>
              <a:t>Y</a:t>
            </a:r>
            <a:endParaRPr lang="zh-CN" altLang="en-US" dirty="0"/>
          </a:p>
        </p:txBody>
      </p:sp>
      <p:sp>
        <p:nvSpPr>
          <p:cNvPr id="47" name="文本框 46">
            <a:extLst>
              <a:ext uri="{FF2B5EF4-FFF2-40B4-BE49-F238E27FC236}">
                <a16:creationId xmlns:a16="http://schemas.microsoft.com/office/drawing/2014/main" id="{1BB2C869-07D0-40C5-BC18-7C6413C8E538}"/>
              </a:ext>
            </a:extLst>
          </p:cNvPr>
          <p:cNvSpPr txBox="1"/>
          <p:nvPr/>
        </p:nvSpPr>
        <p:spPr>
          <a:xfrm>
            <a:off x="7886289" y="2775466"/>
            <a:ext cx="348172" cy="369332"/>
          </a:xfrm>
          <a:prstGeom prst="rect">
            <a:avLst/>
          </a:prstGeom>
          <a:noFill/>
        </p:spPr>
        <p:txBody>
          <a:bodyPr wrap="none" rtlCol="0">
            <a:spAutoFit/>
          </a:bodyPr>
          <a:lstStyle/>
          <a:p>
            <a:r>
              <a:rPr lang="en-US" altLang="zh-CN" dirty="0"/>
              <a:t>N</a:t>
            </a:r>
            <a:endParaRPr lang="zh-CN" altLang="en-US" dirty="0"/>
          </a:p>
        </p:txBody>
      </p:sp>
      <p:sp>
        <p:nvSpPr>
          <p:cNvPr id="48" name="流程图: 可选过程 47">
            <a:extLst>
              <a:ext uri="{FF2B5EF4-FFF2-40B4-BE49-F238E27FC236}">
                <a16:creationId xmlns:a16="http://schemas.microsoft.com/office/drawing/2014/main" id="{C124DB6B-C2EA-4F94-887A-5B56ECB9D2DF}"/>
              </a:ext>
            </a:extLst>
          </p:cNvPr>
          <p:cNvSpPr/>
          <p:nvPr/>
        </p:nvSpPr>
        <p:spPr>
          <a:xfrm>
            <a:off x="5615492" y="5303520"/>
            <a:ext cx="1452282" cy="580201"/>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Send data</a:t>
            </a:r>
            <a:endParaRPr lang="zh-CN" altLang="en-US" dirty="0"/>
          </a:p>
        </p:txBody>
      </p:sp>
      <p:cxnSp>
        <p:nvCxnSpPr>
          <p:cNvPr id="50" name="连接符: 肘形 49">
            <a:extLst>
              <a:ext uri="{FF2B5EF4-FFF2-40B4-BE49-F238E27FC236}">
                <a16:creationId xmlns:a16="http://schemas.microsoft.com/office/drawing/2014/main" id="{5FAA11C6-8D67-493F-B8D7-79BF6F4AFF1F}"/>
              </a:ext>
            </a:extLst>
          </p:cNvPr>
          <p:cNvCxnSpPr>
            <a:stCxn id="14" idx="3"/>
            <a:endCxn id="48" idx="0"/>
          </p:cNvCxnSpPr>
          <p:nvPr/>
        </p:nvCxnSpPr>
        <p:spPr>
          <a:xfrm>
            <a:off x="5744584" y="3345628"/>
            <a:ext cx="597049" cy="1957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853B8E2-B45C-471A-9791-8F4252FBB4B9}"/>
              </a:ext>
            </a:extLst>
          </p:cNvPr>
          <p:cNvCxnSpPr>
            <a:cxnSpLocks/>
            <a:stCxn id="19" idx="3"/>
          </p:cNvCxnSpPr>
          <p:nvPr/>
        </p:nvCxnSpPr>
        <p:spPr>
          <a:xfrm>
            <a:off x="5744584" y="4066390"/>
            <a:ext cx="596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CBD06BE5-17BC-4217-9D8D-66BD0C848902}"/>
              </a:ext>
            </a:extLst>
          </p:cNvPr>
          <p:cNvCxnSpPr>
            <a:stCxn id="18" idx="1"/>
            <a:endCxn id="48" idx="0"/>
          </p:cNvCxnSpPr>
          <p:nvPr/>
        </p:nvCxnSpPr>
        <p:spPr>
          <a:xfrm rot="10800000" flipV="1">
            <a:off x="6341634" y="3345628"/>
            <a:ext cx="646285" cy="1957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F735FDEE-2F63-4637-82C6-238AE0EE3B74}"/>
              </a:ext>
            </a:extLst>
          </p:cNvPr>
          <p:cNvCxnSpPr>
            <a:stCxn id="20" idx="1"/>
          </p:cNvCxnSpPr>
          <p:nvPr/>
        </p:nvCxnSpPr>
        <p:spPr>
          <a:xfrm flipH="1">
            <a:off x="6379285" y="4057425"/>
            <a:ext cx="608633" cy="8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流程图: 可选过程 59">
            <a:extLst>
              <a:ext uri="{FF2B5EF4-FFF2-40B4-BE49-F238E27FC236}">
                <a16:creationId xmlns:a16="http://schemas.microsoft.com/office/drawing/2014/main" id="{B761E9B8-6C95-4F33-9AA5-00A040F1D620}"/>
              </a:ext>
            </a:extLst>
          </p:cNvPr>
          <p:cNvSpPr/>
          <p:nvPr/>
        </p:nvSpPr>
        <p:spPr>
          <a:xfrm>
            <a:off x="4130110" y="5243211"/>
            <a:ext cx="1151068" cy="698608"/>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Clink button</a:t>
            </a:r>
            <a:endParaRPr lang="zh-CN" altLang="en-US" dirty="0"/>
          </a:p>
        </p:txBody>
      </p:sp>
      <p:sp>
        <p:nvSpPr>
          <p:cNvPr id="61" name="文本框 60">
            <a:extLst>
              <a:ext uri="{FF2B5EF4-FFF2-40B4-BE49-F238E27FC236}">
                <a16:creationId xmlns:a16="http://schemas.microsoft.com/office/drawing/2014/main" id="{32B53085-39F7-4F7C-8017-3E282E2C1AC4}"/>
              </a:ext>
            </a:extLst>
          </p:cNvPr>
          <p:cNvSpPr txBox="1"/>
          <p:nvPr/>
        </p:nvSpPr>
        <p:spPr>
          <a:xfrm>
            <a:off x="3759797" y="5343105"/>
            <a:ext cx="306593" cy="369332"/>
          </a:xfrm>
          <a:prstGeom prst="rect">
            <a:avLst/>
          </a:prstGeom>
          <a:noFill/>
        </p:spPr>
        <p:txBody>
          <a:bodyPr wrap="square">
            <a:spAutoFit/>
          </a:bodyPr>
          <a:lstStyle/>
          <a:p>
            <a:r>
              <a:rPr lang="zh-CN" altLang="zh-CN" dirty="0"/>
              <a:t>⑤</a:t>
            </a:r>
            <a:endParaRPr lang="zh-CN" altLang="en-US" dirty="0"/>
          </a:p>
        </p:txBody>
      </p:sp>
      <p:cxnSp>
        <p:nvCxnSpPr>
          <p:cNvPr id="63" name="直接箭头连接符 62">
            <a:extLst>
              <a:ext uri="{FF2B5EF4-FFF2-40B4-BE49-F238E27FC236}">
                <a16:creationId xmlns:a16="http://schemas.microsoft.com/office/drawing/2014/main" id="{E9E3D9A2-E67E-42BA-AE42-4351CAC13C1D}"/>
              </a:ext>
            </a:extLst>
          </p:cNvPr>
          <p:cNvCxnSpPr>
            <a:stCxn id="60" idx="3"/>
            <a:endCxn id="48" idx="1"/>
          </p:cNvCxnSpPr>
          <p:nvPr/>
        </p:nvCxnSpPr>
        <p:spPr>
          <a:xfrm>
            <a:off x="5281178" y="5592515"/>
            <a:ext cx="334314" cy="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451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48049" y="2341592"/>
            <a:ext cx="6069027" cy="25949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绘画数据传输：格式</a:t>
            </a:r>
          </a:p>
        </p:txBody>
      </p:sp>
      <p:sp>
        <p:nvSpPr>
          <p:cNvPr id="11" name="文本框 10"/>
          <p:cNvSpPr txBox="1"/>
          <p:nvPr/>
        </p:nvSpPr>
        <p:spPr>
          <a:xfrm>
            <a:off x="1848049" y="1904636"/>
            <a:ext cx="3068469" cy="400110"/>
          </a:xfrm>
          <a:prstGeom prst="rect">
            <a:avLst/>
          </a:prstGeom>
          <a:noFill/>
        </p:spPr>
        <p:txBody>
          <a:bodyPr wrap="none" rtlCol="0">
            <a:spAutoFit/>
          </a:bodyPr>
          <a:lstStyle/>
          <a:p>
            <a:r>
              <a:rPr lang="en-US" altLang="zh-CN" sz="2000" dirty="0"/>
              <a:t>Point(</a:t>
            </a:r>
            <a:r>
              <a:rPr lang="en-US" altLang="zh-CN" sz="2000" dirty="0" err="1"/>
              <a:t>x,y,type,height,width</a:t>
            </a:r>
            <a:r>
              <a:rPr lang="en-US" altLang="zh-CN" sz="2000" dirty="0"/>
              <a:t>)</a:t>
            </a:r>
            <a:endParaRPr lang="zh-CN" altLang="en-US" dirty="0"/>
          </a:p>
        </p:txBody>
      </p:sp>
      <p:pic>
        <p:nvPicPr>
          <p:cNvPr id="13" name="图片 12"/>
          <p:cNvPicPr>
            <a:picLocks noChangeAspect="1"/>
          </p:cNvPicPr>
          <p:nvPr/>
        </p:nvPicPr>
        <p:blipFill>
          <a:blip r:embed="rId2"/>
          <a:stretch>
            <a:fillRect/>
          </a:stretch>
        </p:blipFill>
        <p:spPr>
          <a:xfrm rot="5400000" flipV="1">
            <a:off x="2699658" y="3592096"/>
            <a:ext cx="2853995" cy="93988"/>
          </a:xfrm>
          <a:prstGeom prst="rect">
            <a:avLst/>
          </a:prstGeom>
        </p:spPr>
      </p:pic>
      <p:sp>
        <p:nvSpPr>
          <p:cNvPr id="14" name="文本框 13"/>
          <p:cNvSpPr txBox="1"/>
          <p:nvPr/>
        </p:nvSpPr>
        <p:spPr>
          <a:xfrm>
            <a:off x="2254721" y="2479208"/>
            <a:ext cx="1193965" cy="369332"/>
          </a:xfrm>
          <a:prstGeom prst="rect">
            <a:avLst/>
          </a:prstGeom>
          <a:noFill/>
        </p:spPr>
        <p:txBody>
          <a:bodyPr wrap="square" rtlCol="0">
            <a:spAutoFit/>
          </a:bodyPr>
          <a:lstStyle/>
          <a:p>
            <a:r>
              <a:rPr lang="en-US" altLang="zh-CN" dirty="0"/>
              <a:t>x</a:t>
            </a:r>
            <a:endParaRPr lang="zh-CN" altLang="en-US" dirty="0"/>
          </a:p>
        </p:txBody>
      </p:sp>
      <p:sp>
        <p:nvSpPr>
          <p:cNvPr id="15" name="文本框 14"/>
          <p:cNvSpPr txBox="1"/>
          <p:nvPr/>
        </p:nvSpPr>
        <p:spPr>
          <a:xfrm>
            <a:off x="4898613" y="2479208"/>
            <a:ext cx="1633253" cy="369332"/>
          </a:xfrm>
          <a:prstGeom prst="rect">
            <a:avLst/>
          </a:prstGeom>
          <a:noFill/>
        </p:spPr>
        <p:txBody>
          <a:bodyPr wrap="square" rtlCol="0">
            <a:spAutoFit/>
          </a:bodyPr>
          <a:lstStyle/>
          <a:p>
            <a:r>
              <a:rPr lang="zh-CN" altLang="en-US" dirty="0"/>
              <a:t>当前点</a:t>
            </a:r>
            <a:r>
              <a:rPr lang="en-US" altLang="zh-CN" dirty="0"/>
              <a:t>x</a:t>
            </a:r>
            <a:r>
              <a:rPr lang="zh-CN" altLang="en-US" dirty="0"/>
              <a:t>坐标</a:t>
            </a:r>
          </a:p>
        </p:txBody>
      </p:sp>
      <p:sp>
        <p:nvSpPr>
          <p:cNvPr id="19" name="文本框 18"/>
          <p:cNvSpPr txBox="1"/>
          <p:nvPr/>
        </p:nvSpPr>
        <p:spPr>
          <a:xfrm>
            <a:off x="2254721" y="2920558"/>
            <a:ext cx="1193965" cy="369332"/>
          </a:xfrm>
          <a:prstGeom prst="rect">
            <a:avLst/>
          </a:prstGeom>
          <a:noFill/>
        </p:spPr>
        <p:txBody>
          <a:bodyPr wrap="square" rtlCol="0">
            <a:spAutoFit/>
          </a:bodyPr>
          <a:lstStyle/>
          <a:p>
            <a:r>
              <a:rPr lang="en-US" altLang="zh-CN" dirty="0"/>
              <a:t>y</a:t>
            </a:r>
            <a:endParaRPr lang="zh-CN" altLang="en-US" dirty="0"/>
          </a:p>
        </p:txBody>
      </p:sp>
      <p:sp>
        <p:nvSpPr>
          <p:cNvPr id="20" name="文本框 19"/>
          <p:cNvSpPr txBox="1"/>
          <p:nvPr/>
        </p:nvSpPr>
        <p:spPr>
          <a:xfrm>
            <a:off x="4898613" y="2920558"/>
            <a:ext cx="1633253" cy="369332"/>
          </a:xfrm>
          <a:prstGeom prst="rect">
            <a:avLst/>
          </a:prstGeom>
          <a:noFill/>
        </p:spPr>
        <p:txBody>
          <a:bodyPr wrap="square" rtlCol="0">
            <a:spAutoFit/>
          </a:bodyPr>
          <a:lstStyle/>
          <a:p>
            <a:r>
              <a:rPr lang="zh-CN" altLang="en-US" dirty="0"/>
              <a:t>当前点</a:t>
            </a:r>
            <a:r>
              <a:rPr lang="en-US" altLang="zh-CN" dirty="0"/>
              <a:t>y</a:t>
            </a:r>
            <a:r>
              <a:rPr lang="zh-CN" altLang="en-US" dirty="0"/>
              <a:t>坐标</a:t>
            </a:r>
          </a:p>
        </p:txBody>
      </p:sp>
      <p:sp>
        <p:nvSpPr>
          <p:cNvPr id="21" name="文本框 20"/>
          <p:cNvSpPr txBox="1"/>
          <p:nvPr/>
        </p:nvSpPr>
        <p:spPr>
          <a:xfrm>
            <a:off x="2254721" y="3361908"/>
            <a:ext cx="1193965" cy="369332"/>
          </a:xfrm>
          <a:prstGeom prst="rect">
            <a:avLst/>
          </a:prstGeom>
          <a:noFill/>
        </p:spPr>
        <p:txBody>
          <a:bodyPr wrap="square" rtlCol="0">
            <a:spAutoFit/>
          </a:bodyPr>
          <a:lstStyle/>
          <a:p>
            <a:r>
              <a:rPr lang="en-US" altLang="zh-CN" dirty="0"/>
              <a:t>type</a:t>
            </a:r>
            <a:endParaRPr lang="zh-CN" altLang="en-US" dirty="0"/>
          </a:p>
        </p:txBody>
      </p:sp>
      <p:sp>
        <p:nvSpPr>
          <p:cNvPr id="22" name="文本框 21"/>
          <p:cNvSpPr txBox="1"/>
          <p:nvPr/>
        </p:nvSpPr>
        <p:spPr>
          <a:xfrm>
            <a:off x="4898613" y="3361908"/>
            <a:ext cx="1633253" cy="369332"/>
          </a:xfrm>
          <a:prstGeom prst="rect">
            <a:avLst/>
          </a:prstGeom>
          <a:noFill/>
        </p:spPr>
        <p:txBody>
          <a:bodyPr wrap="square" rtlCol="0">
            <a:spAutoFit/>
          </a:bodyPr>
          <a:lstStyle/>
          <a:p>
            <a:r>
              <a:rPr lang="zh-CN" altLang="en-US" dirty="0"/>
              <a:t>当前数据类型</a:t>
            </a:r>
          </a:p>
        </p:txBody>
      </p:sp>
      <p:sp>
        <p:nvSpPr>
          <p:cNvPr id="23" name="文本框 22"/>
          <p:cNvSpPr txBox="1"/>
          <p:nvPr/>
        </p:nvSpPr>
        <p:spPr>
          <a:xfrm>
            <a:off x="2254721" y="3803258"/>
            <a:ext cx="1193965" cy="369332"/>
          </a:xfrm>
          <a:prstGeom prst="rect">
            <a:avLst/>
          </a:prstGeom>
          <a:noFill/>
        </p:spPr>
        <p:txBody>
          <a:bodyPr wrap="square" rtlCol="0">
            <a:spAutoFit/>
          </a:bodyPr>
          <a:lstStyle/>
          <a:p>
            <a:r>
              <a:rPr lang="en-US" altLang="zh-CN" dirty="0"/>
              <a:t>height</a:t>
            </a:r>
            <a:endParaRPr lang="zh-CN" altLang="en-US" dirty="0"/>
          </a:p>
        </p:txBody>
      </p:sp>
      <p:sp>
        <p:nvSpPr>
          <p:cNvPr id="24" name="文本框 23"/>
          <p:cNvSpPr txBox="1"/>
          <p:nvPr/>
        </p:nvSpPr>
        <p:spPr>
          <a:xfrm>
            <a:off x="4898613" y="3803258"/>
            <a:ext cx="1633253" cy="369332"/>
          </a:xfrm>
          <a:prstGeom prst="rect">
            <a:avLst/>
          </a:prstGeom>
          <a:noFill/>
        </p:spPr>
        <p:txBody>
          <a:bodyPr wrap="square" rtlCol="0">
            <a:spAutoFit/>
          </a:bodyPr>
          <a:lstStyle/>
          <a:p>
            <a:r>
              <a:rPr lang="zh-CN" altLang="en-US" dirty="0"/>
              <a:t>当前画板高度</a:t>
            </a:r>
          </a:p>
        </p:txBody>
      </p:sp>
      <p:sp>
        <p:nvSpPr>
          <p:cNvPr id="25" name="文本框 24"/>
          <p:cNvSpPr txBox="1"/>
          <p:nvPr/>
        </p:nvSpPr>
        <p:spPr>
          <a:xfrm>
            <a:off x="2254721" y="4244608"/>
            <a:ext cx="1193965" cy="369332"/>
          </a:xfrm>
          <a:prstGeom prst="rect">
            <a:avLst/>
          </a:prstGeom>
          <a:noFill/>
        </p:spPr>
        <p:txBody>
          <a:bodyPr wrap="square" rtlCol="0">
            <a:spAutoFit/>
          </a:bodyPr>
          <a:lstStyle/>
          <a:p>
            <a:r>
              <a:rPr lang="en-US" altLang="zh-CN" dirty="0"/>
              <a:t>width</a:t>
            </a:r>
            <a:endParaRPr lang="zh-CN" altLang="en-US" dirty="0"/>
          </a:p>
        </p:txBody>
      </p:sp>
      <p:sp>
        <p:nvSpPr>
          <p:cNvPr id="26" name="文本框 25"/>
          <p:cNvSpPr txBox="1"/>
          <p:nvPr/>
        </p:nvSpPr>
        <p:spPr>
          <a:xfrm>
            <a:off x="4898613" y="4244608"/>
            <a:ext cx="1633253" cy="369332"/>
          </a:xfrm>
          <a:prstGeom prst="rect">
            <a:avLst/>
          </a:prstGeom>
          <a:noFill/>
        </p:spPr>
        <p:txBody>
          <a:bodyPr wrap="square" rtlCol="0">
            <a:spAutoFit/>
          </a:bodyPr>
          <a:lstStyle/>
          <a:p>
            <a:r>
              <a:rPr lang="zh-CN" altLang="en-US" dirty="0"/>
              <a:t>当前画板宽度</a:t>
            </a:r>
          </a:p>
        </p:txBody>
      </p:sp>
      <p:sp>
        <p:nvSpPr>
          <p:cNvPr id="29" name="Freeform 10"/>
          <p:cNvSpPr>
            <a:spLocks noChangeAspect="1"/>
          </p:cNvSpPr>
          <p:nvPr/>
        </p:nvSpPr>
        <p:spPr bwMode="auto">
          <a:xfrm>
            <a:off x="494024" y="1813277"/>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Point:</a:t>
            </a:r>
            <a:endParaRPr lang="zh-CN" altLang="en-US" sz="2000" b="1" dirty="0">
              <a:solidFill>
                <a:schemeClr val="bg1"/>
              </a:solidFill>
            </a:endParaRPr>
          </a:p>
        </p:txBody>
      </p:sp>
    </p:spTree>
    <p:extLst>
      <p:ext uri="{BB962C8B-B14F-4D97-AF65-F5344CB8AC3E}">
        <p14:creationId xmlns:p14="http://schemas.microsoft.com/office/powerpoint/2010/main" val="1804252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绘画数据传输：类型</a:t>
            </a:r>
          </a:p>
        </p:txBody>
      </p:sp>
      <p:graphicFrame>
        <p:nvGraphicFramePr>
          <p:cNvPr id="2" name="表格 1">
            <a:extLst>
              <a:ext uri="{FF2B5EF4-FFF2-40B4-BE49-F238E27FC236}">
                <a16:creationId xmlns:a16="http://schemas.microsoft.com/office/drawing/2014/main" id="{C5539723-0122-4790-8259-0452A6796F5D}"/>
              </a:ext>
            </a:extLst>
          </p:cNvPr>
          <p:cNvGraphicFramePr>
            <a:graphicFrameLocks noGrp="1"/>
          </p:cNvGraphicFramePr>
          <p:nvPr>
            <p:extLst>
              <p:ext uri="{D42A27DB-BD31-4B8C-83A1-F6EECF244321}">
                <p14:modId xmlns:p14="http://schemas.microsoft.com/office/powerpoint/2010/main" val="2045317649"/>
              </p:ext>
            </p:extLst>
          </p:nvPr>
        </p:nvGraphicFramePr>
        <p:xfrm>
          <a:off x="494026" y="1549784"/>
          <a:ext cx="8294972" cy="4332612"/>
        </p:xfrm>
        <a:graphic>
          <a:graphicData uri="http://schemas.openxmlformats.org/drawingml/2006/table">
            <a:tbl>
              <a:tblPr firstRow="1" firstCol="1" bandRow="1">
                <a:tableStyleId>{5C22544A-7EE6-4342-B048-85BDC9FD1C3A}</a:tableStyleId>
              </a:tblPr>
              <a:tblGrid>
                <a:gridCol w="720081">
                  <a:extLst>
                    <a:ext uri="{9D8B030D-6E8A-4147-A177-3AD203B41FA5}">
                      <a16:colId xmlns:a16="http://schemas.microsoft.com/office/drawing/2014/main" val="3923873640"/>
                    </a:ext>
                  </a:extLst>
                </a:gridCol>
                <a:gridCol w="840978">
                  <a:extLst>
                    <a:ext uri="{9D8B030D-6E8A-4147-A177-3AD203B41FA5}">
                      <a16:colId xmlns:a16="http://schemas.microsoft.com/office/drawing/2014/main" val="30625723"/>
                    </a:ext>
                  </a:extLst>
                </a:gridCol>
                <a:gridCol w="840978">
                  <a:extLst>
                    <a:ext uri="{9D8B030D-6E8A-4147-A177-3AD203B41FA5}">
                      <a16:colId xmlns:a16="http://schemas.microsoft.com/office/drawing/2014/main" val="1904647110"/>
                    </a:ext>
                  </a:extLst>
                </a:gridCol>
                <a:gridCol w="2945960">
                  <a:extLst>
                    <a:ext uri="{9D8B030D-6E8A-4147-A177-3AD203B41FA5}">
                      <a16:colId xmlns:a16="http://schemas.microsoft.com/office/drawing/2014/main" val="3481810949"/>
                    </a:ext>
                  </a:extLst>
                </a:gridCol>
                <a:gridCol w="2946975">
                  <a:extLst>
                    <a:ext uri="{9D8B030D-6E8A-4147-A177-3AD203B41FA5}">
                      <a16:colId xmlns:a16="http://schemas.microsoft.com/office/drawing/2014/main" val="2322933579"/>
                    </a:ext>
                  </a:extLst>
                </a:gridCol>
              </a:tblGrid>
              <a:tr h="722102">
                <a:tc>
                  <a:txBody>
                    <a:bodyPr/>
                    <a:lstStyle/>
                    <a:p>
                      <a:pPr algn="just"/>
                      <a:r>
                        <a:rPr lang="en-US" sz="2000" kern="2200" dirty="0">
                          <a:effectLst/>
                        </a:rPr>
                        <a:t>Type</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dirty="0">
                          <a:effectLst/>
                        </a:rPr>
                        <a:t>x</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dirty="0">
                          <a:effectLst/>
                        </a:rPr>
                        <a:t>y</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dirty="0">
                          <a:effectLst/>
                        </a:rPr>
                        <a:t>属性</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776907759"/>
                  </a:ext>
                </a:extLst>
              </a:tr>
              <a:tr h="722102">
                <a:tc>
                  <a:txBody>
                    <a:bodyPr/>
                    <a:lstStyle/>
                    <a:p>
                      <a:pPr algn="just"/>
                      <a:r>
                        <a:rPr lang="en-US" sz="2000" kern="2200" dirty="0">
                          <a:effectLst/>
                        </a:rPr>
                        <a:t>1</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dirty="0">
                          <a:effectLst/>
                        </a:rPr>
                        <a:t>x</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y</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dirty="0">
                          <a:effectLst/>
                        </a:rPr>
                        <a:t>线条起点位置</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450903882"/>
                  </a:ext>
                </a:extLst>
              </a:tr>
              <a:tr h="722102">
                <a:tc>
                  <a:txBody>
                    <a:bodyPr/>
                    <a:lstStyle/>
                    <a:p>
                      <a:pPr algn="just"/>
                      <a:r>
                        <a:rPr lang="en-US" sz="2000" kern="2200" dirty="0">
                          <a:effectLst/>
                        </a:rPr>
                        <a:t>2</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x</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Y</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a:effectLst/>
                        </a:rPr>
                        <a:t>线条终点位置</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655214011"/>
                  </a:ext>
                </a:extLst>
              </a:tr>
              <a:tr h="722102">
                <a:tc>
                  <a:txBody>
                    <a:bodyPr/>
                    <a:lstStyle/>
                    <a:p>
                      <a:pPr algn="just"/>
                      <a:r>
                        <a:rPr lang="en-US" sz="2000" kern="2200" dirty="0">
                          <a:effectLst/>
                        </a:rPr>
                        <a:t>3</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x</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Y</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a:effectLst/>
                        </a:rPr>
                        <a:t>表示选择橡皮擦并传输橡皮位置</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2112205541"/>
                  </a:ext>
                </a:extLst>
              </a:tr>
              <a:tr h="722102">
                <a:tc>
                  <a:txBody>
                    <a:bodyPr/>
                    <a:lstStyle/>
                    <a:p>
                      <a:pPr algn="just"/>
                      <a:r>
                        <a:rPr lang="en-US" sz="2000" kern="2200" dirty="0">
                          <a:effectLst/>
                        </a:rPr>
                        <a:t>4</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0</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0</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a:effectLst/>
                        </a:rPr>
                        <a:t>表示选择清空</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3714938398"/>
                  </a:ext>
                </a:extLst>
              </a:tr>
              <a:tr h="722102">
                <a:tc>
                  <a:txBody>
                    <a:bodyPr/>
                    <a:lstStyle/>
                    <a:p>
                      <a:pPr algn="just"/>
                      <a:r>
                        <a:rPr lang="en-US" sz="2000" kern="2200" dirty="0">
                          <a:effectLst/>
                        </a:rPr>
                        <a:t>5</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Color=current color</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zh-CN" sz="2000" kern="2200" dirty="0">
                          <a:effectLst/>
                        </a:rPr>
                        <a:t>表示调色，并传输颜色信息</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1103143012"/>
                  </a:ext>
                </a:extLst>
              </a:tr>
            </a:tbl>
          </a:graphicData>
        </a:graphic>
      </p:graphicFrame>
    </p:spTree>
    <p:extLst>
      <p:ext uri="{BB962C8B-B14F-4D97-AF65-F5344CB8AC3E}">
        <p14:creationId xmlns:p14="http://schemas.microsoft.com/office/powerpoint/2010/main" val="346812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3034484" cy="4921498"/>
          </a:xfrm>
        </p:spPr>
        <p:txBody>
          <a:bodyPr>
            <a:normAutofit/>
          </a:bodyPr>
          <a:lstStyle/>
          <a:p>
            <a:pPr marL="0" indent="0">
              <a:lnSpc>
                <a:spcPct val="150000"/>
              </a:lnSpc>
              <a:buNone/>
            </a:pPr>
            <a:r>
              <a:rPr lang="zh-CN" altLang="en-US" dirty="0"/>
              <a:t>①</a:t>
            </a:r>
            <a:r>
              <a:rPr lang="en-US" altLang="zh-CN" dirty="0"/>
              <a:t>:</a:t>
            </a:r>
            <a:r>
              <a:rPr lang="zh-CN" altLang="en-US" dirty="0"/>
              <a:t>从后端接收数据</a:t>
            </a:r>
            <a:r>
              <a:rPr lang="en-US" altLang="zh-CN" dirty="0"/>
              <a:t>.</a:t>
            </a:r>
          </a:p>
          <a:p>
            <a:pPr marL="0" indent="0">
              <a:lnSpc>
                <a:spcPct val="150000"/>
              </a:lnSpc>
              <a:buNone/>
            </a:pPr>
            <a:r>
              <a:rPr lang="zh-CN" altLang="en-US" dirty="0"/>
              <a:t>②</a:t>
            </a:r>
            <a:r>
              <a:rPr lang="en-US" altLang="zh-CN" dirty="0"/>
              <a:t>:</a:t>
            </a:r>
            <a:r>
              <a:rPr lang="zh-CN" altLang="en-US" dirty="0"/>
              <a:t>判断数据类型，若为画板数据，进行下一步操作</a:t>
            </a:r>
            <a:endParaRPr lang="en-US" altLang="zh-CN" dirty="0"/>
          </a:p>
          <a:p>
            <a:pPr marL="0" indent="0">
              <a:lnSpc>
                <a:spcPct val="150000"/>
              </a:lnSpc>
              <a:buNone/>
            </a:pPr>
            <a:r>
              <a:rPr lang="zh-CN" altLang="en-US" dirty="0"/>
              <a:t>③</a:t>
            </a:r>
            <a:r>
              <a:rPr lang="en-US" altLang="zh-CN" dirty="0"/>
              <a:t>:</a:t>
            </a:r>
            <a:r>
              <a:rPr lang="zh-CN" altLang="en-US" dirty="0"/>
              <a:t>判断画板数据类型</a:t>
            </a:r>
            <a:endParaRPr lang="en-US" altLang="zh-CN" dirty="0"/>
          </a:p>
          <a:p>
            <a:pPr marL="0" indent="0">
              <a:lnSpc>
                <a:spcPct val="150000"/>
              </a:lnSpc>
              <a:buNone/>
            </a:pPr>
            <a:r>
              <a:rPr lang="zh-CN" altLang="en-US" dirty="0"/>
              <a:t>④：根据画板数据类型进行相应操作</a:t>
            </a:r>
          </a:p>
          <a:p>
            <a:pPr marL="0" indent="0">
              <a:lnSpc>
                <a:spcPct val="150000"/>
              </a:lnSpc>
              <a:buNone/>
            </a:pPr>
            <a:endParaRPr lang="zh-CN" altLang="en-US" dirty="0"/>
          </a:p>
          <a:p>
            <a:pPr marL="0" indent="0">
              <a:lnSpc>
                <a:spcPct val="150000"/>
              </a:lnSpc>
              <a:buNone/>
            </a:pPr>
            <a:endParaRPr lang="zh-CN" altLang="en-US" dirty="0"/>
          </a:p>
          <a:p>
            <a:pPr marL="0" indent="0">
              <a:lnSpc>
                <a:spcPct val="150000"/>
              </a:lnSpc>
              <a:buNone/>
            </a:pPr>
            <a:endParaRPr lang="zh-CN" altLang="en-US" dirty="0"/>
          </a:p>
          <a:p>
            <a:pPr>
              <a:lnSpc>
                <a:spcPct val="150000"/>
              </a:lnSpc>
            </a:pPr>
            <a:endParaRPr lang="en-US" altLang="zh-CN" dirty="0">
              <a:solidFill>
                <a:srgbClr val="333333"/>
              </a:solidFill>
              <a:latin typeface="Helvetica Neue"/>
            </a:endParaRPr>
          </a:p>
          <a:p>
            <a:pPr>
              <a:lnSpc>
                <a:spcPct val="150000"/>
              </a:lnSpc>
            </a:pPr>
            <a:endParaRPr lang="en-US" altLang="zh-CN" dirty="0">
              <a:solidFill>
                <a:srgbClr val="333333"/>
              </a:solidFill>
              <a:latin typeface="Helvetica Neue"/>
            </a:endParaRPr>
          </a:p>
        </p:txBody>
      </p:sp>
      <p:sp>
        <p:nvSpPr>
          <p:cNvPr id="3" name="标题 2"/>
          <p:cNvSpPr>
            <a:spLocks noGrp="1"/>
          </p:cNvSpPr>
          <p:nvPr>
            <p:ph type="title"/>
          </p:nvPr>
        </p:nvSpPr>
        <p:spPr/>
        <p:txBody>
          <a:bodyPr/>
          <a:lstStyle/>
          <a:p>
            <a:r>
              <a:rPr lang="zh-CN" altLang="en-US" dirty="0"/>
              <a:t>画板数据接收：流程</a:t>
            </a:r>
          </a:p>
        </p:txBody>
      </p:sp>
      <p:sp>
        <p:nvSpPr>
          <p:cNvPr id="2" name="流程图: 可选过程 1">
            <a:extLst>
              <a:ext uri="{FF2B5EF4-FFF2-40B4-BE49-F238E27FC236}">
                <a16:creationId xmlns:a16="http://schemas.microsoft.com/office/drawing/2014/main" id="{622EDDB5-AD48-42B4-AB4F-66F76DEEAEB4}"/>
              </a:ext>
            </a:extLst>
          </p:cNvPr>
          <p:cNvSpPr/>
          <p:nvPr/>
        </p:nvSpPr>
        <p:spPr>
          <a:xfrm>
            <a:off x="6228677" y="1685678"/>
            <a:ext cx="1420009" cy="473337"/>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onmessage</a:t>
            </a:r>
            <a:endParaRPr lang="zh-CN" altLang="en-US" dirty="0"/>
          </a:p>
        </p:txBody>
      </p:sp>
      <p:cxnSp>
        <p:nvCxnSpPr>
          <p:cNvPr id="6" name="直接箭头连接符 5">
            <a:extLst>
              <a:ext uri="{FF2B5EF4-FFF2-40B4-BE49-F238E27FC236}">
                <a16:creationId xmlns:a16="http://schemas.microsoft.com/office/drawing/2014/main" id="{B594D8E1-5455-483C-88A9-EFBBC630F80F}"/>
              </a:ext>
            </a:extLst>
          </p:cNvPr>
          <p:cNvCxnSpPr>
            <a:endCxn id="2" idx="1"/>
          </p:cNvCxnSpPr>
          <p:nvPr/>
        </p:nvCxnSpPr>
        <p:spPr>
          <a:xfrm>
            <a:off x="5034579" y="1922346"/>
            <a:ext cx="11940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3A5A69A-9B88-47C9-8C2A-F0FC6EFEBDC1}"/>
              </a:ext>
            </a:extLst>
          </p:cNvPr>
          <p:cNvSpPr txBox="1"/>
          <p:nvPr/>
        </p:nvSpPr>
        <p:spPr>
          <a:xfrm>
            <a:off x="4521429" y="1737680"/>
            <a:ext cx="317351" cy="369332"/>
          </a:xfrm>
          <a:prstGeom prst="rect">
            <a:avLst/>
          </a:prstGeom>
          <a:noFill/>
        </p:spPr>
        <p:txBody>
          <a:bodyPr wrap="square">
            <a:spAutoFit/>
          </a:bodyPr>
          <a:lstStyle/>
          <a:p>
            <a:r>
              <a:rPr lang="zh-CN" altLang="en-US" dirty="0"/>
              <a:t>①</a:t>
            </a:r>
          </a:p>
        </p:txBody>
      </p:sp>
      <p:sp>
        <p:nvSpPr>
          <p:cNvPr id="8" name="流程图: 决策 7">
            <a:extLst>
              <a:ext uri="{FF2B5EF4-FFF2-40B4-BE49-F238E27FC236}">
                <a16:creationId xmlns:a16="http://schemas.microsoft.com/office/drawing/2014/main" id="{271BA9C1-B632-4427-8E2F-D1C90A788CFC}"/>
              </a:ext>
            </a:extLst>
          </p:cNvPr>
          <p:cNvSpPr/>
          <p:nvPr/>
        </p:nvSpPr>
        <p:spPr>
          <a:xfrm>
            <a:off x="6228677" y="2474259"/>
            <a:ext cx="1441525" cy="612648"/>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cxnSp>
        <p:nvCxnSpPr>
          <p:cNvPr id="10" name="直接箭头连接符 9">
            <a:extLst>
              <a:ext uri="{FF2B5EF4-FFF2-40B4-BE49-F238E27FC236}">
                <a16:creationId xmlns:a16="http://schemas.microsoft.com/office/drawing/2014/main" id="{2F01B5A2-5624-4605-A84A-A764B0A04359}"/>
              </a:ext>
            </a:extLst>
          </p:cNvPr>
          <p:cNvCxnSpPr>
            <a:stCxn id="2" idx="2"/>
            <a:endCxn id="8" idx="0"/>
          </p:cNvCxnSpPr>
          <p:nvPr/>
        </p:nvCxnSpPr>
        <p:spPr>
          <a:xfrm>
            <a:off x="6938682" y="2159015"/>
            <a:ext cx="10758" cy="31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流程图: 决策 10">
            <a:extLst>
              <a:ext uri="{FF2B5EF4-FFF2-40B4-BE49-F238E27FC236}">
                <a16:creationId xmlns:a16="http://schemas.microsoft.com/office/drawing/2014/main" id="{EF8238F1-5EEA-4C04-BDA5-8200292131D2}"/>
              </a:ext>
            </a:extLst>
          </p:cNvPr>
          <p:cNvSpPr/>
          <p:nvPr/>
        </p:nvSpPr>
        <p:spPr>
          <a:xfrm>
            <a:off x="6228677" y="3345628"/>
            <a:ext cx="1420009" cy="612648"/>
          </a:xfrm>
          <a:prstGeom prst="flowChartDecis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Type=?</a:t>
            </a:r>
            <a:endParaRPr lang="zh-CN" altLang="en-US" dirty="0"/>
          </a:p>
        </p:txBody>
      </p:sp>
      <p:cxnSp>
        <p:nvCxnSpPr>
          <p:cNvPr id="13" name="直接箭头连接符 12">
            <a:extLst>
              <a:ext uri="{FF2B5EF4-FFF2-40B4-BE49-F238E27FC236}">
                <a16:creationId xmlns:a16="http://schemas.microsoft.com/office/drawing/2014/main" id="{437BF3D6-04CB-47D7-A58A-4ECF335C297B}"/>
              </a:ext>
            </a:extLst>
          </p:cNvPr>
          <p:cNvCxnSpPr>
            <a:cxnSpLocks/>
            <a:stCxn id="8" idx="2"/>
            <a:endCxn id="11" idx="0"/>
          </p:cNvCxnSpPr>
          <p:nvPr/>
        </p:nvCxnSpPr>
        <p:spPr>
          <a:xfrm flipH="1">
            <a:off x="6938682" y="3086907"/>
            <a:ext cx="10758" cy="258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流程图: 多文档 13">
            <a:extLst>
              <a:ext uri="{FF2B5EF4-FFF2-40B4-BE49-F238E27FC236}">
                <a16:creationId xmlns:a16="http://schemas.microsoft.com/office/drawing/2014/main" id="{3C51CAEB-AE28-4EA2-95C0-7B042DD7D8CE}"/>
              </a:ext>
            </a:extLst>
          </p:cNvPr>
          <p:cNvSpPr/>
          <p:nvPr/>
        </p:nvSpPr>
        <p:spPr>
          <a:xfrm>
            <a:off x="8003690" y="2303212"/>
            <a:ext cx="873255" cy="954741"/>
          </a:xfrm>
          <a:prstGeom prst="flowChartMultidocumen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Other steps</a:t>
            </a:r>
            <a:endParaRPr lang="zh-CN" altLang="en-US" dirty="0"/>
          </a:p>
        </p:txBody>
      </p:sp>
      <p:cxnSp>
        <p:nvCxnSpPr>
          <p:cNvPr id="16" name="直接箭头连接符 15">
            <a:extLst>
              <a:ext uri="{FF2B5EF4-FFF2-40B4-BE49-F238E27FC236}">
                <a16:creationId xmlns:a16="http://schemas.microsoft.com/office/drawing/2014/main" id="{0CFB6075-02C1-4ACE-8CFB-3AF9DD3F5F6B}"/>
              </a:ext>
            </a:extLst>
          </p:cNvPr>
          <p:cNvCxnSpPr>
            <a:stCxn id="8" idx="3"/>
            <a:endCxn id="14" idx="1"/>
          </p:cNvCxnSpPr>
          <p:nvPr/>
        </p:nvCxnSpPr>
        <p:spPr>
          <a:xfrm>
            <a:off x="7670202" y="2780583"/>
            <a:ext cx="333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过程 20">
            <a:extLst>
              <a:ext uri="{FF2B5EF4-FFF2-40B4-BE49-F238E27FC236}">
                <a16:creationId xmlns:a16="http://schemas.microsoft.com/office/drawing/2014/main" id="{634016DC-7E5C-4A3C-9057-5DAFFB7549E4}"/>
              </a:ext>
            </a:extLst>
          </p:cNvPr>
          <p:cNvSpPr/>
          <p:nvPr/>
        </p:nvSpPr>
        <p:spPr>
          <a:xfrm>
            <a:off x="5813427" y="4413908"/>
            <a:ext cx="2272024" cy="1032731"/>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draw</a:t>
            </a:r>
            <a:endParaRPr lang="zh-CN" altLang="en-US" dirty="0"/>
          </a:p>
        </p:txBody>
      </p:sp>
      <p:cxnSp>
        <p:nvCxnSpPr>
          <p:cNvPr id="23" name="直接箭头连接符 22">
            <a:extLst>
              <a:ext uri="{FF2B5EF4-FFF2-40B4-BE49-F238E27FC236}">
                <a16:creationId xmlns:a16="http://schemas.microsoft.com/office/drawing/2014/main" id="{123A85A1-F2F8-49CF-A4E3-3183607AF445}"/>
              </a:ext>
            </a:extLst>
          </p:cNvPr>
          <p:cNvCxnSpPr>
            <a:stCxn id="11" idx="2"/>
            <a:endCxn id="21" idx="0"/>
          </p:cNvCxnSpPr>
          <p:nvPr/>
        </p:nvCxnSpPr>
        <p:spPr>
          <a:xfrm>
            <a:off x="6938682" y="3958276"/>
            <a:ext cx="10757" cy="455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74C981E2-2378-45E7-9773-8F7D7B5FFB3E}"/>
              </a:ext>
            </a:extLst>
          </p:cNvPr>
          <p:cNvSpPr txBox="1"/>
          <p:nvPr/>
        </p:nvSpPr>
        <p:spPr>
          <a:xfrm>
            <a:off x="4521429" y="2595916"/>
            <a:ext cx="414169" cy="369332"/>
          </a:xfrm>
          <a:prstGeom prst="rect">
            <a:avLst/>
          </a:prstGeom>
          <a:noFill/>
        </p:spPr>
        <p:txBody>
          <a:bodyPr wrap="square">
            <a:spAutoFit/>
          </a:bodyPr>
          <a:lstStyle/>
          <a:p>
            <a:r>
              <a:rPr lang="zh-CN" altLang="en-US" dirty="0"/>
              <a:t>②</a:t>
            </a:r>
          </a:p>
        </p:txBody>
      </p:sp>
      <p:sp>
        <p:nvSpPr>
          <p:cNvPr id="28" name="文本框 27">
            <a:extLst>
              <a:ext uri="{FF2B5EF4-FFF2-40B4-BE49-F238E27FC236}">
                <a16:creationId xmlns:a16="http://schemas.microsoft.com/office/drawing/2014/main" id="{0B7FE7AF-5E33-4771-9A06-E58608998D05}"/>
              </a:ext>
            </a:extLst>
          </p:cNvPr>
          <p:cNvSpPr txBox="1"/>
          <p:nvPr/>
        </p:nvSpPr>
        <p:spPr>
          <a:xfrm>
            <a:off x="4540783" y="3484627"/>
            <a:ext cx="4572000" cy="369332"/>
          </a:xfrm>
          <a:prstGeom prst="rect">
            <a:avLst/>
          </a:prstGeom>
          <a:noFill/>
        </p:spPr>
        <p:txBody>
          <a:bodyPr wrap="square">
            <a:spAutoFit/>
          </a:bodyPr>
          <a:lstStyle/>
          <a:p>
            <a:r>
              <a:rPr lang="zh-CN" altLang="en-US" dirty="0"/>
              <a:t>③</a:t>
            </a:r>
          </a:p>
        </p:txBody>
      </p:sp>
      <p:sp>
        <p:nvSpPr>
          <p:cNvPr id="30" name="文本框 29">
            <a:extLst>
              <a:ext uri="{FF2B5EF4-FFF2-40B4-BE49-F238E27FC236}">
                <a16:creationId xmlns:a16="http://schemas.microsoft.com/office/drawing/2014/main" id="{63BCF1F4-D7E2-4644-A996-44AB0C225750}"/>
              </a:ext>
            </a:extLst>
          </p:cNvPr>
          <p:cNvSpPr txBox="1"/>
          <p:nvPr/>
        </p:nvSpPr>
        <p:spPr>
          <a:xfrm>
            <a:off x="4572000" y="4819298"/>
            <a:ext cx="4572000" cy="369332"/>
          </a:xfrm>
          <a:prstGeom prst="rect">
            <a:avLst/>
          </a:prstGeom>
          <a:noFill/>
        </p:spPr>
        <p:txBody>
          <a:bodyPr wrap="square">
            <a:spAutoFit/>
          </a:bodyPr>
          <a:lstStyle/>
          <a:p>
            <a:r>
              <a:rPr lang="zh-CN" altLang="en-US" dirty="0"/>
              <a:t>④</a:t>
            </a:r>
          </a:p>
        </p:txBody>
      </p:sp>
    </p:spTree>
    <p:extLst>
      <p:ext uri="{BB962C8B-B14F-4D97-AF65-F5344CB8AC3E}">
        <p14:creationId xmlns:p14="http://schemas.microsoft.com/office/powerpoint/2010/main" val="1821513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a:extLst>
              <a:ext uri="{FF2B5EF4-FFF2-40B4-BE49-F238E27FC236}">
                <a16:creationId xmlns:a16="http://schemas.microsoft.com/office/drawing/2014/main" id="{FA86FA8F-AB55-4271-9459-60A9B5617E96}"/>
              </a:ext>
            </a:extLst>
          </p:cNvPr>
          <p:cNvGraphicFramePr>
            <a:graphicFrameLocks noGrp="1"/>
          </p:cNvGraphicFramePr>
          <p:nvPr>
            <p:ph sz="quarter" idx="10"/>
            <p:extLst>
              <p:ext uri="{D42A27DB-BD31-4B8C-83A1-F6EECF244321}">
                <p14:modId xmlns:p14="http://schemas.microsoft.com/office/powerpoint/2010/main" val="1935149091"/>
              </p:ext>
            </p:extLst>
          </p:nvPr>
        </p:nvGraphicFramePr>
        <p:xfrm>
          <a:off x="570154" y="1548461"/>
          <a:ext cx="7971417" cy="4454304"/>
        </p:xfrm>
        <a:graphic>
          <a:graphicData uri="http://schemas.openxmlformats.org/drawingml/2006/table">
            <a:tbl>
              <a:tblPr firstRow="1" firstCol="1" bandRow="1">
                <a:tableStyleId>{5C22544A-7EE6-4342-B048-85BDC9FD1C3A}</a:tableStyleId>
              </a:tblPr>
              <a:tblGrid>
                <a:gridCol w="796566">
                  <a:extLst>
                    <a:ext uri="{9D8B030D-6E8A-4147-A177-3AD203B41FA5}">
                      <a16:colId xmlns:a16="http://schemas.microsoft.com/office/drawing/2014/main" val="960913773"/>
                    </a:ext>
                  </a:extLst>
                </a:gridCol>
                <a:gridCol w="7174851">
                  <a:extLst>
                    <a:ext uri="{9D8B030D-6E8A-4147-A177-3AD203B41FA5}">
                      <a16:colId xmlns:a16="http://schemas.microsoft.com/office/drawing/2014/main" val="1983927766"/>
                    </a:ext>
                  </a:extLst>
                </a:gridCol>
              </a:tblGrid>
              <a:tr h="742384">
                <a:tc>
                  <a:txBody>
                    <a:bodyPr/>
                    <a:lstStyle/>
                    <a:p>
                      <a:pPr algn="just"/>
                      <a:r>
                        <a:rPr lang="en-US" sz="2000" kern="2200">
                          <a:effectLst/>
                        </a:rPr>
                        <a:t>Type</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zh-CN" sz="2000" kern="2200">
                          <a:effectLst/>
                        </a:rPr>
                        <a:t>处理方式</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2602578675"/>
                  </a:ext>
                </a:extLst>
              </a:tr>
              <a:tr h="742384">
                <a:tc>
                  <a:txBody>
                    <a:bodyPr/>
                    <a:lstStyle/>
                    <a:p>
                      <a:pPr algn="just"/>
                      <a:r>
                        <a:rPr lang="en-US" sz="2000" kern="2200">
                          <a:effectLst/>
                        </a:rPr>
                        <a:t>1</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Ctx.moveTo</a:t>
                      </a:r>
                      <a:r>
                        <a:rPr lang="zh-CN" sz="2000" kern="2200">
                          <a:effectLst/>
                        </a:rPr>
                        <a:t>移动到画笔起点</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2620908101"/>
                  </a:ext>
                </a:extLst>
              </a:tr>
              <a:tr h="742384">
                <a:tc>
                  <a:txBody>
                    <a:bodyPr/>
                    <a:lstStyle/>
                    <a:p>
                      <a:pPr algn="just"/>
                      <a:r>
                        <a:rPr lang="en-US" sz="2000" kern="2200">
                          <a:effectLst/>
                        </a:rPr>
                        <a:t>2</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Ctx.lineTo</a:t>
                      </a:r>
                      <a:r>
                        <a:rPr lang="zh-CN" sz="2000" kern="2200">
                          <a:effectLst/>
                        </a:rPr>
                        <a:t>完成划线</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535299689"/>
                  </a:ext>
                </a:extLst>
              </a:tr>
              <a:tr h="742384">
                <a:tc>
                  <a:txBody>
                    <a:bodyPr/>
                    <a:lstStyle/>
                    <a:p>
                      <a:pPr algn="just"/>
                      <a:r>
                        <a:rPr lang="en-US" sz="2000" kern="2200">
                          <a:effectLst/>
                        </a:rPr>
                        <a:t>3</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Ctx.clearRect</a:t>
                      </a:r>
                      <a:r>
                        <a:rPr lang="zh-CN" sz="2000" kern="2200">
                          <a:effectLst/>
                        </a:rPr>
                        <a:t>清除对应区域</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2414988366"/>
                  </a:ext>
                </a:extLst>
              </a:tr>
              <a:tr h="742384">
                <a:tc>
                  <a:txBody>
                    <a:bodyPr/>
                    <a:lstStyle/>
                    <a:p>
                      <a:pPr algn="just"/>
                      <a:r>
                        <a:rPr lang="en-US" sz="2000" kern="2200">
                          <a:effectLst/>
                        </a:rPr>
                        <a:t>4</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zh-CN" sz="2000" kern="2200">
                          <a:effectLst/>
                        </a:rPr>
                        <a:t>清空整个画笔</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1907611604"/>
                  </a:ext>
                </a:extLst>
              </a:tr>
              <a:tr h="742384">
                <a:tc>
                  <a:txBody>
                    <a:bodyPr/>
                    <a:lstStyle/>
                    <a:p>
                      <a:pPr algn="just"/>
                      <a:r>
                        <a:rPr lang="en-US" sz="2000" kern="2200">
                          <a:effectLst/>
                        </a:rPr>
                        <a:t>5</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zh-CN" sz="2000" kern="2200" dirty="0">
                          <a:effectLst/>
                        </a:rPr>
                        <a:t>设置画笔颜色</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170021759"/>
                  </a:ext>
                </a:extLst>
              </a:tr>
            </a:tbl>
          </a:graphicData>
        </a:graphic>
      </p:graphicFrame>
      <p:sp>
        <p:nvSpPr>
          <p:cNvPr id="3" name="标题 2"/>
          <p:cNvSpPr>
            <a:spLocks noGrp="1"/>
          </p:cNvSpPr>
          <p:nvPr>
            <p:ph type="title"/>
          </p:nvPr>
        </p:nvSpPr>
        <p:spPr/>
        <p:txBody>
          <a:bodyPr/>
          <a:lstStyle/>
          <a:p>
            <a:r>
              <a:rPr lang="zh-CN" altLang="en-US" dirty="0"/>
              <a:t>画板数据接受：处理</a:t>
            </a:r>
          </a:p>
        </p:txBody>
      </p:sp>
    </p:spTree>
    <p:extLst>
      <p:ext uri="{BB962C8B-B14F-4D97-AF65-F5344CB8AC3E}">
        <p14:creationId xmlns:p14="http://schemas.microsoft.com/office/powerpoint/2010/main" val="154013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EF865-B7D4-BE48-9C22-22C5E2AA3AE9}"/>
              </a:ext>
            </a:extLst>
          </p:cNvPr>
          <p:cNvSpPr>
            <a:spLocks noGrp="1"/>
          </p:cNvSpPr>
          <p:nvPr>
            <p:ph type="title"/>
          </p:nvPr>
        </p:nvSpPr>
        <p:spPr/>
        <p:txBody>
          <a:bodyPr/>
          <a:lstStyle/>
          <a:p>
            <a:r>
              <a:rPr kumimoji="1" lang="zh-CN" altLang="en-US" dirty="0"/>
              <a:t>项目背景</a:t>
            </a:r>
          </a:p>
        </p:txBody>
      </p:sp>
      <p:sp>
        <p:nvSpPr>
          <p:cNvPr id="4" name="内容占位符 3">
            <a:extLst>
              <a:ext uri="{FF2B5EF4-FFF2-40B4-BE49-F238E27FC236}">
                <a16:creationId xmlns:a16="http://schemas.microsoft.com/office/drawing/2014/main" id="{34BDEF00-CAB1-A341-98AD-24B7F56DF8AA}"/>
              </a:ext>
            </a:extLst>
          </p:cNvPr>
          <p:cNvSpPr txBox="1">
            <a:spLocks/>
          </p:cNvSpPr>
          <p:nvPr/>
        </p:nvSpPr>
        <p:spPr>
          <a:xfrm>
            <a:off x="303524" y="1778000"/>
            <a:ext cx="8562665" cy="3813176"/>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kumimoji="1" lang="en-US" altLang="zh-CN" sz="2000" dirty="0"/>
              <a:t>B/S</a:t>
            </a:r>
            <a:r>
              <a:rPr kumimoji="1" lang="zh-CN" altLang="en-US" sz="2000" dirty="0"/>
              <a:t>架构即浏览器和服务器架构模式，在这种架构下，用户工作界面是通过浏览器来实现，极少部分事务逻辑在前端（</a:t>
            </a:r>
            <a:r>
              <a:rPr kumimoji="1" lang="en-US" altLang="zh-CN" sz="2000" dirty="0"/>
              <a:t>Browser</a:t>
            </a:r>
            <a:r>
              <a:rPr kumimoji="1" lang="zh-CN" altLang="en-US" sz="2000" dirty="0"/>
              <a:t>）实现，但是主要事务逻辑在服务器端</a:t>
            </a:r>
            <a:r>
              <a:rPr kumimoji="1" lang="en-US" altLang="zh-CN" sz="2000" dirty="0"/>
              <a:t>(Server)</a:t>
            </a:r>
            <a:r>
              <a:rPr kumimoji="1" lang="zh-CN" altLang="en-US" sz="2000" dirty="0"/>
              <a:t>实现，</a:t>
            </a:r>
            <a:endParaRPr kumimoji="1" lang="en-US" altLang="zh-CN" sz="2000" dirty="0"/>
          </a:p>
          <a:p>
            <a:pPr marL="285750" indent="-285750">
              <a:buFont typeface="Arial" panose="020B0604020202020204" pitchFamily="34" charset="0"/>
              <a:buChar char="•"/>
            </a:pPr>
            <a:r>
              <a:rPr kumimoji="1" lang="zh-CN" altLang="en-US" sz="2000" dirty="0"/>
              <a:t>本项目是基于</a:t>
            </a:r>
            <a:r>
              <a:rPr kumimoji="1" lang="en-US" altLang="zh-CN" sz="2000" dirty="0"/>
              <a:t>http</a:t>
            </a:r>
            <a:r>
              <a:rPr kumimoji="1" lang="zh-CN" altLang="en-US" sz="2000" dirty="0"/>
              <a:t>协议、</a:t>
            </a:r>
            <a:r>
              <a:rPr kumimoji="1" lang="en-US" altLang="zh-CN" sz="2000" dirty="0"/>
              <a:t>WebSocket</a:t>
            </a:r>
            <a:r>
              <a:rPr kumimoji="1" lang="zh-CN" altLang="en-US" sz="2000" dirty="0"/>
              <a:t>协议实现的</a:t>
            </a:r>
            <a:r>
              <a:rPr kumimoji="1" lang="en-US" altLang="zh-CN" sz="2000" dirty="0"/>
              <a:t>HTML5</a:t>
            </a:r>
            <a:r>
              <a:rPr kumimoji="1" lang="zh-CN" altLang="en-US" sz="2000" dirty="0"/>
              <a:t>跨平台实时共享画板</a:t>
            </a:r>
          </a:p>
          <a:p>
            <a:pPr>
              <a:lnSpc>
                <a:spcPct val="150000"/>
              </a:lnSpc>
            </a:pPr>
            <a:r>
              <a:rPr lang="zh-CN" altLang="en-US" sz="2000" dirty="0"/>
              <a:t>只要连接在一个局域网中就可以使用，使用时无需下载客户端，只需要用浏览器访问给出的网址即可接入画板，没有客户端和操作系统的限制</a:t>
            </a:r>
            <a:endParaRPr lang="en-US" altLang="zh-CN" sz="2000" dirty="0"/>
          </a:p>
          <a:p>
            <a:pPr>
              <a:lnSpc>
                <a:spcPct val="150000"/>
              </a:lnSpc>
            </a:pPr>
            <a:r>
              <a:rPr lang="zh-CN" altLang="en-US" sz="2000" dirty="0"/>
              <a:t>本项目的意义是通过快速接入共享画板，加强教学环境下主讲人和听众的互动</a:t>
            </a:r>
            <a:endParaRPr lang="en-US" altLang="zh-CN" sz="2000" dirty="0"/>
          </a:p>
        </p:txBody>
      </p:sp>
    </p:spTree>
    <p:extLst>
      <p:ext uri="{BB962C8B-B14F-4D97-AF65-F5344CB8AC3E}">
        <p14:creationId xmlns:p14="http://schemas.microsoft.com/office/powerpoint/2010/main" val="2398097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99492" y="2076178"/>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391990" y="248384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73030" y="2047362"/>
            <a:ext cx="4387392" cy="461665"/>
          </a:xfrm>
          <a:prstGeom prst="rect">
            <a:avLst/>
          </a:prstGeom>
          <a:noFill/>
        </p:spPr>
        <p:txBody>
          <a:bodyPr wrap="square" rtlCol="0">
            <a:spAutoFit/>
          </a:bodyPr>
          <a:lstStyle/>
          <a:p>
            <a:r>
              <a:rPr lang="zh-CN" altLang="en-US" sz="2400" dirty="0"/>
              <a:t>项目背景</a:t>
            </a:r>
          </a:p>
        </p:txBody>
      </p:sp>
      <p:grpSp>
        <p:nvGrpSpPr>
          <p:cNvPr id="12" name="组合 11"/>
          <p:cNvGrpSpPr/>
          <p:nvPr/>
        </p:nvGrpSpPr>
        <p:grpSpPr>
          <a:xfrm>
            <a:off x="1699492" y="2996151"/>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391990" y="340381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73030" y="2967335"/>
            <a:ext cx="4387392" cy="461665"/>
          </a:xfrm>
          <a:prstGeom prst="rect">
            <a:avLst/>
          </a:prstGeom>
          <a:noFill/>
        </p:spPr>
        <p:txBody>
          <a:bodyPr wrap="square" rtlCol="0">
            <a:spAutoFit/>
          </a:bodyPr>
          <a:lstStyle/>
          <a:p>
            <a:r>
              <a:rPr lang="zh-CN" altLang="en-US" sz="2400" dirty="0"/>
              <a:t>实现原理及重点技术介绍</a:t>
            </a:r>
          </a:p>
        </p:txBody>
      </p:sp>
      <p:grpSp>
        <p:nvGrpSpPr>
          <p:cNvPr id="17" name="组合 16"/>
          <p:cNvGrpSpPr/>
          <p:nvPr/>
        </p:nvGrpSpPr>
        <p:grpSpPr>
          <a:xfrm>
            <a:off x="1699492" y="3916124"/>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391990" y="432378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3030" y="3862124"/>
            <a:ext cx="4387392" cy="461665"/>
          </a:xfrm>
          <a:prstGeom prst="rect">
            <a:avLst/>
          </a:prstGeom>
          <a:noFill/>
        </p:spPr>
        <p:txBody>
          <a:bodyPr wrap="square" rtlCol="0">
            <a:spAutoFit/>
          </a:bodyPr>
          <a:lstStyle/>
          <a:p>
            <a:r>
              <a:rPr lang="zh-CN" altLang="en-US" sz="2400" dirty="0"/>
              <a:t>亮点及创新</a:t>
            </a:r>
          </a:p>
        </p:txBody>
      </p:sp>
      <p:grpSp>
        <p:nvGrpSpPr>
          <p:cNvPr id="22" name="组合 21">
            <a:extLst>
              <a:ext uri="{FF2B5EF4-FFF2-40B4-BE49-F238E27FC236}">
                <a16:creationId xmlns:a16="http://schemas.microsoft.com/office/drawing/2014/main" id="{0D447760-F896-4D55-8FCA-E2731E56DDE0}"/>
              </a:ext>
            </a:extLst>
          </p:cNvPr>
          <p:cNvGrpSpPr/>
          <p:nvPr/>
        </p:nvGrpSpPr>
        <p:grpSpPr>
          <a:xfrm>
            <a:off x="1699492" y="4789086"/>
            <a:ext cx="843427" cy="443226"/>
            <a:chOff x="666810" y="2586037"/>
            <a:chExt cx="468000" cy="245937"/>
          </a:xfrm>
        </p:grpSpPr>
        <p:sp>
          <p:nvSpPr>
            <p:cNvPr id="23" name="Freeform 10">
              <a:extLst>
                <a:ext uri="{FF2B5EF4-FFF2-40B4-BE49-F238E27FC236}">
                  <a16:creationId xmlns:a16="http://schemas.microsoft.com/office/drawing/2014/main" id="{4446950F-DD00-485A-8F2B-C5ECDFA71F40}"/>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24" name="文本框 23">
              <a:extLst>
                <a:ext uri="{FF2B5EF4-FFF2-40B4-BE49-F238E27FC236}">
                  <a16:creationId xmlns:a16="http://schemas.microsoft.com/office/drawing/2014/main" id="{EC4A3D8B-F94E-4C7D-BB65-AE336A564C60}"/>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a:extLst>
              <a:ext uri="{FF2B5EF4-FFF2-40B4-BE49-F238E27FC236}">
                <a16:creationId xmlns:a16="http://schemas.microsoft.com/office/drawing/2014/main" id="{250CB1DC-B136-4A8B-8ECC-81E53BC4BB3B}"/>
              </a:ext>
            </a:extLst>
          </p:cNvPr>
          <p:cNvCxnSpPr>
            <a:stCxn id="23" idx="6"/>
          </p:cNvCxnSpPr>
          <p:nvPr/>
        </p:nvCxnSpPr>
        <p:spPr>
          <a:xfrm>
            <a:off x="2391990" y="519675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084E822-CD40-4A83-B214-41CB5080DD2D}"/>
              </a:ext>
            </a:extLst>
          </p:cNvPr>
          <p:cNvSpPr txBox="1"/>
          <p:nvPr/>
        </p:nvSpPr>
        <p:spPr>
          <a:xfrm>
            <a:off x="2773030" y="4760270"/>
            <a:ext cx="4387392" cy="461665"/>
          </a:xfrm>
          <a:prstGeom prst="rect">
            <a:avLst/>
          </a:prstGeom>
          <a:noFill/>
        </p:spPr>
        <p:txBody>
          <a:bodyPr wrap="square" rtlCol="0">
            <a:spAutoFit/>
          </a:bodyPr>
          <a:lstStyle/>
          <a:p>
            <a:r>
              <a:rPr lang="zh-CN" altLang="en-US" sz="2400" dirty="0"/>
              <a:t>效果展示</a:t>
            </a:r>
          </a:p>
        </p:txBody>
      </p:sp>
    </p:spTree>
    <p:extLst>
      <p:ext uri="{BB962C8B-B14F-4D97-AF65-F5344CB8AC3E}">
        <p14:creationId xmlns:p14="http://schemas.microsoft.com/office/powerpoint/2010/main" val="1518996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8112093" cy="4921498"/>
          </a:xfrm>
        </p:spPr>
        <p:txBody>
          <a:bodyPr>
            <a:normAutofit/>
          </a:bodyPr>
          <a:lstStyle/>
          <a:p>
            <a:pPr>
              <a:lnSpc>
                <a:spcPct val="150000"/>
              </a:lnSpc>
            </a:pPr>
            <a:r>
              <a:rPr lang="zh-CN" altLang="en-US" dirty="0">
                <a:solidFill>
                  <a:srgbClr val="333333"/>
                </a:solidFill>
                <a:latin typeface="Helvetica Neue"/>
              </a:rPr>
              <a:t>跨平台</a:t>
            </a:r>
            <a:endParaRPr lang="en-US" altLang="zh-CN" dirty="0">
              <a:solidFill>
                <a:srgbClr val="333333"/>
              </a:solidFill>
              <a:latin typeface="Helvetica Neue"/>
            </a:endParaRPr>
          </a:p>
          <a:p>
            <a:pPr>
              <a:lnSpc>
                <a:spcPct val="150000"/>
              </a:lnSpc>
            </a:pPr>
            <a:r>
              <a:rPr lang="zh-CN" altLang="en-US" b="0" i="0" dirty="0">
                <a:solidFill>
                  <a:srgbClr val="333333"/>
                </a:solidFill>
                <a:effectLst/>
                <a:latin typeface="Helvetica Neue"/>
              </a:rPr>
              <a:t>部署便捷</a:t>
            </a:r>
            <a:endParaRPr lang="en-US" altLang="zh-CN" b="0" i="0" dirty="0">
              <a:solidFill>
                <a:srgbClr val="333333"/>
              </a:solidFill>
              <a:effectLst/>
              <a:latin typeface="Helvetica Neue"/>
            </a:endParaRPr>
          </a:p>
          <a:p>
            <a:pPr>
              <a:lnSpc>
                <a:spcPct val="150000"/>
              </a:lnSpc>
            </a:pPr>
            <a:r>
              <a:rPr lang="zh-CN" altLang="zh-CN" dirty="0">
                <a:solidFill>
                  <a:srgbClr val="333333"/>
                </a:solidFill>
                <a:latin typeface="Helvetica Neue"/>
              </a:rPr>
              <a:t>自行设计数据协议</a:t>
            </a:r>
            <a:endParaRPr lang="en-US" altLang="zh-CN" dirty="0">
              <a:solidFill>
                <a:srgbClr val="333333"/>
              </a:solidFill>
              <a:latin typeface="Helvetica Neue"/>
            </a:endParaRPr>
          </a:p>
          <a:p>
            <a:pPr>
              <a:lnSpc>
                <a:spcPct val="150000"/>
              </a:lnSpc>
            </a:pPr>
            <a:r>
              <a:rPr lang="zh-CN" altLang="zh-CN" dirty="0">
                <a:solidFill>
                  <a:srgbClr val="333333"/>
                </a:solidFill>
                <a:latin typeface="Helvetica Neue"/>
              </a:rPr>
              <a:t>节省服务器资源和带宽</a:t>
            </a:r>
            <a:endParaRPr lang="en-US" altLang="zh-CN" dirty="0">
              <a:solidFill>
                <a:srgbClr val="333333"/>
              </a:solidFill>
              <a:latin typeface="Helvetica Neue"/>
            </a:endParaRPr>
          </a:p>
          <a:p>
            <a:pPr>
              <a:lnSpc>
                <a:spcPct val="150000"/>
              </a:lnSpc>
            </a:pPr>
            <a:r>
              <a:rPr lang="zh-CN" altLang="zh-CN" dirty="0">
                <a:solidFill>
                  <a:srgbClr val="333333"/>
                </a:solidFill>
                <a:latin typeface="Helvetica Neue"/>
              </a:rPr>
              <a:t>用户权限管理</a:t>
            </a:r>
            <a:endParaRPr lang="en-US" altLang="zh-CN" dirty="0">
              <a:solidFill>
                <a:srgbClr val="333333"/>
              </a:solidFill>
              <a:latin typeface="Helvetica Neue"/>
            </a:endParaRPr>
          </a:p>
        </p:txBody>
      </p:sp>
      <p:sp>
        <p:nvSpPr>
          <p:cNvPr id="3" name="标题 2"/>
          <p:cNvSpPr>
            <a:spLocks noGrp="1"/>
          </p:cNvSpPr>
          <p:nvPr>
            <p:ph type="title"/>
          </p:nvPr>
        </p:nvSpPr>
        <p:spPr/>
        <p:txBody>
          <a:bodyPr/>
          <a:lstStyle/>
          <a:p>
            <a:r>
              <a:rPr lang="zh-CN" altLang="en-US" dirty="0"/>
              <a:t>项目亮点和创新</a:t>
            </a:r>
          </a:p>
        </p:txBody>
      </p:sp>
    </p:spTree>
    <p:extLst>
      <p:ext uri="{BB962C8B-B14F-4D97-AF65-F5344CB8AC3E}">
        <p14:creationId xmlns:p14="http://schemas.microsoft.com/office/powerpoint/2010/main" val="2855763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99492" y="2076178"/>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391990" y="248384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73030" y="2047362"/>
            <a:ext cx="4387392" cy="461665"/>
          </a:xfrm>
          <a:prstGeom prst="rect">
            <a:avLst/>
          </a:prstGeom>
          <a:noFill/>
        </p:spPr>
        <p:txBody>
          <a:bodyPr wrap="square" rtlCol="0">
            <a:spAutoFit/>
          </a:bodyPr>
          <a:lstStyle/>
          <a:p>
            <a:r>
              <a:rPr lang="zh-CN" altLang="en-US" sz="2400" dirty="0"/>
              <a:t>项目背景</a:t>
            </a:r>
          </a:p>
        </p:txBody>
      </p:sp>
      <p:grpSp>
        <p:nvGrpSpPr>
          <p:cNvPr id="12" name="组合 11"/>
          <p:cNvGrpSpPr/>
          <p:nvPr/>
        </p:nvGrpSpPr>
        <p:grpSpPr>
          <a:xfrm>
            <a:off x="1699492" y="2996151"/>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391990" y="340381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73030" y="2967335"/>
            <a:ext cx="4387392" cy="461665"/>
          </a:xfrm>
          <a:prstGeom prst="rect">
            <a:avLst/>
          </a:prstGeom>
          <a:noFill/>
        </p:spPr>
        <p:txBody>
          <a:bodyPr wrap="square" rtlCol="0">
            <a:spAutoFit/>
          </a:bodyPr>
          <a:lstStyle/>
          <a:p>
            <a:r>
              <a:rPr lang="zh-CN" altLang="en-US" sz="2400" dirty="0"/>
              <a:t>实现原理及重点技术介绍</a:t>
            </a:r>
          </a:p>
        </p:txBody>
      </p:sp>
      <p:grpSp>
        <p:nvGrpSpPr>
          <p:cNvPr id="17" name="组合 16"/>
          <p:cNvGrpSpPr/>
          <p:nvPr/>
        </p:nvGrpSpPr>
        <p:grpSpPr>
          <a:xfrm>
            <a:off x="1699492" y="4718639"/>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391990" y="512630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3030" y="3862124"/>
            <a:ext cx="4387392" cy="461665"/>
          </a:xfrm>
          <a:prstGeom prst="rect">
            <a:avLst/>
          </a:prstGeom>
          <a:noFill/>
        </p:spPr>
        <p:txBody>
          <a:bodyPr wrap="square" rtlCol="0">
            <a:spAutoFit/>
          </a:bodyPr>
          <a:lstStyle/>
          <a:p>
            <a:r>
              <a:rPr lang="zh-CN" altLang="en-US" sz="2400" dirty="0"/>
              <a:t>亮点及创新</a:t>
            </a:r>
          </a:p>
        </p:txBody>
      </p:sp>
      <p:grpSp>
        <p:nvGrpSpPr>
          <p:cNvPr id="22" name="组合 21">
            <a:extLst>
              <a:ext uri="{FF2B5EF4-FFF2-40B4-BE49-F238E27FC236}">
                <a16:creationId xmlns:a16="http://schemas.microsoft.com/office/drawing/2014/main" id="{0D447760-F896-4D55-8FCA-E2731E56DDE0}"/>
              </a:ext>
            </a:extLst>
          </p:cNvPr>
          <p:cNvGrpSpPr/>
          <p:nvPr/>
        </p:nvGrpSpPr>
        <p:grpSpPr>
          <a:xfrm>
            <a:off x="1714042" y="3885613"/>
            <a:ext cx="843427" cy="443226"/>
            <a:chOff x="666810" y="2586037"/>
            <a:chExt cx="468000" cy="245937"/>
          </a:xfrm>
        </p:grpSpPr>
        <p:sp>
          <p:nvSpPr>
            <p:cNvPr id="23" name="Freeform 10">
              <a:extLst>
                <a:ext uri="{FF2B5EF4-FFF2-40B4-BE49-F238E27FC236}">
                  <a16:creationId xmlns:a16="http://schemas.microsoft.com/office/drawing/2014/main" id="{4446950F-DD00-485A-8F2B-C5ECDFA71F40}"/>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24" name="文本框 23">
              <a:extLst>
                <a:ext uri="{FF2B5EF4-FFF2-40B4-BE49-F238E27FC236}">
                  <a16:creationId xmlns:a16="http://schemas.microsoft.com/office/drawing/2014/main" id="{EC4A3D8B-F94E-4C7D-BB65-AE336A564C60}"/>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a:extLst>
              <a:ext uri="{FF2B5EF4-FFF2-40B4-BE49-F238E27FC236}">
                <a16:creationId xmlns:a16="http://schemas.microsoft.com/office/drawing/2014/main" id="{250CB1DC-B136-4A8B-8ECC-81E53BC4BB3B}"/>
              </a:ext>
            </a:extLst>
          </p:cNvPr>
          <p:cNvCxnSpPr>
            <a:stCxn id="23" idx="6"/>
          </p:cNvCxnSpPr>
          <p:nvPr/>
        </p:nvCxnSpPr>
        <p:spPr>
          <a:xfrm>
            <a:off x="2406540" y="429327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084E822-CD40-4A83-B214-41CB5080DD2D}"/>
              </a:ext>
            </a:extLst>
          </p:cNvPr>
          <p:cNvSpPr txBox="1"/>
          <p:nvPr/>
        </p:nvSpPr>
        <p:spPr>
          <a:xfrm>
            <a:off x="2773030" y="4695892"/>
            <a:ext cx="4387392" cy="461665"/>
          </a:xfrm>
          <a:prstGeom prst="rect">
            <a:avLst/>
          </a:prstGeom>
          <a:noFill/>
        </p:spPr>
        <p:txBody>
          <a:bodyPr wrap="square" rtlCol="0">
            <a:spAutoFit/>
          </a:bodyPr>
          <a:lstStyle/>
          <a:p>
            <a:r>
              <a:rPr lang="zh-CN" altLang="en-US" sz="2400" dirty="0"/>
              <a:t>效果展示</a:t>
            </a:r>
          </a:p>
        </p:txBody>
      </p:sp>
    </p:spTree>
    <p:extLst>
      <p:ext uri="{BB962C8B-B14F-4D97-AF65-F5344CB8AC3E}">
        <p14:creationId xmlns:p14="http://schemas.microsoft.com/office/powerpoint/2010/main" val="4040523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php 7.4.12</a:t>
            </a:r>
          </a:p>
          <a:p>
            <a:r>
              <a:rPr lang="en-US" altLang="zh-CN" dirty="0"/>
              <a:t>Open </a:t>
            </a:r>
            <a:r>
              <a:rPr lang="en-US" altLang="zh-CN" dirty="0" err="1"/>
              <a:t>jdk</a:t>
            </a:r>
            <a:r>
              <a:rPr lang="en-US" altLang="zh-CN" dirty="0"/>
              <a:t> </a:t>
            </a:r>
          </a:p>
          <a:p>
            <a:pPr algn="l"/>
            <a:r>
              <a:rPr lang="en-US" altLang="zh-CN" dirty="0"/>
              <a:t>Internet Explorer 9+, Firefox, Opera, Chrome and</a:t>
            </a:r>
            <a:r>
              <a:rPr lang="zh-CN" altLang="en-US" dirty="0"/>
              <a:t> </a:t>
            </a:r>
            <a:r>
              <a:rPr lang="en-US" altLang="zh-CN" dirty="0"/>
              <a:t>Safari</a:t>
            </a:r>
            <a:endParaRPr lang="zh-CN" altLang="en-US" dirty="0"/>
          </a:p>
        </p:txBody>
      </p:sp>
      <p:sp>
        <p:nvSpPr>
          <p:cNvPr id="4" name="标题 3"/>
          <p:cNvSpPr>
            <a:spLocks noGrp="1"/>
          </p:cNvSpPr>
          <p:nvPr>
            <p:ph type="title"/>
          </p:nvPr>
        </p:nvSpPr>
        <p:spPr/>
        <p:txBody>
          <a:bodyPr/>
          <a:lstStyle/>
          <a:p>
            <a:r>
              <a:rPr lang="zh-CN" altLang="en-US" dirty="0"/>
              <a:t>演示环境说明</a:t>
            </a:r>
          </a:p>
        </p:txBody>
      </p:sp>
    </p:spTree>
    <p:extLst>
      <p:ext uri="{BB962C8B-B14F-4D97-AF65-F5344CB8AC3E}">
        <p14:creationId xmlns:p14="http://schemas.microsoft.com/office/powerpoint/2010/main" val="192631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685678"/>
            <a:ext cx="4723433" cy="4921498"/>
          </a:xfrm>
        </p:spPr>
        <p:txBody>
          <a:bodyPr>
            <a:normAutofit/>
          </a:bodyPr>
          <a:lstStyle/>
          <a:p>
            <a:r>
              <a:rPr lang="zh-CN" altLang="en-US" dirty="0"/>
              <a:t>①：服务端运行服务器</a:t>
            </a:r>
            <a:r>
              <a:rPr lang="en-US" altLang="zh-CN" dirty="0"/>
              <a:t>(</a:t>
            </a:r>
            <a:r>
              <a:rPr lang="zh-CN" altLang="en-US" dirty="0"/>
              <a:t>此处已写好脚本直接运行便可运行服务器并打开管理页面</a:t>
            </a:r>
            <a:r>
              <a:rPr lang="en-US" altLang="zh-CN" dirty="0"/>
              <a:t>)</a:t>
            </a:r>
          </a:p>
          <a:p>
            <a:r>
              <a:rPr lang="zh-CN" altLang="en-US" dirty="0"/>
              <a:t>②：打开管理画板网页</a:t>
            </a:r>
            <a:endParaRPr lang="en-US" altLang="zh-CN" dirty="0"/>
          </a:p>
          <a:p>
            <a:r>
              <a:rPr lang="zh-CN" altLang="en-US" dirty="0"/>
              <a:t>③：用户端扫描微信二维码</a:t>
            </a:r>
            <a:r>
              <a:rPr lang="en-US" altLang="zh-CN" dirty="0"/>
              <a:t>/</a:t>
            </a:r>
            <a:r>
              <a:rPr lang="zh-CN" altLang="en-US" dirty="0"/>
              <a:t>浏览器输入</a:t>
            </a:r>
            <a:r>
              <a:rPr lang="en-US" altLang="zh-CN" dirty="0"/>
              <a:t>IP</a:t>
            </a:r>
            <a:r>
              <a:rPr lang="zh-CN" altLang="en-US" dirty="0"/>
              <a:t>登录</a:t>
            </a:r>
            <a:endParaRPr lang="en-US" altLang="zh-CN" dirty="0"/>
          </a:p>
          <a:p>
            <a:r>
              <a:rPr lang="zh-CN" altLang="en-US" dirty="0"/>
              <a:t>④：打开网页后输入用户名并点击左下角“请求连接”按钮连接到后端</a:t>
            </a:r>
            <a:endParaRPr lang="en-US" altLang="zh-CN" dirty="0"/>
          </a:p>
          <a:p>
            <a:pPr lvl="1"/>
            <a:r>
              <a:rPr lang="zh-CN" altLang="en-US" dirty="0"/>
              <a:t>在未请求画板前，画板仅能显示画面而不可绘画</a:t>
            </a:r>
            <a:endParaRPr lang="en-US" altLang="zh-CN" dirty="0"/>
          </a:p>
          <a:p>
            <a:pPr lvl="1"/>
            <a:r>
              <a:rPr lang="zh-CN" altLang="en-US" dirty="0"/>
              <a:t>按下“请求画板”按钮并收到绘画权限后即可开始绘画</a:t>
            </a:r>
            <a:endParaRPr lang="en-US" altLang="zh-CN" dirty="0"/>
          </a:p>
        </p:txBody>
      </p:sp>
      <p:sp>
        <p:nvSpPr>
          <p:cNvPr id="4" name="标题 3"/>
          <p:cNvSpPr>
            <a:spLocks noGrp="1"/>
          </p:cNvSpPr>
          <p:nvPr>
            <p:ph type="title"/>
          </p:nvPr>
        </p:nvSpPr>
        <p:spPr/>
        <p:txBody>
          <a:bodyPr/>
          <a:lstStyle/>
          <a:p>
            <a:r>
              <a:rPr lang="zh-CN" altLang="en-US" dirty="0"/>
              <a:t>使用步骤</a:t>
            </a:r>
          </a:p>
        </p:txBody>
      </p:sp>
      <p:pic>
        <p:nvPicPr>
          <p:cNvPr id="3" name="图片 2">
            <a:extLst>
              <a:ext uri="{FF2B5EF4-FFF2-40B4-BE49-F238E27FC236}">
                <a16:creationId xmlns:a16="http://schemas.microsoft.com/office/drawing/2014/main" id="{66F55816-24B3-4D32-B524-750B69E0AA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7459" y="1771314"/>
            <a:ext cx="3926541" cy="2204935"/>
          </a:xfrm>
          <a:prstGeom prst="rect">
            <a:avLst/>
          </a:prstGeom>
        </p:spPr>
      </p:pic>
      <p:pic>
        <p:nvPicPr>
          <p:cNvPr id="9" name="图片 8">
            <a:extLst>
              <a:ext uri="{FF2B5EF4-FFF2-40B4-BE49-F238E27FC236}">
                <a16:creationId xmlns:a16="http://schemas.microsoft.com/office/drawing/2014/main" id="{28F92EF3-671A-4D82-A801-621F44088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476" y="4260028"/>
            <a:ext cx="3962524" cy="2125880"/>
          </a:xfrm>
          <a:prstGeom prst="rect">
            <a:avLst/>
          </a:prstGeom>
        </p:spPr>
      </p:pic>
    </p:spTree>
    <p:extLst>
      <p:ext uri="{BB962C8B-B14F-4D97-AF65-F5344CB8AC3E}">
        <p14:creationId xmlns:p14="http://schemas.microsoft.com/office/powerpoint/2010/main" val="3567747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737A9-CDEC-1842-B4F6-AB28A54FC079}"/>
              </a:ext>
            </a:extLst>
          </p:cNvPr>
          <p:cNvSpPr>
            <a:spLocks noGrp="1"/>
          </p:cNvSpPr>
          <p:nvPr>
            <p:ph type="title"/>
          </p:nvPr>
        </p:nvSpPr>
        <p:spPr/>
        <p:txBody>
          <a:bodyPr/>
          <a:lstStyle/>
          <a:p>
            <a:r>
              <a:rPr kumimoji="1" lang="zh-CN" altLang="en-US" dirty="0"/>
              <a:t>项目逻辑</a:t>
            </a:r>
          </a:p>
        </p:txBody>
      </p:sp>
      <p:sp>
        <p:nvSpPr>
          <p:cNvPr id="4" name="内容占位符 3">
            <a:extLst>
              <a:ext uri="{FF2B5EF4-FFF2-40B4-BE49-F238E27FC236}">
                <a16:creationId xmlns:a16="http://schemas.microsoft.com/office/drawing/2014/main" id="{197FDF89-EF77-8945-BD5E-5FD70ECD3A13}"/>
              </a:ext>
            </a:extLst>
          </p:cNvPr>
          <p:cNvSpPr txBox="1">
            <a:spLocks/>
          </p:cNvSpPr>
          <p:nvPr/>
        </p:nvSpPr>
        <p:spPr>
          <a:xfrm>
            <a:off x="354324" y="2120900"/>
            <a:ext cx="8180076" cy="229870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dirty="0"/>
              <a:t>设计一个</a:t>
            </a:r>
            <a:r>
              <a:rPr kumimoji="1" lang="en-US" altLang="zh-CN" sz="2000" dirty="0"/>
              <a:t>http</a:t>
            </a:r>
            <a:r>
              <a:rPr kumimoji="1" lang="zh-CN" altLang="en-US" sz="2000" dirty="0"/>
              <a:t>服务器负责处理</a:t>
            </a:r>
            <a:r>
              <a:rPr kumimoji="1" lang="en-US" altLang="zh-CN" sz="2000" dirty="0"/>
              <a:t>http</a:t>
            </a:r>
            <a:r>
              <a:rPr kumimoji="1" lang="zh-CN" altLang="en-US" sz="2000" dirty="0"/>
              <a:t>请求，目的是发放用户界面的</a:t>
            </a:r>
            <a:r>
              <a:rPr kumimoji="1" lang="en-US" altLang="zh-CN" sz="2000" dirty="0"/>
              <a:t>html</a:t>
            </a:r>
            <a:r>
              <a:rPr kumimoji="1" lang="zh-CN" altLang="en-US" sz="2000" dirty="0"/>
              <a:t>文件</a:t>
            </a:r>
            <a:endParaRPr kumimoji="1" lang="en-US" altLang="zh-CN" sz="2000" dirty="0"/>
          </a:p>
          <a:p>
            <a:r>
              <a:rPr kumimoji="1" lang="zh-CN" altLang="en-US" sz="2000" dirty="0"/>
              <a:t>用户界面和管理界面通过</a:t>
            </a:r>
            <a:r>
              <a:rPr kumimoji="1" lang="en-US" altLang="zh-CN" sz="2000" dirty="0" err="1"/>
              <a:t>Javascript</a:t>
            </a:r>
            <a:r>
              <a:rPr kumimoji="1" lang="zh-CN" altLang="en-US" sz="2000" dirty="0"/>
              <a:t>使用</a:t>
            </a:r>
            <a:r>
              <a:rPr kumimoji="1" lang="en-US" altLang="zh-CN" sz="2000" dirty="0" err="1"/>
              <a:t>Websocket</a:t>
            </a:r>
            <a:r>
              <a:rPr kumimoji="1" lang="zh-CN" altLang="en-US" sz="2000" dirty="0"/>
              <a:t>协议与后端通信</a:t>
            </a:r>
            <a:endParaRPr kumimoji="1" lang="en-US" altLang="zh-CN" sz="2000" dirty="0"/>
          </a:p>
          <a:p>
            <a:r>
              <a:rPr kumimoji="1" lang="zh-CN" altLang="en-US" sz="2000" dirty="0"/>
              <a:t>后端开发一个</a:t>
            </a:r>
            <a:r>
              <a:rPr kumimoji="1" lang="en-US" altLang="zh-CN" sz="2000" dirty="0" err="1"/>
              <a:t>Websocket</a:t>
            </a:r>
            <a:r>
              <a:rPr kumimoji="1" lang="zh-CN" altLang="en-US" sz="2000" dirty="0"/>
              <a:t>服务器处理前后端之间的通信，使用</a:t>
            </a:r>
            <a:r>
              <a:rPr kumimoji="1" lang="en-US" altLang="zh-CN" sz="2000" dirty="0" err="1"/>
              <a:t>Workerman</a:t>
            </a:r>
            <a:r>
              <a:rPr kumimoji="1" lang="zh-CN" altLang="en-US" sz="2000" dirty="0"/>
              <a:t>框架</a:t>
            </a:r>
          </a:p>
          <a:p>
            <a:pPr>
              <a:lnSpc>
                <a:spcPct val="150000"/>
              </a:lnSpc>
            </a:pPr>
            <a:endParaRPr lang="en-US" altLang="zh-CN" sz="2000" dirty="0"/>
          </a:p>
        </p:txBody>
      </p:sp>
    </p:spTree>
    <p:extLst>
      <p:ext uri="{BB962C8B-B14F-4D97-AF65-F5344CB8AC3E}">
        <p14:creationId xmlns:p14="http://schemas.microsoft.com/office/powerpoint/2010/main" val="303756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99492" y="2076178"/>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391990" y="248384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73030" y="2047362"/>
            <a:ext cx="4387392" cy="461665"/>
          </a:xfrm>
          <a:prstGeom prst="rect">
            <a:avLst/>
          </a:prstGeom>
          <a:noFill/>
        </p:spPr>
        <p:txBody>
          <a:bodyPr wrap="square" rtlCol="0">
            <a:spAutoFit/>
          </a:bodyPr>
          <a:lstStyle/>
          <a:p>
            <a:r>
              <a:rPr lang="zh-CN" altLang="en-US" sz="2400" dirty="0"/>
              <a:t>项目背景</a:t>
            </a:r>
          </a:p>
        </p:txBody>
      </p:sp>
      <p:grpSp>
        <p:nvGrpSpPr>
          <p:cNvPr id="12" name="组合 11"/>
          <p:cNvGrpSpPr/>
          <p:nvPr/>
        </p:nvGrpSpPr>
        <p:grpSpPr>
          <a:xfrm>
            <a:off x="1699492" y="2996151"/>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391990" y="340381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73030" y="2967335"/>
            <a:ext cx="4387392" cy="461665"/>
          </a:xfrm>
          <a:prstGeom prst="rect">
            <a:avLst/>
          </a:prstGeom>
          <a:noFill/>
        </p:spPr>
        <p:txBody>
          <a:bodyPr wrap="square" rtlCol="0">
            <a:spAutoFit/>
          </a:bodyPr>
          <a:lstStyle/>
          <a:p>
            <a:r>
              <a:rPr lang="zh-CN" altLang="en-US" sz="2400" dirty="0"/>
              <a:t>实现原理及重点技术介绍</a:t>
            </a:r>
          </a:p>
        </p:txBody>
      </p:sp>
      <p:grpSp>
        <p:nvGrpSpPr>
          <p:cNvPr id="17" name="组合 16"/>
          <p:cNvGrpSpPr/>
          <p:nvPr/>
        </p:nvGrpSpPr>
        <p:grpSpPr>
          <a:xfrm>
            <a:off x="1699492" y="3916124"/>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391990" y="432378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3030" y="3887308"/>
            <a:ext cx="4387392" cy="461665"/>
          </a:xfrm>
          <a:prstGeom prst="rect">
            <a:avLst/>
          </a:prstGeom>
          <a:noFill/>
        </p:spPr>
        <p:txBody>
          <a:bodyPr wrap="square" rtlCol="0">
            <a:spAutoFit/>
          </a:bodyPr>
          <a:lstStyle/>
          <a:p>
            <a:r>
              <a:rPr lang="zh-CN" altLang="en-US" sz="2400" dirty="0"/>
              <a:t>亮点及创新</a:t>
            </a:r>
          </a:p>
        </p:txBody>
      </p:sp>
      <p:grpSp>
        <p:nvGrpSpPr>
          <p:cNvPr id="22" name="组合 21">
            <a:extLst>
              <a:ext uri="{FF2B5EF4-FFF2-40B4-BE49-F238E27FC236}">
                <a16:creationId xmlns:a16="http://schemas.microsoft.com/office/drawing/2014/main" id="{99053911-C62A-4831-902C-633F6F7D961A}"/>
              </a:ext>
            </a:extLst>
          </p:cNvPr>
          <p:cNvGrpSpPr/>
          <p:nvPr/>
        </p:nvGrpSpPr>
        <p:grpSpPr>
          <a:xfrm>
            <a:off x="1699492" y="4789086"/>
            <a:ext cx="843427" cy="443226"/>
            <a:chOff x="666810" y="2586037"/>
            <a:chExt cx="468000" cy="245937"/>
          </a:xfrm>
        </p:grpSpPr>
        <p:sp>
          <p:nvSpPr>
            <p:cNvPr id="23" name="Freeform 10">
              <a:extLst>
                <a:ext uri="{FF2B5EF4-FFF2-40B4-BE49-F238E27FC236}">
                  <a16:creationId xmlns:a16="http://schemas.microsoft.com/office/drawing/2014/main" id="{249FC1C1-FE10-48EF-B471-3F805D668624}"/>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24" name="文本框 23">
              <a:extLst>
                <a:ext uri="{FF2B5EF4-FFF2-40B4-BE49-F238E27FC236}">
                  <a16:creationId xmlns:a16="http://schemas.microsoft.com/office/drawing/2014/main" id="{566FAD7B-8AD5-4062-ABD7-683A476B2B5B}"/>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a:extLst>
              <a:ext uri="{FF2B5EF4-FFF2-40B4-BE49-F238E27FC236}">
                <a16:creationId xmlns:a16="http://schemas.microsoft.com/office/drawing/2014/main" id="{AD62A717-59FC-4F75-B4BE-09B9D4BEBFE4}"/>
              </a:ext>
            </a:extLst>
          </p:cNvPr>
          <p:cNvCxnSpPr>
            <a:stCxn id="23" idx="6"/>
          </p:cNvCxnSpPr>
          <p:nvPr/>
        </p:nvCxnSpPr>
        <p:spPr>
          <a:xfrm>
            <a:off x="2391990" y="519675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74FB2A1D-9DA1-44A1-B6C7-A0C237AB3C8D}"/>
              </a:ext>
            </a:extLst>
          </p:cNvPr>
          <p:cNvSpPr txBox="1"/>
          <p:nvPr/>
        </p:nvSpPr>
        <p:spPr>
          <a:xfrm>
            <a:off x="2773030" y="4760270"/>
            <a:ext cx="4387392" cy="461665"/>
          </a:xfrm>
          <a:prstGeom prst="rect">
            <a:avLst/>
          </a:prstGeom>
          <a:noFill/>
        </p:spPr>
        <p:txBody>
          <a:bodyPr wrap="square" rtlCol="0">
            <a:spAutoFit/>
          </a:bodyPr>
          <a:lstStyle/>
          <a:p>
            <a:r>
              <a:rPr lang="zh-CN" altLang="en-US" sz="2400" dirty="0"/>
              <a:t>效果展示</a:t>
            </a:r>
          </a:p>
        </p:txBody>
      </p:sp>
    </p:spTree>
    <p:extLst>
      <p:ext uri="{BB962C8B-B14F-4D97-AF65-F5344CB8AC3E}">
        <p14:creationId xmlns:p14="http://schemas.microsoft.com/office/powerpoint/2010/main" val="133791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part I: http</a:t>
            </a:r>
            <a:r>
              <a:rPr lang="zh-CN" altLang="en-US" dirty="0"/>
              <a:t>文件服务器及</a:t>
            </a:r>
            <a:r>
              <a:rPr lang="en-US" altLang="zh-CN" dirty="0"/>
              <a:t>UI</a:t>
            </a:r>
            <a:r>
              <a:rPr lang="zh-CN" altLang="en-US" dirty="0"/>
              <a:t>设计</a:t>
            </a:r>
            <a:r>
              <a:rPr lang="en-US" altLang="zh-CN" dirty="0"/>
              <a:t> </a:t>
            </a:r>
            <a:endParaRPr lang="zh-CN" altLang="en-US" dirty="0"/>
          </a:p>
        </p:txBody>
      </p:sp>
      <p:sp>
        <p:nvSpPr>
          <p:cNvPr id="5" name="副标题 4"/>
          <p:cNvSpPr>
            <a:spLocks noGrp="1"/>
          </p:cNvSpPr>
          <p:nvPr>
            <p:ph type="subTitle" idx="1"/>
          </p:nvPr>
        </p:nvSpPr>
        <p:spPr/>
        <p:txBody>
          <a:bodyPr/>
          <a:lstStyle/>
          <a:p>
            <a:r>
              <a:rPr lang="zh-CN" altLang="en-US" dirty="0"/>
              <a:t>苏勇文</a:t>
            </a:r>
          </a:p>
        </p:txBody>
      </p:sp>
      <p:sp>
        <p:nvSpPr>
          <p:cNvPr id="6" name="文本占位符 5"/>
          <p:cNvSpPr>
            <a:spLocks noGrp="1"/>
          </p:cNvSpPr>
          <p:nvPr>
            <p:ph type="body" sz="quarter" idx="10"/>
          </p:nvPr>
        </p:nvSpPr>
        <p:spPr/>
        <p:txBody>
          <a:bodyPr>
            <a:normAutofit/>
          </a:bodyPr>
          <a:lstStyle/>
          <a:p>
            <a:r>
              <a:rPr lang="en-US" altLang="zh-CN" dirty="0"/>
              <a:t>2020</a:t>
            </a:r>
            <a:r>
              <a:rPr lang="zh-CN" altLang="en-US" dirty="0"/>
              <a:t>年</a:t>
            </a:r>
            <a:r>
              <a:rPr lang="en-US" altLang="zh-CN" dirty="0"/>
              <a:t>12</a:t>
            </a:r>
            <a:r>
              <a:rPr lang="zh-CN" altLang="en-US" dirty="0"/>
              <a:t>月</a:t>
            </a:r>
          </a:p>
        </p:txBody>
      </p:sp>
    </p:spTree>
    <p:extLst>
      <p:ext uri="{BB962C8B-B14F-4D97-AF65-F5344CB8AC3E}">
        <p14:creationId xmlns:p14="http://schemas.microsoft.com/office/powerpoint/2010/main" val="166954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36978-A66B-E748-82C0-55FD84F6C2BF}"/>
              </a:ext>
            </a:extLst>
          </p:cNvPr>
          <p:cNvSpPr>
            <a:spLocks noGrp="1"/>
          </p:cNvSpPr>
          <p:nvPr>
            <p:ph type="title"/>
          </p:nvPr>
        </p:nvSpPr>
        <p:spPr/>
        <p:txBody>
          <a:bodyPr/>
          <a:lstStyle/>
          <a:p>
            <a:r>
              <a:rPr kumimoji="1" lang="zh-CN" altLang="en-US" dirty="0"/>
              <a:t>套接字通信</a:t>
            </a:r>
          </a:p>
        </p:txBody>
      </p:sp>
      <p:sp>
        <p:nvSpPr>
          <p:cNvPr id="3" name="内容占位符 3">
            <a:extLst>
              <a:ext uri="{FF2B5EF4-FFF2-40B4-BE49-F238E27FC236}">
                <a16:creationId xmlns:a16="http://schemas.microsoft.com/office/drawing/2014/main" id="{E1175E89-AE69-6948-B1CF-0EAF0A2EF63D}"/>
              </a:ext>
            </a:extLst>
          </p:cNvPr>
          <p:cNvSpPr txBox="1">
            <a:spLocks/>
          </p:cNvSpPr>
          <p:nvPr/>
        </p:nvSpPr>
        <p:spPr>
          <a:xfrm>
            <a:off x="348769" y="1651000"/>
            <a:ext cx="8662676" cy="2667000"/>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000" dirty="0"/>
              <a:t>以下步骤在两台计算机之间使用套接字建立</a:t>
            </a:r>
            <a:r>
              <a:rPr lang="en-US" altLang="zh-CN" sz="2000" dirty="0"/>
              <a:t>TCP</a:t>
            </a:r>
            <a:r>
              <a:rPr lang="zh-CN" altLang="zh-CN" sz="2000" dirty="0"/>
              <a:t>连接时会出现：</a:t>
            </a:r>
          </a:p>
          <a:p>
            <a:pPr lvl="0"/>
            <a:r>
              <a:rPr lang="zh-CN" altLang="zh-CN" sz="2000" dirty="0"/>
              <a:t>服务器实例化一个</a:t>
            </a:r>
            <a:r>
              <a:rPr lang="en-US" altLang="zh-CN" sz="2000" dirty="0"/>
              <a:t> </a:t>
            </a:r>
            <a:r>
              <a:rPr lang="en-US" altLang="zh-CN" sz="2000" dirty="0" err="1"/>
              <a:t>ServerSocket</a:t>
            </a:r>
            <a:r>
              <a:rPr lang="en-US" altLang="zh-CN" sz="2000" dirty="0"/>
              <a:t> </a:t>
            </a:r>
            <a:r>
              <a:rPr lang="zh-CN" altLang="zh-CN" sz="2000" dirty="0"/>
              <a:t>对象，表示通过服务器上的端口通信。</a:t>
            </a:r>
          </a:p>
          <a:p>
            <a:pPr lvl="0"/>
            <a:r>
              <a:rPr lang="zh-CN" altLang="zh-CN" sz="2000" dirty="0"/>
              <a:t>服务器调用</a:t>
            </a:r>
            <a:r>
              <a:rPr lang="en-US" altLang="zh-CN" sz="2000" dirty="0"/>
              <a:t> </a:t>
            </a:r>
            <a:r>
              <a:rPr lang="en-US" altLang="zh-CN" sz="2000" dirty="0" err="1"/>
              <a:t>ServerSocket</a:t>
            </a:r>
            <a:r>
              <a:rPr lang="en-US" altLang="zh-CN" sz="2000" dirty="0"/>
              <a:t> </a:t>
            </a:r>
            <a:r>
              <a:rPr lang="zh-CN" altLang="zh-CN" sz="2000" dirty="0"/>
              <a:t>类的</a:t>
            </a:r>
            <a:r>
              <a:rPr lang="en-US" altLang="zh-CN" sz="2000" dirty="0"/>
              <a:t> accept() </a:t>
            </a:r>
            <a:r>
              <a:rPr lang="zh-CN" altLang="zh-CN" sz="2000" dirty="0"/>
              <a:t>方法，该方法将一直等待，直到客户端连接到服务器上给定的端口。</a:t>
            </a:r>
          </a:p>
          <a:p>
            <a:pPr lvl="0"/>
            <a:r>
              <a:rPr lang="zh-CN" altLang="zh-CN" sz="2000" dirty="0"/>
              <a:t>服务器正在等待时，一个客户端实例化一个</a:t>
            </a:r>
            <a:r>
              <a:rPr lang="en-US" altLang="zh-CN" sz="2000" dirty="0"/>
              <a:t> Socket </a:t>
            </a:r>
            <a:r>
              <a:rPr lang="zh-CN" altLang="zh-CN" sz="2000" dirty="0"/>
              <a:t>对象，指定服务器名称和端口号来请求连接。</a:t>
            </a:r>
          </a:p>
          <a:p>
            <a:pPr lvl="0"/>
            <a:r>
              <a:rPr lang="en-US" altLang="zh-CN" sz="2000" dirty="0"/>
              <a:t>Socket </a:t>
            </a:r>
            <a:r>
              <a:rPr lang="zh-CN" altLang="zh-CN" sz="2000" dirty="0"/>
              <a:t>类的构造函数试图将客户端连接到指定的服务器和端口号。如果通信被建立，则在客户端创建一个</a:t>
            </a:r>
            <a:r>
              <a:rPr lang="en-US" altLang="zh-CN" sz="2000" dirty="0"/>
              <a:t> Socket </a:t>
            </a:r>
            <a:r>
              <a:rPr lang="zh-CN" altLang="zh-CN" sz="2000" dirty="0"/>
              <a:t>对象能够与服务器进行通信。</a:t>
            </a:r>
          </a:p>
          <a:p>
            <a:pPr lvl="0"/>
            <a:r>
              <a:rPr lang="zh-CN" altLang="zh-CN" sz="2000" dirty="0"/>
              <a:t>在服务器端，</a:t>
            </a:r>
            <a:r>
              <a:rPr lang="en-US" altLang="zh-CN" sz="2000" dirty="0"/>
              <a:t>accept() </a:t>
            </a:r>
            <a:r>
              <a:rPr lang="zh-CN" altLang="zh-CN" sz="2000" dirty="0"/>
              <a:t>方法返回服务器上一个新的</a:t>
            </a:r>
            <a:r>
              <a:rPr lang="en-US" altLang="zh-CN" sz="2000" dirty="0"/>
              <a:t> socket </a:t>
            </a:r>
            <a:r>
              <a:rPr lang="zh-CN" altLang="zh-CN" sz="2000" dirty="0"/>
              <a:t>引用，该</a:t>
            </a:r>
            <a:r>
              <a:rPr lang="en-US" altLang="zh-CN" sz="2000" dirty="0"/>
              <a:t> socket </a:t>
            </a:r>
            <a:r>
              <a:rPr lang="zh-CN" altLang="zh-CN" sz="2000" dirty="0"/>
              <a:t>连接到客户端的</a:t>
            </a:r>
            <a:r>
              <a:rPr lang="en-US" altLang="zh-CN" sz="2000" dirty="0"/>
              <a:t> socket</a:t>
            </a:r>
            <a:r>
              <a:rPr lang="zh-CN" altLang="zh-CN" sz="2000" dirty="0"/>
              <a:t>。</a:t>
            </a:r>
          </a:p>
          <a:p>
            <a:pPr marL="0" indent="0">
              <a:buNone/>
            </a:pPr>
            <a:endParaRPr lang="zh-CN" altLang="en-US" sz="2000" dirty="0"/>
          </a:p>
          <a:p>
            <a:endParaRPr lang="en-US" altLang="zh-CN" sz="2000" dirty="0"/>
          </a:p>
        </p:txBody>
      </p:sp>
    </p:spTree>
    <p:extLst>
      <p:ext uri="{BB962C8B-B14F-4D97-AF65-F5344CB8AC3E}">
        <p14:creationId xmlns:p14="http://schemas.microsoft.com/office/powerpoint/2010/main" val="44342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C8A64-2205-3040-8A73-613CABEE84DF}"/>
              </a:ext>
            </a:extLst>
          </p:cNvPr>
          <p:cNvSpPr>
            <a:spLocks noGrp="1"/>
          </p:cNvSpPr>
          <p:nvPr>
            <p:ph type="title"/>
          </p:nvPr>
        </p:nvSpPr>
        <p:spPr/>
        <p:txBody>
          <a:bodyPr/>
          <a:lstStyle/>
          <a:p>
            <a:r>
              <a:rPr kumimoji="1" lang="en-US" altLang="zh-CN" dirty="0"/>
              <a:t>HTTP</a:t>
            </a:r>
            <a:r>
              <a:rPr kumimoji="1" lang="zh-CN" altLang="en-US" dirty="0"/>
              <a:t>协议介绍</a:t>
            </a:r>
          </a:p>
        </p:txBody>
      </p:sp>
      <p:sp>
        <p:nvSpPr>
          <p:cNvPr id="3" name="内容占位符 3">
            <a:extLst>
              <a:ext uri="{FF2B5EF4-FFF2-40B4-BE49-F238E27FC236}">
                <a16:creationId xmlns:a16="http://schemas.microsoft.com/office/drawing/2014/main" id="{ACD783B6-DFBD-D44E-BC1D-2267B8A156A7}"/>
              </a:ext>
            </a:extLst>
          </p:cNvPr>
          <p:cNvSpPr txBox="1">
            <a:spLocks/>
          </p:cNvSpPr>
          <p:nvPr/>
        </p:nvSpPr>
        <p:spPr>
          <a:xfrm>
            <a:off x="138111" y="1549785"/>
            <a:ext cx="8662676" cy="266700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zh-CN" sz="2000" dirty="0"/>
              <a:t>HTTP</a:t>
            </a:r>
            <a:r>
              <a:rPr lang="zh-CN" altLang="en-US" sz="2000" dirty="0"/>
              <a:t>是一个基于</a:t>
            </a:r>
            <a:r>
              <a:rPr lang="en" altLang="zh-CN" sz="2000" dirty="0"/>
              <a:t>TCP/IP</a:t>
            </a:r>
            <a:r>
              <a:rPr lang="zh-CN" altLang="en-US" sz="2000" dirty="0"/>
              <a:t>通信协议来传递数据（</a:t>
            </a:r>
            <a:r>
              <a:rPr lang="en" altLang="zh-CN" sz="2000" dirty="0"/>
              <a:t>HTML </a:t>
            </a:r>
            <a:r>
              <a:rPr lang="zh-CN" altLang="en-US" sz="2000" dirty="0"/>
              <a:t>文件</a:t>
            </a:r>
            <a:r>
              <a:rPr lang="en-US" altLang="zh-CN" sz="2000" dirty="0"/>
              <a:t>, </a:t>
            </a:r>
            <a:r>
              <a:rPr lang="zh-CN" altLang="en-US" sz="2000" dirty="0"/>
              <a:t>图片文件</a:t>
            </a:r>
            <a:r>
              <a:rPr lang="en-US" altLang="zh-CN" sz="2000" dirty="0"/>
              <a:t>, </a:t>
            </a:r>
            <a:r>
              <a:rPr lang="zh-CN" altLang="en-US" sz="2000" dirty="0"/>
              <a:t>查询结果等）的协议。</a:t>
            </a:r>
            <a:endParaRPr lang="en-US" altLang="zh-CN" sz="2000" dirty="0"/>
          </a:p>
          <a:p>
            <a:r>
              <a:rPr lang="zh-CN" altLang="en-US" sz="2000" dirty="0"/>
              <a:t>本项目中使用</a:t>
            </a:r>
            <a:r>
              <a:rPr lang="en-US" altLang="zh-CN" sz="2000" dirty="0"/>
              <a:t>HTTP</a:t>
            </a:r>
            <a:r>
              <a:rPr lang="zh-CN" altLang="en-US" sz="2000" dirty="0"/>
              <a:t>协议负责用户界面</a:t>
            </a:r>
            <a:r>
              <a:rPr lang="en-US" altLang="zh-CN" sz="2000" dirty="0"/>
              <a:t>HTML</a:t>
            </a:r>
            <a:r>
              <a:rPr lang="zh-CN" altLang="en-US" sz="2000" dirty="0"/>
              <a:t>文件的分发。</a:t>
            </a:r>
            <a:endParaRPr lang="en-US" altLang="zh-CN" sz="2000" dirty="0"/>
          </a:p>
          <a:p>
            <a:r>
              <a:rPr lang="en-US" altLang="zh-CN" sz="2000" dirty="0"/>
              <a:t>http</a:t>
            </a:r>
            <a:r>
              <a:rPr lang="zh-CN" altLang="en-US" sz="2000" dirty="0"/>
              <a:t>服务器处理请求</a:t>
            </a:r>
            <a:r>
              <a:rPr lang="en-US" altLang="zh-CN" sz="2000" dirty="0"/>
              <a:t>http</a:t>
            </a:r>
            <a:r>
              <a:rPr lang="zh-CN" altLang="en-US" sz="2000" dirty="0"/>
              <a:t>报文并回复一定格式的答复</a:t>
            </a:r>
            <a:r>
              <a:rPr lang="en-US" altLang="zh-CN" sz="2000" dirty="0"/>
              <a:t>http</a:t>
            </a:r>
            <a:r>
              <a:rPr lang="zh-CN" altLang="en-US" sz="2000" dirty="0"/>
              <a:t>报文</a:t>
            </a:r>
            <a:endParaRPr lang="en-US" altLang="zh-CN" sz="2000" dirty="0"/>
          </a:p>
          <a:p>
            <a:pPr marL="0" indent="0">
              <a:buNone/>
            </a:pPr>
            <a:endParaRPr lang="en-US" altLang="zh-CN" sz="2000" dirty="0"/>
          </a:p>
          <a:p>
            <a:pPr marL="0" indent="0">
              <a:buNone/>
            </a:pPr>
            <a:endParaRPr lang="zh-CN" altLang="en-US" sz="2000" dirty="0"/>
          </a:p>
          <a:p>
            <a:endParaRPr lang="en-US" altLang="zh-CN" sz="2000" dirty="0"/>
          </a:p>
        </p:txBody>
      </p:sp>
      <p:sp>
        <p:nvSpPr>
          <p:cNvPr id="4" name="Rectangle 2">
            <a:extLst>
              <a:ext uri="{FF2B5EF4-FFF2-40B4-BE49-F238E27FC236}">
                <a16:creationId xmlns:a16="http://schemas.microsoft.com/office/drawing/2014/main" id="{F2EE2B8C-83AB-374B-B69E-6FE59ECB3511}"/>
              </a:ext>
            </a:extLst>
          </p:cNvPr>
          <p:cNvSpPr>
            <a:spLocks noChangeArrowheads="1"/>
          </p:cNvSpPr>
          <p:nvPr/>
        </p:nvSpPr>
        <p:spPr bwMode="auto">
          <a:xfrm>
            <a:off x="277811"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descr="手机屏幕截图&#10;&#10;描述已自动生成">
            <a:extLst>
              <a:ext uri="{FF2B5EF4-FFF2-40B4-BE49-F238E27FC236}">
                <a16:creationId xmlns:a16="http://schemas.microsoft.com/office/drawing/2014/main" id="{6853E9EB-C7B1-DD46-B6EF-717AC194291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8111" y="4216785"/>
            <a:ext cx="4243389" cy="155559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9F99098-6BB6-0D45-B4B1-D958B56A303C}"/>
              </a:ext>
            </a:extLst>
          </p:cNvPr>
          <p:cNvSpPr txBox="1"/>
          <p:nvPr/>
        </p:nvSpPr>
        <p:spPr>
          <a:xfrm>
            <a:off x="762000" y="5880100"/>
            <a:ext cx="2032000" cy="369332"/>
          </a:xfrm>
          <a:prstGeom prst="rect">
            <a:avLst/>
          </a:prstGeom>
          <a:noFill/>
        </p:spPr>
        <p:txBody>
          <a:bodyPr wrap="square" rtlCol="0">
            <a:spAutoFit/>
          </a:bodyPr>
          <a:lstStyle/>
          <a:p>
            <a:r>
              <a:rPr kumimoji="1" lang="en-US" altLang="zh-CN" dirty="0"/>
              <a:t>http</a:t>
            </a:r>
            <a:r>
              <a:rPr kumimoji="1" lang="zh-CN" altLang="en-US" dirty="0"/>
              <a:t>请求报文格式</a:t>
            </a:r>
          </a:p>
        </p:txBody>
      </p:sp>
      <p:sp>
        <p:nvSpPr>
          <p:cNvPr id="6" name="Rectangle 4">
            <a:extLst>
              <a:ext uri="{FF2B5EF4-FFF2-40B4-BE49-F238E27FC236}">
                <a16:creationId xmlns:a16="http://schemas.microsoft.com/office/drawing/2014/main" id="{B993E3CF-4FCB-2C4F-938F-44EBBC5A40F8}"/>
              </a:ext>
            </a:extLst>
          </p:cNvPr>
          <p:cNvSpPr>
            <a:spLocks noChangeArrowheads="1"/>
          </p:cNvSpPr>
          <p:nvPr/>
        </p:nvSpPr>
        <p:spPr bwMode="auto">
          <a:xfrm flipV="1">
            <a:off x="4572001" y="3813481"/>
            <a:ext cx="61563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7" name="Picture 3" descr="图示&#10;&#10;描述已自动生成">
            <a:extLst>
              <a:ext uri="{FF2B5EF4-FFF2-40B4-BE49-F238E27FC236}">
                <a16:creationId xmlns:a16="http://schemas.microsoft.com/office/drawing/2014/main" id="{2A7E512F-670B-014F-A655-B629EA66690A}"/>
              </a:ext>
            </a:extLst>
          </p:cNvPr>
          <p:cNvPicPr>
            <a:picLocks noChangeAspect="1" noChangeArrowheads="1"/>
          </p:cNvPicPr>
          <p:nvPr/>
        </p:nvPicPr>
        <p:blipFill>
          <a:blip r:embed="rId5" r:link="rId4">
            <a:extLst>
              <a:ext uri="{28A0092B-C50C-407E-A947-70E740481C1C}">
                <a14:useLocalDpi xmlns:a14="http://schemas.microsoft.com/office/drawing/2010/main" val="0"/>
              </a:ext>
            </a:extLst>
          </a:blip>
          <a:srcRect/>
          <a:stretch>
            <a:fillRect/>
          </a:stretch>
        </p:blipFill>
        <p:spPr bwMode="auto">
          <a:xfrm>
            <a:off x="4572000" y="4015133"/>
            <a:ext cx="4370660" cy="195889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3F94B22E-3923-594B-A17B-DBBC669B1DBC}"/>
              </a:ext>
            </a:extLst>
          </p:cNvPr>
          <p:cNvSpPr txBox="1"/>
          <p:nvPr/>
        </p:nvSpPr>
        <p:spPr>
          <a:xfrm>
            <a:off x="5741330" y="5867400"/>
            <a:ext cx="2032000" cy="369332"/>
          </a:xfrm>
          <a:prstGeom prst="rect">
            <a:avLst/>
          </a:prstGeom>
          <a:noFill/>
        </p:spPr>
        <p:txBody>
          <a:bodyPr wrap="square" rtlCol="0">
            <a:spAutoFit/>
          </a:bodyPr>
          <a:lstStyle/>
          <a:p>
            <a:r>
              <a:rPr kumimoji="1" lang="en-US" altLang="zh-CN" dirty="0"/>
              <a:t>http</a:t>
            </a:r>
            <a:r>
              <a:rPr kumimoji="1" lang="zh-CN" altLang="en-US" dirty="0"/>
              <a:t>答复报文格式</a:t>
            </a:r>
          </a:p>
        </p:txBody>
      </p:sp>
    </p:spTree>
    <p:extLst>
      <p:ext uri="{BB962C8B-B14F-4D97-AF65-F5344CB8AC3E}">
        <p14:creationId xmlns:p14="http://schemas.microsoft.com/office/powerpoint/2010/main" val="314252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B8662-4AB3-8848-BF53-F494E272F393}"/>
              </a:ext>
            </a:extLst>
          </p:cNvPr>
          <p:cNvSpPr>
            <a:spLocks noGrp="1"/>
          </p:cNvSpPr>
          <p:nvPr>
            <p:ph type="title"/>
          </p:nvPr>
        </p:nvSpPr>
        <p:spPr/>
        <p:txBody>
          <a:bodyPr/>
          <a:lstStyle/>
          <a:p>
            <a:r>
              <a:rPr kumimoji="1" lang="en-US" altLang="zh-CN" dirty="0"/>
              <a:t>http</a:t>
            </a:r>
            <a:r>
              <a:rPr kumimoji="1" lang="zh-CN" altLang="en-US" dirty="0"/>
              <a:t>服务器设计</a:t>
            </a:r>
          </a:p>
        </p:txBody>
      </p:sp>
      <p:pic>
        <p:nvPicPr>
          <p:cNvPr id="45" name="图片 44">
            <a:extLst>
              <a:ext uri="{FF2B5EF4-FFF2-40B4-BE49-F238E27FC236}">
                <a16:creationId xmlns:a16="http://schemas.microsoft.com/office/drawing/2014/main" id="{28279043-01E2-3C42-8947-8A634C8EEDAA}"/>
              </a:ext>
            </a:extLst>
          </p:cNvPr>
          <p:cNvPicPr>
            <a:picLocks noChangeAspect="1"/>
          </p:cNvPicPr>
          <p:nvPr/>
        </p:nvPicPr>
        <p:blipFill>
          <a:blip r:embed="rId3"/>
          <a:stretch>
            <a:fillRect/>
          </a:stretch>
        </p:blipFill>
        <p:spPr>
          <a:xfrm>
            <a:off x="32185" y="1791085"/>
            <a:ext cx="8948002" cy="3987415"/>
          </a:xfrm>
          <a:prstGeom prst="rect">
            <a:avLst/>
          </a:prstGeom>
        </p:spPr>
      </p:pic>
    </p:spTree>
    <p:extLst>
      <p:ext uri="{BB962C8B-B14F-4D97-AF65-F5344CB8AC3E}">
        <p14:creationId xmlns:p14="http://schemas.microsoft.com/office/powerpoint/2010/main" val="1805372038"/>
      </p:ext>
    </p:extLst>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1800</TotalTime>
  <Words>2681</Words>
  <Application>Microsoft Office PowerPoint</Application>
  <PresentationFormat>全屏显示(4:3)</PresentationFormat>
  <Paragraphs>351</Paragraphs>
  <Slides>35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-apple-system</vt:lpstr>
      <vt:lpstr>Helvetica Neue</vt:lpstr>
      <vt:lpstr>PingFangSC-Regular</vt:lpstr>
      <vt:lpstr>等线</vt:lpstr>
      <vt:lpstr>等线 Light</vt:lpstr>
      <vt:lpstr>微软雅黑</vt:lpstr>
      <vt:lpstr>arial</vt:lpstr>
      <vt:lpstr>arial</vt:lpstr>
      <vt:lpstr>Calibri</vt:lpstr>
      <vt:lpstr>Times New Roman</vt:lpstr>
      <vt:lpstr>2016-VI主题</vt:lpstr>
      <vt:lpstr>基于B/S架构的多人实时画板</vt:lpstr>
      <vt:lpstr>目录 Contents</vt:lpstr>
      <vt:lpstr>项目背景</vt:lpstr>
      <vt:lpstr>项目逻辑</vt:lpstr>
      <vt:lpstr>目录 Contents</vt:lpstr>
      <vt:lpstr>part I: http文件服务器及UI设计 </vt:lpstr>
      <vt:lpstr>套接字通信</vt:lpstr>
      <vt:lpstr>HTTP协议介绍</vt:lpstr>
      <vt:lpstr>http服务器设计</vt:lpstr>
      <vt:lpstr>UI 事件处理模型</vt:lpstr>
      <vt:lpstr>UI界面设计</vt:lpstr>
      <vt:lpstr>part II: 前后端交互 </vt:lpstr>
      <vt:lpstr>WebSocket介绍</vt:lpstr>
      <vt:lpstr>WebSocket相比AJAX的优势</vt:lpstr>
      <vt:lpstr>通信流程：连接登录</vt:lpstr>
      <vt:lpstr>通信流程：权限申请</vt:lpstr>
      <vt:lpstr>通信流程：绘画数据同步</vt:lpstr>
      <vt:lpstr>数据协议设计：</vt:lpstr>
      <vt:lpstr>数据协议设计：</vt:lpstr>
      <vt:lpstr>part III: 画板设计 </vt:lpstr>
      <vt:lpstr>&lt;canvas&gt;标签介绍</vt:lpstr>
      <vt:lpstr>&lt;canvs&gt;绘图步骤</vt:lpstr>
      <vt:lpstr>HTML5事件</vt:lpstr>
      <vt:lpstr>画板主要事件</vt:lpstr>
      <vt:lpstr>画板数据传输：流程</vt:lpstr>
      <vt:lpstr>绘画数据传输：格式</vt:lpstr>
      <vt:lpstr>绘画数据传输：类型</vt:lpstr>
      <vt:lpstr>画板数据接收：流程</vt:lpstr>
      <vt:lpstr>画板数据接受：处理</vt:lpstr>
      <vt:lpstr>目录 Contents</vt:lpstr>
      <vt:lpstr>项目亮点和创新</vt:lpstr>
      <vt:lpstr>目录 Contents</vt:lpstr>
      <vt:lpstr>演示环境说明</vt:lpstr>
      <vt:lpstr>使用步骤</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杨 涵章</cp:lastModifiedBy>
  <cp:revision>114</cp:revision>
  <dcterms:created xsi:type="dcterms:W3CDTF">2016-01-21T16:32:22Z</dcterms:created>
  <dcterms:modified xsi:type="dcterms:W3CDTF">2020-12-14T05:10:33Z</dcterms:modified>
</cp:coreProperties>
</file>