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8"/>
  </p:notesMasterIdLst>
  <p:sldIdLst>
    <p:sldId id="256" r:id="rId2"/>
    <p:sldId id="269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  <p:sldId id="268" r:id="rId17"/>
    <p:sldId id="272" r:id="rId18"/>
    <p:sldId id="290" r:id="rId19"/>
    <p:sldId id="271" r:id="rId20"/>
    <p:sldId id="273" r:id="rId21"/>
    <p:sldId id="276" r:id="rId22"/>
    <p:sldId id="292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9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85214"/>
    <a:srgbClr val="CC9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FEDD-6FFC-4F5C-B547-ED448814CEB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AA3-B2B4-4FF2-AEC7-0930843FA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  <a:solidFill>
            <a:srgbClr val="E1AA1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6172200"/>
            <a:ext cx="685800" cy="68580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>
            <a:off x="0" y="6324600"/>
            <a:ext cx="685800" cy="533400"/>
          </a:xfrm>
          <a:prstGeom prst="rtTriangle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20739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58200" y="6172200"/>
            <a:ext cx="685800" cy="68580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>
            <a:off x="0" y="6324600"/>
            <a:ext cx="685800" cy="533400"/>
          </a:xfrm>
          <a:prstGeom prst="rtTriangle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io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Python Pandas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114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Part-1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err="1" smtClean="0"/>
              <a:t>Rakesh</a:t>
            </a:r>
            <a:r>
              <a:rPr lang="en-US" dirty="0" smtClean="0"/>
              <a:t> Kumar</a:t>
            </a:r>
          </a:p>
          <a:p>
            <a:pPr algn="ctr"/>
            <a:r>
              <a:rPr lang="en-US" dirty="0" smtClean="0"/>
              <a:t>DAV Centenary Public School, </a:t>
            </a:r>
            <a:r>
              <a:rPr lang="en-US" dirty="0" err="1" smtClean="0"/>
              <a:t>Chander</a:t>
            </a:r>
            <a:r>
              <a:rPr lang="en-US" dirty="0" smtClean="0"/>
              <a:t> </a:t>
            </a:r>
            <a:r>
              <a:rPr lang="en-US" dirty="0" err="1" smtClean="0"/>
              <a:t>Nagar,GZB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Series – CREATE   …….Continue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series with two different lists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names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unnati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vipul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city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'GZB'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'Delhi'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'Meerut'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Pune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Panji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(names, 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city)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551837"/>
            <a:ext cx="86106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GZB        </a:t>
            </a:r>
            <a:r>
              <a:rPr lang="en-US" dirty="0" err="1" smtClean="0"/>
              <a:t>rakesh</a:t>
            </a:r>
            <a:endParaRPr lang="en-US" dirty="0" smtClean="0"/>
          </a:p>
          <a:p>
            <a:r>
              <a:rPr lang="en-US" dirty="0" smtClean="0"/>
              <a:t>Delhi     </a:t>
            </a:r>
            <a:r>
              <a:rPr lang="en-US" dirty="0" err="1" smtClean="0"/>
              <a:t>vishank</a:t>
            </a:r>
            <a:endParaRPr lang="en-US" dirty="0" smtClean="0"/>
          </a:p>
          <a:p>
            <a:r>
              <a:rPr lang="en-US" dirty="0" smtClean="0"/>
              <a:t>Meerut     </a:t>
            </a:r>
            <a:r>
              <a:rPr lang="en-US" dirty="0" err="1" smtClean="0"/>
              <a:t>nikunj</a:t>
            </a:r>
            <a:endParaRPr lang="en-US" dirty="0" smtClean="0"/>
          </a:p>
          <a:p>
            <a:r>
              <a:rPr lang="en-US" dirty="0" err="1" smtClean="0"/>
              <a:t>Pune</a:t>
            </a:r>
            <a:r>
              <a:rPr lang="en-US" dirty="0" smtClean="0"/>
              <a:t>       </a:t>
            </a:r>
            <a:r>
              <a:rPr lang="en-US" dirty="0" err="1" smtClean="0"/>
              <a:t>unnati</a:t>
            </a:r>
            <a:endParaRPr lang="en-US" dirty="0" smtClean="0"/>
          </a:p>
          <a:p>
            <a:r>
              <a:rPr lang="en-US" dirty="0" err="1" smtClean="0"/>
              <a:t>Panji</a:t>
            </a:r>
            <a:r>
              <a:rPr lang="en-US" dirty="0" smtClean="0"/>
              <a:t>       </a:t>
            </a:r>
            <a:r>
              <a:rPr lang="en-US" dirty="0" err="1" smtClean="0"/>
              <a:t>vipul</a:t>
            </a:r>
            <a:endParaRPr lang="en-US" dirty="0" smtClean="0"/>
          </a:p>
          <a:p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572000"/>
            <a:ext cx="586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#series with Nan values of 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numpy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np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([10, 20, 30,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np.NaN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34.5, 6])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4419600"/>
            <a:ext cx="1752600" cy="20574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n-NO" dirty="0" smtClean="0"/>
              <a:t>0    10.0</a:t>
            </a:r>
          </a:p>
          <a:p>
            <a:r>
              <a:rPr lang="nn-NO" dirty="0" smtClean="0"/>
              <a:t>1    20.0</a:t>
            </a:r>
          </a:p>
          <a:p>
            <a:r>
              <a:rPr lang="nn-NO" dirty="0" smtClean="0"/>
              <a:t>2    30.0</a:t>
            </a:r>
          </a:p>
          <a:p>
            <a:r>
              <a:rPr lang="nn-NO" dirty="0" smtClean="0"/>
              <a:t>3     NaN</a:t>
            </a:r>
          </a:p>
          <a:p>
            <a:r>
              <a:rPr lang="nn-NO" dirty="0" smtClean="0"/>
              <a:t>4   -34.5</a:t>
            </a:r>
          </a:p>
          <a:p>
            <a:r>
              <a:rPr lang="nn-NO" dirty="0" smtClean="0"/>
              <a:t>5     6.0</a:t>
            </a:r>
          </a:p>
          <a:p>
            <a:r>
              <a:rPr lang="nn-NO" dirty="0" smtClean="0"/>
              <a:t>dtype: float64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Series – CREATE   …….Continue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19191"/>
                </a:solidFill>
                <a:latin typeface="Consolas"/>
              </a:rPr>
              <a:t>#series from a python Dictionary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dict1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{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'roll'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 20,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'city'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Gzb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 40,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'profession'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'Teaching'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(dict1)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1600200"/>
            <a:ext cx="2362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name            </a:t>
            </a:r>
            <a:r>
              <a:rPr lang="en-US" dirty="0" err="1" smtClean="0"/>
              <a:t>rakesh</a:t>
            </a:r>
            <a:endParaRPr lang="en-US" dirty="0" smtClean="0"/>
          </a:p>
          <a:p>
            <a:r>
              <a:rPr lang="en-US" dirty="0" smtClean="0"/>
              <a:t>roll                20</a:t>
            </a:r>
          </a:p>
          <a:p>
            <a:r>
              <a:rPr lang="en-US" dirty="0" smtClean="0"/>
              <a:t>city               </a:t>
            </a:r>
            <a:r>
              <a:rPr lang="en-US" dirty="0" err="1" smtClean="0"/>
              <a:t>Gzb</a:t>
            </a:r>
            <a:endParaRPr lang="en-US" dirty="0" smtClean="0"/>
          </a:p>
          <a:p>
            <a:r>
              <a:rPr lang="en-US" dirty="0" smtClean="0"/>
              <a:t>age                 40</a:t>
            </a:r>
          </a:p>
          <a:p>
            <a:r>
              <a:rPr lang="en-US" dirty="0" smtClean="0"/>
              <a:t>profession    Teaching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np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np.arange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(10, 15)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(data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**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2, 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4114800"/>
            <a:ext cx="2362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10    100</a:t>
            </a:r>
          </a:p>
          <a:p>
            <a:r>
              <a:rPr lang="en-US" dirty="0" smtClean="0"/>
              <a:t>11    121</a:t>
            </a:r>
          </a:p>
          <a:p>
            <a:r>
              <a:rPr lang="en-US" dirty="0" smtClean="0"/>
              <a:t>12    144</a:t>
            </a:r>
          </a:p>
          <a:p>
            <a:r>
              <a:rPr lang="en-US" dirty="0" smtClean="0"/>
              <a:t>13    169</a:t>
            </a:r>
          </a:p>
          <a:p>
            <a:r>
              <a:rPr lang="en-US" dirty="0" smtClean="0"/>
              <a:t>14    196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 – Series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6096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(3,30,3))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s.index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      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index on the series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s.values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</a:t>
            </a:r>
            <a:r>
              <a:rPr lang="en-US" dirty="0" err="1" smtClean="0">
                <a:solidFill>
                  <a:srgbClr val="FF0000"/>
                </a:solidFill>
              </a:rPr>
              <a:t>ndarray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s.dtype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</a:t>
            </a:r>
            <a:r>
              <a:rPr lang="en-US" dirty="0" err="1" smtClean="0">
                <a:solidFill>
                  <a:srgbClr val="FF0000"/>
                </a:solidFill>
              </a:rPr>
              <a:t>dtype</a:t>
            </a:r>
            <a:r>
              <a:rPr lang="en-US" dirty="0" smtClean="0">
                <a:solidFill>
                  <a:srgbClr val="FF0000"/>
                </a:solidFill>
              </a:rPr>
              <a:t> object of the underlying data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s.shape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</a:t>
            </a:r>
            <a:r>
              <a:rPr lang="en-US" dirty="0" err="1" smtClean="0">
                <a:solidFill>
                  <a:srgbClr val="FF0000"/>
                </a:solidFill>
              </a:rPr>
              <a:t>tuple</a:t>
            </a:r>
            <a:r>
              <a:rPr lang="en-US" dirty="0" smtClean="0">
                <a:solidFill>
                  <a:srgbClr val="FF0000"/>
                </a:solidFill>
              </a:rPr>
              <a:t> of the shape of the underlying data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s.nbytes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number of </a:t>
            </a:r>
            <a:r>
              <a:rPr lang="en-US" dirty="0" err="1" smtClean="0">
                <a:solidFill>
                  <a:srgbClr val="FF0000"/>
                </a:solidFill>
              </a:rPr>
              <a:t>bypes</a:t>
            </a:r>
            <a:r>
              <a:rPr lang="en-US" dirty="0" smtClean="0">
                <a:solidFill>
                  <a:srgbClr val="FF0000"/>
                </a:solidFill>
              </a:rPr>
              <a:t> of underlying data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s.ndim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the number of dimension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s.size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the number of elements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s.hasnans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true if there are any Nan value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s.empty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		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return true if series object is empty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114800"/>
            <a:ext cx="45720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RangeIndex</a:t>
            </a:r>
            <a:r>
              <a:rPr lang="en-US" sz="1600" dirty="0" smtClean="0"/>
              <a:t>(start=0, stop=9, step=1)</a:t>
            </a:r>
          </a:p>
          <a:p>
            <a:r>
              <a:rPr lang="en-US" sz="1600" dirty="0" smtClean="0"/>
              <a:t>[ 3  6  9 12 15 18 21 24 27]</a:t>
            </a:r>
          </a:p>
          <a:p>
            <a:r>
              <a:rPr lang="en-US" sz="1600" dirty="0" smtClean="0"/>
              <a:t>int64</a:t>
            </a:r>
          </a:p>
          <a:p>
            <a:r>
              <a:rPr lang="en-US" sz="1600" dirty="0" smtClean="0"/>
              <a:t>(9,)</a:t>
            </a:r>
          </a:p>
          <a:p>
            <a:r>
              <a:rPr lang="en-US" sz="1600" dirty="0" smtClean="0"/>
              <a:t>72</a:t>
            </a:r>
          </a:p>
          <a:p>
            <a:r>
              <a:rPr lang="en-US" sz="1600" dirty="0" smtClean="0"/>
              <a:t>1</a:t>
            </a:r>
          </a:p>
          <a:p>
            <a:r>
              <a:rPr lang="en-US" sz="1600" dirty="0" smtClean="0"/>
              <a:t>9</a:t>
            </a:r>
          </a:p>
          <a:p>
            <a:r>
              <a:rPr lang="en-US" sz="1600" dirty="0" smtClean="0"/>
              <a:t>False</a:t>
            </a:r>
          </a:p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7" name="Bent Arrow 6"/>
          <p:cNvSpPr/>
          <p:nvPr/>
        </p:nvSpPr>
        <p:spPr>
          <a:xfrm flipH="1" flipV="1">
            <a:off x="4953000" y="4343400"/>
            <a:ext cx="1524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(SERIES)- SELECTION, INDEXING,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(range(2,20,2))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(s[2])   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show value at index 2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(s[1:])  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display all element from 1 index onward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(s[:4])  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display values present at index 0,1,2,3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(s[1::2])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display value present at index 1,3,5,7</a:t>
            </a:r>
            <a:endParaRPr lang="en-US" b="0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any normal </a:t>
            </a:r>
            <a:r>
              <a:rPr lang="en-US" dirty="0" err="1" smtClean="0">
                <a:solidFill>
                  <a:srgbClr val="FF0000"/>
                </a:solidFill>
              </a:rPr>
              <a:t>Pyhon</a:t>
            </a:r>
            <a:r>
              <a:rPr lang="en-US" dirty="0" smtClean="0">
                <a:solidFill>
                  <a:srgbClr val="FF0000"/>
                </a:solidFill>
              </a:rPr>
              <a:t> list </a:t>
            </a:r>
            <a:r>
              <a:rPr lang="en-US" dirty="0" smtClean="0"/>
              <a:t>the values available in pandas series can also be accessed using its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. BUT pandas series does not support </a:t>
            </a:r>
            <a:r>
              <a:rPr lang="en-US" dirty="0" smtClean="0">
                <a:solidFill>
                  <a:srgbClr val="FF0000"/>
                </a:solidFill>
              </a:rPr>
              <a:t>negative index</a:t>
            </a:r>
            <a:r>
              <a:rPr lang="en-US" dirty="0" smtClean="0"/>
              <a:t> like Python support in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11480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np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np.arange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(2, 20, 2),index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[x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abcdefghi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(s[2])   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show value at index 2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(s[1:])  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display all element from 1 index onward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(s[:4])  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display values present at index 0,1,2,3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(s[1::2]) 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display value present at index 1,3,5,7</a:t>
            </a:r>
            <a:endParaRPr lang="en-US" b="0" dirty="0">
              <a:solidFill>
                <a:srgbClr val="FF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 –(SERIES ) -  Head and Tail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685800"/>
            <a:ext cx="876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retirve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values from pandas series using head() and tail() function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(1,1000,5))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#print top 5 entries of the series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s.head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919191"/>
                </a:solidFill>
                <a:latin typeface="Consolas"/>
              </a:rPr>
              <a:t>#print top 2 entries of the series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s.head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919191"/>
                </a:solidFill>
                <a:latin typeface="Consolas"/>
              </a:rPr>
              <a:t>#print last 5 entries of the series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s.tail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919191"/>
                </a:solidFill>
                <a:latin typeface="Consolas"/>
              </a:rPr>
              <a:t># print last 2 entries of the series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s.tail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(2))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1295400"/>
            <a:ext cx="3505200" cy="5078313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0     1</a:t>
            </a:r>
          </a:p>
          <a:p>
            <a:r>
              <a:rPr lang="en-US" dirty="0" smtClean="0"/>
              <a:t>1     6</a:t>
            </a:r>
          </a:p>
          <a:p>
            <a:r>
              <a:rPr lang="en-US" dirty="0" smtClean="0"/>
              <a:t>2    11</a:t>
            </a:r>
          </a:p>
          <a:p>
            <a:r>
              <a:rPr lang="en-US" dirty="0" smtClean="0"/>
              <a:t>3    16</a:t>
            </a:r>
          </a:p>
          <a:p>
            <a:r>
              <a:rPr lang="en-US" dirty="0" smtClean="0"/>
              <a:t>4    21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r>
              <a:rPr lang="en-US" dirty="0" smtClean="0"/>
              <a:t>0    1</a:t>
            </a:r>
          </a:p>
          <a:p>
            <a:r>
              <a:rPr lang="en-US" dirty="0" smtClean="0"/>
              <a:t>1    6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r>
              <a:rPr lang="en-US" dirty="0" smtClean="0"/>
              <a:t>195    976</a:t>
            </a:r>
          </a:p>
          <a:p>
            <a:r>
              <a:rPr lang="en-US" dirty="0" smtClean="0"/>
              <a:t>196    981</a:t>
            </a:r>
          </a:p>
          <a:p>
            <a:r>
              <a:rPr lang="en-US" dirty="0" smtClean="0"/>
              <a:t>197    986</a:t>
            </a:r>
          </a:p>
          <a:p>
            <a:r>
              <a:rPr lang="en-US" dirty="0" smtClean="0"/>
              <a:t>198    991</a:t>
            </a:r>
          </a:p>
          <a:p>
            <a:r>
              <a:rPr lang="en-US" dirty="0" smtClean="0"/>
              <a:t>199    996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r>
              <a:rPr lang="en-US" dirty="0" smtClean="0"/>
              <a:t>198    991</a:t>
            </a:r>
          </a:p>
          <a:p>
            <a:r>
              <a:rPr lang="en-US" dirty="0" smtClean="0"/>
              <a:t>199    996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48400" y="1524000"/>
            <a:ext cx="2667000" cy="685800"/>
          </a:xfrm>
          <a:prstGeom prst="wedgeRoundRectCallout">
            <a:avLst>
              <a:gd name="adj1" fmla="val -62882"/>
              <a:gd name="adj2" fmla="val 2979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s.head</a:t>
            </a:r>
            <a:r>
              <a:rPr lang="en-US" dirty="0" smtClean="0"/>
              <a:t>() – top 5 values 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77000" y="4114800"/>
            <a:ext cx="2514600" cy="533400"/>
          </a:xfrm>
          <a:prstGeom prst="wedgeRoundRectCallout">
            <a:avLst>
              <a:gd name="adj1" fmla="val -65773"/>
              <a:gd name="adj2" fmla="val 2530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s.tail</a:t>
            </a:r>
            <a:r>
              <a:rPr lang="en-US" dirty="0" smtClean="0"/>
              <a:t>() – Last 5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Pandas-( SERIES) -  </a:t>
            </a:r>
            <a:r>
              <a:rPr lang="en-US" dirty="0" err="1" smtClean="0"/>
              <a:t>Maths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09600"/>
            <a:ext cx="6553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mathematical operation on pandas series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(10))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s1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(20,30))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(s1)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s2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s1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"s2 = s+s1"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(s2)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s2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50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"s2= s+50"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(s2)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s2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s1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"s2= s*s1"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(s2)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685800"/>
            <a:ext cx="1447800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0    0</a:t>
            </a:r>
          </a:p>
          <a:p>
            <a:r>
              <a:rPr lang="en-US" sz="1600" dirty="0" smtClean="0"/>
              <a:t>1    1</a:t>
            </a:r>
          </a:p>
          <a:p>
            <a:r>
              <a:rPr lang="en-US" sz="1600" dirty="0" smtClean="0"/>
              <a:t>2    2</a:t>
            </a:r>
          </a:p>
          <a:p>
            <a:r>
              <a:rPr lang="en-US" sz="1600" dirty="0" smtClean="0"/>
              <a:t>3    3</a:t>
            </a:r>
          </a:p>
          <a:p>
            <a:r>
              <a:rPr lang="en-US" sz="1600" dirty="0" smtClean="0"/>
              <a:t>4    4</a:t>
            </a:r>
          </a:p>
          <a:p>
            <a:r>
              <a:rPr lang="en-US" sz="1600" dirty="0" smtClean="0"/>
              <a:t>5    5</a:t>
            </a:r>
          </a:p>
          <a:p>
            <a:r>
              <a:rPr lang="en-US" sz="1600" dirty="0" smtClean="0"/>
              <a:t>6    6</a:t>
            </a:r>
          </a:p>
          <a:p>
            <a:r>
              <a:rPr lang="en-US" sz="1600" dirty="0" smtClean="0"/>
              <a:t>7    7</a:t>
            </a:r>
          </a:p>
          <a:p>
            <a:r>
              <a:rPr lang="en-US" sz="1600" dirty="0" smtClean="0"/>
              <a:t>8    8</a:t>
            </a:r>
          </a:p>
          <a:p>
            <a:r>
              <a:rPr lang="en-US" sz="1600" dirty="0" smtClean="0"/>
              <a:t>9    9</a:t>
            </a:r>
          </a:p>
          <a:p>
            <a:r>
              <a:rPr lang="en-US" sz="1600" dirty="0" err="1" smtClean="0"/>
              <a:t>dtype</a:t>
            </a:r>
            <a:r>
              <a:rPr lang="en-US" sz="1600" dirty="0" smtClean="0"/>
              <a:t>: int64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1219200" cy="2708434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 smtClean="0"/>
              <a:t>s2= s+50</a:t>
            </a:r>
          </a:p>
          <a:p>
            <a:r>
              <a:rPr lang="en-US" sz="1400" dirty="0" smtClean="0"/>
              <a:t>0    50</a:t>
            </a:r>
          </a:p>
          <a:p>
            <a:r>
              <a:rPr lang="en-US" sz="1400" dirty="0" smtClean="0"/>
              <a:t>1    51</a:t>
            </a:r>
          </a:p>
          <a:p>
            <a:r>
              <a:rPr lang="en-US" sz="1400" dirty="0" smtClean="0"/>
              <a:t>2    52</a:t>
            </a:r>
          </a:p>
          <a:p>
            <a:r>
              <a:rPr lang="en-US" sz="1400" dirty="0" smtClean="0"/>
              <a:t>3    53</a:t>
            </a:r>
          </a:p>
          <a:p>
            <a:r>
              <a:rPr lang="en-US" sz="1400" dirty="0" smtClean="0"/>
              <a:t>4    54</a:t>
            </a:r>
          </a:p>
          <a:p>
            <a:r>
              <a:rPr lang="en-US" sz="1400" dirty="0" smtClean="0"/>
              <a:t>5    55</a:t>
            </a:r>
          </a:p>
          <a:p>
            <a:r>
              <a:rPr lang="en-US" sz="1400" dirty="0" smtClean="0"/>
              <a:t>6    56</a:t>
            </a:r>
          </a:p>
          <a:p>
            <a:r>
              <a:rPr lang="en-US" sz="1400" dirty="0" smtClean="0"/>
              <a:t>7    57</a:t>
            </a:r>
          </a:p>
          <a:p>
            <a:r>
              <a:rPr lang="en-US" sz="1400" dirty="0" smtClean="0"/>
              <a:t>8    58</a:t>
            </a:r>
          </a:p>
          <a:p>
            <a:r>
              <a:rPr lang="en-US" sz="1400" dirty="0" smtClean="0"/>
              <a:t>9    59</a:t>
            </a:r>
          </a:p>
          <a:p>
            <a:r>
              <a:rPr lang="en-US" sz="1400" dirty="0" err="1" smtClean="0"/>
              <a:t>dtype</a:t>
            </a:r>
            <a:r>
              <a:rPr lang="en-US" sz="1400" dirty="0" smtClean="0"/>
              <a:t>: int64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3962400"/>
            <a:ext cx="1447800" cy="270843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 smtClean="0"/>
              <a:t>s2 = s+s1</a:t>
            </a:r>
          </a:p>
          <a:p>
            <a:r>
              <a:rPr lang="en-US" sz="1400" dirty="0" smtClean="0"/>
              <a:t>0    20</a:t>
            </a:r>
          </a:p>
          <a:p>
            <a:r>
              <a:rPr lang="en-US" sz="1400" dirty="0" smtClean="0"/>
              <a:t>1    22</a:t>
            </a:r>
          </a:p>
          <a:p>
            <a:r>
              <a:rPr lang="en-US" sz="1400" dirty="0" smtClean="0"/>
              <a:t>2    24</a:t>
            </a:r>
          </a:p>
          <a:p>
            <a:r>
              <a:rPr lang="en-US" sz="1400" dirty="0" smtClean="0"/>
              <a:t>3    26</a:t>
            </a:r>
          </a:p>
          <a:p>
            <a:r>
              <a:rPr lang="en-US" sz="1400" dirty="0" smtClean="0"/>
              <a:t>4    28</a:t>
            </a:r>
          </a:p>
          <a:p>
            <a:r>
              <a:rPr lang="en-US" sz="1400" dirty="0" smtClean="0"/>
              <a:t>5    30</a:t>
            </a:r>
          </a:p>
          <a:p>
            <a:r>
              <a:rPr lang="en-US" sz="1400" dirty="0" smtClean="0"/>
              <a:t>6    32</a:t>
            </a:r>
          </a:p>
          <a:p>
            <a:r>
              <a:rPr lang="en-US" sz="1400" dirty="0" smtClean="0"/>
              <a:t>7    34</a:t>
            </a:r>
          </a:p>
          <a:p>
            <a:r>
              <a:rPr lang="en-US" sz="1400" dirty="0" smtClean="0"/>
              <a:t>8    36</a:t>
            </a:r>
          </a:p>
          <a:p>
            <a:r>
              <a:rPr lang="en-US" sz="1400" dirty="0" smtClean="0"/>
              <a:t>9    38</a:t>
            </a:r>
          </a:p>
          <a:p>
            <a:r>
              <a:rPr lang="en-US" sz="1400" dirty="0" err="1" smtClean="0"/>
              <a:t>dtype</a:t>
            </a:r>
            <a:r>
              <a:rPr lang="en-US" sz="1400" dirty="0" smtClean="0"/>
              <a:t>: int64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685800"/>
            <a:ext cx="1524000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0    20</a:t>
            </a:r>
          </a:p>
          <a:p>
            <a:r>
              <a:rPr lang="en-US" sz="1600" dirty="0" smtClean="0"/>
              <a:t>1    21</a:t>
            </a:r>
          </a:p>
          <a:p>
            <a:r>
              <a:rPr lang="en-US" sz="1600" dirty="0" smtClean="0"/>
              <a:t>2    22</a:t>
            </a:r>
          </a:p>
          <a:p>
            <a:r>
              <a:rPr lang="en-US" sz="1600" dirty="0" smtClean="0"/>
              <a:t>3    23</a:t>
            </a:r>
          </a:p>
          <a:p>
            <a:r>
              <a:rPr lang="en-US" sz="1600" dirty="0" smtClean="0"/>
              <a:t>4    24</a:t>
            </a:r>
          </a:p>
          <a:p>
            <a:r>
              <a:rPr lang="en-US" sz="1600" dirty="0" smtClean="0"/>
              <a:t>5    25</a:t>
            </a:r>
          </a:p>
          <a:p>
            <a:r>
              <a:rPr lang="en-US" sz="1600" dirty="0" smtClean="0"/>
              <a:t>6    26</a:t>
            </a:r>
          </a:p>
          <a:p>
            <a:r>
              <a:rPr lang="en-US" sz="1600" dirty="0" smtClean="0"/>
              <a:t>7    27</a:t>
            </a:r>
          </a:p>
          <a:p>
            <a:r>
              <a:rPr lang="en-US" sz="1600" dirty="0" smtClean="0"/>
              <a:t>8    28</a:t>
            </a:r>
          </a:p>
          <a:p>
            <a:r>
              <a:rPr lang="en-US" sz="1600" dirty="0" smtClean="0"/>
              <a:t>9    29</a:t>
            </a:r>
          </a:p>
          <a:p>
            <a:r>
              <a:rPr lang="en-US" sz="1600" dirty="0" err="1" smtClean="0"/>
              <a:t>dtype</a:t>
            </a:r>
            <a:r>
              <a:rPr lang="en-US" sz="1600" dirty="0" smtClean="0"/>
              <a:t>: int64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3962400"/>
            <a:ext cx="1371600" cy="2708434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 smtClean="0"/>
              <a:t>s2= s*s1</a:t>
            </a:r>
          </a:p>
          <a:p>
            <a:r>
              <a:rPr lang="en-US" sz="1400" dirty="0" smtClean="0"/>
              <a:t>0      0</a:t>
            </a:r>
          </a:p>
          <a:p>
            <a:r>
              <a:rPr lang="en-US" sz="1400" dirty="0" smtClean="0"/>
              <a:t>1     21</a:t>
            </a:r>
          </a:p>
          <a:p>
            <a:r>
              <a:rPr lang="en-US" sz="1400" dirty="0" smtClean="0"/>
              <a:t>2     44</a:t>
            </a:r>
          </a:p>
          <a:p>
            <a:r>
              <a:rPr lang="en-US" sz="1400" dirty="0" smtClean="0"/>
              <a:t>3     69</a:t>
            </a:r>
          </a:p>
          <a:p>
            <a:r>
              <a:rPr lang="en-US" sz="1400" dirty="0" smtClean="0"/>
              <a:t>4     96</a:t>
            </a:r>
          </a:p>
          <a:p>
            <a:r>
              <a:rPr lang="en-US" sz="1400" dirty="0" smtClean="0"/>
              <a:t>5    125</a:t>
            </a:r>
          </a:p>
          <a:p>
            <a:r>
              <a:rPr lang="en-US" sz="1400" dirty="0" smtClean="0"/>
              <a:t>6    156</a:t>
            </a:r>
          </a:p>
          <a:p>
            <a:r>
              <a:rPr lang="en-US" sz="1400" dirty="0" smtClean="0"/>
              <a:t>7    189</a:t>
            </a:r>
          </a:p>
          <a:p>
            <a:r>
              <a:rPr lang="en-US" sz="1400" dirty="0" smtClean="0"/>
              <a:t>8    224</a:t>
            </a:r>
          </a:p>
          <a:p>
            <a:r>
              <a:rPr lang="en-US" sz="1400" dirty="0" smtClean="0"/>
              <a:t>9    261</a:t>
            </a:r>
          </a:p>
          <a:p>
            <a:r>
              <a:rPr lang="en-US" sz="1400" dirty="0" err="1" smtClean="0"/>
              <a:t>dtype</a:t>
            </a:r>
            <a:r>
              <a:rPr lang="en-US" sz="1400" dirty="0" smtClean="0"/>
              <a:t>: int64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Pandas-(SERIES )- VECTOR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(2,20))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"Print True if Values Greater than </a:t>
            </a:r>
          </a:p>
          <a:p>
            <a:r>
              <a:rPr lang="en-US" dirty="0" smtClean="0">
                <a:solidFill>
                  <a:srgbClr val="00A33F"/>
                </a:solidFill>
                <a:latin typeface="Consolas"/>
              </a:rPr>
              <a:t>       12 else false"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12)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"Print values greater than 12"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(s[s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12])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762000"/>
            <a:ext cx="2133600" cy="535531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0     False</a:t>
            </a:r>
          </a:p>
          <a:p>
            <a:r>
              <a:rPr lang="en-US" dirty="0" smtClean="0"/>
              <a:t>1     False</a:t>
            </a:r>
          </a:p>
          <a:p>
            <a:r>
              <a:rPr lang="en-US" dirty="0" smtClean="0"/>
              <a:t>2     False</a:t>
            </a:r>
          </a:p>
          <a:p>
            <a:r>
              <a:rPr lang="en-US" dirty="0" smtClean="0"/>
              <a:t>3     False</a:t>
            </a:r>
          </a:p>
          <a:p>
            <a:r>
              <a:rPr lang="en-US" dirty="0" smtClean="0"/>
              <a:t>4     False</a:t>
            </a:r>
          </a:p>
          <a:p>
            <a:r>
              <a:rPr lang="en-US" dirty="0" smtClean="0"/>
              <a:t>5     False</a:t>
            </a:r>
          </a:p>
          <a:p>
            <a:r>
              <a:rPr lang="en-US" dirty="0" smtClean="0"/>
              <a:t>6     False</a:t>
            </a:r>
          </a:p>
          <a:p>
            <a:r>
              <a:rPr lang="en-US" dirty="0" smtClean="0"/>
              <a:t>7     False</a:t>
            </a:r>
          </a:p>
          <a:p>
            <a:r>
              <a:rPr lang="en-US" dirty="0" smtClean="0"/>
              <a:t>8     False</a:t>
            </a:r>
          </a:p>
          <a:p>
            <a:r>
              <a:rPr lang="en-US" dirty="0" smtClean="0"/>
              <a:t>9     False</a:t>
            </a:r>
          </a:p>
          <a:p>
            <a:r>
              <a:rPr lang="en-US" dirty="0" smtClean="0"/>
              <a:t>10    False</a:t>
            </a:r>
          </a:p>
          <a:p>
            <a:r>
              <a:rPr lang="en-US" dirty="0" smtClean="0"/>
              <a:t>11     True</a:t>
            </a:r>
          </a:p>
          <a:p>
            <a:r>
              <a:rPr lang="en-US" dirty="0" smtClean="0"/>
              <a:t>12     True</a:t>
            </a:r>
          </a:p>
          <a:p>
            <a:r>
              <a:rPr lang="en-US" dirty="0" smtClean="0"/>
              <a:t>13     True</a:t>
            </a:r>
          </a:p>
          <a:p>
            <a:r>
              <a:rPr lang="en-US" dirty="0" smtClean="0"/>
              <a:t>14     True</a:t>
            </a:r>
          </a:p>
          <a:p>
            <a:r>
              <a:rPr lang="en-US" dirty="0" smtClean="0"/>
              <a:t>15     True</a:t>
            </a:r>
          </a:p>
          <a:p>
            <a:r>
              <a:rPr lang="en-US" dirty="0" smtClean="0"/>
              <a:t>16     True</a:t>
            </a:r>
          </a:p>
          <a:p>
            <a:r>
              <a:rPr lang="en-US" dirty="0" smtClean="0"/>
              <a:t>17     True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3886200"/>
            <a:ext cx="4572000" cy="2585323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 smtClean="0"/>
              <a:t>Print values greater than 12</a:t>
            </a:r>
          </a:p>
          <a:p>
            <a:r>
              <a:rPr lang="en-US" dirty="0" smtClean="0"/>
              <a:t>11    13</a:t>
            </a:r>
          </a:p>
          <a:p>
            <a:r>
              <a:rPr lang="en-US" dirty="0" smtClean="0"/>
              <a:t>12    14</a:t>
            </a:r>
          </a:p>
          <a:p>
            <a:r>
              <a:rPr lang="en-US" dirty="0" smtClean="0"/>
              <a:t>13    15</a:t>
            </a:r>
          </a:p>
          <a:p>
            <a:r>
              <a:rPr lang="en-US" dirty="0" smtClean="0"/>
              <a:t>14    16</a:t>
            </a:r>
          </a:p>
          <a:p>
            <a:r>
              <a:rPr lang="en-US" dirty="0" smtClean="0"/>
              <a:t>15    17</a:t>
            </a:r>
          </a:p>
          <a:p>
            <a:r>
              <a:rPr lang="en-US" dirty="0" smtClean="0"/>
              <a:t>16    18</a:t>
            </a:r>
          </a:p>
          <a:p>
            <a:r>
              <a:rPr lang="en-US" dirty="0" smtClean="0"/>
              <a:t>17    19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295400" y="30480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52600" y="2057400"/>
            <a:ext cx="480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Pandas-(SERIES)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8600" y="889844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marks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(5):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n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A535AE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"Marks :"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marks.append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(n)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(marks)</a:t>
            </a:r>
          </a:p>
          <a:p>
            <a:r>
              <a:rPr lang="en-US" dirty="0" smtClean="0">
                <a:solidFill>
                  <a:srgbClr val="919191"/>
                </a:solidFill>
                <a:latin typeface="Consolas"/>
              </a:rPr>
              <a:t>#print(s)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s.sort_values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(ascending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               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# False for Descending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s.max()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low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s.min()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s.sum()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noe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A535AE"/>
                </a:solidFill>
                <a:latin typeface="Consolas"/>
              </a:rPr>
              <a:t>len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'Maximum values :'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'Minimum values :'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low)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'Sum of values :'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'Average value 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noe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1524000"/>
            <a:ext cx="3200400" cy="4247317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Marks :45</a:t>
            </a:r>
          </a:p>
          <a:p>
            <a:r>
              <a:rPr lang="en-US" dirty="0" smtClean="0"/>
              <a:t>Marks :6</a:t>
            </a:r>
          </a:p>
          <a:p>
            <a:r>
              <a:rPr lang="en-US" dirty="0" smtClean="0"/>
              <a:t>Marks :67</a:t>
            </a:r>
          </a:p>
          <a:p>
            <a:r>
              <a:rPr lang="en-US" dirty="0" smtClean="0"/>
              <a:t>Marks :78</a:t>
            </a:r>
          </a:p>
          <a:p>
            <a:r>
              <a:rPr lang="en-US" dirty="0" smtClean="0"/>
              <a:t>Marks :4</a:t>
            </a:r>
          </a:p>
          <a:p>
            <a:r>
              <a:rPr lang="en-US" dirty="0" smtClean="0"/>
              <a:t>4     4</a:t>
            </a:r>
          </a:p>
          <a:p>
            <a:r>
              <a:rPr lang="en-US" dirty="0" smtClean="0"/>
              <a:t>1     6</a:t>
            </a:r>
          </a:p>
          <a:p>
            <a:r>
              <a:rPr lang="en-US" dirty="0" smtClean="0"/>
              <a:t>0    45</a:t>
            </a:r>
          </a:p>
          <a:p>
            <a:r>
              <a:rPr lang="en-US" dirty="0" smtClean="0"/>
              <a:t>2    67</a:t>
            </a:r>
          </a:p>
          <a:p>
            <a:r>
              <a:rPr lang="en-US" dirty="0" smtClean="0"/>
              <a:t>3    78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r>
              <a:rPr lang="en-US" dirty="0" smtClean="0"/>
              <a:t>Maximum values : 78</a:t>
            </a:r>
          </a:p>
          <a:p>
            <a:r>
              <a:rPr lang="en-US" dirty="0" smtClean="0"/>
              <a:t>Minimum values : 4</a:t>
            </a:r>
          </a:p>
          <a:p>
            <a:r>
              <a:rPr lang="en-US" dirty="0" smtClean="0"/>
              <a:t>Sum of values : 200</a:t>
            </a:r>
          </a:p>
          <a:p>
            <a:r>
              <a:rPr lang="en-US" dirty="0" smtClean="0"/>
              <a:t>Average value  40.0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69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DataFrame</a:t>
            </a:r>
            <a:r>
              <a:rPr lang="en-US" sz="4400" dirty="0" smtClean="0"/>
              <a:t> in Python is a Two Dimensional Array </a:t>
            </a:r>
            <a:r>
              <a:rPr lang="en-US" sz="4400" dirty="0" err="1" smtClean="0"/>
              <a:t>ie</a:t>
            </a:r>
            <a:r>
              <a:rPr lang="en-US" sz="4400" dirty="0" smtClean="0"/>
              <a:t> it contain rows and columns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–CREATE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686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create 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dataframe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 using 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Python Dictionary</a:t>
            </a: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:[10,12,45,56,78,88],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:[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'tarun'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'nikunj'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'arushi'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'pushkar'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:[56,67,78,99,67,56],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:[345.67,676.45,677,456,7687,5656]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038600"/>
            <a:ext cx="8229600" cy="203132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admno</a:t>
            </a:r>
            <a:r>
              <a:rPr lang="en-US" dirty="0" smtClean="0"/>
              <a:t>     name     marks     fees</a:t>
            </a:r>
          </a:p>
          <a:p>
            <a:r>
              <a:rPr lang="en-US" dirty="0" smtClean="0"/>
              <a:t>0     10           </a:t>
            </a:r>
            <a:r>
              <a:rPr lang="en-US" dirty="0" err="1" smtClean="0"/>
              <a:t>rakesh</a:t>
            </a:r>
            <a:r>
              <a:rPr lang="en-US" dirty="0" smtClean="0"/>
              <a:t>     56           345.67</a:t>
            </a:r>
          </a:p>
          <a:p>
            <a:r>
              <a:rPr lang="en-US" dirty="0" smtClean="0"/>
              <a:t>1     12            </a:t>
            </a:r>
            <a:r>
              <a:rPr lang="en-US" dirty="0" err="1" smtClean="0"/>
              <a:t>tarun</a:t>
            </a:r>
            <a:r>
              <a:rPr lang="en-US" dirty="0" smtClean="0"/>
              <a:t>      67          676.45</a:t>
            </a:r>
          </a:p>
          <a:p>
            <a:r>
              <a:rPr lang="en-US" dirty="0" smtClean="0"/>
              <a:t>2     45            </a:t>
            </a:r>
            <a:r>
              <a:rPr lang="en-US" dirty="0" err="1" smtClean="0"/>
              <a:t>nikunj</a:t>
            </a:r>
            <a:r>
              <a:rPr lang="en-US" dirty="0" smtClean="0"/>
              <a:t>     78          677.00</a:t>
            </a:r>
          </a:p>
          <a:p>
            <a:r>
              <a:rPr lang="en-US" dirty="0" smtClean="0"/>
              <a:t>3     56            </a:t>
            </a:r>
            <a:r>
              <a:rPr lang="en-US" dirty="0" err="1" smtClean="0"/>
              <a:t>arushi</a:t>
            </a:r>
            <a:r>
              <a:rPr lang="en-US" dirty="0" smtClean="0"/>
              <a:t>     99          456.00</a:t>
            </a:r>
          </a:p>
          <a:p>
            <a:r>
              <a:rPr lang="en-US" dirty="0" smtClean="0"/>
              <a:t>4     78           </a:t>
            </a:r>
            <a:r>
              <a:rPr lang="en-US" dirty="0" err="1" smtClean="0"/>
              <a:t>pushkar</a:t>
            </a:r>
            <a:r>
              <a:rPr lang="en-US" dirty="0" smtClean="0"/>
              <a:t>   67         7687.00</a:t>
            </a:r>
          </a:p>
          <a:p>
            <a:r>
              <a:rPr lang="en-US" dirty="0" smtClean="0"/>
              <a:t>5     88            </a:t>
            </a:r>
            <a:r>
              <a:rPr lang="en-US" dirty="0" err="1" smtClean="0"/>
              <a:t>jatin</a:t>
            </a:r>
            <a:r>
              <a:rPr lang="en-US" dirty="0" smtClean="0"/>
              <a:t>        </a:t>
            </a:r>
            <a:r>
              <a:rPr lang="en-US" smtClean="0"/>
              <a:t>56          5656.00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124200" y="3429000"/>
            <a:ext cx="579119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85344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Handling using Pandas -I      </a:t>
            </a:r>
          </a:p>
          <a:p>
            <a:endParaRPr lang="en-US" sz="1600" dirty="0" smtClean="0"/>
          </a:p>
          <a:p>
            <a:r>
              <a:rPr lang="en-US" sz="1600" dirty="0" smtClean="0"/>
              <a:t>Introduction to Python libraries- </a:t>
            </a:r>
            <a:r>
              <a:rPr lang="en-US" sz="1600" dirty="0" smtClean="0">
                <a:solidFill>
                  <a:srgbClr val="FF0000"/>
                </a:solidFill>
              </a:rPr>
              <a:t>Pandas</a:t>
            </a:r>
            <a:r>
              <a:rPr lang="en-US" sz="1600" dirty="0" smtClean="0"/>
              <a:t>, </a:t>
            </a:r>
            <a:r>
              <a:rPr lang="en-US" sz="1600" dirty="0" err="1" smtClean="0">
                <a:solidFill>
                  <a:srgbClr val="00B050"/>
                </a:solidFill>
              </a:rPr>
              <a:t>Matplotlib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r>
              <a:rPr lang="en-US" sz="1600" b="1" dirty="0" smtClean="0"/>
              <a:t>Data structures in Pandas </a:t>
            </a:r>
            <a:r>
              <a:rPr lang="en-US" sz="1600" dirty="0" smtClean="0"/>
              <a:t>- Series and Data Frames.  Series: Creation of Series from – </a:t>
            </a:r>
            <a:r>
              <a:rPr lang="en-US" sz="1600" dirty="0" err="1" smtClean="0"/>
              <a:t>ndarray</a:t>
            </a:r>
            <a:r>
              <a:rPr lang="en-US" sz="1600" dirty="0" smtClean="0"/>
              <a:t>, dictionary, scalar value; mathematical operations; Head and Tail functions; Selection, Indexing and Slicing. </a:t>
            </a:r>
          </a:p>
          <a:p>
            <a:endParaRPr lang="en-US" sz="1600" dirty="0" smtClean="0"/>
          </a:p>
          <a:p>
            <a:r>
              <a:rPr lang="en-US" sz="1600" b="1" dirty="0" smtClean="0"/>
              <a:t>Data Frames: </a:t>
            </a:r>
            <a:r>
              <a:rPr lang="en-US" sz="1600" dirty="0" smtClean="0"/>
              <a:t>creation - from dictionary of Series, list of dictionaries, Text/CSV files; display; iteration; </a:t>
            </a:r>
          </a:p>
          <a:p>
            <a:endParaRPr lang="en-US" sz="1600" dirty="0" smtClean="0"/>
          </a:p>
          <a:p>
            <a:r>
              <a:rPr lang="en-US" sz="1600" b="1" dirty="0" smtClean="0"/>
              <a:t>Operations on rows and columns</a:t>
            </a:r>
            <a:r>
              <a:rPr lang="en-US" sz="1600" dirty="0" smtClean="0"/>
              <a:t>: add, select, delete, rename; </a:t>
            </a:r>
            <a:r>
              <a:rPr lang="en-US" sz="1600" dirty="0" smtClean="0">
                <a:solidFill>
                  <a:srgbClr val="7030A0"/>
                </a:solidFill>
              </a:rPr>
              <a:t>Head and Tail functions</a:t>
            </a:r>
            <a:r>
              <a:rPr lang="en-US" sz="1600" dirty="0" smtClean="0"/>
              <a:t>; Indexing using Labels, Boolean Indexing; </a:t>
            </a:r>
            <a:r>
              <a:rPr lang="en-US" sz="1600" dirty="0" smtClean="0">
                <a:solidFill>
                  <a:srgbClr val="00B0F0"/>
                </a:solidFill>
              </a:rPr>
              <a:t>Joining, Merging and Concatenation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Importing/Exporting Data between CSV files and Data Frames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r>
              <a:rPr lang="en-US" sz="1600" b="1" dirty="0" smtClean="0"/>
              <a:t>Data handling using Pandas – II    </a:t>
            </a:r>
          </a:p>
          <a:p>
            <a:endParaRPr lang="en-US" sz="1600" dirty="0" smtClean="0"/>
          </a:p>
          <a:p>
            <a:r>
              <a:rPr lang="en-US" sz="1600" dirty="0" smtClean="0"/>
              <a:t>Descriptive Statistics: max, min, count, sum, mean, median, mode, quartile, Standard deviation, variance. </a:t>
            </a:r>
          </a:p>
          <a:p>
            <a:endParaRPr lang="en-US" sz="1600" dirty="0" smtClean="0"/>
          </a:p>
          <a:p>
            <a:r>
              <a:rPr lang="en-US" sz="1600" b="1" dirty="0" err="1" smtClean="0"/>
              <a:t>DataFrame</a:t>
            </a:r>
            <a:r>
              <a:rPr lang="en-US" sz="1600" b="1" dirty="0" smtClean="0"/>
              <a:t> operations</a:t>
            </a:r>
            <a:r>
              <a:rPr lang="en-US" sz="1600" dirty="0" smtClean="0"/>
              <a:t>:  Aggregation, group by,  Sorting, Deleting and Renaming Index, Pivoting. Handling missing values – dropping and filling.  Importing/Exporting Data between MySQL database and Pandas.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–CREATE- 2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create 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dataframe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 using 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list of Python Dictionary</a:t>
            </a: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{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1101,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'marks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:56,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5656.56},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{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name'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jain'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:56,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5666.56},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{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1205,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'pushkar'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:78,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5666.56},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{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1206,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'arushi'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:98,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4564.34},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{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1208,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name'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'mannat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bhatia'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:89,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 4500}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114800"/>
            <a:ext cx="82296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admno</a:t>
            </a:r>
            <a:r>
              <a:rPr lang="en-US" dirty="0" smtClean="0"/>
              <a:t>           name  marks     fees</a:t>
            </a:r>
          </a:p>
          <a:p>
            <a:r>
              <a:rPr lang="en-US" dirty="0" smtClean="0"/>
              <a:t>0   1101         </a:t>
            </a:r>
            <a:r>
              <a:rPr lang="en-US" dirty="0" err="1" smtClean="0"/>
              <a:t>rakesh</a:t>
            </a:r>
            <a:r>
              <a:rPr lang="en-US" dirty="0" smtClean="0"/>
              <a:t>     56  5656.56</a:t>
            </a:r>
          </a:p>
          <a:p>
            <a:r>
              <a:rPr lang="en-US" dirty="0" smtClean="0"/>
              <a:t>1   1203     </a:t>
            </a:r>
            <a:r>
              <a:rPr lang="en-US" dirty="0" err="1" smtClean="0"/>
              <a:t>jatin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     56  5666.56</a:t>
            </a:r>
          </a:p>
          <a:p>
            <a:r>
              <a:rPr lang="en-US" dirty="0" smtClean="0"/>
              <a:t>2   1205        </a:t>
            </a:r>
            <a:r>
              <a:rPr lang="en-US" dirty="0" err="1" smtClean="0"/>
              <a:t>pushkar</a:t>
            </a:r>
            <a:r>
              <a:rPr lang="en-US" dirty="0" smtClean="0"/>
              <a:t>     78  5666.56</a:t>
            </a:r>
          </a:p>
          <a:p>
            <a:r>
              <a:rPr lang="en-US" dirty="0" smtClean="0"/>
              <a:t>3   1206         </a:t>
            </a:r>
            <a:r>
              <a:rPr lang="en-US" dirty="0" err="1" smtClean="0"/>
              <a:t>arushi</a:t>
            </a:r>
            <a:r>
              <a:rPr lang="en-US" dirty="0" smtClean="0"/>
              <a:t>     98  4564.34</a:t>
            </a:r>
          </a:p>
          <a:p>
            <a:r>
              <a:rPr lang="en-US" dirty="0" smtClean="0"/>
              <a:t>4   1208  </a:t>
            </a:r>
            <a:r>
              <a:rPr lang="en-US" dirty="0" err="1" smtClean="0"/>
              <a:t>mannat</a:t>
            </a:r>
            <a:r>
              <a:rPr lang="en-US" dirty="0" smtClean="0"/>
              <a:t> </a:t>
            </a:r>
            <a:r>
              <a:rPr lang="en-US" dirty="0" err="1" smtClean="0"/>
              <a:t>bhatia</a:t>
            </a:r>
            <a:r>
              <a:rPr lang="en-US" dirty="0" smtClean="0"/>
              <a:t>     89  4500.00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flipH="1">
            <a:off x="3200400" y="3429000"/>
            <a:ext cx="533399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–CREATE- 3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# create 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dataframe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 using list of 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Tuple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jain'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(1205,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'pushkar'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,78,5666.56),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(1206,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'arushi'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(1208,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'mannat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 4500)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"fees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data,</a:t>
            </a:r>
            <a:r>
              <a:rPr lang="en-US" sz="1600" b="1" dirty="0" err="1" smtClean="0">
                <a:solidFill>
                  <a:srgbClr val="FF0000"/>
                </a:solidFill>
                <a:latin typeface="Consolas"/>
              </a:rPr>
              <a:t>columns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=heading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495800"/>
            <a:ext cx="82296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admno</a:t>
            </a:r>
            <a:r>
              <a:rPr lang="en-US" dirty="0" smtClean="0"/>
              <a:t>           name  marks     fees</a:t>
            </a:r>
          </a:p>
          <a:p>
            <a:r>
              <a:rPr lang="en-US" dirty="0" smtClean="0"/>
              <a:t>0   1101         </a:t>
            </a:r>
            <a:r>
              <a:rPr lang="en-US" dirty="0" err="1" smtClean="0"/>
              <a:t>rakesh</a:t>
            </a:r>
            <a:r>
              <a:rPr lang="en-US" dirty="0" smtClean="0"/>
              <a:t>     56  5656.56</a:t>
            </a:r>
          </a:p>
          <a:p>
            <a:r>
              <a:rPr lang="en-US" dirty="0" smtClean="0"/>
              <a:t>1   1203     </a:t>
            </a:r>
            <a:r>
              <a:rPr lang="en-US" dirty="0" err="1" smtClean="0"/>
              <a:t>jatin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     56  5666.56</a:t>
            </a:r>
          </a:p>
          <a:p>
            <a:r>
              <a:rPr lang="en-US" dirty="0" smtClean="0"/>
              <a:t>2   1205        </a:t>
            </a:r>
            <a:r>
              <a:rPr lang="en-US" dirty="0" err="1" smtClean="0"/>
              <a:t>pushkar</a:t>
            </a:r>
            <a:r>
              <a:rPr lang="en-US" dirty="0" smtClean="0"/>
              <a:t>     78  5666.56</a:t>
            </a:r>
          </a:p>
          <a:p>
            <a:r>
              <a:rPr lang="en-US" dirty="0" smtClean="0"/>
              <a:t>3   1206         </a:t>
            </a:r>
            <a:r>
              <a:rPr lang="en-US" dirty="0" err="1" smtClean="0"/>
              <a:t>arushi</a:t>
            </a:r>
            <a:r>
              <a:rPr lang="en-US" dirty="0" smtClean="0"/>
              <a:t>     98  4564.34</a:t>
            </a:r>
          </a:p>
          <a:p>
            <a:r>
              <a:rPr lang="en-US" dirty="0" smtClean="0"/>
              <a:t>4   1208  </a:t>
            </a:r>
            <a:r>
              <a:rPr lang="en-US" dirty="0" err="1" smtClean="0"/>
              <a:t>mannat</a:t>
            </a:r>
            <a:r>
              <a:rPr lang="en-US" dirty="0" smtClean="0"/>
              <a:t> </a:t>
            </a:r>
            <a:r>
              <a:rPr lang="en-US" dirty="0" err="1" smtClean="0"/>
              <a:t>bhatia</a:t>
            </a:r>
            <a:r>
              <a:rPr lang="en-US" dirty="0" smtClean="0"/>
              <a:t>     89  4500.00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flipH="1">
            <a:off x="3200399" y="3733800"/>
            <a:ext cx="53339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2667000"/>
            <a:ext cx="3048000" cy="990600"/>
          </a:xfrm>
          <a:prstGeom prst="wedgeRoundRectCallout">
            <a:avLst>
              <a:gd name="adj1" fmla="val -83946"/>
              <a:gd name="adj2" fmla="val 2331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Columns</a:t>
            </a:r>
            <a:r>
              <a:rPr lang="en-US" dirty="0" smtClean="0"/>
              <a:t> are compulsory to create </a:t>
            </a:r>
            <a:r>
              <a:rPr lang="en-US" b="1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list of </a:t>
            </a:r>
            <a:r>
              <a:rPr lang="en-US" b="1" dirty="0" err="1" smtClean="0">
                <a:solidFill>
                  <a:srgbClr val="FF0000"/>
                </a:solidFill>
              </a:rPr>
              <a:t>Tuples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– using List of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610600" cy="23622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–CREATE- 4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create pandas 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dataframe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 using 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csv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 file</a:t>
            </a: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pd.read_csv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'student.csv'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114800"/>
            <a:ext cx="8229600" cy="1477328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rollno</a:t>
            </a:r>
            <a:r>
              <a:rPr lang="en-US" dirty="0" smtClean="0"/>
              <a:t>         name          stream  fees</a:t>
            </a:r>
          </a:p>
          <a:p>
            <a:r>
              <a:rPr lang="en-US" dirty="0" smtClean="0"/>
              <a:t>0      12     </a:t>
            </a:r>
            <a:r>
              <a:rPr lang="en-US" dirty="0" err="1" smtClean="0"/>
              <a:t>surendra</a:t>
            </a:r>
            <a:r>
              <a:rPr lang="en-US" dirty="0" smtClean="0"/>
              <a:t>         Humanities  2356</a:t>
            </a:r>
          </a:p>
          <a:p>
            <a:r>
              <a:rPr lang="en-US" dirty="0" smtClean="0"/>
              <a:t>1      13  Ashok </a:t>
            </a:r>
            <a:r>
              <a:rPr lang="en-US" dirty="0" err="1" smtClean="0"/>
              <a:t>Goyal</a:t>
            </a:r>
            <a:r>
              <a:rPr lang="en-US" dirty="0" smtClean="0"/>
              <a:t>      Humanities  2356</a:t>
            </a:r>
          </a:p>
          <a:p>
            <a:r>
              <a:rPr lang="en-US" dirty="0" smtClean="0"/>
              <a:t>2      15        </a:t>
            </a:r>
            <a:r>
              <a:rPr lang="en-US" dirty="0" err="1" smtClean="0"/>
              <a:t>Nipun</a:t>
            </a:r>
            <a:r>
              <a:rPr lang="en-US" dirty="0" smtClean="0"/>
              <a:t>           Humanities  2356</a:t>
            </a:r>
          </a:p>
          <a:p>
            <a:r>
              <a:rPr lang="en-US" dirty="0" smtClean="0"/>
              <a:t>3      22   </a:t>
            </a:r>
            <a:r>
              <a:rPr lang="en-US" dirty="0" err="1" smtClean="0"/>
              <a:t>Ayush</a:t>
            </a:r>
            <a:r>
              <a:rPr lang="en-US" dirty="0" smtClean="0"/>
              <a:t> </a:t>
            </a:r>
            <a:r>
              <a:rPr lang="en-US" dirty="0" err="1" smtClean="0"/>
              <a:t>Negi</a:t>
            </a:r>
            <a:r>
              <a:rPr lang="en-US" dirty="0" smtClean="0"/>
              <a:t>      Science  2356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flipH="1">
            <a:off x="3200399" y="2209800"/>
            <a:ext cx="533399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–CREATE- 5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create python pandas using Excel file</a:t>
            </a: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pd.read_excel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result.xls"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"result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048000"/>
            <a:ext cx="8839200" cy="267765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    Roll No     Student Name  Eng  Hindi  </a:t>
            </a:r>
            <a:r>
              <a:rPr lang="en-US" sz="1200" dirty="0" err="1" smtClean="0"/>
              <a:t>Maths</a:t>
            </a:r>
            <a:r>
              <a:rPr lang="en-US" sz="1200" dirty="0" smtClean="0"/>
              <a:t>  Physics  Chemistry  ...  Account  BS  Marketing  Political  Music  painting  Legal Studies</a:t>
            </a:r>
          </a:p>
          <a:p>
            <a:r>
              <a:rPr lang="en-US" sz="1200" dirty="0" smtClean="0"/>
              <a:t>0    5872408       AMAN VERMA   64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43.0     60.0       60.0  ...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86.0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1    5872409      AMIT RAZDAN   64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53.0     77.0       84.0  ...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87.0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2    5872410   ARPIT AGGARWAL   63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73.0     83.0       69.0  ...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78.0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3    5872411  DHANANJAY SAHAY   72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50.0     66.0       65.0  ...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77.0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4    5872412      HARSH YADAV   78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93.0     94.0       95.0  ...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100.0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..       ...              ...  ...    ...    ...      ...        ...  ...      ...  ..        ...        ...    ...       ...            ...</a:t>
            </a:r>
          </a:p>
          <a:p>
            <a:r>
              <a:rPr lang="en-US" sz="1200" dirty="0" smtClean="0"/>
              <a:t>101  5872512     KSHITIJ GOEL   19   52.0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88.0      73.0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102  5872513        ANAS KHAN   13   53.0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37.0   92.0      70.0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103  5872514  HARSH CHOUDHARY   43   64.0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38.0   81.0      74.0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104  5872515    JOGINDER SHAH   19   56.0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87.0      71.0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r>
              <a:rPr lang="en-US" sz="1200" dirty="0" smtClean="0"/>
              <a:t>105  5872516    KRITIKA GOYAL   52   72.0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...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NaN</a:t>
            </a:r>
            <a:r>
              <a:rPr lang="en-US" sz="1200" dirty="0" smtClean="0"/>
              <a:t>       80.0   94.0     100.0            </a:t>
            </a:r>
            <a:r>
              <a:rPr lang="en-US" sz="1200" dirty="0" err="1" smtClean="0"/>
              <a:t>NaN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[106 rows x 19 columns]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 flipH="1">
            <a:off x="2209799" y="2057400"/>
            <a:ext cx="533399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486400" y="1981200"/>
            <a:ext cx="3200400" cy="457200"/>
          </a:xfrm>
          <a:prstGeom prst="wedgeRoundRectCallout">
            <a:avLst>
              <a:gd name="adj1" fmla="val -83213"/>
              <a:gd name="adj2" fmla="val -14976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sheet name is compulsory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64886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https://pandas.pydata.org/pandas-docs/stable/user_guide/io.html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Accessing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# create 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dataframe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 using list of 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Tuple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jain'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(1205,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'pushkar'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,78,5666.56),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(1206,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'arushi'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(1208,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'mannat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(1234,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'unnati'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,67,3500.56),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(1245,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'Nikunj Tyagi'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,68,4500),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(5755,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'vishank'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,89,5000)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"fees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data,columns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(df.name)  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 print(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[‘name’])  # print(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[[‘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name’,’fees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’]])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648200"/>
            <a:ext cx="4572000" cy="203132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0           </a:t>
            </a:r>
            <a:r>
              <a:rPr lang="en-US" sz="1400" dirty="0" err="1" smtClean="0"/>
              <a:t>rakesh</a:t>
            </a:r>
            <a:endParaRPr lang="en-US" sz="1400" dirty="0" smtClean="0"/>
          </a:p>
          <a:p>
            <a:r>
              <a:rPr lang="en-US" sz="1400" dirty="0" smtClean="0"/>
              <a:t>1       </a:t>
            </a:r>
            <a:r>
              <a:rPr lang="en-US" sz="1400" dirty="0" err="1" smtClean="0"/>
              <a:t>jatin</a:t>
            </a:r>
            <a:r>
              <a:rPr lang="en-US" sz="1400" dirty="0" smtClean="0"/>
              <a:t> </a:t>
            </a:r>
            <a:r>
              <a:rPr lang="en-US" sz="1400" dirty="0" err="1" smtClean="0"/>
              <a:t>jain</a:t>
            </a:r>
            <a:endParaRPr lang="en-US" sz="1400" dirty="0" smtClean="0"/>
          </a:p>
          <a:p>
            <a:r>
              <a:rPr lang="en-US" sz="1400" dirty="0" smtClean="0"/>
              <a:t>2          </a:t>
            </a:r>
            <a:r>
              <a:rPr lang="en-US" sz="1400" dirty="0" err="1" smtClean="0"/>
              <a:t>pushkar</a:t>
            </a:r>
            <a:endParaRPr lang="en-US" sz="1400" dirty="0" smtClean="0"/>
          </a:p>
          <a:p>
            <a:r>
              <a:rPr lang="en-US" sz="1400" dirty="0" smtClean="0"/>
              <a:t>3           </a:t>
            </a:r>
            <a:r>
              <a:rPr lang="en-US" sz="1400" dirty="0" err="1" smtClean="0"/>
              <a:t>arushi</a:t>
            </a:r>
            <a:endParaRPr lang="en-US" sz="1400" dirty="0" smtClean="0"/>
          </a:p>
          <a:p>
            <a:r>
              <a:rPr lang="en-US" sz="1400" dirty="0" smtClean="0"/>
              <a:t>4    </a:t>
            </a:r>
            <a:r>
              <a:rPr lang="en-US" sz="1400" dirty="0" err="1" smtClean="0"/>
              <a:t>mannat</a:t>
            </a:r>
            <a:r>
              <a:rPr lang="en-US" sz="1400" dirty="0" smtClean="0"/>
              <a:t> </a:t>
            </a:r>
            <a:r>
              <a:rPr lang="en-US" sz="1400" dirty="0" err="1" smtClean="0"/>
              <a:t>bhatia</a:t>
            </a:r>
            <a:endParaRPr lang="en-US" sz="1400" dirty="0" smtClean="0"/>
          </a:p>
          <a:p>
            <a:r>
              <a:rPr lang="en-US" sz="1400" dirty="0" smtClean="0"/>
              <a:t>5           </a:t>
            </a:r>
            <a:r>
              <a:rPr lang="en-US" sz="1400" dirty="0" err="1" smtClean="0"/>
              <a:t>unnati</a:t>
            </a:r>
            <a:endParaRPr lang="en-US" sz="1400" dirty="0" smtClean="0"/>
          </a:p>
          <a:p>
            <a:r>
              <a:rPr lang="en-US" sz="1400" dirty="0" smtClean="0"/>
              <a:t>6     </a:t>
            </a:r>
            <a:r>
              <a:rPr lang="en-US" sz="1400" dirty="0" err="1" smtClean="0"/>
              <a:t>Nikunj</a:t>
            </a:r>
            <a:r>
              <a:rPr lang="en-US" sz="1400" dirty="0" smtClean="0"/>
              <a:t> </a:t>
            </a:r>
            <a:r>
              <a:rPr lang="en-US" sz="1400" dirty="0" err="1" smtClean="0"/>
              <a:t>Tyagi</a:t>
            </a:r>
            <a:endParaRPr lang="en-US" sz="1400" dirty="0" smtClean="0"/>
          </a:p>
          <a:p>
            <a:r>
              <a:rPr lang="en-US" sz="1400" dirty="0" smtClean="0"/>
              <a:t>7          </a:t>
            </a:r>
            <a:r>
              <a:rPr lang="en-US" sz="1400" dirty="0" err="1" smtClean="0"/>
              <a:t>vishank</a:t>
            </a:r>
            <a:endParaRPr lang="en-US" sz="1400" dirty="0" smtClean="0"/>
          </a:p>
          <a:p>
            <a:r>
              <a:rPr lang="en-US" sz="1400" dirty="0" smtClean="0"/>
              <a:t>Name: name, </a:t>
            </a:r>
            <a:r>
              <a:rPr lang="en-US" sz="1400" dirty="0" err="1" smtClean="0"/>
              <a:t>dtype</a:t>
            </a:r>
            <a:r>
              <a:rPr lang="en-US" sz="1400" dirty="0" smtClean="0"/>
              <a:t>: object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2895600"/>
            <a:ext cx="2743200" cy="381000"/>
          </a:xfrm>
          <a:prstGeom prst="wedgeRoundRectCallout">
            <a:avLst>
              <a:gd name="adj1" fmla="val -18785"/>
              <a:gd name="adj2" fmla="val 24184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Multiple Column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5257800"/>
            <a:ext cx="2362200" cy="609600"/>
          </a:xfrm>
          <a:prstGeom prst="wedgeRoundRectCallout">
            <a:avLst>
              <a:gd name="adj1" fmla="val -125277"/>
              <a:gd name="adj2" fmla="val -20212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the same effect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Accessing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create 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dataframe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 using list of 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Tuple</a:t>
            </a:r>
            <a:endParaRPr lang="en-US" sz="16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…..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(1245,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Tyagi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68,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rows, columns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df.shape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 store rows and column in our variable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'Number of rows :'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,rows)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'number of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coumns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:'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,columns)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[0:])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df.head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df.head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(3))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df.tail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df.tail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(2))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'Maximum fees in column :'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].max())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'Minimum fees in column :'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].min())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'average fees in column :'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].mean())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'Sum of  fees in column :'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].sum())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295400"/>
            <a:ext cx="2895600" cy="181588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Number of rows : 8</a:t>
            </a:r>
          </a:p>
          <a:p>
            <a:r>
              <a:rPr lang="en-US" sz="1400" dirty="0" smtClean="0"/>
              <a:t>number of </a:t>
            </a:r>
            <a:r>
              <a:rPr lang="en-US" sz="1400" dirty="0" err="1" smtClean="0"/>
              <a:t>coumns</a:t>
            </a:r>
            <a:r>
              <a:rPr lang="en-US" sz="1400" dirty="0" smtClean="0"/>
              <a:t> : 4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admno</a:t>
            </a:r>
            <a:r>
              <a:rPr lang="en-US" sz="1400" dirty="0" smtClean="0"/>
              <a:t>           name  marks     fees</a:t>
            </a:r>
          </a:p>
          <a:p>
            <a:r>
              <a:rPr lang="en-US" sz="1400" dirty="0" smtClean="0"/>
              <a:t>0   1101         </a:t>
            </a:r>
            <a:r>
              <a:rPr lang="en-US" sz="1400" dirty="0" err="1" smtClean="0"/>
              <a:t>rakesh</a:t>
            </a:r>
            <a:r>
              <a:rPr lang="en-US" sz="1400" dirty="0" smtClean="0"/>
              <a:t>     56  5656.56</a:t>
            </a:r>
          </a:p>
          <a:p>
            <a:r>
              <a:rPr lang="en-US" sz="1400" dirty="0" smtClean="0"/>
              <a:t>1   1203     </a:t>
            </a:r>
            <a:r>
              <a:rPr lang="en-US" sz="1400" dirty="0" err="1" smtClean="0"/>
              <a:t>jatin</a:t>
            </a:r>
            <a:r>
              <a:rPr lang="en-US" sz="1400" dirty="0" smtClean="0"/>
              <a:t> </a:t>
            </a:r>
            <a:r>
              <a:rPr lang="en-US" sz="1400" dirty="0" err="1" smtClean="0"/>
              <a:t>jain</a:t>
            </a:r>
            <a:r>
              <a:rPr lang="en-US" sz="1400" dirty="0" smtClean="0"/>
              <a:t>     56  5666.56</a:t>
            </a:r>
          </a:p>
          <a:p>
            <a:r>
              <a:rPr lang="en-US" sz="1400" dirty="0" smtClean="0"/>
              <a:t>2   1205        </a:t>
            </a:r>
            <a:r>
              <a:rPr lang="en-US" sz="1400" dirty="0" err="1" smtClean="0"/>
              <a:t>pushkar</a:t>
            </a:r>
            <a:r>
              <a:rPr lang="en-US" sz="1400" dirty="0" smtClean="0"/>
              <a:t>     78  5666.56</a:t>
            </a:r>
          </a:p>
          <a:p>
            <a:r>
              <a:rPr lang="en-US" sz="1400" dirty="0" smtClean="0"/>
              <a:t>3   1206         </a:t>
            </a:r>
            <a:r>
              <a:rPr lang="en-US" sz="1400" dirty="0" err="1" smtClean="0"/>
              <a:t>arushi</a:t>
            </a:r>
            <a:r>
              <a:rPr lang="en-US" sz="1400" dirty="0" smtClean="0"/>
              <a:t>     98  4564.34</a:t>
            </a:r>
          </a:p>
          <a:p>
            <a:r>
              <a:rPr lang="en-US" sz="1400" dirty="0" smtClean="0"/>
              <a:t>4   1208  </a:t>
            </a:r>
            <a:r>
              <a:rPr lang="en-US" sz="1400" dirty="0" err="1" smtClean="0"/>
              <a:t>mannat</a:t>
            </a:r>
            <a:r>
              <a:rPr lang="en-US" sz="1400" dirty="0" smtClean="0"/>
              <a:t> </a:t>
            </a:r>
            <a:r>
              <a:rPr lang="en-US" sz="1400" dirty="0" err="1" smtClean="0"/>
              <a:t>bhatia</a:t>
            </a:r>
            <a:r>
              <a:rPr lang="en-US" sz="1400" dirty="0" smtClean="0"/>
              <a:t>     89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4114800"/>
            <a:ext cx="2743200" cy="954107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Maximum fees in column : 5666.56</a:t>
            </a:r>
          </a:p>
          <a:p>
            <a:r>
              <a:rPr lang="en-US" sz="1400" dirty="0" smtClean="0"/>
              <a:t>Minimum fees in column : 3500.56</a:t>
            </a:r>
          </a:p>
          <a:p>
            <a:r>
              <a:rPr lang="en-US" sz="1400" dirty="0" smtClean="0"/>
              <a:t>average fees in column : 4881.8225</a:t>
            </a:r>
          </a:p>
          <a:p>
            <a:r>
              <a:rPr lang="en-US" sz="1400" dirty="0" smtClean="0"/>
              <a:t>Sum of  fees in column : 39054.58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Add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685800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Add a new row in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DataFrame</a:t>
            </a:r>
            <a:endParaRPr lang="en-US" sz="16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pushkar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78,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arushi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mannat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(1234,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unnati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67, 3500.56),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(1245,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Tyagi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68,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df.append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sz="1600" b="1" dirty="0" smtClean="0">
                <a:solidFill>
                  <a:srgbClr val="00A33F"/>
                </a:solidFill>
                <a:latin typeface="Consolas"/>
              </a:rPr>
              <a:t>'admno'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:9999,</a:t>
            </a:r>
            <a:r>
              <a:rPr lang="en-US" sz="1600" b="1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b="1" dirty="0" smtClean="0">
                <a:solidFill>
                  <a:srgbClr val="00A33F"/>
                </a:solidFill>
                <a:latin typeface="Consolas"/>
              </a:rPr>
              <a:t>'ramji'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:99,</a:t>
            </a:r>
            <a:r>
              <a:rPr lang="en-US" sz="1600" b="1" dirty="0" smtClean="0">
                <a:solidFill>
                  <a:srgbClr val="00A33F"/>
                </a:solidFill>
                <a:latin typeface="Consolas"/>
              </a:rPr>
              <a:t>'fees'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:9999.99,’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grade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’=‘a’},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ignore_index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A535AE"/>
                </a:solidFill>
                <a:latin typeface="Consolas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1676400"/>
            <a:ext cx="3505200" cy="203132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admno</a:t>
            </a:r>
            <a:r>
              <a:rPr lang="en-US" sz="1400" dirty="0" smtClean="0"/>
              <a:t>           name  marks     fees</a:t>
            </a:r>
          </a:p>
          <a:p>
            <a:r>
              <a:rPr lang="en-US" sz="1400" dirty="0" smtClean="0"/>
              <a:t>0   1101         </a:t>
            </a:r>
            <a:r>
              <a:rPr lang="en-US" sz="1400" dirty="0" err="1" smtClean="0"/>
              <a:t>rakesh</a:t>
            </a:r>
            <a:r>
              <a:rPr lang="en-US" sz="1400" dirty="0" smtClean="0"/>
              <a:t>     56  5656.56</a:t>
            </a:r>
          </a:p>
          <a:p>
            <a:r>
              <a:rPr lang="en-US" sz="1400" dirty="0" smtClean="0"/>
              <a:t>1   1203     </a:t>
            </a:r>
            <a:r>
              <a:rPr lang="en-US" sz="1400" dirty="0" err="1" smtClean="0"/>
              <a:t>jatin</a:t>
            </a:r>
            <a:r>
              <a:rPr lang="en-US" sz="1400" dirty="0" smtClean="0"/>
              <a:t> </a:t>
            </a:r>
            <a:r>
              <a:rPr lang="en-US" sz="1400" dirty="0" err="1" smtClean="0"/>
              <a:t>jain</a:t>
            </a:r>
            <a:r>
              <a:rPr lang="en-US" sz="1400" dirty="0" smtClean="0"/>
              <a:t>     56  5666.56</a:t>
            </a:r>
          </a:p>
          <a:p>
            <a:r>
              <a:rPr lang="en-US" sz="1400" dirty="0" smtClean="0"/>
              <a:t>2   1205        </a:t>
            </a:r>
            <a:r>
              <a:rPr lang="en-US" sz="1400" dirty="0" err="1" smtClean="0"/>
              <a:t>pushkar</a:t>
            </a:r>
            <a:r>
              <a:rPr lang="en-US" sz="1400" dirty="0" smtClean="0"/>
              <a:t>     78  5666.56</a:t>
            </a:r>
          </a:p>
          <a:p>
            <a:r>
              <a:rPr lang="en-US" sz="1400" dirty="0" smtClean="0"/>
              <a:t>3   1206         </a:t>
            </a:r>
            <a:r>
              <a:rPr lang="en-US" sz="1400" dirty="0" err="1" smtClean="0"/>
              <a:t>arushi</a:t>
            </a:r>
            <a:r>
              <a:rPr lang="en-US" sz="1400" dirty="0" smtClean="0"/>
              <a:t>     98  4564.34</a:t>
            </a:r>
          </a:p>
          <a:p>
            <a:r>
              <a:rPr lang="en-US" sz="1400" dirty="0" smtClean="0"/>
              <a:t>4   1208  </a:t>
            </a:r>
            <a:r>
              <a:rPr lang="en-US" sz="1400" dirty="0" err="1" smtClean="0"/>
              <a:t>mannat</a:t>
            </a:r>
            <a:r>
              <a:rPr lang="en-US" sz="1400" dirty="0" smtClean="0"/>
              <a:t> </a:t>
            </a:r>
            <a:r>
              <a:rPr lang="en-US" sz="1400" dirty="0" err="1" smtClean="0"/>
              <a:t>bhatia</a:t>
            </a:r>
            <a:r>
              <a:rPr lang="en-US" sz="1400" dirty="0" smtClean="0"/>
              <a:t>     89  4500.00</a:t>
            </a:r>
          </a:p>
          <a:p>
            <a:r>
              <a:rPr lang="en-US" sz="1400" dirty="0" smtClean="0"/>
              <a:t>5   1234         </a:t>
            </a:r>
            <a:r>
              <a:rPr lang="en-US" sz="1400" dirty="0" err="1" smtClean="0"/>
              <a:t>unnati</a:t>
            </a:r>
            <a:r>
              <a:rPr lang="en-US" sz="1400" dirty="0" smtClean="0"/>
              <a:t>     67  3500.56</a:t>
            </a:r>
          </a:p>
          <a:p>
            <a:r>
              <a:rPr lang="en-US" sz="1400" dirty="0" smtClean="0"/>
              <a:t>6   1245   </a:t>
            </a:r>
            <a:r>
              <a:rPr lang="en-US" sz="1400" dirty="0" err="1" smtClean="0"/>
              <a:t>Nikunj</a:t>
            </a:r>
            <a:r>
              <a:rPr lang="en-US" sz="1400" dirty="0" smtClean="0"/>
              <a:t> </a:t>
            </a:r>
            <a:r>
              <a:rPr lang="en-US" sz="1400" dirty="0" err="1" smtClean="0"/>
              <a:t>Tyagi</a:t>
            </a:r>
            <a:r>
              <a:rPr lang="en-US" sz="1400" dirty="0" smtClean="0"/>
              <a:t>     68  4500.00</a:t>
            </a:r>
          </a:p>
          <a:p>
            <a:pPr marL="342900" indent="-342900">
              <a:buAutoNum type="arabicPlain" startAt="7"/>
            </a:pPr>
            <a:r>
              <a:rPr lang="en-US" sz="1400" dirty="0" smtClean="0"/>
              <a:t>5755        </a:t>
            </a:r>
            <a:r>
              <a:rPr lang="en-US" sz="1400" dirty="0" err="1" smtClean="0"/>
              <a:t>vishank</a:t>
            </a:r>
            <a:r>
              <a:rPr lang="en-US" sz="1400" dirty="0" smtClean="0"/>
              <a:t>     89  5000.00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3400" y="5562600"/>
            <a:ext cx="4800600" cy="228600"/>
          </a:xfrm>
          <a:prstGeom prst="wedgeRoundRectCallout">
            <a:avLst>
              <a:gd name="adj1" fmla="val -23998"/>
              <a:gd name="adj2" fmla="val -25523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Ignore_index</a:t>
            </a:r>
            <a:r>
              <a:rPr lang="en-US" dirty="0" smtClean="0"/>
              <a:t> is compulsory and must be 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810000"/>
            <a:ext cx="3581400" cy="2308324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err="1" smtClean="0"/>
              <a:t>admno</a:t>
            </a:r>
            <a:r>
              <a:rPr lang="en-US" sz="1400" dirty="0" smtClean="0"/>
              <a:t>           name  marks     fees </a:t>
            </a:r>
            <a:r>
              <a:rPr lang="en-US" sz="1400" dirty="0" smtClean="0">
                <a:solidFill>
                  <a:srgbClr val="FF0000"/>
                </a:solidFill>
              </a:rPr>
              <a:t>grade</a:t>
            </a:r>
          </a:p>
          <a:p>
            <a:r>
              <a:rPr lang="en-US" sz="1400" dirty="0" smtClean="0"/>
              <a:t>0   1101         </a:t>
            </a:r>
            <a:r>
              <a:rPr lang="en-US" sz="1400" dirty="0" err="1" smtClean="0"/>
              <a:t>rakesh</a:t>
            </a:r>
            <a:r>
              <a:rPr lang="en-US" sz="1400" dirty="0" smtClean="0"/>
              <a:t>     56  5656.56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1   1203     </a:t>
            </a:r>
            <a:r>
              <a:rPr lang="en-US" sz="1400" dirty="0" err="1" smtClean="0"/>
              <a:t>jatin</a:t>
            </a:r>
            <a:r>
              <a:rPr lang="en-US" sz="1400" dirty="0" smtClean="0"/>
              <a:t> </a:t>
            </a:r>
            <a:r>
              <a:rPr lang="en-US" sz="1400" dirty="0" err="1" smtClean="0"/>
              <a:t>jain</a:t>
            </a:r>
            <a:r>
              <a:rPr lang="en-US" sz="1400" dirty="0" smtClean="0"/>
              <a:t>     56  5666.56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2   1205        </a:t>
            </a:r>
            <a:r>
              <a:rPr lang="en-US" sz="1400" dirty="0" err="1" smtClean="0"/>
              <a:t>pushkar</a:t>
            </a:r>
            <a:r>
              <a:rPr lang="en-US" sz="1400" dirty="0" smtClean="0"/>
              <a:t>     78  5666.56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3   1206         </a:t>
            </a:r>
            <a:r>
              <a:rPr lang="en-US" sz="1400" dirty="0" err="1" smtClean="0"/>
              <a:t>arushi</a:t>
            </a:r>
            <a:r>
              <a:rPr lang="en-US" sz="1400" dirty="0" smtClean="0"/>
              <a:t>     98  4564.34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4   1208  </a:t>
            </a:r>
            <a:r>
              <a:rPr lang="en-US" sz="1400" dirty="0" err="1" smtClean="0"/>
              <a:t>mannat</a:t>
            </a:r>
            <a:r>
              <a:rPr lang="en-US" sz="1400" dirty="0" smtClean="0"/>
              <a:t> </a:t>
            </a:r>
            <a:r>
              <a:rPr lang="en-US" sz="1400" dirty="0" err="1" smtClean="0"/>
              <a:t>bhatia</a:t>
            </a:r>
            <a:r>
              <a:rPr lang="en-US" sz="1400" dirty="0" smtClean="0"/>
              <a:t>     89  4500.00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5   1234         </a:t>
            </a:r>
            <a:r>
              <a:rPr lang="en-US" sz="1400" dirty="0" err="1" smtClean="0"/>
              <a:t>unnati</a:t>
            </a:r>
            <a:r>
              <a:rPr lang="en-US" sz="1400" dirty="0" smtClean="0"/>
              <a:t>     67  3500.56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6   1245   </a:t>
            </a:r>
            <a:r>
              <a:rPr lang="en-US" sz="1400" dirty="0" err="1" smtClean="0"/>
              <a:t>Nikunj</a:t>
            </a:r>
            <a:r>
              <a:rPr lang="en-US" sz="1400" dirty="0" smtClean="0"/>
              <a:t> </a:t>
            </a:r>
            <a:r>
              <a:rPr lang="en-US" sz="1400" dirty="0" err="1" smtClean="0"/>
              <a:t>Tyagi</a:t>
            </a:r>
            <a:r>
              <a:rPr lang="en-US" sz="1400" dirty="0" smtClean="0"/>
              <a:t>     68  4500.00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7   5755        </a:t>
            </a:r>
            <a:r>
              <a:rPr lang="en-US" sz="1400" dirty="0" err="1" smtClean="0"/>
              <a:t>vishank</a:t>
            </a:r>
            <a:r>
              <a:rPr lang="en-US" sz="1400" dirty="0" smtClean="0"/>
              <a:t>     89  5000.00   </a:t>
            </a:r>
            <a:r>
              <a:rPr lang="en-US" sz="1400" dirty="0" err="1" smtClean="0">
                <a:solidFill>
                  <a:srgbClr val="FF0000"/>
                </a:solidFill>
              </a:rPr>
              <a:t>NaN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8   9999          </a:t>
            </a:r>
            <a:r>
              <a:rPr lang="en-US" sz="1400" b="1" dirty="0" err="1" smtClean="0">
                <a:solidFill>
                  <a:srgbClr val="00B050"/>
                </a:solidFill>
              </a:rPr>
              <a:t>ramji</a:t>
            </a:r>
            <a:r>
              <a:rPr lang="en-US" sz="1400" b="1" dirty="0" smtClean="0">
                <a:solidFill>
                  <a:srgbClr val="00B050"/>
                </a:solidFill>
              </a:rPr>
              <a:t>     99  9999.99     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2116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When inserted row has a new column that is not available in the current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 then a new column is added and previous values are filled with </a:t>
            </a:r>
            <a:r>
              <a:rPr lang="en-US" b="1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685800"/>
            <a:ext cx="3886200" cy="685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Append() function is used to append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Delete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474345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.....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= 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df.drop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('fees', axis=1)      	# remove fees column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= 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df.drop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(columns='fees'])   	 # remove fees column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= 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df.drop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(['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marks','fees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'], axis=1)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 remove marks and fees column 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df.drop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(columns=[‘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marks’,’fees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’])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 remove marks and fees column 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df.drop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fees'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,axis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1,inplace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# make changes permanent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549676"/>
            <a:ext cx="3581400" cy="2308324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admno</a:t>
            </a:r>
            <a:r>
              <a:rPr lang="en-US" sz="1600" dirty="0" smtClean="0"/>
              <a:t>           name  marks</a:t>
            </a:r>
          </a:p>
          <a:p>
            <a:r>
              <a:rPr lang="en-US" sz="1600" dirty="0" smtClean="0"/>
              <a:t>0   1101         </a:t>
            </a:r>
            <a:r>
              <a:rPr lang="en-US" sz="1600" dirty="0" err="1" smtClean="0"/>
              <a:t>rakesh</a:t>
            </a:r>
            <a:r>
              <a:rPr lang="en-US" sz="1600" dirty="0" smtClean="0"/>
              <a:t>     56</a:t>
            </a:r>
          </a:p>
          <a:p>
            <a:r>
              <a:rPr lang="en-US" sz="1600" dirty="0" smtClean="0"/>
              <a:t>1   1203     </a:t>
            </a:r>
            <a:r>
              <a:rPr lang="en-US" sz="1600" dirty="0" err="1" smtClean="0"/>
              <a:t>jatin</a:t>
            </a:r>
            <a:r>
              <a:rPr lang="en-US" sz="1600" dirty="0" smtClean="0"/>
              <a:t> </a:t>
            </a:r>
            <a:r>
              <a:rPr lang="en-US" sz="1600" dirty="0" err="1" smtClean="0"/>
              <a:t>jain</a:t>
            </a:r>
            <a:r>
              <a:rPr lang="en-US" sz="1600" dirty="0" smtClean="0"/>
              <a:t>     56</a:t>
            </a:r>
          </a:p>
          <a:p>
            <a:r>
              <a:rPr lang="en-US" sz="1600" dirty="0" smtClean="0"/>
              <a:t>2   1205        </a:t>
            </a:r>
            <a:r>
              <a:rPr lang="en-US" sz="1600" dirty="0" err="1" smtClean="0"/>
              <a:t>pushkar</a:t>
            </a:r>
            <a:r>
              <a:rPr lang="en-US" sz="1600" dirty="0" smtClean="0"/>
              <a:t>     78</a:t>
            </a:r>
          </a:p>
          <a:p>
            <a:r>
              <a:rPr lang="en-US" sz="1600" dirty="0" smtClean="0"/>
              <a:t>3   1206         </a:t>
            </a:r>
            <a:r>
              <a:rPr lang="en-US" sz="1600" dirty="0" err="1" smtClean="0"/>
              <a:t>arushi</a:t>
            </a:r>
            <a:r>
              <a:rPr lang="en-US" sz="1600" dirty="0" smtClean="0"/>
              <a:t>     98</a:t>
            </a:r>
          </a:p>
          <a:p>
            <a:r>
              <a:rPr lang="en-US" sz="1600" dirty="0" smtClean="0"/>
              <a:t>4   1208  </a:t>
            </a:r>
            <a:r>
              <a:rPr lang="en-US" sz="1600" dirty="0" err="1" smtClean="0"/>
              <a:t>mannat</a:t>
            </a:r>
            <a:r>
              <a:rPr lang="en-US" sz="1600" dirty="0" smtClean="0"/>
              <a:t> </a:t>
            </a:r>
            <a:r>
              <a:rPr lang="en-US" sz="1600" dirty="0" err="1" smtClean="0"/>
              <a:t>bhatia</a:t>
            </a:r>
            <a:r>
              <a:rPr lang="en-US" sz="1600" dirty="0" smtClean="0"/>
              <a:t>     89</a:t>
            </a:r>
          </a:p>
          <a:p>
            <a:r>
              <a:rPr lang="en-US" sz="1600" dirty="0" smtClean="0"/>
              <a:t>5   1234         </a:t>
            </a:r>
            <a:r>
              <a:rPr lang="en-US" sz="1600" dirty="0" err="1" smtClean="0"/>
              <a:t>unnati</a:t>
            </a:r>
            <a:r>
              <a:rPr lang="en-US" sz="1600" dirty="0" smtClean="0"/>
              <a:t>     67</a:t>
            </a:r>
          </a:p>
          <a:p>
            <a:r>
              <a:rPr lang="en-US" sz="1600" dirty="0" smtClean="0"/>
              <a:t>6   1245   </a:t>
            </a:r>
            <a:r>
              <a:rPr lang="en-US" sz="1600" dirty="0" err="1" smtClean="0"/>
              <a:t>Nikunj</a:t>
            </a:r>
            <a:r>
              <a:rPr lang="en-US" sz="1600" dirty="0" smtClean="0"/>
              <a:t> </a:t>
            </a:r>
            <a:r>
              <a:rPr lang="en-US" sz="1600" dirty="0" err="1" smtClean="0"/>
              <a:t>Tyagi</a:t>
            </a:r>
            <a:r>
              <a:rPr lang="en-US" sz="1600" dirty="0" smtClean="0"/>
              <a:t>     68</a:t>
            </a:r>
          </a:p>
          <a:p>
            <a:r>
              <a:rPr lang="en-US" sz="1600" dirty="0" smtClean="0"/>
              <a:t>7   5755        </a:t>
            </a:r>
            <a:r>
              <a:rPr lang="en-US" sz="1600" dirty="0" err="1" smtClean="0"/>
              <a:t>vishank</a:t>
            </a:r>
            <a:r>
              <a:rPr lang="en-US" sz="1600" dirty="0" smtClean="0"/>
              <a:t>     89</a:t>
            </a:r>
            <a:endParaRPr lang="en-US" sz="1600" dirty="0"/>
          </a:p>
        </p:txBody>
      </p:sp>
      <p:sp>
        <p:nvSpPr>
          <p:cNvPr id="13" name="Bent Arrow 12"/>
          <p:cNvSpPr/>
          <p:nvPr/>
        </p:nvSpPr>
        <p:spPr>
          <a:xfrm flipV="1">
            <a:off x="3962400" y="4419600"/>
            <a:ext cx="990600" cy="167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5105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Axis-1 define Column in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 while 0 Define - rows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762000"/>
            <a:ext cx="2971800" cy="923330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Drop() function is used to delete both rows and column in Python </a:t>
            </a:r>
            <a:r>
              <a:rPr lang="en-US" dirty="0" err="1" smtClean="0">
                <a:solidFill>
                  <a:srgbClr val="FFFF00"/>
                </a:solidFill>
              </a:rPr>
              <a:t>DataFrames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Delete Rows-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474345"/>
            <a:ext cx="8763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pushkar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78,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arushi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mannat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(1234,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unnati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67, 3500.56),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(1245,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Tyagi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68,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df.drop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([1,2,3],axis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0)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# Delete the rows with label "Ireland"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# For label-based deletion, set the index first on the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>
                <a:solidFill>
                  <a:srgbClr val="00B050"/>
                </a:solidFill>
              </a:rPr>
              <a:t>#data = </a:t>
            </a:r>
            <a:r>
              <a:rPr lang="en-US" dirty="0" err="1" smtClean="0">
                <a:solidFill>
                  <a:srgbClr val="00B050"/>
                </a:solidFill>
              </a:rPr>
              <a:t>data.set_index</a:t>
            </a:r>
            <a:r>
              <a:rPr lang="en-US" dirty="0" smtClean="0">
                <a:solidFill>
                  <a:srgbClr val="00B050"/>
                </a:solidFill>
              </a:rPr>
              <a:t>("Area")</a:t>
            </a:r>
          </a:p>
          <a:p>
            <a:pPr fontAlgn="base"/>
            <a:r>
              <a:rPr lang="en-US" dirty="0" smtClean="0">
                <a:solidFill>
                  <a:srgbClr val="00B050"/>
                </a:solidFill>
              </a:rPr>
              <a:t>#data = </a:t>
            </a:r>
            <a:r>
              <a:rPr lang="en-US" dirty="0" err="1" smtClean="0">
                <a:solidFill>
                  <a:srgbClr val="00B050"/>
                </a:solidFill>
              </a:rPr>
              <a:t>data.drop</a:t>
            </a:r>
            <a:r>
              <a:rPr lang="en-US" dirty="0" smtClean="0">
                <a:solidFill>
                  <a:srgbClr val="00B050"/>
                </a:solidFill>
              </a:rPr>
              <a:t>("Ireland", axis=0)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# Delete all rows with label "Ireland"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# Delete the first five rows using </a:t>
            </a:r>
            <a:r>
              <a:rPr lang="en-US" dirty="0" err="1" smtClean="0">
                <a:solidFill>
                  <a:srgbClr val="00B050"/>
                </a:solidFill>
              </a:rPr>
              <a:t>iloc</a:t>
            </a:r>
            <a:r>
              <a:rPr lang="en-US" dirty="0" smtClean="0">
                <a:solidFill>
                  <a:srgbClr val="00B050"/>
                </a:solidFill>
              </a:rPr>
              <a:t> selector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00B050"/>
                </a:solidFill>
              </a:rPr>
              <a:t>data = </a:t>
            </a:r>
            <a:r>
              <a:rPr lang="en-US" dirty="0" err="1" smtClean="0">
                <a:solidFill>
                  <a:srgbClr val="00B050"/>
                </a:solidFill>
              </a:rPr>
              <a:t>data.iloc</a:t>
            </a:r>
            <a:r>
              <a:rPr lang="en-US" dirty="0" smtClean="0">
                <a:solidFill>
                  <a:srgbClr val="00B050"/>
                </a:solidFill>
              </a:rPr>
              <a:t>[5:,]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600200"/>
            <a:ext cx="3276600" cy="181588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           name  marks     fees</a:t>
            </a:r>
          </a:p>
          <a:p>
            <a:r>
              <a:rPr lang="en-US" sz="1600" dirty="0" smtClean="0"/>
              <a:t>0   1101         </a:t>
            </a:r>
            <a:r>
              <a:rPr lang="en-US" sz="1600" dirty="0" err="1" smtClean="0"/>
              <a:t>rakesh</a:t>
            </a:r>
            <a:r>
              <a:rPr lang="en-US" sz="1600" dirty="0" smtClean="0"/>
              <a:t>     56  5656.56</a:t>
            </a:r>
          </a:p>
          <a:p>
            <a:r>
              <a:rPr lang="en-US" sz="1600" dirty="0" smtClean="0"/>
              <a:t>4   1208  </a:t>
            </a:r>
            <a:r>
              <a:rPr lang="en-US" sz="1600" dirty="0" err="1" smtClean="0"/>
              <a:t>mannat</a:t>
            </a:r>
            <a:r>
              <a:rPr lang="en-US" sz="1600" dirty="0" smtClean="0"/>
              <a:t> </a:t>
            </a:r>
            <a:r>
              <a:rPr lang="en-US" sz="1600" dirty="0" err="1" smtClean="0"/>
              <a:t>bhatia</a:t>
            </a:r>
            <a:r>
              <a:rPr lang="en-US" sz="1600" dirty="0" smtClean="0"/>
              <a:t>     89  4500.00</a:t>
            </a:r>
          </a:p>
          <a:p>
            <a:r>
              <a:rPr lang="en-US" sz="1600" dirty="0" smtClean="0"/>
              <a:t>5   1234         </a:t>
            </a:r>
            <a:r>
              <a:rPr lang="en-US" sz="1600" dirty="0" err="1" smtClean="0"/>
              <a:t>unnati</a:t>
            </a:r>
            <a:r>
              <a:rPr lang="en-US" sz="1600" dirty="0" smtClean="0"/>
              <a:t>     67  3500.56</a:t>
            </a:r>
          </a:p>
          <a:p>
            <a:r>
              <a:rPr lang="en-US" sz="1600" dirty="0" smtClean="0"/>
              <a:t>6   1245   </a:t>
            </a:r>
            <a:r>
              <a:rPr lang="en-US" sz="1600" dirty="0" err="1" smtClean="0"/>
              <a:t>Nikunj</a:t>
            </a:r>
            <a:r>
              <a:rPr lang="en-US" sz="1600" dirty="0" smtClean="0"/>
              <a:t> </a:t>
            </a:r>
            <a:r>
              <a:rPr lang="en-US" sz="1600" dirty="0" err="1" smtClean="0"/>
              <a:t>Tyagi</a:t>
            </a:r>
            <a:r>
              <a:rPr lang="en-US" sz="1600" dirty="0" smtClean="0"/>
              <a:t>     68  4500.00</a:t>
            </a:r>
          </a:p>
          <a:p>
            <a:r>
              <a:rPr lang="en-US" sz="1600" dirty="0" smtClean="0"/>
              <a:t>7   5755        </a:t>
            </a:r>
            <a:r>
              <a:rPr lang="en-US" sz="1600" dirty="0" err="1" smtClean="0"/>
              <a:t>vishank</a:t>
            </a:r>
            <a:r>
              <a:rPr lang="en-US" sz="1600" dirty="0" smtClean="0"/>
              <a:t>     89  5000.00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11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 install pandas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352800" y="4191000"/>
            <a:ext cx="5257800" cy="304800"/>
          </a:xfrm>
          <a:prstGeom prst="wedgeRoundRectCallout">
            <a:avLst>
              <a:gd name="adj1" fmla="val -75605"/>
              <a:gd name="adj2" fmla="val 3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command on command line in windows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800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Pip3 install pandas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352800" y="4800600"/>
            <a:ext cx="5257800" cy="304800"/>
          </a:xfrm>
          <a:prstGeom prst="wedgeRoundRectCallout">
            <a:avLst>
              <a:gd name="adj1" fmla="val -75343"/>
              <a:gd name="adj2" fmla="val 22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command on Mac System </a:t>
            </a:r>
            <a:endParaRPr lang="en-US" dirty="0"/>
          </a:p>
        </p:txBody>
      </p:sp>
      <p:pic>
        <p:nvPicPr>
          <p:cNvPr id="13" name="Picture 12" descr="pand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2460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Rename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pushkar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78,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arushi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mannat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(1234,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unnati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67, 3500.56),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(1245,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Tyagi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68,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 =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df.rename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(columns={"fees":'Annual Fees'})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 = 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df.rename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({'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fees':'Yealy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 fees'},axis=1)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df.rename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fees'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'yealy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fees'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'ut-2'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}, axis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1)</a:t>
            </a:r>
          </a:p>
          <a:p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df.rename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({'fees': '</a:t>
            </a:r>
            <a:r>
              <a:rPr lang="en-US" sz="1600" dirty="0" err="1" smtClean="0">
                <a:solidFill>
                  <a:srgbClr val="919191"/>
                </a:solidFill>
                <a:latin typeface="Consolas"/>
              </a:rPr>
              <a:t>yealy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 fees', 'marks': 'ut-2'}, axis=1,inplace=True)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410200" y="3810000"/>
            <a:ext cx="4572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3352800"/>
            <a:ext cx="2743200" cy="533400"/>
          </a:xfrm>
          <a:prstGeom prst="wedgeRoundRectCallout">
            <a:avLst>
              <a:gd name="adj1" fmla="val -60456"/>
              <a:gd name="adj2" fmla="val 8061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Either Use columns or axis to rename column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5562600"/>
            <a:ext cx="4038600" cy="838200"/>
          </a:xfrm>
          <a:prstGeom prst="wedgeRoundRectCallout">
            <a:avLst>
              <a:gd name="adj1" fmla="val 31833"/>
              <a:gd name="adj2" fmla="val -13715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inplace</a:t>
            </a:r>
            <a:r>
              <a:rPr lang="en-US" dirty="0" smtClean="0"/>
              <a:t> = True will make changes in </a:t>
            </a:r>
            <a:r>
              <a:rPr lang="en-US" dirty="0" err="1" smtClean="0"/>
              <a:t>DataFrame</a:t>
            </a:r>
            <a:r>
              <a:rPr lang="en-US" dirty="0" smtClean="0"/>
              <a:t> without saving data in another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685800"/>
            <a:ext cx="3505200" cy="203132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admno</a:t>
            </a:r>
            <a:r>
              <a:rPr lang="en-US" sz="1400" dirty="0" smtClean="0"/>
              <a:t>           name  ut-2  </a:t>
            </a:r>
            <a:r>
              <a:rPr lang="en-US" sz="1400" dirty="0" err="1" smtClean="0"/>
              <a:t>Yealy</a:t>
            </a:r>
            <a:r>
              <a:rPr lang="en-US" sz="1400" dirty="0" smtClean="0"/>
              <a:t> fees</a:t>
            </a:r>
          </a:p>
          <a:p>
            <a:r>
              <a:rPr lang="en-US" sz="1400" dirty="0" smtClean="0"/>
              <a:t>0   1101         </a:t>
            </a:r>
            <a:r>
              <a:rPr lang="en-US" sz="1400" dirty="0" err="1" smtClean="0"/>
              <a:t>rakesh</a:t>
            </a:r>
            <a:r>
              <a:rPr lang="en-US" sz="1400" dirty="0" smtClean="0"/>
              <a:t>    56     5656.56</a:t>
            </a:r>
          </a:p>
          <a:p>
            <a:r>
              <a:rPr lang="en-US" sz="1400" dirty="0" smtClean="0"/>
              <a:t>1   1203     </a:t>
            </a:r>
            <a:r>
              <a:rPr lang="en-US" sz="1400" dirty="0" err="1" smtClean="0"/>
              <a:t>jatin</a:t>
            </a:r>
            <a:r>
              <a:rPr lang="en-US" sz="1400" dirty="0" smtClean="0"/>
              <a:t> </a:t>
            </a:r>
            <a:r>
              <a:rPr lang="en-US" sz="1400" dirty="0" err="1" smtClean="0"/>
              <a:t>jain</a:t>
            </a:r>
            <a:r>
              <a:rPr lang="en-US" sz="1400" dirty="0" smtClean="0"/>
              <a:t>    56     5666.56</a:t>
            </a:r>
          </a:p>
          <a:p>
            <a:r>
              <a:rPr lang="en-US" sz="1400" dirty="0" smtClean="0"/>
              <a:t>2   1205        </a:t>
            </a:r>
            <a:r>
              <a:rPr lang="en-US" sz="1400" dirty="0" err="1" smtClean="0"/>
              <a:t>pushkar</a:t>
            </a:r>
            <a:r>
              <a:rPr lang="en-US" sz="1400" dirty="0" smtClean="0"/>
              <a:t>    78     5666.56</a:t>
            </a:r>
          </a:p>
          <a:p>
            <a:r>
              <a:rPr lang="en-US" sz="1400" dirty="0" smtClean="0"/>
              <a:t>3   1206         </a:t>
            </a:r>
            <a:r>
              <a:rPr lang="en-US" sz="1400" dirty="0" err="1" smtClean="0"/>
              <a:t>arushi</a:t>
            </a:r>
            <a:r>
              <a:rPr lang="en-US" sz="1400" dirty="0" smtClean="0"/>
              <a:t>    98     4564.34</a:t>
            </a:r>
          </a:p>
          <a:p>
            <a:r>
              <a:rPr lang="en-US" sz="1400" dirty="0" smtClean="0"/>
              <a:t>4   1208  </a:t>
            </a:r>
            <a:r>
              <a:rPr lang="en-US" sz="1400" dirty="0" err="1" smtClean="0"/>
              <a:t>mannat</a:t>
            </a:r>
            <a:r>
              <a:rPr lang="en-US" sz="1400" dirty="0" smtClean="0"/>
              <a:t> </a:t>
            </a:r>
            <a:r>
              <a:rPr lang="en-US" sz="1400" dirty="0" err="1" smtClean="0"/>
              <a:t>bhatia</a:t>
            </a:r>
            <a:r>
              <a:rPr lang="en-US" sz="1400" dirty="0" smtClean="0"/>
              <a:t>    89     4500.00</a:t>
            </a:r>
          </a:p>
          <a:p>
            <a:r>
              <a:rPr lang="en-US" sz="1400" dirty="0" smtClean="0"/>
              <a:t>5   1234         </a:t>
            </a:r>
            <a:r>
              <a:rPr lang="en-US" sz="1400" dirty="0" err="1" smtClean="0"/>
              <a:t>unnati</a:t>
            </a:r>
            <a:r>
              <a:rPr lang="en-US" sz="1400" dirty="0" smtClean="0"/>
              <a:t>    67     3500.56</a:t>
            </a:r>
          </a:p>
          <a:p>
            <a:r>
              <a:rPr lang="en-US" sz="1400" dirty="0" smtClean="0"/>
              <a:t>6   1245   </a:t>
            </a:r>
            <a:r>
              <a:rPr lang="en-US" sz="1400" dirty="0" err="1" smtClean="0"/>
              <a:t>Nikunj</a:t>
            </a:r>
            <a:r>
              <a:rPr lang="en-US" sz="1400" dirty="0" smtClean="0"/>
              <a:t> </a:t>
            </a:r>
            <a:r>
              <a:rPr lang="en-US" sz="1400" dirty="0" err="1" smtClean="0"/>
              <a:t>Tyagi</a:t>
            </a:r>
            <a:r>
              <a:rPr lang="en-US" sz="1400" dirty="0" smtClean="0"/>
              <a:t>    68     4500.00</a:t>
            </a:r>
          </a:p>
          <a:p>
            <a:r>
              <a:rPr lang="en-US" sz="1400" dirty="0" smtClean="0"/>
              <a:t>7   5755        </a:t>
            </a:r>
            <a:r>
              <a:rPr lang="en-US" sz="1400" dirty="0" err="1" smtClean="0"/>
              <a:t>vishank</a:t>
            </a:r>
            <a:r>
              <a:rPr lang="en-US" sz="1400" dirty="0" smtClean="0"/>
              <a:t>    89     5000.00</a:t>
            </a:r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Indexing using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7620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400" dirty="0" smtClean="0">
                <a:solidFill>
                  <a:srgbClr val="919191"/>
                </a:solidFill>
                <a:latin typeface="Consolas"/>
              </a:rPr>
              <a:t># create </a:t>
            </a:r>
            <a:r>
              <a:rPr lang="en-US" sz="1400" dirty="0" err="1" smtClean="0">
                <a:solidFill>
                  <a:srgbClr val="919191"/>
                </a:solidFill>
                <a:latin typeface="Consolas"/>
              </a:rPr>
              <a:t>dataframe</a:t>
            </a:r>
            <a:r>
              <a:rPr lang="en-US" sz="1400" dirty="0" smtClean="0">
                <a:solidFill>
                  <a:srgbClr val="919191"/>
                </a:solidFill>
                <a:latin typeface="Consolas"/>
              </a:rPr>
              <a:t> using list of </a:t>
            </a:r>
            <a:r>
              <a:rPr lang="en-US" sz="1400" dirty="0" err="1" smtClean="0">
                <a:solidFill>
                  <a:srgbClr val="919191"/>
                </a:solidFill>
                <a:latin typeface="Consolas"/>
              </a:rPr>
              <a:t>Tuple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(1205,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pushkar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78, 5666.56),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(1206,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arushi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(1208,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mannat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89,  4500),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(1234,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unnati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67, 3500.56),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(1245,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Tyagi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68, 4500),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df.set_index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A33F"/>
                </a:solidFill>
                <a:latin typeface="Consolas"/>
              </a:rPr>
              <a:t>'name'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inplace</a:t>
            </a:r>
            <a:r>
              <a:rPr lang="en-US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A535AE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400" b="1" dirty="0" smtClean="0"/>
              <a:t>print(df.loc['</a:t>
            </a:r>
            <a:r>
              <a:rPr lang="en-US" sz="2400" b="1" dirty="0" err="1" smtClean="0"/>
              <a:t>unnati</a:t>
            </a:r>
            <a:r>
              <a:rPr lang="en-US" sz="2400" b="1" dirty="0" smtClean="0"/>
              <a:t>'])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3352800"/>
            <a:ext cx="39624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admno</a:t>
            </a:r>
            <a:r>
              <a:rPr lang="en-US" dirty="0" smtClean="0"/>
              <a:t>    1234.00</a:t>
            </a:r>
          </a:p>
          <a:p>
            <a:r>
              <a:rPr lang="en-US" dirty="0" smtClean="0"/>
              <a:t>marks      67.00</a:t>
            </a:r>
          </a:p>
          <a:p>
            <a:r>
              <a:rPr lang="en-US" dirty="0" smtClean="0"/>
              <a:t>fees     3500.56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unnati</a:t>
            </a:r>
            <a:r>
              <a:rPr lang="en-US" dirty="0" smtClean="0"/>
              <a:t>, </a:t>
            </a:r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4953000"/>
            <a:ext cx="3810000" cy="914400"/>
          </a:xfrm>
          <a:prstGeom prst="wedgeRoundRectCallout">
            <a:avLst>
              <a:gd name="adj1" fmla="val -121814"/>
              <a:gd name="adj2" fmla="val -59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Without </a:t>
            </a:r>
            <a:r>
              <a:rPr lang="en-US" dirty="0" smtClean="0">
                <a:solidFill>
                  <a:schemeClr val="tx1"/>
                </a:solidFill>
              </a:rPr>
              <a:t>dataframe.loc[] </a:t>
            </a:r>
            <a:r>
              <a:rPr lang="en-US" dirty="0" smtClean="0"/>
              <a:t> we can not access the record from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 SAVING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6096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….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df.to_csv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b="1" dirty="0" err="1" smtClean="0">
                <a:solidFill>
                  <a:srgbClr val="00A33F"/>
                </a:solidFill>
                <a:latin typeface="Consolas"/>
              </a:rPr>
              <a:t>student.csv'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,index</a:t>
            </a:r>
            <a:r>
              <a:rPr lang="en-US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A535AE"/>
                </a:solidFill>
                <a:latin typeface="Consolas"/>
              </a:rPr>
              <a:t>False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#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df.to_excel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(“student.xlsx”, “sheet-1”)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'Please check your file....'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(DATA FRAME ) –Operations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534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    (1101, '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', 56, 5656.56),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    (1203, '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jain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', 56, 5666.56),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    ……..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    (5755, '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vishank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', 89, 5000)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10)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df.marks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75)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'marks'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df.marks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75])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343400"/>
            <a:ext cx="7620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Check out its output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- Concatenation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65532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https://pandas.pydata.org/pandas-docs/stable/user_guide/merging.html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" y="609600"/>
            <a:ext cx="533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(1101,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5656.56),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(1203,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jatin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jain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56,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pushkar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78, 5666.56),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(1206,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arushi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98, 4564.34),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data1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(1208,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mannat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bhatia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(1234,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unnati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67, 3500.56),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(1245,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Nikunj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Tyagi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68, 4500),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(5755,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vishank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89, 5000)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heading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"marks"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"fees"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(data, columns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df1 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(data1, columns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heading)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df2 </a:t>
            </a:r>
            <a:r>
              <a:rPr lang="en-US" sz="1600" b="1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df.append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(df1) 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600" dirty="0" smtClean="0">
                <a:solidFill>
                  <a:srgbClr val="919191"/>
                </a:solidFill>
                <a:latin typeface="Consolas"/>
              </a:rPr>
              <a:t># concatenation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(df2)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3733800"/>
            <a:ext cx="3352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           name  marks     fees</a:t>
            </a:r>
          </a:p>
          <a:p>
            <a:r>
              <a:rPr lang="en-US" sz="1600" dirty="0" smtClean="0"/>
              <a:t>0   1101         </a:t>
            </a:r>
            <a:r>
              <a:rPr lang="en-US" sz="1600" dirty="0" err="1" smtClean="0"/>
              <a:t>rakesh</a:t>
            </a:r>
            <a:r>
              <a:rPr lang="en-US" sz="1600" dirty="0" smtClean="0"/>
              <a:t>     56  5656.56</a:t>
            </a:r>
          </a:p>
          <a:p>
            <a:r>
              <a:rPr lang="en-US" sz="1600" dirty="0" smtClean="0"/>
              <a:t>1   1203     </a:t>
            </a:r>
            <a:r>
              <a:rPr lang="en-US" sz="1600" dirty="0" err="1" smtClean="0"/>
              <a:t>jatin</a:t>
            </a:r>
            <a:r>
              <a:rPr lang="en-US" sz="1600" dirty="0" smtClean="0"/>
              <a:t> </a:t>
            </a:r>
            <a:r>
              <a:rPr lang="en-US" sz="1600" dirty="0" err="1" smtClean="0"/>
              <a:t>jain</a:t>
            </a:r>
            <a:r>
              <a:rPr lang="en-US" sz="1600" dirty="0" smtClean="0"/>
              <a:t>     56  5666.56</a:t>
            </a:r>
          </a:p>
          <a:p>
            <a:r>
              <a:rPr lang="en-US" sz="1600" dirty="0" smtClean="0"/>
              <a:t>2   1205        </a:t>
            </a:r>
            <a:r>
              <a:rPr lang="en-US" sz="1600" dirty="0" err="1" smtClean="0"/>
              <a:t>pushkar</a:t>
            </a:r>
            <a:r>
              <a:rPr lang="en-US" sz="1600" dirty="0" smtClean="0"/>
              <a:t>     78  5666.56</a:t>
            </a:r>
          </a:p>
          <a:p>
            <a:r>
              <a:rPr lang="en-US" sz="1600" dirty="0" smtClean="0"/>
              <a:t>3   1206         </a:t>
            </a:r>
            <a:r>
              <a:rPr lang="en-US" sz="1600" dirty="0" err="1" smtClean="0"/>
              <a:t>arushi</a:t>
            </a:r>
            <a:r>
              <a:rPr lang="en-US" sz="1600" dirty="0" smtClean="0"/>
              <a:t>     98  4564.34</a:t>
            </a:r>
          </a:p>
          <a:p>
            <a:r>
              <a:rPr lang="en-US" sz="1600" dirty="0" smtClean="0"/>
              <a:t>0   1208  </a:t>
            </a:r>
            <a:r>
              <a:rPr lang="en-US" sz="1600" dirty="0" err="1" smtClean="0"/>
              <a:t>mannat</a:t>
            </a:r>
            <a:r>
              <a:rPr lang="en-US" sz="1600" dirty="0" smtClean="0"/>
              <a:t> </a:t>
            </a:r>
            <a:r>
              <a:rPr lang="en-US" sz="1600" dirty="0" err="1" smtClean="0"/>
              <a:t>bhatia</a:t>
            </a:r>
            <a:r>
              <a:rPr lang="en-US" sz="1600" dirty="0" smtClean="0"/>
              <a:t>     89  4500.00</a:t>
            </a:r>
          </a:p>
          <a:p>
            <a:r>
              <a:rPr lang="en-US" sz="1600" dirty="0" smtClean="0"/>
              <a:t>1   1234         </a:t>
            </a:r>
            <a:r>
              <a:rPr lang="en-US" sz="1600" dirty="0" err="1" smtClean="0"/>
              <a:t>unnati</a:t>
            </a:r>
            <a:r>
              <a:rPr lang="en-US" sz="1600" dirty="0" smtClean="0"/>
              <a:t>     67  3500.56</a:t>
            </a:r>
          </a:p>
          <a:p>
            <a:r>
              <a:rPr lang="en-US" sz="1600" dirty="0" smtClean="0"/>
              <a:t>2   1245   </a:t>
            </a:r>
            <a:r>
              <a:rPr lang="en-US" sz="1600" dirty="0" err="1" smtClean="0"/>
              <a:t>Nikunj</a:t>
            </a:r>
            <a:r>
              <a:rPr lang="en-US" sz="1600" dirty="0" smtClean="0"/>
              <a:t> </a:t>
            </a:r>
            <a:r>
              <a:rPr lang="en-US" sz="1600" dirty="0" err="1" smtClean="0"/>
              <a:t>Tyagi</a:t>
            </a:r>
            <a:r>
              <a:rPr lang="en-US" sz="1600" dirty="0" smtClean="0"/>
              <a:t>     68  4500.00</a:t>
            </a:r>
          </a:p>
          <a:p>
            <a:r>
              <a:rPr lang="en-US" sz="1600" dirty="0" smtClean="0"/>
              <a:t>3   5755        </a:t>
            </a:r>
            <a:r>
              <a:rPr lang="en-US" sz="1600" dirty="0" err="1" smtClean="0"/>
              <a:t>vishank</a:t>
            </a:r>
            <a:r>
              <a:rPr lang="en-US" sz="1600" dirty="0" smtClean="0"/>
              <a:t>     89  5000.00</a:t>
            </a:r>
            <a:endParaRPr lang="en-US" sz="1600" dirty="0"/>
          </a:p>
        </p:txBody>
      </p:sp>
      <p:sp>
        <p:nvSpPr>
          <p:cNvPr id="9" name="Bent-Up Arrow 8"/>
          <p:cNvSpPr/>
          <p:nvPr/>
        </p:nvSpPr>
        <p:spPr>
          <a:xfrm flipV="1">
            <a:off x="5029200" y="2286000"/>
            <a:ext cx="2819400" cy="1371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– </a:t>
            </a:r>
            <a:r>
              <a:rPr lang="en-US" dirty="0" err="1" smtClean="0"/>
              <a:t>Join,Merging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51344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right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pd.DataFrame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	{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 [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'K0'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'K1'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'K2'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'K3'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      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'Game'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 [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'Cricket'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BasketBall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              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Badminton‘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'Swimming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 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'Fee'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 [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'1200'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'750'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'800'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'1500'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]})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result 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pd.merge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(left, right, on</a:t>
            </a:r>
            <a:r>
              <a:rPr lang="en-US" sz="14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00A33F"/>
                </a:solidFill>
                <a:latin typeface="Consolas"/>
              </a:rPr>
              <a:t>admno</a:t>
            </a:r>
            <a:r>
              <a:rPr lang="en-US" sz="14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(result)</a:t>
            </a:r>
            <a:endParaRPr lang="en-US" sz="14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876800"/>
            <a:ext cx="45720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 err="1" smtClean="0"/>
              <a:t>admno</a:t>
            </a:r>
            <a:r>
              <a:rPr lang="en-US" dirty="0" smtClean="0"/>
              <a:t>     Name   Stream        Game   Fee</a:t>
            </a:r>
          </a:p>
          <a:p>
            <a:r>
              <a:rPr lang="en-US" dirty="0" smtClean="0"/>
              <a:t>0    K0   </a:t>
            </a:r>
            <a:r>
              <a:rPr lang="en-US" dirty="0" err="1" smtClean="0"/>
              <a:t>Arushi</a:t>
            </a:r>
            <a:r>
              <a:rPr lang="en-US" dirty="0" smtClean="0"/>
              <a:t>     </a:t>
            </a:r>
            <a:r>
              <a:rPr lang="en-US" dirty="0" err="1" smtClean="0"/>
              <a:t>Comm</a:t>
            </a:r>
            <a:r>
              <a:rPr lang="en-US" dirty="0" smtClean="0"/>
              <a:t>     Cricket  1200</a:t>
            </a:r>
          </a:p>
          <a:p>
            <a:r>
              <a:rPr lang="en-US" dirty="0" smtClean="0"/>
              <a:t>1    K1   </a:t>
            </a:r>
            <a:r>
              <a:rPr lang="en-US" dirty="0" err="1" smtClean="0"/>
              <a:t>Unnati</a:t>
            </a:r>
            <a:r>
              <a:rPr lang="en-US" dirty="0" smtClean="0"/>
              <a:t>  Science  </a:t>
            </a:r>
            <a:r>
              <a:rPr lang="en-US" dirty="0" err="1" smtClean="0"/>
              <a:t>BasketBall</a:t>
            </a:r>
            <a:r>
              <a:rPr lang="en-US" dirty="0" smtClean="0"/>
              <a:t>   750</a:t>
            </a:r>
          </a:p>
          <a:p>
            <a:r>
              <a:rPr lang="en-US" dirty="0" smtClean="0"/>
              <a:t>2    K2  </a:t>
            </a:r>
            <a:r>
              <a:rPr lang="en-US" dirty="0" err="1" smtClean="0"/>
              <a:t>Pratham</a:t>
            </a:r>
            <a:r>
              <a:rPr lang="en-US" dirty="0" smtClean="0"/>
              <a:t>      BIO   Badminton   800</a:t>
            </a:r>
          </a:p>
          <a:p>
            <a:r>
              <a:rPr lang="en-US" dirty="0" smtClean="0"/>
              <a:t>3    K3   </a:t>
            </a:r>
            <a:r>
              <a:rPr lang="en-US" dirty="0" err="1" smtClean="0"/>
              <a:t>Nikunj</a:t>
            </a:r>
            <a:r>
              <a:rPr lang="en-US" dirty="0" smtClean="0"/>
              <a:t>    Human    Swimming  1500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1219200"/>
            <a:ext cx="26670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admno</a:t>
            </a:r>
            <a:r>
              <a:rPr lang="en-US" dirty="0" smtClean="0"/>
              <a:t>     Name   Stream</a:t>
            </a:r>
          </a:p>
          <a:p>
            <a:r>
              <a:rPr lang="en-US" dirty="0" smtClean="0"/>
              <a:t>0    K0   </a:t>
            </a:r>
            <a:r>
              <a:rPr lang="en-US" dirty="0" err="1" smtClean="0"/>
              <a:t>Arushi</a:t>
            </a:r>
            <a:r>
              <a:rPr lang="en-US" dirty="0" smtClean="0"/>
              <a:t>    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1    K1   </a:t>
            </a:r>
            <a:r>
              <a:rPr lang="en-US" dirty="0" err="1" smtClean="0"/>
              <a:t>Unnati</a:t>
            </a:r>
            <a:r>
              <a:rPr lang="en-US" dirty="0" smtClean="0"/>
              <a:t>  Science</a:t>
            </a:r>
          </a:p>
          <a:p>
            <a:r>
              <a:rPr lang="en-US" dirty="0" smtClean="0"/>
              <a:t>2    K2  </a:t>
            </a:r>
            <a:r>
              <a:rPr lang="en-US" dirty="0" err="1" smtClean="0"/>
              <a:t>Pratham</a:t>
            </a:r>
            <a:r>
              <a:rPr lang="en-US" dirty="0" smtClean="0"/>
              <a:t>      BIO</a:t>
            </a:r>
          </a:p>
          <a:p>
            <a:r>
              <a:rPr lang="en-US" dirty="0" smtClean="0"/>
              <a:t>3    K3   </a:t>
            </a:r>
            <a:r>
              <a:rPr lang="en-US" dirty="0" err="1" smtClean="0"/>
              <a:t>Nikunj</a:t>
            </a:r>
            <a:r>
              <a:rPr lang="en-US" dirty="0" smtClean="0"/>
              <a:t>    Human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971800"/>
            <a:ext cx="26670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admno</a:t>
            </a:r>
            <a:r>
              <a:rPr lang="en-US" dirty="0" smtClean="0"/>
              <a:t>        Game   Fee</a:t>
            </a:r>
          </a:p>
          <a:p>
            <a:r>
              <a:rPr lang="en-US" dirty="0" smtClean="0"/>
              <a:t>0    K0     Cricket  1200</a:t>
            </a:r>
          </a:p>
          <a:p>
            <a:r>
              <a:rPr lang="en-US" dirty="0" smtClean="0"/>
              <a:t>1    K1  </a:t>
            </a:r>
            <a:r>
              <a:rPr lang="en-US" dirty="0" err="1" smtClean="0"/>
              <a:t>BasketBall</a:t>
            </a:r>
            <a:r>
              <a:rPr lang="en-US" dirty="0" smtClean="0"/>
              <a:t>   750</a:t>
            </a:r>
          </a:p>
          <a:p>
            <a:r>
              <a:rPr lang="en-US" dirty="0" smtClean="0"/>
              <a:t>2    K2   Badminton   800</a:t>
            </a:r>
          </a:p>
          <a:p>
            <a:r>
              <a:rPr lang="en-US" dirty="0" smtClean="0"/>
              <a:t>3    K3    Swimming  1500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562600" y="2057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38800" y="320040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14600" y="41910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65532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https://pandas.pydata.org/pandas-docs/stable/user_guide/merging.html</a:t>
            </a:r>
            <a:endParaRPr 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670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Df.size</a:t>
            </a:r>
            <a:endParaRPr lang="en-US" dirty="0" smtClean="0"/>
          </a:p>
          <a:p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err="1" smtClean="0"/>
              <a:t>Df.index</a:t>
            </a:r>
            <a:endParaRPr lang="en-US" dirty="0" smtClean="0"/>
          </a:p>
          <a:p>
            <a:r>
              <a:rPr lang="en-US" dirty="0" err="1" smtClean="0"/>
              <a:t>Df.empty</a:t>
            </a:r>
            <a:endParaRPr lang="en-US" dirty="0" smtClean="0"/>
          </a:p>
          <a:p>
            <a:r>
              <a:rPr lang="en-US" dirty="0" err="1" smtClean="0"/>
              <a:t>r,c</a:t>
            </a:r>
            <a:r>
              <a:rPr lang="en-US" dirty="0" smtClean="0"/>
              <a:t> =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err="1" smtClean="0"/>
              <a:t>Df.ndim</a:t>
            </a:r>
            <a:endParaRPr lang="en-US" dirty="0" smtClean="0"/>
          </a:p>
          <a:p>
            <a:r>
              <a:rPr lang="en-US" dirty="0" err="1" smtClean="0"/>
              <a:t>Df.values</a:t>
            </a:r>
            <a:endParaRPr lang="en-US" dirty="0" smtClean="0"/>
          </a:p>
          <a:p>
            <a:r>
              <a:rPr lang="en-US" dirty="0" err="1" smtClean="0"/>
              <a:t>Df.columns</a:t>
            </a:r>
            <a:endParaRPr lang="en-US" dirty="0" smtClean="0"/>
          </a:p>
          <a:p>
            <a:r>
              <a:rPr lang="en-US" dirty="0" err="1" smtClean="0"/>
              <a:t>Df.axes</a:t>
            </a:r>
            <a:endParaRPr lang="en-US" dirty="0" smtClean="0"/>
          </a:p>
          <a:p>
            <a:r>
              <a:rPr lang="en-US" dirty="0" err="1" smtClean="0"/>
              <a:t>Df.dtypes</a:t>
            </a:r>
            <a:endParaRPr lang="en-US" dirty="0" smtClean="0"/>
          </a:p>
          <a:p>
            <a:r>
              <a:rPr lang="en-US" dirty="0" err="1" smtClean="0"/>
              <a:t>Df.T</a:t>
            </a:r>
            <a:endParaRPr lang="en-US" dirty="0" smtClean="0"/>
          </a:p>
          <a:p>
            <a:r>
              <a:rPr lang="en-US" dirty="0" smtClean="0"/>
              <a:t>Slicing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[::]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[1:3]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[:5:2]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[::-1]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[‘name’]</a:t>
            </a:r>
          </a:p>
          <a:p>
            <a:r>
              <a:rPr lang="en-US" dirty="0" smtClean="0"/>
              <a:t>Df.name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[[‘</a:t>
            </a:r>
            <a:r>
              <a:rPr lang="en-US" dirty="0" err="1" smtClean="0"/>
              <a:t>name’,’roll</a:t>
            </a:r>
            <a:r>
              <a:rPr lang="en-US" dirty="0" smtClean="0"/>
              <a:t>’]]</a:t>
            </a:r>
          </a:p>
          <a:p>
            <a:r>
              <a:rPr lang="en-US" dirty="0" smtClean="0"/>
              <a:t>Df.loc()  :   ---label based slicing</a:t>
            </a:r>
          </a:p>
          <a:p>
            <a:r>
              <a:rPr lang="en-US" dirty="0" err="1" smtClean="0"/>
              <a:t>Df.iloc</a:t>
            </a:r>
            <a:r>
              <a:rPr lang="en-US" dirty="0" smtClean="0"/>
              <a:t>() :---- index based slicing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229600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Pandas is an open source data analysis library written in python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It unleash the power and speed of </a:t>
            </a:r>
            <a:r>
              <a:rPr lang="en-US" dirty="0" err="1" smtClean="0"/>
              <a:t>numpy</a:t>
            </a:r>
            <a:r>
              <a:rPr lang="en-US" dirty="0" smtClean="0"/>
              <a:t> to make </a:t>
            </a:r>
            <a:r>
              <a:rPr lang="en-US" dirty="0" smtClean="0">
                <a:solidFill>
                  <a:srgbClr val="FF0000"/>
                </a:solidFill>
              </a:rPr>
              <a:t>data analysis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processing</a:t>
            </a:r>
            <a:r>
              <a:rPr lang="en-US" dirty="0" smtClean="0"/>
              <a:t> easy for data scientists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It provides rich and highly </a:t>
            </a:r>
            <a:r>
              <a:rPr lang="en-US" dirty="0" smtClean="0">
                <a:solidFill>
                  <a:srgbClr val="FF0000"/>
                </a:solidFill>
              </a:rPr>
              <a:t>robust</a:t>
            </a:r>
            <a:r>
              <a:rPr lang="en-US" dirty="0" smtClean="0"/>
              <a:t> data operations</a:t>
            </a:r>
          </a:p>
        </p:txBody>
      </p:sp>
      <p:pic>
        <p:nvPicPr>
          <p:cNvPr id="6" name="Picture 5" descr="pandas.jpg"/>
          <p:cNvPicPr>
            <a:picLocks noChangeAspect="1"/>
          </p:cNvPicPr>
          <p:nvPr/>
        </p:nvPicPr>
        <p:blipFill>
          <a:blip r:embed="rId2" cstate="print"/>
          <a:srcRect b="17778"/>
          <a:stretch>
            <a:fillRect/>
          </a:stretch>
        </p:blipFill>
        <p:spPr>
          <a:xfrm>
            <a:off x="76201" y="4267200"/>
            <a:ext cx="9067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  Pandas has two type of data structures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endParaRPr lang="en-US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   a) </a:t>
            </a:r>
            <a:r>
              <a:rPr lang="en-US" sz="1600" b="1" dirty="0" smtClean="0"/>
              <a:t>Series  - It is one dimensional array with indexes, It stores a single column or</a:t>
            </a:r>
          </a:p>
          <a:p>
            <a:pPr lvl="1">
              <a:buClr>
                <a:srgbClr val="C00000"/>
              </a:buClr>
            </a:pPr>
            <a:r>
              <a:rPr lang="en-US" sz="1600" b="1" dirty="0" smtClean="0"/>
              <a:t>                        row of data in a </a:t>
            </a:r>
            <a:r>
              <a:rPr lang="en-US" sz="1600" b="1" dirty="0" err="1" smtClean="0">
                <a:solidFill>
                  <a:srgbClr val="FF0000"/>
                </a:solidFill>
              </a:rPr>
              <a:t>DataFrame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>
              <a:buClr>
                <a:srgbClr val="C00000"/>
              </a:buClr>
            </a:pPr>
            <a:endParaRPr lang="en-US" sz="1600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    b) </a:t>
            </a:r>
            <a:r>
              <a:rPr lang="en-US" sz="1600" b="1" dirty="0" err="1" smtClean="0">
                <a:solidFill>
                  <a:srgbClr val="FF0000"/>
                </a:solidFill>
              </a:rPr>
              <a:t>DataFrame</a:t>
            </a:r>
            <a:r>
              <a:rPr lang="en-US" sz="1600" b="1" dirty="0" smtClean="0"/>
              <a:t>  - It’s a tabular spreadsheet like structure representing rows each          </a:t>
            </a:r>
          </a:p>
          <a:p>
            <a:pPr lvl="1">
              <a:buClr>
                <a:srgbClr val="C00000"/>
              </a:buClr>
            </a:pPr>
            <a:r>
              <a:rPr lang="en-US" sz="1600" b="1" dirty="0" smtClean="0"/>
              <a:t>                        of which contains one or more columns</a:t>
            </a:r>
            <a:endParaRPr lang="en-US" sz="2000" b="1" dirty="0" smtClean="0"/>
          </a:p>
          <a:p>
            <a:pPr lvl="1">
              <a:buClr>
                <a:srgbClr val="C00000"/>
              </a:buClr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    A one dimensional array (labeled) capable of holding any type of data – series</a:t>
            </a:r>
          </a:p>
          <a:p>
            <a:pPr marL="0" lvl="1">
              <a:buClr>
                <a:srgbClr val="C00000"/>
              </a:buClr>
            </a:pPr>
            <a:endParaRPr lang="en-US" dirty="0" smtClean="0"/>
          </a:p>
          <a:p>
            <a:pPr marL="0" lvl="1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    A two dimensional array( labeled) structure with columns of potentially different </a:t>
            </a:r>
          </a:p>
          <a:p>
            <a:pPr marL="0" lvl="1">
              <a:buClr>
                <a:srgbClr val="C00000"/>
              </a:buClr>
            </a:pPr>
            <a:r>
              <a:rPr lang="en-US" dirty="0" smtClean="0"/>
              <a:t>      type of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Pandas- ( Series ) - CREATE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#blank series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066800"/>
            <a:ext cx="245721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/>
              <a:t>Series([], </a:t>
            </a:r>
            <a:r>
              <a:rPr lang="en-US" dirty="0" err="1" smtClean="0"/>
              <a:t>dtype</a:t>
            </a:r>
            <a:r>
              <a:rPr lang="en-US" dirty="0" smtClean="0"/>
              <a:t>: float64)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25908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#series with numbers</a:t>
            </a:r>
          </a:p>
          <a:p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([10, 20, 30, 40, 50])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2362200"/>
            <a:ext cx="25908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0    10</a:t>
            </a:r>
          </a:p>
          <a:p>
            <a:r>
              <a:rPr lang="en-US" dirty="0" smtClean="0"/>
              <a:t>1    20</a:t>
            </a:r>
          </a:p>
          <a:p>
            <a:r>
              <a:rPr lang="en-US" dirty="0" smtClean="0"/>
              <a:t>2    30</a:t>
            </a:r>
          </a:p>
          <a:p>
            <a:r>
              <a:rPr lang="en-US" dirty="0" smtClean="0"/>
              <a:t>3    40</a:t>
            </a:r>
          </a:p>
          <a:p>
            <a:r>
              <a:rPr lang="en-US" dirty="0" smtClean="0"/>
              <a:t>4    50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549676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#series with numbers and index 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pandas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([10, 20, 30, 40, 50], 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     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[1, 2, 3, 4, 5])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4419600"/>
            <a:ext cx="25908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1    10</a:t>
            </a:r>
          </a:p>
          <a:p>
            <a:r>
              <a:rPr lang="en-US" dirty="0" smtClean="0"/>
              <a:t>2    20</a:t>
            </a:r>
          </a:p>
          <a:p>
            <a:r>
              <a:rPr lang="en-US" dirty="0" smtClean="0"/>
              <a:t>3    30</a:t>
            </a:r>
          </a:p>
          <a:p>
            <a:r>
              <a:rPr lang="en-US" dirty="0" smtClean="0"/>
              <a:t>4    40</a:t>
            </a:r>
          </a:p>
          <a:p>
            <a:r>
              <a:rPr lang="en-US" dirty="0" smtClean="0"/>
              <a:t>5    50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29000" y="1219200"/>
            <a:ext cx="2438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029200" y="3200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876800" y="4724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Series – CREATE  …….Continue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#series with numbers and char index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([10, 20, 30, 40, 50], 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'a'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'b'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'c'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838200"/>
            <a:ext cx="15240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a    10</a:t>
            </a:r>
          </a:p>
          <a:p>
            <a:r>
              <a:rPr lang="en-US" dirty="0" smtClean="0"/>
              <a:t>b    20</a:t>
            </a:r>
          </a:p>
          <a:p>
            <a:r>
              <a:rPr lang="en-US" dirty="0" smtClean="0"/>
              <a:t>c    30</a:t>
            </a:r>
          </a:p>
          <a:p>
            <a:r>
              <a:rPr lang="en-US" dirty="0" smtClean="0"/>
              <a:t>d    40</a:t>
            </a:r>
          </a:p>
          <a:p>
            <a:r>
              <a:rPr lang="en-US" dirty="0" smtClean="0"/>
              <a:t>e    50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28836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#series with constant values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(55, 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[1, 2, 3, 4, 5, 6])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2667000"/>
            <a:ext cx="13716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1    55</a:t>
            </a:r>
          </a:p>
          <a:p>
            <a:r>
              <a:rPr lang="en-US" dirty="0" smtClean="0"/>
              <a:t>2    55</a:t>
            </a:r>
          </a:p>
          <a:p>
            <a:r>
              <a:rPr lang="en-US" dirty="0" smtClean="0"/>
              <a:t>3    55</a:t>
            </a:r>
          </a:p>
          <a:p>
            <a:r>
              <a:rPr lang="en-US" dirty="0" smtClean="0"/>
              <a:t>4    55</a:t>
            </a:r>
          </a:p>
          <a:p>
            <a:r>
              <a:rPr lang="en-US" dirty="0" smtClean="0"/>
              <a:t>5    55</a:t>
            </a:r>
          </a:p>
          <a:p>
            <a:r>
              <a:rPr lang="en-US" dirty="0" smtClean="0"/>
              <a:t>6    55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4419600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#series with constant and python function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(34, 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(100))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4114800"/>
            <a:ext cx="15240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0     34</a:t>
            </a:r>
          </a:p>
          <a:p>
            <a:r>
              <a:rPr lang="en-US" sz="1600" dirty="0" smtClean="0"/>
              <a:t>1     34</a:t>
            </a:r>
          </a:p>
          <a:p>
            <a:r>
              <a:rPr lang="en-US" sz="1600" dirty="0" smtClean="0"/>
              <a:t>2     34</a:t>
            </a:r>
          </a:p>
          <a:p>
            <a:r>
              <a:rPr lang="en-US" sz="1600" dirty="0" smtClean="0"/>
              <a:t>3     34</a:t>
            </a:r>
          </a:p>
          <a:p>
            <a:r>
              <a:rPr lang="en-US" sz="1600" dirty="0" smtClean="0"/>
              <a:t>4     34</a:t>
            </a:r>
          </a:p>
          <a:p>
            <a:r>
              <a:rPr lang="en-US" sz="1600" dirty="0" smtClean="0"/>
              <a:t>      ..</a:t>
            </a:r>
          </a:p>
          <a:p>
            <a:r>
              <a:rPr lang="en-US" sz="1600" dirty="0" smtClean="0"/>
              <a:t>98    34</a:t>
            </a:r>
          </a:p>
          <a:p>
            <a:r>
              <a:rPr lang="en-US" sz="1600" dirty="0" smtClean="0"/>
              <a:t>99    34</a:t>
            </a:r>
          </a:p>
          <a:p>
            <a:r>
              <a:rPr lang="en-US" sz="1600" dirty="0" smtClean="0"/>
              <a:t>Length: 100, </a:t>
            </a:r>
            <a:r>
              <a:rPr lang="en-US" sz="1600" dirty="0" err="1" smtClean="0"/>
              <a:t>dtype</a:t>
            </a:r>
            <a:r>
              <a:rPr lang="en-US" sz="1600" dirty="0" smtClean="0"/>
              <a:t>: int64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6096000" y="34290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48400" y="15240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Series – CREATE       …….Continue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403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series with python function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(2, 89))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609600"/>
            <a:ext cx="2743200" cy="267765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0      2</a:t>
            </a:r>
          </a:p>
          <a:p>
            <a:r>
              <a:rPr lang="en-US" sz="1400" dirty="0" smtClean="0"/>
              <a:t>1      3</a:t>
            </a:r>
          </a:p>
          <a:p>
            <a:r>
              <a:rPr lang="en-US" sz="1400" dirty="0" smtClean="0"/>
              <a:t>2      4</a:t>
            </a:r>
          </a:p>
          <a:p>
            <a:r>
              <a:rPr lang="en-US" sz="1400" dirty="0" smtClean="0"/>
              <a:t>3      5</a:t>
            </a:r>
          </a:p>
          <a:p>
            <a:r>
              <a:rPr lang="en-US" sz="1400" dirty="0" smtClean="0"/>
              <a:t>4      6</a:t>
            </a:r>
          </a:p>
          <a:p>
            <a:r>
              <a:rPr lang="en-US" sz="1400" dirty="0" smtClean="0"/>
              <a:t>      ..</a:t>
            </a:r>
          </a:p>
          <a:p>
            <a:r>
              <a:rPr lang="en-US" sz="1400" dirty="0" smtClean="0"/>
              <a:t>82    84</a:t>
            </a:r>
          </a:p>
          <a:p>
            <a:r>
              <a:rPr lang="en-US" sz="1400" dirty="0" smtClean="0"/>
              <a:t>83    85</a:t>
            </a:r>
          </a:p>
          <a:p>
            <a:r>
              <a:rPr lang="en-US" sz="1400" dirty="0" smtClean="0"/>
              <a:t>84    86</a:t>
            </a:r>
          </a:p>
          <a:p>
            <a:r>
              <a:rPr lang="en-US" sz="1400" dirty="0" smtClean="0"/>
              <a:t>85    87</a:t>
            </a:r>
          </a:p>
          <a:p>
            <a:r>
              <a:rPr lang="en-US" sz="1400" dirty="0" smtClean="0"/>
              <a:t>86    88</a:t>
            </a:r>
          </a:p>
          <a:p>
            <a:r>
              <a:rPr lang="en-US" sz="1400" dirty="0" smtClean="0"/>
              <a:t>Length: 87, </a:t>
            </a:r>
            <a:r>
              <a:rPr lang="en-US" sz="1400" dirty="0" err="1" smtClean="0"/>
              <a:t>dtype</a:t>
            </a:r>
            <a:r>
              <a:rPr lang="en-US" sz="1400" dirty="0" smtClean="0"/>
              <a:t>: int64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0480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series with float values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([10, 20, 30, 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40.5,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50])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2667000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0    10.0</a:t>
            </a:r>
          </a:p>
          <a:p>
            <a:r>
              <a:rPr lang="en-US" sz="1400" dirty="0" smtClean="0"/>
              <a:t>1    20.0</a:t>
            </a:r>
          </a:p>
          <a:p>
            <a:r>
              <a:rPr lang="en-US" sz="1400" dirty="0" smtClean="0"/>
              <a:t>2    30.0</a:t>
            </a:r>
          </a:p>
          <a:p>
            <a:r>
              <a:rPr lang="en-US" sz="1400" dirty="0" smtClean="0"/>
              <a:t>3    40.5</a:t>
            </a:r>
          </a:p>
          <a:p>
            <a:r>
              <a:rPr lang="en-US" sz="1400" dirty="0" smtClean="0"/>
              <a:t>4    50.0</a:t>
            </a:r>
          </a:p>
          <a:p>
            <a:r>
              <a:rPr lang="en-US" sz="1400" dirty="0" err="1" smtClean="0"/>
              <a:t>dtype</a:t>
            </a:r>
            <a:r>
              <a:rPr lang="en-US" sz="1400" dirty="0" smtClean="0"/>
              <a:t>: float64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4800" y="48006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series with string type values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'Welcome to DAV 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Chander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 Nagar‘</a:t>
            </a:r>
          </a:p>
          <a:p>
            <a:r>
              <a:rPr lang="en-US" dirty="0" smtClean="0">
                <a:solidFill>
                  <a:srgbClr val="00A33F"/>
                </a:solidFill>
                <a:latin typeface="Consolas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 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[1, 2, 3, 4, 5, 6])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4876800"/>
            <a:ext cx="2667000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1    Welcome to DAV </a:t>
            </a:r>
            <a:r>
              <a:rPr lang="en-US" sz="1200" dirty="0" err="1" smtClean="0"/>
              <a:t>Chander</a:t>
            </a:r>
            <a:r>
              <a:rPr lang="en-US" sz="1200" dirty="0" smtClean="0"/>
              <a:t> Nagar</a:t>
            </a:r>
          </a:p>
          <a:p>
            <a:r>
              <a:rPr lang="en-US" sz="1200" dirty="0" smtClean="0"/>
              <a:t>2    Welcome to DAV </a:t>
            </a:r>
            <a:r>
              <a:rPr lang="en-US" sz="1200" dirty="0" err="1" smtClean="0"/>
              <a:t>Chander</a:t>
            </a:r>
            <a:r>
              <a:rPr lang="en-US" sz="1200" dirty="0" smtClean="0"/>
              <a:t> Nagar</a:t>
            </a:r>
          </a:p>
          <a:p>
            <a:r>
              <a:rPr lang="en-US" sz="1200" dirty="0" smtClean="0"/>
              <a:t>3    Welcome to DAV </a:t>
            </a:r>
            <a:r>
              <a:rPr lang="en-US" sz="1200" dirty="0" err="1" smtClean="0"/>
              <a:t>Chander</a:t>
            </a:r>
            <a:r>
              <a:rPr lang="en-US" sz="1200" dirty="0" smtClean="0"/>
              <a:t> Nagar</a:t>
            </a:r>
          </a:p>
          <a:p>
            <a:r>
              <a:rPr lang="en-US" sz="1200" dirty="0" smtClean="0"/>
              <a:t>4    Welcome to DAV </a:t>
            </a:r>
            <a:r>
              <a:rPr lang="en-US" sz="1200" dirty="0" err="1" smtClean="0"/>
              <a:t>Chander</a:t>
            </a:r>
            <a:r>
              <a:rPr lang="en-US" sz="1200" dirty="0" smtClean="0"/>
              <a:t> Nagar</a:t>
            </a:r>
          </a:p>
          <a:p>
            <a:r>
              <a:rPr lang="en-US" sz="1200" dirty="0" smtClean="0"/>
              <a:t>5    Welcome to DAV </a:t>
            </a:r>
            <a:r>
              <a:rPr lang="en-US" sz="1200" dirty="0" err="1" smtClean="0"/>
              <a:t>Chander</a:t>
            </a:r>
            <a:r>
              <a:rPr lang="en-US" sz="1200" dirty="0" smtClean="0"/>
              <a:t> Nagar</a:t>
            </a:r>
          </a:p>
          <a:p>
            <a:r>
              <a:rPr lang="en-US" sz="1200" dirty="0" smtClean="0"/>
              <a:t>6    Welcome to DAV </a:t>
            </a:r>
            <a:r>
              <a:rPr lang="en-US" sz="1200" dirty="0" err="1" smtClean="0"/>
              <a:t>Chander</a:t>
            </a:r>
            <a:r>
              <a:rPr lang="en-US" sz="1200" dirty="0" smtClean="0"/>
              <a:t> Nagar</a:t>
            </a:r>
          </a:p>
          <a:p>
            <a:r>
              <a:rPr lang="en-US" sz="1200" dirty="0" err="1" smtClean="0"/>
              <a:t>dtype</a:t>
            </a:r>
            <a:r>
              <a:rPr lang="en-US" sz="1200" dirty="0" smtClean="0"/>
              <a:t>: object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657600" y="2667000"/>
            <a:ext cx="2438400" cy="457200"/>
          </a:xfrm>
          <a:prstGeom prst="wedgeRoundRectCallout">
            <a:avLst>
              <a:gd name="adj1" fmla="val -34245"/>
              <a:gd name="adj2" fmla="val 10401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real value in list</a:t>
            </a:r>
            <a:endParaRPr lang="en-US" dirty="0"/>
          </a:p>
        </p:txBody>
      </p:sp>
      <p:sp>
        <p:nvSpPr>
          <p:cNvPr id="18" name="Bent Arrow 17"/>
          <p:cNvSpPr/>
          <p:nvPr/>
        </p:nvSpPr>
        <p:spPr>
          <a:xfrm flipV="1">
            <a:off x="3048000" y="1752600"/>
            <a:ext cx="32004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62600" y="5029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257800" y="381000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Series – CREATE   …….Continue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# series with string and index also in string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import pandas as pd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'Welcome to DAV 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Chander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 Nagar'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index</a:t>
            </a:r>
            <a:r>
              <a:rPr lang="en-US" sz="1600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rakesh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arushi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mannat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vinay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00A33F"/>
                </a:solidFill>
                <a:latin typeface="Consolas"/>
              </a:rPr>
              <a:t>pratham</a:t>
            </a:r>
            <a:r>
              <a:rPr lang="en-US" sz="1600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80010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rakesh</a:t>
            </a:r>
            <a:r>
              <a:rPr lang="en-US" dirty="0" smtClean="0"/>
              <a:t>     		Welcome to DAV </a:t>
            </a:r>
            <a:r>
              <a:rPr lang="en-US" dirty="0" err="1" smtClean="0"/>
              <a:t>Chander</a:t>
            </a:r>
            <a:r>
              <a:rPr lang="en-US" dirty="0" smtClean="0"/>
              <a:t> Nagar</a:t>
            </a:r>
          </a:p>
          <a:p>
            <a:r>
              <a:rPr lang="en-US" dirty="0" err="1" smtClean="0"/>
              <a:t>arushi</a:t>
            </a:r>
            <a:r>
              <a:rPr lang="en-US" dirty="0" smtClean="0"/>
              <a:t>     		Welcome to DAV </a:t>
            </a:r>
            <a:r>
              <a:rPr lang="en-US" dirty="0" err="1" smtClean="0"/>
              <a:t>Chander</a:t>
            </a:r>
            <a:r>
              <a:rPr lang="en-US" dirty="0" smtClean="0"/>
              <a:t> Nagar</a:t>
            </a:r>
          </a:p>
          <a:p>
            <a:r>
              <a:rPr lang="en-US" dirty="0" err="1" smtClean="0"/>
              <a:t>mannat</a:t>
            </a:r>
            <a:r>
              <a:rPr lang="en-US" dirty="0" smtClean="0"/>
              <a:t>     	Welcome to DAV </a:t>
            </a:r>
            <a:r>
              <a:rPr lang="en-US" dirty="0" err="1" smtClean="0"/>
              <a:t>Chander</a:t>
            </a:r>
            <a:r>
              <a:rPr lang="en-US" dirty="0" smtClean="0"/>
              <a:t> Nagar</a:t>
            </a:r>
          </a:p>
          <a:p>
            <a:r>
              <a:rPr lang="en-US" dirty="0" err="1" smtClean="0"/>
              <a:t>vinay</a:t>
            </a:r>
            <a:r>
              <a:rPr lang="en-US" dirty="0" smtClean="0"/>
              <a:t>      		Welcome to DAV </a:t>
            </a:r>
            <a:r>
              <a:rPr lang="en-US" dirty="0" err="1" smtClean="0"/>
              <a:t>Chander</a:t>
            </a:r>
            <a:r>
              <a:rPr lang="en-US" dirty="0" smtClean="0"/>
              <a:t> Nagar</a:t>
            </a:r>
          </a:p>
          <a:p>
            <a:r>
              <a:rPr lang="en-US" dirty="0" err="1" smtClean="0"/>
              <a:t>pratham</a:t>
            </a:r>
            <a:r>
              <a:rPr lang="en-US" dirty="0" smtClean="0"/>
              <a:t>    	Welcome to DAV </a:t>
            </a:r>
            <a:r>
              <a:rPr lang="en-US" dirty="0" err="1" smtClean="0"/>
              <a:t>Chander</a:t>
            </a:r>
            <a:r>
              <a:rPr lang="en-US" dirty="0" smtClean="0"/>
              <a:t> Nagar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4196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# series with range and for loop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pd.Series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35AE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(5), index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[x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dirty="0" smtClean="0">
                <a:solidFill>
                  <a:srgbClr val="FF5600"/>
                </a:solidFill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00A33F"/>
                </a:solidFill>
                <a:latin typeface="Consolas"/>
              </a:rPr>
              <a:t>abcde</a:t>
            </a:r>
            <a:r>
              <a:rPr lang="en-US" dirty="0" smtClean="0">
                <a:solidFill>
                  <a:srgbClr val="00A33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dirty="0" smtClean="0">
                <a:solidFill>
                  <a:srgbClr val="A535AE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5103674"/>
            <a:ext cx="20574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a    0</a:t>
            </a:r>
          </a:p>
          <a:p>
            <a:r>
              <a:rPr lang="en-US" dirty="0" smtClean="0"/>
              <a:t>b    1</a:t>
            </a:r>
          </a:p>
          <a:p>
            <a:r>
              <a:rPr lang="en-US" dirty="0" smtClean="0"/>
              <a:t>c    2</a:t>
            </a:r>
          </a:p>
          <a:p>
            <a:r>
              <a:rPr lang="en-US" dirty="0" smtClean="0"/>
              <a:t>d    3</a:t>
            </a:r>
          </a:p>
          <a:p>
            <a:r>
              <a:rPr lang="en-US" dirty="0" smtClean="0"/>
              <a:t>e    4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048000" y="20574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flipV="1">
            <a:off x="4648200" y="5257800"/>
            <a:ext cx="1600200" cy="1219200"/>
          </a:xfrm>
          <a:prstGeom prst="bentArrow">
            <a:avLst>
              <a:gd name="adj1" fmla="val 25000"/>
              <a:gd name="adj2" fmla="val 1691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Ver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FinalVersion</Template>
  <TotalTime>1411</TotalTime>
  <Words>2224</Words>
  <Application>Microsoft Office PowerPoint</Application>
  <PresentationFormat>On-screen Show (4:3)</PresentationFormat>
  <Paragraphs>875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FinalVersion</vt:lpstr>
      <vt:lpstr>Python Pandas</vt:lpstr>
      <vt:lpstr>Syllabus</vt:lpstr>
      <vt:lpstr>Installing Pandas</vt:lpstr>
      <vt:lpstr>What is Python Pandas</vt:lpstr>
      <vt:lpstr>PANDAS DATA STRUCTURE</vt:lpstr>
      <vt:lpstr>Python Pandas- ( Series ) - CREATE </vt:lpstr>
      <vt:lpstr>Pandas Series – CREATE  …….Continue</vt:lpstr>
      <vt:lpstr>Pandas Series – CREATE       …….Continue</vt:lpstr>
      <vt:lpstr>Pandas Series – CREATE   …….Continue</vt:lpstr>
      <vt:lpstr>Pandas Series – CREATE   …….Continue</vt:lpstr>
      <vt:lpstr>Pandas Series – CREATE   …….Continue</vt:lpstr>
      <vt:lpstr>Python Pandas – Series Attributes</vt:lpstr>
      <vt:lpstr>Python Pandas- (SERIES)- SELECTION, INDEXING, SLICING</vt:lpstr>
      <vt:lpstr>Python Pandas –(SERIES ) -  Head and Tail </vt:lpstr>
      <vt:lpstr>Python Pandas-( SERIES) -  Maths Operation</vt:lpstr>
      <vt:lpstr>Python Pandas-(SERIES )- VECTOR Operation</vt:lpstr>
      <vt:lpstr>Python Pandas-(SERIES) Methods</vt:lpstr>
      <vt:lpstr>PANDAS - DATA FRAMES</vt:lpstr>
      <vt:lpstr>Python Pandas- (DATA FRAME ) –CREATE -1</vt:lpstr>
      <vt:lpstr>Python Pandas- (DATA FRAME ) –CREATE- 2</vt:lpstr>
      <vt:lpstr>Python Pandas- (DATA FRAME ) –CREATE- 3</vt:lpstr>
      <vt:lpstr>Create DataFrame – using List of List</vt:lpstr>
      <vt:lpstr>Python Pandas- (DATA FRAME ) –CREATE- 4</vt:lpstr>
      <vt:lpstr>Python Pandas- (DATA FRAME ) –CREATE- 5</vt:lpstr>
      <vt:lpstr>Python Pandas- (DATA FRAME ) – Accessing Column</vt:lpstr>
      <vt:lpstr>Python Pandas- (DATA FRAME ) – Accessing Rows</vt:lpstr>
      <vt:lpstr>Python Pandas- (DATA FRAME ) – Add Rows</vt:lpstr>
      <vt:lpstr>Python Pandas- (DATA FRAME ) – Delete Columns</vt:lpstr>
      <vt:lpstr>Python Pandas- (DATA FRAME ) – Delete Rows- </vt:lpstr>
      <vt:lpstr>Python Pandas- (DATA FRAME ) – Rename Column</vt:lpstr>
      <vt:lpstr>Python Pandas- (DATA FRAME ) – Indexing using Labels</vt:lpstr>
      <vt:lpstr>Python Pandas- (DATA FRAME ) – SAVING</vt:lpstr>
      <vt:lpstr>Python Pandas- (DATA FRAME ) –Operations</vt:lpstr>
      <vt:lpstr>Data Frame - Concatenation</vt:lpstr>
      <vt:lpstr>Data Frame – Join,Merging</vt:lpstr>
      <vt:lpstr>DataFrame Attributes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rakesh</dc:creator>
  <cp:lastModifiedBy>rakesh</cp:lastModifiedBy>
  <cp:revision>207</cp:revision>
  <dcterms:created xsi:type="dcterms:W3CDTF">2020-04-22T06:21:18Z</dcterms:created>
  <dcterms:modified xsi:type="dcterms:W3CDTF">2021-09-10T14:35:28Z</dcterms:modified>
  <cp:contentStatus/>
</cp:coreProperties>
</file>