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7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8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3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6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0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9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7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4B51-1F41-4FC7-A883-235D8E69AA5C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1F9C-6594-4670-8772-E7EDB4450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schina.net/sframework/SF-Boilerplate" TargetMode="External"/><Relationship Id="rId2" Type="http://schemas.openxmlformats.org/officeDocument/2006/relationships/hyperlink" Target="http://www.mayisite.pro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CrazyAnts/p/6322700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962" y="2697688"/>
            <a:ext cx="4226805" cy="411516"/>
          </a:xfrm>
        </p:spPr>
        <p:txBody>
          <a:bodyPr>
            <a:normAutofit/>
          </a:bodyPr>
          <a:lstStyle/>
          <a:p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+mn-ea"/>
              </a:rPr>
              <a:t>SF 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+mn-ea"/>
              </a:rPr>
              <a:t>官方 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+mn-ea"/>
              </a:rPr>
              <a:t>QQ 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+mn-ea"/>
              </a:rPr>
              <a:t>交流群：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+mn-ea"/>
              </a:rPr>
              <a:t>306818375</a:t>
            </a:r>
          </a:p>
        </p:txBody>
      </p:sp>
      <p:sp>
        <p:nvSpPr>
          <p:cNvPr id="4" name="矩形 3"/>
          <p:cNvSpPr/>
          <p:nvPr/>
        </p:nvSpPr>
        <p:spPr>
          <a:xfrm>
            <a:off x="1329369" y="660697"/>
            <a:ext cx="9610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SF</a:t>
            </a:r>
            <a:r>
              <a:rPr lang="zh-CN" altLang="en-US" b="1" dirty="0" smtClean="0"/>
              <a:t>是一套基于</a:t>
            </a:r>
            <a:r>
              <a:rPr lang="en-US" altLang="zh-CN" b="1" dirty="0" smtClean="0"/>
              <a:t>ASP.NET Core </a:t>
            </a:r>
            <a:r>
              <a:rPr lang="en-US" altLang="zh-CN" b="1" dirty="0" err="1" smtClean="0"/>
              <a:t>MVC+EFCore+Bootstrap</a:t>
            </a:r>
            <a:r>
              <a:rPr lang="zh-CN" altLang="en-US" b="1" dirty="0" smtClean="0"/>
              <a:t>开发出来的框架，源代码完全开源，可以帮助你解决</a:t>
            </a:r>
            <a:r>
              <a:rPr lang="en-US" altLang="zh-CN" b="1" dirty="0" smtClean="0"/>
              <a:t>C#.NET</a:t>
            </a:r>
            <a:r>
              <a:rPr lang="zh-CN" altLang="en-US" b="1" dirty="0" smtClean="0"/>
              <a:t>项目中重复编码的繁琐工作，让开发人员远离加班！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29369" y="15553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i="0" dirty="0" smtClean="0">
                <a:solidFill>
                  <a:srgbClr val="000000"/>
                </a:solidFill>
                <a:effectLst/>
                <a:latin typeface="+mn-ea"/>
              </a:rPr>
              <a:t>在线体验地址</a:t>
            </a:r>
            <a:r>
              <a:rPr lang="en-US" altLang="zh-CN" sz="1600" b="1" i="0" u="none" strike="noStrike" dirty="0" smtClean="0">
                <a:solidFill>
                  <a:srgbClr val="464646"/>
                </a:solidFill>
                <a:effectLst/>
                <a:latin typeface="+mn-ea"/>
                <a:hlinkClick r:id="rId2"/>
              </a:rPr>
              <a:t>SF</a:t>
            </a:r>
            <a:r>
              <a:rPr lang="zh-CN" altLang="en-US" sz="1600" b="1" i="0" u="none" strike="noStrike" dirty="0" smtClean="0">
                <a:solidFill>
                  <a:srgbClr val="464646"/>
                </a:solidFill>
                <a:effectLst/>
                <a:latin typeface="+mn-ea"/>
                <a:hlinkClick r:id="rId2"/>
              </a:rPr>
              <a:t>官方演示地址</a:t>
            </a:r>
            <a:endParaRPr lang="en-US" altLang="zh-CN" sz="1600" b="1" i="0" u="none" strike="noStrike" dirty="0" smtClean="0">
              <a:solidFill>
                <a:srgbClr val="464646"/>
              </a:solidFill>
              <a:effectLst/>
              <a:latin typeface="+mn-ea"/>
            </a:endParaRPr>
          </a:p>
          <a:p>
            <a:endParaRPr lang="zh-CN" altLang="en-US" sz="1600" b="1" i="0" dirty="0" smtClean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sz="1600" b="1" i="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9369" y="3218892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+mn-ea"/>
              </a:rPr>
              <a:t>我坚信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+mn-ea"/>
              </a:rPr>
              <a:t>分享促进大家共同进步</a:t>
            </a:r>
            <a:endParaRPr lang="zh-CN" altLang="en-US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369" y="2218669"/>
            <a:ext cx="6768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+mn-ea"/>
              </a:rPr>
              <a:t>码云：</a:t>
            </a:r>
            <a:r>
              <a:rPr lang="en-US" altLang="zh-CN" b="1" i="0" u="none" strike="noStrike" dirty="0" smtClean="0">
                <a:solidFill>
                  <a:srgbClr val="464646"/>
                </a:solidFill>
                <a:effectLst/>
                <a:latin typeface="+mn-ea"/>
                <a:hlinkClick r:id="rId3"/>
              </a:rPr>
              <a:t>https://git.oschina.net/sframework/SF-Boilerplate</a:t>
            </a:r>
            <a:endParaRPr lang="en-US" altLang="zh-CN" b="1" i="0" u="none" strike="noStrike" dirty="0" smtClean="0">
              <a:solidFill>
                <a:srgbClr val="464646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718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4116" y="545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4481" y="3267916"/>
            <a:ext cx="500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：编译运行项目，以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IIS Express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启动项目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4481" y="3890657"/>
            <a:ext cx="1063303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：使用命令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到项目目录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../SFramework_Team_2017/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SF.WebHost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输入命令：</a:t>
            </a:r>
            <a:r>
              <a:rPr lang="en-US" altLang="zh-CN" dirty="0" err="1"/>
              <a:t>dotnet</a:t>
            </a:r>
            <a:r>
              <a:rPr lang="en-US" altLang="zh-CN" dirty="0"/>
              <a:t> </a:t>
            </a:r>
            <a:r>
              <a:rPr lang="en-US" altLang="zh-CN" dirty="0" smtClean="0"/>
              <a:t>restore  //</a:t>
            </a:r>
            <a:r>
              <a:rPr lang="zh-CN" altLang="en-US" dirty="0"/>
              <a:t>命令通过</a:t>
            </a:r>
            <a:r>
              <a:rPr lang="en-US" altLang="zh-CN" dirty="0" err="1"/>
              <a:t>NuGet</a:t>
            </a:r>
            <a:r>
              <a:rPr lang="zh-CN" altLang="en-US" dirty="0"/>
              <a:t>来下载定义在</a:t>
            </a:r>
            <a:r>
              <a:rPr lang="en-US" altLang="zh-CN" dirty="0" err="1"/>
              <a:t>project.json</a:t>
            </a:r>
            <a:r>
              <a:rPr lang="zh-CN" altLang="en-US" dirty="0"/>
              <a:t>文件中的依赖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dotnet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   //</a:t>
            </a:r>
            <a:r>
              <a:rPr lang="zh-CN" altLang="en-US" dirty="0"/>
              <a:t>是一个比较便捷的运行代码的命令。它会编译代码，输出信息，并运行代码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Confing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hosting.json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9401" y="1202541"/>
            <a:ext cx="490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准备：手动新建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MSSQL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数据库，修改数据连接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1" y="1608904"/>
            <a:ext cx="9247619" cy="12571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94481" y="5548169"/>
            <a:ext cx="609600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配置好数据库后，系统会自动创建默认数据，如果你需要区域数据请手动导入。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33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9" y="251802"/>
            <a:ext cx="3857143" cy="58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2559" y="13204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SF.Core.Abstraction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底层核心抽象类。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SF.Code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底层核心类。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SF.Core.EFCore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 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SF.Core.Entitys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实体。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SF.Core.Web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应用处理类。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SF.Modules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模块层。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SF.WebHost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启动服务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72559" y="7214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72559" y="37272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69875" y="42287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SSF.Module.Backend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后台管理模块。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SF.Module.ActivityLog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自定义操作日志模块。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SF.Module.Localization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本地多语言模块 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SF.Module.LoggingStorage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日志存储模块。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SF.Module.SimpleAuth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简单授权登陆测试模块。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SF.Module.SimpleData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测试多业务库模块</a:t>
            </a:r>
          </a:p>
        </p:txBody>
      </p:sp>
    </p:spTree>
    <p:extLst>
      <p:ext uri="{BB962C8B-B14F-4D97-AF65-F5344CB8AC3E}">
        <p14:creationId xmlns:p14="http://schemas.microsoft.com/office/powerpoint/2010/main" val="164294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4116" y="5452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模块开发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4116" y="984037"/>
            <a:ext cx="10183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说明：新模块命名规范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SF.Module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.[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模块名称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数据模块命名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SF.Module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.[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模块名称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].Data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4116" y="1463930"/>
            <a:ext cx="481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、SF.Module.Bac</a:t>
            </a:r>
            <a:r>
              <a:rPr lang="zh-CN" altLang="en-US" b="1" dirty="0" smtClean="0"/>
              <a:t>k</a:t>
            </a:r>
            <a:r>
              <a:rPr lang="zh-CN" altLang="en-US" dirty="0" smtClean="0"/>
              <a:t>end  管理后台应用模块开发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376" y="1589611"/>
            <a:ext cx="3333333" cy="51142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4116" y="4944609"/>
            <a:ext cx="4467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、SF.Module.Backend.Data管理后台数据层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1343428" y="5350396"/>
            <a:ext cx="3174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Entitys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模块实体</a:t>
            </a:r>
            <a:endParaRPr lang="en-US" altLang="zh-CN" sz="1600" dirty="0" smtClean="0"/>
          </a:p>
          <a:p>
            <a:r>
              <a:rPr lang="en-US" altLang="zh-CN" sz="1600" dirty="0" err="1" smtClean="0"/>
              <a:t>Uow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模块工作单元</a:t>
            </a:r>
            <a:endParaRPr lang="en-US" altLang="zh-CN" sz="1600" dirty="0" smtClean="0"/>
          </a:p>
          <a:p>
            <a:r>
              <a:rPr lang="en-US" altLang="zh-CN" sz="1600" dirty="0" err="1" smtClean="0"/>
              <a:t>CustomModelBuilder</a:t>
            </a:r>
            <a:r>
              <a:rPr lang="zh-CN" altLang="en-US" sz="1600" dirty="0" smtClean="0"/>
              <a:t>：实体映射类</a:t>
            </a:r>
            <a:endParaRPr lang="en-US" altLang="zh-CN" sz="1600" dirty="0" smtClean="0"/>
          </a:p>
        </p:txBody>
      </p:sp>
      <p:sp>
        <p:nvSpPr>
          <p:cNvPr id="13" name="矩形 12"/>
          <p:cNvSpPr/>
          <p:nvPr/>
        </p:nvSpPr>
        <p:spPr>
          <a:xfrm>
            <a:off x="1164116" y="6242232"/>
            <a:ext cx="6096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引入单元操作，主要是为了给各个实体维护一个共同的</a:t>
            </a:r>
            <a:r>
              <a:rPr lang="en-US" altLang="zh-CN" sz="1200" b="0" i="0" dirty="0" err="1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DbContext</a:t>
            </a:r>
            <a:r>
              <a:rPr lang="zh-CN" altLang="en-US" sz="12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上下文对象，保证所有的操作都是在共同的上下文中进行的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490968" y="1922970"/>
            <a:ext cx="69210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Controllers:</a:t>
            </a:r>
            <a:r>
              <a:rPr lang="zh-CN" altLang="en-US" sz="1600" dirty="0" smtClean="0"/>
              <a:t>模块控制器只用于</a:t>
            </a:r>
            <a:r>
              <a:rPr lang="en-US" altLang="zh-CN" sz="1600" dirty="0" smtClean="0"/>
              <a:t>Razor</a:t>
            </a:r>
            <a:r>
              <a:rPr lang="zh-CN" altLang="en-US" sz="1600" dirty="0" smtClean="0"/>
              <a:t>试图功能，不用于业务交互（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用于模块业务调用）</a:t>
            </a:r>
            <a:endParaRPr lang="en-US" altLang="zh-CN" sz="1600" dirty="0" smtClean="0"/>
          </a:p>
          <a:p>
            <a:r>
              <a:rPr lang="en-US" altLang="zh-CN" sz="1600" dirty="0" smtClean="0"/>
              <a:t>Domain:</a:t>
            </a:r>
            <a:r>
              <a:rPr lang="zh-CN" altLang="en-US" sz="1600" dirty="0" smtClean="0"/>
              <a:t>模块领域，根据业务划分</a:t>
            </a:r>
            <a:endParaRPr lang="en-US" altLang="zh-CN" sz="1600" dirty="0" smtClean="0"/>
          </a:p>
          <a:p>
            <a:r>
              <a:rPr lang="en-US" altLang="zh-CN" sz="1600" dirty="0" smtClean="0"/>
              <a:t>View</a:t>
            </a:r>
            <a:r>
              <a:rPr lang="zh-CN" altLang="en-US" sz="1600" dirty="0" smtClean="0"/>
              <a:t>：模块试图</a:t>
            </a:r>
            <a:endParaRPr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343428" y="3007882"/>
            <a:ext cx="448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Domain.DataItem</a:t>
            </a:r>
            <a:r>
              <a:rPr lang="en-US" altLang="zh-CN" dirty="0" smtClean="0"/>
              <a:t>:</a:t>
            </a:r>
            <a:r>
              <a:rPr lang="zh-CN" altLang="en-US" dirty="0" smtClean="0"/>
              <a:t>字典分类业务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1368099" y="3356400"/>
            <a:ext cx="4418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：事件用于业务处理触发的事件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：实体映射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Rule:</a:t>
            </a:r>
            <a:r>
              <a:rPr lang="zh-CN" altLang="en-US" dirty="0" smtClean="0"/>
              <a:t>数据验证规则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Service:</a:t>
            </a:r>
            <a:r>
              <a:rPr lang="zh-CN" altLang="en-US" dirty="0" smtClean="0"/>
              <a:t>业务服务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5656572" y="3384908"/>
            <a:ext cx="2813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：实体映射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：业务验证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：视图模型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4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2174" y="578252"/>
            <a:ext cx="2599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core 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命令详解</a:t>
            </a:r>
            <a:endParaRPr lang="zh-CN" altLang="en-US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5643" y="1099188"/>
            <a:ext cx="10029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了解一下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这个神奇的命令。我会依次对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new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restore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build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test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run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pack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dotnet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publish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这些个命令的</a:t>
            </a:r>
            <a:r>
              <a:rPr lang="zh-CN" altLang="en-US" dirty="0" smtClean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</a:t>
            </a:r>
            <a:endParaRPr lang="en-US" altLang="zh-CN" dirty="0" smtClean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6" name="矩形 5">
            <a:hlinkClick r:id="rId2"/>
          </p:cNvPr>
          <p:cNvSpPr/>
          <p:nvPr/>
        </p:nvSpPr>
        <p:spPr>
          <a:xfrm>
            <a:off x="855643" y="2174122"/>
            <a:ext cx="515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http://www.cnblogs.com/CrazyAnts/p/6322700.html</a:t>
            </a:r>
          </a:p>
        </p:txBody>
      </p:sp>
    </p:spTree>
    <p:extLst>
      <p:ext uri="{BB962C8B-B14F-4D97-AF65-F5344CB8AC3E}">
        <p14:creationId xmlns:p14="http://schemas.microsoft.com/office/powerpoint/2010/main" val="311300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4424" y="100074"/>
            <a:ext cx="1812277" cy="6757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213453" y="1210931"/>
            <a:ext cx="1185690" cy="4644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配置集装箱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13453" y="1793434"/>
            <a:ext cx="1185690" cy="4644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IDS</a:t>
            </a:r>
            <a:r>
              <a:rPr lang="zh-CN" altLang="en-US" sz="1200" dirty="0" smtClean="0"/>
              <a:t>（认证中心）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647062" y="637860"/>
            <a:ext cx="1454227" cy="58389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APIGateway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734477" y="3258675"/>
            <a:ext cx="3989942" cy="2875403"/>
            <a:chOff x="3256861" y="2644966"/>
            <a:chExt cx="3989942" cy="2875403"/>
          </a:xfrm>
        </p:grpSpPr>
        <p:sp>
          <p:nvSpPr>
            <p:cNvPr id="9" name="矩形 8"/>
            <p:cNvSpPr/>
            <p:nvPr/>
          </p:nvSpPr>
          <p:spPr>
            <a:xfrm>
              <a:off x="3256861" y="2644966"/>
              <a:ext cx="3989942" cy="28754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310349" y="2794614"/>
              <a:ext cx="1775552" cy="5838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OrderSytem</a:t>
              </a:r>
              <a:endParaRPr lang="zh-CN" altLang="en-US" dirty="0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3574054" y="5041145"/>
              <a:ext cx="1633710" cy="418640"/>
            </a:xfrm>
            <a:prstGeom prst="flowChartMagneticDisk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MSSQL/MYSQL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01987" y="4005548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Respository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01987" y="4550888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Domain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251832" y="3557529"/>
              <a:ext cx="1721845" cy="13679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01987" y="3504289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RPC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02923" y="3691575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WebApi</a:t>
              </a:r>
              <a:endParaRPr lang="zh-CN" altLang="en-US" sz="1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519451" y="4289245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OrderService</a:t>
              </a:r>
              <a:endParaRPr lang="zh-CN" altLang="en-US" sz="1600" dirty="0"/>
            </a:p>
          </p:txBody>
        </p:sp>
        <p:sp>
          <p:nvSpPr>
            <p:cNvPr id="19" name="流程图: 磁盘 18"/>
            <p:cNvSpPr/>
            <p:nvPr/>
          </p:nvSpPr>
          <p:spPr>
            <a:xfrm>
              <a:off x="5515778" y="5057662"/>
              <a:ext cx="901779" cy="418640"/>
            </a:xfrm>
            <a:prstGeom prst="flowChartMagneticDisk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NOSQL</a:t>
              </a:r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213448" y="327836"/>
            <a:ext cx="1454227" cy="350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13453" y="2433066"/>
            <a:ext cx="1185690" cy="397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日志</a:t>
            </a:r>
            <a:endParaRPr lang="zh-CN" altLang="en-US" sz="12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944297" y="3258675"/>
            <a:ext cx="3989942" cy="2875403"/>
            <a:chOff x="3256861" y="2644966"/>
            <a:chExt cx="3989942" cy="2875403"/>
          </a:xfrm>
        </p:grpSpPr>
        <p:sp>
          <p:nvSpPr>
            <p:cNvPr id="25" name="矩形 24"/>
            <p:cNvSpPr/>
            <p:nvPr/>
          </p:nvSpPr>
          <p:spPr>
            <a:xfrm>
              <a:off x="3256861" y="2644966"/>
              <a:ext cx="3989942" cy="28754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10349" y="2794614"/>
              <a:ext cx="1775552" cy="5838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MemberSytem</a:t>
              </a:r>
              <a:endParaRPr lang="zh-CN" altLang="en-US" dirty="0"/>
            </a:p>
          </p:txBody>
        </p:sp>
        <p:sp>
          <p:nvSpPr>
            <p:cNvPr id="27" name="流程图: 磁盘 26"/>
            <p:cNvSpPr/>
            <p:nvPr/>
          </p:nvSpPr>
          <p:spPr>
            <a:xfrm>
              <a:off x="3574054" y="5041145"/>
              <a:ext cx="1633710" cy="418640"/>
            </a:xfrm>
            <a:prstGeom prst="flowChartMagneticDisk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MSSQL/MYSQL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01987" y="4005548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Respository</a:t>
              </a:r>
              <a:endParaRPr lang="zh-CN" altLang="en-US" sz="1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01987" y="4550888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Domain</a:t>
              </a:r>
              <a:endParaRPr lang="zh-CN" altLang="en-US" sz="16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51832" y="3557529"/>
              <a:ext cx="1721845" cy="13679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501987" y="3504289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RPC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502923" y="3691575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WebApi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519451" y="4289245"/>
              <a:ext cx="1299990" cy="3745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OrderService</a:t>
              </a:r>
              <a:endParaRPr lang="zh-CN" altLang="en-US" sz="1600" dirty="0"/>
            </a:p>
          </p:txBody>
        </p:sp>
        <p:sp>
          <p:nvSpPr>
            <p:cNvPr id="34" name="流程图: 磁盘 33"/>
            <p:cNvSpPr/>
            <p:nvPr/>
          </p:nvSpPr>
          <p:spPr>
            <a:xfrm>
              <a:off x="5515778" y="5057662"/>
              <a:ext cx="901779" cy="418640"/>
            </a:xfrm>
            <a:prstGeom prst="flowChartMagneticDisk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NOSQL</a:t>
              </a:r>
              <a:endParaRPr lang="zh-CN" altLang="en-US" dirty="0"/>
            </a:p>
          </p:txBody>
        </p:sp>
      </p:grpSp>
      <p:cxnSp>
        <p:nvCxnSpPr>
          <p:cNvPr id="56" name="肘形连接符 55"/>
          <p:cNvCxnSpPr>
            <a:stCxn id="20" idx="3"/>
            <a:endCxn id="9" idx="2"/>
          </p:cNvCxnSpPr>
          <p:nvPr/>
        </p:nvCxnSpPr>
        <p:spPr>
          <a:xfrm>
            <a:off x="1846701" y="3479037"/>
            <a:ext cx="2882747" cy="2655041"/>
          </a:xfrm>
          <a:prstGeom prst="bentConnector4">
            <a:avLst>
              <a:gd name="adj1" fmla="val 15398"/>
              <a:gd name="adj2" fmla="val 10861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0" idx="3"/>
            <a:endCxn id="25" idx="2"/>
          </p:cNvCxnSpPr>
          <p:nvPr/>
        </p:nvCxnSpPr>
        <p:spPr>
          <a:xfrm>
            <a:off x="1846701" y="3479037"/>
            <a:ext cx="7092567" cy="2655041"/>
          </a:xfrm>
          <a:prstGeom prst="bentConnector4">
            <a:avLst>
              <a:gd name="adj1" fmla="val 6268"/>
              <a:gd name="adj2" fmla="val 10861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2"/>
            <a:endCxn id="9" idx="0"/>
          </p:cNvCxnSpPr>
          <p:nvPr/>
        </p:nvCxnSpPr>
        <p:spPr>
          <a:xfrm flipH="1">
            <a:off x="4729448" y="1221754"/>
            <a:ext cx="1644728" cy="20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2" idx="2"/>
            <a:endCxn id="25" idx="0"/>
          </p:cNvCxnSpPr>
          <p:nvPr/>
        </p:nvCxnSpPr>
        <p:spPr>
          <a:xfrm>
            <a:off x="6374176" y="1221754"/>
            <a:ext cx="2565092" cy="20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13453" y="2990688"/>
            <a:ext cx="1185690" cy="397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分布式缓存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213453" y="3594549"/>
            <a:ext cx="1185690" cy="397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文件服务</a:t>
            </a:r>
            <a:endParaRPr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231583" y="4198410"/>
            <a:ext cx="1185690" cy="397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任务调度平台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231583" y="4828277"/>
            <a:ext cx="1185690" cy="397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统一监控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231583" y="5458144"/>
            <a:ext cx="1185690" cy="397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TCP</a:t>
            </a:r>
            <a:r>
              <a:rPr lang="zh-CN" altLang="en-US" sz="1200" dirty="0" smtClean="0"/>
              <a:t>服务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213453" y="6134078"/>
            <a:ext cx="1185690" cy="397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消息队列服务</a:t>
            </a:r>
            <a:endParaRPr lang="zh-CN" altLang="en-US" sz="1200" dirty="0"/>
          </a:p>
        </p:txBody>
      </p:sp>
      <p:sp>
        <p:nvSpPr>
          <p:cNvPr id="86" name="圆角矩形 85"/>
          <p:cNvSpPr/>
          <p:nvPr/>
        </p:nvSpPr>
        <p:spPr>
          <a:xfrm>
            <a:off x="5987431" y="2140578"/>
            <a:ext cx="1080807" cy="2586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Json</a:t>
            </a:r>
            <a:endParaRPr lang="zh-CN" altLang="en-US" sz="1600" dirty="0"/>
          </a:p>
        </p:txBody>
      </p:sp>
      <p:sp>
        <p:nvSpPr>
          <p:cNvPr id="91" name="圆角矩形 90"/>
          <p:cNvSpPr/>
          <p:nvPr/>
        </p:nvSpPr>
        <p:spPr>
          <a:xfrm>
            <a:off x="5965851" y="1805012"/>
            <a:ext cx="1113404" cy="2762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Contract</a:t>
            </a:r>
            <a:endParaRPr lang="zh-CN" altLang="en-US" sz="1600" dirty="0"/>
          </a:p>
        </p:txBody>
      </p:sp>
      <p:sp>
        <p:nvSpPr>
          <p:cNvPr id="93" name="矩形 92"/>
          <p:cNvSpPr/>
          <p:nvPr/>
        </p:nvSpPr>
        <p:spPr>
          <a:xfrm>
            <a:off x="9752338" y="637860"/>
            <a:ext cx="1454227" cy="58389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MVC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93" idx="2"/>
            <a:endCxn id="9" idx="0"/>
          </p:cNvCxnSpPr>
          <p:nvPr/>
        </p:nvCxnSpPr>
        <p:spPr>
          <a:xfrm flipH="1">
            <a:off x="4729448" y="1221754"/>
            <a:ext cx="5750004" cy="203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3" idx="2"/>
          </p:cNvCxnSpPr>
          <p:nvPr/>
        </p:nvCxnSpPr>
        <p:spPr>
          <a:xfrm flipH="1">
            <a:off x="8883268" y="1221754"/>
            <a:ext cx="1596184" cy="203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8609960" y="1887549"/>
            <a:ext cx="1113404" cy="2762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Dto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255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452</Words>
  <Application>Microsoft Office PowerPoint</Application>
  <PresentationFormat>宽屏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</vt:lpstr>
      <vt:lpstr>宋体</vt:lpstr>
      <vt:lpstr>微软雅黑</vt:lpstr>
      <vt:lpstr>Arial</vt:lpstr>
      <vt:lpstr>Calibri</vt:lpstr>
      <vt:lpstr>Calibri Light</vt:lpstr>
      <vt:lpstr>Office 主题</vt:lpstr>
      <vt:lpstr>SF 官方 QQ 交流群：306818375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官方 QQ 交流群：306818375</dc:title>
  <dc:creator>Tomny Tang/汤庆荣</dc:creator>
  <cp:lastModifiedBy>Tomny Tang/汤庆荣</cp:lastModifiedBy>
  <cp:revision>20</cp:revision>
  <dcterms:created xsi:type="dcterms:W3CDTF">2017-01-20T03:30:33Z</dcterms:created>
  <dcterms:modified xsi:type="dcterms:W3CDTF">2017-03-02T09:23:38Z</dcterms:modified>
</cp:coreProperties>
</file>