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7" r:id="rId2"/>
    <p:sldId id="261" r:id="rId3"/>
    <p:sldId id="266" r:id="rId4"/>
    <p:sldId id="272" r:id="rId5"/>
    <p:sldId id="271" r:id="rId6"/>
    <p:sldId id="270" r:id="rId7"/>
    <p:sldId id="269" r:id="rId8"/>
    <p:sldId id="268" r:id="rId9"/>
    <p:sldId id="267" r:id="rId10"/>
    <p:sldId id="273" r:id="rId11"/>
    <p:sldId id="265" r:id="rId12"/>
    <p:sldId id="260" r:id="rId13"/>
    <p:sldId id="263" r:id="rId14"/>
    <p:sldId id="262" r:id="rId1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1576" y="-10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D733EC-1646-CC4D-9698-158D0F0F2CB4}" type="datetimeFigureOut">
              <a:rPr lang="en-US" smtClean="0"/>
              <a:t>12/10/17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0FEBC6-C643-9E48-BB95-F9EE5FA55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4536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0FEBC6-C643-9E48-BB95-F9EE5FA5578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12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0FEBC6-C643-9E48-BB95-F9EE5FA5578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0882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0FEBC6-C643-9E48-BB95-F9EE5FA5578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9355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284164" y="333546"/>
            <a:ext cx="8574087" cy="1101328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4" y="1429907"/>
            <a:ext cx="8576373" cy="103058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336754"/>
            <a:ext cx="7808976" cy="816102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149320"/>
            <a:ext cx="7754112" cy="363474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4" y="4670298"/>
            <a:ext cx="8574087" cy="130302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284163" y="1700696"/>
            <a:ext cx="8574087" cy="2969729"/>
          </a:xfrm>
        </p:spPr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974071"/>
            <a:ext cx="4069080" cy="871538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685801"/>
            <a:ext cx="4069080" cy="390882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1842247"/>
            <a:ext cx="4069080" cy="2386854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4" y="339539"/>
            <a:ext cx="8576373" cy="103058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4" y="3601182"/>
            <a:ext cx="8574087" cy="1101328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4" y="4697542"/>
            <a:ext cx="8576373" cy="103058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3600450"/>
            <a:ext cx="8360242" cy="425054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342899"/>
            <a:ext cx="8577072" cy="326440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0" y="4025503"/>
            <a:ext cx="8304213" cy="603647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4" y="3210486"/>
            <a:ext cx="8576373" cy="103058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3583642"/>
            <a:ext cx="8360242" cy="425054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342900"/>
            <a:ext cx="8577072" cy="28666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0" y="4008695"/>
            <a:ext cx="8304213" cy="603647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1" y="685801"/>
            <a:ext cx="5195047" cy="390882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3200400"/>
            <a:ext cx="2743200" cy="1590115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2" y="3714751"/>
            <a:ext cx="2472017" cy="934571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5" y="3314700"/>
            <a:ext cx="2475395" cy="383241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445770"/>
            <a:ext cx="2743200" cy="2756916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4" y="346262"/>
            <a:ext cx="8576373" cy="103058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4" y="3601182"/>
            <a:ext cx="5837237" cy="1101328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4" y="4697542"/>
            <a:ext cx="8576373" cy="103058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2" y="3600450"/>
            <a:ext cx="5691651" cy="425054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342899"/>
            <a:ext cx="5833872" cy="326440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6" y="4025503"/>
            <a:ext cx="5653507" cy="603647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342900"/>
            <a:ext cx="2736850" cy="21808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2523744"/>
            <a:ext cx="2736850" cy="2173986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4" y="341830"/>
            <a:ext cx="8574087" cy="850462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4" y="1183386"/>
            <a:ext cx="8576373" cy="103058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4" y="1600200"/>
            <a:ext cx="8574087" cy="30099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6055710" y="2001408"/>
            <a:ext cx="4450961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354807"/>
            <a:ext cx="969264" cy="4441031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4" y="342900"/>
            <a:ext cx="6497637" cy="4452938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5400531" y="2499616"/>
            <a:ext cx="4450842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4" y="341830"/>
            <a:ext cx="8574087" cy="850462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4" y="1183386"/>
            <a:ext cx="8576373" cy="103058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4" y="333546"/>
            <a:ext cx="8574087" cy="1101328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3" y="1512794"/>
            <a:ext cx="8574087" cy="328304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149724"/>
            <a:ext cx="7754284" cy="363071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4" y="1429907"/>
            <a:ext cx="8576373" cy="103058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333547"/>
            <a:ext cx="5874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4" y="333546"/>
            <a:ext cx="7810967" cy="816178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4" y="3601182"/>
            <a:ext cx="8574087" cy="1101328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4" y="4697542"/>
            <a:ext cx="8576373" cy="103058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3601182"/>
            <a:ext cx="5874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3610594"/>
            <a:ext cx="7772400" cy="78867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4395978"/>
            <a:ext cx="7735824" cy="301752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3" y="332816"/>
            <a:ext cx="8574087" cy="327772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4" y="3601182"/>
            <a:ext cx="8574087" cy="1101328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4" y="4697542"/>
            <a:ext cx="8576373" cy="103058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3601182"/>
            <a:ext cx="5874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3610536"/>
            <a:ext cx="7772400" cy="786653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8" y="4397189"/>
            <a:ext cx="7732059" cy="302559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4" y="341830"/>
            <a:ext cx="8574087" cy="850462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4" y="1183386"/>
            <a:ext cx="8576373" cy="103058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1613297"/>
            <a:ext cx="3931920" cy="2981325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1613297"/>
            <a:ext cx="3931920" cy="2981325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4" y="341830"/>
            <a:ext cx="8574087" cy="850462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4" y="1183386"/>
            <a:ext cx="8576373" cy="103058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301353"/>
            <a:ext cx="3931920" cy="624938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1943100"/>
            <a:ext cx="3931920" cy="265152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301353"/>
            <a:ext cx="3931920" cy="624938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1943100"/>
            <a:ext cx="3931920" cy="265152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12/10/17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4" y="341830"/>
            <a:ext cx="8574087" cy="850462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4" y="1183386"/>
            <a:ext cx="8576373" cy="103058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12/10/17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12/10/17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418634" y="834997"/>
            <a:ext cx="7887826" cy="363071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grpSp>
        <p:nvGrpSpPr>
          <p:cNvPr id="11" name="Group 16"/>
          <p:cNvGrpSpPr/>
          <p:nvPr userDrawn="1"/>
        </p:nvGrpSpPr>
        <p:grpSpPr>
          <a:xfrm>
            <a:off x="284164" y="1221470"/>
            <a:ext cx="8576373" cy="103058"/>
            <a:chOff x="284163" y="1759424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6" name="Title 1"/>
          <p:cNvSpPr>
            <a:spLocks noGrp="1"/>
          </p:cNvSpPr>
          <p:nvPr>
            <p:ph type="ctrTitle"/>
          </p:nvPr>
        </p:nvSpPr>
        <p:spPr>
          <a:xfrm>
            <a:off x="418634" y="145815"/>
            <a:ext cx="7887826" cy="637352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418635" y="1501913"/>
            <a:ext cx="7887166" cy="3235187"/>
          </a:xfrm>
        </p:spPr>
        <p:txBody>
          <a:bodyPr/>
          <a:lstStyle/>
          <a:p>
            <a:pPr lvl="0"/>
            <a:r>
              <a:rPr lang="en-AU" dirty="0" smtClean="0"/>
              <a:t>Click to edit Master text styles</a:t>
            </a:r>
          </a:p>
          <a:p>
            <a:pPr lvl="1"/>
            <a:r>
              <a:rPr lang="en-AU" dirty="0" smtClean="0"/>
              <a:t>Second level</a:t>
            </a:r>
          </a:p>
          <a:p>
            <a:pPr lvl="2"/>
            <a:r>
              <a:rPr lang="en-AU" dirty="0" smtClean="0"/>
              <a:t>Third level</a:t>
            </a:r>
          </a:p>
          <a:p>
            <a:pPr lvl="3"/>
            <a:r>
              <a:rPr lang="en-AU" dirty="0" smtClean="0"/>
              <a:t>Fourth level</a:t>
            </a:r>
          </a:p>
          <a:p>
            <a:pPr lvl="4"/>
            <a:r>
              <a:rPr lang="en-AU" dirty="0" smtClean="0"/>
              <a:t>Fifth level</a:t>
            </a:r>
            <a:endParaRPr lang="en-US" dirty="0"/>
          </a:p>
        </p:txBody>
      </p:sp>
      <p:pic>
        <p:nvPicPr>
          <p:cNvPr id="15" name="Picture 14" descr="CellarS_2016_Top100withoutTEXT-1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3872" y="125510"/>
            <a:ext cx="811929" cy="1072558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4" y="1600201"/>
            <a:ext cx="7076747" cy="2994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482777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12/10/17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4827774"/>
            <a:ext cx="612490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60" y="125510"/>
            <a:ext cx="630621" cy="2698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4" y="472787"/>
            <a:ext cx="8574087" cy="72588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5.jpeg"/><Relationship Id="rId3" Type="http://schemas.microsoft.com/office/2007/relationships/hdphoto" Target="../media/hdphoto6.wdp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inemag.com" TargetMode="External"/><Relationship Id="rId4" Type="http://schemas.openxmlformats.org/officeDocument/2006/relationships/image" Target="../media/image3.png"/><Relationship Id="rId5" Type="http://schemas.openxmlformats.org/officeDocument/2006/relationships/image" Target="../media/image4.jpeg"/><Relationship Id="rId6" Type="http://schemas.microsoft.com/office/2007/relationships/hdphoto" Target="../media/hdphoto1.wdp"/><Relationship Id="rId7" Type="http://schemas.openxmlformats.org/officeDocument/2006/relationships/image" Target="../media/image5.png"/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4" Type="http://schemas.microsoft.com/office/2007/relationships/hdphoto" Target="../media/hdphoto2.wdp"/><Relationship Id="rId5" Type="http://schemas.openxmlformats.org/officeDocument/2006/relationships/image" Target="../media/image7.jpeg"/><Relationship Id="rId6" Type="http://schemas.microsoft.com/office/2007/relationships/hdphoto" Target="../media/hdphoto3.wdp"/><Relationship Id="rId7" Type="http://schemas.openxmlformats.org/officeDocument/2006/relationships/image" Target="../media/image8.png"/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4" Type="http://schemas.openxmlformats.org/officeDocument/2006/relationships/image" Target="../media/image10.jpeg"/><Relationship Id="rId5" Type="http://schemas.microsoft.com/office/2007/relationships/hdphoto" Target="../media/hdphoto5.wdp"/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Mini-Project: Predicting Wine Review Scores</a:t>
            </a:r>
            <a:endParaRPr lang="en-US" dirty="0"/>
          </a:p>
        </p:txBody>
      </p:sp>
      <p:pic>
        <p:nvPicPr>
          <p:cNvPr id="5" name="Picture Placeholder 4" descr="Top100_BestBuys_700x461.jpg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22" b="24622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Autofit/>
          </a:bodyPr>
          <a:lstStyle/>
          <a:p>
            <a:r>
              <a:rPr lang="en-US" sz="1800" dirty="0" smtClean="0"/>
              <a:t>Predicting the </a:t>
            </a:r>
            <a:r>
              <a:rPr lang="en-US" sz="1800" dirty="0" smtClean="0"/>
              <a:t>Wine Enthusiast </a:t>
            </a:r>
            <a:r>
              <a:rPr lang="en-US" sz="1800" dirty="0" smtClean="0"/>
              <a:t>Ratings  (</a:t>
            </a:r>
            <a:r>
              <a:rPr lang="en-US" sz="1800" dirty="0" err="1" smtClean="0"/>
              <a:t>www.winemag.com</a:t>
            </a:r>
            <a:r>
              <a:rPr lang="en-US" sz="1800" dirty="0" smtClean="0"/>
              <a:t>) based on Machine Learning Algorithms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75122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Choosing the right Regression for the 2</a:t>
            </a:r>
            <a:r>
              <a:rPr lang="en-US" baseline="30000" dirty="0" smtClean="0"/>
              <a:t>nd</a:t>
            </a:r>
            <a:r>
              <a:rPr lang="en-US" dirty="0" smtClean="0"/>
              <a:t> model (over validation set)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Step 3: </a:t>
            </a:r>
            <a:r>
              <a:rPr lang="en-US" dirty="0"/>
              <a:t>Linear SVR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571035" y="1501913"/>
            <a:ext cx="4817738" cy="338758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800"/>
              </a:spcBef>
            </a:pPr>
            <a:r>
              <a:rPr lang="en-US" dirty="0"/>
              <a:t>Regression of Choice: </a:t>
            </a:r>
            <a:r>
              <a:rPr lang="en-US" dirty="0" smtClean="0"/>
              <a:t>Linear SVR Why</a:t>
            </a:r>
            <a:r>
              <a:rPr lang="en-US" dirty="0"/>
              <a:t>?:</a:t>
            </a:r>
          </a:p>
          <a:p>
            <a:pPr lvl="1">
              <a:spcBef>
                <a:spcPts val="800"/>
              </a:spcBef>
            </a:pPr>
            <a:r>
              <a:rPr lang="en-US" dirty="0">
                <a:sym typeface="Wingdings"/>
              </a:rPr>
              <a:t>Decision Trees </a:t>
            </a:r>
            <a:r>
              <a:rPr lang="en-US" dirty="0" smtClean="0">
                <a:sym typeface="Wingdings"/>
              </a:rPr>
              <a:t>yield R</a:t>
            </a:r>
            <a:r>
              <a:rPr lang="en-US" baseline="30000" dirty="0" smtClean="0">
                <a:sym typeface="Wingdings"/>
              </a:rPr>
              <a:t>2</a:t>
            </a:r>
            <a:r>
              <a:rPr lang="en-US" dirty="0" smtClean="0">
                <a:sym typeface="Wingdings"/>
              </a:rPr>
              <a:t> of 0.45</a:t>
            </a:r>
            <a:endParaRPr lang="en-US" dirty="0" smtClean="0"/>
          </a:p>
          <a:p>
            <a:pPr lvl="1">
              <a:spcBef>
                <a:spcPts val="800"/>
              </a:spcBef>
            </a:pPr>
            <a:r>
              <a:rPr lang="en-US" dirty="0" smtClean="0"/>
              <a:t>SGD </a:t>
            </a:r>
            <a:r>
              <a:rPr lang="en-US" dirty="0"/>
              <a:t>Regression yields </a:t>
            </a:r>
            <a:r>
              <a:rPr lang="en-US" dirty="0" smtClean="0"/>
              <a:t>negative R</a:t>
            </a:r>
            <a:r>
              <a:rPr lang="en-US" baseline="30000" dirty="0" smtClean="0"/>
              <a:t>2</a:t>
            </a:r>
            <a:r>
              <a:rPr lang="en-US" dirty="0" smtClean="0"/>
              <a:t> </a:t>
            </a:r>
            <a:endParaRPr lang="en-US" dirty="0">
              <a:sym typeface="Wingdings"/>
            </a:endParaRPr>
          </a:p>
          <a:p>
            <a:pPr lvl="1">
              <a:spcBef>
                <a:spcPts val="800"/>
              </a:spcBef>
            </a:pPr>
            <a:r>
              <a:rPr lang="en-US" dirty="0" smtClean="0">
                <a:sym typeface="Wingdings"/>
              </a:rPr>
              <a:t>Linear </a:t>
            </a:r>
            <a:r>
              <a:rPr lang="en-US" dirty="0">
                <a:sym typeface="Wingdings"/>
              </a:rPr>
              <a:t>SVR yields </a:t>
            </a:r>
            <a:r>
              <a:rPr lang="en-US" dirty="0" smtClean="0">
                <a:sym typeface="Wingdings"/>
              </a:rPr>
              <a:t>R</a:t>
            </a:r>
            <a:r>
              <a:rPr lang="en-US" baseline="30000" dirty="0" smtClean="0">
                <a:sym typeface="Wingdings"/>
              </a:rPr>
              <a:t>2</a:t>
            </a:r>
            <a:r>
              <a:rPr lang="en-US" dirty="0" smtClean="0">
                <a:sym typeface="Wingdings"/>
              </a:rPr>
              <a:t> </a:t>
            </a:r>
            <a:r>
              <a:rPr lang="en-US" dirty="0">
                <a:sym typeface="Wingdings"/>
              </a:rPr>
              <a:t>of </a:t>
            </a:r>
            <a:r>
              <a:rPr lang="en-US" dirty="0" smtClean="0">
                <a:sym typeface="Wingdings"/>
              </a:rPr>
              <a:t>0.7</a:t>
            </a:r>
          </a:p>
          <a:p>
            <a:pPr>
              <a:spcBef>
                <a:spcPts val="800"/>
              </a:spcBef>
            </a:pPr>
            <a:r>
              <a:rPr lang="en-US" dirty="0" smtClean="0"/>
              <a:t>Support Vector Regression (SVR) is </a:t>
            </a:r>
            <a:r>
              <a:rPr lang="en-US" dirty="0"/>
              <a:t>a </a:t>
            </a:r>
            <a:r>
              <a:rPr lang="en-US" dirty="0" smtClean="0"/>
              <a:t>supervised </a:t>
            </a:r>
            <a:r>
              <a:rPr lang="en-US" dirty="0"/>
              <a:t>learning </a:t>
            </a:r>
            <a:r>
              <a:rPr lang="en-US" dirty="0" smtClean="0"/>
              <a:t>method. </a:t>
            </a:r>
          </a:p>
          <a:p>
            <a:pPr marL="457200" lvl="1" indent="0">
              <a:spcBef>
                <a:spcPts val="800"/>
              </a:spcBef>
              <a:buNone/>
            </a:pPr>
            <a:r>
              <a:rPr lang="en-US" dirty="0"/>
              <a:t>G</a:t>
            </a:r>
            <a:r>
              <a:rPr lang="en-US" dirty="0" smtClean="0"/>
              <a:t>oal </a:t>
            </a:r>
            <a:r>
              <a:rPr lang="en-US" dirty="0"/>
              <a:t>=</a:t>
            </a:r>
            <a:r>
              <a:rPr lang="en-US" dirty="0" smtClean="0"/>
              <a:t> find a regression line that deviates by at most ‘epsilon’ from the target</a:t>
            </a:r>
            <a:endParaRPr lang="en-US" dirty="0"/>
          </a:p>
          <a:p>
            <a:pPr lvl="1">
              <a:spcBef>
                <a:spcPts val="800"/>
              </a:spcBef>
            </a:pPr>
            <a:r>
              <a:rPr lang="en-US" dirty="0" smtClean="0"/>
              <a:t>Effective in high dimensional space (many feature attributes)</a:t>
            </a:r>
            <a:endParaRPr lang="en-US" dirty="0"/>
          </a:p>
          <a:p>
            <a:endParaRPr lang="en-US" dirty="0"/>
          </a:p>
        </p:txBody>
      </p:sp>
      <p:pic>
        <p:nvPicPr>
          <p:cNvPr id="7" name="Picture 6" descr="sklearn_chea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8773" y="1428812"/>
            <a:ext cx="3628594" cy="219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4515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Selecting the optimal Linear SVR model parameter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Step 3: Linear SVR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18635" y="3849891"/>
            <a:ext cx="7887166" cy="88721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optimal penalty parameter of the error term C =&gt; </a:t>
            </a:r>
            <a:r>
              <a:rPr lang="en-US" dirty="0" smtClean="0"/>
              <a:t>0.10</a:t>
            </a:r>
          </a:p>
          <a:p>
            <a:pPr lvl="1"/>
            <a:r>
              <a:rPr lang="en-US" dirty="0" smtClean="0"/>
              <a:t>The smaller penalty parameter C is, the higher the regularization of the model</a:t>
            </a:r>
            <a:r>
              <a:rPr lang="en-US" dirty="0"/>
              <a:t> </a:t>
            </a:r>
            <a:r>
              <a:rPr lang="en-US" dirty="0" smtClean="0"/>
              <a:t>= protection against over fitting.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182" y="1577899"/>
            <a:ext cx="8741309" cy="209598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61143" y="2349945"/>
            <a:ext cx="8581672" cy="272975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6706291" y="2729749"/>
            <a:ext cx="0" cy="961348"/>
          </a:xfrm>
          <a:prstGeom prst="straightConnector1">
            <a:avLst/>
          </a:prstGeom>
          <a:ln>
            <a:solidFill>
              <a:schemeClr val="accent4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37489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Result of Linear SV Regression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Step 3: Linear SVR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18636" y="1501913"/>
            <a:ext cx="3500642" cy="3235187"/>
          </a:xfrm>
        </p:spPr>
        <p:txBody>
          <a:bodyPr>
            <a:normAutofit/>
          </a:bodyPr>
          <a:lstStyle/>
          <a:p>
            <a:r>
              <a:rPr lang="en-US" sz="1800" dirty="0" smtClean="0"/>
              <a:t>With </a:t>
            </a:r>
            <a:r>
              <a:rPr lang="en-US" sz="1800" dirty="0" smtClean="0"/>
              <a:t>optimal penalty C </a:t>
            </a:r>
            <a:r>
              <a:rPr lang="en-US" sz="1800" dirty="0" smtClean="0"/>
              <a:t>= 0.10 able </a:t>
            </a:r>
            <a:r>
              <a:rPr lang="en-US" sz="1800" dirty="0" smtClean="0"/>
              <a:t>to produce a reasonable table of key </a:t>
            </a:r>
            <a:r>
              <a:rPr lang="en-US" sz="1800" dirty="0" smtClean="0"/>
              <a:t>words</a:t>
            </a:r>
          </a:p>
          <a:p>
            <a:r>
              <a:rPr lang="en-US" sz="1800" dirty="0" smtClean="0"/>
              <a:t>Most predictive words in the wine description show:</a:t>
            </a:r>
            <a:endParaRPr lang="en-US" sz="1800" dirty="0"/>
          </a:p>
          <a:p>
            <a:pPr lvl="1"/>
            <a:r>
              <a:rPr lang="en-US" sz="1600" dirty="0" smtClean="0"/>
              <a:t>positive relationship between positive adjectives and good scores</a:t>
            </a:r>
            <a:endParaRPr lang="en-US" sz="1600" dirty="0"/>
          </a:p>
        </p:txBody>
      </p:sp>
      <p:pic>
        <p:nvPicPr>
          <p:cNvPr id="6" name="Picture 5" descr="description_count.png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7745"/>
          <a:stretch/>
        </p:blipFill>
        <p:spPr>
          <a:xfrm>
            <a:off x="3919278" y="1331887"/>
            <a:ext cx="4923534" cy="3557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0394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Selecting optimal combination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Step 4: Combining </a:t>
            </a:r>
            <a:r>
              <a:rPr lang="en-US" dirty="0"/>
              <a:t>both models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18635" y="1501913"/>
            <a:ext cx="4744617" cy="3235187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Build own python function to optimize the weight </a:t>
            </a:r>
            <a:endParaRPr lang="en-US" dirty="0" smtClean="0"/>
          </a:p>
          <a:p>
            <a:pPr lvl="1"/>
            <a:r>
              <a:rPr lang="en-US" dirty="0" smtClean="0"/>
              <a:t>Optimal model = average  of approx</a:t>
            </a:r>
            <a:r>
              <a:rPr lang="en-US" dirty="0" smtClean="0"/>
              <a:t>. </a:t>
            </a:r>
            <a:r>
              <a:rPr lang="en-US" dirty="0" smtClean="0"/>
              <a:t>20</a:t>
            </a:r>
            <a:r>
              <a:rPr lang="en-US" dirty="0" smtClean="0"/>
              <a:t>% Model 1 and 80% Model 2</a:t>
            </a:r>
            <a:endParaRPr lang="en-US" dirty="0"/>
          </a:p>
          <a:p>
            <a:r>
              <a:rPr lang="en-US" dirty="0" smtClean="0"/>
              <a:t>Separate </a:t>
            </a:r>
            <a:r>
              <a:rPr lang="en-US" dirty="0" smtClean="0"/>
              <a:t>two</a:t>
            </a:r>
            <a:r>
              <a:rPr lang="en-US" dirty="0" smtClean="0"/>
              <a:t> models combined:</a:t>
            </a:r>
          </a:p>
          <a:p>
            <a:pPr lvl="1"/>
            <a:r>
              <a:rPr lang="en-US" dirty="0" smtClean="0"/>
              <a:t>Final R</a:t>
            </a:r>
            <a:r>
              <a:rPr lang="en-US" baseline="30000" dirty="0" smtClean="0"/>
              <a:t>2</a:t>
            </a:r>
            <a:r>
              <a:rPr lang="en-US" dirty="0" smtClean="0"/>
              <a:t> Score over test set </a:t>
            </a:r>
            <a:r>
              <a:rPr lang="en-US" dirty="0" smtClean="0"/>
              <a:t>= </a:t>
            </a:r>
            <a:r>
              <a:rPr lang="en-US" dirty="0" smtClean="0"/>
              <a:t>0.7310</a:t>
            </a:r>
            <a:endParaRPr lang="en-US" dirty="0"/>
          </a:p>
          <a:p>
            <a:pPr lvl="1"/>
            <a:r>
              <a:rPr lang="en-US" dirty="0" smtClean="0"/>
              <a:t>slight increase explanatory power</a:t>
            </a:r>
          </a:p>
          <a:p>
            <a:pPr lvl="1"/>
            <a:r>
              <a:rPr lang="en-US" dirty="0" smtClean="0"/>
              <a:t>Model does good job in approximating the identity line</a:t>
            </a:r>
            <a:endParaRPr lang="en-US" dirty="0" smtClean="0"/>
          </a:p>
        </p:txBody>
      </p:sp>
      <p:pic>
        <p:nvPicPr>
          <p:cNvPr id="6" name="Picture 5" descr="resul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8194" y="1400480"/>
            <a:ext cx="3793896" cy="374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0266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Able to built a good predictive model for wine reviews</a:t>
            </a:r>
          </a:p>
          <a:p>
            <a:pPr lvl="1"/>
            <a:r>
              <a:rPr lang="en-US" dirty="0" smtClean="0"/>
              <a:t>Could be used to extract wine-related sentiment from Twitter tweets</a:t>
            </a:r>
          </a:p>
          <a:p>
            <a:r>
              <a:rPr lang="en-US" dirty="0" smtClean="0"/>
              <a:t>Most important factor is feature ‘description’, followed by ‘price’. </a:t>
            </a:r>
          </a:p>
          <a:p>
            <a:pPr lvl="1"/>
            <a:r>
              <a:rPr lang="en-US" dirty="0" smtClean="0"/>
              <a:t>Positive descriptive adjectives and high price tend to yield better scores.</a:t>
            </a:r>
          </a:p>
          <a:p>
            <a:pPr lvl="1"/>
            <a:r>
              <a:rPr lang="en-US" dirty="0" smtClean="0"/>
              <a:t>‘country’ (destination of wine) seems less important.</a:t>
            </a:r>
            <a:endParaRPr lang="en-US" dirty="0"/>
          </a:p>
          <a:p>
            <a:r>
              <a:rPr lang="en-US" dirty="0" smtClean="0"/>
              <a:t>Question for further research: </a:t>
            </a:r>
          </a:p>
          <a:p>
            <a:pPr lvl="1"/>
            <a:r>
              <a:rPr lang="en-US" dirty="0" smtClean="0"/>
              <a:t>More features / more specific region descriptions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0234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Problem -&gt; </a:t>
            </a:r>
            <a:r>
              <a:rPr lang="en-US" dirty="0" smtClean="0"/>
              <a:t>How can we predict how sommeliers rank wine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Motivation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Ever wondered why some wines are ‘better’ rated over others? </a:t>
            </a:r>
            <a:endParaRPr lang="en-US" dirty="0" smtClean="0"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15489689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Data Outlook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Step 1: Data Preparation 	</a:t>
            </a:r>
            <a:endParaRPr lang="en-US" dirty="0"/>
          </a:p>
        </p:txBody>
      </p:sp>
      <p:sp>
        <p:nvSpPr>
          <p:cNvPr id="10" name="Text Placeholder 3"/>
          <p:cNvSpPr txBox="1">
            <a:spLocks/>
          </p:cNvSpPr>
          <p:nvPr/>
        </p:nvSpPr>
        <p:spPr>
          <a:xfrm>
            <a:off x="418634" y="1461401"/>
            <a:ext cx="7887825" cy="63931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Data set has been </a:t>
            </a:r>
            <a:r>
              <a:rPr lang="en-US" sz="1800" dirty="0" smtClean="0"/>
              <a:t>scraped </a:t>
            </a:r>
            <a:r>
              <a:rPr lang="en-US" sz="1800" dirty="0" smtClean="0"/>
              <a:t>from </a:t>
            </a:r>
            <a:r>
              <a:rPr lang="en-US" sz="1800" dirty="0" smtClean="0">
                <a:hlinkClick r:id="rId3"/>
              </a:rPr>
              <a:t>www.winemag.com</a:t>
            </a:r>
            <a:r>
              <a:rPr lang="en-US" sz="1800" dirty="0" smtClean="0"/>
              <a:t> </a:t>
            </a:r>
            <a:r>
              <a:rPr lang="en-US" sz="1800" dirty="0" smtClean="0"/>
              <a:t>and contains around 150k observations.</a:t>
            </a:r>
          </a:p>
        </p:txBody>
      </p:sp>
      <p:pic>
        <p:nvPicPr>
          <p:cNvPr id="9" name="Picture 8" descr="wine_final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984" y="3569699"/>
            <a:ext cx="3952558" cy="1429649"/>
          </a:xfrm>
          <a:prstGeom prst="rect">
            <a:avLst/>
          </a:prstGeom>
        </p:spPr>
      </p:pic>
      <p:pic>
        <p:nvPicPr>
          <p:cNvPr id="4" name="Picture 3" descr="wine_initial_describe.png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3745" y="3962391"/>
            <a:ext cx="3952558" cy="715474"/>
          </a:xfrm>
          <a:prstGeom prst="rect">
            <a:avLst/>
          </a:prstGeom>
        </p:spPr>
      </p:pic>
      <p:sp>
        <p:nvSpPr>
          <p:cNvPr id="14" name="Text Placeholder 3"/>
          <p:cNvSpPr txBox="1">
            <a:spLocks/>
          </p:cNvSpPr>
          <p:nvPr/>
        </p:nvSpPr>
        <p:spPr>
          <a:xfrm>
            <a:off x="418634" y="1970172"/>
            <a:ext cx="7887826" cy="51033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Target variable(y) = points  |   Feature </a:t>
            </a:r>
            <a:r>
              <a:rPr lang="en-US" sz="1800" dirty="0" smtClean="0"/>
              <a:t>variables(</a:t>
            </a:r>
            <a:r>
              <a:rPr lang="en-US" sz="1800" dirty="0" smtClean="0"/>
              <a:t>x) = country, price, description</a:t>
            </a:r>
          </a:p>
        </p:txBody>
      </p:sp>
      <p:pic>
        <p:nvPicPr>
          <p:cNvPr id="5" name="Picture 4" descr="wine_head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158" y="2316889"/>
            <a:ext cx="8301262" cy="1015002"/>
          </a:xfrm>
          <a:prstGeom prst="rect">
            <a:avLst/>
          </a:prstGeom>
        </p:spPr>
      </p:pic>
      <p:sp>
        <p:nvSpPr>
          <p:cNvPr id="15" name="Oval 14"/>
          <p:cNvSpPr/>
          <p:nvPr/>
        </p:nvSpPr>
        <p:spPr>
          <a:xfrm>
            <a:off x="7214319" y="4431174"/>
            <a:ext cx="1755371" cy="306031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>
            <a:stCxn id="9" idx="3"/>
            <a:endCxn id="4" idx="1"/>
          </p:cNvCxnSpPr>
          <p:nvPr/>
        </p:nvCxnSpPr>
        <p:spPr>
          <a:xfrm>
            <a:off x="4430542" y="4284524"/>
            <a:ext cx="553203" cy="35604"/>
          </a:xfrm>
          <a:prstGeom prst="straightConnector1">
            <a:avLst/>
          </a:prstGeom>
          <a:ln w="38100" cmpd="sng"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2"/>
            <a:endCxn id="9" idx="0"/>
          </p:cNvCxnSpPr>
          <p:nvPr/>
        </p:nvCxnSpPr>
        <p:spPr>
          <a:xfrm flipH="1">
            <a:off x="2454263" y="3331891"/>
            <a:ext cx="2135526" cy="237808"/>
          </a:xfrm>
          <a:prstGeom prst="straightConnector1">
            <a:avLst/>
          </a:prstGeom>
          <a:ln w="38100" cmpd="sng"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3"/>
          <p:cNvSpPr txBox="1">
            <a:spLocks/>
          </p:cNvSpPr>
          <p:nvPr/>
        </p:nvSpPr>
        <p:spPr>
          <a:xfrm>
            <a:off x="4962777" y="4603691"/>
            <a:ext cx="2871133" cy="3929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Data cleaning required</a:t>
            </a:r>
          </a:p>
        </p:txBody>
      </p:sp>
      <p:sp>
        <p:nvSpPr>
          <p:cNvPr id="22" name="Text Placeholder 3"/>
          <p:cNvSpPr txBox="1">
            <a:spLocks/>
          </p:cNvSpPr>
          <p:nvPr/>
        </p:nvSpPr>
        <p:spPr>
          <a:xfrm>
            <a:off x="4589789" y="3361365"/>
            <a:ext cx="4150631" cy="60102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Due to </a:t>
            </a:r>
            <a:r>
              <a:rPr lang="en-US" sz="1800" dirty="0" smtClean="0"/>
              <a:t>time constraints</a:t>
            </a:r>
            <a:r>
              <a:rPr lang="en-US" sz="1800" dirty="0" smtClean="0"/>
              <a:t>, drop </a:t>
            </a:r>
            <a:r>
              <a:rPr lang="en-US" sz="1800" dirty="0" smtClean="0"/>
              <a:t>some features 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35693739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Making </a:t>
            </a:r>
            <a:r>
              <a:rPr lang="en-US" dirty="0" smtClean="0"/>
              <a:t>the price column ‘ready ‘for Machine Learning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Step 1: Data Preparation 	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18635" y="1501914"/>
            <a:ext cx="8436045" cy="87178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600" dirty="0" smtClean="0"/>
              <a:t>1</a:t>
            </a:r>
            <a:r>
              <a:rPr lang="en-US" sz="1600" baseline="30000" dirty="0" smtClean="0"/>
              <a:t>st</a:t>
            </a:r>
            <a:r>
              <a:rPr lang="en-US" sz="1600" dirty="0" smtClean="0"/>
              <a:t> transformation:</a:t>
            </a:r>
            <a:r>
              <a:rPr lang="en-US" sz="1600" dirty="0"/>
              <a:t> </a:t>
            </a:r>
            <a:r>
              <a:rPr lang="en-US" sz="1600" dirty="0" smtClean="0"/>
              <a:t>control for outliers in the feature variable ‘price’ </a:t>
            </a:r>
            <a:r>
              <a:rPr lang="mr-IN" sz="1600" dirty="0" smtClean="0"/>
              <a:t>–</a:t>
            </a:r>
            <a:r>
              <a:rPr lang="en-US" sz="1600" dirty="0" smtClean="0"/>
              <a:t> drop rows with price larger than 200 and </a:t>
            </a:r>
            <a:r>
              <a:rPr lang="en-US" sz="1600" dirty="0" smtClean="0"/>
              <a:t>missing</a:t>
            </a:r>
            <a:r>
              <a:rPr lang="en-US" sz="1600" dirty="0" smtClean="0"/>
              <a:t> </a:t>
            </a:r>
            <a:r>
              <a:rPr lang="en-US" sz="1600" dirty="0" smtClean="0"/>
              <a:t>values. (reduction </a:t>
            </a:r>
            <a:r>
              <a:rPr lang="en-US" sz="1600" dirty="0"/>
              <a:t>to </a:t>
            </a:r>
            <a:r>
              <a:rPr lang="en-US" sz="1600" dirty="0" smtClean="0"/>
              <a:t>136k observations)</a:t>
            </a:r>
            <a:endParaRPr lang="en-US" sz="1600" dirty="0"/>
          </a:p>
          <a:p>
            <a:endParaRPr lang="en-US" sz="1600" dirty="0" smtClean="0"/>
          </a:p>
        </p:txBody>
      </p:sp>
      <p:pic>
        <p:nvPicPr>
          <p:cNvPr id="8" name="Picture 7" descr="comp_price_points_bins.png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5546" r="9564"/>
          <a:stretch/>
        </p:blipFill>
        <p:spPr>
          <a:xfrm>
            <a:off x="4692529" y="2098592"/>
            <a:ext cx="4162151" cy="2898036"/>
          </a:xfrm>
          <a:prstGeom prst="rect">
            <a:avLst/>
          </a:prstGeom>
        </p:spPr>
      </p:pic>
      <p:pic>
        <p:nvPicPr>
          <p:cNvPr id="9" name="Picture 8" descr="price_dist.png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5859" r="8702"/>
          <a:stretch/>
        </p:blipFill>
        <p:spPr>
          <a:xfrm>
            <a:off x="418635" y="2324085"/>
            <a:ext cx="4087216" cy="2809690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2622777" y="3468444"/>
            <a:ext cx="2069752" cy="0"/>
          </a:xfrm>
          <a:prstGeom prst="straightConnector1">
            <a:avLst/>
          </a:prstGeom>
          <a:ln w="38100" cmpd="sng">
            <a:solidFill>
              <a:srgbClr val="99CC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price_dist.png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74" t="6194" r="9136"/>
          <a:stretch/>
        </p:blipFill>
        <p:spPr>
          <a:xfrm>
            <a:off x="2243342" y="2546319"/>
            <a:ext cx="2485022" cy="1796778"/>
          </a:xfrm>
          <a:prstGeom prst="rect">
            <a:avLst/>
          </a:prstGeom>
        </p:spPr>
      </p:pic>
      <p:cxnSp>
        <p:nvCxnSpPr>
          <p:cNvPr id="12" name="Straight Arrow Connector 11"/>
          <p:cNvCxnSpPr>
            <a:endCxn id="11" idx="2"/>
          </p:cNvCxnSpPr>
          <p:nvPr/>
        </p:nvCxnSpPr>
        <p:spPr>
          <a:xfrm flipV="1">
            <a:off x="2837314" y="4343097"/>
            <a:ext cx="648539" cy="140932"/>
          </a:xfrm>
          <a:prstGeom prst="straightConnector1">
            <a:avLst/>
          </a:prstGeom>
          <a:ln w="38100" cmpd="sng"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368259" y="3688440"/>
            <a:ext cx="648539" cy="0"/>
          </a:xfrm>
          <a:prstGeom prst="straightConnector1">
            <a:avLst/>
          </a:prstGeom>
          <a:ln w="38100" cmpd="sng"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77190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Making the country feature ‘ready’ for Machine Learning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Step 1: Data Preparation 	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18635" y="1501913"/>
            <a:ext cx="7887826" cy="1014204"/>
          </a:xfrm>
        </p:spPr>
        <p:txBody>
          <a:bodyPr>
            <a:normAutofit/>
          </a:bodyPr>
          <a:lstStyle/>
          <a:p>
            <a:r>
              <a:rPr lang="en-US" sz="1800" dirty="0" smtClean="0"/>
              <a:t>2</a:t>
            </a:r>
            <a:r>
              <a:rPr lang="en-US" sz="1800" baseline="30000" dirty="0" smtClean="0"/>
              <a:t>nd</a:t>
            </a:r>
            <a:r>
              <a:rPr lang="en-US" sz="1800" dirty="0" smtClean="0"/>
              <a:t> </a:t>
            </a:r>
            <a:r>
              <a:rPr lang="en-US" sz="1800" dirty="0"/>
              <a:t>transformation: drop rows of countries that do not belong to the TOP </a:t>
            </a:r>
            <a:r>
              <a:rPr lang="en-US" sz="1800" dirty="0" smtClean="0"/>
              <a:t>12 (reduction to 133k observations)</a:t>
            </a:r>
            <a:endParaRPr lang="en-US" sz="1800" dirty="0"/>
          </a:p>
          <a:p>
            <a:endParaRPr lang="en-US" sz="1600" dirty="0" smtClean="0"/>
          </a:p>
        </p:txBody>
      </p:sp>
      <p:pic>
        <p:nvPicPr>
          <p:cNvPr id="5" name="Picture 4" descr="country_count.png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064" r="8437"/>
          <a:stretch/>
        </p:blipFill>
        <p:spPr>
          <a:xfrm>
            <a:off x="414691" y="2147664"/>
            <a:ext cx="3767097" cy="2631351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2298240" y="3463340"/>
            <a:ext cx="2069752" cy="0"/>
          </a:xfrm>
          <a:prstGeom prst="straightConnector1">
            <a:avLst/>
          </a:prstGeom>
          <a:ln w="38100" cmpd="sng">
            <a:solidFill>
              <a:srgbClr val="99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country_points.png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5220" r="8053" b="353"/>
          <a:stretch/>
        </p:blipFill>
        <p:spPr>
          <a:xfrm>
            <a:off x="4367992" y="1964669"/>
            <a:ext cx="4377954" cy="2997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1500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Split Data Set into Training, Validation &amp; Test Set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Step 1: Data Preparation 	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18635" y="1501913"/>
            <a:ext cx="7887166" cy="3340423"/>
          </a:xfrm>
        </p:spPr>
        <p:txBody>
          <a:bodyPr>
            <a:normAutofit fontScale="85000" lnSpcReduction="20000"/>
          </a:bodyPr>
          <a:lstStyle/>
          <a:p>
            <a:r>
              <a:rPr lang="en-US" sz="2000" dirty="0" smtClean="0"/>
              <a:t>Finally, splitting Data into three different Sets using a </a:t>
            </a:r>
            <a:r>
              <a:rPr lang="en-US" sz="2000" dirty="0" smtClean="0"/>
              <a:t>random </a:t>
            </a:r>
            <a:r>
              <a:rPr lang="en-US" sz="2000" dirty="0" smtClean="0"/>
              <a:t>split method </a:t>
            </a:r>
            <a:r>
              <a:rPr lang="en-US" sz="2000" dirty="0" smtClean="0"/>
              <a:t>to ensure that models train on the same sets:</a:t>
            </a:r>
          </a:p>
          <a:p>
            <a:pPr lvl="1"/>
            <a:r>
              <a:rPr lang="en-US" sz="1800" dirty="0" smtClean="0"/>
              <a:t>Training Set = 70% </a:t>
            </a:r>
          </a:p>
          <a:p>
            <a:pPr lvl="1"/>
            <a:r>
              <a:rPr lang="en-US" sz="1800" dirty="0" smtClean="0"/>
              <a:t>Validation Set = 15%</a:t>
            </a:r>
          </a:p>
          <a:p>
            <a:pPr lvl="1"/>
            <a:r>
              <a:rPr lang="en-US" sz="1800" dirty="0" smtClean="0"/>
              <a:t>Test Set = 15%</a:t>
            </a:r>
            <a:endParaRPr lang="en-US" sz="2000" dirty="0" smtClean="0"/>
          </a:p>
          <a:p>
            <a:r>
              <a:rPr lang="en-US" sz="2000" dirty="0" smtClean="0"/>
              <a:t>Regression Problem: need </a:t>
            </a:r>
            <a:r>
              <a:rPr lang="en-US" sz="2000" dirty="0" smtClean="0"/>
              <a:t>to create dummy variables for </a:t>
            </a:r>
            <a:r>
              <a:rPr lang="en-US" sz="2000" dirty="0" smtClean="0"/>
              <a:t>categorical </a:t>
            </a:r>
            <a:r>
              <a:rPr lang="en-US" sz="2000" dirty="0" smtClean="0"/>
              <a:t>feature </a:t>
            </a:r>
            <a:r>
              <a:rPr lang="en-US" sz="2000" dirty="0" smtClean="0"/>
              <a:t>‘country’</a:t>
            </a:r>
            <a:r>
              <a:rPr lang="en-US" sz="1800" dirty="0" smtClean="0"/>
              <a:t>.</a:t>
            </a:r>
            <a:endParaRPr lang="en-US" sz="1800" dirty="0" smtClean="0"/>
          </a:p>
          <a:p>
            <a:r>
              <a:rPr lang="en-US" sz="2000" dirty="0" smtClean="0"/>
              <a:t>The categorical feature ‘description’ needs special </a:t>
            </a:r>
            <a:r>
              <a:rPr lang="en-US" sz="2000" dirty="0" smtClean="0"/>
              <a:t>treatment</a:t>
            </a:r>
            <a:r>
              <a:rPr lang="en-US" sz="2000" dirty="0" smtClean="0"/>
              <a:t>: </a:t>
            </a:r>
            <a:r>
              <a:rPr lang="en-US" sz="2000" dirty="0" err="1" smtClean="0"/>
              <a:t>sklearn’s</a:t>
            </a:r>
            <a:r>
              <a:rPr lang="en-US" sz="2000" dirty="0" smtClean="0"/>
              <a:t> </a:t>
            </a:r>
            <a:r>
              <a:rPr lang="en-US" sz="2000" dirty="0" smtClean="0">
                <a:sym typeface="Wingdings"/>
              </a:rPr>
              <a:t>Count </a:t>
            </a:r>
            <a:r>
              <a:rPr lang="en-US" sz="2000" dirty="0" err="1">
                <a:sym typeface="Wingdings"/>
              </a:rPr>
              <a:t>Vectorizer</a:t>
            </a:r>
            <a:r>
              <a:rPr lang="en-US" sz="2000" dirty="0">
                <a:sym typeface="Wingdings"/>
              </a:rPr>
              <a:t> yields approx. 6550 distinct terms</a:t>
            </a:r>
            <a:r>
              <a:rPr lang="en-US" sz="2000" dirty="0" smtClean="0">
                <a:sym typeface="Wingdings"/>
              </a:rPr>
              <a:t>! </a:t>
            </a:r>
          </a:p>
          <a:p>
            <a:pPr lvl="1"/>
            <a:r>
              <a:rPr lang="en-US" sz="1700" dirty="0" smtClean="0">
                <a:sym typeface="Wingdings"/>
              </a:rPr>
              <a:t>Part 1: Regression with features ‘country’ and ‘price’</a:t>
            </a:r>
          </a:p>
          <a:p>
            <a:pPr lvl="1"/>
            <a:r>
              <a:rPr lang="en-US" sz="1700" dirty="0" smtClean="0">
                <a:sym typeface="Wingdings"/>
              </a:rPr>
              <a:t>Part 2: Regression with feature ‘description’</a:t>
            </a:r>
            <a:endParaRPr lang="en-US" sz="1700" dirty="0">
              <a:sym typeface="Wingdings"/>
            </a:endParaRPr>
          </a:p>
          <a:p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5071277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Choosing the right </a:t>
            </a:r>
            <a:r>
              <a:rPr lang="en-US" dirty="0" smtClean="0"/>
              <a:t>estimator for 1</a:t>
            </a:r>
            <a:r>
              <a:rPr lang="en-US" baseline="30000" dirty="0" smtClean="0"/>
              <a:t>st</a:t>
            </a:r>
            <a:r>
              <a:rPr lang="en-US" dirty="0" smtClean="0"/>
              <a:t> Model (on validation set)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Step 2: Decision Trees - Regression	</a:t>
            </a:r>
            <a:endParaRPr lang="en-US" dirty="0"/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510390" y="1428812"/>
            <a:ext cx="4941989" cy="3567816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800"/>
              </a:spcBef>
            </a:pPr>
            <a:r>
              <a:rPr lang="en-US" dirty="0" smtClean="0"/>
              <a:t>Regression of Choice: Decision Trees! Why?:</a:t>
            </a:r>
          </a:p>
          <a:p>
            <a:pPr lvl="1">
              <a:spcBef>
                <a:spcPts val="800"/>
              </a:spcBef>
            </a:pPr>
            <a:r>
              <a:rPr lang="en-US" dirty="0" smtClean="0"/>
              <a:t>SGD Regression yields a negative R</a:t>
            </a:r>
            <a:r>
              <a:rPr lang="en-US" baseline="30000" dirty="0" smtClean="0"/>
              <a:t>2</a:t>
            </a:r>
            <a:r>
              <a:rPr lang="en-US" dirty="0" smtClean="0"/>
              <a:t> </a:t>
            </a:r>
            <a:endParaRPr lang="en-US" dirty="0" smtClean="0">
              <a:sym typeface="Wingdings"/>
            </a:endParaRPr>
          </a:p>
          <a:p>
            <a:pPr lvl="1">
              <a:spcBef>
                <a:spcPts val="800"/>
              </a:spcBef>
            </a:pPr>
            <a:r>
              <a:rPr lang="en-US" dirty="0" smtClean="0">
                <a:sym typeface="Wingdings"/>
              </a:rPr>
              <a:t>Elastic Net yields an R</a:t>
            </a:r>
            <a:r>
              <a:rPr lang="en-US" baseline="30000" dirty="0" smtClean="0">
                <a:sym typeface="Wingdings"/>
              </a:rPr>
              <a:t>2</a:t>
            </a:r>
            <a:r>
              <a:rPr lang="en-US" dirty="0" smtClean="0">
                <a:sym typeface="Wingdings"/>
              </a:rPr>
              <a:t> of 0.3  </a:t>
            </a:r>
          </a:p>
          <a:p>
            <a:pPr lvl="1">
              <a:spcBef>
                <a:spcPts val="800"/>
              </a:spcBef>
            </a:pPr>
            <a:r>
              <a:rPr lang="en-US" dirty="0" smtClean="0">
                <a:sym typeface="Wingdings"/>
              </a:rPr>
              <a:t>Linear SVR yields R</a:t>
            </a:r>
            <a:r>
              <a:rPr lang="en-US" baseline="30000" dirty="0" smtClean="0">
                <a:sym typeface="Wingdings"/>
              </a:rPr>
              <a:t>2</a:t>
            </a:r>
            <a:r>
              <a:rPr lang="en-US" dirty="0" smtClean="0">
                <a:sym typeface="Wingdings"/>
              </a:rPr>
              <a:t> of 0.3 </a:t>
            </a:r>
          </a:p>
          <a:p>
            <a:pPr lvl="1">
              <a:spcBef>
                <a:spcPts val="800"/>
              </a:spcBef>
            </a:pPr>
            <a:r>
              <a:rPr lang="en-US" dirty="0" smtClean="0">
                <a:sym typeface="Wingdings"/>
              </a:rPr>
              <a:t>Decision Trees yield a R</a:t>
            </a:r>
            <a:r>
              <a:rPr lang="en-US" baseline="30000" dirty="0" smtClean="0">
                <a:sym typeface="Wingdings"/>
              </a:rPr>
              <a:t>2</a:t>
            </a:r>
            <a:r>
              <a:rPr lang="en-US" dirty="0" smtClean="0">
                <a:sym typeface="Wingdings"/>
              </a:rPr>
              <a:t> of &gt; 0.3, hence best model!</a:t>
            </a:r>
            <a:endParaRPr lang="en-US" dirty="0" smtClean="0"/>
          </a:p>
          <a:p>
            <a:pPr>
              <a:spcBef>
                <a:spcPts val="800"/>
              </a:spcBef>
            </a:pPr>
            <a:r>
              <a:rPr lang="en-US" dirty="0" smtClean="0"/>
              <a:t>Decision </a:t>
            </a:r>
            <a:r>
              <a:rPr lang="en-US" dirty="0"/>
              <a:t>Trees (DTs) are a </a:t>
            </a:r>
            <a:r>
              <a:rPr lang="en-US" dirty="0" smtClean="0"/>
              <a:t>supervised </a:t>
            </a:r>
            <a:r>
              <a:rPr lang="en-US" dirty="0"/>
              <a:t>learning </a:t>
            </a:r>
            <a:r>
              <a:rPr lang="en-US" dirty="0" smtClean="0"/>
              <a:t>method</a:t>
            </a:r>
            <a:r>
              <a:rPr lang="en-US" dirty="0" smtClean="0"/>
              <a:t>. </a:t>
            </a:r>
            <a:r>
              <a:rPr lang="en-US" dirty="0" smtClean="0"/>
              <a:t>The </a:t>
            </a:r>
            <a:r>
              <a:rPr lang="en-US" dirty="0"/>
              <a:t>goal is to create a model that predicts the value of a target variable by learning simple decision rules inferred from the data </a:t>
            </a:r>
            <a:r>
              <a:rPr lang="en-US" dirty="0" smtClean="0"/>
              <a:t>features of different scales.</a:t>
            </a:r>
            <a:endParaRPr lang="en-US" dirty="0"/>
          </a:p>
          <a:p>
            <a:pPr lvl="1">
              <a:spcBef>
                <a:spcPts val="800"/>
              </a:spcBef>
            </a:pPr>
            <a:r>
              <a:rPr lang="en-US" dirty="0" smtClean="0"/>
              <a:t>Simple </a:t>
            </a:r>
            <a:r>
              <a:rPr lang="en-US" dirty="0"/>
              <a:t>to understand and to interpret. </a:t>
            </a:r>
            <a:endParaRPr lang="en-US" dirty="0" smtClean="0"/>
          </a:p>
          <a:p>
            <a:pPr lvl="1">
              <a:spcBef>
                <a:spcPts val="800"/>
              </a:spcBef>
            </a:pPr>
            <a:r>
              <a:rPr lang="en-US" dirty="0" smtClean="0"/>
              <a:t>Easy and fast to apply to large data sets </a:t>
            </a:r>
            <a:endParaRPr lang="en-US" dirty="0" smtClean="0"/>
          </a:p>
          <a:p>
            <a:pPr lvl="1">
              <a:spcBef>
                <a:spcPts val="800"/>
              </a:spcBef>
            </a:pPr>
            <a:r>
              <a:rPr lang="en-US" dirty="0" smtClean="0"/>
              <a:t>Able </a:t>
            </a:r>
            <a:r>
              <a:rPr lang="en-US" dirty="0"/>
              <a:t>to handle both numerical and categorical data</a:t>
            </a:r>
            <a:r>
              <a:rPr lang="en-US" dirty="0" smtClean="0"/>
              <a:t>.</a:t>
            </a:r>
          </a:p>
          <a:p>
            <a:pPr lvl="1">
              <a:spcBef>
                <a:spcPts val="800"/>
              </a:spcBef>
            </a:pPr>
            <a:r>
              <a:rPr lang="en-US" dirty="0" smtClean="0"/>
              <a:t>Possible to validate model with statistical </a:t>
            </a:r>
            <a:r>
              <a:rPr lang="en-US" dirty="0"/>
              <a:t>tests. </a:t>
            </a:r>
            <a:endParaRPr lang="en-US" dirty="0"/>
          </a:p>
          <a:p>
            <a:pPr>
              <a:spcBef>
                <a:spcPts val="800"/>
              </a:spcBef>
            </a:pPr>
            <a:r>
              <a:rPr lang="en-US" dirty="0" smtClean="0">
                <a:sym typeface="Wingdings"/>
              </a:rPr>
              <a:t>Decision Trees are fairly simple and yield robust results  stick with Occam's Razor!</a:t>
            </a:r>
            <a:endParaRPr lang="en-US" dirty="0"/>
          </a:p>
        </p:txBody>
      </p:sp>
      <p:pic>
        <p:nvPicPr>
          <p:cNvPr id="7" name="Picture 6" descr="sklearn_chea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2379" y="1428812"/>
            <a:ext cx="3564987" cy="2155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3255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Selecting the optimal </a:t>
            </a:r>
            <a:r>
              <a:rPr lang="en-US" dirty="0" smtClean="0"/>
              <a:t>Decision Tree </a:t>
            </a:r>
            <a:r>
              <a:rPr lang="en-US" dirty="0"/>
              <a:t>model </a:t>
            </a:r>
            <a:r>
              <a:rPr lang="en-US" dirty="0" smtClean="0"/>
              <a:t>parameter for price and country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Step 2: Decision Trees - Regression	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050" y="1507379"/>
            <a:ext cx="8748000" cy="1876699"/>
          </a:xfrm>
          <a:prstGeom prst="rect">
            <a:avLst/>
          </a:prstGeom>
        </p:spPr>
      </p:pic>
      <p:sp>
        <p:nvSpPr>
          <p:cNvPr id="6" name="Text Placeholder 3"/>
          <p:cNvSpPr txBox="1">
            <a:spLocks/>
          </p:cNvSpPr>
          <p:nvPr/>
        </p:nvSpPr>
        <p:spPr>
          <a:xfrm>
            <a:off x="418635" y="3956703"/>
            <a:ext cx="7887166" cy="7788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Best R</a:t>
            </a:r>
            <a:r>
              <a:rPr lang="en-US" sz="1800" baseline="30000" dirty="0" smtClean="0"/>
              <a:t>2</a:t>
            </a:r>
            <a:r>
              <a:rPr lang="en-US" sz="1800" dirty="0" smtClean="0"/>
              <a:t> over validation set is when min. leaf size is 1</a:t>
            </a:r>
          </a:p>
        </p:txBody>
      </p:sp>
      <p:sp>
        <p:nvSpPr>
          <p:cNvPr id="7" name="Rectangle 6"/>
          <p:cNvSpPr/>
          <p:nvPr/>
        </p:nvSpPr>
        <p:spPr>
          <a:xfrm>
            <a:off x="320493" y="1804017"/>
            <a:ext cx="8581672" cy="272975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6706291" y="2076992"/>
            <a:ext cx="0" cy="1269934"/>
          </a:xfrm>
          <a:prstGeom prst="straightConnector1">
            <a:avLst/>
          </a:prstGeom>
          <a:ln>
            <a:solidFill>
              <a:schemeClr val="accent4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93991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Price dominates score prediction!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Step 2: Decision Trees - Regression	</a:t>
            </a:r>
            <a:endParaRPr lang="en-US" dirty="0"/>
          </a:p>
        </p:txBody>
      </p:sp>
      <p:pic>
        <p:nvPicPr>
          <p:cNvPr id="6" name="Picture 5" descr="tree_weight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04" r="6947"/>
          <a:stretch/>
        </p:blipFill>
        <p:spPr>
          <a:xfrm>
            <a:off x="3880009" y="1501913"/>
            <a:ext cx="5105235" cy="3481914"/>
          </a:xfrm>
          <a:prstGeom prst="rect">
            <a:avLst/>
          </a:prstGeom>
        </p:spPr>
      </p:pic>
      <p:sp>
        <p:nvSpPr>
          <p:cNvPr id="7" name="Text Placeholder 3"/>
          <p:cNvSpPr txBox="1">
            <a:spLocks/>
          </p:cNvSpPr>
          <p:nvPr/>
        </p:nvSpPr>
        <p:spPr>
          <a:xfrm>
            <a:off x="418636" y="1501913"/>
            <a:ext cx="3320270" cy="3235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800" dirty="0" smtClean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571036" y="1654313"/>
            <a:ext cx="3308974" cy="3235187"/>
          </a:xfrm>
        </p:spPr>
        <p:txBody>
          <a:bodyPr>
            <a:normAutofit/>
          </a:bodyPr>
          <a:lstStyle/>
          <a:p>
            <a:r>
              <a:rPr lang="en-US" sz="1800" dirty="0" smtClean="0"/>
              <a:t>A closer look reveals that </a:t>
            </a:r>
            <a:r>
              <a:rPr lang="en-US" sz="1800" dirty="0" smtClean="0"/>
              <a:t>price explains most in the variation of the score!</a:t>
            </a:r>
          </a:p>
          <a:p>
            <a:pPr lvl="1"/>
            <a:r>
              <a:rPr lang="en-US" sz="1600" dirty="0" smtClean="0"/>
              <a:t>Weight of price &gt; 0.9</a:t>
            </a:r>
          </a:p>
          <a:p>
            <a:pPr lvl="1"/>
            <a:r>
              <a:rPr lang="en-US" sz="1600" dirty="0" smtClean="0"/>
              <a:t>2</a:t>
            </a:r>
            <a:r>
              <a:rPr lang="en-US" sz="1600" baseline="30000" dirty="0" smtClean="0"/>
              <a:t>nd</a:t>
            </a:r>
            <a:r>
              <a:rPr lang="en-US" sz="1600" dirty="0" smtClean="0"/>
              <a:t> best = US with 0.02</a:t>
            </a:r>
            <a:endParaRPr lang="en-US" sz="1600" dirty="0"/>
          </a:p>
          <a:p>
            <a:r>
              <a:rPr lang="en-US" sz="1800" dirty="0" smtClean="0"/>
              <a:t>Are sommeliers influenced by price?! </a:t>
            </a:r>
            <a:r>
              <a:rPr lang="en-US" sz="1800" dirty="0" smtClean="0">
                <a:sym typeface="Wingdings"/>
              </a:rPr>
              <a:t> This confirms what we saw </a:t>
            </a:r>
            <a:r>
              <a:rPr lang="en-US" sz="1800" dirty="0" smtClean="0">
                <a:sym typeface="Wingdings"/>
              </a:rPr>
              <a:t>in in the box plots</a:t>
            </a: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9425812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Spectrum">
  <a:themeElements>
    <a:clrScheme name="Spectrum">
      <a:dk1>
        <a:sysClr val="windowText" lastClr="000000"/>
      </a:dk1>
      <a:lt1>
        <a:sysClr val="window" lastClr="FFFFFF"/>
      </a:lt1>
      <a:dk2>
        <a:srgbClr val="252731"/>
      </a:dk2>
      <a:lt2>
        <a:srgbClr val="EAE7E4"/>
      </a:lt2>
      <a:accent1>
        <a:srgbClr val="990000"/>
      </a:accent1>
      <a:accent2>
        <a:srgbClr val="FF6600"/>
      </a:accent2>
      <a:accent3>
        <a:srgbClr val="FFBA00"/>
      </a:accent3>
      <a:accent4>
        <a:srgbClr val="99CC00"/>
      </a:accent4>
      <a:accent5>
        <a:srgbClr val="528A02"/>
      </a:accent5>
      <a:accent6>
        <a:srgbClr val="333333"/>
      </a:accent6>
      <a:hlink>
        <a:srgbClr val="660000"/>
      </a:hlink>
      <a:folHlink>
        <a:srgbClr val="CC330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838</TotalTime>
  <Words>828</Words>
  <Application>Microsoft Macintosh PowerPoint</Application>
  <PresentationFormat>On-screen Show (16:9)</PresentationFormat>
  <Paragraphs>86</Paragraphs>
  <Slides>14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Spectrum</vt:lpstr>
      <vt:lpstr>Mini-Project: Predicting Wine Review Scores</vt:lpstr>
      <vt:lpstr>Motivation</vt:lpstr>
      <vt:lpstr>Step 1: Data Preparation  </vt:lpstr>
      <vt:lpstr>Step 1: Data Preparation  </vt:lpstr>
      <vt:lpstr>Step 1: Data Preparation  </vt:lpstr>
      <vt:lpstr>Step 1: Data Preparation  </vt:lpstr>
      <vt:lpstr>Step 2: Decision Trees - Regression </vt:lpstr>
      <vt:lpstr>Step 2: Decision Trees - Regression </vt:lpstr>
      <vt:lpstr>Step 2: Decision Trees - Regression </vt:lpstr>
      <vt:lpstr>Step 3: Linear SVR </vt:lpstr>
      <vt:lpstr>Step 3: Linear SVR</vt:lpstr>
      <vt:lpstr>Step 3: Linear SVR</vt:lpstr>
      <vt:lpstr>Step 4: Combining both models</vt:lpstr>
      <vt:lpstr>Conclusion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Mini-Project: Predicting Wine Reviews</dc:title>
  <dc:creator>Julien Mueller</dc:creator>
  <cp:lastModifiedBy>Julien Mueller</cp:lastModifiedBy>
  <cp:revision>49</cp:revision>
  <cp:lastPrinted>2017-10-12T10:24:53Z</cp:lastPrinted>
  <dcterms:created xsi:type="dcterms:W3CDTF">2017-10-11T10:31:34Z</dcterms:created>
  <dcterms:modified xsi:type="dcterms:W3CDTF">2017-10-12T14:34:13Z</dcterms:modified>
</cp:coreProperties>
</file>