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61" r:id="rId3"/>
    <p:sldId id="266" r:id="rId4"/>
    <p:sldId id="272" r:id="rId5"/>
    <p:sldId id="271" r:id="rId6"/>
    <p:sldId id="270" r:id="rId7"/>
    <p:sldId id="269" r:id="rId8"/>
    <p:sldId id="268" r:id="rId9"/>
    <p:sldId id="267" r:id="rId10"/>
    <p:sldId id="273" r:id="rId11"/>
    <p:sldId id="265" r:id="rId12"/>
    <p:sldId id="260" r:id="rId13"/>
    <p:sldId id="263" r:id="rId14"/>
    <p:sldId id="262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144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733EC-1646-CC4D-9698-158D0F0F2CB4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FEBC6-C643-9E48-BB95-F9EE5FA55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53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FEBC6-C643-9E48-BB95-F9EE5FA557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FEBC6-C643-9E48-BB95-F9EE5FA557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88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FEBC6-C643-9E48-BB95-F9EE5FA557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35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84164" y="333546"/>
            <a:ext cx="8574087" cy="1101328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4" y="1429907"/>
            <a:ext cx="8576373" cy="103058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336754"/>
            <a:ext cx="7808976" cy="816102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149320"/>
            <a:ext cx="7754112" cy="36347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4" y="4670298"/>
            <a:ext cx="8574087" cy="130302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284163" y="1700696"/>
            <a:ext cx="8574087" cy="2969729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974071"/>
            <a:ext cx="4069080" cy="871538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685801"/>
            <a:ext cx="4069080" cy="390882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1842247"/>
            <a:ext cx="4069080" cy="238685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4" y="339539"/>
            <a:ext cx="8576373" cy="103058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4" y="3601182"/>
            <a:ext cx="8574087" cy="1101328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4" y="4697542"/>
            <a:ext cx="8576373" cy="103058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3600450"/>
            <a:ext cx="8360242" cy="425054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342899"/>
            <a:ext cx="8577072" cy="326440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" y="4025503"/>
            <a:ext cx="8304213" cy="60364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4" y="3210486"/>
            <a:ext cx="8576373" cy="103058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3583642"/>
            <a:ext cx="8360242" cy="425054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342900"/>
            <a:ext cx="8577072" cy="28666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" y="4008695"/>
            <a:ext cx="8304213" cy="603647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685801"/>
            <a:ext cx="5195047" cy="390882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3200400"/>
            <a:ext cx="2743200" cy="1590115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2" y="3714751"/>
            <a:ext cx="2472017" cy="934571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5" y="3314700"/>
            <a:ext cx="2475395" cy="383241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445770"/>
            <a:ext cx="2743200" cy="275691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4" y="346262"/>
            <a:ext cx="8576373" cy="103058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4" y="3601182"/>
            <a:ext cx="5837237" cy="1101328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4" y="4697542"/>
            <a:ext cx="8576373" cy="103058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2" y="3600450"/>
            <a:ext cx="5691651" cy="425054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342899"/>
            <a:ext cx="5833872" cy="326440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6" y="4025503"/>
            <a:ext cx="5653507" cy="60364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342900"/>
            <a:ext cx="2736850" cy="21808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2523744"/>
            <a:ext cx="2736850" cy="217398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4" y="341830"/>
            <a:ext cx="8574087" cy="850462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4" y="1183386"/>
            <a:ext cx="8576373" cy="103058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4" y="1600200"/>
            <a:ext cx="8574087" cy="30099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6055710" y="2001408"/>
            <a:ext cx="4450961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354807"/>
            <a:ext cx="969264" cy="4441031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4" y="342900"/>
            <a:ext cx="6497637" cy="4452938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5400531" y="2499616"/>
            <a:ext cx="4450842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4" y="341830"/>
            <a:ext cx="8574087" cy="850462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4" y="1183386"/>
            <a:ext cx="8576373" cy="103058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4" y="333546"/>
            <a:ext cx="8574087" cy="1101328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3" y="1512794"/>
            <a:ext cx="8574087" cy="328304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149724"/>
            <a:ext cx="7754284" cy="36307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4" y="1429907"/>
            <a:ext cx="8576373" cy="103058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333547"/>
            <a:ext cx="587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4" y="333546"/>
            <a:ext cx="7810967" cy="816178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4" y="3601182"/>
            <a:ext cx="8574087" cy="1101328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4" y="4697542"/>
            <a:ext cx="8576373" cy="103058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3601182"/>
            <a:ext cx="587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3610594"/>
            <a:ext cx="7772400" cy="78867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4395978"/>
            <a:ext cx="7735824" cy="301752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3" y="332816"/>
            <a:ext cx="8574087" cy="327772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4" y="3601182"/>
            <a:ext cx="8574087" cy="1101328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4" y="4697542"/>
            <a:ext cx="8576373" cy="103058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3601182"/>
            <a:ext cx="587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3610536"/>
            <a:ext cx="7772400" cy="786653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8" y="4397189"/>
            <a:ext cx="7732059" cy="302559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4" y="341830"/>
            <a:ext cx="8574087" cy="850462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4" y="1183386"/>
            <a:ext cx="8576373" cy="103058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1613297"/>
            <a:ext cx="3931920" cy="29813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1613297"/>
            <a:ext cx="3931920" cy="29813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4" y="341830"/>
            <a:ext cx="8574087" cy="850462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4" y="1183386"/>
            <a:ext cx="8576373" cy="103058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301353"/>
            <a:ext cx="3931920" cy="62493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1943100"/>
            <a:ext cx="3931920" cy="265152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301353"/>
            <a:ext cx="3931920" cy="62493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1943100"/>
            <a:ext cx="3931920" cy="265152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4" y="341830"/>
            <a:ext cx="8574087" cy="850462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4" y="1183386"/>
            <a:ext cx="8576373" cy="103058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18634" y="834997"/>
            <a:ext cx="7887826" cy="36307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grpSp>
        <p:nvGrpSpPr>
          <p:cNvPr id="11" name="Group 16"/>
          <p:cNvGrpSpPr/>
          <p:nvPr userDrawn="1"/>
        </p:nvGrpSpPr>
        <p:grpSpPr>
          <a:xfrm>
            <a:off x="284164" y="1221470"/>
            <a:ext cx="8576373" cy="103058"/>
            <a:chOff x="284163" y="1759424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418634" y="145815"/>
            <a:ext cx="7887826" cy="637352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418635" y="1501913"/>
            <a:ext cx="7887166" cy="3235187"/>
          </a:xfrm>
        </p:spPr>
        <p:txBody>
          <a:bodyPr/>
          <a:lstStyle/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US" dirty="0"/>
          </a:p>
        </p:txBody>
      </p:sp>
      <p:pic>
        <p:nvPicPr>
          <p:cNvPr id="15" name="Picture 14" descr="CellarS_2016_Top100withoutTEXT-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872" y="125510"/>
            <a:ext cx="811929" cy="107255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4" y="1600201"/>
            <a:ext cx="7076747" cy="2994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482777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4827774"/>
            <a:ext cx="612490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60" y="125510"/>
            <a:ext cx="630621" cy="269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4" y="472787"/>
            <a:ext cx="8574087" cy="72588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5.jpeg"/><Relationship Id="rId3" Type="http://schemas.microsoft.com/office/2007/relationships/hdphoto" Target="../media/hdphoto6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nemag.com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microsoft.com/office/2007/relationships/hdphoto" Target="../media/hdphoto1.wdp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microsoft.com/office/2007/relationships/hdphoto" Target="../media/hdphoto2.wdp"/><Relationship Id="rId5" Type="http://schemas.openxmlformats.org/officeDocument/2006/relationships/image" Target="../media/image7.jpeg"/><Relationship Id="rId6" Type="http://schemas.microsoft.com/office/2007/relationships/hdphoto" Target="../media/hdphoto3.wdp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10.jpeg"/><Relationship Id="rId5" Type="http://schemas.microsoft.com/office/2007/relationships/hdphoto" Target="../media/hdphoto5.wdp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Mini-Project: Predicting Wine Review Scores</a:t>
            </a:r>
            <a:endParaRPr lang="en-US" dirty="0"/>
          </a:p>
        </p:txBody>
      </p:sp>
      <p:pic>
        <p:nvPicPr>
          <p:cNvPr id="5" name="Picture Placeholder 4" descr="Top100_BestBuys_700x461.jp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2" b="24622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Predicting the </a:t>
            </a:r>
            <a:r>
              <a:rPr lang="en-US" sz="1800" dirty="0" err="1" smtClean="0"/>
              <a:t>WineEnthusiast</a:t>
            </a:r>
            <a:r>
              <a:rPr lang="en-US" sz="1800" dirty="0" smtClean="0"/>
              <a:t> Ratings  (</a:t>
            </a:r>
            <a:r>
              <a:rPr lang="en-US" sz="1800" dirty="0" err="1" smtClean="0"/>
              <a:t>www.winemag.com</a:t>
            </a:r>
            <a:r>
              <a:rPr lang="en-US" sz="1800" dirty="0" smtClean="0"/>
              <a:t>) based on Machine Learning Algorithms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7512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Choosing the right Regression for the 2</a:t>
            </a:r>
            <a:r>
              <a:rPr lang="en-US" baseline="30000" dirty="0" smtClean="0"/>
              <a:t>nd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3: </a:t>
            </a:r>
            <a:r>
              <a:rPr lang="en-US" dirty="0"/>
              <a:t>Linear SVR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71035" y="1501913"/>
            <a:ext cx="4817738" cy="338758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</a:pPr>
            <a:r>
              <a:rPr lang="en-US" dirty="0"/>
              <a:t>Regression of Choice: </a:t>
            </a:r>
            <a:r>
              <a:rPr lang="en-US" dirty="0" smtClean="0"/>
              <a:t>Linear SVR Why</a:t>
            </a:r>
            <a:r>
              <a:rPr lang="en-US" dirty="0"/>
              <a:t>?:</a:t>
            </a:r>
          </a:p>
          <a:p>
            <a:pPr lvl="1">
              <a:spcBef>
                <a:spcPts val="800"/>
              </a:spcBef>
            </a:pPr>
            <a:r>
              <a:rPr lang="en-US" dirty="0">
                <a:sym typeface="Wingdings"/>
              </a:rPr>
              <a:t>Decision Trees </a:t>
            </a:r>
            <a:r>
              <a:rPr lang="en-US" dirty="0" smtClean="0">
                <a:sym typeface="Wingdings"/>
              </a:rPr>
              <a:t>yield R^2 of 0.45</a:t>
            </a:r>
            <a:endParaRPr lang="en-US" dirty="0" smtClean="0"/>
          </a:p>
          <a:p>
            <a:pPr lvl="1">
              <a:spcBef>
                <a:spcPts val="800"/>
              </a:spcBef>
            </a:pPr>
            <a:r>
              <a:rPr lang="en-US" dirty="0" smtClean="0"/>
              <a:t>SGD </a:t>
            </a:r>
            <a:r>
              <a:rPr lang="en-US" dirty="0"/>
              <a:t>Regression yields </a:t>
            </a:r>
            <a:r>
              <a:rPr lang="en-US" dirty="0" smtClean="0"/>
              <a:t>negative </a:t>
            </a:r>
            <a:r>
              <a:rPr lang="en-US" dirty="0"/>
              <a:t>R^2 </a:t>
            </a:r>
            <a:endParaRPr lang="en-US" dirty="0">
              <a:sym typeface="Wingdings"/>
            </a:endParaRPr>
          </a:p>
          <a:p>
            <a:pPr lvl="1">
              <a:spcBef>
                <a:spcPts val="800"/>
              </a:spcBef>
            </a:pPr>
            <a:r>
              <a:rPr lang="en-US" dirty="0">
                <a:sym typeface="Wingdings"/>
              </a:rPr>
              <a:t>Elastic Net </a:t>
            </a:r>
            <a:r>
              <a:rPr lang="en-US" dirty="0" smtClean="0">
                <a:sym typeface="Wingdings"/>
              </a:rPr>
              <a:t>broke down!</a:t>
            </a:r>
            <a:endParaRPr lang="en-US" dirty="0">
              <a:sym typeface="Wingdings"/>
            </a:endParaRPr>
          </a:p>
          <a:p>
            <a:pPr lvl="1">
              <a:spcBef>
                <a:spcPts val="800"/>
              </a:spcBef>
            </a:pPr>
            <a:r>
              <a:rPr lang="en-US" dirty="0">
                <a:sym typeface="Wingdings"/>
              </a:rPr>
              <a:t>Linear SVR yields R^2 of </a:t>
            </a:r>
            <a:r>
              <a:rPr lang="en-US" dirty="0" smtClean="0">
                <a:sym typeface="Wingdings"/>
              </a:rPr>
              <a:t>0.7</a:t>
            </a:r>
          </a:p>
          <a:p>
            <a:pPr>
              <a:spcBef>
                <a:spcPts val="800"/>
              </a:spcBef>
            </a:pPr>
            <a:r>
              <a:rPr lang="en-US" dirty="0" smtClean="0"/>
              <a:t>Support Vector Regression (SVR) is </a:t>
            </a:r>
            <a:r>
              <a:rPr lang="en-US" dirty="0"/>
              <a:t>a </a:t>
            </a:r>
            <a:r>
              <a:rPr lang="en-US" dirty="0" smtClean="0"/>
              <a:t>supervised </a:t>
            </a:r>
            <a:r>
              <a:rPr lang="en-US" dirty="0"/>
              <a:t>learning </a:t>
            </a:r>
            <a:r>
              <a:rPr lang="en-US" dirty="0" smtClean="0"/>
              <a:t>method. </a:t>
            </a:r>
          </a:p>
          <a:p>
            <a:pPr marL="457200" lvl="1" indent="0">
              <a:spcBef>
                <a:spcPts val="800"/>
              </a:spcBef>
              <a:buNone/>
            </a:pPr>
            <a:r>
              <a:rPr lang="en-US" dirty="0"/>
              <a:t>G</a:t>
            </a:r>
            <a:r>
              <a:rPr lang="en-US" dirty="0" smtClean="0"/>
              <a:t>oal </a:t>
            </a:r>
            <a:r>
              <a:rPr lang="en-US" dirty="0"/>
              <a:t>=</a:t>
            </a:r>
            <a:r>
              <a:rPr lang="en-US" dirty="0" smtClean="0"/>
              <a:t> </a:t>
            </a:r>
            <a:r>
              <a:rPr lang="en-US" dirty="0"/>
              <a:t>create a model that predicts the value of a target variable by </a:t>
            </a:r>
            <a:r>
              <a:rPr lang="en-US" dirty="0" smtClean="0"/>
              <a:t>optimally separating space to fit a regression line.</a:t>
            </a:r>
            <a:endParaRPr lang="en-US" dirty="0"/>
          </a:p>
          <a:p>
            <a:pPr lvl="1">
              <a:spcBef>
                <a:spcPts val="800"/>
              </a:spcBef>
            </a:pPr>
            <a:r>
              <a:rPr lang="en-US" dirty="0" smtClean="0"/>
              <a:t>Effective in high dimensional space (many feature attributes)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 descr="sklearn_chea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773" y="1428812"/>
            <a:ext cx="3628594" cy="219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451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Selecting the optimal Linear SVR model parameter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3: Linear SVR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18635" y="3849891"/>
            <a:ext cx="7887166" cy="88721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optimal penalty parameter of the error term C =&gt; </a:t>
            </a:r>
            <a:r>
              <a:rPr lang="en-US" dirty="0" smtClean="0"/>
              <a:t>0.10</a:t>
            </a:r>
          </a:p>
          <a:p>
            <a:pPr lvl="1"/>
            <a:r>
              <a:rPr lang="en-US" dirty="0" smtClean="0"/>
              <a:t>(</a:t>
            </a:r>
            <a:r>
              <a:rPr lang="en-US" dirty="0" smtClean="0"/>
              <a:t>The penalty parameter determines how regulated the SV regression is)</a:t>
            </a:r>
            <a:endParaRPr lang="en-US" dirty="0"/>
          </a:p>
        </p:txBody>
      </p:sp>
      <p:pic>
        <p:nvPicPr>
          <p:cNvPr id="7" name="Picture 6" descr="linear_svc_c_selec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82" y="1401890"/>
            <a:ext cx="8741309" cy="244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61143" y="2029509"/>
            <a:ext cx="8581672" cy="27297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706291" y="2385565"/>
            <a:ext cx="11870" cy="1305532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748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Result of Linear SV Regression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3: Linear SVR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18636" y="1501913"/>
            <a:ext cx="3500642" cy="3235187"/>
          </a:xfrm>
        </p:spPr>
        <p:txBody>
          <a:bodyPr>
            <a:normAutofit/>
          </a:bodyPr>
          <a:lstStyle/>
          <a:p>
            <a:r>
              <a:rPr lang="en-US" sz="1800" dirty="0" smtClean="0"/>
              <a:t>With </a:t>
            </a:r>
            <a:r>
              <a:rPr lang="en-US" sz="1800" dirty="0" smtClean="0"/>
              <a:t>optimal penalty C </a:t>
            </a:r>
            <a:r>
              <a:rPr lang="en-US" sz="1800" dirty="0" smtClean="0"/>
              <a:t>= 0.10 able </a:t>
            </a:r>
            <a:r>
              <a:rPr lang="en-US" sz="1800" dirty="0" smtClean="0"/>
              <a:t>to produce a reasonable table of key </a:t>
            </a:r>
            <a:r>
              <a:rPr lang="en-US" sz="1800" dirty="0" smtClean="0"/>
              <a:t>words</a:t>
            </a:r>
            <a:endParaRPr lang="en-US" sz="1800" dirty="0"/>
          </a:p>
          <a:p>
            <a:pPr lvl="1"/>
            <a:r>
              <a:rPr lang="en-US" sz="1600" dirty="0" smtClean="0"/>
              <a:t>positive relationship between positive adjectives and good scores</a:t>
            </a:r>
            <a:endParaRPr lang="en-US" sz="1600" dirty="0"/>
          </a:p>
        </p:txBody>
      </p:sp>
      <p:pic>
        <p:nvPicPr>
          <p:cNvPr id="6" name="Picture 5" descr="description_count.pn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745"/>
          <a:stretch/>
        </p:blipFill>
        <p:spPr>
          <a:xfrm>
            <a:off x="3919278" y="1331887"/>
            <a:ext cx="4923534" cy="355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039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Selecting optimal combination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4: Combining </a:t>
            </a:r>
            <a:r>
              <a:rPr lang="en-US" dirty="0"/>
              <a:t>both models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 own python function to optimize the weight </a:t>
            </a:r>
            <a:endParaRPr lang="en-US" dirty="0" smtClean="0"/>
          </a:p>
          <a:p>
            <a:pPr lvl="1"/>
            <a:r>
              <a:rPr lang="en-US" dirty="0" smtClean="0"/>
              <a:t>Optimal weights = </a:t>
            </a:r>
            <a:r>
              <a:rPr lang="en-US" dirty="0" smtClean="0"/>
              <a:t>approx. </a:t>
            </a:r>
            <a:r>
              <a:rPr lang="en-US" dirty="0" smtClean="0"/>
              <a:t>0.8% Model 2 and 0.2% Model 1</a:t>
            </a:r>
            <a:endParaRPr lang="en-US" dirty="0"/>
          </a:p>
          <a:p>
            <a:pPr lvl="1"/>
            <a:r>
              <a:rPr lang="en-US" i="1" dirty="0" err="1" smtClean="0"/>
              <a:t>y_combined</a:t>
            </a:r>
            <a:r>
              <a:rPr lang="en-US" i="1" dirty="0" smtClean="0"/>
              <a:t> </a:t>
            </a:r>
            <a:r>
              <a:rPr lang="en-US" i="1" dirty="0"/>
              <a:t>= (1-w) * </a:t>
            </a:r>
            <a:r>
              <a:rPr lang="en-US" i="1" dirty="0" err="1" smtClean="0"/>
              <a:t>y_pred_test</a:t>
            </a:r>
            <a:r>
              <a:rPr lang="en-US" i="1" dirty="0" smtClean="0"/>
              <a:t> </a:t>
            </a:r>
            <a:r>
              <a:rPr lang="en-US" i="1" dirty="0"/>
              <a:t>+ w * </a:t>
            </a:r>
            <a:r>
              <a:rPr lang="en-US" i="1" dirty="0" smtClean="0"/>
              <a:t>y_pred2_test</a:t>
            </a:r>
            <a:endParaRPr lang="en-US" i="1" dirty="0" smtClean="0"/>
          </a:p>
          <a:p>
            <a:r>
              <a:rPr lang="en-US" dirty="0" smtClean="0"/>
              <a:t>R^2 Score over test set </a:t>
            </a:r>
            <a:r>
              <a:rPr lang="en-US" dirty="0" smtClean="0"/>
              <a:t>= </a:t>
            </a:r>
            <a:r>
              <a:rPr lang="en-US" dirty="0" smtClean="0"/>
              <a:t>0.7310</a:t>
            </a:r>
            <a:endParaRPr lang="en-US" dirty="0"/>
          </a:p>
          <a:p>
            <a:pPr lvl="1"/>
            <a:r>
              <a:rPr lang="en-US" dirty="0" smtClean="0"/>
              <a:t>slight increase explanatory power over sub models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3026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important factor is feature ‘description’, followed by ‘price’. </a:t>
            </a:r>
          </a:p>
          <a:p>
            <a:pPr lvl="1"/>
            <a:r>
              <a:rPr lang="en-US" dirty="0" smtClean="0"/>
              <a:t>Positive descriptive adjectives and high price tend to yield better scores.</a:t>
            </a:r>
          </a:p>
          <a:p>
            <a:r>
              <a:rPr lang="en-US" dirty="0" smtClean="0"/>
              <a:t>Origin (feature ‘country’) seems less important.</a:t>
            </a:r>
            <a:endParaRPr lang="en-US" dirty="0"/>
          </a:p>
          <a:p>
            <a:r>
              <a:rPr lang="en-US" dirty="0" smtClean="0"/>
              <a:t>Question for further research: </a:t>
            </a:r>
          </a:p>
          <a:p>
            <a:pPr lvl="1"/>
            <a:r>
              <a:rPr lang="en-US" dirty="0" smtClean="0"/>
              <a:t>Are wine scores meaningful?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023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Problem -&gt; </a:t>
            </a:r>
            <a:r>
              <a:rPr lang="en-US" dirty="0" smtClean="0"/>
              <a:t>How can we predict how sommeliers rank wine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 wondered why some wines are ‘better’ rated over others? </a:t>
            </a:r>
            <a:endParaRPr lang="en-US" dirty="0" smtClean="0">
              <a:sym typeface="Wingdings"/>
            </a:endParaRPr>
          </a:p>
          <a:p>
            <a:r>
              <a:rPr lang="en-US" dirty="0" err="1" smtClean="0">
                <a:sym typeface="Wingdings"/>
              </a:rPr>
              <a:t>Utilising</a:t>
            </a:r>
            <a:r>
              <a:rPr lang="en-US" dirty="0" smtClean="0">
                <a:sym typeface="Wingdings"/>
              </a:rPr>
              <a:t> of Python’s </a:t>
            </a:r>
            <a:r>
              <a:rPr lang="en-US" dirty="0" err="1" smtClean="0">
                <a:sym typeface="Wingdings"/>
              </a:rPr>
              <a:t>Scikit</a:t>
            </a:r>
            <a:r>
              <a:rPr lang="en-US" dirty="0" smtClean="0">
                <a:sym typeface="Wingdings"/>
              </a:rPr>
              <a:t> Learn </a:t>
            </a:r>
            <a:r>
              <a:rPr lang="en-US" dirty="0" smtClean="0">
                <a:sym typeface="Wingdings"/>
              </a:rPr>
              <a:t>library to built a predictive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968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Outlook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1: Data Preparation 	</a:t>
            </a:r>
            <a:endParaRPr lang="en-US" dirty="0"/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418634" y="1461401"/>
            <a:ext cx="7887825" cy="6393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Data set has been web scraped from the </a:t>
            </a:r>
            <a:r>
              <a:rPr lang="en-US" sz="1800" dirty="0" smtClean="0">
                <a:hlinkClick r:id="rId3"/>
              </a:rPr>
              <a:t>www.winemag.com</a:t>
            </a:r>
            <a:r>
              <a:rPr lang="en-US" sz="1800" dirty="0" smtClean="0"/>
              <a:t> and contains around 150k observations.</a:t>
            </a:r>
          </a:p>
        </p:txBody>
      </p:sp>
      <p:pic>
        <p:nvPicPr>
          <p:cNvPr id="9" name="Picture 8" descr="wine_fina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84" y="3569699"/>
            <a:ext cx="3952558" cy="1429649"/>
          </a:xfrm>
          <a:prstGeom prst="rect">
            <a:avLst/>
          </a:prstGeom>
        </p:spPr>
      </p:pic>
      <p:pic>
        <p:nvPicPr>
          <p:cNvPr id="4" name="Picture 3" descr="wine_initial_describe.png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745" y="3962391"/>
            <a:ext cx="3952558" cy="715474"/>
          </a:xfrm>
          <a:prstGeom prst="rect">
            <a:avLst/>
          </a:prstGeom>
        </p:spPr>
      </p:pic>
      <p:sp>
        <p:nvSpPr>
          <p:cNvPr id="14" name="Text Placeholder 3"/>
          <p:cNvSpPr txBox="1">
            <a:spLocks/>
          </p:cNvSpPr>
          <p:nvPr/>
        </p:nvSpPr>
        <p:spPr>
          <a:xfrm>
            <a:off x="418634" y="1970172"/>
            <a:ext cx="7887826" cy="510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Target variable(y) = points  |   Feature variable(x) = country, price, description</a:t>
            </a:r>
          </a:p>
        </p:txBody>
      </p:sp>
      <p:pic>
        <p:nvPicPr>
          <p:cNvPr id="5" name="Picture 4" descr="wine_head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58" y="2316889"/>
            <a:ext cx="8301262" cy="1015002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7214319" y="4431174"/>
            <a:ext cx="1755371" cy="30603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9" idx="3"/>
            <a:endCxn id="4" idx="1"/>
          </p:cNvCxnSpPr>
          <p:nvPr/>
        </p:nvCxnSpPr>
        <p:spPr>
          <a:xfrm>
            <a:off x="4430542" y="4284524"/>
            <a:ext cx="553203" cy="35604"/>
          </a:xfrm>
          <a:prstGeom prst="straightConnector1">
            <a:avLst/>
          </a:prstGeom>
          <a:ln w="3810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9" idx="0"/>
          </p:cNvCxnSpPr>
          <p:nvPr/>
        </p:nvCxnSpPr>
        <p:spPr>
          <a:xfrm flipH="1">
            <a:off x="2454263" y="3331891"/>
            <a:ext cx="2135526" cy="237808"/>
          </a:xfrm>
          <a:prstGeom prst="straightConnector1">
            <a:avLst/>
          </a:prstGeom>
          <a:ln w="3810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3"/>
          <p:cNvSpPr txBox="1">
            <a:spLocks/>
          </p:cNvSpPr>
          <p:nvPr/>
        </p:nvSpPr>
        <p:spPr>
          <a:xfrm>
            <a:off x="4962777" y="4603691"/>
            <a:ext cx="2871133" cy="392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Data cleaning required</a:t>
            </a:r>
          </a:p>
        </p:txBody>
      </p:sp>
      <p:sp>
        <p:nvSpPr>
          <p:cNvPr id="22" name="Text Placeholder 3"/>
          <p:cNvSpPr txBox="1">
            <a:spLocks/>
          </p:cNvSpPr>
          <p:nvPr/>
        </p:nvSpPr>
        <p:spPr>
          <a:xfrm>
            <a:off x="4589789" y="3361365"/>
            <a:ext cx="4150631" cy="392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Due to constraints, drop non-features </a:t>
            </a:r>
          </a:p>
        </p:txBody>
      </p:sp>
    </p:spTree>
    <p:extLst>
      <p:ext uri="{BB962C8B-B14F-4D97-AF65-F5344CB8AC3E}">
        <p14:creationId xmlns:p14="http://schemas.microsoft.com/office/powerpoint/2010/main" val="3569373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Cleaning the price column ‘ready ‘for Machine Learning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1: Data Preparation 	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18635" y="1501914"/>
            <a:ext cx="8436045" cy="87178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600" dirty="0" smtClean="0"/>
              <a:t>1</a:t>
            </a:r>
            <a:r>
              <a:rPr lang="en-US" sz="1600" baseline="30000" dirty="0" smtClean="0"/>
              <a:t>st</a:t>
            </a:r>
            <a:r>
              <a:rPr lang="en-US" sz="1600" dirty="0" smtClean="0"/>
              <a:t> transformation:</a:t>
            </a:r>
            <a:r>
              <a:rPr lang="en-US" sz="1600" dirty="0"/>
              <a:t> </a:t>
            </a:r>
            <a:r>
              <a:rPr lang="en-US" sz="1600" dirty="0" smtClean="0"/>
              <a:t>control for outliers in the feature variable ‘price’ </a:t>
            </a:r>
            <a:r>
              <a:rPr lang="mr-IN" sz="1600" dirty="0" smtClean="0"/>
              <a:t>–</a:t>
            </a:r>
            <a:r>
              <a:rPr lang="en-US" sz="1600" dirty="0" smtClean="0"/>
              <a:t> drop rows with price larger than 200 and NA values. (</a:t>
            </a:r>
            <a:r>
              <a:rPr lang="en-US" sz="1800" dirty="0" smtClean="0"/>
              <a:t>reduction</a:t>
            </a:r>
            <a:r>
              <a:rPr lang="en-US" sz="1600" dirty="0" smtClean="0"/>
              <a:t> </a:t>
            </a:r>
            <a:r>
              <a:rPr lang="en-US" sz="1600" dirty="0"/>
              <a:t>to </a:t>
            </a:r>
            <a:r>
              <a:rPr lang="en-US" sz="1600" dirty="0" smtClean="0"/>
              <a:t>136k observations)</a:t>
            </a:r>
            <a:endParaRPr lang="en-US" sz="1600" dirty="0"/>
          </a:p>
          <a:p>
            <a:endParaRPr lang="en-US" sz="1600" dirty="0" smtClean="0"/>
          </a:p>
        </p:txBody>
      </p:sp>
      <p:pic>
        <p:nvPicPr>
          <p:cNvPr id="8" name="Picture 7" descr="comp_price_points_bins.png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546" r="9564"/>
          <a:stretch/>
        </p:blipFill>
        <p:spPr>
          <a:xfrm>
            <a:off x="4692529" y="2098592"/>
            <a:ext cx="4162151" cy="2898036"/>
          </a:xfrm>
          <a:prstGeom prst="rect">
            <a:avLst/>
          </a:prstGeom>
        </p:spPr>
      </p:pic>
      <p:pic>
        <p:nvPicPr>
          <p:cNvPr id="9" name="Picture 8" descr="price_dist.png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859" r="8702"/>
          <a:stretch/>
        </p:blipFill>
        <p:spPr>
          <a:xfrm>
            <a:off x="418635" y="2324085"/>
            <a:ext cx="4087216" cy="280969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2622777" y="3468444"/>
            <a:ext cx="2069752" cy="0"/>
          </a:xfrm>
          <a:prstGeom prst="straightConnector1">
            <a:avLst/>
          </a:prstGeom>
          <a:ln w="38100" cmpd="sng">
            <a:solidFill>
              <a:srgbClr val="99CC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price_dist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4" t="6194" r="9136"/>
          <a:stretch/>
        </p:blipFill>
        <p:spPr>
          <a:xfrm>
            <a:off x="2243342" y="2546319"/>
            <a:ext cx="2485022" cy="1796778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endCxn id="11" idx="2"/>
          </p:cNvCxnSpPr>
          <p:nvPr/>
        </p:nvCxnSpPr>
        <p:spPr>
          <a:xfrm flipV="1">
            <a:off x="2837314" y="4343097"/>
            <a:ext cx="648539" cy="140932"/>
          </a:xfrm>
          <a:prstGeom prst="straightConnector1">
            <a:avLst/>
          </a:prstGeom>
          <a:ln w="3810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368259" y="3688440"/>
            <a:ext cx="648539" cy="0"/>
          </a:xfrm>
          <a:prstGeom prst="straightConnector1">
            <a:avLst/>
          </a:prstGeom>
          <a:ln w="3810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719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Making the country feature ‘ready’ for Machine Learning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1: Data Preparation 	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18635" y="1501913"/>
            <a:ext cx="7887826" cy="1014204"/>
          </a:xfrm>
        </p:spPr>
        <p:txBody>
          <a:bodyPr>
            <a:normAutofit/>
          </a:bodyPr>
          <a:lstStyle/>
          <a:p>
            <a:r>
              <a:rPr lang="en-US" sz="1800" dirty="0" smtClean="0"/>
              <a:t>2</a:t>
            </a:r>
            <a:r>
              <a:rPr lang="en-US" sz="1800" baseline="30000" dirty="0" smtClean="0"/>
              <a:t>nd</a:t>
            </a:r>
            <a:r>
              <a:rPr lang="en-US" sz="1800" dirty="0" smtClean="0"/>
              <a:t> </a:t>
            </a:r>
            <a:r>
              <a:rPr lang="en-US" sz="1800" dirty="0"/>
              <a:t>transformation: drop rows of countries that do not belong to the TOP </a:t>
            </a:r>
            <a:r>
              <a:rPr lang="en-US" sz="1800" dirty="0" smtClean="0"/>
              <a:t>12 (reduction to 133k observations)</a:t>
            </a:r>
            <a:endParaRPr lang="en-US" sz="1800" dirty="0"/>
          </a:p>
          <a:p>
            <a:endParaRPr lang="en-US" sz="1600" dirty="0" smtClean="0"/>
          </a:p>
        </p:txBody>
      </p:sp>
      <p:pic>
        <p:nvPicPr>
          <p:cNvPr id="5" name="Picture 4" descr="country_count.pn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064" r="8437"/>
          <a:stretch/>
        </p:blipFill>
        <p:spPr>
          <a:xfrm>
            <a:off x="414691" y="2147664"/>
            <a:ext cx="3767097" cy="2631351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298240" y="3463340"/>
            <a:ext cx="2069752" cy="0"/>
          </a:xfrm>
          <a:prstGeom prst="straightConnector1">
            <a:avLst/>
          </a:prstGeom>
          <a:ln w="38100" cmpd="sng"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country_points.png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220" r="8053" b="353"/>
          <a:stretch/>
        </p:blipFill>
        <p:spPr>
          <a:xfrm>
            <a:off x="4367992" y="1964669"/>
            <a:ext cx="4377954" cy="299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150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Split Data Set into Training, Validation &amp; Test Set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1: Data Preparation 	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18635" y="1501913"/>
            <a:ext cx="7887166" cy="3340423"/>
          </a:xfrm>
        </p:spPr>
        <p:txBody>
          <a:bodyPr>
            <a:normAutofit fontScale="77500" lnSpcReduction="20000"/>
          </a:bodyPr>
          <a:lstStyle/>
          <a:p>
            <a:r>
              <a:rPr lang="en-US" sz="2000" dirty="0" smtClean="0"/>
              <a:t>Finally, splitting Data into three different Sets using a static split method via </a:t>
            </a:r>
            <a:r>
              <a:rPr lang="en-US" sz="2000" dirty="0" err="1" smtClean="0"/>
              <a:t>pd.split</a:t>
            </a:r>
            <a:r>
              <a:rPr lang="en-US" sz="2000" dirty="0" smtClean="0"/>
              <a:t>() to ensure that models train on the same sets</a:t>
            </a:r>
            <a:r>
              <a:rPr lang="en-US" sz="2000" dirty="0" smtClean="0"/>
              <a:t>:</a:t>
            </a:r>
          </a:p>
          <a:p>
            <a:pPr lvl="1"/>
            <a:r>
              <a:rPr lang="en-US" sz="1800" dirty="0" smtClean="0"/>
              <a:t>Training Set = 70% </a:t>
            </a:r>
          </a:p>
          <a:p>
            <a:pPr lvl="1"/>
            <a:r>
              <a:rPr lang="en-US" sz="1800" dirty="0" smtClean="0"/>
              <a:t>Validation Set = 15%</a:t>
            </a:r>
          </a:p>
          <a:p>
            <a:pPr lvl="1"/>
            <a:r>
              <a:rPr lang="en-US" sz="1800" dirty="0" smtClean="0"/>
              <a:t>Test Set = 15%</a:t>
            </a:r>
            <a:endParaRPr lang="en-US" sz="2000" dirty="0" smtClean="0"/>
          </a:p>
          <a:p>
            <a:r>
              <a:rPr lang="en-US" sz="2000" dirty="0" smtClean="0"/>
              <a:t>Regression Problem: need </a:t>
            </a:r>
            <a:r>
              <a:rPr lang="en-US" sz="2000" dirty="0" smtClean="0"/>
              <a:t>to create dummy variables for </a:t>
            </a:r>
            <a:r>
              <a:rPr lang="en-US" sz="2000" dirty="0" smtClean="0"/>
              <a:t>categorical </a:t>
            </a:r>
            <a:r>
              <a:rPr lang="en-US" sz="2000" dirty="0" smtClean="0"/>
              <a:t>feature </a:t>
            </a:r>
            <a:r>
              <a:rPr lang="en-US" sz="2000" dirty="0" smtClean="0"/>
              <a:t>‘country’; </a:t>
            </a:r>
          </a:p>
          <a:p>
            <a:pPr lvl="1"/>
            <a:r>
              <a:rPr lang="en-US" sz="1800" dirty="0" smtClean="0"/>
              <a:t>pandas </a:t>
            </a:r>
            <a:r>
              <a:rPr lang="en-US" sz="1800" dirty="0" smtClean="0"/>
              <a:t>built in dummy creation function, </a:t>
            </a:r>
            <a:r>
              <a:rPr lang="en-US" sz="1800" dirty="0" err="1" smtClean="0"/>
              <a:t>pd.get_dummies</a:t>
            </a:r>
            <a:r>
              <a:rPr lang="en-US" sz="1800" dirty="0" smtClean="0"/>
              <a:t>() .</a:t>
            </a:r>
          </a:p>
          <a:p>
            <a:r>
              <a:rPr lang="en-US" sz="2000" dirty="0" smtClean="0"/>
              <a:t>The categorical feature ‘description’ needs special </a:t>
            </a:r>
            <a:r>
              <a:rPr lang="en-US" sz="2000" dirty="0" smtClean="0"/>
              <a:t>treatment</a:t>
            </a:r>
            <a:r>
              <a:rPr lang="en-US" sz="2000" dirty="0" smtClean="0"/>
              <a:t>: </a:t>
            </a:r>
            <a:r>
              <a:rPr lang="en-US" sz="2000" dirty="0" err="1" smtClean="0"/>
              <a:t>sklearn’s</a:t>
            </a:r>
            <a:r>
              <a:rPr lang="en-US" sz="2000" dirty="0" smtClean="0"/>
              <a:t> </a:t>
            </a:r>
            <a:r>
              <a:rPr lang="en-US" sz="2000" dirty="0" smtClean="0">
                <a:sym typeface="Wingdings"/>
              </a:rPr>
              <a:t>Count </a:t>
            </a:r>
            <a:r>
              <a:rPr lang="en-US" sz="2000" dirty="0" err="1">
                <a:sym typeface="Wingdings"/>
              </a:rPr>
              <a:t>Vectorizer</a:t>
            </a:r>
            <a:r>
              <a:rPr lang="en-US" sz="2000" dirty="0">
                <a:sym typeface="Wingdings"/>
              </a:rPr>
              <a:t> yields approx. 6550 distinct terms</a:t>
            </a:r>
            <a:r>
              <a:rPr lang="en-US" sz="2000" dirty="0" smtClean="0">
                <a:sym typeface="Wingdings"/>
              </a:rPr>
              <a:t>! </a:t>
            </a:r>
          </a:p>
          <a:p>
            <a:pPr lvl="1"/>
            <a:r>
              <a:rPr lang="en-US" sz="1700" dirty="0" smtClean="0">
                <a:sym typeface="Wingdings"/>
              </a:rPr>
              <a:t>Part 1: Regression with features ‘country’ and ‘price’</a:t>
            </a:r>
          </a:p>
          <a:p>
            <a:pPr lvl="1"/>
            <a:r>
              <a:rPr lang="en-US" sz="1700" dirty="0" smtClean="0">
                <a:sym typeface="Wingdings"/>
              </a:rPr>
              <a:t>Part 2: Regression with feature ‘description’</a:t>
            </a:r>
            <a:endParaRPr lang="en-US" sz="1700" dirty="0">
              <a:sym typeface="Wingdings"/>
            </a:endParaRP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507127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Choosing the right </a:t>
            </a:r>
            <a:r>
              <a:rPr lang="en-US" dirty="0" smtClean="0"/>
              <a:t>estimator for 1</a:t>
            </a:r>
            <a:r>
              <a:rPr lang="en-US" baseline="30000" dirty="0" smtClean="0"/>
              <a:t>st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2: Decision Trees - Regression	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10390" y="1428812"/>
            <a:ext cx="4941989" cy="344913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</a:pPr>
            <a:r>
              <a:rPr lang="en-US" dirty="0" smtClean="0"/>
              <a:t>Regression of Choice: Decision Trees! Why?:</a:t>
            </a:r>
          </a:p>
          <a:p>
            <a:pPr lvl="1">
              <a:spcBef>
                <a:spcPts val="800"/>
              </a:spcBef>
            </a:pPr>
            <a:r>
              <a:rPr lang="en-US" dirty="0" smtClean="0"/>
              <a:t>SGD Regression yields a negative R^2 </a:t>
            </a:r>
            <a:endParaRPr lang="en-US" dirty="0" smtClean="0">
              <a:sym typeface="Wingdings"/>
            </a:endParaRPr>
          </a:p>
          <a:p>
            <a:pPr lvl="1">
              <a:spcBef>
                <a:spcPts val="800"/>
              </a:spcBef>
            </a:pPr>
            <a:r>
              <a:rPr lang="en-US" dirty="0" smtClean="0">
                <a:sym typeface="Wingdings"/>
              </a:rPr>
              <a:t>Elastic Net yields an R^2 of 0.3  </a:t>
            </a:r>
          </a:p>
          <a:p>
            <a:pPr lvl="1">
              <a:spcBef>
                <a:spcPts val="800"/>
              </a:spcBef>
            </a:pPr>
            <a:r>
              <a:rPr lang="en-US" dirty="0" smtClean="0">
                <a:sym typeface="Wingdings"/>
              </a:rPr>
              <a:t>Linear SVR yields R^2 of 0.3 </a:t>
            </a:r>
          </a:p>
          <a:p>
            <a:pPr lvl="1">
              <a:spcBef>
                <a:spcPts val="800"/>
              </a:spcBef>
            </a:pPr>
            <a:r>
              <a:rPr lang="en-US" dirty="0" smtClean="0">
                <a:sym typeface="Wingdings"/>
              </a:rPr>
              <a:t>Decision Trees yield a R^2 of &gt;0.3, hence best model!</a:t>
            </a:r>
            <a:endParaRPr lang="en-US" dirty="0" smtClean="0"/>
          </a:p>
          <a:p>
            <a:pPr>
              <a:spcBef>
                <a:spcPts val="800"/>
              </a:spcBef>
            </a:pPr>
            <a:r>
              <a:rPr lang="en-US" dirty="0" smtClean="0"/>
              <a:t>Decision </a:t>
            </a:r>
            <a:r>
              <a:rPr lang="en-US" dirty="0"/>
              <a:t>Trees (DTs) are a </a:t>
            </a:r>
            <a:r>
              <a:rPr lang="en-US" dirty="0" smtClean="0"/>
              <a:t>supervised </a:t>
            </a:r>
            <a:r>
              <a:rPr lang="en-US" dirty="0"/>
              <a:t>learning </a:t>
            </a:r>
            <a:r>
              <a:rPr lang="en-US" dirty="0" smtClean="0"/>
              <a:t>method</a:t>
            </a:r>
            <a:r>
              <a:rPr lang="en-US" dirty="0" smtClean="0"/>
              <a:t>. </a:t>
            </a:r>
            <a:r>
              <a:rPr lang="en-US" dirty="0" smtClean="0"/>
              <a:t>The </a:t>
            </a:r>
            <a:r>
              <a:rPr lang="en-US" dirty="0"/>
              <a:t>goal is to create a model that predicts the value of a target variable by learning simple decision rules inferred from the data </a:t>
            </a:r>
            <a:r>
              <a:rPr lang="en-US" dirty="0" smtClean="0"/>
              <a:t>features of different scales.</a:t>
            </a:r>
            <a:endParaRPr lang="en-US" dirty="0"/>
          </a:p>
          <a:p>
            <a:pPr lvl="1">
              <a:spcBef>
                <a:spcPts val="800"/>
              </a:spcBef>
            </a:pPr>
            <a:r>
              <a:rPr lang="en-US" dirty="0" smtClean="0"/>
              <a:t>Simple </a:t>
            </a:r>
            <a:r>
              <a:rPr lang="en-US" dirty="0"/>
              <a:t>to understand and to interpret. </a:t>
            </a:r>
            <a:endParaRPr lang="en-US" dirty="0" smtClean="0"/>
          </a:p>
          <a:p>
            <a:pPr lvl="1">
              <a:spcBef>
                <a:spcPts val="800"/>
              </a:spcBef>
            </a:pPr>
            <a:r>
              <a:rPr lang="en-US" dirty="0" smtClean="0"/>
              <a:t>Easy and fast to apply to large data sets </a:t>
            </a:r>
            <a:endParaRPr lang="en-US" dirty="0" smtClean="0"/>
          </a:p>
          <a:p>
            <a:pPr lvl="1">
              <a:spcBef>
                <a:spcPts val="800"/>
              </a:spcBef>
            </a:pPr>
            <a:r>
              <a:rPr lang="en-US" dirty="0" smtClean="0"/>
              <a:t>Able </a:t>
            </a:r>
            <a:r>
              <a:rPr lang="en-US" dirty="0"/>
              <a:t>to handle both numerical and categorical data</a:t>
            </a:r>
            <a:r>
              <a:rPr lang="en-US" dirty="0" smtClean="0"/>
              <a:t>.</a:t>
            </a:r>
          </a:p>
          <a:p>
            <a:pPr lvl="1">
              <a:spcBef>
                <a:spcPts val="800"/>
              </a:spcBef>
            </a:pPr>
            <a:r>
              <a:rPr lang="en-US" dirty="0" smtClean="0"/>
              <a:t>Possible to validate model with statistical </a:t>
            </a:r>
            <a:r>
              <a:rPr lang="en-US" dirty="0"/>
              <a:t>tests. </a:t>
            </a:r>
            <a:endParaRPr lang="en-US" dirty="0"/>
          </a:p>
          <a:p>
            <a:pPr>
              <a:spcBef>
                <a:spcPts val="800"/>
              </a:spcBef>
            </a:pPr>
            <a:r>
              <a:rPr lang="en-US" dirty="0" smtClean="0">
                <a:sym typeface="Wingdings"/>
              </a:rPr>
              <a:t>Decision Trees are fairly simple and yield robust results  stick with Occam's Razor!</a:t>
            </a:r>
            <a:endParaRPr lang="en-US" dirty="0"/>
          </a:p>
        </p:txBody>
      </p:sp>
      <p:pic>
        <p:nvPicPr>
          <p:cNvPr id="7" name="Picture 6" descr="sklearn_chea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379" y="1428812"/>
            <a:ext cx="3564987" cy="215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325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Selecting the optimal </a:t>
            </a:r>
            <a:r>
              <a:rPr lang="en-US" dirty="0" smtClean="0"/>
              <a:t>Decision Tree </a:t>
            </a:r>
            <a:r>
              <a:rPr lang="en-US" dirty="0"/>
              <a:t>model </a:t>
            </a:r>
            <a:r>
              <a:rPr lang="en-US" dirty="0" smtClean="0"/>
              <a:t>parameter for price and country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2: Decision Trees - Regression	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dt_leaf_selec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50" y="1414913"/>
            <a:ext cx="8748000" cy="2061631"/>
          </a:xfrm>
          <a:prstGeom prst="rect">
            <a:avLst/>
          </a:prstGeom>
        </p:spPr>
      </p:pic>
      <p:sp>
        <p:nvSpPr>
          <p:cNvPr id="6" name="Text Placeholder 3"/>
          <p:cNvSpPr txBox="1">
            <a:spLocks/>
          </p:cNvSpPr>
          <p:nvPr/>
        </p:nvSpPr>
        <p:spPr>
          <a:xfrm>
            <a:off x="418635" y="3849891"/>
            <a:ext cx="7887166" cy="77881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Optimal minimal tree </a:t>
            </a:r>
            <a:r>
              <a:rPr lang="en-US" dirty="0" smtClean="0"/>
              <a:t>leaf </a:t>
            </a:r>
            <a:r>
              <a:rPr lang="en-US" dirty="0" smtClean="0"/>
              <a:t>is 5, hence this setup can predict the highest level of variance in the model.</a:t>
            </a:r>
          </a:p>
          <a:p>
            <a:r>
              <a:rPr lang="en-US" dirty="0" smtClean="0"/>
              <a:t>Choosing min. Leaf of 1 is possible, but we probably get issues due to over-fitting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6753" y="2041377"/>
            <a:ext cx="8581672" cy="27297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706291" y="2397446"/>
            <a:ext cx="0" cy="949479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706291" y="1735346"/>
            <a:ext cx="0" cy="306031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8154377" y="1735346"/>
            <a:ext cx="771673" cy="30603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99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Price dominates explaining scores!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2: Decision Trees - Regression	</a:t>
            </a:r>
            <a:endParaRPr lang="en-US" dirty="0"/>
          </a:p>
        </p:txBody>
      </p:sp>
      <p:pic>
        <p:nvPicPr>
          <p:cNvPr id="6" name="Picture 5" descr="tree_weigh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4" r="6947"/>
          <a:stretch/>
        </p:blipFill>
        <p:spPr>
          <a:xfrm>
            <a:off x="3880009" y="1501913"/>
            <a:ext cx="5105235" cy="3481914"/>
          </a:xfrm>
          <a:prstGeom prst="rect">
            <a:avLst/>
          </a:prstGeom>
        </p:spPr>
      </p:pic>
      <p:sp>
        <p:nvSpPr>
          <p:cNvPr id="7" name="Text Placeholder 3"/>
          <p:cNvSpPr txBox="1">
            <a:spLocks/>
          </p:cNvSpPr>
          <p:nvPr/>
        </p:nvSpPr>
        <p:spPr>
          <a:xfrm>
            <a:off x="418636" y="1501913"/>
            <a:ext cx="3320270" cy="3235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 smtClean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71036" y="1654313"/>
            <a:ext cx="3308974" cy="3235187"/>
          </a:xfrm>
        </p:spPr>
        <p:txBody>
          <a:bodyPr>
            <a:normAutofit/>
          </a:bodyPr>
          <a:lstStyle/>
          <a:p>
            <a:r>
              <a:rPr lang="en-US" sz="1800" dirty="0" smtClean="0"/>
              <a:t>A closer look reveals that </a:t>
            </a:r>
            <a:r>
              <a:rPr lang="en-US" sz="1800" dirty="0" smtClean="0"/>
              <a:t>price explains most in the variation of the score!</a:t>
            </a:r>
          </a:p>
          <a:p>
            <a:pPr lvl="1"/>
            <a:r>
              <a:rPr lang="en-US" sz="1600" dirty="0" smtClean="0"/>
              <a:t>Weight of price &gt; 0.9</a:t>
            </a:r>
          </a:p>
          <a:p>
            <a:pPr lvl="1"/>
            <a:r>
              <a:rPr lang="en-US" sz="1600" dirty="0" smtClean="0"/>
              <a:t>2</a:t>
            </a:r>
            <a:r>
              <a:rPr lang="en-US" sz="1600" baseline="30000" dirty="0" smtClean="0"/>
              <a:t>nd</a:t>
            </a:r>
            <a:r>
              <a:rPr lang="en-US" sz="1600" dirty="0" smtClean="0"/>
              <a:t> best = US with 0.02</a:t>
            </a:r>
          </a:p>
          <a:p>
            <a:pPr lvl="1"/>
            <a:endParaRPr lang="en-US" sz="1600" dirty="0"/>
          </a:p>
          <a:p>
            <a:r>
              <a:rPr lang="en-US" sz="1800" dirty="0" smtClean="0"/>
              <a:t>Are sommeliers influenced by price?! </a:t>
            </a:r>
            <a:r>
              <a:rPr lang="en-US" sz="1800" dirty="0" smtClean="0">
                <a:sym typeface="Wingdings"/>
              </a:rPr>
              <a:t>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42581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585</TotalTime>
  <Words>846</Words>
  <Application>Microsoft Macintosh PowerPoint</Application>
  <PresentationFormat>On-screen Show (16:9)</PresentationFormat>
  <Paragraphs>87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Spectrum</vt:lpstr>
      <vt:lpstr>Mini-Project: Predicting Wine Review Scores</vt:lpstr>
      <vt:lpstr>Motivation</vt:lpstr>
      <vt:lpstr>Step 1: Data Preparation  </vt:lpstr>
      <vt:lpstr>Step 1: Data Preparation  </vt:lpstr>
      <vt:lpstr>Step 1: Data Preparation  </vt:lpstr>
      <vt:lpstr>Step 1: Data Preparation  </vt:lpstr>
      <vt:lpstr>Step 2: Decision Trees - Regression </vt:lpstr>
      <vt:lpstr>Step 2: Decision Trees - Regression </vt:lpstr>
      <vt:lpstr>Step 2: Decision Trees - Regression </vt:lpstr>
      <vt:lpstr>Step 3: Linear SVR </vt:lpstr>
      <vt:lpstr>Step 3: Linear SVR</vt:lpstr>
      <vt:lpstr>Step 3: Linear SVR</vt:lpstr>
      <vt:lpstr>Step 4: Combining both models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Mini-Project: Predicting Wine Reviews</dc:title>
  <dc:creator>Julien Mueller</dc:creator>
  <cp:lastModifiedBy>Julien Mueller</cp:lastModifiedBy>
  <cp:revision>43</cp:revision>
  <dcterms:created xsi:type="dcterms:W3CDTF">2017-10-11T10:31:34Z</dcterms:created>
  <dcterms:modified xsi:type="dcterms:W3CDTF">2017-10-12T10:21:25Z</dcterms:modified>
</cp:coreProperties>
</file>