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1192" r:id="rId3"/>
    <p:sldId id="1387" r:id="rId5"/>
    <p:sldId id="1430" r:id="rId6"/>
    <p:sldId id="1468" r:id="rId7"/>
    <p:sldId id="1469" r:id="rId8"/>
    <p:sldId id="1470" r:id="rId9"/>
    <p:sldId id="1471" r:id="rId10"/>
    <p:sldId id="1466" r:id="rId11"/>
    <p:sldId id="1472" r:id="rId12"/>
    <p:sldId id="1315" r:id="rId13"/>
  </p:sldIdLst>
  <p:sldSz cx="12192000" cy="6858000"/>
  <p:notesSz cx="6805295" cy="99441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" initials="Alice" lastIdx="12" clrIdx="0"/>
  <p:cmAuthor id="2" name="Wang Leye" initials="W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CD7"/>
    <a:srgbClr val="D4D9EC"/>
    <a:srgbClr val="A1B8E1"/>
    <a:srgbClr val="809DD1"/>
    <a:srgbClr val="6F93D2"/>
    <a:srgbClr val="CACFE3"/>
    <a:srgbClr val="2831E1"/>
    <a:srgbClr val="4472C4"/>
    <a:srgbClr val="505DFF"/>
    <a:srgbClr val="C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1462" autoAdjust="0"/>
  </p:normalViewPr>
  <p:slideViewPr>
    <p:cSldViewPr snapToGrid="0" snapToObjects="1">
      <p:cViewPr varScale="1">
        <p:scale>
          <a:sx n="105" d="100"/>
          <a:sy n="105" d="100"/>
        </p:scale>
        <p:origin x="924" y="114"/>
      </p:cViewPr>
      <p:guideLst/>
    </p:cSldViewPr>
  </p:slideViewPr>
  <p:outlineViewPr>
    <p:cViewPr>
      <p:scale>
        <a:sx n="33" d="100"/>
        <a:sy n="33" d="100"/>
      </p:scale>
      <p:origin x="0" y="-502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7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AB667-0BBA-4516-AF52-0C163B9407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1C791-1D6D-470D-A767-B7B39EAA0F29}">
      <dgm:prSet phldrT="[Text]" custT="1"/>
      <dgm:spPr>
        <a:solidFill>
          <a:srgbClr val="233CD7"/>
        </a:solidFill>
        <a:ln>
          <a:solidFill>
            <a:srgbClr val="233CD7"/>
          </a:solidFill>
        </a:ln>
      </dgm:spPr>
      <dgm:t>
        <a:bodyPr/>
        <a:lstStyle/>
        <a:p>
          <a:r>
            <a:rPr kumimoji="1" lang="en-US" sz="2400" b="1" kern="1200" dirty="0">
              <a:solidFill>
                <a:srgbClr val="FFFF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rPr>
            <a:t>Decentralization</a:t>
          </a:r>
          <a:r>
            <a:rPr lang="en-US" sz="2400" b="1" kern="1200" dirty="0"/>
            <a:t>: removal of third party</a:t>
          </a:r>
        </a:p>
      </dgm:t>
    </dgm:pt>
    <dgm:pt modelId="{31464C74-4A5E-4D8A-82CA-9F4E1803E4CB}" cxnId="{D6F6AF2C-6420-489C-A639-F9C39E955D0E}" type="parTrans">
      <dgm:prSet/>
      <dgm:spPr/>
      <dgm:t>
        <a:bodyPr/>
        <a:lstStyle/>
        <a:p>
          <a:endParaRPr lang="en-US" sz="2400"/>
        </a:p>
      </dgm:t>
    </dgm:pt>
    <dgm:pt modelId="{ED6FCC06-E5A2-4AA2-86A6-083737E0D0F4}" cxnId="{D6F6AF2C-6420-489C-A639-F9C39E955D0E}" type="sibTrans">
      <dgm:prSet/>
      <dgm:spPr/>
      <dgm:t>
        <a:bodyPr/>
        <a:lstStyle/>
        <a:p>
          <a:endParaRPr lang="en-US" sz="2400"/>
        </a:p>
      </dgm:t>
    </dgm:pt>
    <dgm:pt modelId="{DB0C63DE-2464-4E20-95A7-29DCEBD8829F}">
      <dgm:prSet phldrT="[Text]" custT="1"/>
      <dgm:spPr>
        <a:solidFill>
          <a:srgbClr val="233CD7"/>
        </a:solidFill>
        <a:ln>
          <a:solidFill>
            <a:srgbClr val="233CD7"/>
          </a:solidFill>
        </a:ln>
      </dgm:spPr>
      <dgm:t>
        <a:bodyPr/>
        <a:lstStyle/>
        <a:p>
          <a:r>
            <a:rPr kumimoji="1" lang="en-US" sz="2400" b="1" kern="1200" dirty="0">
              <a:solidFill>
                <a:srgbClr val="FFFF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rPr>
            <a:t>Transparency</a:t>
          </a:r>
          <a:r>
            <a:rPr lang="en-US" sz="2400" b="1" kern="1200" dirty="0"/>
            <a:t>: visible to everyone</a:t>
          </a:r>
        </a:p>
      </dgm:t>
    </dgm:pt>
    <dgm:pt modelId="{B57DC9C0-CCFD-4E75-B457-F574713931FE}" cxnId="{34153A1A-87BC-4182-8B45-116B970AE804}" type="parTrans">
      <dgm:prSet/>
      <dgm:spPr/>
      <dgm:t>
        <a:bodyPr/>
        <a:lstStyle/>
        <a:p>
          <a:endParaRPr lang="en-US" sz="2400"/>
        </a:p>
      </dgm:t>
    </dgm:pt>
    <dgm:pt modelId="{50B620CC-821F-4171-AD39-D82346197E89}" cxnId="{34153A1A-87BC-4182-8B45-116B970AE804}" type="sibTrans">
      <dgm:prSet/>
      <dgm:spPr/>
      <dgm:t>
        <a:bodyPr/>
        <a:lstStyle/>
        <a:p>
          <a:endParaRPr lang="en-US" sz="2400"/>
        </a:p>
      </dgm:t>
    </dgm:pt>
    <dgm:pt modelId="{91541105-9FC1-40B6-A75C-C9B4E39CEA1B}">
      <dgm:prSet phldrT="[Text]" custT="1"/>
      <dgm:spPr>
        <a:solidFill>
          <a:srgbClr val="233CD7"/>
        </a:solidFill>
        <a:ln>
          <a:solidFill>
            <a:srgbClr val="233CD7"/>
          </a:solidFill>
        </a:ln>
      </dgm:spPr>
      <dgm:t>
        <a:bodyPr/>
        <a:lstStyle/>
        <a:p>
          <a:r>
            <a:rPr kumimoji="1" lang="en-US" sz="2400" b="1" kern="1200" dirty="0">
              <a:solidFill>
                <a:srgbClr val="FFFF00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rPr>
            <a:t>Immutability</a:t>
          </a:r>
          <a:r>
            <a:rPr lang="en-US" sz="2400" b="1" kern="1200" dirty="0"/>
            <a:t>: once stored, cannot be changed</a:t>
          </a:r>
        </a:p>
      </dgm:t>
    </dgm:pt>
    <dgm:pt modelId="{62C72D8B-6826-4740-AE45-58453F4821D1}" cxnId="{8B783D7B-3EA5-4975-9DB3-B61114A4EDAA}" type="parTrans">
      <dgm:prSet/>
      <dgm:spPr/>
      <dgm:t>
        <a:bodyPr/>
        <a:lstStyle/>
        <a:p>
          <a:endParaRPr lang="en-US" sz="2400"/>
        </a:p>
      </dgm:t>
    </dgm:pt>
    <dgm:pt modelId="{9982B40F-D8DE-4783-8D29-E2DB9D844BA4}" cxnId="{8B783D7B-3EA5-4975-9DB3-B61114A4EDAA}" type="sibTrans">
      <dgm:prSet/>
      <dgm:spPr/>
      <dgm:t>
        <a:bodyPr/>
        <a:lstStyle/>
        <a:p>
          <a:endParaRPr lang="en-US" sz="2400"/>
        </a:p>
      </dgm:t>
    </dgm:pt>
    <dgm:pt modelId="{936D0593-7BF4-4F18-BEC3-DF2AC537D01E}" type="pres">
      <dgm:prSet presAssocID="{C4DAB667-0BBA-4516-AF52-0C163B940703}" presName="Name0" presStyleCnt="0">
        <dgm:presLayoutVars>
          <dgm:chMax val="7"/>
          <dgm:chPref val="7"/>
          <dgm:dir/>
        </dgm:presLayoutVars>
      </dgm:prSet>
      <dgm:spPr/>
    </dgm:pt>
    <dgm:pt modelId="{C86A2F95-6314-48AA-AFA4-7AF35743DEE1}" type="pres">
      <dgm:prSet presAssocID="{C4DAB667-0BBA-4516-AF52-0C163B940703}" presName="Name1" presStyleCnt="0"/>
      <dgm:spPr/>
    </dgm:pt>
    <dgm:pt modelId="{73D9CD9B-EEED-4529-B409-7A1B7E2F5008}" type="pres">
      <dgm:prSet presAssocID="{C4DAB667-0BBA-4516-AF52-0C163B940703}" presName="cycle" presStyleCnt="0"/>
      <dgm:spPr/>
    </dgm:pt>
    <dgm:pt modelId="{8DE7C5EE-C8AB-4B30-B596-142F3CB02B34}" type="pres">
      <dgm:prSet presAssocID="{C4DAB667-0BBA-4516-AF52-0C163B940703}" presName="srcNode" presStyleLbl="node1" presStyleIdx="0" presStyleCnt="3"/>
      <dgm:spPr/>
    </dgm:pt>
    <dgm:pt modelId="{3CD7C596-B5F6-490E-86D1-0AE473CE9C01}" type="pres">
      <dgm:prSet presAssocID="{C4DAB667-0BBA-4516-AF52-0C163B940703}" presName="conn" presStyleLbl="parChTrans1D2" presStyleIdx="0" presStyleCnt="1"/>
      <dgm:spPr/>
    </dgm:pt>
    <dgm:pt modelId="{661EEA6B-260A-4F65-A007-2CAC36D9A93C}" type="pres">
      <dgm:prSet presAssocID="{C4DAB667-0BBA-4516-AF52-0C163B940703}" presName="extraNode" presStyleLbl="node1" presStyleIdx="0" presStyleCnt="3"/>
      <dgm:spPr/>
    </dgm:pt>
    <dgm:pt modelId="{9C239E71-FDEB-4F42-8504-9FBF0086D88F}" type="pres">
      <dgm:prSet presAssocID="{C4DAB667-0BBA-4516-AF52-0C163B940703}" presName="dstNode" presStyleLbl="node1" presStyleIdx="0" presStyleCnt="3"/>
      <dgm:spPr/>
    </dgm:pt>
    <dgm:pt modelId="{4266F87E-8B47-4863-8C6B-AB8469DEBA63}" type="pres">
      <dgm:prSet presAssocID="{43A1C791-1D6D-470D-A767-B7B39EAA0F29}" presName="text_1" presStyleLbl="node1" presStyleIdx="0" presStyleCnt="3">
        <dgm:presLayoutVars>
          <dgm:bulletEnabled val="1"/>
        </dgm:presLayoutVars>
      </dgm:prSet>
      <dgm:spPr/>
    </dgm:pt>
    <dgm:pt modelId="{191975B9-CEC4-457A-95FE-C310879A8F42}" type="pres">
      <dgm:prSet presAssocID="{43A1C791-1D6D-470D-A767-B7B39EAA0F29}" presName="accent_1" presStyleCnt="0"/>
      <dgm:spPr/>
    </dgm:pt>
    <dgm:pt modelId="{C02B4A21-B13C-4F9C-967E-38C210C37F0E}" type="pres">
      <dgm:prSet presAssocID="{43A1C791-1D6D-470D-A767-B7B39EAA0F29}" presName="accentRepeatNode" presStyleLbl="solidFgAcc1" presStyleIdx="0" presStyleCnt="3"/>
      <dgm:spPr/>
    </dgm:pt>
    <dgm:pt modelId="{36B3FBE5-6A99-4400-AE5B-5DCA3D2D0ED6}" type="pres">
      <dgm:prSet presAssocID="{DB0C63DE-2464-4E20-95A7-29DCEBD8829F}" presName="text_2" presStyleLbl="node1" presStyleIdx="1" presStyleCnt="3">
        <dgm:presLayoutVars>
          <dgm:bulletEnabled val="1"/>
        </dgm:presLayoutVars>
      </dgm:prSet>
      <dgm:spPr/>
    </dgm:pt>
    <dgm:pt modelId="{A4FE5888-4A8A-490C-84AB-13A39618C81B}" type="pres">
      <dgm:prSet presAssocID="{DB0C63DE-2464-4E20-95A7-29DCEBD8829F}" presName="accent_2" presStyleCnt="0"/>
      <dgm:spPr/>
    </dgm:pt>
    <dgm:pt modelId="{74F0BCE7-AD4E-45C1-A1B5-91C95A10166C}" type="pres">
      <dgm:prSet presAssocID="{DB0C63DE-2464-4E20-95A7-29DCEBD8829F}" presName="accentRepeatNode" presStyleLbl="solidFgAcc1" presStyleIdx="1" presStyleCnt="3"/>
      <dgm:spPr/>
    </dgm:pt>
    <dgm:pt modelId="{678E175C-F71E-4867-B64E-5A4EFB1004AE}" type="pres">
      <dgm:prSet presAssocID="{91541105-9FC1-40B6-A75C-C9B4E39CEA1B}" presName="text_3" presStyleLbl="node1" presStyleIdx="2" presStyleCnt="3">
        <dgm:presLayoutVars>
          <dgm:bulletEnabled val="1"/>
        </dgm:presLayoutVars>
      </dgm:prSet>
      <dgm:spPr/>
    </dgm:pt>
    <dgm:pt modelId="{CEEBD96F-7573-4D9B-8902-76E3D4BB465F}" type="pres">
      <dgm:prSet presAssocID="{91541105-9FC1-40B6-A75C-C9B4E39CEA1B}" presName="accent_3" presStyleCnt="0"/>
      <dgm:spPr/>
    </dgm:pt>
    <dgm:pt modelId="{986B983B-F307-49C5-A35E-CDB73C5C5E9B}" type="pres">
      <dgm:prSet presAssocID="{91541105-9FC1-40B6-A75C-C9B4E39CEA1B}" presName="accentRepeatNode" presStyleLbl="solidFgAcc1" presStyleIdx="2" presStyleCnt="3"/>
      <dgm:spPr/>
    </dgm:pt>
  </dgm:ptLst>
  <dgm:cxnLst>
    <dgm:cxn modelId="{34153A1A-87BC-4182-8B45-116B970AE804}" srcId="{C4DAB667-0BBA-4516-AF52-0C163B940703}" destId="{DB0C63DE-2464-4E20-95A7-29DCEBD8829F}" srcOrd="1" destOrd="0" parTransId="{B57DC9C0-CCFD-4E75-B457-F574713931FE}" sibTransId="{50B620CC-821F-4171-AD39-D82346197E89}"/>
    <dgm:cxn modelId="{D6F6AF2C-6420-489C-A639-F9C39E955D0E}" srcId="{C4DAB667-0BBA-4516-AF52-0C163B940703}" destId="{43A1C791-1D6D-470D-A767-B7B39EAA0F29}" srcOrd="0" destOrd="0" parTransId="{31464C74-4A5E-4D8A-82CA-9F4E1803E4CB}" sibTransId="{ED6FCC06-E5A2-4AA2-86A6-083737E0D0F4}"/>
    <dgm:cxn modelId="{6F443678-27D9-4E64-8743-A2A477A82BA3}" type="presOf" srcId="{43A1C791-1D6D-470D-A767-B7B39EAA0F29}" destId="{4266F87E-8B47-4863-8C6B-AB8469DEBA63}" srcOrd="0" destOrd="0" presId="urn:microsoft.com/office/officeart/2008/layout/VerticalCurvedList"/>
    <dgm:cxn modelId="{8B783D7B-3EA5-4975-9DB3-B61114A4EDAA}" srcId="{C4DAB667-0BBA-4516-AF52-0C163B940703}" destId="{91541105-9FC1-40B6-A75C-C9B4E39CEA1B}" srcOrd="2" destOrd="0" parTransId="{62C72D8B-6826-4740-AE45-58453F4821D1}" sibTransId="{9982B40F-D8DE-4783-8D29-E2DB9D844BA4}"/>
    <dgm:cxn modelId="{CFE192CB-B60C-4E24-A842-2B41B56376EA}" type="presOf" srcId="{DB0C63DE-2464-4E20-95A7-29DCEBD8829F}" destId="{36B3FBE5-6A99-4400-AE5B-5DCA3D2D0ED6}" srcOrd="0" destOrd="0" presId="urn:microsoft.com/office/officeart/2008/layout/VerticalCurvedList"/>
    <dgm:cxn modelId="{AE5480D7-212B-4362-8176-A19D56E60367}" type="presOf" srcId="{C4DAB667-0BBA-4516-AF52-0C163B940703}" destId="{936D0593-7BF4-4F18-BEC3-DF2AC537D01E}" srcOrd="0" destOrd="0" presId="urn:microsoft.com/office/officeart/2008/layout/VerticalCurvedList"/>
    <dgm:cxn modelId="{7A380CDB-9647-4123-B88C-29616278E1B0}" type="presOf" srcId="{ED6FCC06-E5A2-4AA2-86A6-083737E0D0F4}" destId="{3CD7C596-B5F6-490E-86D1-0AE473CE9C01}" srcOrd="0" destOrd="0" presId="urn:microsoft.com/office/officeart/2008/layout/VerticalCurvedList"/>
    <dgm:cxn modelId="{B8DF71FC-5F20-48D7-BD54-4726ED95AE95}" type="presOf" srcId="{91541105-9FC1-40B6-A75C-C9B4E39CEA1B}" destId="{678E175C-F71E-4867-B64E-5A4EFB1004AE}" srcOrd="0" destOrd="0" presId="urn:microsoft.com/office/officeart/2008/layout/VerticalCurvedList"/>
    <dgm:cxn modelId="{1E9BA812-976A-46F3-8E8D-25F6A7786E8A}" type="presParOf" srcId="{936D0593-7BF4-4F18-BEC3-DF2AC537D01E}" destId="{C86A2F95-6314-48AA-AFA4-7AF35743DEE1}" srcOrd="0" destOrd="0" presId="urn:microsoft.com/office/officeart/2008/layout/VerticalCurvedList"/>
    <dgm:cxn modelId="{AE320EF5-BDC1-4A1A-A2C2-32661E31BD8D}" type="presParOf" srcId="{C86A2F95-6314-48AA-AFA4-7AF35743DEE1}" destId="{73D9CD9B-EEED-4529-B409-7A1B7E2F5008}" srcOrd="0" destOrd="0" presId="urn:microsoft.com/office/officeart/2008/layout/VerticalCurvedList"/>
    <dgm:cxn modelId="{A582A420-6CCD-4E48-B5C5-29B592DEEBCD}" type="presParOf" srcId="{73D9CD9B-EEED-4529-B409-7A1B7E2F5008}" destId="{8DE7C5EE-C8AB-4B30-B596-142F3CB02B34}" srcOrd="0" destOrd="0" presId="urn:microsoft.com/office/officeart/2008/layout/VerticalCurvedList"/>
    <dgm:cxn modelId="{03EF17A1-2615-4817-BA76-CF9633FE62A5}" type="presParOf" srcId="{73D9CD9B-EEED-4529-B409-7A1B7E2F5008}" destId="{3CD7C596-B5F6-490E-86D1-0AE473CE9C01}" srcOrd="1" destOrd="0" presId="urn:microsoft.com/office/officeart/2008/layout/VerticalCurvedList"/>
    <dgm:cxn modelId="{F3C87057-3B01-406E-90EA-995E21D4DBD4}" type="presParOf" srcId="{73D9CD9B-EEED-4529-B409-7A1B7E2F5008}" destId="{661EEA6B-260A-4F65-A007-2CAC36D9A93C}" srcOrd="2" destOrd="0" presId="urn:microsoft.com/office/officeart/2008/layout/VerticalCurvedList"/>
    <dgm:cxn modelId="{A7CC95A0-857B-4A59-9673-4C17C81076FD}" type="presParOf" srcId="{73D9CD9B-EEED-4529-B409-7A1B7E2F5008}" destId="{9C239E71-FDEB-4F42-8504-9FBF0086D88F}" srcOrd="3" destOrd="0" presId="urn:microsoft.com/office/officeart/2008/layout/VerticalCurvedList"/>
    <dgm:cxn modelId="{CB8170BE-C2B2-42E3-B3DA-790563167A21}" type="presParOf" srcId="{C86A2F95-6314-48AA-AFA4-7AF35743DEE1}" destId="{4266F87E-8B47-4863-8C6B-AB8469DEBA63}" srcOrd="1" destOrd="0" presId="urn:microsoft.com/office/officeart/2008/layout/VerticalCurvedList"/>
    <dgm:cxn modelId="{8C7850B2-57EC-4129-8D57-87349DDF9089}" type="presParOf" srcId="{C86A2F95-6314-48AA-AFA4-7AF35743DEE1}" destId="{191975B9-CEC4-457A-95FE-C310879A8F42}" srcOrd="2" destOrd="0" presId="urn:microsoft.com/office/officeart/2008/layout/VerticalCurvedList"/>
    <dgm:cxn modelId="{5AE08C9C-6D7B-4396-B26C-7C9DEEAF87FE}" type="presParOf" srcId="{191975B9-CEC4-457A-95FE-C310879A8F42}" destId="{C02B4A21-B13C-4F9C-967E-38C210C37F0E}" srcOrd="0" destOrd="0" presId="urn:microsoft.com/office/officeart/2008/layout/VerticalCurvedList"/>
    <dgm:cxn modelId="{1235FDB7-3AF2-413F-8891-E0AB34FAB1E5}" type="presParOf" srcId="{C86A2F95-6314-48AA-AFA4-7AF35743DEE1}" destId="{36B3FBE5-6A99-4400-AE5B-5DCA3D2D0ED6}" srcOrd="3" destOrd="0" presId="urn:microsoft.com/office/officeart/2008/layout/VerticalCurvedList"/>
    <dgm:cxn modelId="{359A1FF6-24B1-45F9-A2E5-6BCDF21BEF72}" type="presParOf" srcId="{C86A2F95-6314-48AA-AFA4-7AF35743DEE1}" destId="{A4FE5888-4A8A-490C-84AB-13A39618C81B}" srcOrd="4" destOrd="0" presId="urn:microsoft.com/office/officeart/2008/layout/VerticalCurvedList"/>
    <dgm:cxn modelId="{A593799A-4670-4F70-8044-FA4EFC455587}" type="presParOf" srcId="{A4FE5888-4A8A-490C-84AB-13A39618C81B}" destId="{74F0BCE7-AD4E-45C1-A1B5-91C95A10166C}" srcOrd="0" destOrd="0" presId="urn:microsoft.com/office/officeart/2008/layout/VerticalCurvedList"/>
    <dgm:cxn modelId="{F29235A9-AE46-4167-8A6E-1ADE99CCB941}" type="presParOf" srcId="{C86A2F95-6314-48AA-AFA4-7AF35743DEE1}" destId="{678E175C-F71E-4867-B64E-5A4EFB1004AE}" srcOrd="5" destOrd="0" presId="urn:microsoft.com/office/officeart/2008/layout/VerticalCurvedList"/>
    <dgm:cxn modelId="{E07D724B-72F5-42CB-A947-DD5CD15EEB85}" type="presParOf" srcId="{C86A2F95-6314-48AA-AFA4-7AF35743DEE1}" destId="{CEEBD96F-7573-4D9B-8902-76E3D4BB465F}" srcOrd="6" destOrd="0" presId="urn:microsoft.com/office/officeart/2008/layout/VerticalCurvedList"/>
    <dgm:cxn modelId="{9182652A-DB8A-4330-B4F4-2D77EEA90732}" type="presParOf" srcId="{CEEBD96F-7573-4D9B-8902-76E3D4BB465F}" destId="{986B983B-F307-49C5-A35E-CDB73C5C5E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7C596-B5F6-490E-86D1-0AE473CE9C01}">
      <dsp:nvSpPr>
        <dsp:cNvPr id="0" name=""/>
        <dsp:cNvSpPr/>
      </dsp:nvSpPr>
      <dsp:spPr>
        <a:xfrm>
          <a:off x="-4386785" y="-672854"/>
          <a:ext cx="5226261" cy="522626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6F87E-8B47-4863-8C6B-AB8469DEBA63}">
      <dsp:nvSpPr>
        <dsp:cNvPr id="0" name=""/>
        <dsp:cNvSpPr/>
      </dsp:nvSpPr>
      <dsp:spPr>
        <a:xfrm>
          <a:off x="539883" y="388055"/>
          <a:ext cx="6424562" cy="776110"/>
        </a:xfrm>
        <a:prstGeom prst="rect">
          <a:avLst/>
        </a:prstGeom>
        <a:solidFill>
          <a:srgbClr val="233CD7"/>
        </a:solidFill>
        <a:ln w="12700" cap="flat" cmpd="sng" algn="ctr">
          <a:solidFill>
            <a:srgbClr val="233C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03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srgbClr val="FFFF00"/>
              </a:solidFill>
              <a:latin typeface="Arial" charset="0"/>
              <a:ea typeface="ＭＳ Ｐゴシック" charset="0"/>
              <a:cs typeface="ＭＳ Ｐゴシック" charset="0"/>
            </a:rPr>
            <a:t>Decentralization</a:t>
          </a:r>
          <a:r>
            <a:rPr lang="en-US" sz="2400" b="1" kern="1200" dirty="0"/>
            <a:t>: removal of third party</a:t>
          </a:r>
        </a:p>
      </dsp:txBody>
      <dsp:txXfrm>
        <a:off x="539883" y="388055"/>
        <a:ext cx="6424562" cy="776110"/>
      </dsp:txXfrm>
    </dsp:sp>
    <dsp:sp modelId="{C02B4A21-B13C-4F9C-967E-38C210C37F0E}">
      <dsp:nvSpPr>
        <dsp:cNvPr id="0" name=""/>
        <dsp:cNvSpPr/>
      </dsp:nvSpPr>
      <dsp:spPr>
        <a:xfrm>
          <a:off x="54814" y="291041"/>
          <a:ext cx="970138" cy="9701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3FBE5-6A99-4400-AE5B-5DCA3D2D0ED6}">
      <dsp:nvSpPr>
        <dsp:cNvPr id="0" name=""/>
        <dsp:cNvSpPr/>
      </dsp:nvSpPr>
      <dsp:spPr>
        <a:xfrm>
          <a:off x="821999" y="1552220"/>
          <a:ext cx="6142446" cy="776110"/>
        </a:xfrm>
        <a:prstGeom prst="rect">
          <a:avLst/>
        </a:prstGeom>
        <a:solidFill>
          <a:srgbClr val="233CD7"/>
        </a:solidFill>
        <a:ln w="12700" cap="flat" cmpd="sng" algn="ctr">
          <a:solidFill>
            <a:srgbClr val="233C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03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srgbClr val="FFFF00"/>
              </a:solidFill>
              <a:latin typeface="Arial" charset="0"/>
              <a:ea typeface="ＭＳ Ｐゴシック" charset="0"/>
              <a:cs typeface="ＭＳ Ｐゴシック" charset="0"/>
            </a:rPr>
            <a:t>Transparency</a:t>
          </a:r>
          <a:r>
            <a:rPr lang="en-US" sz="2400" b="1" kern="1200" dirty="0"/>
            <a:t>: visible to everyone</a:t>
          </a:r>
        </a:p>
      </dsp:txBody>
      <dsp:txXfrm>
        <a:off x="821999" y="1552220"/>
        <a:ext cx="6142446" cy="776110"/>
      </dsp:txXfrm>
    </dsp:sp>
    <dsp:sp modelId="{74F0BCE7-AD4E-45C1-A1B5-91C95A10166C}">
      <dsp:nvSpPr>
        <dsp:cNvPr id="0" name=""/>
        <dsp:cNvSpPr/>
      </dsp:nvSpPr>
      <dsp:spPr>
        <a:xfrm>
          <a:off x="336930" y="1455207"/>
          <a:ext cx="970138" cy="9701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E175C-F71E-4867-B64E-5A4EFB1004AE}">
      <dsp:nvSpPr>
        <dsp:cNvPr id="0" name=""/>
        <dsp:cNvSpPr/>
      </dsp:nvSpPr>
      <dsp:spPr>
        <a:xfrm>
          <a:off x="539883" y="2716386"/>
          <a:ext cx="6424562" cy="776110"/>
        </a:xfrm>
        <a:prstGeom prst="rect">
          <a:avLst/>
        </a:prstGeom>
        <a:solidFill>
          <a:srgbClr val="233CD7"/>
        </a:solidFill>
        <a:ln w="12700" cap="flat" cmpd="sng" algn="ctr">
          <a:solidFill>
            <a:srgbClr val="233C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03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srgbClr val="FFFF00"/>
              </a:solidFill>
              <a:latin typeface="Arial" charset="0"/>
              <a:ea typeface="ＭＳ Ｐゴシック" charset="0"/>
              <a:cs typeface="ＭＳ Ｐゴシック" charset="0"/>
            </a:rPr>
            <a:t>Immutability</a:t>
          </a:r>
          <a:r>
            <a:rPr lang="en-US" sz="2400" b="1" kern="1200" dirty="0"/>
            <a:t>: once stored, cannot be changed</a:t>
          </a:r>
        </a:p>
      </dsp:txBody>
      <dsp:txXfrm>
        <a:off x="539883" y="2716386"/>
        <a:ext cx="6424562" cy="776110"/>
      </dsp:txXfrm>
    </dsp:sp>
    <dsp:sp modelId="{986B983B-F307-49C5-A35E-CDB73C5C5E9B}">
      <dsp:nvSpPr>
        <dsp:cNvPr id="0" name=""/>
        <dsp:cNvSpPr/>
      </dsp:nvSpPr>
      <dsp:spPr>
        <a:xfrm>
          <a:off x="54814" y="2619372"/>
          <a:ext cx="970138" cy="9701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1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8ACCC-CC40-4F49-9B19-10FDDC1BF14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F0A7-54D0-3140-A80D-562500AFCD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1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61590-9AA4-4147-96BF-9F427DB888C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F5FE5-7C69-2440-83B8-F6A8DA79E6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8C96D85B-9B03-CB4C-96D5-EF67675C3282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dirty="0"/>
              <a:t>Thank you </a:t>
            </a:r>
            <a:r>
              <a:rPr kumimoji="0" lang="en-US" altLang="zh-CN"/>
              <a:t>very much!</a:t>
            </a:r>
            <a:endParaRPr kumimoji="0" lang="zh-CN" altLang="en-US" dirty="0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E771AA5E-677C-0D4B-B43C-E3A208A4261A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F5FE5-7C69-2440-83B8-F6A8DA79E6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F5FE5-7C69-2440-83B8-F6A8DA79E6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F5FE5-7C69-2440-83B8-F6A8DA79E6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F5FE5-7C69-2440-83B8-F6A8DA79E6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F5FE5-7C69-2440-83B8-F6A8DA79E6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F5FE5-7C69-2440-83B8-F6A8DA79E6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F5FE5-7C69-2440-83B8-F6A8DA79E6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F5FE5-7C69-2440-83B8-F6A8DA79E6E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E71-5F0A-4681-8619-9C0EDE4A4D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19A2-2BFE-4542-AB88-2B8607FFCC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E71-5F0A-4681-8619-9C0EDE4A4D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19A2-2BFE-4542-AB88-2B8607FFCC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E71-5F0A-4681-8619-9C0EDE4A4D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19A2-2BFE-4542-AB88-2B8607FFCC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E71-5F0A-4681-8619-9C0EDE4A4D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19A2-2BFE-4542-AB88-2B8607FFCC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E71-5F0A-4681-8619-9C0EDE4A4D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19A2-2BFE-4542-AB88-2B8607FFCC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E71-5F0A-4681-8619-9C0EDE4A4D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19A2-2BFE-4542-AB88-2B8607FFCC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E71-5F0A-4681-8619-9C0EDE4A4D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19A2-2BFE-4542-AB88-2B8607FFCC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E71-5F0A-4681-8619-9C0EDE4A4D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19A2-2BFE-4542-AB88-2B8607FFCC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E71-5F0A-4681-8619-9C0EDE4A4D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19A2-2BFE-4542-AB88-2B8607FFCCAA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E71-5F0A-4681-8619-9C0EDE4A4D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19A2-2BFE-4542-AB88-2B8607FFCC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5E71-5F0A-4681-8619-9C0EDE4A4D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19A2-2BFE-4542-AB88-2B8607FFCC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5E71-5F0A-4681-8619-9C0EDE4A4D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19A2-2BFE-4542-AB88-2B8607FFCCA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副标题 2"/>
          <p:cNvSpPr txBox="1">
            <a:spLocks noChangeArrowheads="1"/>
          </p:cNvSpPr>
          <p:nvPr/>
        </p:nvSpPr>
        <p:spPr bwMode="auto">
          <a:xfrm>
            <a:off x="-2" y="3957464"/>
            <a:ext cx="12192000" cy="206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Shan Jiang</a:t>
            </a:r>
            <a:endParaRPr lang="en-US" altLang="zh-CN" sz="2200" b="1" dirty="0"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Research Assistant Professor,</a:t>
            </a:r>
            <a:endParaRPr lang="en-US" altLang="zh-CN" sz="2200" dirty="0"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Hong Kong Polytechnic University</a:t>
            </a:r>
            <a:endParaRPr lang="en-US" altLang="zh-CN" sz="2200" dirty="0"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Email: cs-shan.jiang@polyu.edu.hk</a:t>
            </a:r>
            <a:endParaRPr lang="en-US" altLang="zh-CN" sz="2200" dirty="0"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Homepage: https://www4.comp.polyu.edu.hk/~cssjiang/</a:t>
            </a:r>
            <a:endParaRPr lang="en-US" altLang="zh-CN" sz="2200" dirty="0"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200" dirty="0"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86" name="Rectangle 9"/>
          <p:cNvSpPr>
            <a:spLocks noChangeArrowheads="1"/>
          </p:cNvSpPr>
          <p:nvPr/>
        </p:nvSpPr>
        <p:spPr bwMode="auto">
          <a:xfrm>
            <a:off x="0" y="332647"/>
            <a:ext cx="1219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9652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defTabSz="9652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lvl="1" algn="ctr">
              <a:spcBef>
                <a:spcPct val="20000"/>
              </a:spcBef>
            </a:pPr>
            <a:r>
              <a:rPr lang="en-US" altLang="zh-CN" sz="3200" b="1" spc="75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Blockchain Research (Informal Sharing)</a:t>
            </a:r>
            <a:endParaRPr lang="en-US" altLang="zh-CN" sz="3200" b="1" spc="75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" y="2212421"/>
            <a:ext cx="1219199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defTabSz="9652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defTabSz="9652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indent="0" algn="ctr"/>
            <a:r>
              <a:rPr lang="en-US" altLang="zh-CN" sz="3200" b="1" dirty="0">
                <a:solidFill>
                  <a:srgbClr val="2831E1"/>
                </a:solidFill>
                <a:latin typeface="Helvetica" pitchFamily="2" charset="0"/>
                <a:cs typeface="Times New Roman" panose="02020603050405020304" pitchFamily="18" charset="0"/>
              </a:rPr>
              <a:t>My Perspectives on Blockchain Research:</a:t>
            </a:r>
            <a:endParaRPr lang="en-US" altLang="zh-CN" sz="3200" b="1" dirty="0">
              <a:solidFill>
                <a:srgbClr val="2831E1"/>
              </a:solidFill>
              <a:latin typeface="Helvetica" pitchFamily="2" charset="0"/>
              <a:cs typeface="Times New Roman" panose="02020603050405020304" pitchFamily="18" charset="0"/>
            </a:endParaRPr>
          </a:p>
          <a:p>
            <a:pPr marL="0" indent="0" algn="ctr"/>
            <a:r>
              <a:rPr lang="en-US" altLang="zh-CN" sz="3200" b="1" dirty="0">
                <a:solidFill>
                  <a:srgbClr val="2831E1"/>
                </a:solidFill>
                <a:latin typeface="Helvetica" pitchFamily="2" charset="0"/>
                <a:cs typeface="Times New Roman" panose="02020603050405020304" pitchFamily="18" charset="0"/>
              </a:rPr>
              <a:t>Current and The Future</a:t>
            </a:r>
            <a:endParaRPr lang="en-US" altLang="zh-CN" sz="3200" b="1" dirty="0">
              <a:solidFill>
                <a:srgbClr val="2831E1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 descr="C:\Users\wumin\Desktop\++3.png"/>
          <p:cNvPicPr preferRelativeResize="0">
            <a:picLocks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 flipV="1">
            <a:off x="0" y="1180616"/>
            <a:ext cx="12192000" cy="4571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58"/>
    </mc:Choice>
    <mc:Fallback>
      <p:transition spd="slow" advTm="240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矩形 1"/>
          <p:cNvSpPr>
            <a:spLocks noChangeArrowheads="1"/>
          </p:cNvSpPr>
          <p:nvPr/>
        </p:nvSpPr>
        <p:spPr bwMode="auto">
          <a:xfrm>
            <a:off x="1584082" y="2670176"/>
            <a:ext cx="88566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/>
            <a:r>
              <a:rPr lang="en-US" altLang="zh-CN" sz="4400" b="1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仿宋_GB2312" pitchFamily="49" charset="-122"/>
              </a:rPr>
              <a:t>Thank you so much!</a:t>
            </a:r>
            <a:endParaRPr lang="zh-CN" altLang="en-US" sz="4400" b="1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仿宋_GB2312" pitchFamily="49" charset="-122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2666748" y="3398652"/>
            <a:ext cx="6456100" cy="0"/>
          </a:xfrm>
          <a:prstGeom prst="line">
            <a:avLst/>
          </a:prstGeom>
          <a:ln>
            <a:gradFill>
              <a:gsLst>
                <a:gs pos="0">
                  <a:srgbClr val="5D63E8"/>
                </a:gs>
                <a:gs pos="51000">
                  <a:schemeClr val="bg1"/>
                </a:gs>
                <a:gs pos="100000">
                  <a:srgbClr val="2831E1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70"/>
    </mc:Choice>
    <mc:Fallback>
      <p:transition spd="slow" advTm="44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7"/>
          <p:cNvSpPr txBox="1"/>
          <p:nvPr/>
        </p:nvSpPr>
        <p:spPr bwMode="auto">
          <a:xfrm>
            <a:off x="19050" y="209584"/>
            <a:ext cx="12151944" cy="494504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spc="2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Blockchain</a:t>
            </a:r>
            <a:endParaRPr lang="zh-CN" altLang="en-US" sz="3600" spc="2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灯片编号占位符 1"/>
          <p:cNvSpPr txBox="1"/>
          <p:nvPr/>
        </p:nvSpPr>
        <p:spPr>
          <a:xfrm>
            <a:off x="11623167" y="6474021"/>
            <a:ext cx="514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5219A2-2BFE-4542-AB88-2B8607FFCCAA}" type="slidenum">
              <a:rPr kumimoji="1" lang="zh-CN" altLang="en-US" smtClean="0">
                <a:cs typeface="Times New Roman" panose="02020603050405020304" pitchFamily="18" charset="0"/>
              </a:rPr>
            </a:fld>
            <a:endParaRPr kumimoji="1" lang="zh-CN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20" name="Diagram 19"/>
          <p:cNvGraphicFramePr/>
          <p:nvPr/>
        </p:nvGraphicFramePr>
        <p:xfrm>
          <a:off x="408675" y="2667857"/>
          <a:ext cx="7016735" cy="3880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1" name="Rectangle 20"/>
          <p:cNvSpPr/>
          <p:nvPr/>
        </p:nvSpPr>
        <p:spPr>
          <a:xfrm>
            <a:off x="605020" y="1257328"/>
            <a:ext cx="6624047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rgbClr val="C00000"/>
                </a:solidFill>
              </a:rPr>
              <a:t>Blockchain</a:t>
            </a:r>
            <a:endParaRPr lang="en-US" sz="2400" b="1" dirty="0">
              <a:solidFill>
                <a:srgbClr val="C00000"/>
              </a:solidFill>
            </a:endParaRPr>
          </a:p>
          <a:p>
            <a:pPr lvl="0" algn="ctr"/>
            <a:r>
              <a:rPr lang="en-US" sz="2400" b="1" dirty="0"/>
              <a:t>A technology of </a:t>
            </a:r>
            <a:r>
              <a:rPr lang="en-US" sz="2400" b="1" dirty="0">
                <a:solidFill>
                  <a:srgbClr val="FF0000"/>
                </a:solidFill>
              </a:rPr>
              <a:t>distributed ledger </a:t>
            </a:r>
            <a:r>
              <a:rPr lang="en-US" sz="2400" b="1" dirty="0"/>
              <a:t>for </a:t>
            </a:r>
            <a:r>
              <a:rPr lang="en-US" sz="2400" b="1" dirty="0">
                <a:solidFill>
                  <a:srgbClr val="FF0000"/>
                </a:solidFill>
              </a:rPr>
              <a:t>trustless </a:t>
            </a:r>
            <a:r>
              <a:rPr lang="en-US" sz="2400" b="1" dirty="0"/>
              <a:t>data management with </a:t>
            </a:r>
            <a:r>
              <a:rPr lang="en-US" sz="2400" b="1" dirty="0">
                <a:solidFill>
                  <a:srgbClr val="FF0000"/>
                </a:solidFill>
              </a:rPr>
              <a:t>auditability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Content Placeholder 2"/>
          <p:cNvSpPr txBox="1">
            <a:spLocks noChangeArrowheads="1"/>
          </p:cNvSpPr>
          <p:nvPr/>
        </p:nvSpPr>
        <p:spPr bwMode="auto">
          <a:xfrm>
            <a:off x="7720536" y="1257328"/>
            <a:ext cx="4270360" cy="4912173"/>
          </a:xfrm>
          <a:prstGeom prst="rect">
            <a:avLst/>
          </a:prstGeom>
          <a:noFill/>
          <a:ln>
            <a:noFill/>
          </a:ln>
        </p:spPr>
        <p:txBody>
          <a:bodyPr vert="horz" wrap="square" lIns="122767" tIns="61384" rIns="122767" bIns="61384" numCol="1" anchor="t" anchorCtr="0" compatLnSpc="1"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Arial" panose="020B0604020202020204"/>
              <a:buChar char="•"/>
              <a:defRPr kumimoji="1" sz="2250">
                <a:solidFill>
                  <a:schemeClr val="tx1"/>
                </a:solidFill>
                <a:latin typeface="Helvetica" pitchFamily="2" charset="0"/>
                <a:ea typeface="MS PGothic" panose="020B0600070205080204" charset="-128"/>
                <a:cs typeface="Helvetica" pitchFamily="2" charset="0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95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65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50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buClr>
                <a:srgbClr val="63252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665" kern="0" dirty="0">
                <a:latin typeface="Helvetica Neue" charset="0"/>
              </a:rPr>
              <a:t>Blockchain 1.0</a:t>
            </a:r>
            <a:endParaRPr lang="en-US" altLang="zh-CN" sz="2665" kern="0" dirty="0">
              <a:latin typeface="Helvetica Neue" charset="0"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  <a:buClr>
                <a:srgbClr val="63252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Helvetica Neue" charset="0"/>
              </a:rPr>
              <a:t>Cryptocurrencies</a:t>
            </a:r>
            <a:endParaRPr lang="en-US" altLang="zh-CN" sz="2400" kern="0" dirty="0">
              <a:latin typeface="Helvetica Neue" charset="0"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  <a:buClr>
                <a:srgbClr val="63252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Helvetica Neue" charset="0"/>
              </a:rPr>
              <a:t>Bitcoin, Litecoin</a:t>
            </a:r>
            <a:endParaRPr lang="en-US" altLang="zh-CN" sz="2400" kern="0" dirty="0">
              <a:latin typeface="Helvetica Neue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63252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665" kern="0" dirty="0">
                <a:latin typeface="Helvetica Neue" charset="0"/>
              </a:rPr>
              <a:t>Blockchain 2.0</a:t>
            </a:r>
            <a:endParaRPr lang="en-US" altLang="zh-CN" sz="2665" kern="0" dirty="0">
              <a:latin typeface="Helvetica Neue" charset="0"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  <a:buClr>
                <a:srgbClr val="63252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Helvetica Neue" charset="0"/>
              </a:rPr>
              <a:t>Smart contract</a:t>
            </a:r>
            <a:endParaRPr lang="en-US" altLang="zh-CN" sz="2400" kern="0" dirty="0">
              <a:latin typeface="Helvetica Neue" charset="0"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  <a:buClr>
                <a:srgbClr val="63252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Helvetica Neue" charset="0"/>
              </a:rPr>
              <a:t>Ethereum</a:t>
            </a:r>
            <a:endParaRPr lang="en-US" altLang="zh-CN" sz="2400" kern="0" dirty="0">
              <a:latin typeface="Helvetica Neue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63252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665" kern="0" dirty="0">
                <a:latin typeface="Helvetica Neue" charset="0"/>
              </a:rPr>
              <a:t>Blockchain +</a:t>
            </a:r>
            <a:endParaRPr lang="en-US" altLang="zh-CN" sz="2665" kern="0" dirty="0">
              <a:latin typeface="Helvetica Neue" charset="0"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  <a:buClr>
                <a:srgbClr val="63252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Helvetica Neue" charset="0"/>
              </a:rPr>
              <a:t>Enterprise-customized solutions</a:t>
            </a:r>
            <a:endParaRPr lang="en-US" altLang="zh-CN" sz="2400" kern="0" dirty="0">
              <a:latin typeface="Helvetica Neue" charset="0"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  <a:buClr>
                <a:srgbClr val="63252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Helvetica Neue" charset="0"/>
              </a:rPr>
              <a:t>Hyperledger Fabric</a:t>
            </a:r>
            <a:endParaRPr lang="en-US" altLang="zh-CN" sz="2400" kern="0" dirty="0">
              <a:latin typeface="Helvetica Neue" charset="0"/>
            </a:endParaRPr>
          </a:p>
        </p:txBody>
      </p:sp>
      <p:pic>
        <p:nvPicPr>
          <p:cNvPr id="27" name="Picture 2" descr="C:\Users\wumin\Desktop\++3.png"/>
          <p:cNvPicPr>
            <a:picLocks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flipV="1">
            <a:off x="0" y="782923"/>
            <a:ext cx="12192000" cy="45719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6340929" y="816429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l"/>
            <a:endParaRPr kumimoji="1" lang="en-US" dirty="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814"/>
    </mc:Choice>
    <mc:Fallback>
      <p:transition spd="slow" advTm="568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wumin\Desktop\++3.png"/>
          <p:cNvPicPr>
            <a:picLocks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 flipV="1">
            <a:off x="0" y="782923"/>
            <a:ext cx="12192000" cy="4571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340929" y="816429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l"/>
            <a:endParaRPr kumimoji="1" lang="en-US" dirty="0">
              <a:noFill/>
            </a:endParaRPr>
          </a:p>
        </p:txBody>
      </p:sp>
      <p:sp>
        <p:nvSpPr>
          <p:cNvPr id="18" name="标题 17"/>
          <p:cNvSpPr txBox="1"/>
          <p:nvPr/>
        </p:nvSpPr>
        <p:spPr bwMode="auto">
          <a:xfrm>
            <a:off x="0" y="209584"/>
            <a:ext cx="12191999" cy="494504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spc="2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Diversity of Blockchain Research</a:t>
            </a:r>
            <a:endParaRPr lang="zh-CN" altLang="en-US" sz="3600" spc="2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5"/>
          <p:cNvSpPr/>
          <p:nvPr/>
        </p:nvSpPr>
        <p:spPr>
          <a:xfrm>
            <a:off x="191412" y="1022755"/>
            <a:ext cx="9108036" cy="5451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ja-JP" sz="2600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Blockchain involves almost all computer science areas and even more</a:t>
            </a:r>
            <a:endParaRPr lang="en-US" altLang="ja-JP" sz="2600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Parallel and distributed computing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Computer networking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Cybersecurity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Software engineering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Database systems and data mining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Artificial intelligence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Theoretical computer science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zh-CN" sz="2400" dirty="0">
                <a:latin typeface="Helvetica" pitchFamily="2" charset="0"/>
                <a:ea typeface="+mn-ea"/>
              </a:rPr>
              <a:t>Pervasive computing</a:t>
            </a:r>
            <a:endParaRPr lang="en-US" altLang="zh-CN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solidFill>
                  <a:srgbClr val="233CD7"/>
                </a:solidFill>
                <a:latin typeface="Helvetica" pitchFamily="2" charset="0"/>
                <a:ea typeface="+mn-ea"/>
              </a:rPr>
              <a:t>Economy</a:t>
            </a:r>
            <a:endParaRPr lang="en-US" altLang="ja-JP" sz="2400" dirty="0">
              <a:solidFill>
                <a:srgbClr val="233CD7"/>
              </a:solidFill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solidFill>
                  <a:srgbClr val="233CD7"/>
                </a:solidFill>
                <a:latin typeface="Helvetica" pitchFamily="2" charset="0"/>
                <a:ea typeface="+mn-ea"/>
              </a:rPr>
              <a:t>Finance &amp; Regulation</a:t>
            </a:r>
            <a:endParaRPr lang="en-US" altLang="ja-JP" sz="2400" dirty="0">
              <a:solidFill>
                <a:srgbClr val="233CD7"/>
              </a:solidFill>
              <a:latin typeface="Helvetica" pitchFamily="2" charset="0"/>
              <a:ea typeface="+mn-ea"/>
            </a:endParaRPr>
          </a:p>
        </p:txBody>
      </p:sp>
      <p:sp>
        <p:nvSpPr>
          <p:cNvPr id="16" name="灯片编号占位符 1"/>
          <p:cNvSpPr txBox="1"/>
          <p:nvPr/>
        </p:nvSpPr>
        <p:spPr>
          <a:xfrm>
            <a:off x="11623167" y="6474021"/>
            <a:ext cx="514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5219A2-2BFE-4542-AB88-2B8607FFCCAA}" type="slidenum">
              <a:rPr kumimoji="1" lang="zh-CN" altLang="en-US" smtClean="0">
                <a:cs typeface="Times New Roman" panose="02020603050405020304" pitchFamily="18" charset="0"/>
              </a:rPr>
            </a:fld>
            <a:endParaRPr kumimoji="1"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708" y="1103617"/>
            <a:ext cx="2312459" cy="43670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24992" y="5546773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#blockchain papers</a:t>
            </a:r>
            <a:endParaRPr lang="en-US" altLang="ja-JP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(statistics from BDLP)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11"/>
    </mc:Choice>
    <mc:Fallback>
      <p:transition spd="slow" advTm="5011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wumin\Desktop\++3.png"/>
          <p:cNvPicPr>
            <a:picLocks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 flipV="1">
            <a:off x="0" y="782923"/>
            <a:ext cx="12192000" cy="4571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340929" y="816429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l"/>
            <a:endParaRPr kumimoji="1" lang="en-US" dirty="0">
              <a:noFill/>
            </a:endParaRPr>
          </a:p>
        </p:txBody>
      </p:sp>
      <p:sp>
        <p:nvSpPr>
          <p:cNvPr id="18" name="标题 17"/>
          <p:cNvSpPr txBox="1"/>
          <p:nvPr/>
        </p:nvSpPr>
        <p:spPr bwMode="auto">
          <a:xfrm>
            <a:off x="0" y="209584"/>
            <a:ext cx="12191999" cy="494504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spc="2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Blockchain Research Directions</a:t>
            </a:r>
            <a:endParaRPr lang="zh-CN" altLang="en-US" sz="3600" spc="2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"/>
          <p:cNvSpPr txBox="1"/>
          <p:nvPr/>
        </p:nvSpPr>
        <p:spPr>
          <a:xfrm>
            <a:off x="11623167" y="6474021"/>
            <a:ext cx="514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5219A2-2BFE-4542-AB88-2B8607FFCCAA}" type="slidenum">
              <a:rPr kumimoji="1" lang="zh-CN" altLang="en-US" smtClean="0">
                <a:cs typeface="Times New Roman" panose="02020603050405020304" pitchFamily="18" charset="0"/>
              </a:rPr>
            </a:fld>
            <a:endParaRPr kumimoji="1"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6" y="1667383"/>
            <a:ext cx="11119485" cy="47586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99385" y="3815522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ja-JP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Searchable blockchain</a:t>
            </a:r>
            <a:endParaRPr lang="en-US" altLang="ja-JP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298801" y="3842504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5853" y="2065530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ja-JP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Blockchain as a service</a:t>
            </a:r>
            <a:endParaRPr lang="en-US" altLang="ja-JP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25826" y="2223233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14813" y="345933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pc="100" dirty="0" err="1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Sharding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831097" y="3472423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77887" y="2738640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09721" y="1445910"/>
            <a:ext cx="3974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ja-JP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Blockchain &amp; edge computing</a:t>
            </a:r>
            <a:endParaRPr lang="en-US" altLang="ja-JP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74973" y="1927227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70605" y="3325956"/>
            <a:ext cx="2040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altLang="ja-JP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Zero-knowledge proof</a:t>
            </a:r>
            <a:endParaRPr lang="en-US" altLang="ja-JP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71641" y="3439930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52912" y="4512968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ja-JP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Redactable blockchain</a:t>
            </a:r>
            <a:endParaRPr lang="en-US" altLang="ja-JP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570317" y="4027170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70241" y="2459067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Blockchain data sharing</a:t>
            </a:r>
            <a:endParaRPr lang="en-US" altLang="ja-JP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90307" y="2620661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5279" y="3134487"/>
            <a:ext cx="2040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altLang="ja-JP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Decentralized finance</a:t>
            </a:r>
            <a:endParaRPr lang="en-US" altLang="ja-JP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10976" y="3421933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65408" y="3909280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ja-JP" dirty="0">
                <a:solidFill>
                  <a:srgbClr val="233CD7"/>
                </a:solidFill>
                <a:latin typeface="Helvetica" pitchFamily="2" charset="0"/>
              </a:rPr>
              <a:t>Smart contract analysis</a:t>
            </a:r>
            <a:endParaRPr lang="en-US" altLang="ja-JP" dirty="0">
              <a:solidFill>
                <a:srgbClr val="233CD7"/>
              </a:solidFill>
              <a:latin typeface="Helvetica" pitchFamily="2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927574" y="4544092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51797" y="2857066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ja-JP" dirty="0">
                <a:solidFill>
                  <a:srgbClr val="233CD7"/>
                </a:solidFill>
                <a:latin typeface="Helvetica" pitchFamily="2" charset="0"/>
              </a:rPr>
              <a:t>Cross chain protocols</a:t>
            </a:r>
            <a:endParaRPr lang="en-US" altLang="ja-JP" dirty="0">
              <a:solidFill>
                <a:srgbClr val="233CD7"/>
              </a:solidFill>
              <a:latin typeface="Helvetica" pitchFamily="2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899397" y="2991223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5549" y="3819874"/>
            <a:ext cx="1629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altLang="ja-JP" dirty="0">
                <a:solidFill>
                  <a:srgbClr val="233CD7"/>
                </a:solidFill>
                <a:latin typeface="Helvetica" pitchFamily="2" charset="0"/>
              </a:rPr>
              <a:t>Blockchain economy</a:t>
            </a:r>
            <a:endParaRPr lang="en-US" altLang="ja-JP" dirty="0">
              <a:solidFill>
                <a:srgbClr val="233CD7"/>
              </a:solidFill>
              <a:latin typeface="Helvetica" pitchFamily="2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114527" y="4058649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194043" y="2919550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ja-JP" dirty="0">
                <a:solidFill>
                  <a:srgbClr val="233CD7"/>
                </a:solidFill>
                <a:latin typeface="Helvetica" pitchFamily="2" charset="0"/>
              </a:rPr>
              <a:t>Selfish mining</a:t>
            </a:r>
            <a:endParaRPr lang="en-US" altLang="ja-JP" dirty="0">
              <a:solidFill>
                <a:srgbClr val="233CD7"/>
              </a:solidFill>
              <a:latin typeface="Helvetica" pitchFamily="2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257662" y="3339174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8063" y="1926838"/>
            <a:ext cx="244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altLang="ja-JP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Blockchain &amp; federated learning</a:t>
            </a:r>
            <a:endParaRPr lang="en-US" altLang="ja-JP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59429" y="2250196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81182" y="2614976"/>
            <a:ext cx="2199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altLang="ja-JP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Blockchain &amp; 6G</a:t>
            </a:r>
            <a:endParaRPr lang="en-US" altLang="ja-JP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79107" y="422801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dirty="0">
                <a:solidFill>
                  <a:srgbClr val="233CD7"/>
                </a:solidFill>
                <a:latin typeface="Helvetica" pitchFamily="2" charset="0"/>
              </a:rPr>
              <a:t>Micropayment Channel</a:t>
            </a:r>
            <a:endParaRPr lang="en-US" altLang="ja-JP" dirty="0">
              <a:solidFill>
                <a:srgbClr val="233CD7"/>
              </a:solidFill>
              <a:latin typeface="Helvetica" pitchFamily="2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71523" y="4259698"/>
            <a:ext cx="100584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hought Bubble: Cloud 40"/>
          <p:cNvSpPr/>
          <p:nvPr/>
        </p:nvSpPr>
        <p:spPr>
          <a:xfrm>
            <a:off x="6028158" y="5617988"/>
            <a:ext cx="5688353" cy="808491"/>
          </a:xfrm>
          <a:prstGeom prst="cloud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Only Personal Perspective!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11"/>
    </mc:Choice>
    <mc:Fallback>
      <p:transition spd="slow" advTm="5011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wumin\Desktop\++3.png"/>
          <p:cNvPicPr>
            <a:picLocks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 flipV="1">
            <a:off x="0" y="782923"/>
            <a:ext cx="12192000" cy="4571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340929" y="816429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l"/>
            <a:endParaRPr kumimoji="1" lang="en-US" dirty="0">
              <a:noFill/>
            </a:endParaRPr>
          </a:p>
        </p:txBody>
      </p:sp>
      <p:sp>
        <p:nvSpPr>
          <p:cNvPr id="18" name="标题 17"/>
          <p:cNvSpPr txBox="1"/>
          <p:nvPr/>
        </p:nvSpPr>
        <p:spPr bwMode="auto">
          <a:xfrm>
            <a:off x="0" y="209584"/>
            <a:ext cx="12191999" cy="494504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spc="2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Impactful Research</a:t>
            </a:r>
            <a:endParaRPr lang="zh-CN" altLang="en-US" sz="3600" spc="2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5"/>
          <p:cNvSpPr/>
          <p:nvPr/>
        </p:nvSpPr>
        <p:spPr>
          <a:xfrm>
            <a:off x="694332" y="1650724"/>
            <a:ext cx="8778852" cy="3841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ja-JP" sz="2600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It’s really fundamental</a:t>
            </a:r>
            <a:endParaRPr lang="en-US" altLang="ja-JP" sz="2600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Blockchain consensus (with rigorous proof)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Zero-knowledge proof protocols (not simple applications)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 err="1">
                <a:latin typeface="Helvetica" pitchFamily="2" charset="0"/>
                <a:ea typeface="+mn-ea"/>
              </a:rPr>
              <a:t>Sharding</a:t>
            </a:r>
            <a:r>
              <a:rPr lang="en-US" altLang="ja-JP" sz="2400" dirty="0">
                <a:latin typeface="Helvetica" pitchFamily="2" charset="0"/>
                <a:ea typeface="+mn-ea"/>
              </a:rPr>
              <a:t> protocols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342900" lvl="1" indent="-3429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en-US" altLang="ja-JP" sz="2600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 indent="-3429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ja-JP" sz="2600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It’s really important or (better and) practical</a:t>
            </a:r>
            <a:endParaRPr lang="en-US" altLang="ja-JP" sz="2600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Decentralized finance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Smart contract security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Blockchain as a service</a:t>
            </a:r>
            <a:endParaRPr lang="en-US" altLang="ja-JP" sz="2400" dirty="0">
              <a:latin typeface="Helvetica" pitchFamily="2" charset="0"/>
              <a:ea typeface="+mn-ea"/>
            </a:endParaRPr>
          </a:p>
        </p:txBody>
      </p:sp>
      <p:sp>
        <p:nvSpPr>
          <p:cNvPr id="16" name="灯片编号占位符 1"/>
          <p:cNvSpPr txBox="1"/>
          <p:nvPr/>
        </p:nvSpPr>
        <p:spPr>
          <a:xfrm>
            <a:off x="11623167" y="6474021"/>
            <a:ext cx="514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5219A2-2BFE-4542-AB88-2B8607FFCCAA}" type="slidenum">
              <a:rPr kumimoji="1" lang="zh-CN" altLang="en-US" smtClean="0">
                <a:cs typeface="Times New Roman" panose="02020603050405020304" pitchFamily="18" charset="0"/>
              </a:rPr>
            </a:fld>
            <a:endParaRPr kumimoji="1"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9" name="Thought Bubble: Cloud 8"/>
          <p:cNvSpPr/>
          <p:nvPr/>
        </p:nvSpPr>
        <p:spPr>
          <a:xfrm>
            <a:off x="7842189" y="1473657"/>
            <a:ext cx="3396102" cy="808491"/>
          </a:xfrm>
          <a:prstGeom prst="cloud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阳春白雪。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hought Bubble: Cloud 9"/>
          <p:cNvSpPr/>
          <p:nvPr/>
        </p:nvSpPr>
        <p:spPr>
          <a:xfrm>
            <a:off x="7842189" y="4331619"/>
            <a:ext cx="3396102" cy="808491"/>
          </a:xfrm>
          <a:prstGeom prst="cloud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下里巴人。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11"/>
    </mc:Choice>
    <mc:Fallback>
      <p:transition spd="slow" advTm="501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wumin\Desktop\++3.png"/>
          <p:cNvPicPr>
            <a:picLocks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 flipV="1">
            <a:off x="0" y="782923"/>
            <a:ext cx="12192000" cy="4571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340929" y="816429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l"/>
            <a:endParaRPr kumimoji="1" lang="en-US" dirty="0">
              <a:noFill/>
            </a:endParaRPr>
          </a:p>
        </p:txBody>
      </p:sp>
      <p:sp>
        <p:nvSpPr>
          <p:cNvPr id="18" name="标题 17"/>
          <p:cNvSpPr txBox="1"/>
          <p:nvPr/>
        </p:nvSpPr>
        <p:spPr bwMode="auto">
          <a:xfrm>
            <a:off x="0" y="209584"/>
            <a:ext cx="12191999" cy="494504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spc="2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CN" sz="3600" spc="200" dirty="0" err="1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Sharding</a:t>
            </a:r>
            <a:r>
              <a:rPr lang="en-US" altLang="zh-CN" sz="3600" spc="2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Protocol</a:t>
            </a:r>
            <a:endParaRPr lang="zh-CN" altLang="en-US" sz="3600" spc="2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"/>
          <p:cNvSpPr txBox="1"/>
          <p:nvPr/>
        </p:nvSpPr>
        <p:spPr>
          <a:xfrm>
            <a:off x="11623167" y="6474021"/>
            <a:ext cx="514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5219A2-2BFE-4542-AB88-2B8607FFCCAA}" type="slidenum">
              <a:rPr kumimoji="1" lang="zh-CN" altLang="en-US" smtClean="0">
                <a:cs typeface="Times New Roman" panose="02020603050405020304" pitchFamily="18" charset="0"/>
              </a:rPr>
            </a:fld>
            <a:endParaRPr kumimoji="1"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339" y="1734479"/>
            <a:ext cx="6036989" cy="43264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3672" y="1465208"/>
            <a:ext cx="5181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600" spc="100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 Idea: divide blockchain network into several slices (shards)</a:t>
            </a:r>
            <a:endParaRPr lang="en-US" sz="2600" spc="100" dirty="0"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latin typeface="Helvetica" pitchFamily="2" charset="0"/>
              </a:rPr>
              <a:t>Intra-committee consensus</a:t>
            </a:r>
            <a:endParaRPr lang="en-US" sz="2400" dirty="0">
              <a:latin typeface="Helvetica" pitchFamily="2" charset="0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233CD7"/>
                </a:solidFill>
                <a:latin typeface="Helvetica" pitchFamily="2" charset="0"/>
              </a:rPr>
              <a:t>Inter-committee consensus</a:t>
            </a:r>
            <a:endParaRPr lang="en-US" sz="2400" dirty="0">
              <a:solidFill>
                <a:srgbClr val="233CD7"/>
              </a:solidFill>
              <a:latin typeface="Helvetica" pitchFamily="2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600" spc="100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Representative works</a:t>
            </a:r>
            <a:endParaRPr lang="en-US" sz="2600" spc="100" dirty="0"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 err="1">
                <a:latin typeface="Helvetica" pitchFamily="2" charset="0"/>
              </a:rPr>
              <a:t>Elastico</a:t>
            </a:r>
            <a:r>
              <a:rPr lang="en-US" sz="2400" dirty="0">
                <a:latin typeface="Helvetica" pitchFamily="2" charset="0"/>
              </a:rPr>
              <a:t> (CCS’16)</a:t>
            </a:r>
            <a:endParaRPr lang="en-US" sz="2400" dirty="0">
              <a:latin typeface="Helvetica" pitchFamily="2" charset="0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 err="1">
                <a:latin typeface="Helvetica" pitchFamily="2" charset="0"/>
              </a:rPr>
              <a:t>OmniLedger</a:t>
            </a:r>
            <a:r>
              <a:rPr lang="en-US" sz="2400" dirty="0">
                <a:latin typeface="Helvetica" pitchFamily="2" charset="0"/>
              </a:rPr>
              <a:t> (SP’18)</a:t>
            </a:r>
            <a:endParaRPr lang="en-US" sz="2400" dirty="0">
              <a:latin typeface="Helvetica" pitchFamily="2" charset="0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 err="1">
                <a:latin typeface="Helvetica" pitchFamily="2" charset="0"/>
              </a:rPr>
              <a:t>Rapidchain</a:t>
            </a:r>
            <a:r>
              <a:rPr lang="en-US" sz="2400" dirty="0">
                <a:latin typeface="Helvetica" pitchFamily="2" charset="0"/>
              </a:rPr>
              <a:t> (CCS’18)</a:t>
            </a:r>
            <a:endParaRPr lang="en-US" sz="2400" dirty="0">
              <a:latin typeface="Helvetica" pitchFamily="2" charset="0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 err="1">
                <a:latin typeface="Helvetica" pitchFamily="2" charset="0"/>
              </a:rPr>
              <a:t>Chainspace</a:t>
            </a:r>
            <a:r>
              <a:rPr lang="en-US" sz="2400" dirty="0">
                <a:latin typeface="Helvetica" pitchFamily="2" charset="0"/>
              </a:rPr>
              <a:t> (NDSS’18)</a:t>
            </a:r>
            <a:endParaRPr lang="en-US" sz="2400" dirty="0">
              <a:latin typeface="Helvetica" pitchFamily="2" charset="0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latin typeface="Helvetica" pitchFamily="2" charset="0"/>
              </a:rPr>
              <a:t>Monoxide (NSDI’19)</a:t>
            </a:r>
            <a:endParaRPr lang="en-US" sz="2400" dirty="0">
              <a:latin typeface="Helvetic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11"/>
    </mc:Choice>
    <mc:Fallback>
      <p:transition spd="slow" advTm="501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wumin\Desktop\++3.png"/>
          <p:cNvPicPr>
            <a:picLocks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 flipV="1">
            <a:off x="0" y="782923"/>
            <a:ext cx="12192000" cy="4571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340929" y="816429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l"/>
            <a:endParaRPr kumimoji="1" lang="en-US" dirty="0">
              <a:noFill/>
            </a:endParaRPr>
          </a:p>
        </p:txBody>
      </p:sp>
      <p:sp>
        <p:nvSpPr>
          <p:cNvPr id="18" name="标题 17"/>
          <p:cNvSpPr txBox="1"/>
          <p:nvPr/>
        </p:nvSpPr>
        <p:spPr bwMode="auto">
          <a:xfrm>
            <a:off x="0" y="209584"/>
            <a:ext cx="12191999" cy="494504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spc="2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Searchable Blockchain</a:t>
            </a:r>
            <a:endParaRPr lang="zh-CN" altLang="en-US" sz="3600" spc="2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6"/>
          <p:cNvSpPr txBox="1"/>
          <p:nvPr/>
        </p:nvSpPr>
        <p:spPr>
          <a:xfrm>
            <a:off x="358969" y="960909"/>
            <a:ext cx="8082077" cy="3275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defPPr>
              <a:defRPr lang="zh-CN"/>
            </a:defPPr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Ø"/>
              <a:defRPr sz="2600" spc="10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342900" lvl="1" indent="-342900">
              <a:spcAft>
                <a:spcPts val="600"/>
              </a:spcAft>
              <a:buFont typeface="Wingdings" panose="05000000000000000000" pitchFamily="2" charset="2"/>
              <a:buChar char="Ø"/>
              <a:defRPr sz="2600" spc="10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 sz="2400">
                <a:latin typeface="Helvetica" pitchFamily="2" charset="0"/>
              </a:defRPr>
            </a:lvl3pPr>
            <a:lvl4pPr marL="1600200" indent="-2286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Performance Metrics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zh-CN" dirty="0">
                <a:solidFill>
                  <a:schemeClr val="tx1"/>
                </a:solidFill>
              </a:rPr>
              <a:t>Integrity – whether result is sound and complete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zh-CN" dirty="0">
                <a:solidFill>
                  <a:schemeClr val="tx1"/>
                </a:solidFill>
              </a:rPr>
              <a:t>Privacy – data leakage during searching?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zh-CN" dirty="0">
                <a:solidFill>
                  <a:schemeClr val="tx1"/>
                </a:solidFill>
              </a:rPr>
              <a:t>Efficiency – time, communication, financial overhead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</a:rPr>
              <a:t>Techniques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altLang="zh-CN" dirty="0">
                <a:solidFill>
                  <a:srgbClr val="233CD7"/>
                </a:solidFill>
              </a:rPr>
              <a:t>Verifiable computation</a:t>
            </a:r>
            <a:endParaRPr lang="en-US" altLang="zh-CN" dirty="0">
              <a:solidFill>
                <a:srgbClr val="233CD7"/>
              </a:solidFill>
            </a:endParaRPr>
          </a:p>
          <a:p>
            <a:pPr lvl="2">
              <a:defRPr/>
            </a:pPr>
            <a:r>
              <a:rPr lang="en-US" altLang="zh-CN" dirty="0">
                <a:solidFill>
                  <a:srgbClr val="233CD7"/>
                </a:solidFill>
              </a:rPr>
              <a:t>Searchable encryption</a:t>
            </a:r>
            <a:endParaRPr lang="en-US" altLang="zh-CN" dirty="0">
              <a:solidFill>
                <a:srgbClr val="233CD7"/>
              </a:solidFill>
            </a:endParaRPr>
          </a:p>
        </p:txBody>
      </p:sp>
      <p:pic>
        <p:nvPicPr>
          <p:cNvPr id="43" name="Picture 42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79" y="5216483"/>
            <a:ext cx="517235" cy="517235"/>
          </a:xfrm>
          <a:prstGeom prst="rect">
            <a:avLst/>
          </a:prstGeom>
        </p:spPr>
      </p:pic>
      <p:pic>
        <p:nvPicPr>
          <p:cNvPr id="44" name="Picture 43" descr="A picture containing drawing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878" y="4442060"/>
            <a:ext cx="436960" cy="436960"/>
          </a:xfrm>
          <a:prstGeom prst="rect">
            <a:avLst/>
          </a:prstGeom>
        </p:spPr>
      </p:pic>
      <p:pic>
        <p:nvPicPr>
          <p:cNvPr id="45" name="Picture 44" descr="A picture containing drawing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231" y="5458890"/>
            <a:ext cx="436960" cy="436960"/>
          </a:xfrm>
          <a:prstGeom prst="rect">
            <a:avLst/>
          </a:prstGeom>
        </p:spPr>
      </p:pic>
      <p:pic>
        <p:nvPicPr>
          <p:cNvPr id="46" name="Picture 45" descr="A picture containing drawing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136" y="5222076"/>
            <a:ext cx="436960" cy="436960"/>
          </a:xfrm>
          <a:prstGeom prst="rect">
            <a:avLst/>
          </a:prstGeom>
        </p:spPr>
      </p:pic>
      <p:pic>
        <p:nvPicPr>
          <p:cNvPr id="47" name="Picture 46" descr="A picture containing drawing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848" y="4954531"/>
            <a:ext cx="436960" cy="436960"/>
          </a:xfrm>
          <a:prstGeom prst="rect">
            <a:avLst/>
          </a:prstGeom>
        </p:spPr>
      </p:pic>
      <p:pic>
        <p:nvPicPr>
          <p:cNvPr id="48" name="Picture 47" descr="A picture containing drawing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31" y="5832272"/>
            <a:ext cx="436960" cy="436960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44" idx="1"/>
            <a:endCxn id="45" idx="0"/>
          </p:cNvCxnSpPr>
          <p:nvPr/>
        </p:nvCxnSpPr>
        <p:spPr bwMode="auto">
          <a:xfrm flipH="1">
            <a:off x="3258711" y="4660540"/>
            <a:ext cx="319167" cy="79835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0" name="Straight Connector 49"/>
          <p:cNvCxnSpPr>
            <a:stCxn id="46" idx="1"/>
            <a:endCxn id="45" idx="3"/>
          </p:cNvCxnSpPr>
          <p:nvPr/>
        </p:nvCxnSpPr>
        <p:spPr bwMode="auto">
          <a:xfrm flipH="1">
            <a:off x="3477191" y="5440556"/>
            <a:ext cx="361945" cy="23681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1" name="Straight Connector 50"/>
          <p:cNvCxnSpPr>
            <a:stCxn id="46" idx="0"/>
            <a:endCxn id="44" idx="2"/>
          </p:cNvCxnSpPr>
          <p:nvPr/>
        </p:nvCxnSpPr>
        <p:spPr bwMode="auto">
          <a:xfrm flipH="1" flipV="1">
            <a:off x="3796358" y="4879020"/>
            <a:ext cx="261258" cy="34305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Straight Connector 51"/>
          <p:cNvCxnSpPr>
            <a:stCxn id="47" idx="0"/>
            <a:endCxn id="44" idx="3"/>
          </p:cNvCxnSpPr>
          <p:nvPr/>
        </p:nvCxnSpPr>
        <p:spPr bwMode="auto">
          <a:xfrm flipH="1" flipV="1">
            <a:off x="4014838" y="4660540"/>
            <a:ext cx="850490" cy="2939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3" name="Straight Connector 52"/>
          <p:cNvCxnSpPr>
            <a:stCxn id="47" idx="2"/>
            <a:endCxn id="48" idx="3"/>
          </p:cNvCxnSpPr>
          <p:nvPr/>
        </p:nvCxnSpPr>
        <p:spPr bwMode="auto">
          <a:xfrm flipH="1">
            <a:off x="4560691" y="5391491"/>
            <a:ext cx="304637" cy="65926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traight Connector 53"/>
          <p:cNvCxnSpPr>
            <a:stCxn id="48" idx="1"/>
            <a:endCxn id="45" idx="2"/>
          </p:cNvCxnSpPr>
          <p:nvPr/>
        </p:nvCxnSpPr>
        <p:spPr bwMode="auto">
          <a:xfrm flipH="1" flipV="1">
            <a:off x="3258711" y="5895850"/>
            <a:ext cx="865020" cy="15490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Straight Connector 54"/>
          <p:cNvCxnSpPr>
            <a:stCxn id="46" idx="3"/>
            <a:endCxn id="47" idx="1"/>
          </p:cNvCxnSpPr>
          <p:nvPr/>
        </p:nvCxnSpPr>
        <p:spPr bwMode="auto">
          <a:xfrm flipV="1">
            <a:off x="4276096" y="5173011"/>
            <a:ext cx="370752" cy="26754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56" name="Picture 55" descr="A close up of a logo&#10;&#10;Description generated with very high confidence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061105" y="4959075"/>
            <a:ext cx="414603" cy="414603"/>
          </a:xfrm>
          <a:prstGeom prst="rect">
            <a:avLst/>
          </a:prstGeom>
        </p:spPr>
      </p:pic>
      <p:pic>
        <p:nvPicPr>
          <p:cNvPr id="57" name="Picture 56" descr="A close up of a logo&#10;&#10;Description generated with very high confidence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061105" y="4365566"/>
            <a:ext cx="414603" cy="414603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57" idx="2"/>
            <a:endCxn id="56" idx="0"/>
          </p:cNvCxnSpPr>
          <p:nvPr/>
        </p:nvCxnSpPr>
        <p:spPr bwMode="auto">
          <a:xfrm>
            <a:off x="6268407" y="4780169"/>
            <a:ext cx="0" cy="17890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59" name="Picture 58" descr="A close up of a logo&#10;&#10;Description generated with very high confidence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061105" y="5563000"/>
            <a:ext cx="414603" cy="414603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stCxn id="56" idx="2"/>
            <a:endCxn id="59" idx="0"/>
          </p:cNvCxnSpPr>
          <p:nvPr/>
        </p:nvCxnSpPr>
        <p:spPr bwMode="auto">
          <a:xfrm>
            <a:off x="6268407" y="5373678"/>
            <a:ext cx="0" cy="1893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Straight Arrow Connector 60"/>
          <p:cNvCxnSpPr>
            <a:stCxn id="59" idx="2"/>
          </p:cNvCxnSpPr>
          <p:nvPr/>
        </p:nvCxnSpPr>
        <p:spPr bwMode="auto">
          <a:xfrm>
            <a:off x="6268407" y="5977603"/>
            <a:ext cx="0" cy="2388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6049654" y="6061266"/>
            <a:ext cx="587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62626"/>
                </a:solidFill>
                <a:latin typeface="Helvetica" pitchFamily="2" charset="0"/>
                <a:ea typeface="MS PGothic" panose="020B0600070205080204" charset="-128"/>
                <a:cs typeface="Helvetica" pitchFamily="2" charset="0"/>
              </a:rPr>
              <a:t>…</a:t>
            </a:r>
            <a:endParaRPr lang="en-US" sz="1800" dirty="0">
              <a:latin typeface="Helvetica" pitchFamily="2" charset="0"/>
              <a:cs typeface="Helvetica" pitchFamily="2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45598" y="635859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kern="0" dirty="0">
                <a:latin typeface="Helvetica" pitchFamily="2" charset="0"/>
                <a:cs typeface="Helvetica" pitchFamily="2" charset="0"/>
              </a:rPr>
              <a:t>Blockchain</a:t>
            </a:r>
            <a:endParaRPr lang="en-US" sz="1800" dirty="0">
              <a:latin typeface="Helvetica" pitchFamily="2" charset="0"/>
              <a:cs typeface="Helvetica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27751" y="635859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kern="0" dirty="0">
                <a:latin typeface="Helvetica" pitchFamily="2" charset="0"/>
                <a:cs typeface="Helvetica" pitchFamily="2" charset="0"/>
              </a:rPr>
              <a:t>User</a:t>
            </a:r>
            <a:endParaRPr lang="en-US" sz="1800" dirty="0">
              <a:latin typeface="Helvetica" pitchFamily="2" charset="0"/>
              <a:cs typeface="Helvetica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65520" y="6385614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kern="0" dirty="0">
                <a:latin typeface="Helvetica" pitchFamily="2" charset="0"/>
                <a:cs typeface="Helvetica" pitchFamily="2" charset="0"/>
              </a:rPr>
              <a:t>Blockchain network</a:t>
            </a:r>
            <a:endParaRPr lang="en-US" sz="1800" dirty="0">
              <a:latin typeface="Helvetica" pitchFamily="2" charset="0"/>
              <a:cs typeface="Helvetica" pitchFamily="2" charset="0"/>
            </a:endParaRPr>
          </a:p>
        </p:txBody>
      </p:sp>
      <p:sp>
        <p:nvSpPr>
          <p:cNvPr id="66" name="Rectangle: Rounded Corners 65"/>
          <p:cNvSpPr/>
          <p:nvPr/>
        </p:nvSpPr>
        <p:spPr bwMode="auto">
          <a:xfrm>
            <a:off x="2943229" y="4365566"/>
            <a:ext cx="2332677" cy="1993024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PMingLiU" charset="0"/>
              <a:cs typeface="Helvetica" pitchFamily="2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1060510" y="4785695"/>
            <a:ext cx="1795134" cy="58798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 flipV="1">
            <a:off x="1042209" y="5491550"/>
            <a:ext cx="1786613" cy="48605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69" name="Arrow: Right 68"/>
          <p:cNvSpPr/>
          <p:nvPr/>
        </p:nvSpPr>
        <p:spPr bwMode="auto">
          <a:xfrm>
            <a:off x="5349820" y="5096763"/>
            <a:ext cx="619272" cy="382694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PMingLiU" charset="0"/>
              <a:cs typeface="Helvetica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 rot="20583325">
            <a:off x="852795" y="467031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kern="0" dirty="0">
                <a:latin typeface="Helvetica" pitchFamily="2" charset="0"/>
                <a:cs typeface="Helvetica" pitchFamily="2" charset="0"/>
              </a:rPr>
              <a:t>searching request</a:t>
            </a:r>
            <a:endParaRPr lang="en-US" sz="1800" dirty="0">
              <a:latin typeface="Helvetica" pitchFamily="2" charset="0"/>
              <a:cs typeface="Helvetica" pitchFamily="2" charset="0"/>
            </a:endParaRPr>
          </a:p>
        </p:txBody>
      </p:sp>
      <p:sp>
        <p:nvSpPr>
          <p:cNvPr id="71" name="Rectangle 70"/>
          <p:cNvSpPr/>
          <p:nvPr/>
        </p:nvSpPr>
        <p:spPr>
          <a:xfrm rot="867247">
            <a:off x="1487303" y="573681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kern="0" dirty="0">
                <a:latin typeface="Helvetica" pitchFamily="2" charset="0"/>
                <a:cs typeface="Helvetica" pitchFamily="2" charset="0"/>
              </a:rPr>
              <a:t>result</a:t>
            </a:r>
            <a:endParaRPr lang="en-US" sz="1800" dirty="0">
              <a:latin typeface="Helvetica" pitchFamily="2" charset="0"/>
              <a:cs typeface="Helvetica" pitchFamily="2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777995" y="2725593"/>
            <a:ext cx="16278" cy="2447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794273" y="5155030"/>
            <a:ext cx="3092826" cy="17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106094" y="5226524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integrity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7549152" y="645448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privacy</a:t>
            </a:r>
            <a:endParaRPr lang="en-US" sz="20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7372180" y="5172959"/>
            <a:ext cx="1422094" cy="1541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826256" y="2725593"/>
            <a:ext cx="1249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efficiency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9798322" y="5074346"/>
            <a:ext cx="0" cy="98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0703759" y="5056417"/>
            <a:ext cx="0" cy="98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794273" y="4272004"/>
            <a:ext cx="927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783297" y="3438287"/>
            <a:ext cx="927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351249" y="5652567"/>
            <a:ext cx="927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929227" y="6127693"/>
            <a:ext cx="927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70596" y="325362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</a:t>
            </a:r>
            <a:endParaRPr 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8197491" y="4078379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low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7651938" y="5395737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low</a:t>
            </a:r>
            <a:endParaRPr 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8120739" y="5891523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9529220" y="5162890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low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0365938" y="516289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388383" y="6454485"/>
            <a:ext cx="2800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233CD7"/>
                </a:solidFill>
              </a:rPr>
              <a:t>Expert: Prof. </a:t>
            </a:r>
            <a:r>
              <a:rPr lang="en-US" altLang="zh-CN" dirty="0" err="1">
                <a:solidFill>
                  <a:srgbClr val="233CD7"/>
                </a:solidFill>
              </a:rPr>
              <a:t>Jianliang</a:t>
            </a:r>
            <a:r>
              <a:rPr lang="en-US" altLang="zh-CN" dirty="0">
                <a:solidFill>
                  <a:srgbClr val="233CD7"/>
                </a:solidFill>
              </a:rPr>
              <a:t> Xu</a:t>
            </a:r>
            <a:endParaRPr lang="en-US" altLang="zh-CN" dirty="0">
              <a:solidFill>
                <a:srgbClr val="233CD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11"/>
    </mc:Choice>
    <mc:Fallback>
      <p:transition spd="slow" advTm="501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wumin\Desktop\++3.png"/>
          <p:cNvPicPr>
            <a:picLocks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 flipV="1">
            <a:off x="0" y="782923"/>
            <a:ext cx="12192000" cy="4571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340929" y="816429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l"/>
            <a:endParaRPr kumimoji="1" lang="en-US" dirty="0">
              <a:noFill/>
            </a:endParaRPr>
          </a:p>
        </p:txBody>
      </p:sp>
      <p:sp>
        <p:nvSpPr>
          <p:cNvPr id="18" name="标题 17"/>
          <p:cNvSpPr txBox="1"/>
          <p:nvPr/>
        </p:nvSpPr>
        <p:spPr bwMode="auto">
          <a:xfrm>
            <a:off x="0" y="209584"/>
            <a:ext cx="12191999" cy="494504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spc="2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Blockchain </a:t>
            </a:r>
            <a:r>
              <a:rPr lang="en-US" altLang="zh-CN" sz="3600" spc="20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Future Research</a:t>
            </a:r>
            <a:endParaRPr lang="zh-CN" altLang="en-US" sz="3600" spc="2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5"/>
          <p:cNvSpPr/>
          <p:nvPr/>
        </p:nvSpPr>
        <p:spPr>
          <a:xfrm>
            <a:off x="430082" y="1362452"/>
            <a:ext cx="11331834" cy="5148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lvl="2" indent="-342900"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ja-JP" sz="2600" spc="100" dirty="0">
                <a:solidFill>
                  <a:srgbClr val="233CD7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Performance and security </a:t>
            </a:r>
            <a:r>
              <a:rPr lang="en-US" altLang="ja-JP" sz="2600" spc="100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two long-standing issues</a:t>
            </a:r>
            <a:endParaRPr lang="en-US" altLang="ja-JP" sz="2400" spc="100" dirty="0">
              <a:latin typeface="Helvetica" pitchFamily="2" charset="0"/>
              <a:ea typeface="+mn-ea"/>
              <a:cs typeface="Times New Roman" panose="02020603050405020304" pitchFamily="18" charset="0"/>
            </a:endParaRPr>
          </a:p>
          <a:p>
            <a:pPr marL="342900" lvl="2" indent="-342900"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ja-JP" sz="2600" spc="100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Blockchain is emerging in </a:t>
            </a:r>
            <a:r>
              <a:rPr lang="en-US" altLang="ja-JP" sz="2600" spc="100" dirty="0">
                <a:solidFill>
                  <a:srgbClr val="233CD7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finance, economy, and regulation</a:t>
            </a:r>
            <a:endParaRPr lang="en-US" altLang="ja-JP" sz="2600" spc="100" dirty="0">
              <a:solidFill>
                <a:srgbClr val="233CD7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2" indent="-342900"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ja-JP" sz="2600" spc="100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It’s promising to make blockchain the </a:t>
            </a:r>
            <a:r>
              <a:rPr lang="en-US" altLang="ja-JP" sz="2600" spc="100" dirty="0">
                <a:solidFill>
                  <a:srgbClr val="233CD7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communication</a:t>
            </a:r>
            <a:r>
              <a:rPr lang="en-US" altLang="ja-JP" sz="2600" spc="100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infrastructure</a:t>
            </a:r>
            <a:endParaRPr lang="en-US" altLang="ja-JP" sz="2600" spc="100" dirty="0"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2" indent="-342900"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endParaRPr lang="en-US" altLang="ja-JP" sz="2600" spc="100" dirty="0"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2" indent="-342900"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ja-JP" sz="2600" spc="100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Blockchain needs </a:t>
            </a:r>
            <a:r>
              <a:rPr lang="en-US" altLang="ja-JP" sz="2600" spc="100" dirty="0">
                <a:solidFill>
                  <a:srgbClr val="233CD7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killer applications </a:t>
            </a:r>
            <a:r>
              <a:rPr lang="en-US" altLang="ja-JP" sz="2600" spc="100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beside cryptocurrencies</a:t>
            </a:r>
            <a:endParaRPr lang="en-US" altLang="ja-JP" sz="2600" spc="100" dirty="0"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"/>
          <p:cNvSpPr txBox="1"/>
          <p:nvPr/>
        </p:nvSpPr>
        <p:spPr>
          <a:xfrm>
            <a:off x="11623167" y="6474021"/>
            <a:ext cx="514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5219A2-2BFE-4542-AB88-2B8607FFCCAA}" type="slidenum">
              <a:rPr kumimoji="1" lang="zh-CN" altLang="en-US" smtClean="0">
                <a:cs typeface="Times New Roman" panose="02020603050405020304" pitchFamily="18" charset="0"/>
              </a:rPr>
            </a:fld>
            <a:endParaRPr kumimoji="1"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9" name="Thought Bubble: Cloud 8"/>
          <p:cNvSpPr/>
          <p:nvPr/>
        </p:nvSpPr>
        <p:spPr>
          <a:xfrm>
            <a:off x="6073563" y="5266586"/>
            <a:ext cx="5688353" cy="808491"/>
          </a:xfrm>
          <a:prstGeom prst="cloud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Only Personal Perspective!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11"/>
    </mc:Choice>
    <mc:Fallback>
      <p:transition spd="slow" advTm="5011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C:\Users\wumin\Desktop\++3.png"/>
          <p:cNvPicPr>
            <a:picLocks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 flipV="1">
            <a:off x="0" y="782923"/>
            <a:ext cx="12192000" cy="4571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340929" y="816429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l"/>
            <a:endParaRPr kumimoji="1" lang="en-US" dirty="0">
              <a:noFill/>
            </a:endParaRPr>
          </a:p>
        </p:txBody>
      </p:sp>
      <p:sp>
        <p:nvSpPr>
          <p:cNvPr id="18" name="标题 17"/>
          <p:cNvSpPr txBox="1"/>
          <p:nvPr/>
        </p:nvSpPr>
        <p:spPr bwMode="auto">
          <a:xfrm>
            <a:off x="0" y="209584"/>
            <a:ext cx="12191999" cy="494504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spc="2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Ad: Blockchain Research in </a:t>
            </a:r>
            <a:r>
              <a:rPr lang="en-US" altLang="zh-CN" sz="3600" spc="200" dirty="0" err="1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PolyU</a:t>
            </a:r>
            <a:r>
              <a:rPr lang="en-US" altLang="zh-CN" sz="3600" spc="2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IMCL</a:t>
            </a:r>
            <a:endParaRPr lang="zh-CN" altLang="en-US" sz="3600" spc="2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5"/>
          <p:cNvSpPr/>
          <p:nvPr/>
        </p:nvSpPr>
        <p:spPr>
          <a:xfrm>
            <a:off x="334973" y="1072036"/>
            <a:ext cx="11522052" cy="5158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ja-JP" sz="2600" spc="100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focus</a:t>
            </a:r>
            <a:endParaRPr lang="en-US" altLang="ja-JP" sz="2600" spc="100" dirty="0"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Blockchain-empowered Collaborative Edge Computing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Blockchain-based Big Data Sharing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ja-JP" sz="2600" spc="100" dirty="0"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Some other topics</a:t>
            </a:r>
            <a:endParaRPr lang="en-US" altLang="ja-JP" sz="2600" spc="100" dirty="0"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Integration of Blockchain and Federated Learning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Blockchain as a Service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 err="1">
                <a:latin typeface="Helvetica" pitchFamily="2" charset="0"/>
                <a:ea typeface="+mn-ea"/>
              </a:rPr>
              <a:t>Sharding</a:t>
            </a:r>
            <a:r>
              <a:rPr lang="en-US" altLang="ja-JP" sz="2400" dirty="0">
                <a:latin typeface="Helvetica" pitchFamily="2" charset="0"/>
                <a:ea typeface="+mn-ea"/>
              </a:rPr>
              <a:t> Protocol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342900" lvl="1" indent="-3429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ja-JP" sz="2600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are open to exciting ideas</a:t>
            </a:r>
            <a:endParaRPr lang="en-US" altLang="ja-JP" sz="2600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ja-JP" sz="2600" spc="100" dirty="0">
                <a:solidFill>
                  <a:srgbClr val="2831E1"/>
                </a:solidFill>
                <a:latin typeface="Helvetica" pitchFamily="2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Looking forward to cooperation &amp; your joining</a:t>
            </a:r>
            <a:endParaRPr lang="en-US" altLang="ja-JP" sz="2600" spc="100" dirty="0">
              <a:solidFill>
                <a:srgbClr val="2831E1"/>
              </a:solidFill>
              <a:latin typeface="Helvetica" pitchFamily="2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https://www4.comp.polyu.edu.hk/~labimcl/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https://www4.comp.polyu.edu.hk/~cssjiang/</a:t>
            </a:r>
            <a:endParaRPr lang="en-US" altLang="ja-JP" sz="2400" dirty="0">
              <a:latin typeface="Helvetica" pitchFamily="2" charset="0"/>
              <a:ea typeface="+mn-ea"/>
            </a:endParaRPr>
          </a:p>
          <a:p>
            <a:pPr marL="742950" lvl="2" indent="-342900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Helvetica" pitchFamily="2" charset="0"/>
                <a:ea typeface="+mn-ea"/>
              </a:rPr>
              <a:t>cs-shan.jiang@polyu.edu.hk</a:t>
            </a:r>
            <a:endParaRPr lang="en-US" altLang="ja-JP" sz="2400" dirty="0">
              <a:latin typeface="Helvetica" pitchFamily="2" charset="0"/>
              <a:ea typeface="+mn-ea"/>
            </a:endParaRPr>
          </a:p>
        </p:txBody>
      </p:sp>
      <p:sp>
        <p:nvSpPr>
          <p:cNvPr id="16" name="灯片编号占位符 1"/>
          <p:cNvSpPr txBox="1"/>
          <p:nvPr/>
        </p:nvSpPr>
        <p:spPr>
          <a:xfrm>
            <a:off x="11623167" y="6474021"/>
            <a:ext cx="514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5219A2-2BFE-4542-AB88-2B8607FFCCAA}" type="slidenum">
              <a:rPr kumimoji="1" lang="zh-CN" altLang="en-US" smtClean="0">
                <a:cs typeface="Times New Roman" panose="02020603050405020304" pitchFamily="18" charset="0"/>
              </a:rPr>
            </a:fld>
            <a:endParaRPr kumimoji="1" lang="zh-CN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11"/>
    </mc:Choice>
    <mc:Fallback>
      <p:transition spd="slow" advTm="501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2861</Words>
  <Application>WPS 演示</Application>
  <PresentationFormat>Widescreen</PresentationFormat>
  <Paragraphs>189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等线</vt:lpstr>
      <vt:lpstr>Helvetica</vt:lpstr>
      <vt:lpstr>微软雅黑</vt:lpstr>
      <vt:lpstr>Times New Roman</vt:lpstr>
      <vt:lpstr>Calibri</vt:lpstr>
      <vt:lpstr>MS PGothic</vt:lpstr>
      <vt:lpstr>Arial</vt:lpstr>
      <vt:lpstr>Helvetica Neue</vt:lpstr>
      <vt:lpstr>PMingLiU</vt:lpstr>
      <vt:lpstr>仿宋_GB2312</vt:lpstr>
      <vt:lpstr>Arial Unicode MS</vt:lpstr>
      <vt:lpstr>黑体</vt:lpstr>
      <vt:lpstr>Segoe Print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</dc:title>
  <dc:creator>Microsoft Office User</dc:creator>
  <cp:lastModifiedBy>WPS_1624993255</cp:lastModifiedBy>
  <cp:revision>4034</cp:revision>
  <cp:lastPrinted>2021-06-03T13:30:00Z</cp:lastPrinted>
  <dcterms:created xsi:type="dcterms:W3CDTF">2019-05-09T16:10:00Z</dcterms:created>
  <dcterms:modified xsi:type="dcterms:W3CDTF">2021-11-08T06:54:44Z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564E4C4063C74CE5AAC4A4B43AAA28C9</vt:lpwstr>
  </property>
</Properties>
</file>