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30"/>
  </p:notesMasterIdLst>
  <p:handoutMasterIdLst>
    <p:handoutMasterId r:id="rId31"/>
  </p:handoutMasterIdLst>
  <p:sldIdLst>
    <p:sldId id="261" r:id="rId5"/>
    <p:sldId id="286" r:id="rId6"/>
    <p:sldId id="283" r:id="rId7"/>
    <p:sldId id="268" r:id="rId8"/>
    <p:sldId id="265" r:id="rId9"/>
    <p:sldId id="269" r:id="rId10"/>
    <p:sldId id="272" r:id="rId11"/>
    <p:sldId id="285" r:id="rId12"/>
    <p:sldId id="282" r:id="rId13"/>
    <p:sldId id="273" r:id="rId14"/>
    <p:sldId id="260" r:id="rId15"/>
    <p:sldId id="276" r:id="rId16"/>
    <p:sldId id="294" r:id="rId17"/>
    <p:sldId id="297" r:id="rId18"/>
    <p:sldId id="298" r:id="rId19"/>
    <p:sldId id="299" r:id="rId20"/>
    <p:sldId id="290" r:id="rId21"/>
    <p:sldId id="300" r:id="rId22"/>
    <p:sldId id="301" r:id="rId23"/>
    <p:sldId id="302" r:id="rId24"/>
    <p:sldId id="281" r:id="rId25"/>
    <p:sldId id="303" r:id="rId26"/>
    <p:sldId id="280" r:id="rId27"/>
    <p:sldId id="274" r:id="rId28"/>
    <p:sldId id="275" r:id="rId2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26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1807-FF06-4DD9-853C-3E29086A5825}" type="datetimeFigureOut">
              <a:rPr lang="zh-CN" altLang="en-US" smtClean="0"/>
              <a:t>19/02/19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F5CB-9AAD-497D-8D98-033743061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625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42A3D-336A-4EB6-99FF-78D0A6E33A3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4D95F-9EDB-4F79-A1CA-CBE8C6B0A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9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5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6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89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3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7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9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29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69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04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5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2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6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D95F-9EDB-4F79-A1CA-CBE8C6B0A0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1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44241B58-7E27-400C-AD6D-0577E640E70B" descr="BC94DFB8-F93C-4486-BC8B-9386DBF19A8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"/>
          <a:stretch/>
        </p:blipFill>
        <p:spPr bwMode="auto">
          <a:xfrm>
            <a:off x="0" y="0"/>
            <a:ext cx="122686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58281" y="3943081"/>
            <a:ext cx="5337776" cy="66277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2017 Management Seminar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58281" y="4945146"/>
            <a:ext cx="5337776" cy="489100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: Dec. 15, 2017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662181" y="3990706"/>
            <a:ext cx="0" cy="5810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662181" y="4944048"/>
            <a:ext cx="0" cy="5810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4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63" y="1257246"/>
            <a:ext cx="10342037" cy="4351338"/>
          </a:xfrm>
        </p:spPr>
        <p:txBody>
          <a:bodyPr/>
          <a:lstStyle>
            <a:lvl1pPr marL="228600" indent="-228600">
              <a:buFont typeface="Calibri Light" panose="020F0302020204030204" pitchFamily="34" charset="0"/>
              <a:buChar char="|"/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685800" indent="-228600">
              <a:buFont typeface="Calibri Light" panose="020F0302020204030204" pitchFamily="34" charset="0"/>
              <a:buChar char="|"/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2pPr>
            <a:lvl3pPr marL="1143000" indent="-228600">
              <a:buFont typeface="Calibri Light" panose="020F0302020204030204" pitchFamily="34" charset="0"/>
              <a:buChar char="|"/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3pPr>
            <a:lvl4pPr marL="1600200" indent="-228600">
              <a:buFont typeface="Calibri Light" panose="020F0302020204030204" pitchFamily="34" charset="0"/>
              <a:buChar char="|"/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4pPr>
            <a:lvl5pPr marL="2057400" indent="-228600">
              <a:buFont typeface="Calibri Light" panose="020F0302020204030204" pitchFamily="34" charset="0"/>
              <a:buChar char="|"/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040965" y="5952740"/>
            <a:ext cx="4010648" cy="1020580"/>
            <a:chOff x="10770032" y="5867398"/>
            <a:chExt cx="4010648" cy="1020580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0799230" y="6080987"/>
              <a:ext cx="3981450" cy="80699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>
                  <a:solidFill>
                    <a:srgbClr val="15264B"/>
                  </a:solidFill>
                  <a:latin typeface="+mn-lt"/>
                </a:rPr>
                <a:t>realizing</a:t>
              </a:r>
            </a:p>
            <a:p>
              <a:r>
                <a:rPr lang="en-US" sz="1400" dirty="0">
                  <a:solidFill>
                    <a:srgbClr val="15264B"/>
                  </a:solidFill>
                  <a:latin typeface="+mn-lt"/>
                </a:rPr>
                <a:t>innovation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0032" y="5867398"/>
              <a:ext cx="490668" cy="39361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0"/>
            <a:ext cx="12192000" cy="74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3" y="0"/>
            <a:ext cx="10342037" cy="742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62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0"/>
            <a:ext cx="12192000" cy="74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3" y="0"/>
            <a:ext cx="10342037" cy="742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1040965" y="5952740"/>
            <a:ext cx="4010648" cy="1020580"/>
            <a:chOff x="10770032" y="5867398"/>
            <a:chExt cx="4010648" cy="1020580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10799230" y="6080987"/>
              <a:ext cx="3981450" cy="80699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>
                  <a:solidFill>
                    <a:srgbClr val="15264B"/>
                  </a:solidFill>
                  <a:latin typeface="+mn-lt"/>
                </a:rPr>
                <a:t>realizing</a:t>
              </a:r>
            </a:p>
            <a:p>
              <a:r>
                <a:rPr lang="en-US" sz="1400" dirty="0">
                  <a:solidFill>
                    <a:srgbClr val="15264B"/>
                  </a:solidFill>
                  <a:latin typeface="+mn-lt"/>
                </a:rPr>
                <a:t>innovation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0032" y="5867398"/>
              <a:ext cx="490668" cy="393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68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00"/>
            <a:ext cx="12192000" cy="370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994671"/>
            <a:ext cx="89154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5952740"/>
            <a:ext cx="15051613" cy="1020580"/>
            <a:chOff x="-270933" y="5867398"/>
            <a:chExt cx="15051613" cy="1020580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10799230" y="6080987"/>
              <a:ext cx="3981450" cy="80699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>
                  <a:solidFill>
                    <a:srgbClr val="15264B"/>
                  </a:solidFill>
                  <a:latin typeface="+mn-lt"/>
                </a:rPr>
                <a:t>realizing</a:t>
              </a:r>
            </a:p>
            <a:p>
              <a:r>
                <a:rPr lang="en-US" sz="1400" dirty="0">
                  <a:solidFill>
                    <a:srgbClr val="15264B"/>
                  </a:solidFill>
                  <a:latin typeface="+mn-lt"/>
                </a:rPr>
                <a:t>innovation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-270933" y="6544732"/>
              <a:ext cx="11057466" cy="118532"/>
            </a:xfrm>
            <a:prstGeom prst="rect">
              <a:avLst/>
            </a:prstGeom>
            <a:solidFill>
              <a:srgbClr val="15264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0032" y="5867398"/>
              <a:ext cx="490668" cy="393613"/>
            </a:xfrm>
            <a:prstGeom prst="rect">
              <a:avLst/>
            </a:prstGeom>
          </p:spPr>
        </p:pic>
      </p:grpSp>
      <p:pic>
        <p:nvPicPr>
          <p:cNvPr id="3074" name="300F1731-2D12-45F6-B35F-B58E374BCBE4" descr="4087A010-9B35-4822-A55A-08D8AED985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0"/>
            <a:ext cx="7053943" cy="325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14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00"/>
            <a:ext cx="12191999" cy="370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994671"/>
            <a:ext cx="89154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1040965" y="5952740"/>
            <a:ext cx="4010648" cy="1020580"/>
            <a:chOff x="10770032" y="5867398"/>
            <a:chExt cx="4010648" cy="1020580"/>
          </a:xfrm>
        </p:grpSpPr>
        <p:sp>
          <p:nvSpPr>
            <p:cNvPr id="15" name="Title 1"/>
            <p:cNvSpPr txBox="1">
              <a:spLocks/>
            </p:cNvSpPr>
            <p:nvPr/>
          </p:nvSpPr>
          <p:spPr>
            <a:xfrm>
              <a:off x="10799230" y="6080987"/>
              <a:ext cx="3981450" cy="80699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>
                  <a:solidFill>
                    <a:srgbClr val="15264B"/>
                  </a:solidFill>
                  <a:latin typeface="+mn-lt"/>
                </a:rPr>
                <a:t>realizing</a:t>
              </a:r>
            </a:p>
            <a:p>
              <a:r>
                <a:rPr lang="en-US" sz="1400" dirty="0">
                  <a:solidFill>
                    <a:srgbClr val="15264B"/>
                  </a:solidFill>
                  <a:latin typeface="+mn-lt"/>
                </a:rPr>
                <a:t>innovation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0032" y="5867398"/>
              <a:ext cx="490668" cy="393613"/>
            </a:xfrm>
            <a:prstGeom prst="rect">
              <a:avLst/>
            </a:prstGeom>
          </p:spPr>
        </p:pic>
      </p:grpSp>
      <p:pic>
        <p:nvPicPr>
          <p:cNvPr id="10" name="300F1731-2D12-45F6-B35F-B58E374BCBE4" descr="4087A010-9B35-4822-A55A-08D8AED985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0"/>
            <a:ext cx="7053943" cy="325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80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00"/>
            <a:ext cx="12191999" cy="370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994671"/>
            <a:ext cx="89154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5952740"/>
            <a:ext cx="15051613" cy="1020580"/>
            <a:chOff x="-270933" y="5867398"/>
            <a:chExt cx="15051613" cy="1020580"/>
          </a:xfrm>
        </p:grpSpPr>
        <p:sp>
          <p:nvSpPr>
            <p:cNvPr id="15" name="Title 1"/>
            <p:cNvSpPr txBox="1">
              <a:spLocks/>
            </p:cNvSpPr>
            <p:nvPr/>
          </p:nvSpPr>
          <p:spPr>
            <a:xfrm>
              <a:off x="10799230" y="6080987"/>
              <a:ext cx="3981450" cy="80699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>
                  <a:solidFill>
                    <a:srgbClr val="15264B"/>
                  </a:solidFill>
                  <a:latin typeface="+mn-lt"/>
                </a:rPr>
                <a:t>realizing</a:t>
              </a:r>
            </a:p>
            <a:p>
              <a:r>
                <a:rPr lang="en-US" sz="1400" dirty="0">
                  <a:solidFill>
                    <a:srgbClr val="15264B"/>
                  </a:solidFill>
                  <a:latin typeface="+mn-lt"/>
                </a:rPr>
                <a:t>innovation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-270933" y="6544732"/>
              <a:ext cx="11057466" cy="118532"/>
            </a:xfrm>
            <a:prstGeom prst="rect">
              <a:avLst/>
            </a:prstGeom>
            <a:solidFill>
              <a:srgbClr val="15264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0032" y="5867398"/>
              <a:ext cx="490668" cy="393613"/>
            </a:xfrm>
            <a:prstGeom prst="rect">
              <a:avLst/>
            </a:prstGeom>
          </p:spPr>
        </p:pic>
      </p:grpSp>
      <p:pic>
        <p:nvPicPr>
          <p:cNvPr id="10" name="300F1731-2D12-45F6-B35F-B58E374BCBE4" descr="4087A010-9B35-4822-A55A-08D8AED985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0"/>
            <a:ext cx="7053943" cy="325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64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57D5C3D-E8EB-43EB-96DA-1E9FD3851BB2" descr="C3CD89DE-49B6-4690-A960-DA6F6D2CA4AC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3"/>
          <a:stretch/>
        </p:blipFill>
        <p:spPr bwMode="auto">
          <a:xfrm>
            <a:off x="0" y="-1"/>
            <a:ext cx="12192000" cy="690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646754" y="2494477"/>
            <a:ext cx="662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j-lt"/>
              </a:rPr>
              <a:t>| thank</a:t>
            </a:r>
            <a:r>
              <a:rPr lang="en-US" sz="9600" baseline="0" dirty="0">
                <a:solidFill>
                  <a:schemeClr val="bg1"/>
                </a:solidFill>
                <a:latin typeface="+mj-lt"/>
              </a:rPr>
              <a:t> you</a:t>
            </a:r>
            <a:endParaRPr lang="en-US" sz="9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31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1CF5-2305-4EDC-B2C8-F6D009B367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3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4" r:id="rId2"/>
    <p:sldLayoutId id="2147483704" r:id="rId3"/>
    <p:sldLayoutId id="2147483698" r:id="rId4"/>
    <p:sldLayoutId id="2147483705" r:id="rId5"/>
    <p:sldLayoutId id="2147483706" r:id="rId6"/>
    <p:sldLayoutId id="214748370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 Light" panose="020F0302020204030204" pitchFamily="34" charset="0"/>
        <a:buChar char="|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 Light" panose="020F0302020204030204" pitchFamily="34" charset="0"/>
        <a:buChar char="|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 Light" panose="020F0302020204030204" pitchFamily="34" charset="0"/>
        <a:buChar char="|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 Light" panose="020F0302020204030204" pitchFamily="34" charset="0"/>
        <a:buChar char="|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 Light" panose="020F0302020204030204" pitchFamily="34" charset="0"/>
        <a:buChar char="|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9" y="2499919"/>
            <a:ext cx="9120231" cy="24747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IT | HR plan for 2019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February 5</a:t>
            </a:r>
            <a:r>
              <a:rPr lang="en-US" sz="2700" baseline="30000" dirty="0"/>
              <a:t>th</a:t>
            </a:r>
            <a:r>
              <a:rPr lang="en-US" sz="2700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4310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563" y="1257245"/>
            <a:ext cx="10342037" cy="46805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Continue the Security Improvements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DRP (add file server)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Connect HK office to Quasar’s Domain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Security policies</a:t>
            </a:r>
          </a:p>
          <a:p>
            <a:pPr lvl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Improve the file management</a:t>
            </a:r>
          </a:p>
          <a:p>
            <a:pPr lvl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Install additional monitoring tools</a:t>
            </a:r>
          </a:p>
          <a:p>
            <a:pPr lvl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Improve data backup</a:t>
            </a:r>
          </a:p>
          <a:p>
            <a:pPr lvl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Improve data protection</a:t>
            </a:r>
          </a:p>
          <a:p>
            <a:pPr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Old computers replacement 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</a:t>
            </a:r>
          </a:p>
        </p:txBody>
      </p:sp>
    </p:spTree>
    <p:extLst>
      <p:ext uri="{BB962C8B-B14F-4D97-AF65-F5344CB8AC3E}">
        <p14:creationId xmlns:p14="http://schemas.microsoft.com/office/powerpoint/2010/main" val="10020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Agile implementation (phases 2 &amp; 3)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HRIS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eDHR-</a:t>
            </a:r>
          </a:p>
          <a:p>
            <a:pPr lvl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Barcode System</a:t>
            </a:r>
          </a:p>
          <a:p>
            <a:pPr lvl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Full eDHR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Warehouse location management software 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Implement a BI system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348809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Reimplement the Costing module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Implement the Forecast module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zh-CN" dirty="0"/>
              <a:t>Implement the OLAP/other solution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zh-CN" dirty="0"/>
              <a:t>Quasar QHK ORD invoicing move from manual to the ERP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zh-CN" dirty="0"/>
              <a:t>Improve the Priority usage and improving daily efficiency</a:t>
            </a:r>
            <a:endParaRPr lang="en-US" altLang="zh-CN" dirty="0"/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86794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9" y="2499919"/>
            <a:ext cx="9120231" cy="24747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Plan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37193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57246"/>
            <a:ext cx="10342037" cy="5059664"/>
          </a:xfrm>
        </p:spPr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 Department - Reorganize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342" y="2085358"/>
            <a:ext cx="2703729" cy="34163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System</a:t>
            </a:r>
            <a:endParaRPr lang="x-none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Network/Infrastructure</a:t>
            </a:r>
            <a:endParaRPr lang="x-none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Servers\Hardware</a:t>
            </a:r>
            <a:endParaRPr lang="x-none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Software</a:t>
            </a:r>
            <a:endParaRPr lang="x-none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Security</a:t>
            </a:r>
            <a:endParaRPr lang="x-none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x-none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lvl="0">
              <a:tabLst>
                <a:tab pos="457200" algn="l"/>
              </a:tabLst>
            </a:pPr>
            <a:r>
              <a:rPr lang="en-US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IS - Information Systems </a:t>
            </a:r>
            <a:endParaRPr lang="x-none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ERP - Priority</a:t>
            </a:r>
            <a:endParaRPr lang="x-none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HRIS</a:t>
            </a:r>
            <a:endParaRPr lang="x-none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PLM interfaces</a:t>
            </a:r>
            <a:endParaRPr lang="x-none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eDHR</a:t>
            </a:r>
            <a:endParaRPr lang="x-none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93342" y="1439027"/>
            <a:ext cx="272385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+mj-lt"/>
              </a:rPr>
              <a:t>Separate  IT  Department</a:t>
            </a:r>
            <a:endParaRPr lang="en-US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42D15-BB6D-4A78-BE5C-86714C65D151}"/>
              </a:ext>
            </a:extLst>
          </p:cNvPr>
          <p:cNvSpPr txBox="1"/>
          <p:nvPr/>
        </p:nvSpPr>
        <p:spPr>
          <a:xfrm>
            <a:off x="3849471" y="2046260"/>
            <a:ext cx="2703729" cy="34163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Aviv – IT Director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x-none" b="1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Linsen – IT Manager 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b="1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Aileen – IS Team Leader</a:t>
            </a:r>
            <a:endParaRPr lang="x-none" b="1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4078B-2372-4BFD-B941-C7DA337F9AC5}"/>
              </a:ext>
            </a:extLst>
          </p:cNvPr>
          <p:cNvSpPr txBox="1"/>
          <p:nvPr/>
        </p:nvSpPr>
        <p:spPr>
          <a:xfrm>
            <a:off x="3849471" y="1454793"/>
            <a:ext cx="272385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+mj-lt"/>
              </a:rPr>
              <a:t>Change Titles</a:t>
            </a:r>
            <a:endParaRPr lang="en-US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57E5B-5A95-45AA-BCDA-D043F2922E91}"/>
              </a:ext>
            </a:extLst>
          </p:cNvPr>
          <p:cNvSpPr txBox="1"/>
          <p:nvPr/>
        </p:nvSpPr>
        <p:spPr>
          <a:xfrm>
            <a:off x="6725725" y="2046260"/>
            <a:ext cx="2703729" cy="34163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x-none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altLang="zh-CN" b="1" dirty="0">
                <a:latin typeface="+mj-lt"/>
                <a:cs typeface="Arial" panose="020B0604020202020204" pitchFamily="34" charset="0"/>
              </a:rPr>
              <a:t>Recruit new Security officer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altLang="zh-CN" b="1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altLang="zh-CN" b="1" dirty="0">
                <a:latin typeface="+mj-lt"/>
                <a:cs typeface="Arial" panose="020B0604020202020204" pitchFamily="34" charset="0"/>
              </a:rPr>
              <a:t>Increase functional training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8C445-1F44-4C85-90B9-20C1ED6E919D}"/>
              </a:ext>
            </a:extLst>
          </p:cNvPr>
          <p:cNvSpPr txBox="1"/>
          <p:nvPr/>
        </p:nvSpPr>
        <p:spPr>
          <a:xfrm>
            <a:off x="6725725" y="1439026"/>
            <a:ext cx="272385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+mj-lt"/>
              </a:rPr>
              <a:t>Other Adjustments</a:t>
            </a:r>
            <a:endParaRPr lang="en-US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695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57246"/>
            <a:ext cx="10342037" cy="5059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IT Structure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04823-0DB6-4DBA-A0DB-3974CE25D5B9}"/>
              </a:ext>
            </a:extLst>
          </p:cNvPr>
          <p:cNvSpPr/>
          <p:nvPr/>
        </p:nvSpPr>
        <p:spPr>
          <a:xfrm>
            <a:off x="4745736" y="1152144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Aviv Yovel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IT Director</a:t>
            </a:r>
            <a:endParaRPr lang="x-none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EEEAC-0867-4327-BC8B-A9F92E3896CA}"/>
              </a:ext>
            </a:extLst>
          </p:cNvPr>
          <p:cNvSpPr/>
          <p:nvPr/>
        </p:nvSpPr>
        <p:spPr>
          <a:xfrm>
            <a:off x="4745736" y="2426227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Linsen Zhou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IT Manager</a:t>
            </a:r>
            <a:endParaRPr lang="x-none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2F213-A112-45CB-B544-F4A5EBFC5C3E}"/>
              </a:ext>
            </a:extLst>
          </p:cNvPr>
          <p:cNvSpPr/>
          <p:nvPr/>
        </p:nvSpPr>
        <p:spPr>
          <a:xfrm>
            <a:off x="1442244" y="517757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Viceren Wang </a:t>
            </a:r>
          </a:p>
          <a:p>
            <a:pPr algn="ctr"/>
            <a:r>
              <a:rPr lang="en-US" dirty="0"/>
              <a:t>Jr. ERP Engineer</a:t>
            </a:r>
            <a:endParaRPr lang="x-non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08DC-6160-430F-A5F7-F1A6944194C4}"/>
              </a:ext>
            </a:extLst>
          </p:cNvPr>
          <p:cNvSpPr/>
          <p:nvPr/>
        </p:nvSpPr>
        <p:spPr>
          <a:xfrm>
            <a:off x="3603276" y="516692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Loren Fei </a:t>
            </a:r>
          </a:p>
          <a:p>
            <a:pPr algn="ctr"/>
            <a:r>
              <a:rPr lang="en-US" dirty="0"/>
              <a:t>ERP Engineer</a:t>
            </a:r>
            <a:endParaRPr lang="x-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17EDD-D5E7-4D5D-9275-66380170D8BE}"/>
              </a:ext>
            </a:extLst>
          </p:cNvPr>
          <p:cNvSpPr/>
          <p:nvPr/>
        </p:nvSpPr>
        <p:spPr>
          <a:xfrm>
            <a:off x="2584704" y="399794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Alieen</a:t>
            </a:r>
            <a:r>
              <a:rPr lang="en-US" dirty="0"/>
              <a:t> Xiong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IS Team leader</a:t>
            </a:r>
            <a:endParaRPr lang="x-none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BF8EF-AA74-4C91-97CB-C05CF3DEA54A}"/>
              </a:ext>
            </a:extLst>
          </p:cNvPr>
          <p:cNvSpPr/>
          <p:nvPr/>
        </p:nvSpPr>
        <p:spPr>
          <a:xfrm>
            <a:off x="5940282" y="517757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Owen Wang </a:t>
            </a:r>
          </a:p>
          <a:p>
            <a:pPr algn="ctr"/>
            <a:r>
              <a:rPr lang="en-US" dirty="0"/>
              <a:t>IT Engineer (QSZ)</a:t>
            </a:r>
            <a:endParaRPr lang="x-non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2B4734-1F58-4DB7-86A1-701D61EBA997}"/>
              </a:ext>
            </a:extLst>
          </p:cNvPr>
          <p:cNvSpPr/>
          <p:nvPr/>
        </p:nvSpPr>
        <p:spPr>
          <a:xfrm>
            <a:off x="8101314" y="516692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Wan</a:t>
            </a:r>
          </a:p>
          <a:p>
            <a:pPr algn="ctr"/>
            <a:r>
              <a:rPr lang="en-US" dirty="0"/>
              <a:t>IT Engineer (QDG)</a:t>
            </a:r>
            <a:endParaRPr lang="x-non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A63E79-E545-45D5-8E59-A5438195618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660136" y="1911096"/>
            <a:ext cx="0" cy="51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B093EE-B83E-4861-A79E-18E03F7C19E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261213" y="3584102"/>
            <a:ext cx="1992393" cy="1194546"/>
          </a:xfrm>
          <a:prstGeom prst="bentConnector3">
            <a:avLst>
              <a:gd name="adj1" fmla="val 30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11E64E-84F8-4AD8-91EB-71112C9A3A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7055" y="2498262"/>
            <a:ext cx="1981743" cy="3355578"/>
          </a:xfrm>
          <a:prstGeom prst="bentConnector3">
            <a:avLst>
              <a:gd name="adj1" fmla="val 32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C54979F-5FD3-4581-B519-615F96F70CA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4173239" y="2511044"/>
            <a:ext cx="812763" cy="2161032"/>
          </a:xfrm>
          <a:prstGeom prst="bentConnector3">
            <a:avLst>
              <a:gd name="adj1" fmla="val 78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B49B889-FE79-4918-BE38-EA035666BB85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16200000" flipH="1">
            <a:off x="3803376" y="4452622"/>
            <a:ext cx="410028" cy="1018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10B221F-A3AF-4CB5-9E3B-77FD9ECF4AFB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>
            <a:off x="2717535" y="4396003"/>
            <a:ext cx="420678" cy="1142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4D003F4-DCD5-41FE-B4F1-C3251A4D38F4}"/>
              </a:ext>
            </a:extLst>
          </p:cNvPr>
          <p:cNvSpPr/>
          <p:nvPr/>
        </p:nvSpPr>
        <p:spPr>
          <a:xfrm>
            <a:off x="10210260" y="516692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???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Security officer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9E3D9-D16B-4DE1-AB35-28201AF2684F}"/>
              </a:ext>
            </a:extLst>
          </p:cNvPr>
          <p:cNvSpPr txBox="1"/>
          <p:nvPr/>
        </p:nvSpPr>
        <p:spPr>
          <a:xfrm>
            <a:off x="5723223" y="3462068"/>
            <a:ext cx="63350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9E3D9-D16B-4DE1-AB35-28201AF2684F}"/>
              </a:ext>
            </a:extLst>
          </p:cNvPr>
          <p:cNvSpPr txBox="1"/>
          <p:nvPr/>
        </p:nvSpPr>
        <p:spPr>
          <a:xfrm>
            <a:off x="1442244" y="3457696"/>
            <a:ext cx="415480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 –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224444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Reimplement the Costing module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Implement the Forecast module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zh-CN" dirty="0"/>
              <a:t>Implement the OLAP/other solution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zh-CN" dirty="0"/>
              <a:t>Quasar QHK ORD invoicing move from manual to the ERP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zh-CN" dirty="0"/>
              <a:t>Improve the Priority usage and improving daily efficiency</a:t>
            </a:r>
            <a:endParaRPr lang="en-US" altLang="zh-CN" dirty="0"/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395759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67185"/>
            <a:ext cx="10342037" cy="50596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Global Strategic plan for the Quasar group</a:t>
            </a:r>
            <a:endParaRPr lang="x-none" sz="27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Manage all IT projects as defined in the strategic plan</a:t>
            </a:r>
            <a:endParaRPr lang="x-none" sz="27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Responsibility for all sites </a:t>
            </a:r>
            <a:endParaRPr lang="x-none" sz="27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Cross functional alignment with all managers/directors</a:t>
            </a:r>
            <a:endParaRPr lang="x-none" sz="27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Manage all ERP upgrades, developments, interfaces and major events</a:t>
            </a:r>
            <a:endParaRPr lang="x-none" sz="27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Manage the continues security improvement process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Establish IT policies and security policies </a:t>
            </a:r>
            <a:endParaRPr lang="x-none" sz="27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Inspect the use of technological equipment and software to ensure functionality and efficiency</a:t>
            </a:r>
            <a:endParaRPr lang="x-none" sz="27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Implement and upgrade the IT systems/equipment, based on the Quasar needs</a:t>
            </a:r>
            <a:endParaRPr lang="x-none" sz="27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Budget control</a:t>
            </a:r>
            <a:endParaRPr lang="x-none" sz="27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 Director - Responsibilities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8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67185"/>
            <a:ext cx="10342037" cy="5059664"/>
          </a:xfrm>
        </p:spPr>
        <p:txBody>
          <a:bodyPr>
            <a:normAutofit fontScale="77500" lnSpcReduction="20000"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Evaluate and select hardware and software components, for information management systems and recommend to IT director as a reference. </a:t>
            </a:r>
            <a:endParaRPr lang="x-none" sz="30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Lead the team to ensure the security of data, network access and backup systems</a:t>
            </a:r>
            <a:endParaRPr lang="x-none" sz="30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Based on IT demand and work with multiple departments to allocate cost to make the IT department budget and provide to IT director for reviewing.</a:t>
            </a:r>
            <a:endParaRPr lang="x-none" sz="30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Lead the team to monitor servers and network infrastructure and respond to outages</a:t>
            </a:r>
            <a:endParaRPr lang="x-none" sz="30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Help the IT director to conduct job duties and responsibilities according to the organization’s business systems development methodology</a:t>
            </a:r>
            <a:endParaRPr lang="x-none" sz="30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Supervise and help the IT director to manage and direct department full and part time</a:t>
            </a:r>
            <a:endParaRPr lang="x-none" sz="30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Mentor and/or provide leadership to other members of the team. </a:t>
            </a:r>
            <a:endParaRPr lang="x-none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 Manager - Responsibilities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07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67185"/>
            <a:ext cx="10342037" cy="5059664"/>
          </a:xfrm>
        </p:spPr>
        <p:txBody>
          <a:bodyPr>
            <a:normAutofit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Support the technical needs of the IS team</a:t>
            </a:r>
            <a:endParaRPr lang="x-none" sz="31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Responsible for the whole development (receive them from the users, share it with the team)</a:t>
            </a:r>
            <a:endParaRPr lang="x-none" sz="31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Manage the ERP user’s privileges</a:t>
            </a:r>
            <a:endParaRPr lang="x-none" sz="31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Manage the ERP user’s licenses</a:t>
            </a:r>
            <a:endParaRPr lang="x-none" sz="31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Manage the ERP validation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Responsible for the ERP training, ERP UMs, 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Team Leader- Responsibilities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49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Supervise IT challenges of whole 4 Quasar’s sites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Support the Operation and Business Objectives 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Ensure IT Reliability and Performance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Align IT Strategic Planning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Maintain a Safe and Secure IT Environment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Manage and support company’s main Information systems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Maintain Quality Staff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Cost Control</a:t>
            </a:r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| Roles of IT Department</a:t>
            </a:r>
          </a:p>
        </p:txBody>
      </p:sp>
    </p:spTree>
    <p:extLst>
      <p:ext uri="{BB962C8B-B14F-4D97-AF65-F5344CB8AC3E}">
        <p14:creationId xmlns:p14="http://schemas.microsoft.com/office/powerpoint/2010/main" val="27617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67185"/>
            <a:ext cx="10342037" cy="5059664"/>
          </a:xfrm>
        </p:spPr>
        <p:txBody>
          <a:bodyPr>
            <a:normAutofit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Support implementing new security policies</a:t>
            </a:r>
            <a:endParaRPr lang="x-none" sz="31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Help improve Quasar security</a:t>
            </a:r>
            <a:endParaRPr lang="x-none" sz="31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Manage the security/monitor software 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Maintain appropriate security measures/mechanisms</a:t>
            </a:r>
            <a:endParaRPr lang="x-none" sz="31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Responsible for ISO 27001 standard establishment and maintenance</a:t>
            </a:r>
            <a:endParaRPr lang="x-none" sz="31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Conduct Security awareness training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Security Officer- Responsibilities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54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9" y="2499919"/>
            <a:ext cx="9120231" cy="24747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2018 Summary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715597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67185"/>
            <a:ext cx="10342037" cy="5059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Ticket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QDG infrastructure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Video conferencing solution (Zoom)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Server storage space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Fire extinguisher installed in the server room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Develop a sorting program for production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 - 2018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670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57246"/>
            <a:ext cx="10342037" cy="5059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Network Segmentation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BitLocker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Managed Antivirus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Microsoft Active Directory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Firewall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SSL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Anti-spam Gateway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IT|Security</a:t>
            </a:r>
            <a:r>
              <a:rPr lang="en-US" altLang="zh-CN" dirty="0"/>
              <a:t> - 2018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057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57246"/>
            <a:ext cx="10342037" cy="5059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DRP (mail server and attendance server)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Full Backup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Security policies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Password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Windows Update Procedure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- 2018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34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57246"/>
            <a:ext cx="10342037" cy="5059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Priority Upgrade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Budget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Cost Centers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BR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FG expire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Total 77 developments done in 2018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ERP - 2018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41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57246"/>
            <a:ext cx="10342037" cy="5059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 Current Structure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04823-0DB6-4DBA-A0DB-3974CE25D5B9}"/>
              </a:ext>
            </a:extLst>
          </p:cNvPr>
          <p:cNvSpPr/>
          <p:nvPr/>
        </p:nvSpPr>
        <p:spPr>
          <a:xfrm>
            <a:off x="4745736" y="1152144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Aviv Yovel</a:t>
            </a:r>
          </a:p>
          <a:p>
            <a:pPr algn="ctr"/>
            <a:r>
              <a:rPr lang="en-US" dirty="0">
                <a:latin typeface="+mj-lt"/>
              </a:rPr>
              <a:t>IT Manager</a:t>
            </a:r>
            <a:endParaRPr lang="x-none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EEEAC-0867-4327-BC8B-A9F92E3896CA}"/>
              </a:ext>
            </a:extLst>
          </p:cNvPr>
          <p:cNvSpPr/>
          <p:nvPr/>
        </p:nvSpPr>
        <p:spPr>
          <a:xfrm>
            <a:off x="4745736" y="2426227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Linsen Zhou</a:t>
            </a:r>
          </a:p>
          <a:p>
            <a:pPr algn="ctr"/>
            <a:r>
              <a:rPr lang="en-US" dirty="0">
                <a:latin typeface="+mj-lt"/>
              </a:rPr>
              <a:t>Jr. IT Manager</a:t>
            </a:r>
            <a:endParaRPr lang="x-none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2F213-A112-45CB-B544-F4A5EBFC5C3E}"/>
              </a:ext>
            </a:extLst>
          </p:cNvPr>
          <p:cNvSpPr/>
          <p:nvPr/>
        </p:nvSpPr>
        <p:spPr>
          <a:xfrm>
            <a:off x="423672" y="368347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Viceren Wang </a:t>
            </a:r>
          </a:p>
          <a:p>
            <a:pPr algn="ctr"/>
            <a:r>
              <a:rPr lang="en-US" dirty="0">
                <a:latin typeface="+mj-lt"/>
              </a:rPr>
              <a:t>Jr. ERP Engineer</a:t>
            </a:r>
            <a:endParaRPr lang="x-none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08DC-6160-430F-A5F7-F1A6944194C4}"/>
              </a:ext>
            </a:extLst>
          </p:cNvPr>
          <p:cNvSpPr/>
          <p:nvPr/>
        </p:nvSpPr>
        <p:spPr>
          <a:xfrm>
            <a:off x="2584704" y="367282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Loren Fei </a:t>
            </a:r>
          </a:p>
          <a:p>
            <a:pPr algn="ctr"/>
            <a:r>
              <a:rPr lang="en-US" dirty="0">
                <a:latin typeface="+mj-lt"/>
              </a:rPr>
              <a:t>ERP Engineer</a:t>
            </a:r>
            <a:endParaRPr lang="x-none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17EDD-D5E7-4D5D-9275-66380170D8BE}"/>
              </a:ext>
            </a:extLst>
          </p:cNvPr>
          <p:cNvSpPr/>
          <p:nvPr/>
        </p:nvSpPr>
        <p:spPr>
          <a:xfrm>
            <a:off x="4745736" y="367282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Alieen</a:t>
            </a:r>
            <a:r>
              <a:rPr lang="en-US" dirty="0">
                <a:latin typeface="+mj-lt"/>
              </a:rPr>
              <a:t> Xiong </a:t>
            </a:r>
          </a:p>
          <a:p>
            <a:pPr algn="ctr"/>
            <a:r>
              <a:rPr lang="en-US" dirty="0">
                <a:latin typeface="+mj-lt"/>
              </a:rPr>
              <a:t>Sr. ERP Engineer</a:t>
            </a:r>
            <a:endParaRPr lang="x-none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BF8EF-AA74-4C91-97CB-C05CF3DEA54A}"/>
              </a:ext>
            </a:extLst>
          </p:cNvPr>
          <p:cNvSpPr/>
          <p:nvPr/>
        </p:nvSpPr>
        <p:spPr>
          <a:xfrm>
            <a:off x="6906768" y="367282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Owen Wang </a:t>
            </a:r>
          </a:p>
          <a:p>
            <a:pPr algn="ctr"/>
            <a:r>
              <a:rPr lang="en-US" dirty="0">
                <a:latin typeface="+mj-lt"/>
              </a:rPr>
              <a:t>IT Engineer </a:t>
            </a:r>
          </a:p>
          <a:p>
            <a:pPr algn="ctr"/>
            <a:r>
              <a:rPr lang="en-US" dirty="0">
                <a:latin typeface="+mj-lt"/>
              </a:rPr>
              <a:t>(QSZ)</a:t>
            </a:r>
            <a:endParaRPr lang="x-none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2B4734-1F58-4DB7-86A1-701D61EBA997}"/>
              </a:ext>
            </a:extLst>
          </p:cNvPr>
          <p:cNvSpPr/>
          <p:nvPr/>
        </p:nvSpPr>
        <p:spPr>
          <a:xfrm>
            <a:off x="9067800" y="3662172"/>
            <a:ext cx="1828800" cy="75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Gene Wan</a:t>
            </a:r>
          </a:p>
          <a:p>
            <a:pPr algn="ctr"/>
            <a:r>
              <a:rPr lang="en-US" dirty="0">
                <a:latin typeface="+mj-lt"/>
              </a:rPr>
              <a:t>IT Engineer (QDG)</a:t>
            </a:r>
            <a:endParaRPr lang="x-none" dirty="0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A63E79-E545-45D5-8E59-A5438195618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660136" y="1911096"/>
            <a:ext cx="0" cy="51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FE298-4188-43B0-8091-EB2ED7030E7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660136" y="3185179"/>
            <a:ext cx="0" cy="48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B093EE-B83E-4861-A79E-18E03F7C19E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6496831" y="2348484"/>
            <a:ext cx="487643" cy="2161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11E64E-84F8-4AD8-91EB-71112C9A3A3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7582672" y="1262643"/>
            <a:ext cx="476993" cy="4322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BD0B86D-AAC7-4B29-B072-499D3EBC9A7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4335799" y="2348484"/>
            <a:ext cx="487643" cy="2161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AD6D968-A17E-48F8-818A-AA863B2301DC}"/>
              </a:ext>
            </a:extLst>
          </p:cNvPr>
          <p:cNvCxnSpPr>
            <a:cxnSpLocks/>
          </p:cNvCxnSpPr>
          <p:nvPr/>
        </p:nvCxnSpPr>
        <p:spPr>
          <a:xfrm rot="5400000">
            <a:off x="3249956" y="1262644"/>
            <a:ext cx="498293" cy="4322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4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Multiple Geographic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Centralized Data Center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Industry Best Practices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Dedicated line in major sites (Azure, HK, SZ, DG)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Hardware and Software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Monitoring to Proactively Ensure Reliability and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Access Control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Capacity Planning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Allows for accurate planning/budgeting</a:t>
            </a:r>
          </a:p>
          <a:p>
            <a:pPr marL="457200" indent="0">
              <a:buNone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  <a:p>
            <a:pPr marL="628650" indent="-17145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6468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563" y="1257246"/>
            <a:ext cx="10342037" cy="5261000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1000"/>
              </a:spcBef>
              <a:buNone/>
            </a:pPr>
            <a:endParaRPr lang="en-US" altLang="zh-CN" dirty="0"/>
          </a:p>
          <a:p>
            <a:pPr marL="628650" lvl="1" indent="-171450">
              <a:spcBef>
                <a:spcPts val="1000"/>
              </a:spcBef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3D4469-A148-4AD2-9022-740C4368E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836190"/>
              </p:ext>
            </p:extLst>
          </p:nvPr>
        </p:nvGraphicFramePr>
        <p:xfrm>
          <a:off x="1610725" y="1195975"/>
          <a:ext cx="7440058" cy="52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Acrobat Document" r:id="rId4" imgW="6423645" imgH="4541415" progId="AcroExch.Document.DC">
                  <p:embed/>
                </p:oleObj>
              </mc:Choice>
              <mc:Fallback>
                <p:oleObj name="Acrobat Document" r:id="rId4" imgW="6423645" imgH="4541415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3D4469-A148-4AD2-9022-740C4368E7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0725" y="1195975"/>
                        <a:ext cx="7440058" cy="526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87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ERP Process Flow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68" y="1221725"/>
            <a:ext cx="9648732" cy="51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6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322366"/>
              </p:ext>
            </p:extLst>
          </p:nvPr>
        </p:nvGraphicFramePr>
        <p:xfrm>
          <a:off x="1415065" y="1184670"/>
          <a:ext cx="8333581" cy="448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7565">
                  <a:extLst>
                    <a:ext uri="{9D8B030D-6E8A-4147-A177-3AD203B41FA5}">
                      <a16:colId xmlns:a16="http://schemas.microsoft.com/office/drawing/2014/main" val="2889508518"/>
                    </a:ext>
                  </a:extLst>
                </a:gridCol>
                <a:gridCol w="6466016">
                  <a:extLst>
                    <a:ext uri="{9D8B030D-6E8A-4147-A177-3AD203B41FA5}">
                      <a16:colId xmlns:a16="http://schemas.microsoft.com/office/drawing/2014/main" val="2406433526"/>
                    </a:ext>
                  </a:extLst>
                </a:gridCol>
              </a:tblGrid>
              <a:tr h="448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ERP Main Modules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Explanation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4325310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Finance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AR, AP, GL, Budget, Costing, Cost Centres, etc.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6707201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Engineering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Part, BOM, ECO, AML, etc.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8872871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Inventory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Warehouse transactions (Customer Shipment, GRV, etc.), Inventory/Stock control, Material Stock Management, Label printing, etc.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4235471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Production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PC/MC, Work Order, Production Reporting, stock issuing, etc.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291725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Sales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CRM, Customers, Quotation, Sale Orders, etc.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3744210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Purchasing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MRP, Purchase Demand, Purchase Order, Price lists, etc.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0995857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QC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IQC, IPQC, QMS, LA, MRB, CAPA, etc.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5541446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+mj-lt"/>
                          <a:ea typeface="宋体" panose="02010600030101010101" pitchFamily="2" charset="-122"/>
                        </a:rPr>
                        <a:t>Equipment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+mj-lt"/>
                          <a:ea typeface="宋体" panose="02010600030101010101" pitchFamily="2" charset="-122"/>
                        </a:rPr>
                        <a:t>Equipment management, Service calls, etc.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9830125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+mj-lt"/>
                          <a:ea typeface="宋体" panose="02010600030101010101" pitchFamily="2" charset="-122"/>
                        </a:rPr>
                        <a:t>HR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+mj-lt"/>
                          <a:ea typeface="宋体" panose="02010600030101010101" pitchFamily="2" charset="-122"/>
                        </a:rPr>
                        <a:t>Personal file, Training, etc.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1580629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ERP System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7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563" y="1257246"/>
            <a:ext cx="10342037" cy="5059664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/>
              <a:t>Network Segmentation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 err="1"/>
              <a:t>Bitlocker</a:t>
            </a:r>
            <a:r>
              <a:rPr lang="en-US" altLang="zh-CN" sz="2200" dirty="0"/>
              <a:t>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/>
              <a:t>Microsoft Active Directory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/>
              <a:t>Password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/>
              <a:t>Firewall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/>
              <a:t>SSL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/>
              <a:t>Managed Antivirus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/>
              <a:t>Anti-spam Gateway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/>
              <a:t>Full Backup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/>
              <a:t>Disaster Recovery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/>
              <a:t>Security policies-</a:t>
            </a:r>
          </a:p>
          <a:p>
            <a:pPr marL="685800"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800" dirty="0"/>
              <a:t>IT Equipment Management Policy</a:t>
            </a:r>
          </a:p>
          <a:p>
            <a:pPr marL="685800"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800" dirty="0"/>
              <a:t>User Account and Permission Management Policy</a:t>
            </a:r>
          </a:p>
          <a:p>
            <a:pPr marL="685800"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800" dirty="0"/>
              <a:t>Media Handling Policy</a:t>
            </a:r>
          </a:p>
          <a:p>
            <a:pPr marL="685800"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800" dirty="0"/>
              <a:t>Internet Browsing Policy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Improvement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9313" y="2144623"/>
            <a:ext cx="4589759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>
                <a:latin typeface="+mj-lt"/>
              </a:rPr>
              <a:t>From </a:t>
            </a:r>
            <a:br>
              <a:rPr lang="en-US" sz="8000" dirty="0">
                <a:latin typeface="+mj-lt"/>
              </a:rPr>
            </a:br>
            <a:r>
              <a:rPr lang="en-US" sz="8000" dirty="0">
                <a:latin typeface="+mj-lt"/>
              </a:rPr>
              <a:t>Zero to . . .</a:t>
            </a:r>
            <a:endParaRPr lang="he-IL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4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9" y="2499919"/>
            <a:ext cx="9120231" cy="24747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5154445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2F9DE559C754D98DD42396190982E" ma:contentTypeVersion="0" ma:contentTypeDescription="Create a new document." ma:contentTypeScope="" ma:versionID="ff3739293d5a8cc4fb9e8d85b4d3cb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24fd2d4348e31d7b7bcc391e9da95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37CD39-8EC6-4207-8ED3-63DA80595D0D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80F053-3676-4C4E-AD3E-CF904DE229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8EC022-C697-437B-9812-6F24E2D676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9607</TotalTime>
  <Words>939</Words>
  <Application>Microsoft Office PowerPoint</Application>
  <PresentationFormat>宽屏</PresentationFormat>
  <Paragraphs>266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宋体</vt:lpstr>
      <vt:lpstr>Arial</vt:lpstr>
      <vt:lpstr>Calibri</vt:lpstr>
      <vt:lpstr>Calibri Light</vt:lpstr>
      <vt:lpstr>Symbol</vt:lpstr>
      <vt:lpstr>Wingdings</vt:lpstr>
      <vt:lpstr>Custom Design</vt:lpstr>
      <vt:lpstr>Acrobat Document</vt:lpstr>
      <vt:lpstr>IT | HR plan for 2019  February 5th, 2019</vt:lpstr>
      <vt:lpstr>Responsibilities | Roles of IT Department</vt:lpstr>
      <vt:lpstr>IT Current Structure</vt:lpstr>
      <vt:lpstr>IT Infrastructure</vt:lpstr>
      <vt:lpstr>Network Diagram</vt:lpstr>
      <vt:lpstr>ERP Process Flow</vt:lpstr>
      <vt:lpstr>ERP System  </vt:lpstr>
      <vt:lpstr>Security Improvement</vt:lpstr>
      <vt:lpstr>Challenges</vt:lpstr>
      <vt:lpstr>IT </vt:lpstr>
      <vt:lpstr>IS</vt:lpstr>
      <vt:lpstr>ERP</vt:lpstr>
      <vt:lpstr>Future Plan</vt:lpstr>
      <vt:lpstr>IT Department - Reorganize</vt:lpstr>
      <vt:lpstr>New IT Structure</vt:lpstr>
      <vt:lpstr>ERP</vt:lpstr>
      <vt:lpstr>IT Director - Responsibilities</vt:lpstr>
      <vt:lpstr>IT Manager - Responsibilities</vt:lpstr>
      <vt:lpstr>IS Team Leader- Responsibilities</vt:lpstr>
      <vt:lpstr>New Security Officer- Responsibilities</vt:lpstr>
      <vt:lpstr>2018 Summary</vt:lpstr>
      <vt:lpstr>IT - 2018</vt:lpstr>
      <vt:lpstr>IT|Security - 2018 </vt:lpstr>
      <vt:lpstr>Security - 2018 </vt:lpstr>
      <vt:lpstr>ERP - 2018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 Shachar</dc:creator>
  <cp:lastModifiedBy>Linsen Zhou</cp:lastModifiedBy>
  <cp:revision>169</cp:revision>
  <cp:lastPrinted>2017-07-12T05:59:00Z</cp:lastPrinted>
  <dcterms:created xsi:type="dcterms:W3CDTF">2016-09-08T06:34:47Z</dcterms:created>
  <dcterms:modified xsi:type="dcterms:W3CDTF">2019-02-19T08:45:25Z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0x0101008F52F9DE559C754D98DD42396190982E</vt:lpwstr>
  </property>
</Properties>
</file>