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58" r:id="rId4"/>
    <p:sldId id="259" r:id="rId5"/>
    <p:sldId id="260" r:id="rId6"/>
    <p:sldId id="262" r:id="rId7"/>
    <p:sldId id="261" r:id="rId8"/>
    <p:sldId id="263" r:id="rId9"/>
    <p:sldId id="264" r:id="rId10"/>
    <p:sldId id="265" r:id="rId11"/>
    <p:sldId id="273" r:id="rId12"/>
    <p:sldId id="268" r:id="rId13"/>
    <p:sldId id="269" r:id="rId14"/>
    <p:sldId id="270" r:id="rId15"/>
    <p:sldId id="272" r:id="rId16"/>
    <p:sldId id="275" r:id="rId17"/>
    <p:sldId id="276" r:id="rId18"/>
    <p:sldId id="266" r:id="rId19"/>
    <p:sldId id="267" r:id="rId20"/>
    <p:sldId id="27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323F53-6251-4ED3-8EBF-E660DA5866BD}" type="datetimeFigureOut">
              <a:rPr lang="en-US" smtClean="0"/>
              <a:t>8/3/2021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E29D30-6C45-47E6-9B00-D0B886EE22E8}" type="slidenum">
              <a:rPr lang="en-US" smtClean="0"/>
              <a:t>‹#›</a:t>
            </a:fld>
            <a:endParaRPr lang="en-US"/>
          </a:p>
        </p:txBody>
      </p:sp>
    </p:spTree>
    <p:extLst>
      <p:ext uri="{BB962C8B-B14F-4D97-AF65-F5344CB8AC3E}">
        <p14:creationId xmlns:p14="http://schemas.microsoft.com/office/powerpoint/2010/main" val="4269803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E29D30-6C45-47E6-9B00-D0B886EE22E8}" type="slidenum">
              <a:rPr lang="en-US" smtClean="0"/>
              <a:t>10</a:t>
            </a:fld>
            <a:endParaRPr lang="en-US"/>
          </a:p>
        </p:txBody>
      </p:sp>
    </p:spTree>
    <p:extLst>
      <p:ext uri="{BB962C8B-B14F-4D97-AF65-F5344CB8AC3E}">
        <p14:creationId xmlns:p14="http://schemas.microsoft.com/office/powerpoint/2010/main" val="39888667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CFFB80-ACAB-4A60-825A-DA20C7BDFDB8}" type="datetimeFigureOut">
              <a:rPr lang="en-US" smtClean="0"/>
              <a:t>8/2/2021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6330CE9-31D5-484B-B5D8-68C335D9BE80}" type="slidenum">
              <a:rPr lang="en-US" smtClean="0"/>
              <a:t>‹#›</a:t>
            </a:fld>
            <a:endParaRPr lang="en-US"/>
          </a:p>
        </p:txBody>
      </p:sp>
    </p:spTree>
    <p:extLst>
      <p:ext uri="{BB962C8B-B14F-4D97-AF65-F5344CB8AC3E}">
        <p14:creationId xmlns:p14="http://schemas.microsoft.com/office/powerpoint/2010/main" val="4075525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CFFB80-ACAB-4A60-825A-DA20C7BDFDB8}" type="datetimeFigureOut">
              <a:rPr lang="en-US" smtClean="0"/>
              <a:t>8/2/2021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6330CE9-31D5-484B-B5D8-68C335D9BE80}" type="slidenum">
              <a:rPr lang="en-US" smtClean="0"/>
              <a:t>‹#›</a:t>
            </a:fld>
            <a:endParaRPr lang="en-US"/>
          </a:p>
        </p:txBody>
      </p:sp>
    </p:spTree>
    <p:extLst>
      <p:ext uri="{BB962C8B-B14F-4D97-AF65-F5344CB8AC3E}">
        <p14:creationId xmlns:p14="http://schemas.microsoft.com/office/powerpoint/2010/main" val="3193855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CFFB80-ACAB-4A60-825A-DA20C7BDFDB8}" type="datetimeFigureOut">
              <a:rPr lang="en-US" smtClean="0"/>
              <a:t>8/2/2021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6330CE9-31D5-484B-B5D8-68C335D9BE80}"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59990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7CFFB80-ACAB-4A60-825A-DA20C7BDFDB8}" type="datetimeFigureOut">
              <a:rPr lang="en-US" smtClean="0"/>
              <a:t>8/2/2021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6330CE9-31D5-484B-B5D8-68C335D9BE80}" type="slidenum">
              <a:rPr lang="en-US" smtClean="0"/>
              <a:t>‹#›</a:t>
            </a:fld>
            <a:endParaRPr lang="en-US"/>
          </a:p>
        </p:txBody>
      </p:sp>
    </p:spTree>
    <p:extLst>
      <p:ext uri="{BB962C8B-B14F-4D97-AF65-F5344CB8AC3E}">
        <p14:creationId xmlns:p14="http://schemas.microsoft.com/office/powerpoint/2010/main" val="8254436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7CFFB80-ACAB-4A60-825A-DA20C7BDFDB8}" type="datetimeFigureOut">
              <a:rPr lang="en-US" smtClean="0"/>
              <a:t>8/2/2021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6330CE9-31D5-484B-B5D8-68C335D9BE80}"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38879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7CFFB80-ACAB-4A60-825A-DA20C7BDFDB8}" type="datetimeFigureOut">
              <a:rPr lang="en-US" smtClean="0"/>
              <a:t>8/2/2021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6330CE9-31D5-484B-B5D8-68C335D9BE80}" type="slidenum">
              <a:rPr lang="en-US" smtClean="0"/>
              <a:t>‹#›</a:t>
            </a:fld>
            <a:endParaRPr lang="en-US"/>
          </a:p>
        </p:txBody>
      </p:sp>
    </p:spTree>
    <p:extLst>
      <p:ext uri="{BB962C8B-B14F-4D97-AF65-F5344CB8AC3E}">
        <p14:creationId xmlns:p14="http://schemas.microsoft.com/office/powerpoint/2010/main" val="42236585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CFFB80-ACAB-4A60-825A-DA20C7BDFDB8}" type="datetimeFigureOut">
              <a:rPr lang="en-US" smtClean="0"/>
              <a:t>8/2/2021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6330CE9-31D5-484B-B5D8-68C335D9BE80}" type="slidenum">
              <a:rPr lang="en-US" smtClean="0"/>
              <a:t>‹#›</a:t>
            </a:fld>
            <a:endParaRPr lang="en-US"/>
          </a:p>
        </p:txBody>
      </p:sp>
    </p:spTree>
    <p:extLst>
      <p:ext uri="{BB962C8B-B14F-4D97-AF65-F5344CB8AC3E}">
        <p14:creationId xmlns:p14="http://schemas.microsoft.com/office/powerpoint/2010/main" val="26414233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CFFB80-ACAB-4A60-825A-DA20C7BDFDB8}" type="datetimeFigureOut">
              <a:rPr lang="en-US" smtClean="0"/>
              <a:t>8/2/2021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6330CE9-31D5-484B-B5D8-68C335D9BE80}" type="slidenum">
              <a:rPr lang="en-US" smtClean="0"/>
              <a:t>‹#›</a:t>
            </a:fld>
            <a:endParaRPr lang="en-US"/>
          </a:p>
        </p:txBody>
      </p:sp>
    </p:spTree>
    <p:extLst>
      <p:ext uri="{BB962C8B-B14F-4D97-AF65-F5344CB8AC3E}">
        <p14:creationId xmlns:p14="http://schemas.microsoft.com/office/powerpoint/2010/main" val="4202961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CFFB80-ACAB-4A60-825A-DA20C7BDFDB8}" type="datetimeFigureOut">
              <a:rPr lang="en-US" smtClean="0"/>
              <a:t>8/2/2021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6330CE9-31D5-484B-B5D8-68C335D9BE80}" type="slidenum">
              <a:rPr lang="en-US" smtClean="0"/>
              <a:t>‹#›</a:t>
            </a:fld>
            <a:endParaRPr lang="en-US"/>
          </a:p>
        </p:txBody>
      </p:sp>
    </p:spTree>
    <p:extLst>
      <p:ext uri="{BB962C8B-B14F-4D97-AF65-F5344CB8AC3E}">
        <p14:creationId xmlns:p14="http://schemas.microsoft.com/office/powerpoint/2010/main" val="3740752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CFFB80-ACAB-4A60-825A-DA20C7BDFDB8}" type="datetimeFigureOut">
              <a:rPr lang="en-US" smtClean="0"/>
              <a:t>8/2/2021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6330CE9-31D5-484B-B5D8-68C335D9BE80}" type="slidenum">
              <a:rPr lang="en-US" smtClean="0"/>
              <a:t>‹#›</a:t>
            </a:fld>
            <a:endParaRPr lang="en-US"/>
          </a:p>
        </p:txBody>
      </p:sp>
    </p:spTree>
    <p:extLst>
      <p:ext uri="{BB962C8B-B14F-4D97-AF65-F5344CB8AC3E}">
        <p14:creationId xmlns:p14="http://schemas.microsoft.com/office/powerpoint/2010/main" val="4222784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CFFB80-ACAB-4A60-825A-DA20C7BDFDB8}" type="datetimeFigureOut">
              <a:rPr lang="en-US" smtClean="0"/>
              <a:t>8/2/2021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6330CE9-31D5-484B-B5D8-68C335D9BE80}" type="slidenum">
              <a:rPr lang="en-US" smtClean="0"/>
              <a:t>‹#›</a:t>
            </a:fld>
            <a:endParaRPr lang="en-US"/>
          </a:p>
        </p:txBody>
      </p:sp>
    </p:spTree>
    <p:extLst>
      <p:ext uri="{BB962C8B-B14F-4D97-AF65-F5344CB8AC3E}">
        <p14:creationId xmlns:p14="http://schemas.microsoft.com/office/powerpoint/2010/main" val="2075422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CFFB80-ACAB-4A60-825A-DA20C7BDFDB8}" type="datetimeFigureOut">
              <a:rPr lang="en-US" smtClean="0"/>
              <a:t>8/2/2021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6330CE9-31D5-484B-B5D8-68C335D9BE80}" type="slidenum">
              <a:rPr lang="en-US" smtClean="0"/>
              <a:t>‹#›</a:t>
            </a:fld>
            <a:endParaRPr lang="en-US"/>
          </a:p>
        </p:txBody>
      </p:sp>
    </p:spTree>
    <p:extLst>
      <p:ext uri="{BB962C8B-B14F-4D97-AF65-F5344CB8AC3E}">
        <p14:creationId xmlns:p14="http://schemas.microsoft.com/office/powerpoint/2010/main" val="1100225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CFFB80-ACAB-4A60-825A-DA20C7BDFDB8}" type="datetimeFigureOut">
              <a:rPr lang="en-US" smtClean="0"/>
              <a:t>8/2/2021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6330CE9-31D5-484B-B5D8-68C335D9BE80}" type="slidenum">
              <a:rPr lang="en-US" smtClean="0"/>
              <a:t>‹#›</a:t>
            </a:fld>
            <a:endParaRPr lang="en-US"/>
          </a:p>
        </p:txBody>
      </p:sp>
    </p:spTree>
    <p:extLst>
      <p:ext uri="{BB962C8B-B14F-4D97-AF65-F5344CB8AC3E}">
        <p14:creationId xmlns:p14="http://schemas.microsoft.com/office/powerpoint/2010/main" val="3247445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CFFB80-ACAB-4A60-825A-DA20C7BDFDB8}" type="datetimeFigureOut">
              <a:rPr lang="en-US" smtClean="0"/>
              <a:t>8/2/2021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6330CE9-31D5-484B-B5D8-68C335D9BE80}" type="slidenum">
              <a:rPr lang="en-US" smtClean="0"/>
              <a:t>‹#›</a:t>
            </a:fld>
            <a:endParaRPr lang="en-US"/>
          </a:p>
        </p:txBody>
      </p:sp>
    </p:spTree>
    <p:extLst>
      <p:ext uri="{BB962C8B-B14F-4D97-AF65-F5344CB8AC3E}">
        <p14:creationId xmlns:p14="http://schemas.microsoft.com/office/powerpoint/2010/main" val="3815387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CFFB80-ACAB-4A60-825A-DA20C7BDFDB8}" type="datetimeFigureOut">
              <a:rPr lang="en-US" smtClean="0"/>
              <a:t>8/2/2021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6330CE9-31D5-484B-B5D8-68C335D9BE80}" type="slidenum">
              <a:rPr lang="en-US" smtClean="0"/>
              <a:t>‹#›</a:t>
            </a:fld>
            <a:endParaRPr lang="en-US"/>
          </a:p>
        </p:txBody>
      </p:sp>
    </p:spTree>
    <p:extLst>
      <p:ext uri="{BB962C8B-B14F-4D97-AF65-F5344CB8AC3E}">
        <p14:creationId xmlns:p14="http://schemas.microsoft.com/office/powerpoint/2010/main" val="4045910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CFFB80-ACAB-4A60-825A-DA20C7BDFDB8}" type="datetimeFigureOut">
              <a:rPr lang="en-US" smtClean="0"/>
              <a:t>8/2/2021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6330CE9-31D5-484B-B5D8-68C335D9BE80}" type="slidenum">
              <a:rPr lang="en-US" smtClean="0"/>
              <a:t>‹#›</a:t>
            </a:fld>
            <a:endParaRPr lang="en-US"/>
          </a:p>
        </p:txBody>
      </p:sp>
    </p:spTree>
    <p:extLst>
      <p:ext uri="{BB962C8B-B14F-4D97-AF65-F5344CB8AC3E}">
        <p14:creationId xmlns:p14="http://schemas.microsoft.com/office/powerpoint/2010/main" val="3314140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7CFFB80-ACAB-4A60-825A-DA20C7BDFDB8}" type="datetimeFigureOut">
              <a:rPr lang="en-US" smtClean="0"/>
              <a:t>8/2/2021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6330CE9-31D5-484B-B5D8-68C335D9BE80}" type="slidenum">
              <a:rPr lang="en-US" smtClean="0"/>
              <a:t>‹#›</a:t>
            </a:fld>
            <a:endParaRPr lang="en-US"/>
          </a:p>
        </p:txBody>
      </p:sp>
    </p:spTree>
    <p:extLst>
      <p:ext uri="{BB962C8B-B14F-4D97-AF65-F5344CB8AC3E}">
        <p14:creationId xmlns:p14="http://schemas.microsoft.com/office/powerpoint/2010/main" val="8444705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insideairbnb.com/get-the-data.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insideairbnb.com/get-the-data.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E2B30-3130-44A4-B2B1-9B973308FF71}"/>
              </a:ext>
            </a:extLst>
          </p:cNvPr>
          <p:cNvSpPr>
            <a:spLocks noGrp="1"/>
          </p:cNvSpPr>
          <p:nvPr>
            <p:ph type="ctrTitle"/>
          </p:nvPr>
        </p:nvSpPr>
        <p:spPr/>
        <p:txBody>
          <a:bodyPr>
            <a:normAutofit/>
          </a:bodyPr>
          <a:lstStyle/>
          <a:p>
            <a:r>
              <a:rPr lang="en-US" sz="2800" b="1" cap="all" dirty="0">
                <a:solidFill>
                  <a:srgbClr val="4472C4"/>
                </a:solidFill>
                <a:effectLst/>
                <a:latin typeface="Calibri" panose="020F0502020204030204" pitchFamily="34" charset="0"/>
                <a:ea typeface="SimSun" panose="02010600030101010101" pitchFamily="2" charset="-122"/>
                <a:cs typeface="Times New Roman" panose="02020603050405020304" pitchFamily="18" charset="0"/>
              </a:rPr>
              <a:t>USE Graphs ANALYTICS TO INDENTIFY THE BEST REVIEWED LISTINGS OF cAMBRIDGE, mA USA IN TERM OF PRICE GROUP AND NEIGBORHOOD</a:t>
            </a:r>
            <a:endParaRPr lang="en-US" sz="7200" dirty="0"/>
          </a:p>
        </p:txBody>
      </p:sp>
      <p:sp>
        <p:nvSpPr>
          <p:cNvPr id="3" name="Subtitle 2">
            <a:extLst>
              <a:ext uri="{FF2B5EF4-FFF2-40B4-BE49-F238E27FC236}">
                <a16:creationId xmlns:a16="http://schemas.microsoft.com/office/drawing/2014/main" id="{FD45CEFE-F46A-40E1-9FEC-C806B649E426}"/>
              </a:ext>
            </a:extLst>
          </p:cNvPr>
          <p:cNvSpPr>
            <a:spLocks noGrp="1"/>
          </p:cNvSpPr>
          <p:nvPr>
            <p:ph type="subTitle" idx="1"/>
          </p:nvPr>
        </p:nvSpPr>
        <p:spPr/>
        <p:txBody>
          <a:bodyPr/>
          <a:lstStyle/>
          <a:p>
            <a:pPr algn="r"/>
            <a:r>
              <a:rPr lang="en-US" dirty="0"/>
              <a:t>        Network</a:t>
            </a:r>
            <a:r>
              <a:rPr lang="en-US" altLang="zh-CN" dirty="0"/>
              <a:t> Science 6520  </a:t>
            </a:r>
          </a:p>
          <a:p>
            <a:pPr algn="r"/>
            <a:r>
              <a:rPr lang="en-US" altLang="zh-CN" dirty="0"/>
              <a:t>Xi Lin</a:t>
            </a:r>
            <a:endParaRPr lang="en-US" dirty="0"/>
          </a:p>
        </p:txBody>
      </p:sp>
    </p:spTree>
    <p:extLst>
      <p:ext uri="{BB962C8B-B14F-4D97-AF65-F5344CB8AC3E}">
        <p14:creationId xmlns:p14="http://schemas.microsoft.com/office/powerpoint/2010/main" val="11189541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0C9CE05-7DA7-4EBF-8CF2-06732995B78B}"/>
              </a:ext>
            </a:extLst>
          </p:cNvPr>
          <p:cNvSpPr>
            <a:spLocks noGrp="1"/>
          </p:cNvSpPr>
          <p:nvPr>
            <p:ph type="title"/>
          </p:nvPr>
        </p:nvSpPr>
        <p:spPr/>
        <p:txBody>
          <a:bodyPr>
            <a:noAutofit/>
          </a:bodyPr>
          <a:lstStyle/>
          <a:p>
            <a:r>
              <a:rPr lang="en-US" sz="4000" b="1" dirty="0">
                <a:solidFill>
                  <a:srgbClr val="2F5496"/>
                </a:solidFill>
                <a:effectLst/>
                <a:latin typeface="Calibri Light" panose="020F0302020204030204" pitchFamily="34" charset="0"/>
                <a:ea typeface="DengXian Light" panose="02010600030101010101" pitchFamily="2" charset="-122"/>
                <a:cs typeface="Times New Roman" panose="02020603050405020304" pitchFamily="18" charset="0"/>
              </a:rPr>
              <a:t>Data Verification</a:t>
            </a:r>
            <a:br>
              <a:rPr lang="en-US" sz="3200" b="1" dirty="0">
                <a:solidFill>
                  <a:srgbClr val="2F5496"/>
                </a:solidFill>
                <a:effectLst/>
                <a:latin typeface="Calibri Light" panose="020F0302020204030204" pitchFamily="34" charset="0"/>
                <a:ea typeface="DengXian Light" panose="02010600030101010101" pitchFamily="2" charset="-122"/>
                <a:cs typeface="Times New Roman" panose="02020603050405020304" pitchFamily="18" charset="0"/>
              </a:rPr>
            </a:br>
            <a:br>
              <a:rPr lang="en-US" sz="1400" dirty="0">
                <a:solidFill>
                  <a:srgbClr val="000000"/>
                </a:solidFill>
                <a:effectLst/>
              </a:rPr>
            </a:br>
            <a:br>
              <a:rPr lang="en-US" sz="1800" dirty="0">
                <a:effectLst/>
                <a:latin typeface="Calibri" panose="020F0502020204030204" pitchFamily="34" charset="0"/>
                <a:ea typeface="SimSun" panose="02010600030101010101" pitchFamily="2" charset="-122"/>
                <a:cs typeface="Times New Roman" panose="02020603050405020304" pitchFamily="18" charset="0"/>
              </a:rPr>
            </a:br>
            <a:endParaRPr lang="en-US" sz="3200" dirty="0"/>
          </a:p>
        </p:txBody>
      </p:sp>
      <p:pic>
        <p:nvPicPr>
          <p:cNvPr id="7" name="Content Placeholder 6">
            <a:extLst>
              <a:ext uri="{FF2B5EF4-FFF2-40B4-BE49-F238E27FC236}">
                <a16:creationId xmlns:a16="http://schemas.microsoft.com/office/drawing/2014/main" id="{73961FC3-AEE4-43D9-9F38-085F7A403D33}"/>
              </a:ext>
            </a:extLst>
          </p:cNvPr>
          <p:cNvPicPr>
            <a:picLocks noGrp="1" noChangeAspect="1"/>
          </p:cNvPicPr>
          <p:nvPr>
            <p:ph sz="half" idx="1"/>
          </p:nvPr>
        </p:nvPicPr>
        <p:blipFill>
          <a:blip r:embed="rId3"/>
          <a:stretch>
            <a:fillRect/>
          </a:stretch>
        </p:blipFill>
        <p:spPr>
          <a:xfrm>
            <a:off x="6536267" y="1821844"/>
            <a:ext cx="5102577" cy="3777621"/>
          </a:xfrm>
          <a:prstGeom prst="rect">
            <a:avLst/>
          </a:prstGeom>
        </p:spPr>
      </p:pic>
      <p:sp>
        <p:nvSpPr>
          <p:cNvPr id="2" name="Content Placeholder 1">
            <a:extLst>
              <a:ext uri="{FF2B5EF4-FFF2-40B4-BE49-F238E27FC236}">
                <a16:creationId xmlns:a16="http://schemas.microsoft.com/office/drawing/2014/main" id="{E84782B5-9EF5-4389-A413-D043D0A4097C}"/>
              </a:ext>
            </a:extLst>
          </p:cNvPr>
          <p:cNvSpPr>
            <a:spLocks noGrp="1"/>
          </p:cNvSpPr>
          <p:nvPr>
            <p:ph sz="half" idx="2"/>
          </p:nvPr>
        </p:nvSpPr>
        <p:spPr>
          <a:xfrm>
            <a:off x="1422401" y="1674667"/>
            <a:ext cx="4955822" cy="3777622"/>
          </a:xfrm>
        </p:spPr>
        <p:txBody>
          <a:bodyPr/>
          <a:lstStyle/>
          <a:p>
            <a:pPr marL="0" indent="0">
              <a:buNone/>
            </a:pPr>
            <a:r>
              <a:rPr lang="en-US" b="1" dirty="0">
                <a:solidFill>
                  <a:srgbClr val="2F5496"/>
                </a:solidFill>
                <a:effectLst/>
                <a:latin typeface="Calibri Light" panose="020F0302020204030204" pitchFamily="34" charset="0"/>
                <a:ea typeface="DengXian Light" panose="02010600030101010101" pitchFamily="2" charset="-122"/>
                <a:cs typeface="Times New Roman" panose="02020603050405020304" pitchFamily="18" charset="0"/>
              </a:rPr>
              <a:t>given one listing, show its raw data relationships</a:t>
            </a:r>
          </a:p>
          <a:p>
            <a:pPr marL="0" indent="0">
              <a:buNone/>
            </a:pPr>
            <a:br>
              <a:rPr lang="en-US" sz="4000" b="1" dirty="0">
                <a:solidFill>
                  <a:srgbClr val="2F5496"/>
                </a:solidFill>
                <a:effectLst/>
                <a:latin typeface="Calibri Light" panose="020F0302020204030204" pitchFamily="34" charset="0"/>
                <a:ea typeface="DengXian Light" panose="02010600030101010101" pitchFamily="2" charset="-122"/>
                <a:cs typeface="Times New Roman" panose="02020603050405020304" pitchFamily="18" charset="0"/>
              </a:rPr>
            </a:br>
            <a:r>
              <a:rPr lang="en-US" sz="1800" dirty="0">
                <a:solidFill>
                  <a:srgbClr val="859900"/>
                </a:solidFill>
                <a:effectLst/>
              </a:rPr>
              <a:t>MATCH</a:t>
            </a:r>
            <a:r>
              <a:rPr lang="en-US" sz="1800" dirty="0">
                <a:solidFill>
                  <a:srgbClr val="333333"/>
                </a:solidFill>
                <a:effectLst/>
              </a:rPr>
              <a:t> </a:t>
            </a:r>
            <a:r>
              <a:rPr lang="en-US" sz="1800" dirty="0">
                <a:solidFill>
                  <a:srgbClr val="586E75"/>
                </a:solidFill>
                <a:effectLst/>
              </a:rPr>
              <a:t>(</a:t>
            </a:r>
            <a:r>
              <a:rPr lang="en-US" sz="1800" dirty="0" err="1">
                <a:solidFill>
                  <a:srgbClr val="333333"/>
                </a:solidFill>
                <a:effectLst/>
              </a:rPr>
              <a:t>l</a:t>
            </a:r>
            <a:r>
              <a:rPr lang="en-US" sz="1800" dirty="0" err="1">
                <a:solidFill>
                  <a:srgbClr val="586E75"/>
                </a:solidFill>
                <a:effectLst/>
              </a:rPr>
              <a:t>:</a:t>
            </a:r>
            <a:r>
              <a:rPr lang="en-US" sz="1800" dirty="0" err="1">
                <a:solidFill>
                  <a:srgbClr val="333333"/>
                </a:solidFill>
                <a:effectLst/>
              </a:rPr>
              <a:t>Listing</a:t>
            </a:r>
            <a:r>
              <a:rPr lang="en-US" sz="1800" dirty="0">
                <a:solidFill>
                  <a:srgbClr val="586E75"/>
                </a:solidFill>
                <a:effectLst/>
              </a:rPr>
              <a:t>)</a:t>
            </a:r>
            <a:r>
              <a:rPr lang="en-US" sz="1800" dirty="0">
                <a:solidFill>
                  <a:srgbClr val="333333"/>
                </a:solidFill>
                <a:effectLst/>
              </a:rPr>
              <a:t> </a:t>
            </a:r>
            <a:r>
              <a:rPr lang="en-US" sz="1800" dirty="0">
                <a:solidFill>
                  <a:srgbClr val="586E75"/>
                </a:solidFill>
                <a:effectLst/>
              </a:rPr>
              <a:t>-[*]-&gt;(</a:t>
            </a:r>
            <a:r>
              <a:rPr lang="en-US" sz="1800" dirty="0">
                <a:solidFill>
                  <a:srgbClr val="333333"/>
                </a:solidFill>
                <a:effectLst/>
              </a:rPr>
              <a:t>connected</a:t>
            </a:r>
            <a:r>
              <a:rPr lang="en-US" sz="1800" dirty="0">
                <a:solidFill>
                  <a:srgbClr val="586E75"/>
                </a:solidFill>
                <a:effectLst/>
              </a:rPr>
              <a:t>)</a:t>
            </a:r>
            <a:r>
              <a:rPr lang="en-US" sz="1800" dirty="0">
                <a:solidFill>
                  <a:srgbClr val="333333"/>
                </a:solidFill>
                <a:effectLst/>
              </a:rPr>
              <a:t> </a:t>
            </a:r>
            <a:r>
              <a:rPr lang="en-US" sz="1800" dirty="0">
                <a:solidFill>
                  <a:srgbClr val="859900"/>
                </a:solidFill>
                <a:effectLst/>
              </a:rPr>
              <a:t>WHERE</a:t>
            </a:r>
            <a:r>
              <a:rPr lang="en-US" sz="1800" dirty="0">
                <a:solidFill>
                  <a:srgbClr val="333333"/>
                </a:solidFill>
                <a:effectLst/>
              </a:rPr>
              <a:t> l</a:t>
            </a:r>
            <a:r>
              <a:rPr lang="en-US" sz="1800" dirty="0">
                <a:solidFill>
                  <a:srgbClr val="586E75"/>
                </a:solidFill>
                <a:effectLst/>
              </a:rPr>
              <a:t>.</a:t>
            </a:r>
            <a:r>
              <a:rPr lang="en-US" sz="1800" dirty="0">
                <a:solidFill>
                  <a:srgbClr val="333333"/>
                </a:solidFill>
                <a:effectLst/>
              </a:rPr>
              <a:t>id</a:t>
            </a:r>
            <a:r>
              <a:rPr lang="en-US" sz="1800" dirty="0">
                <a:solidFill>
                  <a:srgbClr val="586E75"/>
                </a:solidFill>
                <a:effectLst/>
              </a:rPr>
              <a:t>=</a:t>
            </a:r>
            <a:r>
              <a:rPr lang="en-US" sz="1800" dirty="0">
                <a:solidFill>
                  <a:srgbClr val="2AA198"/>
                </a:solidFill>
                <a:effectLst/>
              </a:rPr>
              <a:t>108898</a:t>
            </a:r>
            <a:r>
              <a:rPr lang="en-US" sz="1800" dirty="0">
                <a:solidFill>
                  <a:srgbClr val="333333"/>
                </a:solidFill>
                <a:effectLst/>
              </a:rPr>
              <a:t> </a:t>
            </a:r>
            <a:r>
              <a:rPr lang="en-US" sz="1800" dirty="0">
                <a:solidFill>
                  <a:srgbClr val="859900"/>
                </a:solidFill>
                <a:effectLst/>
              </a:rPr>
              <a:t>RETURN</a:t>
            </a:r>
            <a:r>
              <a:rPr lang="en-US" sz="1800" dirty="0">
                <a:solidFill>
                  <a:srgbClr val="333333"/>
                </a:solidFill>
                <a:effectLst/>
              </a:rPr>
              <a:t> l</a:t>
            </a:r>
            <a:r>
              <a:rPr lang="en-US" sz="1800" dirty="0">
                <a:solidFill>
                  <a:srgbClr val="586E75"/>
                </a:solidFill>
                <a:effectLst/>
              </a:rPr>
              <a:t>,</a:t>
            </a:r>
            <a:r>
              <a:rPr lang="en-US" sz="1800" dirty="0">
                <a:solidFill>
                  <a:srgbClr val="333333"/>
                </a:solidFill>
                <a:effectLst/>
              </a:rPr>
              <a:t> connected</a:t>
            </a:r>
            <a:r>
              <a:rPr lang="en-US" sz="1800" dirty="0">
                <a:solidFill>
                  <a:srgbClr val="586E75"/>
                </a:solidFill>
                <a:effectLst/>
              </a:rPr>
              <a:t>;</a:t>
            </a:r>
            <a:endParaRPr lang="en-US" dirty="0"/>
          </a:p>
        </p:txBody>
      </p:sp>
    </p:spTree>
    <p:extLst>
      <p:ext uri="{BB962C8B-B14F-4D97-AF65-F5344CB8AC3E}">
        <p14:creationId xmlns:p14="http://schemas.microsoft.com/office/powerpoint/2010/main" val="2769671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D9D42-B886-463F-8489-AA9749115B2B}"/>
              </a:ext>
            </a:extLst>
          </p:cNvPr>
          <p:cNvSpPr>
            <a:spLocks noGrp="1"/>
          </p:cNvSpPr>
          <p:nvPr>
            <p:ph type="title"/>
          </p:nvPr>
        </p:nvSpPr>
        <p:spPr/>
        <p:txBody>
          <a:bodyPr>
            <a:normAutofit fontScale="90000"/>
          </a:bodyPr>
          <a:lstStyle/>
          <a:p>
            <a:pPr marL="0" marR="0">
              <a:lnSpc>
                <a:spcPct val="107000"/>
              </a:lnSpc>
              <a:spcBef>
                <a:spcPts val="200"/>
              </a:spcBef>
              <a:spcAft>
                <a:spcPts val="0"/>
              </a:spcAft>
            </a:pPr>
            <a:r>
              <a:rPr lang="en-US" sz="40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Cypher Query1</a:t>
            </a:r>
            <a:b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br>
              <a:rPr lang="en-US" sz="1800" b="1" kern="0" dirty="0">
                <a:solidFill>
                  <a:srgbClr val="2F5496"/>
                </a:solidFill>
                <a:effectLst/>
                <a:latin typeface="Calibri Light" panose="020F0302020204030204" pitchFamily="34" charset="0"/>
                <a:ea typeface="DengXian Light" panose="02010600030101010101" pitchFamily="2" charset="-122"/>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1305B812-C9E3-48A8-8AEE-1F6BE73BB2C4}"/>
              </a:ext>
            </a:extLst>
          </p:cNvPr>
          <p:cNvSpPr>
            <a:spLocks noGrp="1"/>
          </p:cNvSpPr>
          <p:nvPr>
            <p:ph sz="half" idx="2"/>
          </p:nvPr>
        </p:nvSpPr>
        <p:spPr>
          <a:xfrm>
            <a:off x="767369" y="2133914"/>
            <a:ext cx="4313864" cy="3777622"/>
          </a:xfrm>
        </p:spPr>
        <p:txBody>
          <a:bodyPr/>
          <a:lstStyle/>
          <a:p>
            <a:r>
              <a:rPr lang="en-US"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(1) Query a listing with its edges to price group, review group, and neighborhood</a:t>
            </a:r>
            <a:br>
              <a:rPr lang="en-US" sz="1800" b="1" dirty="0">
                <a:solidFill>
                  <a:srgbClr val="2F5496"/>
                </a:solidFill>
                <a:effectLst/>
                <a:latin typeface="Calibri Light" panose="020F0302020204030204" pitchFamily="34" charset="0"/>
                <a:ea typeface="DengXian Light" panose="02010600030101010101" pitchFamily="2" charset="-122"/>
                <a:cs typeface="Times New Roman" panose="02020603050405020304" pitchFamily="18" charset="0"/>
              </a:rPr>
            </a:b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match(</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l:Listing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{id:4455298}),(</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p:PriceGroup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s:ReviewGroup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n:Neighbourhood</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return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l,p,s,n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dirty="0"/>
          </a:p>
        </p:txBody>
      </p:sp>
      <p:pic>
        <p:nvPicPr>
          <p:cNvPr id="8" name="Content Placeholder 7">
            <a:extLst>
              <a:ext uri="{FF2B5EF4-FFF2-40B4-BE49-F238E27FC236}">
                <a16:creationId xmlns:a16="http://schemas.microsoft.com/office/drawing/2014/main" id="{C1262553-2273-4DFD-A184-CFC9289D6B15}"/>
              </a:ext>
            </a:extLst>
          </p:cNvPr>
          <p:cNvPicPr>
            <a:picLocks noGrp="1" noChangeAspect="1"/>
          </p:cNvPicPr>
          <p:nvPr>
            <p:ph sz="half" idx="1"/>
          </p:nvPr>
        </p:nvPicPr>
        <p:blipFill>
          <a:blip r:embed="rId2"/>
          <a:stretch>
            <a:fillRect/>
          </a:stretch>
        </p:blipFill>
        <p:spPr>
          <a:xfrm>
            <a:off x="5840413" y="1986844"/>
            <a:ext cx="5392031" cy="3612445"/>
          </a:xfrm>
        </p:spPr>
      </p:pic>
    </p:spTree>
    <p:extLst>
      <p:ext uri="{BB962C8B-B14F-4D97-AF65-F5344CB8AC3E}">
        <p14:creationId xmlns:p14="http://schemas.microsoft.com/office/powerpoint/2010/main" val="926148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CF5DB-FA6E-4E56-B612-C8B0EA720AFD}"/>
              </a:ext>
            </a:extLst>
          </p:cNvPr>
          <p:cNvSpPr>
            <a:spLocks noGrp="1"/>
          </p:cNvSpPr>
          <p:nvPr>
            <p:ph type="title"/>
          </p:nvPr>
        </p:nvSpPr>
        <p:spPr/>
        <p:txBody>
          <a:bodyPr>
            <a:normAutofit fontScale="90000"/>
          </a:bodyPr>
          <a:lstStyle/>
          <a:p>
            <a:pPr marL="0" marR="0">
              <a:lnSpc>
                <a:spcPct val="107000"/>
              </a:lnSpc>
              <a:spcBef>
                <a:spcPts val="1200"/>
              </a:spcBef>
              <a:spcAft>
                <a:spcPts val="0"/>
              </a:spcAft>
            </a:pPr>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Cypher Query2</a:t>
            </a:r>
            <a:br>
              <a:rPr lang="en-US" sz="1800" b="1" kern="0" dirty="0">
                <a:solidFill>
                  <a:srgbClr val="2F5496"/>
                </a:solidFill>
                <a:effectLst/>
                <a:latin typeface="Calibri Light" panose="020F0302020204030204" pitchFamily="34" charset="0"/>
                <a:ea typeface="DengXian Light" panose="02010600030101010101" pitchFamily="2" charset="-122"/>
                <a:cs typeface="Times New Roman" panose="02020603050405020304" pitchFamily="18" charset="0"/>
              </a:rPr>
            </a:br>
            <a:r>
              <a:rPr lang="en-US" sz="1800" dirty="0">
                <a:effectLst/>
                <a:latin typeface="Calibri" panose="020F0502020204030204" pitchFamily="34" charset="0"/>
                <a:ea typeface="SimSun" panose="02010600030101010101" pitchFamily="2" charset="-122"/>
                <a:cs typeface="Times New Roman" panose="02020603050405020304" pitchFamily="18" charset="0"/>
              </a:rPr>
              <a:t>Totally there are 14 geographically spread neighborhood in Cambridge, MA for Airbnb to detail divides the city level regional market. Below shows the neighborhood along with their listing count.</a:t>
            </a:r>
            <a:br>
              <a:rPr lang="en-US" sz="1800" dirty="0">
                <a:effectLst/>
                <a:latin typeface="Calibri" panose="020F0502020204030204" pitchFamily="34" charset="0"/>
                <a:ea typeface="SimSun" panose="02010600030101010101" pitchFamily="2" charset="-122"/>
                <a:cs typeface="Times New Roman" panose="02020603050405020304" pitchFamily="18" charset="0"/>
              </a:rPr>
            </a:br>
            <a:endParaRPr lang="en-US" dirty="0"/>
          </a:p>
        </p:txBody>
      </p:sp>
      <p:pic>
        <p:nvPicPr>
          <p:cNvPr id="5" name="Content Placeholder 4">
            <a:extLst>
              <a:ext uri="{FF2B5EF4-FFF2-40B4-BE49-F238E27FC236}">
                <a16:creationId xmlns:a16="http://schemas.microsoft.com/office/drawing/2014/main" id="{79FF9EBE-E3B8-40FA-ABDE-87543E2F95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89213" y="1727200"/>
            <a:ext cx="8915400" cy="3988691"/>
          </a:xfrm>
        </p:spPr>
      </p:pic>
    </p:spTree>
    <p:extLst>
      <p:ext uri="{BB962C8B-B14F-4D97-AF65-F5344CB8AC3E}">
        <p14:creationId xmlns:p14="http://schemas.microsoft.com/office/powerpoint/2010/main" val="959960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387B8-A393-46E7-9AD6-33C79AE7748F}"/>
              </a:ext>
            </a:extLst>
          </p:cNvPr>
          <p:cNvSpPr>
            <a:spLocks noGrp="1"/>
          </p:cNvSpPr>
          <p:nvPr>
            <p:ph type="title"/>
          </p:nvPr>
        </p:nvSpPr>
        <p:spPr/>
        <p:txBody>
          <a:bodyPr>
            <a:normAutofit fontScale="90000"/>
          </a:bodyPr>
          <a:lstStyle/>
          <a:p>
            <a:pPr marL="0" marR="0">
              <a:lnSpc>
                <a:spcPct val="107000"/>
              </a:lnSpc>
              <a:spcBef>
                <a:spcPts val="1200"/>
              </a:spcBef>
              <a:spcAft>
                <a:spcPts val="0"/>
              </a:spcAft>
            </a:pPr>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Cypher Query3</a:t>
            </a:r>
            <a:br>
              <a:rPr lang="en-US" sz="1800" b="1" kern="0" dirty="0">
                <a:solidFill>
                  <a:srgbClr val="2F5496"/>
                </a:solidFill>
                <a:effectLst/>
                <a:latin typeface="Calibri Light" panose="020F0302020204030204" pitchFamily="34" charset="0"/>
                <a:ea typeface="DengXian Light" panose="02010600030101010101" pitchFamily="2" charset="-122"/>
                <a:cs typeface="Times New Roman" panose="02020603050405020304" pitchFamily="18" charset="0"/>
              </a:rPr>
            </a:br>
            <a:r>
              <a:rPr lang="en-US" sz="1800" dirty="0">
                <a:solidFill>
                  <a:srgbClr val="859900"/>
                </a:solidFill>
                <a:effectLst/>
                <a:latin typeface="Times New Roman" panose="02020603050405020304" pitchFamily="18" charset="0"/>
                <a:ea typeface="Times New Roman" panose="02020603050405020304" pitchFamily="18" charset="0"/>
                <a:cs typeface="Times New Roman" panose="02020603050405020304" pitchFamily="18" charset="0"/>
              </a:rPr>
              <a:t>match</a:t>
            </a:r>
            <a:r>
              <a:rPr lang="en-US" sz="1800" dirty="0">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n</a:t>
            </a:r>
            <a:r>
              <a:rPr lang="en-US" sz="1800" dirty="0" err="1">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Neighbourhood</a:t>
            </a:r>
            <a:r>
              <a:rPr lang="en-US" sz="1800" dirty="0">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)&lt;-[:</a:t>
            </a:r>
            <a:r>
              <a:rPr lang="en-US"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LOCATED_IN</a:t>
            </a:r>
            <a:r>
              <a:rPr lang="en-US" sz="1800" dirty="0">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l</a:t>
            </a:r>
            <a:r>
              <a:rPr lang="en-US" sz="1800" dirty="0" err="1">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Listing</a:t>
            </a:r>
            <a:r>
              <a:rPr lang="en-US" sz="1800" dirty="0">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Pa</a:t>
            </a:r>
            <a:r>
              <a:rPr lang="en-US" sz="1800" dirty="0" err="1">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PRICE_AT</a:t>
            </a:r>
            <a:r>
              <a:rPr lang="en-US" sz="1800" dirty="0">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]-&gt;(</a:t>
            </a:r>
            <a:r>
              <a:rPr lang="en-US" sz="180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p</a:t>
            </a:r>
            <a:r>
              <a:rPr lang="en-US" sz="1800" dirty="0" err="1">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PriceGroup</a:t>
            </a:r>
            <a:r>
              <a:rPr lang="en-US" sz="1800" dirty="0">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a:solidFill>
                  <a:srgbClr val="859900"/>
                </a:solidFill>
                <a:effectLst/>
                <a:latin typeface="Times New Roman" panose="02020603050405020304" pitchFamily="18" charset="0"/>
                <a:ea typeface="Times New Roman" panose="02020603050405020304" pitchFamily="18" charset="0"/>
                <a:cs typeface="Times New Roman" panose="02020603050405020304" pitchFamily="18" charset="0"/>
              </a:rPr>
              <a:t>return</a:t>
            </a:r>
            <a:r>
              <a:rPr lang="en-US"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n</a:t>
            </a:r>
            <a:r>
              <a:rPr lang="en-US" sz="1800" dirty="0" err="1">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name</a:t>
            </a:r>
            <a:r>
              <a:rPr lang="en-US" sz="1800" dirty="0" err="1">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err="1">
                <a:solidFill>
                  <a:srgbClr val="859900"/>
                </a:solidFill>
                <a:effectLst/>
                <a:latin typeface="Times New Roman" panose="02020603050405020304" pitchFamily="18" charset="0"/>
                <a:ea typeface="Times New Roman" panose="02020603050405020304" pitchFamily="18" charset="0"/>
                <a:cs typeface="Times New Roman" panose="02020603050405020304" pitchFamily="18" charset="0"/>
              </a:rPr>
              <a:t>count</a:t>
            </a:r>
            <a:r>
              <a:rPr lang="en-US" sz="1800" dirty="0">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l</a:t>
            </a:r>
            <a:r>
              <a:rPr lang="en-US" sz="1800" dirty="0">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a:solidFill>
                  <a:srgbClr val="859900"/>
                </a:solidFill>
                <a:effectLst/>
                <a:latin typeface="Times New Roman" panose="02020603050405020304" pitchFamily="18" charset="0"/>
                <a:ea typeface="Times New Roman" panose="02020603050405020304" pitchFamily="18" charset="0"/>
                <a:cs typeface="Times New Roman" panose="02020603050405020304" pitchFamily="18" charset="0"/>
              </a:rPr>
              <a:t>as</a:t>
            </a:r>
            <a:r>
              <a:rPr lang="en-US"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listing_count</a:t>
            </a:r>
            <a:r>
              <a:rPr lang="en-US" sz="1800" dirty="0" err="1">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round</a:t>
            </a:r>
            <a:r>
              <a:rPr lang="en-US" sz="1800" dirty="0">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avg</a:t>
            </a:r>
            <a:r>
              <a:rPr lang="en-US" sz="1800" dirty="0">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Pa</a:t>
            </a:r>
            <a:r>
              <a:rPr lang="en-US" sz="1800" dirty="0" err="1">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weight</a:t>
            </a:r>
            <a:r>
              <a:rPr lang="en-US" sz="1800" dirty="0">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a:solidFill>
                  <a:srgbClr val="2AA198"/>
                </a:solidFill>
                <a:effectLst/>
                <a:latin typeface="Times New Roman" panose="02020603050405020304" pitchFamily="18" charset="0"/>
                <a:ea typeface="Times New Roman" panose="02020603050405020304" pitchFamily="18" charset="0"/>
                <a:cs typeface="Times New Roman" panose="02020603050405020304" pitchFamily="18" charset="0"/>
              </a:rPr>
              <a:t>1</a:t>
            </a:r>
            <a:r>
              <a:rPr lang="en-US" sz="1800" dirty="0">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a:solidFill>
                  <a:srgbClr val="859900"/>
                </a:solidFill>
                <a:effectLst/>
                <a:latin typeface="Times New Roman" panose="02020603050405020304" pitchFamily="18" charset="0"/>
                <a:ea typeface="Times New Roman" panose="02020603050405020304" pitchFamily="18" charset="0"/>
                <a:cs typeface="Times New Roman" panose="02020603050405020304" pitchFamily="18" charset="0"/>
              </a:rPr>
              <a:t>as</a:t>
            </a:r>
            <a:r>
              <a:rPr lang="en-US"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price_avg</a:t>
            </a:r>
            <a:r>
              <a:rPr lang="en-US"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rgbClr val="859900"/>
                </a:solidFill>
                <a:effectLst/>
                <a:latin typeface="Times New Roman" panose="02020603050405020304" pitchFamily="18" charset="0"/>
                <a:ea typeface="Times New Roman" panose="02020603050405020304" pitchFamily="18" charset="0"/>
                <a:cs typeface="Times New Roman" panose="02020603050405020304" pitchFamily="18" charset="0"/>
              </a:rPr>
              <a:t>order</a:t>
            </a:r>
            <a:r>
              <a:rPr lang="en-US"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rgbClr val="859900"/>
                </a:solidFill>
                <a:effectLst/>
                <a:latin typeface="Times New Roman" panose="02020603050405020304" pitchFamily="18" charset="0"/>
                <a:ea typeface="Times New Roman" panose="02020603050405020304" pitchFamily="18" charset="0"/>
                <a:cs typeface="Times New Roman" panose="02020603050405020304" pitchFamily="18" charset="0"/>
              </a:rPr>
              <a:t>by</a:t>
            </a:r>
            <a:r>
              <a:rPr lang="en-US"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rgbClr val="859900"/>
                </a:solidFill>
                <a:effectLst/>
                <a:latin typeface="Times New Roman" panose="02020603050405020304" pitchFamily="18" charset="0"/>
                <a:ea typeface="Times New Roman" panose="02020603050405020304" pitchFamily="18" charset="0"/>
                <a:cs typeface="Times New Roman" panose="02020603050405020304" pitchFamily="18" charset="0"/>
              </a:rPr>
              <a:t>count</a:t>
            </a:r>
            <a:r>
              <a:rPr lang="en-US" sz="1800" dirty="0">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l</a:t>
            </a:r>
            <a:r>
              <a:rPr lang="en-US" sz="1800" dirty="0">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rgbClr val="859900"/>
                </a:solidFill>
                <a:effectLst/>
                <a:latin typeface="Times New Roman" panose="02020603050405020304" pitchFamily="18" charset="0"/>
                <a:ea typeface="Times New Roman" panose="02020603050405020304" pitchFamily="18" charset="0"/>
                <a:cs typeface="Times New Roman" panose="02020603050405020304" pitchFamily="18" charset="0"/>
              </a:rPr>
              <a:t>desc</a:t>
            </a:r>
            <a:r>
              <a:rPr lang="en-US" sz="1800" dirty="0">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a:t>
            </a:r>
            <a:br>
              <a:rPr lang="en-US" sz="1800" dirty="0">
                <a:effectLst/>
                <a:latin typeface="Calibri" panose="020F0502020204030204" pitchFamily="34" charset="0"/>
                <a:ea typeface="SimSun" panose="02010600030101010101" pitchFamily="2" charset="-122"/>
                <a:cs typeface="Times New Roman" panose="02020603050405020304" pitchFamily="18" charset="0"/>
              </a:rPr>
            </a:br>
            <a:endParaRPr lang="en-US" dirty="0"/>
          </a:p>
        </p:txBody>
      </p:sp>
      <p:pic>
        <p:nvPicPr>
          <p:cNvPr id="9" name="Content Placeholder 8">
            <a:extLst>
              <a:ext uri="{FF2B5EF4-FFF2-40B4-BE49-F238E27FC236}">
                <a16:creationId xmlns:a16="http://schemas.microsoft.com/office/drawing/2014/main" id="{C2D82CCB-DE01-44FE-9EE6-571EB8686F17}"/>
              </a:ext>
            </a:extLst>
          </p:cNvPr>
          <p:cNvPicPr>
            <a:picLocks noGrp="1" noChangeAspect="1"/>
          </p:cNvPicPr>
          <p:nvPr>
            <p:ph idx="1"/>
          </p:nvPr>
        </p:nvPicPr>
        <p:blipFill>
          <a:blip r:embed="rId2"/>
          <a:stretch>
            <a:fillRect/>
          </a:stretch>
        </p:blipFill>
        <p:spPr>
          <a:xfrm>
            <a:off x="2589213" y="1784412"/>
            <a:ext cx="8915400" cy="4449478"/>
          </a:xfrm>
        </p:spPr>
      </p:pic>
    </p:spTree>
    <p:extLst>
      <p:ext uri="{BB962C8B-B14F-4D97-AF65-F5344CB8AC3E}">
        <p14:creationId xmlns:p14="http://schemas.microsoft.com/office/powerpoint/2010/main" val="3287453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D7718-4642-4DF8-862F-CE97E4180797}"/>
              </a:ext>
            </a:extLst>
          </p:cNvPr>
          <p:cNvSpPr>
            <a:spLocks noGrp="1"/>
          </p:cNvSpPr>
          <p:nvPr>
            <p:ph type="title"/>
          </p:nvPr>
        </p:nvSpPr>
        <p:spPr/>
        <p:txBody>
          <a:bodyPr>
            <a:normAutofit/>
          </a:bodyPr>
          <a:lstStyle/>
          <a:p>
            <a:r>
              <a:rPr lang="en-US" sz="4000" b="1" kern="0" dirty="0">
                <a:solidFill>
                  <a:srgbClr val="2F5496"/>
                </a:solidFill>
                <a:latin typeface="Calibri Light" panose="020F0302020204030204" pitchFamily="34" charset="0"/>
                <a:ea typeface="DengXian Light" panose="02010600030101010101" pitchFamily="2" charset="-122"/>
                <a:cs typeface="Times New Roman" panose="02020603050405020304" pitchFamily="18" charset="0"/>
              </a:rPr>
              <a:t>Analysis</a:t>
            </a:r>
          </a:p>
        </p:txBody>
      </p:sp>
      <p:sp>
        <p:nvSpPr>
          <p:cNvPr id="3" name="Content Placeholder 2">
            <a:extLst>
              <a:ext uri="{FF2B5EF4-FFF2-40B4-BE49-F238E27FC236}">
                <a16:creationId xmlns:a16="http://schemas.microsoft.com/office/drawing/2014/main" id="{7FE116E4-1E50-48A6-8331-C7F80AE17BCD}"/>
              </a:ext>
            </a:extLst>
          </p:cNvPr>
          <p:cNvSpPr>
            <a:spLocks noGrp="1"/>
          </p:cNvSpPr>
          <p:nvPr>
            <p:ph idx="1"/>
          </p:nvPr>
        </p:nvSpPr>
        <p:spPr>
          <a:xfrm>
            <a:off x="2589212" y="1591733"/>
            <a:ext cx="8915400" cy="4319489"/>
          </a:xfrm>
        </p:spPr>
        <p:txBody>
          <a:bodyPr/>
          <a:lstStyle/>
          <a:p>
            <a:pPr marL="0" marR="0">
              <a:lnSpc>
                <a:spcPct val="107000"/>
              </a:lnSpc>
              <a:spcBef>
                <a:spcPts val="0"/>
              </a:spcBef>
              <a:spcAft>
                <a:spcPts val="800"/>
              </a:spcAft>
            </a:pPr>
            <a:r>
              <a:rPr lang="en-US" sz="1800" dirty="0">
                <a:effectLst/>
                <a:latin typeface="Calibri" panose="020F0502020204030204" pitchFamily="34" charset="0"/>
                <a:ea typeface="SimSun" panose="02010600030101010101" pitchFamily="2" charset="-122"/>
                <a:cs typeface="Times New Roman" panose="02020603050405020304" pitchFamily="18" charset="0"/>
              </a:rPr>
              <a:t>Among the top three large neighborhood in terms of listing numbers, the East Cambridge is carrying the almost lowest review score. From business point of view, this is the one needs more attention, actions should be taken:</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SimSun" panose="02010600030101010101" pitchFamily="2" charset="-122"/>
                <a:cs typeface="Times New Roman" panose="02020603050405020304" pitchFamily="18" charset="0"/>
              </a:rPr>
              <a:t>Investigating the reason for low satisfaction;</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SimSun" panose="02010600030101010101" pitchFamily="2" charset="-122"/>
                <a:cs typeface="Times New Roman" panose="02020603050405020304" pitchFamily="18" charset="0"/>
              </a:rPr>
              <a:t>Giving more training to the owners in this area;</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SimSun" panose="02010600030101010101" pitchFamily="2" charset="-122"/>
                <a:cs typeface="Times New Roman" panose="02020603050405020304" pitchFamily="18" charset="0"/>
              </a:rPr>
              <a:t>Tightening the acceptance criteria of new listings;</a:t>
            </a:r>
          </a:p>
          <a:p>
            <a:pPr marL="0" marR="0">
              <a:lnSpc>
                <a:spcPct val="107000"/>
              </a:lnSpc>
              <a:spcBef>
                <a:spcPts val="0"/>
              </a:spcBef>
              <a:spcAft>
                <a:spcPts val="800"/>
              </a:spcAft>
            </a:pPr>
            <a:r>
              <a:rPr lang="en-US" sz="1800" dirty="0">
                <a:effectLst/>
                <a:latin typeface="Calibri" panose="020F0502020204030204" pitchFamily="34" charset="0"/>
                <a:ea typeface="SimSun" panose="02010600030101010101" pitchFamily="2" charset="-122"/>
                <a:cs typeface="Times New Roman" panose="02020603050405020304" pitchFamily="18" charset="0"/>
              </a:rPr>
              <a:t>Follow-up analysis could be performed with future 6-month data compare with this result to verify if the actions are effective or not.</a:t>
            </a:r>
          </a:p>
          <a:p>
            <a:endParaRPr lang="en-US" dirty="0"/>
          </a:p>
        </p:txBody>
      </p:sp>
    </p:spTree>
    <p:extLst>
      <p:ext uri="{BB962C8B-B14F-4D97-AF65-F5344CB8AC3E}">
        <p14:creationId xmlns:p14="http://schemas.microsoft.com/office/powerpoint/2010/main" val="35924721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5EF94-CE71-40B7-A5E4-0F6E3EB225D8}"/>
              </a:ext>
            </a:extLst>
          </p:cNvPr>
          <p:cNvSpPr>
            <a:spLocks noGrp="1"/>
          </p:cNvSpPr>
          <p:nvPr>
            <p:ph type="title"/>
          </p:nvPr>
        </p:nvSpPr>
        <p:spPr/>
        <p:txBody>
          <a:bodyPr>
            <a:normAutofit/>
          </a:bodyPr>
          <a:lstStyle/>
          <a:p>
            <a:r>
              <a:rPr lang="en-US"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Algorithms</a:t>
            </a:r>
            <a:endParaRPr lang="en-US" sz="6000" dirty="0"/>
          </a:p>
        </p:txBody>
      </p:sp>
      <p:pic>
        <p:nvPicPr>
          <p:cNvPr id="4" name="Content Placeholder 3">
            <a:extLst>
              <a:ext uri="{FF2B5EF4-FFF2-40B4-BE49-F238E27FC236}">
                <a16:creationId xmlns:a16="http://schemas.microsoft.com/office/drawing/2014/main" id="{E1521447-6CCF-4C88-9502-43F6DD723B16}"/>
              </a:ext>
            </a:extLst>
          </p:cNvPr>
          <p:cNvPicPr>
            <a:picLocks noGrp="1" noChangeAspect="1"/>
          </p:cNvPicPr>
          <p:nvPr>
            <p:ph idx="1"/>
          </p:nvPr>
        </p:nvPicPr>
        <p:blipFill>
          <a:blip r:embed="rId2"/>
          <a:stretch>
            <a:fillRect/>
          </a:stretch>
        </p:blipFill>
        <p:spPr>
          <a:xfrm>
            <a:off x="1966556" y="1264555"/>
            <a:ext cx="6951666" cy="3996068"/>
          </a:xfrm>
          <a:prstGeom prst="rect">
            <a:avLst/>
          </a:prstGeom>
        </p:spPr>
      </p:pic>
      <p:pic>
        <p:nvPicPr>
          <p:cNvPr id="5" name="Picture 4">
            <a:extLst>
              <a:ext uri="{FF2B5EF4-FFF2-40B4-BE49-F238E27FC236}">
                <a16:creationId xmlns:a16="http://schemas.microsoft.com/office/drawing/2014/main" id="{EE261E48-8A5A-4173-89A0-29E4155D92A2}"/>
              </a:ext>
            </a:extLst>
          </p:cNvPr>
          <p:cNvPicPr>
            <a:picLocks noChangeAspect="1"/>
          </p:cNvPicPr>
          <p:nvPr/>
        </p:nvPicPr>
        <p:blipFill>
          <a:blip r:embed="rId3"/>
          <a:stretch>
            <a:fillRect/>
          </a:stretch>
        </p:blipFill>
        <p:spPr>
          <a:xfrm>
            <a:off x="1966556" y="5260623"/>
            <a:ext cx="6951666" cy="1054699"/>
          </a:xfrm>
          <a:prstGeom prst="rect">
            <a:avLst/>
          </a:prstGeom>
        </p:spPr>
      </p:pic>
    </p:spTree>
    <p:extLst>
      <p:ext uri="{BB962C8B-B14F-4D97-AF65-F5344CB8AC3E}">
        <p14:creationId xmlns:p14="http://schemas.microsoft.com/office/powerpoint/2010/main" val="28116090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74210-C82B-4B6B-BEB1-941A5522F718}"/>
              </a:ext>
            </a:extLst>
          </p:cNvPr>
          <p:cNvSpPr>
            <a:spLocks noGrp="1"/>
          </p:cNvSpPr>
          <p:nvPr>
            <p:ph type="title"/>
          </p:nvPr>
        </p:nvSpPr>
        <p:spPr/>
        <p:txBody>
          <a:bodyPr>
            <a:normAutofit/>
          </a:bodyPr>
          <a:lstStyle/>
          <a:p>
            <a:pPr marL="0" marR="0">
              <a:lnSpc>
                <a:spcPct val="107000"/>
              </a:lnSpc>
              <a:spcBef>
                <a:spcPts val="1200"/>
              </a:spcBef>
              <a:spcAft>
                <a:spcPts val="0"/>
              </a:spcAft>
            </a:pPr>
            <a:r>
              <a:rPr lang="en-US" sz="2800" b="1" kern="0" dirty="0">
                <a:solidFill>
                  <a:srgbClr val="2E74B5"/>
                </a:solidFill>
                <a:effectLst/>
                <a:latin typeface="Calibri Light" panose="020F0302020204030204" pitchFamily="34" charset="0"/>
                <a:ea typeface="SimSun" panose="02010600030101010101" pitchFamily="2" charset="-122"/>
                <a:cs typeface="Times New Roman" panose="02020603050405020304" pitchFamily="18" charset="0"/>
              </a:rPr>
              <a:t>Cypher Actions1</a:t>
            </a:r>
          </a:p>
        </p:txBody>
      </p:sp>
      <p:pic>
        <p:nvPicPr>
          <p:cNvPr id="8" name="Content Placeholder 7">
            <a:extLst>
              <a:ext uri="{FF2B5EF4-FFF2-40B4-BE49-F238E27FC236}">
                <a16:creationId xmlns:a16="http://schemas.microsoft.com/office/drawing/2014/main" id="{B3480D7F-E4A1-4ED7-8C37-0D5C236D158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825067" y="1749778"/>
            <a:ext cx="5062361" cy="3759199"/>
          </a:xfrm>
        </p:spPr>
      </p:pic>
      <p:sp>
        <p:nvSpPr>
          <p:cNvPr id="9" name="Content Placeholder 8">
            <a:extLst>
              <a:ext uri="{FF2B5EF4-FFF2-40B4-BE49-F238E27FC236}">
                <a16:creationId xmlns:a16="http://schemas.microsoft.com/office/drawing/2014/main" id="{B0BC3A9F-B226-4159-B7DC-43BAF72E63ED}"/>
              </a:ext>
            </a:extLst>
          </p:cNvPr>
          <p:cNvSpPr>
            <a:spLocks noGrp="1"/>
          </p:cNvSpPr>
          <p:nvPr>
            <p:ph sz="half" idx="2"/>
          </p:nvPr>
        </p:nvSpPr>
        <p:spPr>
          <a:xfrm>
            <a:off x="1106036" y="1905000"/>
            <a:ext cx="4313864" cy="3134400"/>
          </a:xfrm>
        </p:spPr>
        <p:txBody>
          <a:bodyPr>
            <a:normAutofit/>
          </a:bodyPr>
          <a:lstStyle/>
          <a:p>
            <a:pPr marL="0" indent="0">
              <a:buNone/>
            </a:pPr>
            <a:r>
              <a:rPr lang="en-US" sz="4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 </a:t>
            </a:r>
            <a:r>
              <a:rPr lang="en-US"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Query how many review groups are corresponding to a price group</a:t>
            </a:r>
            <a:br>
              <a:rPr lang="en-US" sz="4800" b="1" dirty="0">
                <a:solidFill>
                  <a:srgbClr val="2F5496"/>
                </a:solidFill>
                <a:effectLst/>
                <a:latin typeface="Calibri Light" panose="020F0302020204030204" pitchFamily="34" charset="0"/>
                <a:ea typeface="DengXian Light" panose="02010600030101010101" pitchFamily="2" charset="-122"/>
                <a:cs typeface="Times New Roman" panose="02020603050405020304" pitchFamily="18" charset="0"/>
              </a:rPr>
            </a:br>
            <a:r>
              <a:rPr lang="en-US" sz="1800" dirty="0">
                <a:solidFill>
                  <a:srgbClr val="859900"/>
                </a:solidFill>
                <a:effectLst/>
              </a:rPr>
              <a:t>match</a:t>
            </a:r>
            <a:r>
              <a:rPr lang="en-US" sz="1800" dirty="0">
                <a:solidFill>
                  <a:srgbClr val="333333"/>
                </a:solidFill>
                <a:effectLst/>
              </a:rPr>
              <a:t> </a:t>
            </a:r>
            <a:r>
              <a:rPr lang="en-US" sz="1800" dirty="0">
                <a:solidFill>
                  <a:srgbClr val="586E75"/>
                </a:solidFill>
                <a:effectLst/>
              </a:rPr>
              <a:t>(</a:t>
            </a:r>
            <a:r>
              <a:rPr lang="en-US" sz="1800" dirty="0" err="1">
                <a:solidFill>
                  <a:srgbClr val="333333"/>
                </a:solidFill>
                <a:effectLst/>
              </a:rPr>
              <a:t>p</a:t>
            </a:r>
            <a:r>
              <a:rPr lang="en-US" sz="1800" dirty="0" err="1">
                <a:solidFill>
                  <a:srgbClr val="586E75"/>
                </a:solidFill>
                <a:effectLst/>
              </a:rPr>
              <a:t>:</a:t>
            </a:r>
            <a:r>
              <a:rPr lang="en-US" sz="1800" dirty="0" err="1">
                <a:solidFill>
                  <a:srgbClr val="333333"/>
                </a:solidFill>
                <a:effectLst/>
              </a:rPr>
              <a:t>PriceGroup</a:t>
            </a:r>
            <a:r>
              <a:rPr lang="en-US" sz="1800" dirty="0">
                <a:solidFill>
                  <a:srgbClr val="333333"/>
                </a:solidFill>
                <a:effectLst/>
              </a:rPr>
              <a:t> </a:t>
            </a:r>
            <a:r>
              <a:rPr lang="en-US" sz="1800" dirty="0">
                <a:solidFill>
                  <a:srgbClr val="586E75"/>
                </a:solidFill>
                <a:effectLst/>
              </a:rPr>
              <a:t>{</a:t>
            </a:r>
            <a:r>
              <a:rPr lang="en-US" sz="1800" dirty="0">
                <a:solidFill>
                  <a:srgbClr val="333333"/>
                </a:solidFill>
                <a:effectLst/>
              </a:rPr>
              <a:t>seq</a:t>
            </a:r>
            <a:r>
              <a:rPr lang="en-US" sz="1800" dirty="0">
                <a:solidFill>
                  <a:srgbClr val="586E75"/>
                </a:solidFill>
                <a:effectLst/>
              </a:rPr>
              <a:t>:</a:t>
            </a:r>
            <a:r>
              <a:rPr lang="en-US" sz="1800" dirty="0">
                <a:solidFill>
                  <a:srgbClr val="2AA198"/>
                </a:solidFill>
                <a:effectLst/>
              </a:rPr>
              <a:t>5</a:t>
            </a:r>
            <a:r>
              <a:rPr lang="en-US" sz="1800" dirty="0">
                <a:solidFill>
                  <a:srgbClr val="586E75"/>
                </a:solidFill>
                <a:effectLst/>
              </a:rPr>
              <a:t>})&lt;-[:</a:t>
            </a:r>
            <a:r>
              <a:rPr lang="en-US" sz="1800" dirty="0">
                <a:solidFill>
                  <a:srgbClr val="333333"/>
                </a:solidFill>
                <a:effectLst/>
              </a:rPr>
              <a:t>PRICE_AT</a:t>
            </a:r>
            <a:r>
              <a:rPr lang="en-US" sz="1800" dirty="0">
                <a:solidFill>
                  <a:srgbClr val="586E75"/>
                </a:solidFill>
                <a:effectLst/>
              </a:rPr>
              <a:t>]-(</a:t>
            </a:r>
            <a:r>
              <a:rPr lang="en-US" sz="1800" dirty="0" err="1">
                <a:solidFill>
                  <a:srgbClr val="333333"/>
                </a:solidFill>
                <a:effectLst/>
              </a:rPr>
              <a:t>l</a:t>
            </a:r>
            <a:r>
              <a:rPr lang="en-US" sz="1800" dirty="0" err="1">
                <a:solidFill>
                  <a:srgbClr val="586E75"/>
                </a:solidFill>
                <a:effectLst/>
              </a:rPr>
              <a:t>:</a:t>
            </a:r>
            <a:r>
              <a:rPr lang="en-US" sz="1800" dirty="0" err="1">
                <a:solidFill>
                  <a:srgbClr val="333333"/>
                </a:solidFill>
                <a:effectLst/>
              </a:rPr>
              <a:t>Listing</a:t>
            </a:r>
            <a:r>
              <a:rPr lang="en-US" sz="1800" dirty="0">
                <a:solidFill>
                  <a:srgbClr val="586E75"/>
                </a:solidFill>
                <a:effectLst/>
              </a:rPr>
              <a:t>)-[:</a:t>
            </a:r>
            <a:r>
              <a:rPr lang="en-US" sz="1800" dirty="0">
                <a:solidFill>
                  <a:srgbClr val="333333"/>
                </a:solidFill>
                <a:effectLst/>
              </a:rPr>
              <a:t>SCORE_AT</a:t>
            </a:r>
            <a:r>
              <a:rPr lang="en-US" sz="1800" dirty="0">
                <a:solidFill>
                  <a:srgbClr val="586E75"/>
                </a:solidFill>
                <a:effectLst/>
              </a:rPr>
              <a:t>]-&gt;(</a:t>
            </a:r>
            <a:r>
              <a:rPr lang="en-US" sz="1800" dirty="0" err="1">
                <a:solidFill>
                  <a:srgbClr val="333333"/>
                </a:solidFill>
                <a:effectLst/>
              </a:rPr>
              <a:t>s</a:t>
            </a:r>
            <a:r>
              <a:rPr lang="en-US" sz="1800" dirty="0" err="1">
                <a:solidFill>
                  <a:srgbClr val="586E75"/>
                </a:solidFill>
                <a:effectLst/>
              </a:rPr>
              <a:t>:</a:t>
            </a:r>
            <a:r>
              <a:rPr lang="en-US" sz="1800" dirty="0" err="1">
                <a:solidFill>
                  <a:srgbClr val="333333"/>
                </a:solidFill>
                <a:effectLst/>
              </a:rPr>
              <a:t>ReviewGroup</a:t>
            </a:r>
            <a:r>
              <a:rPr lang="en-US" sz="1800" dirty="0">
                <a:solidFill>
                  <a:srgbClr val="586E75"/>
                </a:solidFill>
                <a:effectLst/>
              </a:rPr>
              <a:t>)</a:t>
            </a:r>
            <a:r>
              <a:rPr lang="en-US" sz="1800" dirty="0">
                <a:solidFill>
                  <a:srgbClr val="333333"/>
                </a:solidFill>
                <a:effectLst/>
              </a:rPr>
              <a:t> </a:t>
            </a:r>
            <a:r>
              <a:rPr lang="en-US" sz="1800" dirty="0">
                <a:solidFill>
                  <a:srgbClr val="859900"/>
                </a:solidFill>
                <a:effectLst/>
              </a:rPr>
              <a:t>return</a:t>
            </a:r>
            <a:r>
              <a:rPr lang="en-US" sz="1800" dirty="0">
                <a:solidFill>
                  <a:srgbClr val="333333"/>
                </a:solidFill>
                <a:effectLst/>
              </a:rPr>
              <a:t> </a:t>
            </a:r>
            <a:r>
              <a:rPr lang="en-US" sz="1800" dirty="0" err="1">
                <a:solidFill>
                  <a:srgbClr val="333333"/>
                </a:solidFill>
                <a:effectLst/>
              </a:rPr>
              <a:t>p</a:t>
            </a:r>
            <a:r>
              <a:rPr lang="en-US" sz="1800" dirty="0" err="1">
                <a:solidFill>
                  <a:srgbClr val="586E75"/>
                </a:solidFill>
                <a:effectLst/>
              </a:rPr>
              <a:t>,</a:t>
            </a:r>
            <a:r>
              <a:rPr lang="en-US" sz="1800" dirty="0" err="1">
                <a:solidFill>
                  <a:srgbClr val="333333"/>
                </a:solidFill>
                <a:effectLst/>
              </a:rPr>
              <a:t>s</a:t>
            </a:r>
            <a:r>
              <a:rPr lang="en-US" sz="1800" dirty="0">
                <a:solidFill>
                  <a:srgbClr val="586E75"/>
                </a:solidFill>
                <a:effectLst/>
              </a:rPr>
              <a:t>;</a:t>
            </a:r>
            <a:endParaRPr lang="en-US" dirty="0"/>
          </a:p>
        </p:txBody>
      </p:sp>
    </p:spTree>
    <p:extLst>
      <p:ext uri="{BB962C8B-B14F-4D97-AF65-F5344CB8AC3E}">
        <p14:creationId xmlns:p14="http://schemas.microsoft.com/office/powerpoint/2010/main" val="2624410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7D5CA-741C-4F2E-8603-929074EB1DC9}"/>
              </a:ext>
            </a:extLst>
          </p:cNvPr>
          <p:cNvSpPr>
            <a:spLocks noGrp="1"/>
          </p:cNvSpPr>
          <p:nvPr>
            <p:ph type="title"/>
          </p:nvPr>
        </p:nvSpPr>
        <p:spPr>
          <a:xfrm>
            <a:off x="2592924" y="624110"/>
            <a:ext cx="8911687" cy="899890"/>
          </a:xfrm>
        </p:spPr>
        <p:txBody>
          <a:bodyPr>
            <a:normAutofit/>
          </a:bodyPr>
          <a:lstStyle/>
          <a:p>
            <a:pPr marL="0" marR="0">
              <a:lnSpc>
                <a:spcPct val="107000"/>
              </a:lnSpc>
              <a:spcBef>
                <a:spcPts val="1200"/>
              </a:spcBef>
              <a:spcAft>
                <a:spcPts val="0"/>
              </a:spcAft>
            </a:pPr>
            <a:r>
              <a:rPr lang="en-US" sz="2800" b="1" kern="0" dirty="0">
                <a:solidFill>
                  <a:srgbClr val="2E74B5"/>
                </a:solidFill>
                <a:effectLst/>
                <a:latin typeface="Calibri Light" panose="020F0302020204030204" pitchFamily="34" charset="0"/>
                <a:ea typeface="SimSun" panose="02010600030101010101" pitchFamily="2" charset="-122"/>
                <a:cs typeface="Times New Roman" panose="02020603050405020304" pitchFamily="18" charset="0"/>
              </a:rPr>
              <a:t>Cypher Actions2</a:t>
            </a:r>
          </a:p>
        </p:txBody>
      </p:sp>
      <p:sp>
        <p:nvSpPr>
          <p:cNvPr id="7" name="Content Placeholder 6">
            <a:extLst>
              <a:ext uri="{FF2B5EF4-FFF2-40B4-BE49-F238E27FC236}">
                <a16:creationId xmlns:a16="http://schemas.microsoft.com/office/drawing/2014/main" id="{A0888C22-B72D-4372-8DDE-DC5A5DBBAB24}"/>
              </a:ext>
            </a:extLst>
          </p:cNvPr>
          <p:cNvSpPr>
            <a:spLocks noGrp="1"/>
          </p:cNvSpPr>
          <p:nvPr>
            <p:ph sz="half" idx="1"/>
          </p:nvPr>
        </p:nvSpPr>
        <p:spPr>
          <a:xfrm>
            <a:off x="981281" y="2020711"/>
            <a:ext cx="4313864" cy="3777622"/>
          </a:xfrm>
        </p:spPr>
        <p:txBody>
          <a:bodyPr/>
          <a:lstStyle/>
          <a:p>
            <a:pPr marL="0" indent="0">
              <a:buNone/>
            </a:pPr>
            <a:r>
              <a:rPr lang="en-US" sz="20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 How many review groups are corresponding to a </a:t>
            </a:r>
            <a:r>
              <a:rPr lang="en-US" sz="2000" b="1" dirty="0" err="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neighbourhood</a:t>
            </a:r>
            <a:br>
              <a:rPr lang="en-US" sz="2000" b="1" dirty="0">
                <a:solidFill>
                  <a:srgbClr val="2F5496"/>
                </a:solidFill>
                <a:effectLst/>
                <a:latin typeface="Calibri Light" panose="020F0302020204030204" pitchFamily="34" charset="0"/>
                <a:ea typeface="DengXian Light" panose="02010600030101010101" pitchFamily="2" charset="-122"/>
                <a:cs typeface="Times New Roman" panose="02020603050405020304" pitchFamily="18" charset="0"/>
              </a:rPr>
            </a:br>
            <a:r>
              <a:rPr lang="en-US" sz="1800" dirty="0">
                <a:solidFill>
                  <a:srgbClr val="859900"/>
                </a:solidFill>
                <a:effectLst/>
              </a:rPr>
              <a:t>match</a:t>
            </a:r>
            <a:r>
              <a:rPr lang="en-US" sz="1800" dirty="0">
                <a:solidFill>
                  <a:srgbClr val="333333"/>
                </a:solidFill>
                <a:effectLst/>
              </a:rPr>
              <a:t> </a:t>
            </a:r>
            <a:r>
              <a:rPr lang="en-US" sz="1800" dirty="0">
                <a:solidFill>
                  <a:srgbClr val="586E75"/>
                </a:solidFill>
                <a:effectLst/>
              </a:rPr>
              <a:t>(</a:t>
            </a:r>
            <a:r>
              <a:rPr lang="en-US" sz="1800" dirty="0" err="1">
                <a:solidFill>
                  <a:srgbClr val="333333"/>
                </a:solidFill>
                <a:effectLst/>
              </a:rPr>
              <a:t>n</a:t>
            </a:r>
            <a:r>
              <a:rPr lang="en-US" sz="1800" dirty="0" err="1">
                <a:solidFill>
                  <a:srgbClr val="586E75"/>
                </a:solidFill>
                <a:effectLst/>
              </a:rPr>
              <a:t>:</a:t>
            </a:r>
            <a:r>
              <a:rPr lang="en-US" sz="1800" dirty="0" err="1">
                <a:solidFill>
                  <a:srgbClr val="333333"/>
                </a:solidFill>
                <a:effectLst/>
              </a:rPr>
              <a:t>Neighbourhood</a:t>
            </a:r>
            <a:r>
              <a:rPr lang="en-US" sz="1800" dirty="0">
                <a:solidFill>
                  <a:srgbClr val="333333"/>
                </a:solidFill>
                <a:effectLst/>
              </a:rPr>
              <a:t> </a:t>
            </a:r>
            <a:r>
              <a:rPr lang="en-US" sz="1800" dirty="0">
                <a:solidFill>
                  <a:srgbClr val="586E75"/>
                </a:solidFill>
                <a:effectLst/>
              </a:rPr>
              <a:t>{</a:t>
            </a:r>
            <a:r>
              <a:rPr lang="en-US" sz="1800" dirty="0" err="1">
                <a:solidFill>
                  <a:srgbClr val="333333"/>
                </a:solidFill>
                <a:effectLst/>
              </a:rPr>
              <a:t>name</a:t>
            </a:r>
            <a:r>
              <a:rPr lang="en-US" sz="1800" dirty="0" err="1">
                <a:solidFill>
                  <a:srgbClr val="586E75"/>
                </a:solidFill>
                <a:effectLst/>
              </a:rPr>
              <a:t>:</a:t>
            </a:r>
            <a:r>
              <a:rPr lang="en-US" sz="1800" dirty="0" err="1">
                <a:solidFill>
                  <a:srgbClr val="B58900"/>
                </a:solidFill>
                <a:effectLst/>
              </a:rPr>
              <a:t>'Riverside</a:t>
            </a:r>
            <a:r>
              <a:rPr lang="en-US" sz="1800" dirty="0">
                <a:solidFill>
                  <a:srgbClr val="B58900"/>
                </a:solidFill>
                <a:effectLst/>
              </a:rPr>
              <a:t>'</a:t>
            </a:r>
            <a:r>
              <a:rPr lang="en-US" sz="1800" dirty="0">
                <a:solidFill>
                  <a:srgbClr val="586E75"/>
                </a:solidFill>
                <a:effectLst/>
              </a:rPr>
              <a:t>})&lt;-[:</a:t>
            </a:r>
            <a:r>
              <a:rPr lang="en-US" sz="1800" dirty="0">
                <a:solidFill>
                  <a:srgbClr val="333333"/>
                </a:solidFill>
                <a:effectLst/>
              </a:rPr>
              <a:t>LOCATED_IN</a:t>
            </a:r>
            <a:r>
              <a:rPr lang="en-US" sz="1800" dirty="0">
                <a:solidFill>
                  <a:srgbClr val="586E75"/>
                </a:solidFill>
                <a:effectLst/>
              </a:rPr>
              <a:t>]-(</a:t>
            </a:r>
            <a:r>
              <a:rPr lang="en-US" sz="1800" dirty="0" err="1">
                <a:solidFill>
                  <a:srgbClr val="333333"/>
                </a:solidFill>
                <a:effectLst/>
              </a:rPr>
              <a:t>l</a:t>
            </a:r>
            <a:r>
              <a:rPr lang="en-US" sz="1800" dirty="0" err="1">
                <a:solidFill>
                  <a:srgbClr val="586E75"/>
                </a:solidFill>
                <a:effectLst/>
              </a:rPr>
              <a:t>:</a:t>
            </a:r>
            <a:r>
              <a:rPr lang="en-US" sz="1800" dirty="0" err="1">
                <a:solidFill>
                  <a:srgbClr val="333333"/>
                </a:solidFill>
                <a:effectLst/>
              </a:rPr>
              <a:t>Listing</a:t>
            </a:r>
            <a:r>
              <a:rPr lang="en-US" sz="1800" dirty="0">
                <a:solidFill>
                  <a:srgbClr val="586E75"/>
                </a:solidFill>
                <a:effectLst/>
              </a:rPr>
              <a:t>)-[:</a:t>
            </a:r>
            <a:r>
              <a:rPr lang="en-US" sz="1800" dirty="0">
                <a:solidFill>
                  <a:srgbClr val="333333"/>
                </a:solidFill>
                <a:effectLst/>
              </a:rPr>
              <a:t>SCORE_AT</a:t>
            </a:r>
            <a:r>
              <a:rPr lang="en-US" sz="1800" dirty="0">
                <a:solidFill>
                  <a:srgbClr val="586E75"/>
                </a:solidFill>
                <a:effectLst/>
              </a:rPr>
              <a:t>]-&gt;(</a:t>
            </a:r>
            <a:r>
              <a:rPr lang="en-US" sz="1800" dirty="0" err="1">
                <a:solidFill>
                  <a:srgbClr val="333333"/>
                </a:solidFill>
                <a:effectLst/>
              </a:rPr>
              <a:t>s</a:t>
            </a:r>
            <a:r>
              <a:rPr lang="en-US" sz="1800" dirty="0" err="1">
                <a:solidFill>
                  <a:srgbClr val="586E75"/>
                </a:solidFill>
                <a:effectLst/>
              </a:rPr>
              <a:t>:</a:t>
            </a:r>
            <a:r>
              <a:rPr lang="en-US" sz="1800" dirty="0" err="1">
                <a:solidFill>
                  <a:srgbClr val="333333"/>
                </a:solidFill>
                <a:effectLst/>
              </a:rPr>
              <a:t>ReviewGroup</a:t>
            </a:r>
            <a:r>
              <a:rPr lang="en-US" sz="1800" dirty="0">
                <a:solidFill>
                  <a:srgbClr val="586E75"/>
                </a:solidFill>
                <a:effectLst/>
              </a:rPr>
              <a:t>)</a:t>
            </a:r>
            <a:r>
              <a:rPr lang="en-US" sz="1800" dirty="0">
                <a:solidFill>
                  <a:srgbClr val="333333"/>
                </a:solidFill>
                <a:effectLst/>
              </a:rPr>
              <a:t> </a:t>
            </a:r>
            <a:r>
              <a:rPr lang="en-US" sz="1800" dirty="0">
                <a:solidFill>
                  <a:srgbClr val="859900"/>
                </a:solidFill>
                <a:effectLst/>
              </a:rPr>
              <a:t>return</a:t>
            </a:r>
            <a:r>
              <a:rPr lang="en-US" sz="1800" dirty="0">
                <a:solidFill>
                  <a:srgbClr val="333333"/>
                </a:solidFill>
                <a:effectLst/>
              </a:rPr>
              <a:t> </a:t>
            </a:r>
            <a:r>
              <a:rPr lang="en-US" sz="1800" dirty="0" err="1">
                <a:solidFill>
                  <a:srgbClr val="333333"/>
                </a:solidFill>
                <a:effectLst/>
              </a:rPr>
              <a:t>n</a:t>
            </a:r>
            <a:r>
              <a:rPr lang="en-US" sz="1800" dirty="0" err="1">
                <a:solidFill>
                  <a:srgbClr val="586E75"/>
                </a:solidFill>
                <a:effectLst/>
              </a:rPr>
              <a:t>,</a:t>
            </a:r>
            <a:r>
              <a:rPr lang="en-US" sz="1800" dirty="0" err="1">
                <a:solidFill>
                  <a:srgbClr val="333333"/>
                </a:solidFill>
                <a:effectLst/>
              </a:rPr>
              <a:t>s</a:t>
            </a:r>
            <a:r>
              <a:rPr lang="en-US" sz="1800" dirty="0">
                <a:solidFill>
                  <a:srgbClr val="586E75"/>
                </a:solidFill>
                <a:effectLst/>
              </a:rPr>
              <a:t>;</a:t>
            </a:r>
            <a:endParaRPr lang="en-US" dirty="0"/>
          </a:p>
        </p:txBody>
      </p:sp>
      <p:pic>
        <p:nvPicPr>
          <p:cNvPr id="10" name="Content Placeholder 9">
            <a:extLst>
              <a:ext uri="{FF2B5EF4-FFF2-40B4-BE49-F238E27FC236}">
                <a16:creationId xmlns:a16="http://schemas.microsoft.com/office/drawing/2014/main" id="{6A77D7EF-E766-4844-9A38-0D822C6F0D5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565422" y="1524000"/>
            <a:ext cx="4561241" cy="3375377"/>
          </a:xfrm>
        </p:spPr>
      </p:pic>
      <p:pic>
        <p:nvPicPr>
          <p:cNvPr id="5" name="Picture 4">
            <a:extLst>
              <a:ext uri="{FF2B5EF4-FFF2-40B4-BE49-F238E27FC236}">
                <a16:creationId xmlns:a16="http://schemas.microsoft.com/office/drawing/2014/main" id="{ACE120B9-290F-4B00-920E-E4FA84DE0FE5}"/>
              </a:ext>
            </a:extLst>
          </p:cNvPr>
          <p:cNvPicPr>
            <a:picLocks noChangeAspect="1"/>
          </p:cNvPicPr>
          <p:nvPr/>
        </p:nvPicPr>
        <p:blipFill>
          <a:blip r:embed="rId3"/>
          <a:stretch>
            <a:fillRect/>
          </a:stretch>
        </p:blipFill>
        <p:spPr>
          <a:xfrm>
            <a:off x="7713406" y="4685163"/>
            <a:ext cx="4102964" cy="1952702"/>
          </a:xfrm>
          <a:prstGeom prst="rect">
            <a:avLst/>
          </a:prstGeom>
        </p:spPr>
      </p:pic>
    </p:spTree>
    <p:extLst>
      <p:ext uri="{BB962C8B-B14F-4D97-AF65-F5344CB8AC3E}">
        <p14:creationId xmlns:p14="http://schemas.microsoft.com/office/powerpoint/2010/main" val="36786360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45720-D9A6-4A46-B837-FBB88FC099B7}"/>
              </a:ext>
            </a:extLst>
          </p:cNvPr>
          <p:cNvSpPr>
            <a:spLocks noGrp="1"/>
          </p:cNvSpPr>
          <p:nvPr>
            <p:ph type="title"/>
          </p:nvPr>
        </p:nvSpPr>
        <p:spPr>
          <a:xfrm>
            <a:off x="2020711" y="624110"/>
            <a:ext cx="9483901" cy="1280890"/>
          </a:xfrm>
        </p:spPr>
        <p:txBody>
          <a:bodyPr>
            <a:normAutofit fontScale="90000"/>
          </a:bodyPr>
          <a:lstStyle/>
          <a:p>
            <a:pPr marL="0" marR="0">
              <a:lnSpc>
                <a:spcPct val="107000"/>
              </a:lnSpc>
              <a:spcBef>
                <a:spcPts val="1200"/>
              </a:spcBef>
              <a:spcAft>
                <a:spcPts val="0"/>
              </a:spcAft>
            </a:pPr>
            <a:r>
              <a:rPr lang="en-US" sz="2800" b="1" kern="0" dirty="0">
                <a:solidFill>
                  <a:srgbClr val="2F5496"/>
                </a:solidFill>
                <a:effectLst/>
                <a:latin typeface="Calibri Light" panose="020F0302020204030204" pitchFamily="34" charset="0"/>
                <a:ea typeface="DengXian Light" panose="02010600030101010101" pitchFamily="2" charset="-122"/>
                <a:cs typeface="Times New Roman" panose="02020603050405020304" pitchFamily="18" charset="0"/>
              </a:rPr>
              <a:t>Visualization 1</a:t>
            </a:r>
            <a:br>
              <a:rPr lang="en-US" sz="2800" b="1" kern="0" dirty="0">
                <a:solidFill>
                  <a:srgbClr val="2F5496"/>
                </a:solidFill>
                <a:effectLst/>
                <a:latin typeface="Calibri Light" panose="020F0302020204030204" pitchFamily="34" charset="0"/>
                <a:ea typeface="DengXian Light" panose="02010600030101010101" pitchFamily="2" charset="-122"/>
                <a:cs typeface="Times New Roman" panose="02020603050405020304" pitchFamily="18" charset="0"/>
              </a:rPr>
            </a:br>
            <a:r>
              <a:rPr lang="en-US" sz="2800" b="1" dirty="0">
                <a:solidFill>
                  <a:srgbClr val="2F5496"/>
                </a:solidFill>
                <a:effectLst/>
                <a:latin typeface="Calibri Light" panose="020F0302020204030204" pitchFamily="34" charset="0"/>
                <a:ea typeface="DengXian Light" panose="02010600030101010101" pitchFamily="2" charset="-122"/>
                <a:cs typeface="Times New Roman" panose="02020603050405020304" pitchFamily="18" charset="0"/>
              </a:rPr>
              <a:t>(1) Given a location (Neighborhood), show me the listings in the best review score group, so I can consider them on higher priority.</a:t>
            </a:r>
            <a:endParaRPr lang="en-US" sz="4800" dirty="0"/>
          </a:p>
        </p:txBody>
      </p:sp>
      <p:pic>
        <p:nvPicPr>
          <p:cNvPr id="4" name="Content Placeholder 3">
            <a:extLst>
              <a:ext uri="{FF2B5EF4-FFF2-40B4-BE49-F238E27FC236}">
                <a16:creationId xmlns:a16="http://schemas.microsoft.com/office/drawing/2014/main" id="{E1AFA8EC-D378-4F39-A788-5FBB08EEB0D6}"/>
              </a:ext>
            </a:extLst>
          </p:cNvPr>
          <p:cNvPicPr>
            <a:picLocks noGrp="1" noChangeAspect="1"/>
          </p:cNvPicPr>
          <p:nvPr>
            <p:ph idx="1"/>
          </p:nvPr>
        </p:nvPicPr>
        <p:blipFill>
          <a:blip r:embed="rId2"/>
          <a:stretch>
            <a:fillRect/>
          </a:stretch>
        </p:blipFill>
        <p:spPr>
          <a:xfrm>
            <a:off x="2592925" y="2133600"/>
            <a:ext cx="8379875" cy="3778250"/>
          </a:xfrm>
          <a:prstGeom prst="rect">
            <a:avLst/>
          </a:prstGeom>
        </p:spPr>
      </p:pic>
    </p:spTree>
    <p:extLst>
      <p:ext uri="{BB962C8B-B14F-4D97-AF65-F5344CB8AC3E}">
        <p14:creationId xmlns:p14="http://schemas.microsoft.com/office/powerpoint/2010/main" val="3369606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899D2-01C0-47B6-8611-5E7DFC13C1DF}"/>
              </a:ext>
            </a:extLst>
          </p:cNvPr>
          <p:cNvSpPr>
            <a:spLocks noGrp="1"/>
          </p:cNvSpPr>
          <p:nvPr>
            <p:ph type="title"/>
          </p:nvPr>
        </p:nvSpPr>
        <p:spPr/>
        <p:txBody>
          <a:bodyPr>
            <a:normAutofit fontScale="90000"/>
          </a:bodyPr>
          <a:lstStyle/>
          <a:p>
            <a:r>
              <a:rPr lang="en-US" sz="2400" b="1" kern="0" dirty="0">
                <a:solidFill>
                  <a:srgbClr val="2F5496"/>
                </a:solidFill>
                <a:effectLst/>
                <a:latin typeface="Calibri Light" panose="020F0302020204030204" pitchFamily="34" charset="0"/>
                <a:ea typeface="DengXian Light" panose="02010600030101010101" pitchFamily="2" charset="-122"/>
                <a:cs typeface="Times New Roman" panose="02020603050405020304" pitchFamily="18" charset="0"/>
              </a:rPr>
              <a:t>Visualization 2</a:t>
            </a:r>
            <a:br>
              <a:rPr lang="en-US" sz="2200" b="1" dirty="0">
                <a:solidFill>
                  <a:srgbClr val="2F5496"/>
                </a:solidFill>
                <a:effectLst/>
                <a:latin typeface="Calibri Light" panose="020F0302020204030204" pitchFamily="34" charset="0"/>
                <a:ea typeface="DengXian Light" panose="02010600030101010101" pitchFamily="2" charset="-122"/>
                <a:cs typeface="Times New Roman" panose="02020603050405020304" pitchFamily="18" charset="0"/>
              </a:rPr>
            </a:br>
            <a:r>
              <a:rPr lang="en-US" sz="2200" b="1" dirty="0">
                <a:solidFill>
                  <a:srgbClr val="2F5496"/>
                </a:solidFill>
                <a:effectLst/>
                <a:latin typeface="Calibri Light" panose="020F0302020204030204" pitchFamily="34" charset="0"/>
                <a:ea typeface="DengXian Light" panose="02010600030101010101" pitchFamily="2" charset="-122"/>
                <a:cs typeface="Times New Roman" panose="02020603050405020304" pitchFamily="18" charset="0"/>
              </a:rPr>
              <a:t>(2) Given a price (Price Group), show me the listings within worst review score group, so I can avoid to book them.</a:t>
            </a:r>
            <a:br>
              <a:rPr lang="en-US" sz="1800" b="1" dirty="0">
                <a:solidFill>
                  <a:srgbClr val="2F5496"/>
                </a:solidFill>
                <a:effectLst/>
                <a:latin typeface="Calibri Light" panose="020F0302020204030204" pitchFamily="34" charset="0"/>
                <a:ea typeface="DengXian Light" panose="02010600030101010101" pitchFamily="2" charset="-122"/>
                <a:cs typeface="Times New Roman" panose="02020603050405020304" pitchFamily="18" charset="0"/>
              </a:rPr>
            </a:br>
            <a:endParaRPr lang="en-US" dirty="0"/>
          </a:p>
        </p:txBody>
      </p:sp>
      <p:pic>
        <p:nvPicPr>
          <p:cNvPr id="4" name="Content Placeholder 3">
            <a:extLst>
              <a:ext uri="{FF2B5EF4-FFF2-40B4-BE49-F238E27FC236}">
                <a16:creationId xmlns:a16="http://schemas.microsoft.com/office/drawing/2014/main" id="{653B6E2D-6F3D-43F1-9BAE-086B5D2416ED}"/>
              </a:ext>
            </a:extLst>
          </p:cNvPr>
          <p:cNvPicPr>
            <a:picLocks noGrp="1" noChangeAspect="1"/>
          </p:cNvPicPr>
          <p:nvPr>
            <p:ph idx="1"/>
          </p:nvPr>
        </p:nvPicPr>
        <p:blipFill>
          <a:blip r:embed="rId2"/>
          <a:stretch>
            <a:fillRect/>
          </a:stretch>
        </p:blipFill>
        <p:spPr>
          <a:xfrm>
            <a:off x="2257778" y="1660124"/>
            <a:ext cx="7402062" cy="4706808"/>
          </a:xfrm>
          <a:prstGeom prst="rect">
            <a:avLst/>
          </a:prstGeom>
        </p:spPr>
      </p:pic>
    </p:spTree>
    <p:extLst>
      <p:ext uri="{BB962C8B-B14F-4D97-AF65-F5344CB8AC3E}">
        <p14:creationId xmlns:p14="http://schemas.microsoft.com/office/powerpoint/2010/main" val="1897762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A8B6D-065A-49B7-B401-08A803255398}"/>
              </a:ext>
            </a:extLst>
          </p:cNvPr>
          <p:cNvSpPr>
            <a:spLocks noGrp="1"/>
          </p:cNvSpPr>
          <p:nvPr>
            <p:ph type="title"/>
          </p:nvPr>
        </p:nvSpPr>
        <p:spPr>
          <a:xfrm>
            <a:off x="2133601" y="624110"/>
            <a:ext cx="9371012" cy="1280890"/>
          </a:xfrm>
        </p:spPr>
        <p:txBody>
          <a:bodyPr>
            <a:normAutofit/>
          </a:bodyPr>
          <a:lstStyle/>
          <a:p>
            <a:r>
              <a:rPr lang="en-US" sz="4000" b="1" kern="0" dirty="0">
                <a:solidFill>
                  <a:srgbClr val="2F5496"/>
                </a:solidFill>
                <a:effectLst/>
                <a:latin typeface="Calibri Light" panose="020F0302020204030204" pitchFamily="34" charset="0"/>
                <a:ea typeface="DengXian Light" panose="02010600030101010101" pitchFamily="2" charset="-122"/>
                <a:cs typeface="Times New Roman" panose="02020603050405020304" pitchFamily="18" charset="0"/>
              </a:rPr>
              <a:t>Primary Objective: </a:t>
            </a:r>
            <a:endParaRPr lang="en-US" sz="6600" dirty="0"/>
          </a:p>
        </p:txBody>
      </p:sp>
      <p:sp>
        <p:nvSpPr>
          <p:cNvPr id="3" name="Content Placeholder 2">
            <a:extLst>
              <a:ext uri="{FF2B5EF4-FFF2-40B4-BE49-F238E27FC236}">
                <a16:creationId xmlns:a16="http://schemas.microsoft.com/office/drawing/2014/main" id="{37A2429A-BF2C-4CF7-80A0-2F724D346FFA}"/>
              </a:ext>
            </a:extLst>
          </p:cNvPr>
          <p:cNvSpPr>
            <a:spLocks noGrp="1"/>
          </p:cNvSpPr>
          <p:nvPr>
            <p:ph idx="1"/>
          </p:nvPr>
        </p:nvSpPr>
        <p:spPr>
          <a:xfrm>
            <a:off x="2589212" y="1704622"/>
            <a:ext cx="8915400" cy="4206600"/>
          </a:xfrm>
        </p:spPr>
        <p:txBody>
          <a:bodyPr>
            <a:normAutofit fontScale="92500" lnSpcReduction="10000"/>
          </a:bodyPr>
          <a:lstStyle/>
          <a:p>
            <a:pPr marL="0" marR="0">
              <a:lnSpc>
                <a:spcPct val="107000"/>
              </a:lnSpc>
              <a:spcBef>
                <a:spcPts val="0"/>
              </a:spcBef>
              <a:spcAft>
                <a:spcPts val="800"/>
              </a:spcAft>
            </a:pPr>
            <a:r>
              <a:rPr lang="en-US" sz="1800" dirty="0">
                <a:effectLst/>
                <a:latin typeface="Calibri" panose="020F0502020204030204" pitchFamily="34" charset="0"/>
                <a:ea typeface="SimSun" panose="02010600030101010101" pitchFamily="2" charset="-122"/>
                <a:cs typeface="Times New Roman" panose="02020603050405020304" pitchFamily="18" charset="0"/>
              </a:rPr>
              <a:t>Airbnb, Inc. is an American company founded in 2008 that operates an online marketplace for lodging (primarily homestays for vacation rentals) and travel activities. The platform is based in San Francisco, California, and is accessible through its website and mobile app. Airbnb does not own any of the properties listed; instead, it profits by collecting a commission from each booking. The emergence of Airbnb has contributed to a boom in tourism and improved the quality of travel.</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proposal is to apply graph query to identify and target below:</a:t>
            </a:r>
          </a:p>
          <a:p>
            <a:pPr marL="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best reviewed listings of Cambridge city in term of price group and neighborhood. Usually, the visitors or travelers are looking for the best available rental properties either by price range or location/neighborhood. This can be done via query by filters and orders, however, exploring graph could end up with more intuitive views and single hops.</a:t>
            </a:r>
          </a:p>
          <a:p>
            <a:pPr marL="0" marR="0" indent="0">
              <a:lnSpc>
                <a:spcPct val="107000"/>
              </a:lnSpc>
              <a:spcBef>
                <a:spcPts val="0"/>
              </a:spcBef>
              <a:spcAft>
                <a:spcPts val="800"/>
              </a:spcAft>
              <a:buNone/>
            </a:pPr>
            <a:r>
              <a:rPr lang="en-US" sz="1800" b="1" dirty="0">
                <a:solidFill>
                  <a:srgbClr val="2F5496"/>
                </a:solidFill>
                <a:effectLst/>
                <a:latin typeface="Calibri Light" panose="020F0302020204030204" pitchFamily="34" charset="0"/>
                <a:ea typeface="DengXian Light" panose="02010600030101010101" pitchFamily="2" charset="-122"/>
                <a:cs typeface="Times New Roman" panose="02020603050405020304" pitchFamily="18" charset="0"/>
              </a:rPr>
              <a:t>       </a:t>
            </a:r>
            <a:r>
              <a:rPr lang="en-US" dirty="0">
                <a:latin typeface="Calibri" panose="020F0502020204030204" pitchFamily="34" charset="0"/>
                <a:ea typeface="SimSun" panose="02010600030101010101" pitchFamily="2" charset="-122"/>
                <a:cs typeface="Times New Roman" panose="02020603050405020304" pitchFamily="18" charset="0"/>
              </a:rPr>
              <a:t>1.Given a location (Neighborhood), show  the listings in the best review score group, so I can consider them on higher priority.</a:t>
            </a:r>
          </a:p>
          <a:p>
            <a:pPr marL="0" marR="0" indent="0">
              <a:lnSpc>
                <a:spcPct val="107000"/>
              </a:lnSpc>
              <a:spcBef>
                <a:spcPts val="0"/>
              </a:spcBef>
              <a:spcAft>
                <a:spcPts val="800"/>
              </a:spcAft>
              <a:buNone/>
            </a:pPr>
            <a:r>
              <a:rPr lang="en-US" dirty="0">
                <a:latin typeface="Calibri" panose="020F0502020204030204" pitchFamily="34" charset="0"/>
                <a:ea typeface="SimSun" panose="02010600030101010101" pitchFamily="2" charset="-122"/>
                <a:cs typeface="Times New Roman" panose="02020603050405020304" pitchFamily="18" charset="0"/>
              </a:rPr>
              <a:t>        2. Given a price (Price Group), show the listings within worst review score group, so I can avoid to book them.</a:t>
            </a:r>
          </a:p>
          <a:p>
            <a:pPr marL="0" marR="0" indent="0">
              <a:lnSpc>
                <a:spcPct val="107000"/>
              </a:lnSpc>
              <a:spcBef>
                <a:spcPts val="0"/>
              </a:spcBef>
              <a:spcAft>
                <a:spcPts val="800"/>
              </a:spcAft>
              <a:buNone/>
            </a:pPr>
            <a:endParaRPr lang="en-US" dirty="0">
              <a:latin typeface="Calibri" panose="020F0502020204030204" pitchFamily="34" charset="0"/>
              <a:ea typeface="SimSun" panose="02010600030101010101" pitchFamily="2" charset="-122"/>
              <a:cs typeface="Times New Roman" panose="02020603050405020304" pitchFamily="18" charset="0"/>
            </a:endParaRPr>
          </a:p>
          <a:p>
            <a:endParaRPr lang="en-US" dirty="0"/>
          </a:p>
        </p:txBody>
      </p:sp>
    </p:spTree>
    <p:extLst>
      <p:ext uri="{BB962C8B-B14F-4D97-AF65-F5344CB8AC3E}">
        <p14:creationId xmlns:p14="http://schemas.microsoft.com/office/powerpoint/2010/main" val="7365293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5EA61-4AAD-4117-A548-6241CF60555A}"/>
              </a:ext>
            </a:extLst>
          </p:cNvPr>
          <p:cNvSpPr>
            <a:spLocks noGrp="1"/>
          </p:cNvSpPr>
          <p:nvPr>
            <p:ph type="title"/>
          </p:nvPr>
        </p:nvSpPr>
        <p:spPr/>
        <p:txBody>
          <a:bodyPr>
            <a:normAutofit/>
          </a:bodyPr>
          <a:lstStyle/>
          <a:p>
            <a:pPr algn="ctr"/>
            <a:r>
              <a:rPr lang="en-US" sz="6600" b="1" kern="0" dirty="0">
                <a:solidFill>
                  <a:srgbClr val="2F5496"/>
                </a:solidFill>
                <a:latin typeface="Calibri Light" panose="020F0302020204030204" pitchFamily="34" charset="0"/>
                <a:ea typeface="DengXian Light" panose="02010600030101010101" pitchFamily="2" charset="-122"/>
                <a:cs typeface="Times New Roman" panose="02020603050405020304" pitchFamily="18" charset="0"/>
              </a:rPr>
              <a:t>Q &amp; A</a:t>
            </a:r>
          </a:p>
        </p:txBody>
      </p:sp>
      <p:pic>
        <p:nvPicPr>
          <p:cNvPr id="4" name="Content Placeholder 3">
            <a:extLst>
              <a:ext uri="{FF2B5EF4-FFF2-40B4-BE49-F238E27FC236}">
                <a16:creationId xmlns:a16="http://schemas.microsoft.com/office/drawing/2014/main" id="{CFD352ED-6CE1-44FE-90C9-4D77AC897063}"/>
              </a:ext>
            </a:extLst>
          </p:cNvPr>
          <p:cNvPicPr>
            <a:picLocks noGrp="1" noChangeAspect="1"/>
          </p:cNvPicPr>
          <p:nvPr>
            <p:ph idx="1"/>
          </p:nvPr>
        </p:nvPicPr>
        <p:blipFill>
          <a:blip r:embed="rId2"/>
          <a:stretch>
            <a:fillRect/>
          </a:stretch>
        </p:blipFill>
        <p:spPr>
          <a:xfrm>
            <a:off x="3716868" y="1904999"/>
            <a:ext cx="7199488" cy="4123267"/>
          </a:xfrm>
          <a:prstGeom prst="rect">
            <a:avLst/>
          </a:prstGeom>
        </p:spPr>
      </p:pic>
    </p:spTree>
    <p:extLst>
      <p:ext uri="{BB962C8B-B14F-4D97-AF65-F5344CB8AC3E}">
        <p14:creationId xmlns:p14="http://schemas.microsoft.com/office/powerpoint/2010/main" val="3380718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7C796-6112-4E04-AC83-047CB45AE7CC}"/>
              </a:ext>
            </a:extLst>
          </p:cNvPr>
          <p:cNvSpPr>
            <a:spLocks noGrp="1"/>
          </p:cNvSpPr>
          <p:nvPr>
            <p:ph type="title"/>
          </p:nvPr>
        </p:nvSpPr>
        <p:spPr/>
        <p:txBody>
          <a:bodyPr>
            <a:normAutofit fontScale="90000"/>
          </a:bodyPr>
          <a:lstStyle/>
          <a:p>
            <a:r>
              <a:rPr lang="en-US" sz="4400" b="1" kern="0" dirty="0">
                <a:solidFill>
                  <a:srgbClr val="2F5496"/>
                </a:solidFill>
                <a:effectLst/>
                <a:latin typeface="Calibri Light" panose="020F0302020204030204" pitchFamily="34" charset="0"/>
                <a:ea typeface="DengXian Light" panose="02010600030101010101" pitchFamily="2" charset="-122"/>
                <a:cs typeface="Times New Roman" panose="02020603050405020304" pitchFamily="18" charset="0"/>
              </a:rPr>
              <a:t>Dataset &amp; Business Use Case: </a:t>
            </a:r>
            <a:br>
              <a:rPr lang="en-US" sz="3200" b="1" kern="0" dirty="0">
                <a:solidFill>
                  <a:srgbClr val="2F5496"/>
                </a:solidFill>
                <a:effectLst/>
                <a:latin typeface="Calibri Light" panose="020F0302020204030204" pitchFamily="34" charset="0"/>
                <a:ea typeface="DengXian Light" panose="02010600030101010101" pitchFamily="2" charset="-122"/>
                <a:cs typeface="Times New Roman" panose="02020603050405020304" pitchFamily="18" charset="0"/>
              </a:rPr>
            </a:br>
            <a:endParaRPr lang="en-US" sz="5400" dirty="0"/>
          </a:p>
        </p:txBody>
      </p:sp>
      <p:sp>
        <p:nvSpPr>
          <p:cNvPr id="3" name="Content Placeholder 2">
            <a:extLst>
              <a:ext uri="{FF2B5EF4-FFF2-40B4-BE49-F238E27FC236}">
                <a16:creationId xmlns:a16="http://schemas.microsoft.com/office/drawing/2014/main" id="{7F58E0B8-FD9B-4B47-8020-0C1FB3017228}"/>
              </a:ext>
            </a:extLst>
          </p:cNvPr>
          <p:cNvSpPr>
            <a:spLocks noGrp="1"/>
          </p:cNvSpPr>
          <p:nvPr>
            <p:ph idx="1"/>
          </p:nvPr>
        </p:nvSpPr>
        <p:spPr>
          <a:xfrm>
            <a:off x="1715911" y="1569156"/>
            <a:ext cx="9788701" cy="4342066"/>
          </a:xfrm>
        </p:spPr>
        <p:txBody>
          <a:bodyPr>
            <a:normAutofit fontScale="92500"/>
          </a:bodyPr>
          <a:lstStyle/>
          <a:p>
            <a:pPr marL="0" marR="0">
              <a:lnSpc>
                <a:spcPct val="107000"/>
              </a:lnSpc>
              <a:spcBef>
                <a:spcPts val="0"/>
              </a:spcBef>
              <a:spcAft>
                <a:spcPts val="800"/>
              </a:spcAft>
            </a:pPr>
            <a:r>
              <a:rPr lang="en-US" sz="1800" dirty="0">
                <a:effectLst/>
                <a:latin typeface="Calibri" panose="020F0502020204030204" pitchFamily="34" charset="0"/>
                <a:ea typeface="SimSun" panose="02010600030101010101" pitchFamily="2" charset="-122"/>
                <a:cs typeface="Times New Roman" panose="02020603050405020304" pitchFamily="18" charset="0"/>
              </a:rPr>
              <a:t>Data was acquired directly from </a:t>
            </a:r>
            <a:r>
              <a:rPr lang="en-US" sz="1800" u="sng" dirty="0">
                <a:solidFill>
                  <a:srgbClr val="0563C1"/>
                </a:solidFill>
                <a:effectLst/>
                <a:latin typeface="Calibri" panose="020F0502020204030204" pitchFamily="34" charset="0"/>
                <a:ea typeface="SimSun" panose="02010600030101010101" pitchFamily="2" charset="-122"/>
                <a:cs typeface="Times New Roman" panose="02020603050405020304" pitchFamily="18" charset="0"/>
                <a:hlinkClick r:id="rId2"/>
              </a:rPr>
              <a:t>Airbnb’s database</a:t>
            </a:r>
            <a:r>
              <a:rPr lang="en-US" sz="1800" dirty="0">
                <a:effectLst/>
                <a:latin typeface="Calibri" panose="020F0502020204030204" pitchFamily="34" charset="0"/>
                <a:ea typeface="SimSun" panose="02010600030101010101" pitchFamily="2" charset="-122"/>
                <a:cs typeface="Times New Roman" panose="02020603050405020304" pitchFamily="18" charset="0"/>
              </a:rPr>
              <a:t> for educational research purposes. The dataset we use in here is the listings and reviews data that is published by Airbnb per period per region. In US, the region usually is a city. Based upon the data volume requirement, we deliberately choose a town that has less data but good enough for demo purpose – we pick the listings and reviews data from Cambridge, MA USA as of March, 2021.</a:t>
            </a:r>
          </a:p>
          <a:p>
            <a:pPr marL="0" marR="0">
              <a:lnSpc>
                <a:spcPct val="107000"/>
              </a:lnSpc>
              <a:spcBef>
                <a:spcPts val="0"/>
              </a:spcBef>
              <a:spcAft>
                <a:spcPts val="800"/>
              </a:spcAft>
            </a:pPr>
            <a:r>
              <a:rPr lang="en-US" sz="1800" dirty="0">
                <a:effectLst/>
                <a:latin typeface="Calibri" panose="020F0502020204030204" pitchFamily="34" charset="0"/>
                <a:ea typeface="SimSun" panose="02010600030101010101" pitchFamily="2" charset="-122"/>
                <a:cs typeface="Times New Roman" panose="02020603050405020304" pitchFamily="18" charset="0"/>
              </a:rPr>
              <a:t>A general overview of the data set as follows (a dictionary is included in the Appendix for deeper review):</a:t>
            </a:r>
          </a:p>
          <a:p>
            <a:pPr marL="342900" marR="0" lvl="0" indent="-342900">
              <a:lnSpc>
                <a:spcPct val="107000"/>
              </a:lnSpc>
              <a:spcBef>
                <a:spcPts val="0"/>
              </a:spcBef>
              <a:spcAft>
                <a:spcPts val="0"/>
              </a:spcAft>
              <a:buFont typeface="Symbol" panose="05050102010706020507" pitchFamily="18" charset="2"/>
              <a:buChar char=""/>
            </a:pPr>
            <a:r>
              <a:rPr lang="en-US" sz="1800" b="1" dirty="0">
                <a:effectLst/>
                <a:latin typeface="Calibri" panose="020F0502020204030204" pitchFamily="34" charset="0"/>
                <a:ea typeface="SimSun" panose="02010600030101010101" pitchFamily="2" charset="-122"/>
                <a:cs typeface="Times New Roman" panose="02020603050405020304" pitchFamily="18" charset="0"/>
              </a:rPr>
              <a:t>Listings / Listing Detail: </a:t>
            </a:r>
            <a:r>
              <a:rPr lang="en-US" sz="1800" dirty="0">
                <a:effectLst/>
                <a:latin typeface="Calibri" panose="020F0502020204030204" pitchFamily="34" charset="0"/>
                <a:ea typeface="SimSun" panose="02010600030101010101" pitchFamily="2" charset="-122"/>
                <a:cs typeface="Times New Roman" panose="02020603050405020304" pitchFamily="18" charset="0"/>
              </a:rPr>
              <a:t>Listing data for Cambridge, MA in terms of link, rental type, number of bedroom and restroom, accommodation, </a:t>
            </a:r>
            <a:r>
              <a:rPr lang="en-US" sz="1800" dirty="0">
                <a:effectLst/>
                <a:latin typeface="Calibri" panose="020F0502020204030204" pitchFamily="34" charset="0"/>
                <a:ea typeface="Calibri" panose="020F0502020204030204" pitchFamily="34" charset="0"/>
                <a:cs typeface="Times New Roman" panose="02020603050405020304" pitchFamily="18" charset="0"/>
              </a:rPr>
              <a:t>neighborhood</a:t>
            </a:r>
            <a:r>
              <a:rPr lang="en-US" sz="1800" dirty="0">
                <a:effectLst/>
                <a:latin typeface="Calibri" panose="020F0502020204030204" pitchFamily="34" charset="0"/>
                <a:ea typeface="SimSun" panose="02010600030101010101" pitchFamily="2" charset="-122"/>
                <a:cs typeface="Times New Roman" panose="02020603050405020304" pitchFamily="18" charset="0"/>
              </a:rPr>
              <a:t>, review counts and average ratings, default price, so on so force.</a:t>
            </a:r>
          </a:p>
          <a:p>
            <a:pPr marL="342900" marR="0" lvl="0" indent="-342900">
              <a:lnSpc>
                <a:spcPct val="107000"/>
              </a:lnSpc>
              <a:spcBef>
                <a:spcPts val="0"/>
              </a:spcBef>
              <a:spcAft>
                <a:spcPts val="0"/>
              </a:spcAft>
              <a:buFont typeface="Symbol" panose="05050102010706020507" pitchFamily="18" charset="2"/>
              <a:buChar char=""/>
            </a:pPr>
            <a:r>
              <a:rPr lang="en-US" sz="1800" b="1" dirty="0">
                <a:effectLst/>
                <a:latin typeface="Calibri" panose="020F0502020204030204" pitchFamily="34" charset="0"/>
                <a:ea typeface="SimSun" panose="02010600030101010101" pitchFamily="2" charset="-122"/>
                <a:cs typeface="Times New Roman" panose="02020603050405020304" pitchFamily="18" charset="0"/>
              </a:rPr>
              <a:t>Calendar:</a:t>
            </a:r>
            <a:r>
              <a:rPr lang="en-US" sz="1800" dirty="0">
                <a:effectLst/>
                <a:latin typeface="Calibri" panose="020F0502020204030204" pitchFamily="34" charset="0"/>
                <a:ea typeface="SimSun" panose="02010600030101010101" pitchFamily="2" charset="-122"/>
                <a:cs typeface="Times New Roman" panose="02020603050405020304" pitchFamily="18" charset="0"/>
              </a:rPr>
              <a:t> Despite of its misleading name, this data provides the daily price (could vary) info upon each listing (a short window starting from March 2021).</a:t>
            </a:r>
          </a:p>
          <a:p>
            <a:pPr marL="342900" marR="0" lvl="0" indent="-342900">
              <a:lnSpc>
                <a:spcPct val="107000"/>
              </a:lnSpc>
              <a:spcBef>
                <a:spcPts val="0"/>
              </a:spcBef>
              <a:spcAft>
                <a:spcPts val="0"/>
              </a:spcAft>
              <a:buFont typeface="Symbol" panose="05050102010706020507" pitchFamily="18" charset="2"/>
              <a:buChar char=""/>
            </a:pPr>
            <a:r>
              <a:rPr lang="en-US" sz="1800" b="1" dirty="0">
                <a:effectLst/>
                <a:latin typeface="Calibri" panose="020F0502020204030204" pitchFamily="34" charset="0"/>
                <a:ea typeface="SimSun" panose="02010600030101010101" pitchFamily="2" charset="-122"/>
                <a:cs typeface="Times New Roman" panose="02020603050405020304" pitchFamily="18" charset="0"/>
              </a:rPr>
              <a:t>Reviews / Review Detail</a:t>
            </a:r>
            <a:r>
              <a:rPr lang="en-US" sz="1800" dirty="0">
                <a:effectLst/>
                <a:latin typeface="Calibri" panose="020F0502020204030204" pitchFamily="34" charset="0"/>
                <a:ea typeface="SimSun" panose="02010600030101010101" pitchFamily="2" charset="-122"/>
                <a:cs typeface="Times New Roman" panose="02020603050405020304" pitchFamily="18" charset="0"/>
              </a:rPr>
              <a:t>: Provides the available historically review info upon each listing, it has listing id, date, reviewer, and comments. Surprisingly no rate score – this is for privacy purpose.</a:t>
            </a:r>
          </a:p>
          <a:p>
            <a:pPr marL="342900" marR="0" lvl="0" indent="-342900">
              <a:lnSpc>
                <a:spcPct val="107000"/>
              </a:lnSpc>
              <a:spcBef>
                <a:spcPts val="0"/>
              </a:spcBef>
              <a:spcAft>
                <a:spcPts val="800"/>
              </a:spcAft>
              <a:buFont typeface="Symbol" panose="05050102010706020507" pitchFamily="18" charset="2"/>
              <a:buChar char=""/>
            </a:pPr>
            <a:r>
              <a:rPr lang="en-US" sz="1800" b="1" dirty="0">
                <a:effectLst/>
                <a:latin typeface="Calibri" panose="020F0502020204030204" pitchFamily="34" charset="0"/>
                <a:ea typeface="SimSun" panose="02010600030101010101" pitchFamily="2" charset="-122"/>
                <a:cs typeface="Times New Roman" panose="02020603050405020304" pitchFamily="18" charset="0"/>
              </a:rPr>
              <a:t>Neighborhood</a:t>
            </a:r>
            <a:r>
              <a:rPr lang="en-US" sz="1800" dirty="0">
                <a:effectLst/>
                <a:latin typeface="Calibri" panose="020F0502020204030204" pitchFamily="34" charset="0"/>
                <a:ea typeface="SimSun" panose="02010600030101010101" pitchFamily="2" charset="-122"/>
                <a:cs typeface="Times New Roman" panose="02020603050405020304" pitchFamily="18" charset="0"/>
              </a:rPr>
              <a:t>: this is a reference data set for neighborhood.</a:t>
            </a:r>
          </a:p>
          <a:p>
            <a:endParaRPr lang="en-US" dirty="0"/>
          </a:p>
        </p:txBody>
      </p:sp>
    </p:spTree>
    <p:extLst>
      <p:ext uri="{BB962C8B-B14F-4D97-AF65-F5344CB8AC3E}">
        <p14:creationId xmlns:p14="http://schemas.microsoft.com/office/powerpoint/2010/main" val="138472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3D91C-371C-41A5-AA76-E5CF7D703B84}"/>
              </a:ext>
            </a:extLst>
          </p:cNvPr>
          <p:cNvSpPr>
            <a:spLocks noGrp="1"/>
          </p:cNvSpPr>
          <p:nvPr>
            <p:ph type="title"/>
          </p:nvPr>
        </p:nvSpPr>
        <p:spPr>
          <a:xfrm>
            <a:off x="2592925" y="624110"/>
            <a:ext cx="8911687" cy="1035357"/>
          </a:xfrm>
        </p:spPr>
        <p:txBody>
          <a:bodyPr>
            <a:normAutofit fontScale="90000"/>
          </a:bodyPr>
          <a:lstStyle/>
          <a:p>
            <a:r>
              <a:rPr lang="en-US" sz="4000" b="1" kern="0" dirty="0">
                <a:solidFill>
                  <a:srgbClr val="2F5496"/>
                </a:solidFill>
                <a:effectLst/>
                <a:latin typeface="Calibri Light" panose="020F0302020204030204" pitchFamily="34" charset="0"/>
                <a:ea typeface="DengXian Light" panose="02010600030101010101" pitchFamily="2" charset="-122"/>
                <a:cs typeface="Times New Roman" panose="02020603050405020304" pitchFamily="18" charset="0"/>
              </a:rPr>
              <a:t>Draft Graph Data Model 1</a:t>
            </a:r>
            <a:br>
              <a:rPr lang="en-US" sz="1800" b="1" kern="0" dirty="0">
                <a:solidFill>
                  <a:srgbClr val="2F5496"/>
                </a:solidFill>
                <a:effectLst/>
                <a:latin typeface="Calibri Light" panose="020F0302020204030204" pitchFamily="34" charset="0"/>
                <a:ea typeface="DengXian Light" panose="02010600030101010101" pitchFamily="2" charset="-122"/>
                <a:cs typeface="Times New Roman" panose="02020603050405020304" pitchFamily="18" charset="0"/>
              </a:rPr>
            </a:br>
            <a:endParaRPr lang="en-US" dirty="0"/>
          </a:p>
        </p:txBody>
      </p:sp>
      <p:pic>
        <p:nvPicPr>
          <p:cNvPr id="5" name="Content Placeholder 4">
            <a:extLst>
              <a:ext uri="{FF2B5EF4-FFF2-40B4-BE49-F238E27FC236}">
                <a16:creationId xmlns:a16="http://schemas.microsoft.com/office/drawing/2014/main" id="{3ACB52F7-9305-479F-BB04-3BE5BAFA55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9423" y="1241777"/>
            <a:ext cx="8647288" cy="5384801"/>
          </a:xfrm>
        </p:spPr>
      </p:pic>
    </p:spTree>
    <p:extLst>
      <p:ext uri="{BB962C8B-B14F-4D97-AF65-F5344CB8AC3E}">
        <p14:creationId xmlns:p14="http://schemas.microsoft.com/office/powerpoint/2010/main" val="4277309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2E238-9EBC-4941-A304-05CCA0CE98C7}"/>
              </a:ext>
            </a:extLst>
          </p:cNvPr>
          <p:cNvSpPr>
            <a:spLocks noGrp="1"/>
          </p:cNvSpPr>
          <p:nvPr>
            <p:ph type="title"/>
          </p:nvPr>
        </p:nvSpPr>
        <p:spPr>
          <a:xfrm>
            <a:off x="2062348" y="499932"/>
            <a:ext cx="8911687" cy="832157"/>
          </a:xfrm>
        </p:spPr>
        <p:txBody>
          <a:bodyPr>
            <a:normAutofit/>
          </a:bodyPr>
          <a:lstStyle/>
          <a:p>
            <a:r>
              <a:rPr lang="en-US" b="1" kern="0" dirty="0">
                <a:solidFill>
                  <a:srgbClr val="2F5496"/>
                </a:solidFill>
                <a:latin typeface="Calibri Light" panose="020F0302020204030204" pitchFamily="34" charset="0"/>
                <a:ea typeface="DengXian Light" panose="02010600030101010101" pitchFamily="2" charset="-122"/>
                <a:cs typeface="Times New Roman" panose="02020603050405020304" pitchFamily="18" charset="0"/>
              </a:rPr>
              <a:t>Graph Projections</a:t>
            </a:r>
          </a:p>
        </p:txBody>
      </p:sp>
      <p:pic>
        <p:nvPicPr>
          <p:cNvPr id="5" name="Content Placeholder 4">
            <a:extLst>
              <a:ext uri="{FF2B5EF4-FFF2-40B4-BE49-F238E27FC236}">
                <a16:creationId xmlns:a16="http://schemas.microsoft.com/office/drawing/2014/main" id="{9D78AEED-95C8-4490-881D-D0AE6DD91C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1567" y="1124070"/>
            <a:ext cx="9152467" cy="4892907"/>
          </a:xfrm>
        </p:spPr>
      </p:pic>
    </p:spTree>
    <p:extLst>
      <p:ext uri="{BB962C8B-B14F-4D97-AF65-F5344CB8AC3E}">
        <p14:creationId xmlns:p14="http://schemas.microsoft.com/office/powerpoint/2010/main" val="694828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D1009-C198-4455-BD29-30014382A354}"/>
              </a:ext>
            </a:extLst>
          </p:cNvPr>
          <p:cNvSpPr>
            <a:spLocks noGrp="1"/>
          </p:cNvSpPr>
          <p:nvPr>
            <p:ph type="title"/>
          </p:nvPr>
        </p:nvSpPr>
        <p:spPr/>
        <p:txBody>
          <a:bodyPr>
            <a:normAutofit/>
          </a:bodyPr>
          <a:lstStyle/>
          <a:p>
            <a:r>
              <a:rPr lang="en-US" sz="4000" b="1" kern="0" dirty="0">
                <a:solidFill>
                  <a:srgbClr val="2F5496"/>
                </a:solidFill>
                <a:effectLst/>
                <a:latin typeface="Calibri Light" panose="020F0302020204030204" pitchFamily="34" charset="0"/>
                <a:ea typeface="DengXian Light" panose="02010600030101010101" pitchFamily="2" charset="-122"/>
                <a:cs typeface="Times New Roman" panose="02020603050405020304" pitchFamily="18" charset="0"/>
              </a:rPr>
              <a:t>Final Data Model</a:t>
            </a:r>
            <a:endParaRPr lang="en-US" sz="4000" dirty="0"/>
          </a:p>
        </p:txBody>
      </p:sp>
      <p:pic>
        <p:nvPicPr>
          <p:cNvPr id="7" name="Content Placeholder 6">
            <a:extLst>
              <a:ext uri="{FF2B5EF4-FFF2-40B4-BE49-F238E27FC236}">
                <a16:creationId xmlns:a16="http://schemas.microsoft.com/office/drawing/2014/main" id="{A10BBA9A-3929-4F34-9ED0-51AB4FF75D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88356" y="1501422"/>
            <a:ext cx="8082844" cy="4410428"/>
          </a:xfrm>
        </p:spPr>
      </p:pic>
    </p:spTree>
    <p:extLst>
      <p:ext uri="{BB962C8B-B14F-4D97-AF65-F5344CB8AC3E}">
        <p14:creationId xmlns:p14="http://schemas.microsoft.com/office/powerpoint/2010/main" val="2595777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8684F-5B84-4055-B529-D9D1D35CCBB9}"/>
              </a:ext>
            </a:extLst>
          </p:cNvPr>
          <p:cNvSpPr>
            <a:spLocks noGrp="1"/>
          </p:cNvSpPr>
          <p:nvPr>
            <p:ph type="title"/>
          </p:nvPr>
        </p:nvSpPr>
        <p:spPr>
          <a:xfrm>
            <a:off x="2288125" y="567666"/>
            <a:ext cx="8911687" cy="1280890"/>
          </a:xfrm>
        </p:spPr>
        <p:txBody>
          <a:bodyPr>
            <a:normAutofit/>
          </a:bodyPr>
          <a:lstStyle/>
          <a:p>
            <a:r>
              <a:rPr lang="en-US" sz="4000" b="1" kern="0" dirty="0">
                <a:solidFill>
                  <a:srgbClr val="2F5496"/>
                </a:solidFill>
                <a:latin typeface="Calibri Light" panose="020F0302020204030204" pitchFamily="34" charset="0"/>
                <a:ea typeface="DengXian Light" panose="02010600030101010101" pitchFamily="2" charset="-122"/>
                <a:cs typeface="Times New Roman" panose="02020603050405020304" pitchFamily="18" charset="0"/>
              </a:rPr>
              <a:t>Data preparation and cleaning</a:t>
            </a:r>
          </a:p>
        </p:txBody>
      </p:sp>
      <p:sp>
        <p:nvSpPr>
          <p:cNvPr id="3" name="Content Placeholder 2">
            <a:extLst>
              <a:ext uri="{FF2B5EF4-FFF2-40B4-BE49-F238E27FC236}">
                <a16:creationId xmlns:a16="http://schemas.microsoft.com/office/drawing/2014/main" id="{A90DA624-2417-46D0-9E01-A381B0CCC9FB}"/>
              </a:ext>
            </a:extLst>
          </p:cNvPr>
          <p:cNvSpPr>
            <a:spLocks noGrp="1"/>
          </p:cNvSpPr>
          <p:nvPr>
            <p:ph idx="1"/>
          </p:nvPr>
        </p:nvSpPr>
        <p:spPr>
          <a:xfrm>
            <a:off x="2589212" y="1320800"/>
            <a:ext cx="8915400" cy="4590422"/>
          </a:xfrm>
        </p:spPr>
        <p:txBody>
          <a:bodyPr/>
          <a:lstStyle/>
          <a:p>
            <a:pPr marR="0" lvl="0">
              <a:spcBef>
                <a:spcPts val="0"/>
              </a:spcBef>
              <a:spcAft>
                <a:spcPts val="0"/>
              </a:spcAft>
              <a:buFont typeface="+mj-lt"/>
              <a:buAutoNum type="arabicPeriod"/>
            </a:pPr>
            <a:r>
              <a:rPr lang="en-US" b="0" i="0" dirty="0">
                <a:solidFill>
                  <a:srgbClr val="566271"/>
                </a:solidFill>
                <a:effectLst/>
                <a:latin typeface="ProximaNovaRegular"/>
              </a:rPr>
              <a:t>Download data from Airbnb data set: </a:t>
            </a:r>
            <a:r>
              <a:rPr lang="en-US" b="0" i="0" dirty="0">
                <a:solidFill>
                  <a:srgbClr val="566271"/>
                </a:solidFill>
                <a:effectLst/>
                <a:latin typeface="ProximaNovaRegular"/>
                <a:hlinkClick r:id="rId2"/>
              </a:rPr>
              <a:t>http://insideairbnb.com/get-the-data.html</a:t>
            </a:r>
            <a:r>
              <a:rPr lang="en-US" b="0" i="0" dirty="0">
                <a:solidFill>
                  <a:srgbClr val="566271"/>
                </a:solidFill>
                <a:effectLst/>
                <a:latin typeface="ProximaNovaRegular"/>
              </a:rPr>
              <a:t> </a:t>
            </a:r>
          </a:p>
          <a:p>
            <a:pPr marR="0" lvl="0">
              <a:spcBef>
                <a:spcPts val="0"/>
              </a:spcBef>
              <a:spcAft>
                <a:spcPts val="0"/>
              </a:spcAft>
              <a:buFont typeface="+mj-lt"/>
              <a:buAutoNum type="arabicPeriod"/>
            </a:pPr>
            <a:r>
              <a:rPr lang="en-US" dirty="0">
                <a:solidFill>
                  <a:srgbClr val="566271"/>
                </a:solidFill>
                <a:latin typeface="ProximaNovaRegular"/>
              </a:rPr>
              <a:t>There are </a:t>
            </a:r>
            <a:r>
              <a:rPr lang="en-US" b="0" i="0" dirty="0">
                <a:solidFill>
                  <a:srgbClr val="566271"/>
                </a:solidFill>
                <a:effectLst/>
                <a:latin typeface="ProximaNovaRegular"/>
              </a:rPr>
              <a:t>some data issues about listings, if they are under deco or for a period not available on market, the price is missing. But we do not want to filter them out since they still have valid neighborhood information. </a:t>
            </a:r>
            <a:r>
              <a:rPr lang="en-US" dirty="0">
                <a:solidFill>
                  <a:srgbClr val="566271"/>
                </a:solidFill>
                <a:latin typeface="ProximaNovaRegular"/>
              </a:rPr>
              <a:t>I</a:t>
            </a:r>
            <a:r>
              <a:rPr lang="en-US" b="0" i="0" dirty="0">
                <a:solidFill>
                  <a:srgbClr val="566271"/>
                </a:solidFill>
                <a:effectLst/>
                <a:latin typeface="ProximaNovaRegular"/>
              </a:rPr>
              <a:t> created a Group 0 in Price Group node to accommodate such situation, and link those missing price listings to this group. </a:t>
            </a:r>
          </a:p>
          <a:p>
            <a:pPr marR="0" lvl="0">
              <a:spcBef>
                <a:spcPts val="0"/>
              </a:spcBef>
              <a:spcAft>
                <a:spcPts val="0"/>
              </a:spcAft>
              <a:buFont typeface="+mj-lt"/>
              <a:buAutoNum type="arabicPeriod"/>
            </a:pPr>
            <a:r>
              <a:rPr lang="en-US" b="0" i="0" dirty="0">
                <a:solidFill>
                  <a:srgbClr val="566271"/>
                </a:solidFill>
                <a:effectLst/>
                <a:latin typeface="ProximaNovaRegular"/>
              </a:rPr>
              <a:t>There are some data issues about some listings with no review info – this is understood that if the listing never received any review which is allowed. I do not want to filter them out since they carry valid price information, so I create Group 0 in Review Group node to accommodate such situation and link those missing review listings to this group.</a:t>
            </a:r>
          </a:p>
          <a:p>
            <a:pPr marR="0" lvl="0">
              <a:spcBef>
                <a:spcPts val="0"/>
              </a:spcBef>
              <a:spcAft>
                <a:spcPts val="0"/>
              </a:spcAft>
              <a:buFont typeface="+mj-lt"/>
              <a:buAutoNum type="arabicPeriod"/>
            </a:pPr>
            <a:r>
              <a:rPr lang="en-US" b="0" i="0" dirty="0">
                <a:solidFill>
                  <a:srgbClr val="566271"/>
                </a:solidFill>
                <a:effectLst/>
                <a:latin typeface="ProximaNovaRegular"/>
              </a:rPr>
              <a:t>For the region in Cambridge MA, there is no listing that has missing neighborhood, but this could happen in other region if we apply this model to analyze other cities. Hence to be more flexible and accommodating, we created a node in Neighborhood called Not Set. </a:t>
            </a:r>
          </a:p>
          <a:p>
            <a:pPr marR="0" lvl="0">
              <a:spcBef>
                <a:spcPts val="0"/>
              </a:spcBef>
              <a:spcAft>
                <a:spcPts val="0"/>
              </a:spcAft>
              <a:buFont typeface="+mj-lt"/>
              <a:buAutoNum type="arabicPeriod"/>
            </a:pPr>
            <a:r>
              <a:rPr lang="en-US" b="0" i="0" dirty="0">
                <a:solidFill>
                  <a:srgbClr val="566271"/>
                </a:solidFill>
                <a:effectLst/>
                <a:latin typeface="ProximaNovaRegular"/>
              </a:rPr>
              <a:t>Why use group 0 for missing price or missing review? Because the group number is not only an ID, but also in its property “Seq” which is used to determine the max price or min review score etc., and Group 0 would throw them into the right place in sequence.</a:t>
            </a:r>
            <a:endParaRPr lang="en-US" dirty="0"/>
          </a:p>
        </p:txBody>
      </p:sp>
    </p:spTree>
    <p:extLst>
      <p:ext uri="{BB962C8B-B14F-4D97-AF65-F5344CB8AC3E}">
        <p14:creationId xmlns:p14="http://schemas.microsoft.com/office/powerpoint/2010/main" val="2300497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6C4EF-D455-4138-A365-10DD59AEF17D}"/>
              </a:ext>
            </a:extLst>
          </p:cNvPr>
          <p:cNvSpPr>
            <a:spLocks noGrp="1"/>
          </p:cNvSpPr>
          <p:nvPr>
            <p:ph type="title"/>
          </p:nvPr>
        </p:nvSpPr>
        <p:spPr>
          <a:xfrm>
            <a:off x="2592925" y="624110"/>
            <a:ext cx="8911687" cy="843446"/>
          </a:xfrm>
        </p:spPr>
        <p:txBody>
          <a:bodyPr/>
          <a:lstStyle/>
          <a:p>
            <a:r>
              <a:rPr lang="en-US" sz="3600" b="1" kern="0" dirty="0">
                <a:solidFill>
                  <a:srgbClr val="2F5496"/>
                </a:solidFill>
                <a:effectLst/>
                <a:latin typeface="Calibri Light" panose="020F0302020204030204" pitchFamily="34" charset="0"/>
                <a:ea typeface="DengXian Light" panose="02010600030101010101" pitchFamily="2" charset="-122"/>
                <a:cs typeface="Times New Roman" panose="02020603050405020304" pitchFamily="18" charset="0"/>
              </a:rPr>
              <a:t>Data Load (Nodes)</a:t>
            </a:r>
            <a:endParaRPr lang="en-US" dirty="0"/>
          </a:p>
        </p:txBody>
      </p:sp>
      <p:sp>
        <p:nvSpPr>
          <p:cNvPr id="3" name="Content Placeholder 2">
            <a:extLst>
              <a:ext uri="{FF2B5EF4-FFF2-40B4-BE49-F238E27FC236}">
                <a16:creationId xmlns:a16="http://schemas.microsoft.com/office/drawing/2014/main" id="{D8CBDD38-8938-46D3-9E1A-FCFC67CCB7AC}"/>
              </a:ext>
            </a:extLst>
          </p:cNvPr>
          <p:cNvSpPr>
            <a:spLocks noGrp="1"/>
          </p:cNvSpPr>
          <p:nvPr>
            <p:ph idx="1"/>
          </p:nvPr>
        </p:nvSpPr>
        <p:spPr>
          <a:xfrm>
            <a:off x="2589212" y="1467556"/>
            <a:ext cx="8915400" cy="5136443"/>
          </a:xfrm>
        </p:spPr>
        <p:txBody>
          <a:bodyPr>
            <a:normAutofit fontScale="92500" lnSpcReduction="20000"/>
          </a:bodyPr>
          <a:lstStyle/>
          <a:p>
            <a:pPr marL="0" marR="0" indent="0">
              <a:lnSpc>
                <a:spcPct val="107000"/>
              </a:lnSpc>
              <a:spcBef>
                <a:spcPts val="200"/>
              </a:spcBef>
              <a:spcAft>
                <a:spcPts val="0"/>
              </a:spcAft>
              <a:buNone/>
            </a:pPr>
            <a:r>
              <a:rPr lang="en-US" sz="2300" b="1" dirty="0">
                <a:solidFill>
                  <a:srgbClr val="2F5496"/>
                </a:solidFill>
                <a:effectLst/>
                <a:latin typeface="Calibri Light" panose="020F0302020204030204" pitchFamily="34" charset="0"/>
                <a:ea typeface="DengXian Light" panose="02010600030101010101" pitchFamily="2" charset="-122"/>
                <a:cs typeface="Times New Roman" panose="02020603050405020304" pitchFamily="18" charset="0"/>
              </a:rPr>
              <a:t>(1) Review Group</a:t>
            </a:r>
          </a:p>
          <a:p>
            <a:pPr marL="0" marR="0" indent="0">
              <a:lnSpc>
                <a:spcPct val="107000"/>
              </a:lnSpc>
              <a:spcBef>
                <a:spcPts val="0"/>
              </a:spcBef>
              <a:spcAft>
                <a:spcPts val="0"/>
              </a:spcAft>
              <a:buNone/>
            </a:pPr>
            <a:r>
              <a:rPr lang="en-US" sz="1400" dirty="0">
                <a:solidFill>
                  <a:srgbClr val="859900"/>
                </a:solidFill>
                <a:effectLst/>
                <a:latin typeface="Times New Roman" panose="02020603050405020304" pitchFamily="18" charset="0"/>
                <a:ea typeface="Times New Roman" panose="02020603050405020304" pitchFamily="18" charset="0"/>
                <a:cs typeface="Times New Roman" panose="02020603050405020304" pitchFamily="18" charset="0"/>
              </a:rPr>
              <a:t>CREATE</a:t>
            </a:r>
            <a:r>
              <a:rPr lang="en-US" sz="14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solidFill>
                  <a:srgbClr val="859900"/>
                </a:solidFill>
                <a:effectLst/>
                <a:latin typeface="Times New Roman" panose="02020603050405020304" pitchFamily="18" charset="0"/>
                <a:ea typeface="Times New Roman" panose="02020603050405020304" pitchFamily="18" charset="0"/>
                <a:cs typeface="Times New Roman" panose="02020603050405020304" pitchFamily="18" charset="0"/>
              </a:rPr>
              <a:t>CONSTRAINT</a:t>
            </a:r>
            <a:r>
              <a:rPr lang="en-US" sz="14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pk_ReviewGroup</a:t>
            </a:r>
            <a:r>
              <a:rPr lang="en-US" sz="14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solidFill>
                  <a:srgbClr val="859900"/>
                </a:solidFill>
                <a:effectLst/>
                <a:latin typeface="Times New Roman" panose="02020603050405020304" pitchFamily="18" charset="0"/>
                <a:ea typeface="Times New Roman" panose="02020603050405020304" pitchFamily="18" charset="0"/>
                <a:cs typeface="Times New Roman" panose="02020603050405020304" pitchFamily="18" charset="0"/>
              </a:rPr>
              <a:t>ON</a:t>
            </a:r>
            <a:r>
              <a:rPr lang="en-US" sz="14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40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r</a:t>
            </a:r>
            <a:r>
              <a:rPr lang="en-US" sz="1400" dirty="0" err="1">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40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ReviewGroup</a:t>
            </a:r>
            <a:r>
              <a:rPr lang="en-US" sz="1400" dirty="0">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4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solidFill>
                  <a:srgbClr val="859900"/>
                </a:solidFill>
                <a:effectLst/>
                <a:latin typeface="Times New Roman" panose="02020603050405020304" pitchFamily="18" charset="0"/>
                <a:ea typeface="Times New Roman" panose="02020603050405020304" pitchFamily="18" charset="0"/>
                <a:cs typeface="Times New Roman" panose="02020603050405020304" pitchFamily="18" charset="0"/>
              </a:rPr>
              <a:t>ASSERT</a:t>
            </a:r>
            <a:r>
              <a:rPr lang="en-US" sz="14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r</a:t>
            </a:r>
            <a:r>
              <a:rPr lang="en-US" sz="1400" dirty="0" err="1">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40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seq</a:t>
            </a:r>
            <a:r>
              <a:rPr lang="en-US" sz="14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solidFill>
                  <a:srgbClr val="859900"/>
                </a:solidFill>
                <a:effectLst/>
                <a:latin typeface="Times New Roman" panose="02020603050405020304" pitchFamily="18" charset="0"/>
                <a:ea typeface="Times New Roman" panose="02020603050405020304" pitchFamily="18" charset="0"/>
                <a:cs typeface="Times New Roman" panose="02020603050405020304" pitchFamily="18" charset="0"/>
              </a:rPr>
              <a:t>IS</a:t>
            </a:r>
            <a:r>
              <a:rPr lang="en-US" sz="14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solidFill>
                  <a:srgbClr val="859900"/>
                </a:solidFill>
                <a:effectLst/>
                <a:latin typeface="Times New Roman" panose="02020603050405020304" pitchFamily="18" charset="0"/>
                <a:ea typeface="Times New Roman" panose="02020603050405020304" pitchFamily="18" charset="0"/>
                <a:cs typeface="Times New Roman" panose="02020603050405020304" pitchFamily="18" charset="0"/>
              </a:rPr>
              <a:t>UNIQUE</a:t>
            </a:r>
            <a:r>
              <a:rPr lang="en-US" sz="1400" dirty="0">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400" dirty="0">
              <a:effectLst/>
              <a:latin typeface="Calibri" panose="020F0502020204030204" pitchFamily="34" charset="0"/>
              <a:ea typeface="SimSun" panose="02010600030101010101" pitchFamily="2" charset="-122"/>
              <a:cs typeface="Times New Roman" panose="02020603050405020304" pitchFamily="18" charset="0"/>
            </a:endParaRPr>
          </a:p>
          <a:p>
            <a:pPr marL="0" marR="0" indent="0">
              <a:lnSpc>
                <a:spcPct val="107000"/>
              </a:lnSpc>
              <a:spcBef>
                <a:spcPts val="0"/>
              </a:spcBef>
              <a:spcAft>
                <a:spcPts val="0"/>
              </a:spcAft>
              <a:buNone/>
            </a:pPr>
            <a:r>
              <a:rPr lang="en-US" sz="1400" dirty="0">
                <a:solidFill>
                  <a:srgbClr val="859900"/>
                </a:solidFill>
                <a:effectLst/>
                <a:latin typeface="Times New Roman" panose="02020603050405020304" pitchFamily="18" charset="0"/>
                <a:ea typeface="Times New Roman" panose="02020603050405020304" pitchFamily="18" charset="0"/>
                <a:cs typeface="Times New Roman" panose="02020603050405020304" pitchFamily="18" charset="0"/>
              </a:rPr>
              <a:t>LOAD</a:t>
            </a:r>
            <a:r>
              <a:rPr lang="en-US" sz="14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solidFill>
                  <a:srgbClr val="859900"/>
                </a:solidFill>
                <a:effectLst/>
                <a:latin typeface="Times New Roman" panose="02020603050405020304" pitchFamily="18" charset="0"/>
                <a:ea typeface="Times New Roman" panose="02020603050405020304" pitchFamily="18" charset="0"/>
                <a:cs typeface="Times New Roman" panose="02020603050405020304" pitchFamily="18" charset="0"/>
              </a:rPr>
              <a:t>CSV</a:t>
            </a:r>
            <a:r>
              <a:rPr lang="en-US" sz="14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solidFill>
                  <a:srgbClr val="859900"/>
                </a:solidFill>
                <a:effectLst/>
                <a:latin typeface="Times New Roman" panose="02020603050405020304" pitchFamily="18" charset="0"/>
                <a:ea typeface="Times New Roman" panose="02020603050405020304" pitchFamily="18" charset="0"/>
                <a:cs typeface="Times New Roman" panose="02020603050405020304" pitchFamily="18" charset="0"/>
              </a:rPr>
              <a:t>WITH</a:t>
            </a:r>
            <a:r>
              <a:rPr lang="en-US" sz="14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solidFill>
                  <a:srgbClr val="859900"/>
                </a:solidFill>
                <a:effectLst/>
                <a:latin typeface="Times New Roman" panose="02020603050405020304" pitchFamily="18" charset="0"/>
                <a:ea typeface="Times New Roman" panose="02020603050405020304" pitchFamily="18" charset="0"/>
                <a:cs typeface="Times New Roman" panose="02020603050405020304" pitchFamily="18" charset="0"/>
              </a:rPr>
              <a:t>HEADERS</a:t>
            </a:r>
            <a:r>
              <a:rPr lang="en-US" sz="14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solidFill>
                  <a:srgbClr val="859900"/>
                </a:solidFill>
                <a:effectLst/>
                <a:latin typeface="Times New Roman" panose="02020603050405020304" pitchFamily="18" charset="0"/>
                <a:ea typeface="Times New Roman" panose="02020603050405020304" pitchFamily="18" charset="0"/>
                <a:cs typeface="Times New Roman" panose="02020603050405020304" pitchFamily="18" charset="0"/>
              </a:rPr>
              <a:t>FROM</a:t>
            </a:r>
            <a:r>
              <a:rPr lang="en-US" sz="14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solidFill>
                  <a:srgbClr val="B58900"/>
                </a:solidFill>
                <a:effectLst/>
                <a:latin typeface="Times New Roman" panose="02020603050405020304" pitchFamily="18" charset="0"/>
                <a:ea typeface="Times New Roman" panose="02020603050405020304" pitchFamily="18" charset="0"/>
                <a:cs typeface="Times New Roman" panose="02020603050405020304" pitchFamily="18" charset="0"/>
              </a:rPr>
              <a:t>'file:///ReviewGroup.csv'</a:t>
            </a:r>
            <a:r>
              <a:rPr lang="en-US" sz="14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solidFill>
                  <a:srgbClr val="859900"/>
                </a:solidFill>
                <a:effectLst/>
                <a:latin typeface="Times New Roman" panose="02020603050405020304" pitchFamily="18" charset="0"/>
                <a:ea typeface="Times New Roman" panose="02020603050405020304" pitchFamily="18" charset="0"/>
                <a:cs typeface="Times New Roman" panose="02020603050405020304" pitchFamily="18" charset="0"/>
              </a:rPr>
              <a:t>AS</a:t>
            </a:r>
            <a:r>
              <a:rPr lang="en-US" sz="14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row</a:t>
            </a:r>
            <a:endParaRPr lang="en-US" sz="1400" dirty="0">
              <a:effectLst/>
              <a:latin typeface="Calibri" panose="020F0502020204030204" pitchFamily="34" charset="0"/>
              <a:ea typeface="SimSun" panose="02010600030101010101" pitchFamily="2" charset="-122"/>
              <a:cs typeface="Times New Roman" panose="02020603050405020304" pitchFamily="18" charset="0"/>
            </a:endParaRPr>
          </a:p>
          <a:p>
            <a:pPr marL="0" marR="0" indent="0">
              <a:lnSpc>
                <a:spcPct val="107000"/>
              </a:lnSpc>
              <a:spcBef>
                <a:spcPts val="0"/>
              </a:spcBef>
              <a:spcAft>
                <a:spcPts val="0"/>
              </a:spcAft>
              <a:buNone/>
            </a:pPr>
            <a:r>
              <a:rPr lang="en-US" sz="14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solidFill>
                  <a:srgbClr val="859900"/>
                </a:solidFill>
                <a:effectLst/>
                <a:latin typeface="Times New Roman" panose="02020603050405020304" pitchFamily="18" charset="0"/>
                <a:ea typeface="Times New Roman" panose="02020603050405020304" pitchFamily="18" charset="0"/>
                <a:cs typeface="Times New Roman" panose="02020603050405020304" pitchFamily="18" charset="0"/>
              </a:rPr>
              <a:t>WITH</a:t>
            </a:r>
            <a:r>
              <a:rPr lang="en-US" sz="14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toInteger</a:t>
            </a:r>
            <a:r>
              <a:rPr lang="en-US" sz="1400" dirty="0">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40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row</a:t>
            </a:r>
            <a:r>
              <a:rPr lang="en-US" sz="1400" dirty="0" err="1">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40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seq</a:t>
            </a:r>
            <a:r>
              <a:rPr lang="en-US" sz="1400" dirty="0">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4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solidFill>
                  <a:srgbClr val="859900"/>
                </a:solidFill>
                <a:effectLst/>
                <a:latin typeface="Times New Roman" panose="02020603050405020304" pitchFamily="18" charset="0"/>
                <a:ea typeface="Times New Roman" panose="02020603050405020304" pitchFamily="18" charset="0"/>
                <a:cs typeface="Times New Roman" panose="02020603050405020304" pitchFamily="18" charset="0"/>
              </a:rPr>
              <a:t>as</a:t>
            </a:r>
            <a:r>
              <a:rPr lang="en-US" sz="14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v_seq</a:t>
            </a:r>
            <a:r>
              <a:rPr lang="en-US" sz="1400" dirty="0">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4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row</a:t>
            </a:r>
            <a:r>
              <a:rPr lang="en-US" sz="1400" dirty="0" err="1">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40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description</a:t>
            </a:r>
            <a:r>
              <a:rPr lang="en-US" sz="14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solidFill>
                  <a:srgbClr val="859900"/>
                </a:solidFill>
                <a:effectLst/>
                <a:latin typeface="Times New Roman" panose="02020603050405020304" pitchFamily="18" charset="0"/>
                <a:ea typeface="Times New Roman" panose="02020603050405020304" pitchFamily="18" charset="0"/>
                <a:cs typeface="Times New Roman" panose="02020603050405020304" pitchFamily="18" charset="0"/>
              </a:rPr>
              <a:t>as</a:t>
            </a:r>
            <a:r>
              <a:rPr lang="en-US" sz="14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v_description</a:t>
            </a:r>
            <a:endParaRPr lang="en-US" sz="1400" dirty="0">
              <a:effectLst/>
              <a:latin typeface="Calibri" panose="020F0502020204030204" pitchFamily="34" charset="0"/>
              <a:ea typeface="SimSun" panose="02010600030101010101" pitchFamily="2" charset="-122"/>
              <a:cs typeface="Times New Roman" panose="02020603050405020304" pitchFamily="18" charset="0"/>
            </a:endParaRPr>
          </a:p>
          <a:p>
            <a:pPr marL="0" marR="0" indent="0">
              <a:lnSpc>
                <a:spcPct val="107000"/>
              </a:lnSpc>
              <a:spcBef>
                <a:spcPts val="0"/>
              </a:spcBef>
              <a:spcAft>
                <a:spcPts val="0"/>
              </a:spcAft>
              <a:buNone/>
            </a:pPr>
            <a:r>
              <a:rPr lang="en-US" sz="14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solidFill>
                  <a:srgbClr val="859900"/>
                </a:solidFill>
                <a:effectLst/>
                <a:latin typeface="Times New Roman" panose="02020603050405020304" pitchFamily="18" charset="0"/>
                <a:ea typeface="Times New Roman" panose="02020603050405020304" pitchFamily="18" charset="0"/>
                <a:cs typeface="Times New Roman" panose="02020603050405020304" pitchFamily="18" charset="0"/>
              </a:rPr>
              <a:t>MERGE</a:t>
            </a:r>
            <a:r>
              <a:rPr lang="en-US" sz="1400" dirty="0">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40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S</a:t>
            </a:r>
            <a:r>
              <a:rPr lang="en-US" sz="1400" dirty="0" err="1">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40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ReviewGroup</a:t>
            </a:r>
            <a:r>
              <a:rPr lang="en-US" sz="14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4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seq</a:t>
            </a:r>
            <a:r>
              <a:rPr lang="en-US" sz="1400" dirty="0">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4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v_seq</a:t>
            </a:r>
            <a:r>
              <a:rPr lang="en-US" sz="1400" dirty="0">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4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solidFill>
                  <a:srgbClr val="859900"/>
                </a:solidFill>
                <a:effectLst/>
                <a:latin typeface="Times New Roman" panose="02020603050405020304" pitchFamily="18" charset="0"/>
                <a:ea typeface="Times New Roman" panose="02020603050405020304" pitchFamily="18" charset="0"/>
                <a:cs typeface="Times New Roman" panose="02020603050405020304" pitchFamily="18" charset="0"/>
              </a:rPr>
              <a:t>SET</a:t>
            </a:r>
            <a:r>
              <a:rPr lang="en-US" sz="14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S</a:t>
            </a:r>
            <a:r>
              <a:rPr lang="en-US" sz="1400" dirty="0" err="1">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40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description</a:t>
            </a:r>
            <a:r>
              <a:rPr lang="en-US" sz="1400" dirty="0">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40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v_description</a:t>
            </a:r>
            <a:r>
              <a:rPr lang="en-US" sz="14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solidFill>
                  <a:srgbClr val="859900"/>
                </a:solidFill>
                <a:effectLst/>
                <a:latin typeface="Times New Roman" panose="02020603050405020304" pitchFamily="18" charset="0"/>
                <a:ea typeface="Times New Roman" panose="02020603050405020304" pitchFamily="18" charset="0"/>
                <a:cs typeface="Times New Roman" panose="02020603050405020304" pitchFamily="18" charset="0"/>
              </a:rPr>
              <a:t>RETURN</a:t>
            </a:r>
            <a:r>
              <a:rPr lang="en-US" sz="14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solidFill>
                  <a:srgbClr val="859900"/>
                </a:solidFill>
                <a:effectLst/>
                <a:latin typeface="Times New Roman" panose="02020603050405020304" pitchFamily="18" charset="0"/>
                <a:ea typeface="Times New Roman" panose="02020603050405020304" pitchFamily="18" charset="0"/>
                <a:cs typeface="Times New Roman" panose="02020603050405020304" pitchFamily="18" charset="0"/>
              </a:rPr>
              <a:t>COUNT</a:t>
            </a:r>
            <a:r>
              <a:rPr lang="en-US" sz="1400" dirty="0">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4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S</a:t>
            </a:r>
            <a:r>
              <a:rPr lang="en-US" sz="1400" dirty="0">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400" dirty="0">
              <a:effectLst/>
              <a:latin typeface="Calibri" panose="020F0502020204030204" pitchFamily="34" charset="0"/>
              <a:ea typeface="SimSun" panose="02010600030101010101" pitchFamily="2" charset="-122"/>
              <a:cs typeface="Times New Roman" panose="02020603050405020304" pitchFamily="18" charset="0"/>
            </a:endParaRPr>
          </a:p>
          <a:p>
            <a:pPr marL="0" marR="0" indent="0">
              <a:spcBef>
                <a:spcPts val="0"/>
              </a:spcBef>
              <a:spcAft>
                <a:spcPts val="0"/>
              </a:spcAft>
              <a:buNone/>
            </a:pPr>
            <a:r>
              <a:rPr lang="en-US" sz="1400" dirty="0">
                <a:effectLst/>
                <a:latin typeface="Calibri" panose="020F0502020204030204" pitchFamily="34" charset="0"/>
                <a:ea typeface="DengXian" panose="02010600030101010101" pitchFamily="2" charset="-122"/>
                <a:cs typeface="Times New Roman" panose="02020603050405020304" pitchFamily="18" charset="0"/>
              </a:rPr>
              <a:t># Query: MATCH(</a:t>
            </a:r>
            <a:r>
              <a:rPr lang="en-US" sz="1400" dirty="0" err="1">
                <a:effectLst/>
                <a:latin typeface="Calibri" panose="020F0502020204030204" pitchFamily="34" charset="0"/>
                <a:ea typeface="DengXian" panose="02010600030101010101" pitchFamily="2" charset="-122"/>
                <a:cs typeface="Times New Roman" panose="02020603050405020304" pitchFamily="18" charset="0"/>
              </a:rPr>
              <a:t>r:ReviewGroup</a:t>
            </a:r>
            <a:r>
              <a:rPr lang="en-US" sz="1400" dirty="0">
                <a:effectLst/>
                <a:latin typeface="Calibri" panose="020F0502020204030204" pitchFamily="34" charset="0"/>
                <a:ea typeface="DengXian" panose="02010600030101010101" pitchFamily="2" charset="-122"/>
                <a:cs typeface="Times New Roman" panose="02020603050405020304" pitchFamily="18" charset="0"/>
              </a:rPr>
              <a:t>) RETURN r;</a:t>
            </a:r>
          </a:p>
          <a:p>
            <a:pPr marL="0" marR="0" indent="0">
              <a:spcBef>
                <a:spcPts val="0"/>
              </a:spcBef>
              <a:spcAft>
                <a:spcPts val="0"/>
              </a:spcAft>
              <a:buNone/>
            </a:pPr>
            <a:r>
              <a:rPr lang="en-US" sz="1400" dirty="0">
                <a:effectLst/>
                <a:latin typeface="Calibri" panose="020F0502020204030204" pitchFamily="34" charset="0"/>
                <a:ea typeface="DengXian" panose="02010600030101010101" pitchFamily="2" charset="-122"/>
                <a:cs typeface="Times New Roman" panose="02020603050405020304" pitchFamily="18" charset="0"/>
              </a:rPr>
              <a:t># Delete: MATCH(</a:t>
            </a:r>
            <a:r>
              <a:rPr lang="en-US" sz="1400" dirty="0" err="1">
                <a:effectLst/>
                <a:latin typeface="Calibri" panose="020F0502020204030204" pitchFamily="34" charset="0"/>
                <a:ea typeface="DengXian" panose="02010600030101010101" pitchFamily="2" charset="-122"/>
                <a:cs typeface="Times New Roman" panose="02020603050405020304" pitchFamily="18" charset="0"/>
              </a:rPr>
              <a:t>r:ReviewGroup</a:t>
            </a:r>
            <a:r>
              <a:rPr lang="en-US" sz="1400" dirty="0">
                <a:effectLst/>
                <a:latin typeface="Calibri" panose="020F0502020204030204" pitchFamily="34" charset="0"/>
                <a:ea typeface="DengXian" panose="02010600030101010101" pitchFamily="2" charset="-122"/>
                <a:cs typeface="Times New Roman" panose="02020603050405020304" pitchFamily="18" charset="0"/>
              </a:rPr>
              <a:t>) DETACH DELETE r;</a:t>
            </a:r>
          </a:p>
          <a:p>
            <a:pPr marL="0" marR="0" indent="0">
              <a:lnSpc>
                <a:spcPct val="107000"/>
              </a:lnSpc>
              <a:spcBef>
                <a:spcPts val="200"/>
              </a:spcBef>
              <a:spcAft>
                <a:spcPts val="0"/>
              </a:spcAft>
              <a:buNone/>
            </a:pPr>
            <a:r>
              <a:rPr lang="en-US" sz="2300" b="1" dirty="0">
                <a:solidFill>
                  <a:srgbClr val="2F5496"/>
                </a:solidFill>
                <a:effectLst/>
                <a:latin typeface="Calibri Light" panose="020F0302020204030204" pitchFamily="34" charset="0"/>
                <a:ea typeface="DengXian Light" panose="02010600030101010101" pitchFamily="2" charset="-122"/>
                <a:cs typeface="Times New Roman" panose="02020603050405020304" pitchFamily="18" charset="0"/>
              </a:rPr>
              <a:t>(2) Price Group</a:t>
            </a:r>
          </a:p>
          <a:p>
            <a:pPr marL="0" marR="0" indent="0">
              <a:lnSpc>
                <a:spcPct val="107000"/>
              </a:lnSpc>
              <a:spcBef>
                <a:spcPts val="0"/>
              </a:spcBef>
              <a:spcAft>
                <a:spcPts val="0"/>
              </a:spcAft>
              <a:buNone/>
            </a:pPr>
            <a:r>
              <a:rPr lang="en-US" sz="1300" dirty="0">
                <a:solidFill>
                  <a:srgbClr val="859900"/>
                </a:solidFill>
                <a:effectLst/>
                <a:latin typeface="Times New Roman" panose="02020603050405020304" pitchFamily="18" charset="0"/>
                <a:ea typeface="Times New Roman" panose="02020603050405020304" pitchFamily="18" charset="0"/>
                <a:cs typeface="Times New Roman" panose="02020603050405020304" pitchFamily="18" charset="0"/>
              </a:rPr>
              <a:t>CREATE</a:t>
            </a:r>
            <a:r>
              <a:rPr lang="en-US" sz="13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a:solidFill>
                  <a:srgbClr val="859900"/>
                </a:solidFill>
                <a:effectLst/>
                <a:latin typeface="Times New Roman" panose="02020603050405020304" pitchFamily="18" charset="0"/>
                <a:ea typeface="Times New Roman" panose="02020603050405020304" pitchFamily="18" charset="0"/>
                <a:cs typeface="Times New Roman" panose="02020603050405020304" pitchFamily="18" charset="0"/>
              </a:rPr>
              <a:t>CONSTRAINT</a:t>
            </a:r>
            <a:r>
              <a:rPr lang="en-US" sz="13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pk_PriceGroup</a:t>
            </a:r>
            <a:r>
              <a:rPr lang="en-US" sz="13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a:solidFill>
                  <a:srgbClr val="859900"/>
                </a:solidFill>
                <a:effectLst/>
                <a:latin typeface="Times New Roman" panose="02020603050405020304" pitchFamily="18" charset="0"/>
                <a:ea typeface="Times New Roman" panose="02020603050405020304" pitchFamily="18" charset="0"/>
                <a:cs typeface="Times New Roman" panose="02020603050405020304" pitchFamily="18" charset="0"/>
              </a:rPr>
              <a:t>ON</a:t>
            </a:r>
            <a:r>
              <a:rPr lang="en-US" sz="13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30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p</a:t>
            </a:r>
            <a:r>
              <a:rPr lang="en-US" sz="1300" dirty="0" err="1">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30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PriceGroup</a:t>
            </a:r>
            <a:r>
              <a:rPr lang="en-US" sz="1300" dirty="0">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3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a:solidFill>
                  <a:srgbClr val="859900"/>
                </a:solidFill>
                <a:effectLst/>
                <a:latin typeface="Times New Roman" panose="02020603050405020304" pitchFamily="18" charset="0"/>
                <a:ea typeface="Times New Roman" panose="02020603050405020304" pitchFamily="18" charset="0"/>
                <a:cs typeface="Times New Roman" panose="02020603050405020304" pitchFamily="18" charset="0"/>
              </a:rPr>
              <a:t>ASSERT</a:t>
            </a:r>
            <a:r>
              <a:rPr lang="en-US" sz="13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p</a:t>
            </a:r>
            <a:r>
              <a:rPr lang="en-US" sz="1300" dirty="0" err="1">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30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seq</a:t>
            </a:r>
            <a:r>
              <a:rPr lang="en-US" sz="13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a:solidFill>
                  <a:srgbClr val="859900"/>
                </a:solidFill>
                <a:effectLst/>
                <a:latin typeface="Times New Roman" panose="02020603050405020304" pitchFamily="18" charset="0"/>
                <a:ea typeface="Times New Roman" panose="02020603050405020304" pitchFamily="18" charset="0"/>
                <a:cs typeface="Times New Roman" panose="02020603050405020304" pitchFamily="18" charset="0"/>
              </a:rPr>
              <a:t>IS</a:t>
            </a:r>
            <a:r>
              <a:rPr lang="en-US" sz="13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a:solidFill>
                  <a:srgbClr val="859900"/>
                </a:solidFill>
                <a:effectLst/>
                <a:latin typeface="Times New Roman" panose="02020603050405020304" pitchFamily="18" charset="0"/>
                <a:ea typeface="Times New Roman" panose="02020603050405020304" pitchFamily="18" charset="0"/>
                <a:cs typeface="Times New Roman" panose="02020603050405020304" pitchFamily="18" charset="0"/>
              </a:rPr>
              <a:t>UNIQUE</a:t>
            </a:r>
            <a:r>
              <a:rPr lang="en-US" sz="1300" dirty="0">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300" dirty="0">
              <a:effectLst/>
              <a:latin typeface="Calibri" panose="020F0502020204030204" pitchFamily="34" charset="0"/>
              <a:ea typeface="SimSun" panose="02010600030101010101" pitchFamily="2" charset="-122"/>
              <a:cs typeface="Times New Roman" panose="02020603050405020304" pitchFamily="18" charset="0"/>
            </a:endParaRPr>
          </a:p>
          <a:p>
            <a:pPr marL="0" marR="0" indent="0">
              <a:lnSpc>
                <a:spcPct val="107000"/>
              </a:lnSpc>
              <a:spcBef>
                <a:spcPts val="0"/>
              </a:spcBef>
              <a:spcAft>
                <a:spcPts val="0"/>
              </a:spcAft>
              <a:buNone/>
            </a:pPr>
            <a:r>
              <a:rPr lang="en-US" sz="1300" dirty="0">
                <a:solidFill>
                  <a:srgbClr val="859900"/>
                </a:solidFill>
                <a:effectLst/>
                <a:latin typeface="Times New Roman" panose="02020603050405020304" pitchFamily="18" charset="0"/>
                <a:ea typeface="Times New Roman" panose="02020603050405020304" pitchFamily="18" charset="0"/>
                <a:cs typeface="Times New Roman" panose="02020603050405020304" pitchFamily="18" charset="0"/>
              </a:rPr>
              <a:t>LOAD</a:t>
            </a:r>
            <a:r>
              <a:rPr lang="en-US" sz="13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a:solidFill>
                  <a:srgbClr val="859900"/>
                </a:solidFill>
                <a:effectLst/>
                <a:latin typeface="Times New Roman" panose="02020603050405020304" pitchFamily="18" charset="0"/>
                <a:ea typeface="Times New Roman" panose="02020603050405020304" pitchFamily="18" charset="0"/>
                <a:cs typeface="Times New Roman" panose="02020603050405020304" pitchFamily="18" charset="0"/>
              </a:rPr>
              <a:t>CSV</a:t>
            </a:r>
            <a:r>
              <a:rPr lang="en-US" sz="13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a:solidFill>
                  <a:srgbClr val="859900"/>
                </a:solidFill>
                <a:effectLst/>
                <a:latin typeface="Times New Roman" panose="02020603050405020304" pitchFamily="18" charset="0"/>
                <a:ea typeface="Times New Roman" panose="02020603050405020304" pitchFamily="18" charset="0"/>
                <a:cs typeface="Times New Roman" panose="02020603050405020304" pitchFamily="18" charset="0"/>
              </a:rPr>
              <a:t>WITH</a:t>
            </a:r>
            <a:r>
              <a:rPr lang="en-US" sz="13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a:solidFill>
                  <a:srgbClr val="859900"/>
                </a:solidFill>
                <a:effectLst/>
                <a:latin typeface="Times New Roman" panose="02020603050405020304" pitchFamily="18" charset="0"/>
                <a:ea typeface="Times New Roman" panose="02020603050405020304" pitchFamily="18" charset="0"/>
                <a:cs typeface="Times New Roman" panose="02020603050405020304" pitchFamily="18" charset="0"/>
              </a:rPr>
              <a:t>HEADERS</a:t>
            </a:r>
            <a:r>
              <a:rPr lang="en-US" sz="13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a:solidFill>
                  <a:srgbClr val="859900"/>
                </a:solidFill>
                <a:effectLst/>
                <a:latin typeface="Times New Roman" panose="02020603050405020304" pitchFamily="18" charset="0"/>
                <a:ea typeface="Times New Roman" panose="02020603050405020304" pitchFamily="18" charset="0"/>
                <a:cs typeface="Times New Roman" panose="02020603050405020304" pitchFamily="18" charset="0"/>
              </a:rPr>
              <a:t>FROM</a:t>
            </a:r>
            <a:r>
              <a:rPr lang="en-US" sz="13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a:solidFill>
                  <a:srgbClr val="B58900"/>
                </a:solidFill>
                <a:effectLst/>
                <a:latin typeface="Times New Roman" panose="02020603050405020304" pitchFamily="18" charset="0"/>
                <a:ea typeface="Times New Roman" panose="02020603050405020304" pitchFamily="18" charset="0"/>
                <a:cs typeface="Times New Roman" panose="02020603050405020304" pitchFamily="18" charset="0"/>
              </a:rPr>
              <a:t>'file:///PriceGroup.csv'</a:t>
            </a:r>
            <a:r>
              <a:rPr lang="en-US" sz="13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a:solidFill>
                  <a:srgbClr val="859900"/>
                </a:solidFill>
                <a:effectLst/>
                <a:latin typeface="Times New Roman" panose="02020603050405020304" pitchFamily="18" charset="0"/>
                <a:ea typeface="Times New Roman" panose="02020603050405020304" pitchFamily="18" charset="0"/>
                <a:cs typeface="Times New Roman" panose="02020603050405020304" pitchFamily="18" charset="0"/>
              </a:rPr>
              <a:t>AS</a:t>
            </a:r>
            <a:r>
              <a:rPr lang="en-US" sz="13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row</a:t>
            </a:r>
            <a:endParaRPr lang="en-US" sz="1300" dirty="0">
              <a:effectLst/>
              <a:latin typeface="Calibri" panose="020F0502020204030204" pitchFamily="34" charset="0"/>
              <a:ea typeface="SimSun" panose="02010600030101010101" pitchFamily="2" charset="-122"/>
              <a:cs typeface="Times New Roman" panose="02020603050405020304" pitchFamily="18" charset="0"/>
            </a:endParaRPr>
          </a:p>
          <a:p>
            <a:pPr marL="0" marR="0" indent="0">
              <a:lnSpc>
                <a:spcPct val="107000"/>
              </a:lnSpc>
              <a:spcBef>
                <a:spcPts val="0"/>
              </a:spcBef>
              <a:spcAft>
                <a:spcPts val="0"/>
              </a:spcAft>
              <a:buNone/>
            </a:pPr>
            <a:r>
              <a:rPr lang="en-US" sz="13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a:solidFill>
                  <a:srgbClr val="859900"/>
                </a:solidFill>
                <a:effectLst/>
                <a:latin typeface="Times New Roman" panose="02020603050405020304" pitchFamily="18" charset="0"/>
                <a:ea typeface="Times New Roman" panose="02020603050405020304" pitchFamily="18" charset="0"/>
                <a:cs typeface="Times New Roman" panose="02020603050405020304" pitchFamily="18" charset="0"/>
              </a:rPr>
              <a:t>WITH</a:t>
            </a:r>
            <a:r>
              <a:rPr lang="en-US" sz="13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toInteger</a:t>
            </a:r>
            <a:r>
              <a:rPr lang="en-US" sz="1300" dirty="0">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30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row</a:t>
            </a:r>
            <a:r>
              <a:rPr lang="en-US" sz="1300" dirty="0" err="1">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30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seq</a:t>
            </a:r>
            <a:r>
              <a:rPr lang="en-US" sz="1300" dirty="0">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3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a:solidFill>
                  <a:srgbClr val="859900"/>
                </a:solidFill>
                <a:effectLst/>
                <a:latin typeface="Times New Roman" panose="02020603050405020304" pitchFamily="18" charset="0"/>
                <a:ea typeface="Times New Roman" panose="02020603050405020304" pitchFamily="18" charset="0"/>
                <a:cs typeface="Times New Roman" panose="02020603050405020304" pitchFamily="18" charset="0"/>
              </a:rPr>
              <a:t>as</a:t>
            </a:r>
            <a:r>
              <a:rPr lang="en-US" sz="13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v_seq</a:t>
            </a:r>
            <a:r>
              <a:rPr lang="en-US" sz="1300" dirty="0">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3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row</a:t>
            </a:r>
            <a:r>
              <a:rPr lang="en-US" sz="1300" dirty="0" err="1">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30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description</a:t>
            </a:r>
            <a:r>
              <a:rPr lang="en-US" sz="13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a:solidFill>
                  <a:srgbClr val="859900"/>
                </a:solidFill>
                <a:effectLst/>
                <a:latin typeface="Times New Roman" panose="02020603050405020304" pitchFamily="18" charset="0"/>
                <a:ea typeface="Times New Roman" panose="02020603050405020304" pitchFamily="18" charset="0"/>
                <a:cs typeface="Times New Roman" panose="02020603050405020304" pitchFamily="18" charset="0"/>
              </a:rPr>
              <a:t>as</a:t>
            </a:r>
            <a:r>
              <a:rPr lang="en-US" sz="13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v_description</a:t>
            </a:r>
            <a:endParaRPr lang="en-US" sz="1300" dirty="0">
              <a:effectLst/>
              <a:latin typeface="Calibri" panose="020F0502020204030204" pitchFamily="34" charset="0"/>
              <a:ea typeface="SimSun" panose="02010600030101010101" pitchFamily="2" charset="-122"/>
              <a:cs typeface="Times New Roman" panose="02020603050405020304" pitchFamily="18" charset="0"/>
            </a:endParaRPr>
          </a:p>
          <a:p>
            <a:pPr marL="0" marR="0" indent="0">
              <a:lnSpc>
                <a:spcPct val="107000"/>
              </a:lnSpc>
              <a:spcBef>
                <a:spcPts val="0"/>
              </a:spcBef>
              <a:spcAft>
                <a:spcPts val="0"/>
              </a:spcAft>
              <a:buNone/>
            </a:pPr>
            <a:r>
              <a:rPr lang="en-US" sz="13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a:solidFill>
                  <a:srgbClr val="859900"/>
                </a:solidFill>
                <a:effectLst/>
                <a:latin typeface="Times New Roman" panose="02020603050405020304" pitchFamily="18" charset="0"/>
                <a:ea typeface="Times New Roman" panose="02020603050405020304" pitchFamily="18" charset="0"/>
                <a:cs typeface="Times New Roman" panose="02020603050405020304" pitchFamily="18" charset="0"/>
              </a:rPr>
              <a:t>MERGE</a:t>
            </a:r>
            <a:r>
              <a:rPr lang="en-US" sz="1300" dirty="0">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30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P</a:t>
            </a:r>
            <a:r>
              <a:rPr lang="en-US" sz="1300" dirty="0" err="1">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30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PriceGroup</a:t>
            </a:r>
            <a:r>
              <a:rPr lang="en-US" sz="13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3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seq</a:t>
            </a:r>
            <a:r>
              <a:rPr lang="en-US" sz="1300" dirty="0">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3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v_seq</a:t>
            </a:r>
            <a:r>
              <a:rPr lang="en-US" sz="1300" dirty="0">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3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a:solidFill>
                  <a:srgbClr val="859900"/>
                </a:solidFill>
                <a:effectLst/>
                <a:latin typeface="Times New Roman" panose="02020603050405020304" pitchFamily="18" charset="0"/>
                <a:ea typeface="Times New Roman" panose="02020603050405020304" pitchFamily="18" charset="0"/>
                <a:cs typeface="Times New Roman" panose="02020603050405020304" pitchFamily="18" charset="0"/>
              </a:rPr>
              <a:t>SET</a:t>
            </a:r>
            <a:r>
              <a:rPr lang="en-US" sz="13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P</a:t>
            </a:r>
            <a:r>
              <a:rPr lang="en-US" sz="1300" dirty="0" err="1">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30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description</a:t>
            </a:r>
            <a:r>
              <a:rPr lang="en-US" sz="1300" dirty="0">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30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v_description</a:t>
            </a:r>
            <a:r>
              <a:rPr lang="en-US" sz="13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a:solidFill>
                  <a:srgbClr val="859900"/>
                </a:solidFill>
                <a:effectLst/>
                <a:latin typeface="Times New Roman" panose="02020603050405020304" pitchFamily="18" charset="0"/>
                <a:ea typeface="Times New Roman" panose="02020603050405020304" pitchFamily="18" charset="0"/>
                <a:cs typeface="Times New Roman" panose="02020603050405020304" pitchFamily="18" charset="0"/>
              </a:rPr>
              <a:t>RETURN</a:t>
            </a:r>
            <a:r>
              <a:rPr lang="en-US" sz="13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a:solidFill>
                  <a:srgbClr val="859900"/>
                </a:solidFill>
                <a:effectLst/>
                <a:latin typeface="Times New Roman" panose="02020603050405020304" pitchFamily="18" charset="0"/>
                <a:ea typeface="Times New Roman" panose="02020603050405020304" pitchFamily="18" charset="0"/>
                <a:cs typeface="Times New Roman" panose="02020603050405020304" pitchFamily="18" charset="0"/>
              </a:rPr>
              <a:t>COUNT</a:t>
            </a:r>
            <a:r>
              <a:rPr lang="en-US" sz="1300" dirty="0">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3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P</a:t>
            </a:r>
            <a:r>
              <a:rPr lang="en-US" sz="1300" dirty="0">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300" dirty="0">
              <a:effectLst/>
              <a:latin typeface="Calibri" panose="020F0502020204030204" pitchFamily="34" charset="0"/>
              <a:ea typeface="SimSun" panose="02010600030101010101" pitchFamily="2" charset="-122"/>
              <a:cs typeface="Times New Roman" panose="02020603050405020304" pitchFamily="18" charset="0"/>
            </a:endParaRPr>
          </a:p>
          <a:p>
            <a:pPr marL="0" marR="0" indent="0">
              <a:spcBef>
                <a:spcPts val="0"/>
              </a:spcBef>
              <a:spcAft>
                <a:spcPts val="0"/>
              </a:spcAft>
              <a:buNone/>
            </a:pPr>
            <a:r>
              <a:rPr lang="en-US" sz="1300" dirty="0">
                <a:effectLst/>
                <a:latin typeface="Calibri" panose="020F0502020204030204" pitchFamily="34" charset="0"/>
                <a:ea typeface="DengXian" panose="02010600030101010101" pitchFamily="2" charset="-122"/>
                <a:cs typeface="Times New Roman" panose="02020603050405020304" pitchFamily="18" charset="0"/>
              </a:rPr>
              <a:t># Query:  MATCH(</a:t>
            </a:r>
            <a:r>
              <a:rPr lang="en-US" sz="1300" dirty="0" err="1">
                <a:effectLst/>
                <a:latin typeface="Calibri" panose="020F0502020204030204" pitchFamily="34" charset="0"/>
                <a:ea typeface="DengXian" panose="02010600030101010101" pitchFamily="2" charset="-122"/>
                <a:cs typeface="Times New Roman" panose="02020603050405020304" pitchFamily="18" charset="0"/>
              </a:rPr>
              <a:t>p:PriceGroup</a:t>
            </a:r>
            <a:r>
              <a:rPr lang="en-US" sz="1300" dirty="0">
                <a:effectLst/>
                <a:latin typeface="Calibri" panose="020F0502020204030204" pitchFamily="34" charset="0"/>
                <a:ea typeface="DengXian" panose="02010600030101010101" pitchFamily="2" charset="-122"/>
                <a:cs typeface="Times New Roman" panose="02020603050405020304" pitchFamily="18" charset="0"/>
              </a:rPr>
              <a:t>) RETURN p;</a:t>
            </a:r>
          </a:p>
          <a:p>
            <a:pPr marL="0" marR="0" indent="0">
              <a:spcBef>
                <a:spcPts val="0"/>
              </a:spcBef>
              <a:spcAft>
                <a:spcPts val="0"/>
              </a:spcAft>
              <a:buNone/>
            </a:pPr>
            <a:r>
              <a:rPr lang="en-US" sz="1300" dirty="0">
                <a:effectLst/>
                <a:latin typeface="Calibri" panose="020F0502020204030204" pitchFamily="34" charset="0"/>
                <a:ea typeface="DengXian" panose="02010600030101010101" pitchFamily="2" charset="-122"/>
                <a:cs typeface="Times New Roman" panose="02020603050405020304" pitchFamily="18" charset="0"/>
              </a:rPr>
              <a:t># Delete: MATCH (</a:t>
            </a:r>
            <a:r>
              <a:rPr lang="en-US" sz="1300" dirty="0" err="1">
                <a:effectLst/>
                <a:latin typeface="Calibri" panose="020F0502020204030204" pitchFamily="34" charset="0"/>
                <a:ea typeface="DengXian" panose="02010600030101010101" pitchFamily="2" charset="-122"/>
                <a:cs typeface="Times New Roman" panose="02020603050405020304" pitchFamily="18" charset="0"/>
              </a:rPr>
              <a:t>n:PriceGroup</a:t>
            </a:r>
            <a:r>
              <a:rPr lang="en-US" sz="1300" dirty="0">
                <a:effectLst/>
                <a:latin typeface="Calibri" panose="020F0502020204030204" pitchFamily="34" charset="0"/>
                <a:ea typeface="DengXian" panose="02010600030101010101" pitchFamily="2" charset="-122"/>
                <a:cs typeface="Times New Roman" panose="02020603050405020304" pitchFamily="18" charset="0"/>
              </a:rPr>
              <a:t>) DETACH DELETE n;</a:t>
            </a:r>
          </a:p>
          <a:p>
            <a:pPr marL="0" marR="0" indent="0">
              <a:lnSpc>
                <a:spcPct val="107000"/>
              </a:lnSpc>
              <a:spcBef>
                <a:spcPts val="200"/>
              </a:spcBef>
              <a:spcAft>
                <a:spcPts val="0"/>
              </a:spcAft>
              <a:buNone/>
            </a:pPr>
            <a:r>
              <a:rPr lang="en-US" sz="2300" b="1" dirty="0">
                <a:solidFill>
                  <a:srgbClr val="2F5496"/>
                </a:solidFill>
                <a:effectLst/>
                <a:latin typeface="Calibri Light" panose="020F0302020204030204" pitchFamily="34" charset="0"/>
                <a:ea typeface="DengXian Light" panose="02010600030101010101" pitchFamily="2" charset="-122"/>
                <a:cs typeface="Times New Roman" panose="02020603050405020304" pitchFamily="18" charset="0"/>
              </a:rPr>
              <a:t>(3) Neighborhood</a:t>
            </a:r>
          </a:p>
          <a:p>
            <a:pPr marL="0" marR="0" indent="0">
              <a:lnSpc>
                <a:spcPct val="107000"/>
              </a:lnSpc>
              <a:spcBef>
                <a:spcPts val="0"/>
              </a:spcBef>
              <a:spcAft>
                <a:spcPts val="0"/>
              </a:spcAft>
              <a:buNone/>
            </a:pPr>
            <a:r>
              <a:rPr lang="en-US" sz="1300" dirty="0">
                <a:solidFill>
                  <a:srgbClr val="859900"/>
                </a:solidFill>
                <a:effectLst/>
                <a:latin typeface="Times New Roman" panose="02020603050405020304" pitchFamily="18" charset="0"/>
                <a:ea typeface="Times New Roman" panose="02020603050405020304" pitchFamily="18" charset="0"/>
                <a:cs typeface="Times New Roman" panose="02020603050405020304" pitchFamily="18" charset="0"/>
              </a:rPr>
              <a:t>CREATE</a:t>
            </a:r>
            <a:r>
              <a:rPr lang="en-US" sz="13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a:solidFill>
                  <a:srgbClr val="859900"/>
                </a:solidFill>
                <a:effectLst/>
                <a:latin typeface="Times New Roman" panose="02020603050405020304" pitchFamily="18" charset="0"/>
                <a:ea typeface="Times New Roman" panose="02020603050405020304" pitchFamily="18" charset="0"/>
                <a:cs typeface="Times New Roman" panose="02020603050405020304" pitchFamily="18" charset="0"/>
              </a:rPr>
              <a:t>CONSTRAINT</a:t>
            </a:r>
            <a:r>
              <a:rPr lang="en-US" sz="13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pk_Neighbourhood</a:t>
            </a:r>
            <a:r>
              <a:rPr lang="en-US" sz="13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a:solidFill>
                  <a:srgbClr val="859900"/>
                </a:solidFill>
                <a:effectLst/>
                <a:latin typeface="Times New Roman" panose="02020603050405020304" pitchFamily="18" charset="0"/>
                <a:ea typeface="Times New Roman" panose="02020603050405020304" pitchFamily="18" charset="0"/>
                <a:cs typeface="Times New Roman" panose="02020603050405020304" pitchFamily="18" charset="0"/>
              </a:rPr>
              <a:t>ON</a:t>
            </a:r>
            <a:r>
              <a:rPr lang="en-US" sz="13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30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n</a:t>
            </a:r>
            <a:r>
              <a:rPr lang="en-US" sz="1300" dirty="0" err="1">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30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Neighbourhood</a:t>
            </a:r>
            <a:r>
              <a:rPr lang="en-US" sz="1300" dirty="0">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3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a:solidFill>
                  <a:srgbClr val="859900"/>
                </a:solidFill>
                <a:effectLst/>
                <a:latin typeface="Times New Roman" panose="02020603050405020304" pitchFamily="18" charset="0"/>
                <a:ea typeface="Times New Roman" panose="02020603050405020304" pitchFamily="18" charset="0"/>
                <a:cs typeface="Times New Roman" panose="02020603050405020304" pitchFamily="18" charset="0"/>
              </a:rPr>
              <a:t>ASSERT</a:t>
            </a:r>
            <a:r>
              <a:rPr lang="en-US" sz="13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n</a:t>
            </a:r>
            <a:r>
              <a:rPr lang="en-US" sz="1300" dirty="0" err="1">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30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seq</a:t>
            </a:r>
            <a:r>
              <a:rPr lang="en-US" sz="13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a:solidFill>
                  <a:srgbClr val="859900"/>
                </a:solidFill>
                <a:effectLst/>
                <a:latin typeface="Times New Roman" panose="02020603050405020304" pitchFamily="18" charset="0"/>
                <a:ea typeface="Times New Roman" panose="02020603050405020304" pitchFamily="18" charset="0"/>
                <a:cs typeface="Times New Roman" panose="02020603050405020304" pitchFamily="18" charset="0"/>
              </a:rPr>
              <a:t>IS</a:t>
            </a:r>
            <a:r>
              <a:rPr lang="en-US" sz="13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a:solidFill>
                  <a:srgbClr val="859900"/>
                </a:solidFill>
                <a:effectLst/>
                <a:latin typeface="Times New Roman" panose="02020603050405020304" pitchFamily="18" charset="0"/>
                <a:ea typeface="Times New Roman" panose="02020603050405020304" pitchFamily="18" charset="0"/>
                <a:cs typeface="Times New Roman" panose="02020603050405020304" pitchFamily="18" charset="0"/>
              </a:rPr>
              <a:t>UNIQUE</a:t>
            </a:r>
            <a:r>
              <a:rPr lang="en-US" sz="1300" dirty="0">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300" dirty="0">
              <a:effectLst/>
              <a:latin typeface="Calibri" panose="020F0502020204030204" pitchFamily="34" charset="0"/>
              <a:ea typeface="SimSun" panose="02010600030101010101" pitchFamily="2" charset="-122"/>
              <a:cs typeface="Times New Roman" panose="02020603050405020304" pitchFamily="18" charset="0"/>
            </a:endParaRPr>
          </a:p>
          <a:p>
            <a:pPr marL="0" marR="0" indent="0">
              <a:lnSpc>
                <a:spcPct val="107000"/>
              </a:lnSpc>
              <a:spcBef>
                <a:spcPts val="0"/>
              </a:spcBef>
              <a:spcAft>
                <a:spcPts val="0"/>
              </a:spcAft>
              <a:buNone/>
            </a:pPr>
            <a:r>
              <a:rPr lang="en-US" sz="1300" dirty="0">
                <a:solidFill>
                  <a:srgbClr val="859900"/>
                </a:solidFill>
                <a:effectLst/>
                <a:latin typeface="Times New Roman" panose="02020603050405020304" pitchFamily="18" charset="0"/>
                <a:ea typeface="Times New Roman" panose="02020603050405020304" pitchFamily="18" charset="0"/>
                <a:cs typeface="Times New Roman" panose="02020603050405020304" pitchFamily="18" charset="0"/>
              </a:rPr>
              <a:t>LOAD</a:t>
            </a:r>
            <a:r>
              <a:rPr lang="en-US" sz="13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a:solidFill>
                  <a:srgbClr val="859900"/>
                </a:solidFill>
                <a:effectLst/>
                <a:latin typeface="Times New Roman" panose="02020603050405020304" pitchFamily="18" charset="0"/>
                <a:ea typeface="Times New Roman" panose="02020603050405020304" pitchFamily="18" charset="0"/>
                <a:cs typeface="Times New Roman" panose="02020603050405020304" pitchFamily="18" charset="0"/>
              </a:rPr>
              <a:t>CSV</a:t>
            </a:r>
            <a:r>
              <a:rPr lang="en-US" sz="13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a:solidFill>
                  <a:srgbClr val="859900"/>
                </a:solidFill>
                <a:effectLst/>
                <a:latin typeface="Times New Roman" panose="02020603050405020304" pitchFamily="18" charset="0"/>
                <a:ea typeface="Times New Roman" panose="02020603050405020304" pitchFamily="18" charset="0"/>
                <a:cs typeface="Times New Roman" panose="02020603050405020304" pitchFamily="18" charset="0"/>
              </a:rPr>
              <a:t>WITH</a:t>
            </a:r>
            <a:r>
              <a:rPr lang="en-US" sz="13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a:solidFill>
                  <a:srgbClr val="859900"/>
                </a:solidFill>
                <a:effectLst/>
                <a:latin typeface="Times New Roman" panose="02020603050405020304" pitchFamily="18" charset="0"/>
                <a:ea typeface="Times New Roman" panose="02020603050405020304" pitchFamily="18" charset="0"/>
                <a:cs typeface="Times New Roman" panose="02020603050405020304" pitchFamily="18" charset="0"/>
              </a:rPr>
              <a:t>HEADERS</a:t>
            </a:r>
            <a:r>
              <a:rPr lang="en-US" sz="13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a:solidFill>
                  <a:srgbClr val="859900"/>
                </a:solidFill>
                <a:effectLst/>
                <a:latin typeface="Times New Roman" panose="02020603050405020304" pitchFamily="18" charset="0"/>
                <a:ea typeface="Times New Roman" panose="02020603050405020304" pitchFamily="18" charset="0"/>
                <a:cs typeface="Times New Roman" panose="02020603050405020304" pitchFamily="18" charset="0"/>
              </a:rPr>
              <a:t>FROM</a:t>
            </a:r>
            <a:r>
              <a:rPr lang="en-US" sz="13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a:solidFill>
                  <a:srgbClr val="B58900"/>
                </a:solidFill>
                <a:effectLst/>
                <a:latin typeface="Times New Roman" panose="02020603050405020304" pitchFamily="18" charset="0"/>
                <a:ea typeface="Times New Roman" panose="02020603050405020304" pitchFamily="18" charset="0"/>
                <a:cs typeface="Times New Roman" panose="02020603050405020304" pitchFamily="18" charset="0"/>
              </a:rPr>
              <a:t>'file:///Neighbourhood.csv'</a:t>
            </a:r>
            <a:r>
              <a:rPr lang="en-US" sz="13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a:solidFill>
                  <a:srgbClr val="859900"/>
                </a:solidFill>
                <a:effectLst/>
                <a:latin typeface="Times New Roman" panose="02020603050405020304" pitchFamily="18" charset="0"/>
                <a:ea typeface="Times New Roman" panose="02020603050405020304" pitchFamily="18" charset="0"/>
                <a:cs typeface="Times New Roman" panose="02020603050405020304" pitchFamily="18" charset="0"/>
              </a:rPr>
              <a:t>AS</a:t>
            </a:r>
            <a:r>
              <a:rPr lang="en-US" sz="13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row</a:t>
            </a:r>
            <a:endParaRPr lang="en-US" sz="1300" dirty="0">
              <a:effectLst/>
              <a:latin typeface="Calibri" panose="020F0502020204030204" pitchFamily="34" charset="0"/>
              <a:ea typeface="SimSun" panose="02010600030101010101" pitchFamily="2" charset="-122"/>
              <a:cs typeface="Times New Roman" panose="02020603050405020304" pitchFamily="18" charset="0"/>
            </a:endParaRPr>
          </a:p>
          <a:p>
            <a:pPr marL="0" marR="0" indent="0">
              <a:lnSpc>
                <a:spcPct val="107000"/>
              </a:lnSpc>
              <a:spcBef>
                <a:spcPts val="0"/>
              </a:spcBef>
              <a:spcAft>
                <a:spcPts val="0"/>
              </a:spcAft>
              <a:buNone/>
            </a:pPr>
            <a:r>
              <a:rPr lang="en-US" sz="13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a:solidFill>
                  <a:srgbClr val="859900"/>
                </a:solidFill>
                <a:effectLst/>
                <a:latin typeface="Times New Roman" panose="02020603050405020304" pitchFamily="18" charset="0"/>
                <a:ea typeface="Times New Roman" panose="02020603050405020304" pitchFamily="18" charset="0"/>
                <a:cs typeface="Times New Roman" panose="02020603050405020304" pitchFamily="18" charset="0"/>
              </a:rPr>
              <a:t>WITH</a:t>
            </a:r>
            <a:r>
              <a:rPr lang="en-US" sz="13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toInteger</a:t>
            </a:r>
            <a:r>
              <a:rPr lang="en-US" sz="1300" dirty="0">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30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row</a:t>
            </a:r>
            <a:r>
              <a:rPr lang="en-US" sz="1300" dirty="0" err="1">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30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seq</a:t>
            </a:r>
            <a:r>
              <a:rPr lang="en-US" sz="1300" dirty="0">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3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a:solidFill>
                  <a:srgbClr val="859900"/>
                </a:solidFill>
                <a:effectLst/>
                <a:latin typeface="Times New Roman" panose="02020603050405020304" pitchFamily="18" charset="0"/>
                <a:ea typeface="Times New Roman" panose="02020603050405020304" pitchFamily="18" charset="0"/>
                <a:cs typeface="Times New Roman" panose="02020603050405020304" pitchFamily="18" charset="0"/>
              </a:rPr>
              <a:t>as</a:t>
            </a:r>
            <a:r>
              <a:rPr lang="en-US" sz="13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v_seq</a:t>
            </a:r>
            <a:r>
              <a:rPr lang="en-US" sz="1300" dirty="0">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3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row</a:t>
            </a:r>
            <a:r>
              <a:rPr lang="en-US" sz="1300" dirty="0">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3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name </a:t>
            </a:r>
            <a:r>
              <a:rPr lang="en-US" sz="1300" dirty="0">
                <a:solidFill>
                  <a:srgbClr val="859900"/>
                </a:solidFill>
                <a:effectLst/>
                <a:latin typeface="Times New Roman" panose="02020603050405020304" pitchFamily="18" charset="0"/>
                <a:ea typeface="Times New Roman" panose="02020603050405020304" pitchFamily="18" charset="0"/>
                <a:cs typeface="Times New Roman" panose="02020603050405020304" pitchFamily="18" charset="0"/>
              </a:rPr>
              <a:t>as</a:t>
            </a:r>
            <a:r>
              <a:rPr lang="en-US" sz="13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v_name</a:t>
            </a:r>
            <a:endParaRPr lang="en-US" sz="1300" dirty="0">
              <a:effectLst/>
              <a:latin typeface="Calibri" panose="020F0502020204030204" pitchFamily="34" charset="0"/>
              <a:ea typeface="SimSun" panose="02010600030101010101" pitchFamily="2" charset="-122"/>
              <a:cs typeface="Times New Roman" panose="02020603050405020304" pitchFamily="18" charset="0"/>
            </a:endParaRPr>
          </a:p>
          <a:p>
            <a:pPr marL="0" marR="0" indent="0">
              <a:lnSpc>
                <a:spcPct val="107000"/>
              </a:lnSpc>
              <a:spcBef>
                <a:spcPts val="0"/>
              </a:spcBef>
              <a:spcAft>
                <a:spcPts val="0"/>
              </a:spcAft>
              <a:buNone/>
            </a:pPr>
            <a:r>
              <a:rPr lang="en-US" sz="13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a:solidFill>
                  <a:srgbClr val="859900"/>
                </a:solidFill>
                <a:effectLst/>
                <a:latin typeface="Times New Roman" panose="02020603050405020304" pitchFamily="18" charset="0"/>
                <a:ea typeface="Times New Roman" panose="02020603050405020304" pitchFamily="18" charset="0"/>
                <a:cs typeface="Times New Roman" panose="02020603050405020304" pitchFamily="18" charset="0"/>
              </a:rPr>
              <a:t>MERGE</a:t>
            </a:r>
            <a:r>
              <a:rPr lang="en-US" sz="1300" dirty="0">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3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N</a:t>
            </a:r>
            <a:r>
              <a:rPr lang="en-US" sz="1300" dirty="0">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3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Neighbourhood</a:t>
            </a:r>
            <a:r>
              <a:rPr lang="en-US" sz="13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3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seq</a:t>
            </a:r>
            <a:r>
              <a:rPr lang="en-US" sz="1300" dirty="0">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3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v_seq</a:t>
            </a:r>
            <a:r>
              <a:rPr lang="en-US" sz="1300" dirty="0">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3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a:solidFill>
                  <a:srgbClr val="859900"/>
                </a:solidFill>
                <a:effectLst/>
                <a:latin typeface="Times New Roman" panose="02020603050405020304" pitchFamily="18" charset="0"/>
                <a:ea typeface="Times New Roman" panose="02020603050405020304" pitchFamily="18" charset="0"/>
                <a:cs typeface="Times New Roman" panose="02020603050405020304" pitchFamily="18" charset="0"/>
              </a:rPr>
              <a:t>SET</a:t>
            </a:r>
            <a:r>
              <a:rPr lang="en-US" sz="13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N</a:t>
            </a:r>
            <a:r>
              <a:rPr lang="en-US" sz="1300" dirty="0">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3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name</a:t>
            </a:r>
            <a:r>
              <a:rPr lang="en-US" sz="1300" dirty="0">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30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v_name</a:t>
            </a:r>
            <a:r>
              <a:rPr lang="en-US" sz="13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a:solidFill>
                  <a:srgbClr val="859900"/>
                </a:solidFill>
                <a:effectLst/>
                <a:latin typeface="Times New Roman" panose="02020603050405020304" pitchFamily="18" charset="0"/>
                <a:ea typeface="Times New Roman" panose="02020603050405020304" pitchFamily="18" charset="0"/>
                <a:cs typeface="Times New Roman" panose="02020603050405020304" pitchFamily="18" charset="0"/>
              </a:rPr>
              <a:t>RETURN</a:t>
            </a:r>
            <a:r>
              <a:rPr lang="en-US" sz="13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a:solidFill>
                  <a:srgbClr val="859900"/>
                </a:solidFill>
                <a:effectLst/>
                <a:latin typeface="Times New Roman" panose="02020603050405020304" pitchFamily="18" charset="0"/>
                <a:ea typeface="Times New Roman" panose="02020603050405020304" pitchFamily="18" charset="0"/>
                <a:cs typeface="Times New Roman" panose="02020603050405020304" pitchFamily="18" charset="0"/>
              </a:rPr>
              <a:t>count</a:t>
            </a:r>
            <a:r>
              <a:rPr lang="en-US" sz="1300" dirty="0">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3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N</a:t>
            </a:r>
            <a:r>
              <a:rPr lang="en-US" sz="1300" dirty="0">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300" dirty="0">
              <a:effectLst/>
              <a:latin typeface="Calibri" panose="020F0502020204030204" pitchFamily="34" charset="0"/>
              <a:ea typeface="SimSun" panose="02010600030101010101" pitchFamily="2" charset="-122"/>
              <a:cs typeface="Times New Roman" panose="02020603050405020304" pitchFamily="18" charset="0"/>
            </a:endParaRPr>
          </a:p>
          <a:p>
            <a:pPr marL="0" marR="0" indent="0">
              <a:spcBef>
                <a:spcPts val="0"/>
              </a:spcBef>
              <a:spcAft>
                <a:spcPts val="0"/>
              </a:spcAft>
              <a:buNone/>
            </a:pPr>
            <a:r>
              <a:rPr lang="en-US" sz="1300" dirty="0">
                <a:effectLst/>
                <a:latin typeface="Calibri" panose="020F0502020204030204" pitchFamily="34" charset="0"/>
                <a:ea typeface="DengXian" panose="02010600030101010101" pitchFamily="2" charset="-122"/>
                <a:cs typeface="Times New Roman" panose="02020603050405020304" pitchFamily="18" charset="0"/>
              </a:rPr>
              <a:t># Query: MATCH(</a:t>
            </a:r>
            <a:r>
              <a:rPr lang="en-US" sz="1300" dirty="0" err="1">
                <a:effectLst/>
                <a:latin typeface="Calibri" panose="020F0502020204030204" pitchFamily="34" charset="0"/>
                <a:ea typeface="DengXian" panose="02010600030101010101" pitchFamily="2" charset="-122"/>
                <a:cs typeface="Times New Roman" panose="02020603050405020304" pitchFamily="18" charset="0"/>
              </a:rPr>
              <a:t>n:Neighbourhood</a:t>
            </a:r>
            <a:r>
              <a:rPr lang="en-US" sz="1300" dirty="0">
                <a:effectLst/>
                <a:latin typeface="Calibri" panose="020F0502020204030204" pitchFamily="34" charset="0"/>
                <a:ea typeface="DengXian" panose="02010600030101010101" pitchFamily="2" charset="-122"/>
                <a:cs typeface="Times New Roman" panose="02020603050405020304" pitchFamily="18" charset="0"/>
              </a:rPr>
              <a:t>) RETURN n;</a:t>
            </a:r>
          </a:p>
          <a:p>
            <a:pPr marL="0" marR="0" indent="0">
              <a:spcBef>
                <a:spcPts val="0"/>
              </a:spcBef>
              <a:spcAft>
                <a:spcPts val="0"/>
              </a:spcAft>
              <a:buNone/>
            </a:pPr>
            <a:r>
              <a:rPr lang="en-US" sz="1300" dirty="0">
                <a:effectLst/>
                <a:latin typeface="Calibri" panose="020F0502020204030204" pitchFamily="34" charset="0"/>
                <a:ea typeface="DengXian" panose="02010600030101010101" pitchFamily="2" charset="-122"/>
                <a:cs typeface="Times New Roman" panose="02020603050405020304" pitchFamily="18" charset="0"/>
              </a:rPr>
              <a:t># Delete: MATCH(</a:t>
            </a:r>
            <a:r>
              <a:rPr lang="en-US" sz="1300" dirty="0" err="1">
                <a:effectLst/>
                <a:latin typeface="Calibri" panose="020F0502020204030204" pitchFamily="34" charset="0"/>
                <a:ea typeface="DengXian" panose="02010600030101010101" pitchFamily="2" charset="-122"/>
                <a:cs typeface="Times New Roman" panose="02020603050405020304" pitchFamily="18" charset="0"/>
              </a:rPr>
              <a:t>n:Neighbourhood</a:t>
            </a:r>
            <a:r>
              <a:rPr lang="en-US" sz="1300" dirty="0">
                <a:effectLst/>
                <a:latin typeface="Calibri" panose="020F0502020204030204" pitchFamily="34" charset="0"/>
                <a:ea typeface="DengXian" panose="02010600030101010101" pitchFamily="2" charset="-122"/>
                <a:cs typeface="Times New Roman" panose="02020603050405020304" pitchFamily="18" charset="0"/>
              </a:rPr>
              <a:t>) DETACH DELETE n;</a:t>
            </a:r>
          </a:p>
          <a:p>
            <a:pPr marL="0" marR="0" indent="0">
              <a:lnSpc>
                <a:spcPct val="107000"/>
              </a:lnSpc>
              <a:spcBef>
                <a:spcPts val="200"/>
              </a:spcBef>
              <a:spcAft>
                <a:spcPts val="0"/>
              </a:spcAft>
              <a:buNone/>
            </a:pPr>
            <a:r>
              <a:rPr lang="en-US" sz="2300" b="1" dirty="0">
                <a:solidFill>
                  <a:srgbClr val="2F5496"/>
                </a:solidFill>
                <a:effectLst/>
                <a:latin typeface="Calibri Light" panose="020F0302020204030204" pitchFamily="34" charset="0"/>
                <a:ea typeface="DengXian Light" panose="02010600030101010101" pitchFamily="2" charset="-122"/>
                <a:cs typeface="Times New Roman" panose="02020603050405020304" pitchFamily="18" charset="0"/>
              </a:rPr>
              <a:t>(4) Listing</a:t>
            </a:r>
          </a:p>
          <a:p>
            <a:pPr marL="0" marR="0" indent="0">
              <a:lnSpc>
                <a:spcPct val="107000"/>
              </a:lnSpc>
              <a:spcBef>
                <a:spcPts val="0"/>
              </a:spcBef>
              <a:spcAft>
                <a:spcPts val="0"/>
              </a:spcAft>
              <a:buNone/>
            </a:pPr>
            <a:r>
              <a:rPr lang="en-US" sz="1200" dirty="0">
                <a:solidFill>
                  <a:srgbClr val="859900"/>
                </a:solidFill>
                <a:effectLst/>
                <a:latin typeface="Calibri" panose="020F0502020204030204" pitchFamily="34" charset="0"/>
                <a:ea typeface="SimSun" panose="02010600030101010101" pitchFamily="2" charset="-122"/>
                <a:cs typeface="Times New Roman" panose="02020603050405020304" pitchFamily="18" charset="0"/>
              </a:rPr>
              <a:t>LOAD</a:t>
            </a:r>
            <a:r>
              <a:rPr lang="en-US" sz="1200" dirty="0">
                <a:solidFill>
                  <a:srgbClr val="333333"/>
                </a:solidFill>
                <a:effectLst/>
                <a:latin typeface="Calibri" panose="020F0502020204030204" pitchFamily="34" charset="0"/>
                <a:ea typeface="SimSun" panose="02010600030101010101" pitchFamily="2" charset="-122"/>
                <a:cs typeface="Times New Roman" panose="02020603050405020304" pitchFamily="18" charset="0"/>
              </a:rPr>
              <a:t> </a:t>
            </a:r>
            <a:r>
              <a:rPr lang="en-US" sz="1200" dirty="0">
                <a:solidFill>
                  <a:srgbClr val="859900"/>
                </a:solidFill>
                <a:effectLst/>
                <a:latin typeface="Calibri" panose="020F0502020204030204" pitchFamily="34" charset="0"/>
                <a:ea typeface="SimSun" panose="02010600030101010101" pitchFamily="2" charset="-122"/>
                <a:cs typeface="Times New Roman" panose="02020603050405020304" pitchFamily="18" charset="0"/>
              </a:rPr>
              <a:t>CSV</a:t>
            </a:r>
            <a:r>
              <a:rPr lang="en-US" sz="1200" dirty="0">
                <a:solidFill>
                  <a:srgbClr val="333333"/>
                </a:solidFill>
                <a:effectLst/>
                <a:latin typeface="Calibri" panose="020F0502020204030204" pitchFamily="34" charset="0"/>
                <a:ea typeface="SimSun" panose="02010600030101010101" pitchFamily="2" charset="-122"/>
                <a:cs typeface="Times New Roman" panose="02020603050405020304" pitchFamily="18" charset="0"/>
              </a:rPr>
              <a:t> </a:t>
            </a:r>
            <a:r>
              <a:rPr lang="en-US" sz="1200" dirty="0">
                <a:solidFill>
                  <a:srgbClr val="859900"/>
                </a:solidFill>
                <a:effectLst/>
                <a:latin typeface="Calibri" panose="020F0502020204030204" pitchFamily="34" charset="0"/>
                <a:ea typeface="SimSun" panose="02010600030101010101" pitchFamily="2" charset="-122"/>
                <a:cs typeface="Times New Roman" panose="02020603050405020304" pitchFamily="18" charset="0"/>
              </a:rPr>
              <a:t>WITH</a:t>
            </a:r>
            <a:r>
              <a:rPr lang="en-US" sz="1200" dirty="0">
                <a:solidFill>
                  <a:srgbClr val="333333"/>
                </a:solidFill>
                <a:effectLst/>
                <a:latin typeface="Calibri" panose="020F0502020204030204" pitchFamily="34" charset="0"/>
                <a:ea typeface="SimSun" panose="02010600030101010101" pitchFamily="2" charset="-122"/>
                <a:cs typeface="Times New Roman" panose="02020603050405020304" pitchFamily="18" charset="0"/>
              </a:rPr>
              <a:t> </a:t>
            </a:r>
            <a:r>
              <a:rPr lang="en-US" sz="1200" dirty="0">
                <a:solidFill>
                  <a:srgbClr val="859900"/>
                </a:solidFill>
                <a:effectLst/>
                <a:latin typeface="Calibri" panose="020F0502020204030204" pitchFamily="34" charset="0"/>
                <a:ea typeface="SimSun" panose="02010600030101010101" pitchFamily="2" charset="-122"/>
                <a:cs typeface="Times New Roman" panose="02020603050405020304" pitchFamily="18" charset="0"/>
              </a:rPr>
              <a:t>HEADERS</a:t>
            </a:r>
            <a:r>
              <a:rPr lang="en-US" sz="1200" dirty="0">
                <a:solidFill>
                  <a:srgbClr val="333333"/>
                </a:solidFill>
                <a:effectLst/>
                <a:latin typeface="Calibri" panose="020F0502020204030204" pitchFamily="34" charset="0"/>
                <a:ea typeface="SimSun" panose="02010600030101010101" pitchFamily="2" charset="-122"/>
                <a:cs typeface="Times New Roman" panose="02020603050405020304" pitchFamily="18" charset="0"/>
              </a:rPr>
              <a:t> </a:t>
            </a:r>
            <a:r>
              <a:rPr lang="en-US" sz="1200" dirty="0">
                <a:solidFill>
                  <a:srgbClr val="859900"/>
                </a:solidFill>
                <a:effectLst/>
                <a:latin typeface="Calibri" panose="020F0502020204030204" pitchFamily="34" charset="0"/>
                <a:ea typeface="SimSun" panose="02010600030101010101" pitchFamily="2" charset="-122"/>
                <a:cs typeface="Times New Roman" panose="02020603050405020304" pitchFamily="18" charset="0"/>
              </a:rPr>
              <a:t>FROM</a:t>
            </a:r>
            <a:r>
              <a:rPr lang="en-US" sz="1200" dirty="0">
                <a:solidFill>
                  <a:srgbClr val="333333"/>
                </a:solidFill>
                <a:effectLst/>
                <a:latin typeface="Calibri" panose="020F0502020204030204" pitchFamily="34" charset="0"/>
                <a:ea typeface="SimSun" panose="02010600030101010101" pitchFamily="2" charset="-122"/>
                <a:cs typeface="Times New Roman" panose="02020603050405020304" pitchFamily="18" charset="0"/>
              </a:rPr>
              <a:t> </a:t>
            </a:r>
            <a:r>
              <a:rPr lang="en-US" sz="1200" dirty="0">
                <a:solidFill>
                  <a:srgbClr val="B58900"/>
                </a:solidFill>
                <a:effectLst/>
                <a:latin typeface="Calibri" panose="020F0502020204030204" pitchFamily="34" charset="0"/>
                <a:ea typeface="SimSun" panose="02010600030101010101" pitchFamily="2" charset="-122"/>
                <a:cs typeface="Times New Roman" panose="02020603050405020304" pitchFamily="18" charset="0"/>
              </a:rPr>
              <a:t>'file:///Listing.csv'</a:t>
            </a:r>
            <a:r>
              <a:rPr lang="en-US" sz="1200" dirty="0">
                <a:solidFill>
                  <a:srgbClr val="333333"/>
                </a:solidFill>
                <a:effectLst/>
                <a:latin typeface="Calibri" panose="020F0502020204030204" pitchFamily="34" charset="0"/>
                <a:ea typeface="SimSun" panose="02010600030101010101" pitchFamily="2" charset="-122"/>
                <a:cs typeface="Times New Roman" panose="02020603050405020304" pitchFamily="18" charset="0"/>
              </a:rPr>
              <a:t> </a:t>
            </a:r>
            <a:r>
              <a:rPr lang="en-US" sz="1200" dirty="0">
                <a:solidFill>
                  <a:srgbClr val="859900"/>
                </a:solidFill>
                <a:effectLst/>
                <a:latin typeface="Calibri" panose="020F0502020204030204" pitchFamily="34" charset="0"/>
                <a:ea typeface="SimSun" panose="02010600030101010101" pitchFamily="2" charset="-122"/>
                <a:cs typeface="Times New Roman" panose="02020603050405020304" pitchFamily="18" charset="0"/>
              </a:rPr>
              <a:t>AS</a:t>
            </a:r>
            <a:r>
              <a:rPr lang="en-US" sz="1200" dirty="0">
                <a:solidFill>
                  <a:srgbClr val="333333"/>
                </a:solidFill>
                <a:effectLst/>
                <a:latin typeface="Calibri" panose="020F0502020204030204" pitchFamily="34" charset="0"/>
                <a:ea typeface="SimSun" panose="02010600030101010101" pitchFamily="2" charset="-122"/>
                <a:cs typeface="Times New Roman" panose="02020603050405020304" pitchFamily="18" charset="0"/>
              </a:rPr>
              <a:t> row</a:t>
            </a:r>
            <a:endParaRPr lang="en-US" sz="1200" dirty="0">
              <a:effectLst/>
              <a:latin typeface="Calibri" panose="020F0502020204030204" pitchFamily="34" charset="0"/>
              <a:ea typeface="SimSun" panose="02010600030101010101" pitchFamily="2" charset="-122"/>
              <a:cs typeface="Times New Roman" panose="02020603050405020304" pitchFamily="18" charset="0"/>
            </a:endParaRPr>
          </a:p>
          <a:p>
            <a:pPr marL="0" marR="0" indent="0">
              <a:lnSpc>
                <a:spcPct val="107000"/>
              </a:lnSpc>
              <a:spcBef>
                <a:spcPts val="0"/>
              </a:spcBef>
              <a:spcAft>
                <a:spcPts val="0"/>
              </a:spcAft>
              <a:buNone/>
            </a:pPr>
            <a:r>
              <a:rPr lang="en-US" sz="1200" dirty="0">
                <a:solidFill>
                  <a:srgbClr val="859900"/>
                </a:solidFill>
                <a:effectLst/>
                <a:latin typeface="Calibri" panose="020F0502020204030204" pitchFamily="34" charset="0"/>
                <a:ea typeface="SimSun" panose="02010600030101010101" pitchFamily="2" charset="-122"/>
                <a:cs typeface="Times New Roman" panose="02020603050405020304" pitchFamily="18" charset="0"/>
              </a:rPr>
              <a:t>WITH</a:t>
            </a:r>
            <a:r>
              <a:rPr lang="en-US" sz="1200" dirty="0">
                <a:solidFill>
                  <a:srgbClr val="333333"/>
                </a:solidFill>
                <a:effectLst/>
                <a:latin typeface="Calibri" panose="020F0502020204030204" pitchFamily="34" charset="0"/>
                <a:ea typeface="SimSun" panose="02010600030101010101" pitchFamily="2" charset="-122"/>
                <a:cs typeface="Times New Roman" panose="02020603050405020304" pitchFamily="18" charset="0"/>
              </a:rPr>
              <a:t> </a:t>
            </a:r>
            <a:r>
              <a:rPr lang="en-US" sz="1200" dirty="0" err="1">
                <a:solidFill>
                  <a:srgbClr val="333333"/>
                </a:solidFill>
                <a:effectLst/>
                <a:latin typeface="Calibri" panose="020F0502020204030204" pitchFamily="34" charset="0"/>
                <a:ea typeface="SimSun" panose="02010600030101010101" pitchFamily="2" charset="-122"/>
                <a:cs typeface="Times New Roman" panose="02020603050405020304" pitchFamily="18" charset="0"/>
              </a:rPr>
              <a:t>toInteger</a:t>
            </a:r>
            <a:r>
              <a:rPr lang="en-US" sz="1200" dirty="0">
                <a:solidFill>
                  <a:srgbClr val="586E75"/>
                </a:solidFill>
                <a:effectLst/>
                <a:latin typeface="Calibri" panose="020F0502020204030204" pitchFamily="34" charset="0"/>
                <a:ea typeface="SimSun" panose="02010600030101010101" pitchFamily="2" charset="-122"/>
                <a:cs typeface="Times New Roman" panose="02020603050405020304" pitchFamily="18" charset="0"/>
              </a:rPr>
              <a:t>(</a:t>
            </a:r>
            <a:r>
              <a:rPr lang="en-US" sz="1200" dirty="0">
                <a:solidFill>
                  <a:srgbClr val="333333"/>
                </a:solidFill>
                <a:effectLst/>
                <a:latin typeface="Calibri" panose="020F0502020204030204" pitchFamily="34" charset="0"/>
                <a:ea typeface="SimSun" panose="02010600030101010101" pitchFamily="2" charset="-122"/>
                <a:cs typeface="Times New Roman" panose="02020603050405020304" pitchFamily="18" charset="0"/>
              </a:rPr>
              <a:t>row</a:t>
            </a:r>
            <a:r>
              <a:rPr lang="en-US" sz="1200" dirty="0">
                <a:solidFill>
                  <a:srgbClr val="586E75"/>
                </a:solidFill>
                <a:effectLst/>
                <a:latin typeface="Calibri" panose="020F0502020204030204" pitchFamily="34" charset="0"/>
                <a:ea typeface="SimSun" panose="02010600030101010101" pitchFamily="2" charset="-122"/>
                <a:cs typeface="Times New Roman" panose="02020603050405020304" pitchFamily="18" charset="0"/>
              </a:rPr>
              <a:t>.</a:t>
            </a:r>
            <a:r>
              <a:rPr lang="en-US" sz="1200" dirty="0">
                <a:solidFill>
                  <a:srgbClr val="333333"/>
                </a:solidFill>
                <a:effectLst/>
                <a:latin typeface="Calibri" panose="020F0502020204030204" pitchFamily="34" charset="0"/>
                <a:ea typeface="SimSun" panose="02010600030101010101" pitchFamily="2" charset="-122"/>
                <a:cs typeface="Times New Roman" panose="02020603050405020304" pitchFamily="18" charset="0"/>
              </a:rPr>
              <a:t>id</a:t>
            </a:r>
            <a:r>
              <a:rPr lang="en-US" sz="1200" dirty="0">
                <a:solidFill>
                  <a:srgbClr val="586E75"/>
                </a:solidFill>
                <a:effectLst/>
                <a:latin typeface="Calibri" panose="020F0502020204030204" pitchFamily="34" charset="0"/>
                <a:ea typeface="SimSun" panose="02010600030101010101" pitchFamily="2" charset="-122"/>
                <a:cs typeface="Times New Roman" panose="02020603050405020304" pitchFamily="18" charset="0"/>
              </a:rPr>
              <a:t>)</a:t>
            </a:r>
            <a:r>
              <a:rPr lang="en-US" sz="1200" dirty="0">
                <a:solidFill>
                  <a:srgbClr val="333333"/>
                </a:solidFill>
                <a:effectLst/>
                <a:latin typeface="Calibri" panose="020F0502020204030204" pitchFamily="34" charset="0"/>
                <a:ea typeface="SimSun" panose="02010600030101010101" pitchFamily="2" charset="-122"/>
                <a:cs typeface="Times New Roman" panose="02020603050405020304" pitchFamily="18" charset="0"/>
              </a:rPr>
              <a:t> </a:t>
            </a:r>
            <a:r>
              <a:rPr lang="en-US" sz="1200" dirty="0">
                <a:solidFill>
                  <a:srgbClr val="859900"/>
                </a:solidFill>
                <a:effectLst/>
                <a:latin typeface="Calibri" panose="020F0502020204030204" pitchFamily="34" charset="0"/>
                <a:ea typeface="SimSun" panose="02010600030101010101" pitchFamily="2" charset="-122"/>
                <a:cs typeface="Times New Roman" panose="02020603050405020304" pitchFamily="18" charset="0"/>
              </a:rPr>
              <a:t>as</a:t>
            </a:r>
            <a:r>
              <a:rPr lang="en-US" sz="1200" dirty="0">
                <a:solidFill>
                  <a:srgbClr val="333333"/>
                </a:solidFill>
                <a:effectLst/>
                <a:latin typeface="Calibri" panose="020F0502020204030204" pitchFamily="34" charset="0"/>
                <a:ea typeface="SimSun" panose="02010600030101010101" pitchFamily="2" charset="-122"/>
                <a:cs typeface="Times New Roman" panose="02020603050405020304" pitchFamily="18" charset="0"/>
              </a:rPr>
              <a:t> </a:t>
            </a:r>
            <a:r>
              <a:rPr lang="en-US" sz="1200" dirty="0" err="1">
                <a:solidFill>
                  <a:srgbClr val="333333"/>
                </a:solidFill>
                <a:effectLst/>
                <a:latin typeface="Calibri" panose="020F0502020204030204" pitchFamily="34" charset="0"/>
                <a:ea typeface="SimSun" panose="02010600030101010101" pitchFamily="2" charset="-122"/>
                <a:cs typeface="Times New Roman" panose="02020603050405020304" pitchFamily="18" charset="0"/>
              </a:rPr>
              <a:t>ListingID</a:t>
            </a:r>
            <a:r>
              <a:rPr lang="en-US" sz="1200" dirty="0">
                <a:solidFill>
                  <a:srgbClr val="586E75"/>
                </a:solidFill>
                <a:effectLst/>
                <a:latin typeface="Calibri" panose="020F0502020204030204" pitchFamily="34" charset="0"/>
                <a:ea typeface="SimSun" panose="02010600030101010101" pitchFamily="2" charset="-122"/>
                <a:cs typeface="Times New Roman" panose="02020603050405020304" pitchFamily="18" charset="0"/>
              </a:rPr>
              <a:t>,</a:t>
            </a:r>
            <a:r>
              <a:rPr lang="en-US" sz="1200" dirty="0">
                <a:solidFill>
                  <a:srgbClr val="333333"/>
                </a:solidFill>
                <a:effectLst/>
                <a:latin typeface="Calibri" panose="020F0502020204030204" pitchFamily="34" charset="0"/>
                <a:ea typeface="SimSun" panose="02010600030101010101" pitchFamily="2" charset="-122"/>
                <a:cs typeface="Times New Roman" panose="02020603050405020304" pitchFamily="18" charset="0"/>
              </a:rPr>
              <a:t> </a:t>
            </a:r>
            <a:r>
              <a:rPr lang="en-US" sz="1200" dirty="0" err="1">
                <a:solidFill>
                  <a:srgbClr val="333333"/>
                </a:solidFill>
                <a:effectLst/>
                <a:latin typeface="Calibri" panose="020F0502020204030204" pitchFamily="34" charset="0"/>
                <a:ea typeface="SimSun" panose="02010600030101010101" pitchFamily="2" charset="-122"/>
                <a:cs typeface="Times New Roman" panose="02020603050405020304" pitchFamily="18" charset="0"/>
              </a:rPr>
              <a:t>toInteger</a:t>
            </a:r>
            <a:r>
              <a:rPr lang="en-US" sz="1200" dirty="0">
                <a:solidFill>
                  <a:srgbClr val="586E75"/>
                </a:solidFill>
                <a:effectLst/>
                <a:latin typeface="Calibri" panose="020F0502020204030204" pitchFamily="34" charset="0"/>
                <a:ea typeface="SimSun" panose="02010600030101010101" pitchFamily="2" charset="-122"/>
                <a:cs typeface="Times New Roman" panose="02020603050405020304" pitchFamily="18" charset="0"/>
              </a:rPr>
              <a:t>(</a:t>
            </a:r>
            <a:r>
              <a:rPr lang="en-US" sz="1200" dirty="0" err="1">
                <a:solidFill>
                  <a:srgbClr val="333333"/>
                </a:solidFill>
                <a:effectLst/>
                <a:latin typeface="Calibri" panose="020F0502020204030204" pitchFamily="34" charset="0"/>
                <a:ea typeface="SimSun" panose="02010600030101010101" pitchFamily="2" charset="-122"/>
                <a:cs typeface="Times New Roman" panose="02020603050405020304" pitchFamily="18" charset="0"/>
              </a:rPr>
              <a:t>row</a:t>
            </a:r>
            <a:r>
              <a:rPr lang="en-US" sz="1200" dirty="0" err="1">
                <a:solidFill>
                  <a:srgbClr val="586E75"/>
                </a:solidFill>
                <a:effectLst/>
                <a:latin typeface="Calibri" panose="020F0502020204030204" pitchFamily="34" charset="0"/>
                <a:ea typeface="SimSun" panose="02010600030101010101" pitchFamily="2" charset="-122"/>
                <a:cs typeface="Times New Roman" panose="02020603050405020304" pitchFamily="18" charset="0"/>
              </a:rPr>
              <a:t>.</a:t>
            </a:r>
            <a:r>
              <a:rPr lang="en-US" sz="1200" dirty="0" err="1">
                <a:solidFill>
                  <a:srgbClr val="333333"/>
                </a:solidFill>
                <a:effectLst/>
                <a:latin typeface="Calibri" panose="020F0502020204030204" pitchFamily="34" charset="0"/>
                <a:ea typeface="SimSun" panose="02010600030101010101" pitchFamily="2" charset="-122"/>
                <a:cs typeface="Times New Roman" panose="02020603050405020304" pitchFamily="18" charset="0"/>
              </a:rPr>
              <a:t>host_id</a:t>
            </a:r>
            <a:r>
              <a:rPr lang="en-US" sz="1200" dirty="0">
                <a:solidFill>
                  <a:srgbClr val="586E75"/>
                </a:solidFill>
                <a:effectLst/>
                <a:latin typeface="Calibri" panose="020F0502020204030204" pitchFamily="34" charset="0"/>
                <a:ea typeface="SimSun" panose="02010600030101010101" pitchFamily="2" charset="-122"/>
                <a:cs typeface="Times New Roman" panose="02020603050405020304" pitchFamily="18" charset="0"/>
              </a:rPr>
              <a:t>)</a:t>
            </a:r>
            <a:r>
              <a:rPr lang="en-US" sz="1200" dirty="0">
                <a:solidFill>
                  <a:srgbClr val="333333"/>
                </a:solidFill>
                <a:effectLst/>
                <a:latin typeface="Calibri" panose="020F0502020204030204" pitchFamily="34" charset="0"/>
                <a:ea typeface="SimSun" panose="02010600030101010101" pitchFamily="2" charset="-122"/>
                <a:cs typeface="Times New Roman" panose="02020603050405020304" pitchFamily="18" charset="0"/>
              </a:rPr>
              <a:t> </a:t>
            </a:r>
            <a:r>
              <a:rPr lang="en-US" sz="1200" dirty="0">
                <a:solidFill>
                  <a:srgbClr val="859900"/>
                </a:solidFill>
                <a:effectLst/>
                <a:latin typeface="Calibri" panose="020F0502020204030204" pitchFamily="34" charset="0"/>
                <a:ea typeface="SimSun" panose="02010600030101010101" pitchFamily="2" charset="-122"/>
                <a:cs typeface="Times New Roman" panose="02020603050405020304" pitchFamily="18" charset="0"/>
              </a:rPr>
              <a:t>as</a:t>
            </a:r>
            <a:r>
              <a:rPr lang="en-US" sz="1200" dirty="0">
                <a:solidFill>
                  <a:srgbClr val="333333"/>
                </a:solidFill>
                <a:effectLst/>
                <a:latin typeface="Calibri" panose="020F0502020204030204" pitchFamily="34" charset="0"/>
                <a:ea typeface="SimSun" panose="02010600030101010101" pitchFamily="2" charset="-122"/>
                <a:cs typeface="Times New Roman" panose="02020603050405020304" pitchFamily="18" charset="0"/>
              </a:rPr>
              <a:t> </a:t>
            </a:r>
            <a:r>
              <a:rPr lang="en-US" sz="1200" dirty="0" err="1">
                <a:solidFill>
                  <a:srgbClr val="333333"/>
                </a:solidFill>
                <a:effectLst/>
                <a:latin typeface="Calibri" panose="020F0502020204030204" pitchFamily="34" charset="0"/>
                <a:ea typeface="SimSun" panose="02010600030101010101" pitchFamily="2" charset="-122"/>
                <a:cs typeface="Times New Roman" panose="02020603050405020304" pitchFamily="18" charset="0"/>
              </a:rPr>
              <a:t>HostID</a:t>
            </a:r>
            <a:r>
              <a:rPr lang="en-US" sz="1200" dirty="0">
                <a:solidFill>
                  <a:srgbClr val="586E75"/>
                </a:solidFill>
                <a:effectLst/>
                <a:latin typeface="Calibri" panose="020F0502020204030204" pitchFamily="34" charset="0"/>
                <a:ea typeface="SimSun" panose="02010600030101010101" pitchFamily="2" charset="-122"/>
                <a:cs typeface="Times New Roman" panose="02020603050405020304" pitchFamily="18" charset="0"/>
              </a:rPr>
              <a:t>,</a:t>
            </a:r>
            <a:r>
              <a:rPr lang="en-US" sz="1200" dirty="0">
                <a:solidFill>
                  <a:srgbClr val="333333"/>
                </a:solidFill>
                <a:effectLst/>
                <a:latin typeface="Calibri" panose="020F0502020204030204" pitchFamily="34" charset="0"/>
                <a:ea typeface="SimSun" panose="02010600030101010101" pitchFamily="2" charset="-122"/>
                <a:cs typeface="Times New Roman" panose="02020603050405020304" pitchFamily="18" charset="0"/>
              </a:rPr>
              <a:t> row</a:t>
            </a:r>
            <a:r>
              <a:rPr lang="en-US" sz="1200" dirty="0">
                <a:solidFill>
                  <a:srgbClr val="586E75"/>
                </a:solidFill>
                <a:effectLst/>
                <a:latin typeface="Calibri" panose="020F0502020204030204" pitchFamily="34" charset="0"/>
                <a:ea typeface="SimSun" panose="02010600030101010101" pitchFamily="2" charset="-122"/>
                <a:cs typeface="Times New Roman" panose="02020603050405020304" pitchFamily="18" charset="0"/>
              </a:rPr>
              <a:t>.</a:t>
            </a:r>
            <a:r>
              <a:rPr lang="en-US" sz="1200" dirty="0">
                <a:solidFill>
                  <a:srgbClr val="333333"/>
                </a:solidFill>
                <a:effectLst/>
                <a:latin typeface="Calibri" panose="020F0502020204030204" pitchFamily="34" charset="0"/>
                <a:ea typeface="SimSun" panose="02010600030101010101" pitchFamily="2" charset="-122"/>
                <a:cs typeface="Times New Roman" panose="02020603050405020304" pitchFamily="18" charset="0"/>
              </a:rPr>
              <a:t>name </a:t>
            </a:r>
            <a:r>
              <a:rPr lang="en-US" sz="1200" dirty="0">
                <a:solidFill>
                  <a:srgbClr val="859900"/>
                </a:solidFill>
                <a:effectLst/>
                <a:latin typeface="Calibri" panose="020F0502020204030204" pitchFamily="34" charset="0"/>
                <a:ea typeface="SimSun" panose="02010600030101010101" pitchFamily="2" charset="-122"/>
                <a:cs typeface="Times New Roman" panose="02020603050405020304" pitchFamily="18" charset="0"/>
              </a:rPr>
              <a:t>as</a:t>
            </a:r>
            <a:r>
              <a:rPr lang="en-US" sz="1200" dirty="0">
                <a:solidFill>
                  <a:srgbClr val="333333"/>
                </a:solidFill>
                <a:effectLst/>
                <a:latin typeface="Calibri" panose="020F0502020204030204" pitchFamily="34" charset="0"/>
                <a:ea typeface="SimSun" panose="02010600030101010101" pitchFamily="2" charset="-122"/>
                <a:cs typeface="Times New Roman" panose="02020603050405020304" pitchFamily="18" charset="0"/>
              </a:rPr>
              <a:t> </a:t>
            </a:r>
            <a:r>
              <a:rPr lang="en-US" sz="1200" dirty="0" err="1">
                <a:solidFill>
                  <a:srgbClr val="333333"/>
                </a:solidFill>
                <a:effectLst/>
                <a:latin typeface="Calibri" panose="020F0502020204030204" pitchFamily="34" charset="0"/>
                <a:ea typeface="SimSun" panose="02010600030101010101" pitchFamily="2" charset="-122"/>
                <a:cs typeface="Times New Roman" panose="02020603050405020304" pitchFamily="18" charset="0"/>
              </a:rPr>
              <a:t>ListingName</a:t>
            </a:r>
            <a:endParaRPr lang="en-US" sz="1200" dirty="0">
              <a:effectLst/>
              <a:latin typeface="Calibri" panose="020F0502020204030204" pitchFamily="34" charset="0"/>
              <a:ea typeface="SimSun" panose="02010600030101010101" pitchFamily="2" charset="-122"/>
              <a:cs typeface="Times New Roman" panose="02020603050405020304" pitchFamily="18" charset="0"/>
            </a:endParaRPr>
          </a:p>
          <a:p>
            <a:pPr marL="0" marR="0" indent="0">
              <a:lnSpc>
                <a:spcPct val="107000"/>
              </a:lnSpc>
              <a:spcBef>
                <a:spcPts val="0"/>
              </a:spcBef>
              <a:spcAft>
                <a:spcPts val="0"/>
              </a:spcAft>
              <a:buNone/>
            </a:pPr>
            <a:r>
              <a:rPr lang="en-US" sz="1200" dirty="0">
                <a:solidFill>
                  <a:srgbClr val="859900"/>
                </a:solidFill>
                <a:effectLst/>
                <a:latin typeface="Calibri" panose="020F0502020204030204" pitchFamily="34" charset="0"/>
                <a:ea typeface="SimSun" panose="02010600030101010101" pitchFamily="2" charset="-122"/>
                <a:cs typeface="Times New Roman" panose="02020603050405020304" pitchFamily="18" charset="0"/>
              </a:rPr>
              <a:t>MERGE</a:t>
            </a:r>
            <a:r>
              <a:rPr lang="en-US" sz="1200" dirty="0">
                <a:solidFill>
                  <a:srgbClr val="586E75"/>
                </a:solidFill>
                <a:effectLst/>
                <a:latin typeface="Calibri" panose="020F0502020204030204" pitchFamily="34" charset="0"/>
                <a:ea typeface="SimSun" panose="02010600030101010101" pitchFamily="2" charset="-122"/>
                <a:cs typeface="Times New Roman" panose="02020603050405020304" pitchFamily="18" charset="0"/>
              </a:rPr>
              <a:t>(</a:t>
            </a:r>
            <a:r>
              <a:rPr lang="en-US" sz="1200" dirty="0" err="1">
                <a:solidFill>
                  <a:srgbClr val="333333"/>
                </a:solidFill>
                <a:effectLst/>
                <a:latin typeface="Calibri" panose="020F0502020204030204" pitchFamily="34" charset="0"/>
                <a:ea typeface="SimSun" panose="02010600030101010101" pitchFamily="2" charset="-122"/>
                <a:cs typeface="Times New Roman" panose="02020603050405020304" pitchFamily="18" charset="0"/>
              </a:rPr>
              <a:t>L</a:t>
            </a:r>
            <a:r>
              <a:rPr lang="en-US" sz="1200" dirty="0" err="1">
                <a:solidFill>
                  <a:srgbClr val="586E75"/>
                </a:solidFill>
                <a:effectLst/>
                <a:latin typeface="Calibri" panose="020F0502020204030204" pitchFamily="34" charset="0"/>
                <a:ea typeface="SimSun" panose="02010600030101010101" pitchFamily="2" charset="-122"/>
                <a:cs typeface="Times New Roman" panose="02020603050405020304" pitchFamily="18" charset="0"/>
              </a:rPr>
              <a:t>:</a:t>
            </a:r>
            <a:r>
              <a:rPr lang="en-US" sz="1200" dirty="0" err="1">
                <a:solidFill>
                  <a:srgbClr val="333333"/>
                </a:solidFill>
                <a:effectLst/>
                <a:latin typeface="Calibri" panose="020F0502020204030204" pitchFamily="34" charset="0"/>
                <a:ea typeface="SimSun" panose="02010600030101010101" pitchFamily="2" charset="-122"/>
                <a:cs typeface="Times New Roman" panose="02020603050405020304" pitchFamily="18" charset="0"/>
              </a:rPr>
              <a:t>Listing</a:t>
            </a:r>
            <a:r>
              <a:rPr lang="en-US" sz="1200" dirty="0">
                <a:solidFill>
                  <a:srgbClr val="333333"/>
                </a:solidFill>
                <a:effectLst/>
                <a:latin typeface="Calibri" panose="020F0502020204030204" pitchFamily="34" charset="0"/>
                <a:ea typeface="SimSun" panose="02010600030101010101" pitchFamily="2" charset="-122"/>
                <a:cs typeface="Times New Roman" panose="02020603050405020304" pitchFamily="18" charset="0"/>
              </a:rPr>
              <a:t> </a:t>
            </a:r>
            <a:r>
              <a:rPr lang="en-US" sz="1200" dirty="0">
                <a:solidFill>
                  <a:srgbClr val="586E75"/>
                </a:solidFill>
                <a:effectLst/>
                <a:latin typeface="Calibri" panose="020F0502020204030204" pitchFamily="34" charset="0"/>
                <a:ea typeface="SimSun" panose="02010600030101010101" pitchFamily="2" charset="-122"/>
                <a:cs typeface="Times New Roman" panose="02020603050405020304" pitchFamily="18" charset="0"/>
              </a:rPr>
              <a:t>{</a:t>
            </a:r>
            <a:r>
              <a:rPr lang="en-US" sz="1200" dirty="0">
                <a:solidFill>
                  <a:srgbClr val="333333"/>
                </a:solidFill>
                <a:effectLst/>
                <a:latin typeface="Calibri" panose="020F0502020204030204" pitchFamily="34" charset="0"/>
                <a:ea typeface="SimSun" panose="02010600030101010101" pitchFamily="2" charset="-122"/>
                <a:cs typeface="Times New Roman" panose="02020603050405020304" pitchFamily="18" charset="0"/>
              </a:rPr>
              <a:t>id</a:t>
            </a:r>
            <a:r>
              <a:rPr lang="en-US" sz="1200" dirty="0">
                <a:solidFill>
                  <a:srgbClr val="586E75"/>
                </a:solidFill>
                <a:effectLst/>
                <a:latin typeface="Calibri" panose="020F0502020204030204" pitchFamily="34" charset="0"/>
                <a:ea typeface="SimSun" panose="02010600030101010101" pitchFamily="2" charset="-122"/>
                <a:cs typeface="Times New Roman" panose="02020603050405020304" pitchFamily="18" charset="0"/>
              </a:rPr>
              <a:t>:</a:t>
            </a:r>
            <a:r>
              <a:rPr lang="en-US" sz="1200" dirty="0">
                <a:solidFill>
                  <a:srgbClr val="333333"/>
                </a:solidFill>
                <a:effectLst/>
                <a:latin typeface="Calibri" panose="020F0502020204030204" pitchFamily="34" charset="0"/>
                <a:ea typeface="SimSun" panose="02010600030101010101" pitchFamily="2" charset="-122"/>
                <a:cs typeface="Times New Roman" panose="02020603050405020304" pitchFamily="18" charset="0"/>
              </a:rPr>
              <a:t> </a:t>
            </a:r>
            <a:r>
              <a:rPr lang="en-US" sz="1200" dirty="0" err="1">
                <a:solidFill>
                  <a:srgbClr val="333333"/>
                </a:solidFill>
                <a:effectLst/>
                <a:latin typeface="Calibri" panose="020F0502020204030204" pitchFamily="34" charset="0"/>
                <a:ea typeface="SimSun" panose="02010600030101010101" pitchFamily="2" charset="-122"/>
                <a:cs typeface="Times New Roman" panose="02020603050405020304" pitchFamily="18" charset="0"/>
              </a:rPr>
              <a:t>ListingID</a:t>
            </a:r>
            <a:r>
              <a:rPr lang="en-US" sz="1200" dirty="0">
                <a:solidFill>
                  <a:srgbClr val="586E75"/>
                </a:solidFill>
                <a:effectLst/>
                <a:latin typeface="Calibri" panose="020F0502020204030204" pitchFamily="34" charset="0"/>
                <a:ea typeface="SimSun" panose="02010600030101010101" pitchFamily="2" charset="-122"/>
                <a:cs typeface="Times New Roman" panose="02020603050405020304" pitchFamily="18" charset="0"/>
              </a:rPr>
              <a:t>})</a:t>
            </a:r>
            <a:r>
              <a:rPr lang="en-US" sz="1200" dirty="0">
                <a:solidFill>
                  <a:srgbClr val="333333"/>
                </a:solidFill>
                <a:effectLst/>
                <a:latin typeface="Calibri" panose="020F0502020204030204" pitchFamily="34" charset="0"/>
                <a:ea typeface="SimSun" panose="02010600030101010101" pitchFamily="2" charset="-122"/>
                <a:cs typeface="Times New Roman" panose="02020603050405020304" pitchFamily="18" charset="0"/>
              </a:rPr>
              <a:t> </a:t>
            </a:r>
            <a:r>
              <a:rPr lang="en-US" sz="1200" dirty="0">
                <a:solidFill>
                  <a:srgbClr val="859900"/>
                </a:solidFill>
                <a:effectLst/>
                <a:latin typeface="Calibri" panose="020F0502020204030204" pitchFamily="34" charset="0"/>
                <a:ea typeface="SimSun" panose="02010600030101010101" pitchFamily="2" charset="-122"/>
                <a:cs typeface="Times New Roman" panose="02020603050405020304" pitchFamily="18" charset="0"/>
              </a:rPr>
              <a:t>SET</a:t>
            </a:r>
            <a:r>
              <a:rPr lang="en-US" sz="1200" dirty="0">
                <a:solidFill>
                  <a:srgbClr val="333333"/>
                </a:solidFill>
                <a:effectLst/>
                <a:latin typeface="Calibri" panose="020F0502020204030204" pitchFamily="34" charset="0"/>
                <a:ea typeface="SimSun" panose="02010600030101010101" pitchFamily="2" charset="-122"/>
                <a:cs typeface="Times New Roman" panose="02020603050405020304" pitchFamily="18" charset="0"/>
              </a:rPr>
              <a:t> L</a:t>
            </a:r>
            <a:r>
              <a:rPr lang="en-US" sz="1200" dirty="0">
                <a:solidFill>
                  <a:srgbClr val="586E75"/>
                </a:solidFill>
                <a:effectLst/>
                <a:latin typeface="Calibri" panose="020F0502020204030204" pitchFamily="34" charset="0"/>
                <a:ea typeface="SimSun" panose="02010600030101010101" pitchFamily="2" charset="-122"/>
                <a:cs typeface="Times New Roman" panose="02020603050405020304" pitchFamily="18" charset="0"/>
              </a:rPr>
              <a:t>.</a:t>
            </a:r>
            <a:r>
              <a:rPr lang="en-US" sz="1200" dirty="0">
                <a:solidFill>
                  <a:srgbClr val="333333"/>
                </a:solidFill>
                <a:effectLst/>
                <a:latin typeface="Calibri" panose="020F0502020204030204" pitchFamily="34" charset="0"/>
                <a:ea typeface="SimSun" panose="02010600030101010101" pitchFamily="2" charset="-122"/>
                <a:cs typeface="Times New Roman" panose="02020603050405020304" pitchFamily="18" charset="0"/>
              </a:rPr>
              <a:t>name</a:t>
            </a:r>
            <a:r>
              <a:rPr lang="en-US" sz="1200" dirty="0">
                <a:solidFill>
                  <a:srgbClr val="586E75"/>
                </a:solidFill>
                <a:effectLst/>
                <a:latin typeface="Calibri" panose="020F0502020204030204" pitchFamily="34" charset="0"/>
                <a:ea typeface="SimSun" panose="02010600030101010101" pitchFamily="2" charset="-122"/>
                <a:cs typeface="Times New Roman" panose="02020603050405020304" pitchFamily="18" charset="0"/>
              </a:rPr>
              <a:t>=</a:t>
            </a:r>
            <a:r>
              <a:rPr lang="en-US" sz="1200" dirty="0" err="1">
                <a:solidFill>
                  <a:srgbClr val="333333"/>
                </a:solidFill>
                <a:effectLst/>
                <a:latin typeface="Calibri" panose="020F0502020204030204" pitchFamily="34" charset="0"/>
                <a:ea typeface="SimSun" panose="02010600030101010101" pitchFamily="2" charset="-122"/>
                <a:cs typeface="Times New Roman" panose="02020603050405020304" pitchFamily="18" charset="0"/>
              </a:rPr>
              <a:t>ListingName</a:t>
            </a:r>
            <a:r>
              <a:rPr lang="en-US" sz="1200" dirty="0">
                <a:solidFill>
                  <a:srgbClr val="586E75"/>
                </a:solidFill>
                <a:effectLst/>
                <a:latin typeface="Calibri" panose="020F0502020204030204" pitchFamily="34" charset="0"/>
                <a:ea typeface="SimSun" panose="02010600030101010101" pitchFamily="2" charset="-122"/>
                <a:cs typeface="Times New Roman" panose="02020603050405020304" pitchFamily="18" charset="0"/>
              </a:rPr>
              <a:t>,</a:t>
            </a:r>
            <a:r>
              <a:rPr lang="en-US" sz="1200" dirty="0">
                <a:solidFill>
                  <a:srgbClr val="333333"/>
                </a:solidFill>
                <a:effectLst/>
                <a:latin typeface="Calibri" panose="020F0502020204030204" pitchFamily="34" charset="0"/>
                <a:ea typeface="SimSun" panose="02010600030101010101" pitchFamily="2" charset="-122"/>
                <a:cs typeface="Times New Roman" panose="02020603050405020304" pitchFamily="18" charset="0"/>
              </a:rPr>
              <a:t> </a:t>
            </a:r>
            <a:r>
              <a:rPr lang="en-US" sz="1200" dirty="0" err="1">
                <a:solidFill>
                  <a:srgbClr val="333333"/>
                </a:solidFill>
                <a:effectLst/>
                <a:latin typeface="Calibri" panose="020F0502020204030204" pitchFamily="34" charset="0"/>
                <a:ea typeface="SimSun" panose="02010600030101010101" pitchFamily="2" charset="-122"/>
                <a:cs typeface="Times New Roman" panose="02020603050405020304" pitchFamily="18" charset="0"/>
              </a:rPr>
              <a:t>L</a:t>
            </a:r>
            <a:r>
              <a:rPr lang="en-US" sz="1200" dirty="0" err="1">
                <a:solidFill>
                  <a:srgbClr val="586E75"/>
                </a:solidFill>
                <a:effectLst/>
                <a:latin typeface="Calibri" panose="020F0502020204030204" pitchFamily="34" charset="0"/>
                <a:ea typeface="SimSun" panose="02010600030101010101" pitchFamily="2" charset="-122"/>
                <a:cs typeface="Times New Roman" panose="02020603050405020304" pitchFamily="18" charset="0"/>
              </a:rPr>
              <a:t>.</a:t>
            </a:r>
            <a:r>
              <a:rPr lang="en-US" sz="1200" dirty="0" err="1">
                <a:solidFill>
                  <a:srgbClr val="333333"/>
                </a:solidFill>
                <a:effectLst/>
                <a:latin typeface="Calibri" panose="020F0502020204030204" pitchFamily="34" charset="0"/>
                <a:ea typeface="SimSun" panose="02010600030101010101" pitchFamily="2" charset="-122"/>
                <a:cs typeface="Times New Roman" panose="02020603050405020304" pitchFamily="18" charset="0"/>
              </a:rPr>
              <a:t>host_id</a:t>
            </a:r>
            <a:r>
              <a:rPr lang="en-US" sz="1200" dirty="0">
                <a:solidFill>
                  <a:srgbClr val="586E75"/>
                </a:solidFill>
                <a:effectLst/>
                <a:latin typeface="Calibri" panose="020F0502020204030204" pitchFamily="34" charset="0"/>
                <a:ea typeface="SimSun" panose="02010600030101010101" pitchFamily="2" charset="-122"/>
                <a:cs typeface="Times New Roman" panose="02020603050405020304" pitchFamily="18" charset="0"/>
              </a:rPr>
              <a:t>=</a:t>
            </a:r>
            <a:r>
              <a:rPr lang="en-US" sz="1200" dirty="0" err="1">
                <a:solidFill>
                  <a:srgbClr val="333333"/>
                </a:solidFill>
                <a:effectLst/>
                <a:latin typeface="Calibri" panose="020F0502020204030204" pitchFamily="34" charset="0"/>
                <a:ea typeface="SimSun" panose="02010600030101010101" pitchFamily="2" charset="-122"/>
                <a:cs typeface="Times New Roman" panose="02020603050405020304" pitchFamily="18" charset="0"/>
              </a:rPr>
              <a:t>HostID</a:t>
            </a:r>
            <a:endParaRPr lang="en-US" sz="1200" dirty="0">
              <a:effectLst/>
              <a:latin typeface="Calibri" panose="020F0502020204030204" pitchFamily="34" charset="0"/>
              <a:ea typeface="SimSun" panose="02010600030101010101" pitchFamily="2" charset="-122"/>
              <a:cs typeface="Times New Roman" panose="02020603050405020304" pitchFamily="18" charset="0"/>
            </a:endParaRPr>
          </a:p>
          <a:p>
            <a:pPr marL="0" marR="0" indent="0">
              <a:lnSpc>
                <a:spcPct val="107000"/>
              </a:lnSpc>
              <a:spcBef>
                <a:spcPts val="0"/>
              </a:spcBef>
              <a:spcAft>
                <a:spcPts val="0"/>
              </a:spcAft>
              <a:buNone/>
            </a:pPr>
            <a:r>
              <a:rPr lang="en-US" sz="1200" dirty="0">
                <a:solidFill>
                  <a:srgbClr val="859900"/>
                </a:solidFill>
                <a:effectLst/>
                <a:latin typeface="Calibri" panose="020F0502020204030204" pitchFamily="34" charset="0"/>
                <a:ea typeface="SimSun" panose="02010600030101010101" pitchFamily="2" charset="-122"/>
                <a:cs typeface="Times New Roman" panose="02020603050405020304" pitchFamily="18" charset="0"/>
              </a:rPr>
              <a:t>RETURN</a:t>
            </a:r>
            <a:r>
              <a:rPr lang="en-US" sz="1200" dirty="0">
                <a:solidFill>
                  <a:srgbClr val="333333"/>
                </a:solidFill>
                <a:effectLst/>
                <a:latin typeface="Calibri" panose="020F0502020204030204" pitchFamily="34" charset="0"/>
                <a:ea typeface="SimSun" panose="02010600030101010101" pitchFamily="2" charset="-122"/>
                <a:cs typeface="Times New Roman" panose="02020603050405020304" pitchFamily="18" charset="0"/>
              </a:rPr>
              <a:t> </a:t>
            </a:r>
            <a:r>
              <a:rPr lang="en-US" sz="1200" dirty="0">
                <a:solidFill>
                  <a:srgbClr val="859900"/>
                </a:solidFill>
                <a:effectLst/>
                <a:latin typeface="Calibri" panose="020F0502020204030204" pitchFamily="34" charset="0"/>
                <a:ea typeface="SimSun" panose="02010600030101010101" pitchFamily="2" charset="-122"/>
                <a:cs typeface="Times New Roman" panose="02020603050405020304" pitchFamily="18" charset="0"/>
              </a:rPr>
              <a:t>COUNT</a:t>
            </a:r>
            <a:r>
              <a:rPr lang="en-US" sz="1200" dirty="0">
                <a:solidFill>
                  <a:srgbClr val="586E75"/>
                </a:solidFill>
                <a:effectLst/>
                <a:latin typeface="Calibri" panose="020F0502020204030204" pitchFamily="34" charset="0"/>
                <a:ea typeface="SimSun" panose="02010600030101010101" pitchFamily="2" charset="-122"/>
                <a:cs typeface="Times New Roman" panose="02020603050405020304" pitchFamily="18" charset="0"/>
              </a:rPr>
              <a:t>(</a:t>
            </a:r>
            <a:r>
              <a:rPr lang="en-US" sz="1200" dirty="0">
                <a:solidFill>
                  <a:srgbClr val="333333"/>
                </a:solidFill>
                <a:effectLst/>
                <a:latin typeface="Calibri" panose="020F0502020204030204" pitchFamily="34" charset="0"/>
                <a:ea typeface="SimSun" panose="02010600030101010101" pitchFamily="2" charset="-122"/>
                <a:cs typeface="Times New Roman" panose="02020603050405020304" pitchFamily="18" charset="0"/>
              </a:rPr>
              <a:t>L</a:t>
            </a:r>
            <a:r>
              <a:rPr lang="en-US" sz="1200" dirty="0">
                <a:solidFill>
                  <a:srgbClr val="586E75"/>
                </a:solidFill>
                <a:effectLst/>
                <a:latin typeface="Calibri" panose="020F0502020204030204" pitchFamily="34" charset="0"/>
                <a:ea typeface="SimSun" panose="02010600030101010101" pitchFamily="2" charset="-122"/>
                <a:cs typeface="Times New Roman" panose="02020603050405020304" pitchFamily="18" charset="0"/>
              </a:rPr>
              <a:t>);</a:t>
            </a:r>
            <a:endParaRPr lang="en-US" sz="1200" dirty="0">
              <a:effectLst/>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776091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B1B76-A4FF-47B6-8B5E-547CA89782B7}"/>
              </a:ext>
            </a:extLst>
          </p:cNvPr>
          <p:cNvSpPr>
            <a:spLocks noGrp="1"/>
          </p:cNvSpPr>
          <p:nvPr>
            <p:ph type="title"/>
          </p:nvPr>
        </p:nvSpPr>
        <p:spPr/>
        <p:txBody>
          <a:bodyPr/>
          <a:lstStyle/>
          <a:p>
            <a:r>
              <a:rPr lang="en-US" b="1" kern="0" dirty="0">
                <a:solidFill>
                  <a:srgbClr val="2F5496"/>
                </a:solidFill>
                <a:latin typeface="Calibri Light" panose="020F0302020204030204" pitchFamily="34" charset="0"/>
                <a:ea typeface="DengXian Light" panose="02010600030101010101" pitchFamily="2" charset="-122"/>
                <a:cs typeface="Times New Roman" panose="02020603050405020304" pitchFamily="18" charset="0"/>
              </a:rPr>
              <a:t>Data Load (Edges)</a:t>
            </a:r>
          </a:p>
        </p:txBody>
      </p:sp>
      <p:sp>
        <p:nvSpPr>
          <p:cNvPr id="8" name="Content Placeholder 7">
            <a:extLst>
              <a:ext uri="{FF2B5EF4-FFF2-40B4-BE49-F238E27FC236}">
                <a16:creationId xmlns:a16="http://schemas.microsoft.com/office/drawing/2014/main" id="{90D96BA2-3E34-4227-BBEC-8F308762BA65}"/>
              </a:ext>
            </a:extLst>
          </p:cNvPr>
          <p:cNvSpPr>
            <a:spLocks noGrp="1"/>
          </p:cNvSpPr>
          <p:nvPr>
            <p:ph sz="half" idx="1"/>
          </p:nvPr>
        </p:nvSpPr>
        <p:spPr>
          <a:xfrm>
            <a:off x="884590" y="1625600"/>
            <a:ext cx="4792488" cy="4447822"/>
          </a:xfrm>
        </p:spPr>
        <p:txBody>
          <a:bodyPr>
            <a:normAutofit fontScale="62500" lnSpcReduction="20000"/>
          </a:bodyPr>
          <a:lstStyle/>
          <a:p>
            <a:pPr marL="0" marR="0" indent="0">
              <a:lnSpc>
                <a:spcPct val="107000"/>
              </a:lnSpc>
              <a:spcBef>
                <a:spcPts val="200"/>
              </a:spcBef>
              <a:spcAft>
                <a:spcPts val="0"/>
              </a:spcAft>
              <a:buNone/>
            </a:pPr>
            <a:r>
              <a:rPr lang="en-US" sz="2600" b="1" dirty="0">
                <a:solidFill>
                  <a:srgbClr val="2F5496"/>
                </a:solidFill>
                <a:effectLst/>
                <a:latin typeface="Calibri Light" panose="020F0302020204030204" pitchFamily="34" charset="0"/>
                <a:ea typeface="DengXian Light" panose="02010600030101010101" pitchFamily="2" charset="-122"/>
                <a:cs typeface="Times New Roman" panose="02020603050405020304" pitchFamily="18" charset="0"/>
              </a:rPr>
              <a:t>(5) Edges of PRICE_AT between Listings and Price Groups</a:t>
            </a:r>
          </a:p>
          <a:p>
            <a:pPr marL="0" marR="0" indent="0">
              <a:lnSpc>
                <a:spcPct val="107000"/>
              </a:lnSpc>
              <a:spcBef>
                <a:spcPts val="200"/>
              </a:spcBef>
              <a:spcAft>
                <a:spcPts val="0"/>
              </a:spcAft>
              <a:buNone/>
            </a:pPr>
            <a:endParaRPr lang="en-US" sz="2600" b="1" dirty="0">
              <a:solidFill>
                <a:srgbClr val="2F5496"/>
              </a:solidFill>
              <a:effectLst/>
              <a:latin typeface="Calibri Light" panose="020F0302020204030204" pitchFamily="34" charset="0"/>
              <a:ea typeface="DengXian Light" panose="02010600030101010101" pitchFamily="2" charset="-122"/>
              <a:cs typeface="Times New Roman" panose="02020603050405020304" pitchFamily="18" charset="0"/>
            </a:endParaRPr>
          </a:p>
          <a:p>
            <a:pPr marL="0" marR="0" indent="0">
              <a:lnSpc>
                <a:spcPct val="107000"/>
              </a:lnSpc>
              <a:spcBef>
                <a:spcPts val="0"/>
              </a:spcBef>
              <a:spcAft>
                <a:spcPts val="0"/>
              </a:spcAft>
              <a:buNone/>
            </a:pPr>
            <a:r>
              <a:rPr lang="en-US" dirty="0">
                <a:solidFill>
                  <a:srgbClr val="859900"/>
                </a:solidFill>
                <a:effectLst/>
                <a:latin typeface="Calibri" panose="020F0502020204030204" pitchFamily="34" charset="0"/>
                <a:ea typeface="SimSun" panose="02010600030101010101" pitchFamily="2" charset="-122"/>
                <a:cs typeface="Times New Roman" panose="02020603050405020304" pitchFamily="18" charset="0"/>
              </a:rPr>
              <a:t>LOAD</a:t>
            </a:r>
            <a:r>
              <a:rPr lang="en-US" dirty="0">
                <a:solidFill>
                  <a:srgbClr val="333333"/>
                </a:solidFill>
                <a:effectLst/>
                <a:latin typeface="Calibri" panose="020F0502020204030204" pitchFamily="34" charset="0"/>
                <a:ea typeface="SimSun" panose="02010600030101010101" pitchFamily="2" charset="-122"/>
                <a:cs typeface="Times New Roman" panose="02020603050405020304" pitchFamily="18" charset="0"/>
              </a:rPr>
              <a:t> </a:t>
            </a:r>
            <a:r>
              <a:rPr lang="en-US" dirty="0">
                <a:solidFill>
                  <a:srgbClr val="859900"/>
                </a:solidFill>
                <a:effectLst/>
                <a:latin typeface="Calibri" panose="020F0502020204030204" pitchFamily="34" charset="0"/>
                <a:ea typeface="SimSun" panose="02010600030101010101" pitchFamily="2" charset="-122"/>
                <a:cs typeface="Times New Roman" panose="02020603050405020304" pitchFamily="18" charset="0"/>
              </a:rPr>
              <a:t>CSV</a:t>
            </a:r>
            <a:r>
              <a:rPr lang="en-US" dirty="0">
                <a:solidFill>
                  <a:srgbClr val="333333"/>
                </a:solidFill>
                <a:effectLst/>
                <a:latin typeface="Calibri" panose="020F0502020204030204" pitchFamily="34" charset="0"/>
                <a:ea typeface="SimSun" panose="02010600030101010101" pitchFamily="2" charset="-122"/>
                <a:cs typeface="Times New Roman" panose="02020603050405020304" pitchFamily="18" charset="0"/>
              </a:rPr>
              <a:t> </a:t>
            </a:r>
            <a:r>
              <a:rPr lang="en-US" dirty="0">
                <a:solidFill>
                  <a:srgbClr val="859900"/>
                </a:solidFill>
                <a:effectLst/>
                <a:latin typeface="Calibri" panose="020F0502020204030204" pitchFamily="34" charset="0"/>
                <a:ea typeface="SimSun" panose="02010600030101010101" pitchFamily="2" charset="-122"/>
                <a:cs typeface="Times New Roman" panose="02020603050405020304" pitchFamily="18" charset="0"/>
              </a:rPr>
              <a:t>WITH</a:t>
            </a:r>
            <a:r>
              <a:rPr lang="en-US" dirty="0">
                <a:solidFill>
                  <a:srgbClr val="333333"/>
                </a:solidFill>
                <a:effectLst/>
                <a:latin typeface="Calibri" panose="020F0502020204030204" pitchFamily="34" charset="0"/>
                <a:ea typeface="SimSun" panose="02010600030101010101" pitchFamily="2" charset="-122"/>
                <a:cs typeface="Times New Roman" panose="02020603050405020304" pitchFamily="18" charset="0"/>
              </a:rPr>
              <a:t> </a:t>
            </a:r>
            <a:r>
              <a:rPr lang="en-US" dirty="0">
                <a:solidFill>
                  <a:srgbClr val="859900"/>
                </a:solidFill>
                <a:effectLst/>
                <a:latin typeface="Calibri" panose="020F0502020204030204" pitchFamily="34" charset="0"/>
                <a:ea typeface="SimSun" panose="02010600030101010101" pitchFamily="2" charset="-122"/>
                <a:cs typeface="Times New Roman" panose="02020603050405020304" pitchFamily="18" charset="0"/>
              </a:rPr>
              <a:t>HEADERS</a:t>
            </a:r>
            <a:r>
              <a:rPr lang="en-US" dirty="0">
                <a:solidFill>
                  <a:srgbClr val="333333"/>
                </a:solidFill>
                <a:effectLst/>
                <a:latin typeface="Calibri" panose="020F0502020204030204" pitchFamily="34" charset="0"/>
                <a:ea typeface="SimSun" panose="02010600030101010101" pitchFamily="2" charset="-122"/>
                <a:cs typeface="Times New Roman" panose="02020603050405020304" pitchFamily="18" charset="0"/>
              </a:rPr>
              <a:t> </a:t>
            </a:r>
            <a:r>
              <a:rPr lang="en-US" dirty="0">
                <a:solidFill>
                  <a:srgbClr val="859900"/>
                </a:solidFill>
                <a:effectLst/>
                <a:latin typeface="Calibri" panose="020F0502020204030204" pitchFamily="34" charset="0"/>
                <a:ea typeface="SimSun" panose="02010600030101010101" pitchFamily="2" charset="-122"/>
                <a:cs typeface="Times New Roman" panose="02020603050405020304" pitchFamily="18" charset="0"/>
              </a:rPr>
              <a:t>FROM</a:t>
            </a:r>
            <a:r>
              <a:rPr lang="en-US" dirty="0">
                <a:solidFill>
                  <a:srgbClr val="333333"/>
                </a:solidFill>
                <a:effectLst/>
                <a:latin typeface="Calibri" panose="020F0502020204030204" pitchFamily="34" charset="0"/>
                <a:ea typeface="SimSun" panose="02010600030101010101" pitchFamily="2" charset="-122"/>
                <a:cs typeface="Times New Roman" panose="02020603050405020304" pitchFamily="18" charset="0"/>
              </a:rPr>
              <a:t> </a:t>
            </a:r>
            <a:r>
              <a:rPr lang="en-US" dirty="0">
                <a:solidFill>
                  <a:srgbClr val="B58900"/>
                </a:solidFill>
                <a:effectLst/>
                <a:latin typeface="Calibri" panose="020F0502020204030204" pitchFamily="34" charset="0"/>
                <a:ea typeface="SimSun" panose="02010600030101010101" pitchFamily="2" charset="-122"/>
                <a:cs typeface="Times New Roman" panose="02020603050405020304" pitchFamily="18" charset="0"/>
              </a:rPr>
              <a:t>'file:///Listing.csv'</a:t>
            </a:r>
            <a:r>
              <a:rPr lang="en-US" dirty="0">
                <a:solidFill>
                  <a:srgbClr val="333333"/>
                </a:solidFill>
                <a:effectLst/>
                <a:latin typeface="Calibri" panose="020F0502020204030204" pitchFamily="34" charset="0"/>
                <a:ea typeface="SimSun" panose="02010600030101010101" pitchFamily="2" charset="-122"/>
                <a:cs typeface="Times New Roman" panose="02020603050405020304" pitchFamily="18" charset="0"/>
              </a:rPr>
              <a:t> </a:t>
            </a:r>
            <a:r>
              <a:rPr lang="en-US" dirty="0">
                <a:solidFill>
                  <a:srgbClr val="859900"/>
                </a:solidFill>
                <a:effectLst/>
                <a:latin typeface="Calibri" panose="020F0502020204030204" pitchFamily="34" charset="0"/>
                <a:ea typeface="SimSun" panose="02010600030101010101" pitchFamily="2" charset="-122"/>
                <a:cs typeface="Times New Roman" panose="02020603050405020304" pitchFamily="18" charset="0"/>
              </a:rPr>
              <a:t>AS</a:t>
            </a:r>
            <a:r>
              <a:rPr lang="en-US" dirty="0">
                <a:solidFill>
                  <a:srgbClr val="333333"/>
                </a:solidFill>
                <a:effectLst/>
                <a:latin typeface="Calibri" panose="020F0502020204030204" pitchFamily="34" charset="0"/>
                <a:ea typeface="SimSun" panose="02010600030101010101" pitchFamily="2" charset="-122"/>
                <a:cs typeface="Times New Roman" panose="02020603050405020304" pitchFamily="18" charset="0"/>
              </a:rPr>
              <a:t> row</a:t>
            </a:r>
            <a:endParaRPr lang="en-US" dirty="0">
              <a:effectLst/>
              <a:latin typeface="Calibri" panose="020F0502020204030204" pitchFamily="34" charset="0"/>
              <a:ea typeface="SimSun" panose="02010600030101010101" pitchFamily="2" charset="-122"/>
              <a:cs typeface="Times New Roman" panose="02020603050405020304" pitchFamily="18" charset="0"/>
            </a:endParaRPr>
          </a:p>
          <a:p>
            <a:pPr marL="0" marR="0" indent="0">
              <a:lnSpc>
                <a:spcPct val="107000"/>
              </a:lnSpc>
              <a:spcBef>
                <a:spcPts val="0"/>
              </a:spcBef>
              <a:spcAft>
                <a:spcPts val="0"/>
              </a:spcAft>
              <a:buNone/>
            </a:pPr>
            <a:r>
              <a:rPr lang="en-US" dirty="0">
                <a:solidFill>
                  <a:srgbClr val="859900"/>
                </a:solidFill>
                <a:effectLst/>
                <a:latin typeface="Calibri" panose="020F0502020204030204" pitchFamily="34" charset="0"/>
                <a:ea typeface="SimSun" panose="02010600030101010101" pitchFamily="2" charset="-122"/>
                <a:cs typeface="Times New Roman" panose="02020603050405020304" pitchFamily="18" charset="0"/>
              </a:rPr>
              <a:t>WITH</a:t>
            </a:r>
            <a:r>
              <a:rPr lang="en-US" dirty="0">
                <a:solidFill>
                  <a:srgbClr val="333333"/>
                </a:solidFill>
                <a:effectLst/>
                <a:latin typeface="Calibri" panose="020F0502020204030204" pitchFamily="34" charset="0"/>
                <a:ea typeface="SimSun" panose="02010600030101010101" pitchFamily="2" charset="-122"/>
                <a:cs typeface="Times New Roman" panose="02020603050405020304" pitchFamily="18" charset="0"/>
              </a:rPr>
              <a:t> </a:t>
            </a:r>
            <a:r>
              <a:rPr lang="en-US" dirty="0" err="1">
                <a:solidFill>
                  <a:srgbClr val="333333"/>
                </a:solidFill>
                <a:effectLst/>
                <a:latin typeface="Calibri" panose="020F0502020204030204" pitchFamily="34" charset="0"/>
                <a:ea typeface="SimSun" panose="02010600030101010101" pitchFamily="2" charset="-122"/>
                <a:cs typeface="Times New Roman" panose="02020603050405020304" pitchFamily="18" charset="0"/>
              </a:rPr>
              <a:t>toInteger</a:t>
            </a:r>
            <a:r>
              <a:rPr lang="en-US" dirty="0">
                <a:solidFill>
                  <a:srgbClr val="586E75"/>
                </a:solidFill>
                <a:effectLst/>
                <a:latin typeface="Calibri" panose="020F0502020204030204" pitchFamily="34" charset="0"/>
                <a:ea typeface="SimSun" panose="02010600030101010101" pitchFamily="2" charset="-122"/>
                <a:cs typeface="Times New Roman" panose="02020603050405020304" pitchFamily="18" charset="0"/>
              </a:rPr>
              <a:t>(</a:t>
            </a:r>
            <a:r>
              <a:rPr lang="en-US" dirty="0">
                <a:solidFill>
                  <a:srgbClr val="333333"/>
                </a:solidFill>
                <a:effectLst/>
                <a:latin typeface="Calibri" panose="020F0502020204030204" pitchFamily="34" charset="0"/>
                <a:ea typeface="SimSun" panose="02010600030101010101" pitchFamily="2" charset="-122"/>
                <a:cs typeface="Times New Roman" panose="02020603050405020304" pitchFamily="18" charset="0"/>
              </a:rPr>
              <a:t>row</a:t>
            </a:r>
            <a:r>
              <a:rPr lang="en-US" dirty="0">
                <a:solidFill>
                  <a:srgbClr val="586E75"/>
                </a:solidFill>
                <a:effectLst/>
                <a:latin typeface="Calibri" panose="020F0502020204030204" pitchFamily="34" charset="0"/>
                <a:ea typeface="SimSun" panose="02010600030101010101" pitchFamily="2" charset="-122"/>
                <a:cs typeface="Times New Roman" panose="02020603050405020304" pitchFamily="18" charset="0"/>
              </a:rPr>
              <a:t>.</a:t>
            </a:r>
            <a:r>
              <a:rPr lang="en-US" dirty="0">
                <a:solidFill>
                  <a:srgbClr val="333333"/>
                </a:solidFill>
                <a:effectLst/>
                <a:latin typeface="Calibri" panose="020F0502020204030204" pitchFamily="34" charset="0"/>
                <a:ea typeface="SimSun" panose="02010600030101010101" pitchFamily="2" charset="-122"/>
                <a:cs typeface="Times New Roman" panose="02020603050405020304" pitchFamily="18" charset="0"/>
              </a:rPr>
              <a:t>id</a:t>
            </a:r>
            <a:r>
              <a:rPr lang="en-US" dirty="0">
                <a:solidFill>
                  <a:srgbClr val="586E75"/>
                </a:solidFill>
                <a:effectLst/>
                <a:latin typeface="Calibri" panose="020F0502020204030204" pitchFamily="34" charset="0"/>
                <a:ea typeface="SimSun" panose="02010600030101010101" pitchFamily="2" charset="-122"/>
                <a:cs typeface="Times New Roman" panose="02020603050405020304" pitchFamily="18" charset="0"/>
              </a:rPr>
              <a:t>)</a:t>
            </a:r>
            <a:r>
              <a:rPr lang="en-US" dirty="0">
                <a:solidFill>
                  <a:srgbClr val="333333"/>
                </a:solidFill>
                <a:effectLst/>
                <a:latin typeface="Calibri" panose="020F0502020204030204" pitchFamily="34" charset="0"/>
                <a:ea typeface="SimSun" panose="02010600030101010101" pitchFamily="2" charset="-122"/>
                <a:cs typeface="Times New Roman" panose="02020603050405020304" pitchFamily="18" charset="0"/>
              </a:rPr>
              <a:t> </a:t>
            </a:r>
            <a:r>
              <a:rPr lang="en-US" dirty="0">
                <a:solidFill>
                  <a:srgbClr val="859900"/>
                </a:solidFill>
                <a:effectLst/>
                <a:latin typeface="Calibri" panose="020F0502020204030204" pitchFamily="34" charset="0"/>
                <a:ea typeface="SimSun" panose="02010600030101010101" pitchFamily="2" charset="-122"/>
                <a:cs typeface="Times New Roman" panose="02020603050405020304" pitchFamily="18" charset="0"/>
              </a:rPr>
              <a:t>as</a:t>
            </a:r>
            <a:r>
              <a:rPr lang="en-US" dirty="0">
                <a:solidFill>
                  <a:srgbClr val="333333"/>
                </a:solidFill>
                <a:effectLst/>
                <a:latin typeface="Calibri" panose="020F0502020204030204" pitchFamily="34" charset="0"/>
                <a:ea typeface="SimSun" panose="02010600030101010101" pitchFamily="2" charset="-122"/>
                <a:cs typeface="Times New Roman" panose="02020603050405020304" pitchFamily="18" charset="0"/>
              </a:rPr>
              <a:t> </a:t>
            </a:r>
            <a:r>
              <a:rPr lang="en-US" dirty="0" err="1">
                <a:solidFill>
                  <a:srgbClr val="333333"/>
                </a:solidFill>
                <a:effectLst/>
                <a:latin typeface="Calibri" panose="020F0502020204030204" pitchFamily="34" charset="0"/>
                <a:ea typeface="SimSun" panose="02010600030101010101" pitchFamily="2" charset="-122"/>
                <a:cs typeface="Times New Roman" panose="02020603050405020304" pitchFamily="18" charset="0"/>
              </a:rPr>
              <a:t>ListingID</a:t>
            </a:r>
            <a:r>
              <a:rPr lang="en-US" dirty="0">
                <a:solidFill>
                  <a:srgbClr val="586E75"/>
                </a:solidFill>
                <a:effectLst/>
                <a:latin typeface="Calibri" panose="020F0502020204030204" pitchFamily="34" charset="0"/>
                <a:ea typeface="SimSun" panose="02010600030101010101" pitchFamily="2" charset="-122"/>
                <a:cs typeface="Times New Roman" panose="02020603050405020304" pitchFamily="18" charset="0"/>
              </a:rPr>
              <a:t>,</a:t>
            </a:r>
            <a:r>
              <a:rPr lang="en-US" dirty="0">
                <a:solidFill>
                  <a:srgbClr val="333333"/>
                </a:solidFill>
                <a:effectLst/>
                <a:latin typeface="Calibri" panose="020F0502020204030204" pitchFamily="34" charset="0"/>
                <a:ea typeface="SimSun" panose="02010600030101010101" pitchFamily="2" charset="-122"/>
                <a:cs typeface="Times New Roman" panose="02020603050405020304" pitchFamily="18" charset="0"/>
              </a:rPr>
              <a:t> </a:t>
            </a:r>
            <a:r>
              <a:rPr lang="en-US" dirty="0" err="1">
                <a:solidFill>
                  <a:srgbClr val="333333"/>
                </a:solidFill>
                <a:effectLst/>
                <a:latin typeface="Calibri" panose="020F0502020204030204" pitchFamily="34" charset="0"/>
                <a:ea typeface="SimSun" panose="02010600030101010101" pitchFamily="2" charset="-122"/>
                <a:cs typeface="Times New Roman" panose="02020603050405020304" pitchFamily="18" charset="0"/>
              </a:rPr>
              <a:t>toInteger</a:t>
            </a:r>
            <a:r>
              <a:rPr lang="en-US" dirty="0">
                <a:solidFill>
                  <a:srgbClr val="586E75"/>
                </a:solidFill>
                <a:effectLst/>
                <a:latin typeface="Calibri" panose="020F0502020204030204" pitchFamily="34" charset="0"/>
                <a:ea typeface="SimSun" panose="02010600030101010101" pitchFamily="2" charset="-122"/>
                <a:cs typeface="Times New Roman" panose="02020603050405020304" pitchFamily="18" charset="0"/>
              </a:rPr>
              <a:t>(</a:t>
            </a:r>
            <a:r>
              <a:rPr lang="en-US" dirty="0" err="1">
                <a:solidFill>
                  <a:srgbClr val="333333"/>
                </a:solidFill>
                <a:effectLst/>
                <a:latin typeface="Calibri" panose="020F0502020204030204" pitchFamily="34" charset="0"/>
                <a:ea typeface="SimSun" panose="02010600030101010101" pitchFamily="2" charset="-122"/>
                <a:cs typeface="Times New Roman" panose="02020603050405020304" pitchFamily="18" charset="0"/>
              </a:rPr>
              <a:t>row</a:t>
            </a:r>
            <a:r>
              <a:rPr lang="en-US" dirty="0" err="1">
                <a:solidFill>
                  <a:srgbClr val="586E75"/>
                </a:solidFill>
                <a:effectLst/>
                <a:latin typeface="Calibri" panose="020F0502020204030204" pitchFamily="34" charset="0"/>
                <a:ea typeface="SimSun" panose="02010600030101010101" pitchFamily="2" charset="-122"/>
                <a:cs typeface="Times New Roman" panose="02020603050405020304" pitchFamily="18" charset="0"/>
              </a:rPr>
              <a:t>.</a:t>
            </a:r>
            <a:r>
              <a:rPr lang="en-US" dirty="0" err="1">
                <a:solidFill>
                  <a:srgbClr val="333333"/>
                </a:solidFill>
                <a:effectLst/>
                <a:latin typeface="Calibri" panose="020F0502020204030204" pitchFamily="34" charset="0"/>
                <a:ea typeface="SimSun" panose="02010600030101010101" pitchFamily="2" charset="-122"/>
                <a:cs typeface="Times New Roman" panose="02020603050405020304" pitchFamily="18" charset="0"/>
              </a:rPr>
              <a:t>PriceSeq</a:t>
            </a:r>
            <a:r>
              <a:rPr lang="en-US" dirty="0">
                <a:solidFill>
                  <a:srgbClr val="586E75"/>
                </a:solidFill>
                <a:effectLst/>
                <a:latin typeface="Calibri" panose="020F0502020204030204" pitchFamily="34" charset="0"/>
                <a:ea typeface="SimSun" panose="02010600030101010101" pitchFamily="2" charset="-122"/>
                <a:cs typeface="Times New Roman" panose="02020603050405020304" pitchFamily="18" charset="0"/>
              </a:rPr>
              <a:t>)</a:t>
            </a:r>
            <a:r>
              <a:rPr lang="en-US" dirty="0">
                <a:solidFill>
                  <a:srgbClr val="333333"/>
                </a:solidFill>
                <a:effectLst/>
                <a:latin typeface="Calibri" panose="020F0502020204030204" pitchFamily="34" charset="0"/>
                <a:ea typeface="SimSun" panose="02010600030101010101" pitchFamily="2" charset="-122"/>
                <a:cs typeface="Times New Roman" panose="02020603050405020304" pitchFamily="18" charset="0"/>
              </a:rPr>
              <a:t> </a:t>
            </a:r>
            <a:r>
              <a:rPr lang="en-US" dirty="0">
                <a:solidFill>
                  <a:srgbClr val="859900"/>
                </a:solidFill>
                <a:effectLst/>
                <a:latin typeface="Calibri" panose="020F0502020204030204" pitchFamily="34" charset="0"/>
                <a:ea typeface="SimSun" panose="02010600030101010101" pitchFamily="2" charset="-122"/>
                <a:cs typeface="Times New Roman" panose="02020603050405020304" pitchFamily="18" charset="0"/>
              </a:rPr>
              <a:t>as</a:t>
            </a:r>
            <a:r>
              <a:rPr lang="en-US" dirty="0">
                <a:solidFill>
                  <a:srgbClr val="333333"/>
                </a:solidFill>
                <a:effectLst/>
                <a:latin typeface="Calibri" panose="020F0502020204030204" pitchFamily="34" charset="0"/>
                <a:ea typeface="SimSun" panose="02010600030101010101" pitchFamily="2" charset="-122"/>
                <a:cs typeface="Times New Roman" panose="02020603050405020304" pitchFamily="18" charset="0"/>
              </a:rPr>
              <a:t> </a:t>
            </a:r>
            <a:r>
              <a:rPr lang="en-US" dirty="0" err="1">
                <a:solidFill>
                  <a:srgbClr val="333333"/>
                </a:solidFill>
                <a:effectLst/>
                <a:latin typeface="Calibri" panose="020F0502020204030204" pitchFamily="34" charset="0"/>
                <a:ea typeface="SimSun" panose="02010600030101010101" pitchFamily="2" charset="-122"/>
                <a:cs typeface="Times New Roman" panose="02020603050405020304" pitchFamily="18" charset="0"/>
              </a:rPr>
              <a:t>nPriceSeq</a:t>
            </a:r>
            <a:r>
              <a:rPr lang="en-US" dirty="0">
                <a:solidFill>
                  <a:srgbClr val="586E75"/>
                </a:solidFill>
                <a:effectLst/>
                <a:latin typeface="Calibri" panose="020F0502020204030204" pitchFamily="34" charset="0"/>
                <a:ea typeface="SimSun" panose="02010600030101010101" pitchFamily="2" charset="-122"/>
                <a:cs typeface="Times New Roman" panose="02020603050405020304" pitchFamily="18" charset="0"/>
              </a:rPr>
              <a:t>,</a:t>
            </a:r>
            <a:r>
              <a:rPr lang="en-US" dirty="0">
                <a:solidFill>
                  <a:srgbClr val="333333"/>
                </a:solidFill>
                <a:effectLst/>
                <a:latin typeface="Calibri" panose="020F0502020204030204" pitchFamily="34" charset="0"/>
                <a:ea typeface="SimSun" panose="02010600030101010101" pitchFamily="2" charset="-122"/>
                <a:cs typeface="Times New Roman" panose="02020603050405020304" pitchFamily="18" charset="0"/>
              </a:rPr>
              <a:t> </a:t>
            </a:r>
            <a:r>
              <a:rPr lang="en-US" dirty="0" err="1">
                <a:solidFill>
                  <a:srgbClr val="333333"/>
                </a:solidFill>
                <a:effectLst/>
                <a:latin typeface="Calibri" panose="020F0502020204030204" pitchFamily="34" charset="0"/>
                <a:ea typeface="SimSun" panose="02010600030101010101" pitchFamily="2" charset="-122"/>
                <a:cs typeface="Times New Roman" panose="02020603050405020304" pitchFamily="18" charset="0"/>
              </a:rPr>
              <a:t>toInteger</a:t>
            </a:r>
            <a:r>
              <a:rPr lang="en-US" dirty="0">
                <a:solidFill>
                  <a:srgbClr val="586E75"/>
                </a:solidFill>
                <a:effectLst/>
                <a:latin typeface="Calibri" panose="020F0502020204030204" pitchFamily="34" charset="0"/>
                <a:ea typeface="SimSun" panose="02010600030101010101" pitchFamily="2" charset="-122"/>
                <a:cs typeface="Times New Roman" panose="02020603050405020304" pitchFamily="18" charset="0"/>
              </a:rPr>
              <a:t>(</a:t>
            </a:r>
            <a:r>
              <a:rPr lang="en-US" dirty="0" err="1">
                <a:solidFill>
                  <a:srgbClr val="333333"/>
                </a:solidFill>
                <a:effectLst/>
                <a:latin typeface="Calibri" panose="020F0502020204030204" pitchFamily="34" charset="0"/>
                <a:ea typeface="SimSun" panose="02010600030101010101" pitchFamily="2" charset="-122"/>
                <a:cs typeface="Times New Roman" panose="02020603050405020304" pitchFamily="18" charset="0"/>
              </a:rPr>
              <a:t>row</a:t>
            </a:r>
            <a:r>
              <a:rPr lang="en-US" dirty="0" err="1">
                <a:solidFill>
                  <a:srgbClr val="586E75"/>
                </a:solidFill>
                <a:effectLst/>
                <a:latin typeface="Calibri" panose="020F0502020204030204" pitchFamily="34" charset="0"/>
                <a:ea typeface="SimSun" panose="02010600030101010101" pitchFamily="2" charset="-122"/>
                <a:cs typeface="Times New Roman" panose="02020603050405020304" pitchFamily="18" charset="0"/>
              </a:rPr>
              <a:t>.</a:t>
            </a:r>
            <a:r>
              <a:rPr lang="en-US" dirty="0" err="1">
                <a:solidFill>
                  <a:srgbClr val="333333"/>
                </a:solidFill>
                <a:effectLst/>
                <a:latin typeface="Calibri" panose="020F0502020204030204" pitchFamily="34" charset="0"/>
                <a:ea typeface="SimSun" panose="02010600030101010101" pitchFamily="2" charset="-122"/>
                <a:cs typeface="Times New Roman" panose="02020603050405020304" pitchFamily="18" charset="0"/>
              </a:rPr>
              <a:t>Price</a:t>
            </a:r>
            <a:r>
              <a:rPr lang="en-US" dirty="0">
                <a:solidFill>
                  <a:srgbClr val="586E75"/>
                </a:solidFill>
                <a:effectLst/>
                <a:latin typeface="Calibri" panose="020F0502020204030204" pitchFamily="34" charset="0"/>
                <a:ea typeface="SimSun" panose="02010600030101010101" pitchFamily="2" charset="-122"/>
                <a:cs typeface="Times New Roman" panose="02020603050405020304" pitchFamily="18" charset="0"/>
              </a:rPr>
              <a:t>)</a:t>
            </a:r>
            <a:r>
              <a:rPr lang="en-US" dirty="0">
                <a:solidFill>
                  <a:srgbClr val="333333"/>
                </a:solidFill>
                <a:effectLst/>
                <a:latin typeface="Calibri" panose="020F0502020204030204" pitchFamily="34" charset="0"/>
                <a:ea typeface="SimSun" panose="02010600030101010101" pitchFamily="2" charset="-122"/>
                <a:cs typeface="Times New Roman" panose="02020603050405020304" pitchFamily="18" charset="0"/>
              </a:rPr>
              <a:t> </a:t>
            </a:r>
            <a:r>
              <a:rPr lang="en-US" dirty="0">
                <a:solidFill>
                  <a:srgbClr val="859900"/>
                </a:solidFill>
                <a:effectLst/>
                <a:latin typeface="Calibri" panose="020F0502020204030204" pitchFamily="34" charset="0"/>
                <a:ea typeface="SimSun" panose="02010600030101010101" pitchFamily="2" charset="-122"/>
                <a:cs typeface="Times New Roman" panose="02020603050405020304" pitchFamily="18" charset="0"/>
              </a:rPr>
              <a:t>as</a:t>
            </a:r>
            <a:r>
              <a:rPr lang="en-US" dirty="0">
                <a:solidFill>
                  <a:srgbClr val="333333"/>
                </a:solidFill>
                <a:effectLst/>
                <a:latin typeface="Calibri" panose="020F0502020204030204" pitchFamily="34" charset="0"/>
                <a:ea typeface="SimSun" panose="02010600030101010101" pitchFamily="2" charset="-122"/>
                <a:cs typeface="Times New Roman" panose="02020603050405020304" pitchFamily="18" charset="0"/>
              </a:rPr>
              <a:t> </a:t>
            </a:r>
            <a:r>
              <a:rPr lang="en-US" dirty="0" err="1">
                <a:solidFill>
                  <a:srgbClr val="333333"/>
                </a:solidFill>
                <a:effectLst/>
                <a:latin typeface="Calibri" panose="020F0502020204030204" pitchFamily="34" charset="0"/>
                <a:ea typeface="SimSun" panose="02010600030101010101" pitchFamily="2" charset="-122"/>
                <a:cs typeface="Times New Roman" panose="02020603050405020304" pitchFamily="18" charset="0"/>
              </a:rPr>
              <a:t>nPrice</a:t>
            </a:r>
            <a:endParaRPr lang="en-US" dirty="0">
              <a:effectLst/>
              <a:latin typeface="Calibri" panose="020F0502020204030204" pitchFamily="34" charset="0"/>
              <a:ea typeface="SimSun" panose="02010600030101010101" pitchFamily="2" charset="-122"/>
              <a:cs typeface="Times New Roman" panose="02020603050405020304" pitchFamily="18" charset="0"/>
            </a:endParaRPr>
          </a:p>
          <a:p>
            <a:pPr marL="0" marR="0" indent="0">
              <a:lnSpc>
                <a:spcPct val="107000"/>
              </a:lnSpc>
              <a:spcBef>
                <a:spcPts val="0"/>
              </a:spcBef>
              <a:spcAft>
                <a:spcPts val="0"/>
              </a:spcAft>
              <a:buNone/>
            </a:pPr>
            <a:r>
              <a:rPr lang="en-US" dirty="0">
                <a:solidFill>
                  <a:srgbClr val="859900"/>
                </a:solidFill>
                <a:effectLst/>
                <a:latin typeface="Calibri" panose="020F0502020204030204" pitchFamily="34" charset="0"/>
                <a:ea typeface="SimSun" panose="02010600030101010101" pitchFamily="2" charset="-122"/>
                <a:cs typeface="Times New Roman" panose="02020603050405020304" pitchFamily="18" charset="0"/>
              </a:rPr>
              <a:t>MATCH</a:t>
            </a:r>
            <a:r>
              <a:rPr lang="en-US" dirty="0">
                <a:solidFill>
                  <a:srgbClr val="333333"/>
                </a:solidFill>
                <a:effectLst/>
                <a:latin typeface="Calibri" panose="020F0502020204030204" pitchFamily="34" charset="0"/>
                <a:ea typeface="SimSun" panose="02010600030101010101" pitchFamily="2" charset="-122"/>
                <a:cs typeface="Times New Roman" panose="02020603050405020304" pitchFamily="18" charset="0"/>
              </a:rPr>
              <a:t> </a:t>
            </a:r>
            <a:r>
              <a:rPr lang="en-US" dirty="0">
                <a:solidFill>
                  <a:srgbClr val="586E75"/>
                </a:solidFill>
                <a:effectLst/>
                <a:latin typeface="Calibri" panose="020F0502020204030204" pitchFamily="34" charset="0"/>
                <a:ea typeface="SimSun" panose="02010600030101010101" pitchFamily="2" charset="-122"/>
                <a:cs typeface="Times New Roman" panose="02020603050405020304" pitchFamily="18" charset="0"/>
              </a:rPr>
              <a:t>(</a:t>
            </a:r>
            <a:r>
              <a:rPr lang="en-US" dirty="0" err="1">
                <a:solidFill>
                  <a:srgbClr val="333333"/>
                </a:solidFill>
                <a:effectLst/>
                <a:latin typeface="Calibri" panose="020F0502020204030204" pitchFamily="34" charset="0"/>
                <a:ea typeface="SimSun" panose="02010600030101010101" pitchFamily="2" charset="-122"/>
                <a:cs typeface="Times New Roman" panose="02020603050405020304" pitchFamily="18" charset="0"/>
              </a:rPr>
              <a:t>l</a:t>
            </a:r>
            <a:r>
              <a:rPr lang="en-US" dirty="0" err="1">
                <a:solidFill>
                  <a:srgbClr val="586E75"/>
                </a:solidFill>
                <a:effectLst/>
                <a:latin typeface="Calibri" panose="020F0502020204030204" pitchFamily="34" charset="0"/>
                <a:ea typeface="SimSun" panose="02010600030101010101" pitchFamily="2" charset="-122"/>
                <a:cs typeface="Times New Roman" panose="02020603050405020304" pitchFamily="18" charset="0"/>
              </a:rPr>
              <a:t>:</a:t>
            </a:r>
            <a:r>
              <a:rPr lang="en-US" dirty="0" err="1">
                <a:solidFill>
                  <a:srgbClr val="333333"/>
                </a:solidFill>
                <a:effectLst/>
                <a:latin typeface="Calibri" panose="020F0502020204030204" pitchFamily="34" charset="0"/>
                <a:ea typeface="SimSun" panose="02010600030101010101" pitchFamily="2" charset="-122"/>
                <a:cs typeface="Times New Roman" panose="02020603050405020304" pitchFamily="18" charset="0"/>
              </a:rPr>
              <a:t>Listing</a:t>
            </a:r>
            <a:r>
              <a:rPr lang="en-US" dirty="0">
                <a:solidFill>
                  <a:srgbClr val="586E75"/>
                </a:solidFill>
                <a:effectLst/>
                <a:latin typeface="Calibri" panose="020F0502020204030204" pitchFamily="34" charset="0"/>
                <a:ea typeface="SimSun" panose="02010600030101010101" pitchFamily="2" charset="-122"/>
                <a:cs typeface="Times New Roman" panose="02020603050405020304" pitchFamily="18" charset="0"/>
              </a:rPr>
              <a:t>),(</a:t>
            </a:r>
            <a:r>
              <a:rPr lang="en-US" dirty="0" err="1">
                <a:solidFill>
                  <a:srgbClr val="333333"/>
                </a:solidFill>
                <a:effectLst/>
                <a:latin typeface="Calibri" panose="020F0502020204030204" pitchFamily="34" charset="0"/>
                <a:ea typeface="SimSun" panose="02010600030101010101" pitchFamily="2" charset="-122"/>
                <a:cs typeface="Times New Roman" panose="02020603050405020304" pitchFamily="18" charset="0"/>
              </a:rPr>
              <a:t>p</a:t>
            </a:r>
            <a:r>
              <a:rPr lang="en-US" dirty="0" err="1">
                <a:solidFill>
                  <a:srgbClr val="586E75"/>
                </a:solidFill>
                <a:effectLst/>
                <a:latin typeface="Calibri" panose="020F0502020204030204" pitchFamily="34" charset="0"/>
                <a:ea typeface="SimSun" panose="02010600030101010101" pitchFamily="2" charset="-122"/>
                <a:cs typeface="Times New Roman" panose="02020603050405020304" pitchFamily="18" charset="0"/>
              </a:rPr>
              <a:t>:</a:t>
            </a:r>
            <a:r>
              <a:rPr lang="en-US" dirty="0" err="1">
                <a:solidFill>
                  <a:srgbClr val="333333"/>
                </a:solidFill>
                <a:effectLst/>
                <a:latin typeface="Calibri" panose="020F0502020204030204" pitchFamily="34" charset="0"/>
                <a:ea typeface="SimSun" panose="02010600030101010101" pitchFamily="2" charset="-122"/>
                <a:cs typeface="Times New Roman" panose="02020603050405020304" pitchFamily="18" charset="0"/>
              </a:rPr>
              <a:t>PriceGroup</a:t>
            </a:r>
            <a:r>
              <a:rPr lang="en-US" dirty="0">
                <a:solidFill>
                  <a:srgbClr val="586E75"/>
                </a:solidFill>
                <a:effectLst/>
                <a:latin typeface="Calibri" panose="020F0502020204030204" pitchFamily="34" charset="0"/>
                <a:ea typeface="SimSun" panose="02010600030101010101" pitchFamily="2" charset="-122"/>
                <a:cs typeface="Times New Roman" panose="02020603050405020304" pitchFamily="18" charset="0"/>
              </a:rPr>
              <a:t>)</a:t>
            </a:r>
            <a:r>
              <a:rPr lang="en-US" dirty="0">
                <a:solidFill>
                  <a:srgbClr val="333333"/>
                </a:solidFill>
                <a:effectLst/>
                <a:latin typeface="Calibri" panose="020F0502020204030204" pitchFamily="34" charset="0"/>
                <a:ea typeface="SimSun" panose="02010600030101010101" pitchFamily="2" charset="-122"/>
                <a:cs typeface="Times New Roman" panose="02020603050405020304" pitchFamily="18" charset="0"/>
              </a:rPr>
              <a:t> </a:t>
            </a:r>
            <a:r>
              <a:rPr lang="en-US" dirty="0">
                <a:solidFill>
                  <a:srgbClr val="859900"/>
                </a:solidFill>
                <a:effectLst/>
                <a:latin typeface="Calibri" panose="020F0502020204030204" pitchFamily="34" charset="0"/>
                <a:ea typeface="SimSun" panose="02010600030101010101" pitchFamily="2" charset="-122"/>
                <a:cs typeface="Times New Roman" panose="02020603050405020304" pitchFamily="18" charset="0"/>
              </a:rPr>
              <a:t>WHERE</a:t>
            </a:r>
            <a:r>
              <a:rPr lang="en-US" dirty="0">
                <a:solidFill>
                  <a:srgbClr val="333333"/>
                </a:solidFill>
                <a:effectLst/>
                <a:latin typeface="Calibri" panose="020F0502020204030204" pitchFamily="34" charset="0"/>
                <a:ea typeface="SimSun" panose="02010600030101010101" pitchFamily="2" charset="-122"/>
                <a:cs typeface="Times New Roman" panose="02020603050405020304" pitchFamily="18" charset="0"/>
              </a:rPr>
              <a:t> l</a:t>
            </a:r>
            <a:r>
              <a:rPr lang="en-US" dirty="0">
                <a:solidFill>
                  <a:srgbClr val="586E75"/>
                </a:solidFill>
                <a:effectLst/>
                <a:latin typeface="Calibri" panose="020F0502020204030204" pitchFamily="34" charset="0"/>
                <a:ea typeface="SimSun" panose="02010600030101010101" pitchFamily="2" charset="-122"/>
                <a:cs typeface="Times New Roman" panose="02020603050405020304" pitchFamily="18" charset="0"/>
              </a:rPr>
              <a:t>.</a:t>
            </a:r>
            <a:r>
              <a:rPr lang="en-US" dirty="0">
                <a:solidFill>
                  <a:srgbClr val="333333"/>
                </a:solidFill>
                <a:effectLst/>
                <a:latin typeface="Calibri" panose="020F0502020204030204" pitchFamily="34" charset="0"/>
                <a:ea typeface="SimSun" panose="02010600030101010101" pitchFamily="2" charset="-122"/>
                <a:cs typeface="Times New Roman" panose="02020603050405020304" pitchFamily="18" charset="0"/>
              </a:rPr>
              <a:t>id</a:t>
            </a:r>
            <a:r>
              <a:rPr lang="en-US" dirty="0">
                <a:solidFill>
                  <a:srgbClr val="586E75"/>
                </a:solidFill>
                <a:effectLst/>
                <a:latin typeface="Calibri" panose="020F0502020204030204" pitchFamily="34" charset="0"/>
                <a:ea typeface="SimSun" panose="02010600030101010101" pitchFamily="2" charset="-122"/>
                <a:cs typeface="Times New Roman" panose="02020603050405020304" pitchFamily="18" charset="0"/>
              </a:rPr>
              <a:t>=</a:t>
            </a:r>
            <a:r>
              <a:rPr lang="en-US" dirty="0" err="1">
                <a:solidFill>
                  <a:srgbClr val="333333"/>
                </a:solidFill>
                <a:effectLst/>
                <a:latin typeface="Calibri" panose="020F0502020204030204" pitchFamily="34" charset="0"/>
                <a:ea typeface="SimSun" panose="02010600030101010101" pitchFamily="2" charset="-122"/>
                <a:cs typeface="Times New Roman" panose="02020603050405020304" pitchFamily="18" charset="0"/>
              </a:rPr>
              <a:t>ListingID</a:t>
            </a:r>
            <a:r>
              <a:rPr lang="en-US" dirty="0">
                <a:solidFill>
                  <a:srgbClr val="333333"/>
                </a:solidFill>
                <a:effectLst/>
                <a:latin typeface="Calibri" panose="020F0502020204030204" pitchFamily="34" charset="0"/>
                <a:ea typeface="SimSun" panose="02010600030101010101" pitchFamily="2" charset="-122"/>
                <a:cs typeface="Times New Roman" panose="02020603050405020304" pitchFamily="18" charset="0"/>
              </a:rPr>
              <a:t> </a:t>
            </a:r>
            <a:r>
              <a:rPr lang="en-US" dirty="0">
                <a:solidFill>
                  <a:srgbClr val="859900"/>
                </a:solidFill>
                <a:effectLst/>
                <a:latin typeface="Calibri" panose="020F0502020204030204" pitchFamily="34" charset="0"/>
                <a:ea typeface="SimSun" panose="02010600030101010101" pitchFamily="2" charset="-122"/>
                <a:cs typeface="Times New Roman" panose="02020603050405020304" pitchFamily="18" charset="0"/>
              </a:rPr>
              <a:t>AND</a:t>
            </a:r>
            <a:r>
              <a:rPr lang="en-US" dirty="0">
                <a:solidFill>
                  <a:srgbClr val="333333"/>
                </a:solidFill>
                <a:effectLst/>
                <a:latin typeface="Calibri" panose="020F0502020204030204" pitchFamily="34" charset="0"/>
                <a:ea typeface="SimSun" panose="02010600030101010101" pitchFamily="2" charset="-122"/>
                <a:cs typeface="Times New Roman" panose="02020603050405020304" pitchFamily="18" charset="0"/>
              </a:rPr>
              <a:t> </a:t>
            </a:r>
            <a:r>
              <a:rPr lang="en-US" dirty="0" err="1">
                <a:solidFill>
                  <a:srgbClr val="333333"/>
                </a:solidFill>
                <a:effectLst/>
                <a:latin typeface="Calibri" panose="020F0502020204030204" pitchFamily="34" charset="0"/>
                <a:ea typeface="SimSun" panose="02010600030101010101" pitchFamily="2" charset="-122"/>
                <a:cs typeface="Times New Roman" panose="02020603050405020304" pitchFamily="18" charset="0"/>
              </a:rPr>
              <a:t>p</a:t>
            </a:r>
            <a:r>
              <a:rPr lang="en-US" dirty="0" err="1">
                <a:solidFill>
                  <a:srgbClr val="586E75"/>
                </a:solidFill>
                <a:effectLst/>
                <a:latin typeface="Calibri" panose="020F0502020204030204" pitchFamily="34" charset="0"/>
                <a:ea typeface="SimSun" panose="02010600030101010101" pitchFamily="2" charset="-122"/>
                <a:cs typeface="Times New Roman" panose="02020603050405020304" pitchFamily="18" charset="0"/>
              </a:rPr>
              <a:t>.</a:t>
            </a:r>
            <a:r>
              <a:rPr lang="en-US" dirty="0" err="1">
                <a:solidFill>
                  <a:srgbClr val="333333"/>
                </a:solidFill>
                <a:effectLst/>
                <a:latin typeface="Calibri" panose="020F0502020204030204" pitchFamily="34" charset="0"/>
                <a:ea typeface="SimSun" panose="02010600030101010101" pitchFamily="2" charset="-122"/>
                <a:cs typeface="Times New Roman" panose="02020603050405020304" pitchFamily="18" charset="0"/>
              </a:rPr>
              <a:t>seq</a:t>
            </a:r>
            <a:r>
              <a:rPr lang="en-US" dirty="0">
                <a:solidFill>
                  <a:srgbClr val="586E75"/>
                </a:solidFill>
                <a:effectLst/>
                <a:latin typeface="Calibri" panose="020F0502020204030204" pitchFamily="34" charset="0"/>
                <a:ea typeface="SimSun" panose="02010600030101010101" pitchFamily="2" charset="-122"/>
                <a:cs typeface="Times New Roman" panose="02020603050405020304" pitchFamily="18" charset="0"/>
              </a:rPr>
              <a:t>=</a:t>
            </a:r>
            <a:r>
              <a:rPr lang="en-US" dirty="0" err="1">
                <a:solidFill>
                  <a:srgbClr val="333333"/>
                </a:solidFill>
                <a:effectLst/>
                <a:latin typeface="Calibri" panose="020F0502020204030204" pitchFamily="34" charset="0"/>
                <a:ea typeface="SimSun" panose="02010600030101010101" pitchFamily="2" charset="-122"/>
                <a:cs typeface="Times New Roman" panose="02020603050405020304" pitchFamily="18" charset="0"/>
              </a:rPr>
              <a:t>nPriceSeq</a:t>
            </a:r>
            <a:endParaRPr lang="en-US" dirty="0">
              <a:effectLst/>
              <a:latin typeface="Calibri" panose="020F0502020204030204" pitchFamily="34" charset="0"/>
              <a:ea typeface="SimSun" panose="02010600030101010101" pitchFamily="2" charset="-122"/>
              <a:cs typeface="Times New Roman" panose="02020603050405020304" pitchFamily="18" charset="0"/>
            </a:endParaRPr>
          </a:p>
          <a:p>
            <a:pPr marL="0" marR="0" indent="0">
              <a:lnSpc>
                <a:spcPct val="107000"/>
              </a:lnSpc>
              <a:spcBef>
                <a:spcPts val="0"/>
              </a:spcBef>
              <a:spcAft>
                <a:spcPts val="0"/>
              </a:spcAft>
              <a:buNone/>
            </a:pPr>
            <a:r>
              <a:rPr lang="en-US" dirty="0">
                <a:solidFill>
                  <a:srgbClr val="859900"/>
                </a:solidFill>
                <a:effectLst/>
                <a:latin typeface="Calibri" panose="020F0502020204030204" pitchFamily="34" charset="0"/>
                <a:ea typeface="SimSun" panose="02010600030101010101" pitchFamily="2" charset="-122"/>
                <a:cs typeface="Times New Roman" panose="02020603050405020304" pitchFamily="18" charset="0"/>
              </a:rPr>
              <a:t>CREATE</a:t>
            </a:r>
            <a:r>
              <a:rPr lang="en-US" dirty="0">
                <a:solidFill>
                  <a:srgbClr val="333333"/>
                </a:solidFill>
                <a:effectLst/>
                <a:latin typeface="Calibri" panose="020F0502020204030204" pitchFamily="34" charset="0"/>
                <a:ea typeface="SimSun" panose="02010600030101010101" pitchFamily="2" charset="-122"/>
                <a:cs typeface="Times New Roman" panose="02020603050405020304" pitchFamily="18" charset="0"/>
              </a:rPr>
              <a:t> </a:t>
            </a:r>
            <a:r>
              <a:rPr lang="en-US" dirty="0">
                <a:solidFill>
                  <a:srgbClr val="586E75"/>
                </a:solidFill>
                <a:effectLst/>
                <a:latin typeface="Calibri" panose="020F0502020204030204" pitchFamily="34" charset="0"/>
                <a:ea typeface="SimSun" panose="02010600030101010101" pitchFamily="2" charset="-122"/>
                <a:cs typeface="Times New Roman" panose="02020603050405020304" pitchFamily="18" charset="0"/>
              </a:rPr>
              <a:t>(</a:t>
            </a:r>
            <a:r>
              <a:rPr lang="en-US" dirty="0">
                <a:solidFill>
                  <a:srgbClr val="333333"/>
                </a:solidFill>
                <a:effectLst/>
                <a:latin typeface="Calibri" panose="020F0502020204030204" pitchFamily="34" charset="0"/>
                <a:ea typeface="SimSun" panose="02010600030101010101" pitchFamily="2" charset="-122"/>
                <a:cs typeface="Times New Roman" panose="02020603050405020304" pitchFamily="18" charset="0"/>
              </a:rPr>
              <a:t>l</a:t>
            </a:r>
            <a:r>
              <a:rPr lang="en-US" dirty="0">
                <a:solidFill>
                  <a:srgbClr val="586E75"/>
                </a:solidFill>
                <a:effectLst/>
                <a:latin typeface="Calibri" panose="020F0502020204030204" pitchFamily="34" charset="0"/>
                <a:ea typeface="SimSun" panose="02010600030101010101" pitchFamily="2" charset="-122"/>
                <a:cs typeface="Times New Roman" panose="02020603050405020304" pitchFamily="18" charset="0"/>
              </a:rPr>
              <a:t>)-[</a:t>
            </a:r>
            <a:r>
              <a:rPr lang="en-US" dirty="0" err="1">
                <a:solidFill>
                  <a:srgbClr val="333333"/>
                </a:solidFill>
                <a:effectLst/>
                <a:latin typeface="Calibri" panose="020F0502020204030204" pitchFamily="34" charset="0"/>
                <a:ea typeface="SimSun" panose="02010600030101010101" pitchFamily="2" charset="-122"/>
                <a:cs typeface="Times New Roman" panose="02020603050405020304" pitchFamily="18" charset="0"/>
              </a:rPr>
              <a:t>r</a:t>
            </a:r>
            <a:r>
              <a:rPr lang="en-US" dirty="0" err="1">
                <a:solidFill>
                  <a:srgbClr val="586E75"/>
                </a:solidFill>
                <a:effectLst/>
                <a:latin typeface="Calibri" panose="020F0502020204030204" pitchFamily="34" charset="0"/>
                <a:ea typeface="SimSun" panose="02010600030101010101" pitchFamily="2" charset="-122"/>
                <a:cs typeface="Times New Roman" panose="02020603050405020304" pitchFamily="18" charset="0"/>
              </a:rPr>
              <a:t>:</a:t>
            </a:r>
            <a:r>
              <a:rPr lang="en-US" dirty="0" err="1">
                <a:solidFill>
                  <a:srgbClr val="333333"/>
                </a:solidFill>
                <a:effectLst/>
                <a:latin typeface="Calibri" panose="020F0502020204030204" pitchFamily="34" charset="0"/>
                <a:ea typeface="SimSun" panose="02010600030101010101" pitchFamily="2" charset="-122"/>
                <a:cs typeface="Times New Roman" panose="02020603050405020304" pitchFamily="18" charset="0"/>
              </a:rPr>
              <a:t>PRICE_AT</a:t>
            </a:r>
            <a:r>
              <a:rPr lang="en-US" dirty="0">
                <a:solidFill>
                  <a:srgbClr val="333333"/>
                </a:solidFill>
                <a:effectLst/>
                <a:latin typeface="Calibri" panose="020F0502020204030204" pitchFamily="34" charset="0"/>
                <a:ea typeface="SimSun" panose="02010600030101010101" pitchFamily="2" charset="-122"/>
                <a:cs typeface="Times New Roman" panose="02020603050405020304" pitchFamily="18" charset="0"/>
              </a:rPr>
              <a:t> </a:t>
            </a:r>
            <a:r>
              <a:rPr lang="en-US" dirty="0">
                <a:solidFill>
                  <a:srgbClr val="586E75"/>
                </a:solidFill>
                <a:effectLst/>
                <a:latin typeface="Calibri" panose="020F0502020204030204" pitchFamily="34" charset="0"/>
                <a:ea typeface="SimSun" panose="02010600030101010101" pitchFamily="2" charset="-122"/>
                <a:cs typeface="Times New Roman" panose="02020603050405020304" pitchFamily="18" charset="0"/>
              </a:rPr>
              <a:t>{</a:t>
            </a:r>
            <a:r>
              <a:rPr lang="en-US" dirty="0">
                <a:solidFill>
                  <a:srgbClr val="333333"/>
                </a:solidFill>
                <a:effectLst/>
                <a:latin typeface="Calibri" panose="020F0502020204030204" pitchFamily="34" charset="0"/>
                <a:ea typeface="SimSun" panose="02010600030101010101" pitchFamily="2" charset="-122"/>
                <a:cs typeface="Times New Roman" panose="02020603050405020304" pitchFamily="18" charset="0"/>
              </a:rPr>
              <a:t>weight</a:t>
            </a:r>
            <a:r>
              <a:rPr lang="en-US" dirty="0">
                <a:solidFill>
                  <a:srgbClr val="586E75"/>
                </a:solidFill>
                <a:effectLst/>
                <a:latin typeface="Calibri" panose="020F0502020204030204" pitchFamily="34" charset="0"/>
                <a:ea typeface="SimSun" panose="02010600030101010101" pitchFamily="2" charset="-122"/>
                <a:cs typeface="Times New Roman" panose="02020603050405020304" pitchFamily="18" charset="0"/>
              </a:rPr>
              <a:t>:</a:t>
            </a:r>
            <a:r>
              <a:rPr lang="en-US" dirty="0">
                <a:solidFill>
                  <a:srgbClr val="333333"/>
                </a:solidFill>
                <a:effectLst/>
                <a:latin typeface="Calibri" panose="020F0502020204030204" pitchFamily="34" charset="0"/>
                <a:ea typeface="SimSun" panose="02010600030101010101" pitchFamily="2" charset="-122"/>
                <a:cs typeface="Times New Roman" panose="02020603050405020304" pitchFamily="18" charset="0"/>
              </a:rPr>
              <a:t> </a:t>
            </a:r>
            <a:r>
              <a:rPr lang="en-US" dirty="0" err="1">
                <a:solidFill>
                  <a:srgbClr val="333333"/>
                </a:solidFill>
                <a:effectLst/>
                <a:latin typeface="Calibri" panose="020F0502020204030204" pitchFamily="34" charset="0"/>
                <a:ea typeface="SimSun" panose="02010600030101010101" pitchFamily="2" charset="-122"/>
                <a:cs typeface="Times New Roman" panose="02020603050405020304" pitchFamily="18" charset="0"/>
              </a:rPr>
              <a:t>nPrice</a:t>
            </a:r>
            <a:r>
              <a:rPr lang="en-US" dirty="0">
                <a:solidFill>
                  <a:srgbClr val="586E75"/>
                </a:solidFill>
                <a:effectLst/>
                <a:latin typeface="Calibri" panose="020F0502020204030204" pitchFamily="34" charset="0"/>
                <a:ea typeface="SimSun" panose="02010600030101010101" pitchFamily="2" charset="-122"/>
                <a:cs typeface="Times New Roman" panose="02020603050405020304" pitchFamily="18" charset="0"/>
              </a:rPr>
              <a:t>}]-&gt;(</a:t>
            </a:r>
            <a:r>
              <a:rPr lang="en-US" dirty="0">
                <a:solidFill>
                  <a:srgbClr val="333333"/>
                </a:solidFill>
                <a:effectLst/>
                <a:latin typeface="Calibri" panose="020F0502020204030204" pitchFamily="34" charset="0"/>
                <a:ea typeface="SimSun" panose="02010600030101010101" pitchFamily="2" charset="-122"/>
                <a:cs typeface="Times New Roman" panose="02020603050405020304" pitchFamily="18" charset="0"/>
              </a:rPr>
              <a:t>p</a:t>
            </a:r>
            <a:r>
              <a:rPr lang="en-US" dirty="0">
                <a:solidFill>
                  <a:srgbClr val="586E75"/>
                </a:solidFill>
                <a:effectLst/>
                <a:latin typeface="Calibri" panose="020F0502020204030204" pitchFamily="34" charset="0"/>
                <a:ea typeface="SimSun" panose="02010600030101010101" pitchFamily="2" charset="-122"/>
                <a:cs typeface="Times New Roman" panose="02020603050405020304" pitchFamily="18" charset="0"/>
              </a:rPr>
              <a:t>) </a:t>
            </a:r>
            <a:r>
              <a:rPr lang="en-US" dirty="0">
                <a:solidFill>
                  <a:srgbClr val="859900"/>
                </a:solidFill>
                <a:effectLst/>
                <a:latin typeface="Calibri" panose="020F0502020204030204" pitchFamily="34" charset="0"/>
                <a:ea typeface="SimSun" panose="02010600030101010101" pitchFamily="2" charset="-122"/>
                <a:cs typeface="Times New Roman" panose="02020603050405020304" pitchFamily="18" charset="0"/>
              </a:rPr>
              <a:t>RETURN</a:t>
            </a:r>
            <a:r>
              <a:rPr lang="en-US" dirty="0">
                <a:solidFill>
                  <a:srgbClr val="333333"/>
                </a:solidFill>
                <a:effectLst/>
                <a:latin typeface="Calibri" panose="020F0502020204030204" pitchFamily="34" charset="0"/>
                <a:ea typeface="SimSun" panose="02010600030101010101" pitchFamily="2" charset="-122"/>
                <a:cs typeface="Times New Roman" panose="02020603050405020304" pitchFamily="18" charset="0"/>
              </a:rPr>
              <a:t> </a:t>
            </a:r>
            <a:r>
              <a:rPr lang="en-US" dirty="0">
                <a:solidFill>
                  <a:srgbClr val="859900"/>
                </a:solidFill>
                <a:effectLst/>
                <a:latin typeface="Calibri" panose="020F0502020204030204" pitchFamily="34" charset="0"/>
                <a:ea typeface="SimSun" panose="02010600030101010101" pitchFamily="2" charset="-122"/>
                <a:cs typeface="Times New Roman" panose="02020603050405020304" pitchFamily="18" charset="0"/>
              </a:rPr>
              <a:t>COUNT</a:t>
            </a:r>
            <a:r>
              <a:rPr lang="en-US" dirty="0">
                <a:solidFill>
                  <a:srgbClr val="586E75"/>
                </a:solidFill>
                <a:effectLst/>
                <a:latin typeface="Calibri" panose="020F0502020204030204" pitchFamily="34" charset="0"/>
                <a:ea typeface="SimSun" panose="02010600030101010101" pitchFamily="2" charset="-122"/>
                <a:cs typeface="Times New Roman" panose="02020603050405020304" pitchFamily="18" charset="0"/>
              </a:rPr>
              <a:t>(</a:t>
            </a:r>
            <a:r>
              <a:rPr lang="en-US" dirty="0">
                <a:solidFill>
                  <a:srgbClr val="333333"/>
                </a:solidFill>
                <a:effectLst/>
                <a:latin typeface="Calibri" panose="020F0502020204030204" pitchFamily="34" charset="0"/>
                <a:ea typeface="SimSun" panose="02010600030101010101" pitchFamily="2" charset="-122"/>
                <a:cs typeface="Times New Roman" panose="02020603050405020304" pitchFamily="18" charset="0"/>
              </a:rPr>
              <a:t>r</a:t>
            </a:r>
            <a:r>
              <a:rPr lang="en-US" dirty="0">
                <a:solidFill>
                  <a:srgbClr val="586E75"/>
                </a:solidFill>
                <a:effectLst/>
                <a:latin typeface="Calibri" panose="020F0502020204030204" pitchFamily="34" charset="0"/>
                <a:ea typeface="SimSun" panose="02010600030101010101" pitchFamily="2" charset="-122"/>
                <a:cs typeface="Times New Roman" panose="02020603050405020304" pitchFamily="18" charset="0"/>
              </a:rPr>
              <a:t>);</a:t>
            </a:r>
            <a:endParaRPr lang="en-US" dirty="0">
              <a:effectLst/>
              <a:latin typeface="Calibri" panose="020F0502020204030204" pitchFamily="34" charset="0"/>
              <a:ea typeface="SimSun" panose="02010600030101010101" pitchFamily="2" charset="-122"/>
              <a:cs typeface="Times New Roman" panose="02020603050405020304" pitchFamily="18" charset="0"/>
            </a:endParaRPr>
          </a:p>
          <a:p>
            <a:pPr marL="0" marR="0" indent="0">
              <a:spcBef>
                <a:spcPts val="0"/>
              </a:spcBef>
              <a:spcAft>
                <a:spcPts val="0"/>
              </a:spcAft>
              <a:buNone/>
            </a:pPr>
            <a:r>
              <a:rPr lang="en-US" dirty="0">
                <a:effectLst/>
                <a:latin typeface="Calibri" panose="020F0502020204030204" pitchFamily="34" charset="0"/>
                <a:ea typeface="DengXian" panose="02010600030101010101" pitchFamily="2" charset="-122"/>
                <a:cs typeface="Times New Roman" panose="02020603050405020304" pitchFamily="18" charset="0"/>
              </a:rPr>
              <a:t># match (</a:t>
            </a:r>
            <a:r>
              <a:rPr lang="en-US" dirty="0" err="1">
                <a:effectLst/>
                <a:latin typeface="Calibri" panose="020F0502020204030204" pitchFamily="34" charset="0"/>
                <a:ea typeface="DengXian" panose="02010600030101010101" pitchFamily="2" charset="-122"/>
                <a:cs typeface="Times New Roman" panose="02020603050405020304" pitchFamily="18" charset="0"/>
              </a:rPr>
              <a:t>l:Listing</a:t>
            </a:r>
            <a:r>
              <a:rPr lang="en-US" dirty="0">
                <a:effectLst/>
                <a:latin typeface="Calibri" panose="020F0502020204030204" pitchFamily="34" charset="0"/>
                <a:ea typeface="DengXian" panose="02010600030101010101" pitchFamily="2" charset="-122"/>
                <a:cs typeface="Times New Roman" panose="02020603050405020304" pitchFamily="18" charset="0"/>
              </a:rPr>
              <a:t>)-[</a:t>
            </a:r>
            <a:r>
              <a:rPr lang="en-US" dirty="0" err="1">
                <a:effectLst/>
                <a:latin typeface="Calibri" panose="020F0502020204030204" pitchFamily="34" charset="0"/>
                <a:ea typeface="DengXian" panose="02010600030101010101" pitchFamily="2" charset="-122"/>
                <a:cs typeface="Times New Roman" panose="02020603050405020304" pitchFamily="18" charset="0"/>
              </a:rPr>
              <a:t>r:PRICE_AT</a:t>
            </a:r>
            <a:r>
              <a:rPr lang="en-US" dirty="0">
                <a:effectLst/>
                <a:latin typeface="Calibri" panose="020F0502020204030204" pitchFamily="34" charset="0"/>
                <a:ea typeface="DengXian" panose="02010600030101010101" pitchFamily="2" charset="-122"/>
                <a:cs typeface="Times New Roman" panose="02020603050405020304" pitchFamily="18" charset="0"/>
              </a:rPr>
              <a:t>]-&gt;(</a:t>
            </a:r>
            <a:r>
              <a:rPr lang="en-US" dirty="0" err="1">
                <a:effectLst/>
                <a:latin typeface="Calibri" panose="020F0502020204030204" pitchFamily="34" charset="0"/>
                <a:ea typeface="DengXian" panose="02010600030101010101" pitchFamily="2" charset="-122"/>
                <a:cs typeface="Times New Roman" panose="02020603050405020304" pitchFamily="18" charset="0"/>
              </a:rPr>
              <a:t>p:PriceGroup</a:t>
            </a:r>
            <a:r>
              <a:rPr lang="en-US" dirty="0">
                <a:effectLst/>
                <a:latin typeface="Calibri" panose="020F0502020204030204" pitchFamily="34" charset="0"/>
                <a:ea typeface="DengXian" panose="02010600030101010101" pitchFamily="2" charset="-122"/>
                <a:cs typeface="Times New Roman" panose="02020603050405020304" pitchFamily="18" charset="0"/>
              </a:rPr>
              <a:t>) delete r;</a:t>
            </a:r>
          </a:p>
          <a:p>
            <a:pPr marL="0" marR="0" indent="0">
              <a:spcBef>
                <a:spcPts val="0"/>
              </a:spcBef>
              <a:spcAft>
                <a:spcPts val="0"/>
              </a:spcAft>
              <a:buNone/>
            </a:pP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p>
            <a:pPr marL="0" marR="0" indent="0">
              <a:lnSpc>
                <a:spcPct val="107000"/>
              </a:lnSpc>
              <a:spcBef>
                <a:spcPts val="200"/>
              </a:spcBef>
              <a:spcAft>
                <a:spcPts val="0"/>
              </a:spcAft>
              <a:buNone/>
            </a:pPr>
            <a:r>
              <a:rPr lang="en-US" sz="2200" b="1" dirty="0">
                <a:solidFill>
                  <a:srgbClr val="2F5496"/>
                </a:solidFill>
                <a:effectLst/>
                <a:latin typeface="Calibri Light" panose="020F0302020204030204" pitchFamily="34" charset="0"/>
                <a:ea typeface="DengXian Light" panose="02010600030101010101" pitchFamily="2" charset="-122"/>
                <a:cs typeface="Times New Roman" panose="02020603050405020304" pitchFamily="18" charset="0"/>
              </a:rPr>
              <a:t>(6) Edges of SCORE_AT between Listings and Review Groups</a:t>
            </a:r>
          </a:p>
          <a:p>
            <a:pPr marL="0" marR="0" indent="0">
              <a:lnSpc>
                <a:spcPct val="107000"/>
              </a:lnSpc>
              <a:spcBef>
                <a:spcPts val="200"/>
              </a:spcBef>
              <a:spcAft>
                <a:spcPts val="0"/>
              </a:spcAft>
              <a:buNone/>
            </a:pPr>
            <a:endParaRPr lang="en-US" sz="2200" b="1" dirty="0">
              <a:solidFill>
                <a:srgbClr val="2F5496"/>
              </a:solidFill>
              <a:effectLst/>
              <a:latin typeface="Calibri Light" panose="020F0302020204030204" pitchFamily="34" charset="0"/>
              <a:ea typeface="DengXian Light" panose="02010600030101010101" pitchFamily="2" charset="-122"/>
              <a:cs typeface="Times New Roman" panose="02020603050405020304" pitchFamily="18" charset="0"/>
            </a:endParaRPr>
          </a:p>
          <a:p>
            <a:pPr marL="0" marR="0" indent="0">
              <a:lnSpc>
                <a:spcPct val="107000"/>
              </a:lnSpc>
              <a:spcBef>
                <a:spcPts val="0"/>
              </a:spcBef>
              <a:spcAft>
                <a:spcPts val="0"/>
              </a:spcAft>
              <a:buNone/>
            </a:pPr>
            <a:r>
              <a:rPr lang="en-US" dirty="0">
                <a:solidFill>
                  <a:srgbClr val="859900"/>
                </a:solidFill>
                <a:effectLst/>
                <a:latin typeface="Times New Roman" panose="02020603050405020304" pitchFamily="18" charset="0"/>
                <a:ea typeface="Times New Roman" panose="02020603050405020304" pitchFamily="18" charset="0"/>
                <a:cs typeface="Times New Roman" panose="02020603050405020304" pitchFamily="18" charset="0"/>
              </a:rPr>
              <a:t>LOAD</a:t>
            </a:r>
            <a:r>
              <a:rPr lang="en-US"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solidFill>
                  <a:srgbClr val="859900"/>
                </a:solidFill>
                <a:effectLst/>
                <a:latin typeface="Times New Roman" panose="02020603050405020304" pitchFamily="18" charset="0"/>
                <a:ea typeface="Times New Roman" panose="02020603050405020304" pitchFamily="18" charset="0"/>
                <a:cs typeface="Times New Roman" panose="02020603050405020304" pitchFamily="18" charset="0"/>
              </a:rPr>
              <a:t>CSV</a:t>
            </a:r>
            <a:r>
              <a:rPr lang="en-US"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solidFill>
                  <a:srgbClr val="859900"/>
                </a:solidFill>
                <a:effectLst/>
                <a:latin typeface="Times New Roman" panose="02020603050405020304" pitchFamily="18" charset="0"/>
                <a:ea typeface="Times New Roman" panose="02020603050405020304" pitchFamily="18" charset="0"/>
                <a:cs typeface="Times New Roman" panose="02020603050405020304" pitchFamily="18" charset="0"/>
              </a:rPr>
              <a:t>WITH</a:t>
            </a:r>
            <a:r>
              <a:rPr lang="en-US"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solidFill>
                  <a:srgbClr val="859900"/>
                </a:solidFill>
                <a:effectLst/>
                <a:latin typeface="Times New Roman" panose="02020603050405020304" pitchFamily="18" charset="0"/>
                <a:ea typeface="Times New Roman" panose="02020603050405020304" pitchFamily="18" charset="0"/>
                <a:cs typeface="Times New Roman" panose="02020603050405020304" pitchFamily="18" charset="0"/>
              </a:rPr>
              <a:t>HEADERS</a:t>
            </a:r>
            <a:r>
              <a:rPr lang="en-US"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solidFill>
                  <a:srgbClr val="859900"/>
                </a:solidFill>
                <a:effectLst/>
                <a:latin typeface="Times New Roman" panose="02020603050405020304" pitchFamily="18" charset="0"/>
                <a:ea typeface="Times New Roman" panose="02020603050405020304" pitchFamily="18" charset="0"/>
                <a:cs typeface="Times New Roman" panose="02020603050405020304" pitchFamily="18" charset="0"/>
              </a:rPr>
              <a:t>FROM</a:t>
            </a:r>
            <a:r>
              <a:rPr lang="en-US"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solidFill>
                  <a:srgbClr val="B58900"/>
                </a:solidFill>
                <a:effectLst/>
                <a:latin typeface="Times New Roman" panose="02020603050405020304" pitchFamily="18" charset="0"/>
                <a:ea typeface="Times New Roman" panose="02020603050405020304" pitchFamily="18" charset="0"/>
                <a:cs typeface="Times New Roman" panose="02020603050405020304" pitchFamily="18" charset="0"/>
              </a:rPr>
              <a:t>'file:///Listing.csv'</a:t>
            </a:r>
            <a:r>
              <a:rPr lang="en-US"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solidFill>
                  <a:srgbClr val="859900"/>
                </a:solidFill>
                <a:effectLst/>
                <a:latin typeface="Times New Roman" panose="02020603050405020304" pitchFamily="18" charset="0"/>
                <a:ea typeface="Times New Roman" panose="02020603050405020304" pitchFamily="18" charset="0"/>
                <a:cs typeface="Times New Roman" panose="02020603050405020304" pitchFamily="18" charset="0"/>
              </a:rPr>
              <a:t>AS</a:t>
            </a:r>
            <a:r>
              <a:rPr lang="en-US"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row</a:t>
            </a:r>
            <a:endParaRPr lang="en-US" dirty="0">
              <a:effectLst/>
              <a:latin typeface="Calibri" panose="020F0502020204030204" pitchFamily="34" charset="0"/>
              <a:ea typeface="SimSun" panose="02010600030101010101" pitchFamily="2" charset="-122"/>
              <a:cs typeface="Times New Roman" panose="02020603050405020304" pitchFamily="18" charset="0"/>
            </a:endParaRPr>
          </a:p>
          <a:p>
            <a:pPr marL="0" marR="0" indent="0">
              <a:lnSpc>
                <a:spcPct val="107000"/>
              </a:lnSpc>
              <a:spcBef>
                <a:spcPts val="0"/>
              </a:spcBef>
              <a:spcAft>
                <a:spcPts val="0"/>
              </a:spcAft>
              <a:buNone/>
            </a:pPr>
            <a:r>
              <a:rPr lang="en-US" dirty="0">
                <a:solidFill>
                  <a:srgbClr val="859900"/>
                </a:solidFill>
                <a:effectLst/>
                <a:latin typeface="Times New Roman" panose="02020603050405020304" pitchFamily="18" charset="0"/>
                <a:ea typeface="Times New Roman" panose="02020603050405020304" pitchFamily="18" charset="0"/>
                <a:cs typeface="Times New Roman" panose="02020603050405020304" pitchFamily="18" charset="0"/>
              </a:rPr>
              <a:t>WITH</a:t>
            </a:r>
            <a:r>
              <a:rPr lang="en-US"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toInteger</a:t>
            </a:r>
            <a:r>
              <a:rPr lang="en-US" dirty="0">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row</a:t>
            </a:r>
            <a:r>
              <a:rPr lang="en-US" dirty="0">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id</a:t>
            </a:r>
            <a:r>
              <a:rPr lang="en-US" dirty="0">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solidFill>
                  <a:srgbClr val="859900"/>
                </a:solidFill>
                <a:effectLst/>
                <a:latin typeface="Times New Roman" panose="02020603050405020304" pitchFamily="18" charset="0"/>
                <a:ea typeface="Times New Roman" panose="02020603050405020304" pitchFamily="18" charset="0"/>
                <a:cs typeface="Times New Roman" panose="02020603050405020304" pitchFamily="18" charset="0"/>
              </a:rPr>
              <a:t>as</a:t>
            </a:r>
            <a:r>
              <a:rPr lang="en-US"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ListingID</a:t>
            </a:r>
            <a:r>
              <a:rPr lang="en-US" dirty="0">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toInteger</a:t>
            </a:r>
            <a:r>
              <a:rPr lang="en-US" dirty="0">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row</a:t>
            </a:r>
            <a:r>
              <a:rPr lang="en-US" dirty="0" err="1">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ReviewSeq</a:t>
            </a:r>
            <a:r>
              <a:rPr lang="en-US" dirty="0">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solidFill>
                  <a:srgbClr val="859900"/>
                </a:solidFill>
                <a:effectLst/>
                <a:latin typeface="Times New Roman" panose="02020603050405020304" pitchFamily="18" charset="0"/>
                <a:ea typeface="Times New Roman" panose="02020603050405020304" pitchFamily="18" charset="0"/>
                <a:cs typeface="Times New Roman" panose="02020603050405020304" pitchFamily="18" charset="0"/>
              </a:rPr>
              <a:t>as</a:t>
            </a:r>
            <a:r>
              <a:rPr lang="en-US"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nReviewSeq</a:t>
            </a:r>
            <a:r>
              <a:rPr lang="en-US" dirty="0">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toInteger</a:t>
            </a:r>
            <a:r>
              <a:rPr lang="en-US" dirty="0">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row</a:t>
            </a:r>
            <a:r>
              <a:rPr lang="en-US" dirty="0" err="1">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ReviewScore</a:t>
            </a:r>
            <a:r>
              <a:rPr lang="en-US" dirty="0">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solidFill>
                  <a:srgbClr val="859900"/>
                </a:solidFill>
                <a:effectLst/>
                <a:latin typeface="Times New Roman" panose="02020603050405020304" pitchFamily="18" charset="0"/>
                <a:ea typeface="Times New Roman" panose="02020603050405020304" pitchFamily="18" charset="0"/>
                <a:cs typeface="Times New Roman" panose="02020603050405020304" pitchFamily="18" charset="0"/>
              </a:rPr>
              <a:t>as</a:t>
            </a:r>
            <a:r>
              <a:rPr lang="en-US"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Score</a:t>
            </a:r>
            <a:endParaRPr lang="en-US" dirty="0">
              <a:effectLst/>
              <a:latin typeface="Calibri" panose="020F0502020204030204" pitchFamily="34" charset="0"/>
              <a:ea typeface="SimSun" panose="02010600030101010101" pitchFamily="2" charset="-122"/>
              <a:cs typeface="Times New Roman" panose="02020603050405020304" pitchFamily="18" charset="0"/>
            </a:endParaRPr>
          </a:p>
          <a:p>
            <a:pPr marL="0" marR="0" indent="0">
              <a:lnSpc>
                <a:spcPct val="107000"/>
              </a:lnSpc>
              <a:spcBef>
                <a:spcPts val="0"/>
              </a:spcBef>
              <a:spcAft>
                <a:spcPts val="0"/>
              </a:spcAft>
              <a:buNone/>
            </a:pPr>
            <a:r>
              <a:rPr lang="en-US" dirty="0">
                <a:solidFill>
                  <a:srgbClr val="859900"/>
                </a:solidFill>
                <a:effectLst/>
                <a:latin typeface="Times New Roman" panose="02020603050405020304" pitchFamily="18" charset="0"/>
                <a:ea typeface="Times New Roman" panose="02020603050405020304" pitchFamily="18" charset="0"/>
                <a:cs typeface="Times New Roman" panose="02020603050405020304" pitchFamily="18" charset="0"/>
              </a:rPr>
              <a:t>MATCH</a:t>
            </a:r>
            <a:r>
              <a:rPr lang="en-US"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l</a:t>
            </a:r>
            <a:r>
              <a:rPr lang="en-US" dirty="0" err="1">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Listing</a:t>
            </a:r>
            <a:r>
              <a:rPr lang="en-US" dirty="0">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s</a:t>
            </a:r>
            <a:r>
              <a:rPr lang="en-US" dirty="0" err="1">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ReviewGroup</a:t>
            </a:r>
            <a:r>
              <a:rPr lang="en-US" dirty="0">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solidFill>
                  <a:srgbClr val="859900"/>
                </a:solidFill>
                <a:effectLst/>
                <a:latin typeface="Times New Roman" panose="02020603050405020304" pitchFamily="18" charset="0"/>
                <a:ea typeface="Times New Roman" panose="02020603050405020304" pitchFamily="18" charset="0"/>
                <a:cs typeface="Times New Roman" panose="02020603050405020304" pitchFamily="18" charset="0"/>
              </a:rPr>
              <a:t>WHERE</a:t>
            </a:r>
            <a:r>
              <a:rPr lang="en-US"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l</a:t>
            </a:r>
            <a:r>
              <a:rPr lang="en-US" dirty="0">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id</a:t>
            </a:r>
            <a:r>
              <a:rPr lang="en-US" dirty="0">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ListingID</a:t>
            </a:r>
            <a:r>
              <a:rPr lang="en-US"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solidFill>
                  <a:srgbClr val="859900"/>
                </a:solidFill>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s</a:t>
            </a:r>
            <a:r>
              <a:rPr lang="en-US" dirty="0" err="1">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seq</a:t>
            </a:r>
            <a:r>
              <a:rPr lang="en-US" dirty="0">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nReviewSeq</a:t>
            </a:r>
            <a:endParaRPr lang="en-US" dirty="0">
              <a:effectLst/>
              <a:latin typeface="Calibri" panose="020F0502020204030204" pitchFamily="34" charset="0"/>
              <a:ea typeface="SimSun" panose="02010600030101010101" pitchFamily="2" charset="-122"/>
              <a:cs typeface="Times New Roman" panose="02020603050405020304" pitchFamily="18" charset="0"/>
            </a:endParaRPr>
          </a:p>
          <a:p>
            <a:pPr marL="0" marR="0" indent="0">
              <a:lnSpc>
                <a:spcPct val="107000"/>
              </a:lnSpc>
              <a:spcBef>
                <a:spcPts val="0"/>
              </a:spcBef>
              <a:spcAft>
                <a:spcPts val="0"/>
              </a:spcAft>
              <a:buNone/>
            </a:pPr>
            <a:r>
              <a:rPr lang="en-US" dirty="0">
                <a:solidFill>
                  <a:srgbClr val="859900"/>
                </a:solidFill>
                <a:effectLst/>
                <a:latin typeface="Times New Roman" panose="02020603050405020304" pitchFamily="18" charset="0"/>
                <a:ea typeface="Times New Roman" panose="02020603050405020304" pitchFamily="18" charset="0"/>
                <a:cs typeface="Times New Roman" panose="02020603050405020304" pitchFamily="18" charset="0"/>
              </a:rPr>
              <a:t>CREATE</a:t>
            </a:r>
            <a:r>
              <a:rPr lang="en-US"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l</a:t>
            </a:r>
            <a:r>
              <a:rPr lang="en-US" dirty="0">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r</a:t>
            </a:r>
            <a:r>
              <a:rPr lang="en-US" dirty="0" err="1">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SCORE_AT</a:t>
            </a:r>
            <a:r>
              <a:rPr lang="en-US"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weight</a:t>
            </a:r>
            <a:r>
              <a:rPr lang="en-US" dirty="0">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Score</a:t>
            </a:r>
            <a:r>
              <a:rPr lang="en-US" dirty="0">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}]-&gt;(</a:t>
            </a:r>
            <a:r>
              <a:rPr lang="en-US"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s</a:t>
            </a:r>
            <a:r>
              <a:rPr lang="en-US" dirty="0">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solidFill>
                  <a:srgbClr val="859900"/>
                </a:solidFill>
                <a:effectLst/>
                <a:latin typeface="Times New Roman" panose="02020603050405020304" pitchFamily="18" charset="0"/>
                <a:ea typeface="Times New Roman" panose="02020603050405020304" pitchFamily="18" charset="0"/>
                <a:cs typeface="Times New Roman" panose="02020603050405020304" pitchFamily="18" charset="0"/>
              </a:rPr>
              <a:t>RETURN</a:t>
            </a:r>
            <a:r>
              <a:rPr lang="en-US"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solidFill>
                  <a:srgbClr val="859900"/>
                </a:solidFill>
                <a:effectLst/>
                <a:latin typeface="Times New Roman" panose="02020603050405020304" pitchFamily="18" charset="0"/>
                <a:ea typeface="Times New Roman" panose="02020603050405020304" pitchFamily="18" charset="0"/>
                <a:cs typeface="Times New Roman" panose="02020603050405020304" pitchFamily="18" charset="0"/>
              </a:rPr>
              <a:t>COUNT</a:t>
            </a:r>
            <a:r>
              <a:rPr lang="en-US" dirty="0">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r</a:t>
            </a:r>
            <a:r>
              <a:rPr lang="en-US" dirty="0">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dirty="0">
              <a:effectLst/>
              <a:latin typeface="Calibri" panose="020F0502020204030204" pitchFamily="34" charset="0"/>
              <a:ea typeface="SimSun" panose="02010600030101010101" pitchFamily="2" charset="-122"/>
              <a:cs typeface="Times New Roman" panose="02020603050405020304" pitchFamily="18" charset="0"/>
            </a:endParaRPr>
          </a:p>
          <a:p>
            <a:pPr marL="0" marR="0" indent="0">
              <a:spcBef>
                <a:spcPts val="0"/>
              </a:spcBef>
              <a:spcAft>
                <a:spcPts val="0"/>
              </a:spcAft>
              <a:buNone/>
            </a:pPr>
            <a:r>
              <a:rPr lang="en-US" dirty="0">
                <a:effectLst/>
                <a:latin typeface="Calibri" panose="020F0502020204030204" pitchFamily="34" charset="0"/>
                <a:ea typeface="DengXian" panose="02010600030101010101" pitchFamily="2" charset="-122"/>
                <a:cs typeface="Times New Roman" panose="02020603050405020304" pitchFamily="18" charset="0"/>
              </a:rPr>
              <a:t># match (</a:t>
            </a:r>
            <a:r>
              <a:rPr lang="en-US" dirty="0" err="1">
                <a:effectLst/>
                <a:latin typeface="Calibri" panose="020F0502020204030204" pitchFamily="34" charset="0"/>
                <a:ea typeface="DengXian" panose="02010600030101010101" pitchFamily="2" charset="-122"/>
                <a:cs typeface="Times New Roman" panose="02020603050405020304" pitchFamily="18" charset="0"/>
              </a:rPr>
              <a:t>l:Listing</a:t>
            </a:r>
            <a:r>
              <a:rPr lang="en-US" dirty="0">
                <a:effectLst/>
                <a:latin typeface="Calibri" panose="020F0502020204030204" pitchFamily="34" charset="0"/>
                <a:ea typeface="DengXian" panose="02010600030101010101" pitchFamily="2" charset="-122"/>
                <a:cs typeface="Times New Roman" panose="02020603050405020304" pitchFamily="18" charset="0"/>
              </a:rPr>
              <a:t>)-[</a:t>
            </a:r>
            <a:r>
              <a:rPr lang="en-US" dirty="0" err="1">
                <a:effectLst/>
                <a:latin typeface="Calibri" panose="020F0502020204030204" pitchFamily="34" charset="0"/>
                <a:ea typeface="DengXian" panose="02010600030101010101" pitchFamily="2" charset="-122"/>
                <a:cs typeface="Times New Roman" panose="02020603050405020304" pitchFamily="18" charset="0"/>
              </a:rPr>
              <a:t>r:SCORE_AT</a:t>
            </a:r>
            <a:r>
              <a:rPr lang="en-US" dirty="0">
                <a:effectLst/>
                <a:latin typeface="Calibri" panose="020F0502020204030204" pitchFamily="34" charset="0"/>
                <a:ea typeface="DengXian" panose="02010600030101010101" pitchFamily="2" charset="-122"/>
                <a:cs typeface="Times New Roman" panose="02020603050405020304" pitchFamily="18" charset="0"/>
              </a:rPr>
              <a:t>]-&gt;(</a:t>
            </a:r>
            <a:r>
              <a:rPr lang="en-US" dirty="0" err="1">
                <a:effectLst/>
                <a:latin typeface="Calibri" panose="020F0502020204030204" pitchFamily="34" charset="0"/>
                <a:ea typeface="DengXian" panose="02010600030101010101" pitchFamily="2" charset="-122"/>
                <a:cs typeface="Times New Roman" panose="02020603050405020304" pitchFamily="18" charset="0"/>
              </a:rPr>
              <a:t>s:ReviewGroup</a:t>
            </a:r>
            <a:r>
              <a:rPr lang="en-US" dirty="0">
                <a:effectLst/>
                <a:latin typeface="Calibri" panose="020F0502020204030204" pitchFamily="34" charset="0"/>
                <a:ea typeface="DengXian" panose="02010600030101010101" pitchFamily="2" charset="-122"/>
                <a:cs typeface="Times New Roman" panose="02020603050405020304" pitchFamily="18" charset="0"/>
              </a:rPr>
              <a:t>) delete r;</a:t>
            </a:r>
          </a:p>
          <a:p>
            <a:pPr marL="0" marR="0" indent="0">
              <a:spcBef>
                <a:spcPts val="0"/>
              </a:spcBef>
              <a:spcAft>
                <a:spcPts val="0"/>
              </a:spcAft>
              <a:buNone/>
            </a:pP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p>
            <a:pPr marL="0" marR="0" indent="0">
              <a:lnSpc>
                <a:spcPct val="107000"/>
              </a:lnSpc>
              <a:spcBef>
                <a:spcPts val="200"/>
              </a:spcBef>
              <a:spcAft>
                <a:spcPts val="0"/>
              </a:spcAft>
              <a:buNone/>
            </a:pPr>
            <a:r>
              <a:rPr lang="en-US" sz="2300" b="1" dirty="0">
                <a:solidFill>
                  <a:srgbClr val="2F5496"/>
                </a:solidFill>
                <a:effectLst/>
                <a:latin typeface="Calibri Light" panose="020F0302020204030204" pitchFamily="34" charset="0"/>
                <a:ea typeface="DengXian Light" panose="02010600030101010101" pitchFamily="2" charset="-122"/>
                <a:cs typeface="Times New Roman" panose="02020603050405020304" pitchFamily="18" charset="0"/>
              </a:rPr>
              <a:t> (7) Edges of LOCATED_IN between Listings and </a:t>
            </a:r>
            <a:r>
              <a:rPr lang="en-US" sz="2300" b="1" dirty="0" err="1">
                <a:solidFill>
                  <a:srgbClr val="2F5496"/>
                </a:solidFill>
                <a:effectLst/>
                <a:latin typeface="Calibri Light" panose="020F0302020204030204" pitchFamily="34" charset="0"/>
                <a:ea typeface="DengXian Light" panose="02010600030101010101" pitchFamily="2" charset="-122"/>
                <a:cs typeface="Times New Roman" panose="02020603050405020304" pitchFamily="18" charset="0"/>
              </a:rPr>
              <a:t>Neighbourhood</a:t>
            </a:r>
            <a:endParaRPr lang="en-US" sz="2300" b="1" dirty="0">
              <a:solidFill>
                <a:srgbClr val="2F5496"/>
              </a:solidFill>
              <a:effectLst/>
              <a:latin typeface="Calibri Light" panose="020F0302020204030204" pitchFamily="34" charset="0"/>
              <a:ea typeface="DengXian Light" panose="02010600030101010101" pitchFamily="2" charset="-122"/>
              <a:cs typeface="Times New Roman" panose="02020603050405020304" pitchFamily="18" charset="0"/>
            </a:endParaRPr>
          </a:p>
          <a:p>
            <a:pPr marL="0" marR="0" indent="0">
              <a:lnSpc>
                <a:spcPct val="107000"/>
              </a:lnSpc>
              <a:spcBef>
                <a:spcPts val="200"/>
              </a:spcBef>
              <a:spcAft>
                <a:spcPts val="0"/>
              </a:spcAft>
              <a:buNone/>
            </a:pPr>
            <a:endParaRPr lang="en-US" sz="2600" b="1" dirty="0">
              <a:solidFill>
                <a:srgbClr val="2F5496"/>
              </a:solidFill>
              <a:effectLst/>
              <a:latin typeface="Calibri Light" panose="020F0302020204030204" pitchFamily="34" charset="0"/>
              <a:ea typeface="DengXian Light" panose="02010600030101010101" pitchFamily="2" charset="-122"/>
              <a:cs typeface="Times New Roman" panose="02020603050405020304" pitchFamily="18" charset="0"/>
            </a:endParaRPr>
          </a:p>
          <a:p>
            <a:pPr marL="0" marR="0" indent="0">
              <a:lnSpc>
                <a:spcPct val="107000"/>
              </a:lnSpc>
              <a:spcBef>
                <a:spcPts val="0"/>
              </a:spcBef>
              <a:spcAft>
                <a:spcPts val="0"/>
              </a:spcAft>
              <a:buNone/>
            </a:pPr>
            <a:r>
              <a:rPr lang="en-US" sz="1600" dirty="0">
                <a:solidFill>
                  <a:srgbClr val="859900"/>
                </a:solidFill>
                <a:effectLst/>
                <a:latin typeface="Times New Roman" panose="02020603050405020304" pitchFamily="18" charset="0"/>
                <a:ea typeface="Times New Roman" panose="02020603050405020304" pitchFamily="18" charset="0"/>
                <a:cs typeface="Times New Roman" panose="02020603050405020304" pitchFamily="18" charset="0"/>
              </a:rPr>
              <a:t>LOAD</a:t>
            </a:r>
            <a:r>
              <a:rPr lang="en-US" sz="16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rgbClr val="859900"/>
                </a:solidFill>
                <a:effectLst/>
                <a:latin typeface="Times New Roman" panose="02020603050405020304" pitchFamily="18" charset="0"/>
                <a:ea typeface="Times New Roman" panose="02020603050405020304" pitchFamily="18" charset="0"/>
                <a:cs typeface="Times New Roman" panose="02020603050405020304" pitchFamily="18" charset="0"/>
              </a:rPr>
              <a:t>CSV</a:t>
            </a:r>
            <a:r>
              <a:rPr lang="en-US" sz="16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rgbClr val="859900"/>
                </a:solidFill>
                <a:effectLst/>
                <a:latin typeface="Times New Roman" panose="02020603050405020304" pitchFamily="18" charset="0"/>
                <a:ea typeface="Times New Roman" panose="02020603050405020304" pitchFamily="18" charset="0"/>
                <a:cs typeface="Times New Roman" panose="02020603050405020304" pitchFamily="18" charset="0"/>
              </a:rPr>
              <a:t>WITH</a:t>
            </a:r>
            <a:r>
              <a:rPr lang="en-US" sz="16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rgbClr val="859900"/>
                </a:solidFill>
                <a:effectLst/>
                <a:latin typeface="Times New Roman" panose="02020603050405020304" pitchFamily="18" charset="0"/>
                <a:ea typeface="Times New Roman" panose="02020603050405020304" pitchFamily="18" charset="0"/>
                <a:cs typeface="Times New Roman" panose="02020603050405020304" pitchFamily="18" charset="0"/>
              </a:rPr>
              <a:t>HEADERS</a:t>
            </a:r>
            <a:r>
              <a:rPr lang="en-US" sz="16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rgbClr val="859900"/>
                </a:solidFill>
                <a:effectLst/>
                <a:latin typeface="Times New Roman" panose="02020603050405020304" pitchFamily="18" charset="0"/>
                <a:ea typeface="Times New Roman" panose="02020603050405020304" pitchFamily="18" charset="0"/>
                <a:cs typeface="Times New Roman" panose="02020603050405020304" pitchFamily="18" charset="0"/>
              </a:rPr>
              <a:t>FROM</a:t>
            </a:r>
            <a:r>
              <a:rPr lang="en-US" sz="16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rgbClr val="B58900"/>
                </a:solidFill>
                <a:effectLst/>
                <a:latin typeface="Times New Roman" panose="02020603050405020304" pitchFamily="18" charset="0"/>
                <a:ea typeface="Times New Roman" panose="02020603050405020304" pitchFamily="18" charset="0"/>
                <a:cs typeface="Times New Roman" panose="02020603050405020304" pitchFamily="18" charset="0"/>
              </a:rPr>
              <a:t>'file:///Listing.csv'</a:t>
            </a:r>
            <a:r>
              <a:rPr lang="en-US" sz="16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rgbClr val="859900"/>
                </a:solidFill>
                <a:effectLst/>
                <a:latin typeface="Times New Roman" panose="02020603050405020304" pitchFamily="18" charset="0"/>
                <a:ea typeface="Times New Roman" panose="02020603050405020304" pitchFamily="18" charset="0"/>
                <a:cs typeface="Times New Roman" panose="02020603050405020304" pitchFamily="18" charset="0"/>
              </a:rPr>
              <a:t>AS</a:t>
            </a:r>
            <a:r>
              <a:rPr lang="en-US" sz="16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row</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p>
            <a:pPr marL="0" marR="0" indent="0">
              <a:lnSpc>
                <a:spcPct val="107000"/>
              </a:lnSpc>
              <a:spcBef>
                <a:spcPts val="0"/>
              </a:spcBef>
              <a:spcAft>
                <a:spcPts val="0"/>
              </a:spcAft>
              <a:buNone/>
            </a:pPr>
            <a:r>
              <a:rPr lang="en-US" sz="1600" dirty="0">
                <a:solidFill>
                  <a:srgbClr val="859900"/>
                </a:solidFill>
                <a:effectLst/>
                <a:latin typeface="Times New Roman" panose="02020603050405020304" pitchFamily="18" charset="0"/>
                <a:ea typeface="Times New Roman" panose="02020603050405020304" pitchFamily="18" charset="0"/>
                <a:cs typeface="Times New Roman" panose="02020603050405020304" pitchFamily="18" charset="0"/>
              </a:rPr>
              <a:t>WITH</a:t>
            </a:r>
            <a:r>
              <a:rPr lang="en-US" sz="16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toInteger</a:t>
            </a:r>
            <a:r>
              <a:rPr lang="en-US" sz="1600" dirty="0">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6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row</a:t>
            </a:r>
            <a:r>
              <a:rPr lang="en-US" sz="1600" dirty="0">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6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id</a:t>
            </a:r>
            <a:r>
              <a:rPr lang="en-US" sz="1600" dirty="0">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6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rgbClr val="859900"/>
                </a:solidFill>
                <a:effectLst/>
                <a:latin typeface="Times New Roman" panose="02020603050405020304" pitchFamily="18" charset="0"/>
                <a:ea typeface="Times New Roman" panose="02020603050405020304" pitchFamily="18" charset="0"/>
                <a:cs typeface="Times New Roman" panose="02020603050405020304" pitchFamily="18" charset="0"/>
              </a:rPr>
              <a:t>as</a:t>
            </a:r>
            <a:r>
              <a:rPr lang="en-US" sz="16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ListingID</a:t>
            </a:r>
            <a:r>
              <a:rPr lang="en-US" sz="1600" dirty="0">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6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toInteger</a:t>
            </a:r>
            <a:r>
              <a:rPr lang="en-US" sz="1600" dirty="0">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60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row</a:t>
            </a:r>
            <a:r>
              <a:rPr lang="en-US" sz="1600" dirty="0" err="1">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60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NBSeq</a:t>
            </a:r>
            <a:r>
              <a:rPr lang="en-US" sz="1600" dirty="0">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6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rgbClr val="859900"/>
                </a:solidFill>
                <a:effectLst/>
                <a:latin typeface="Times New Roman" panose="02020603050405020304" pitchFamily="18" charset="0"/>
                <a:ea typeface="Times New Roman" panose="02020603050405020304" pitchFamily="18" charset="0"/>
                <a:cs typeface="Times New Roman" panose="02020603050405020304" pitchFamily="18" charset="0"/>
              </a:rPr>
              <a:t>as</a:t>
            </a:r>
            <a:r>
              <a:rPr lang="en-US" sz="16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nNBSeq</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p>
            <a:pPr marL="0" marR="0" indent="0">
              <a:lnSpc>
                <a:spcPct val="107000"/>
              </a:lnSpc>
              <a:spcBef>
                <a:spcPts val="0"/>
              </a:spcBef>
              <a:spcAft>
                <a:spcPts val="0"/>
              </a:spcAft>
              <a:buNone/>
            </a:pPr>
            <a:r>
              <a:rPr lang="en-US" sz="1600" dirty="0">
                <a:solidFill>
                  <a:srgbClr val="859900"/>
                </a:solidFill>
                <a:effectLst/>
                <a:latin typeface="Times New Roman" panose="02020603050405020304" pitchFamily="18" charset="0"/>
                <a:ea typeface="Times New Roman" panose="02020603050405020304" pitchFamily="18" charset="0"/>
                <a:cs typeface="Times New Roman" panose="02020603050405020304" pitchFamily="18" charset="0"/>
              </a:rPr>
              <a:t>MATCH</a:t>
            </a:r>
            <a:r>
              <a:rPr lang="en-US" sz="16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60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l</a:t>
            </a:r>
            <a:r>
              <a:rPr lang="en-US" sz="1600" dirty="0" err="1">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60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Listing</a:t>
            </a:r>
            <a:r>
              <a:rPr lang="en-US" sz="1600" dirty="0">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60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n</a:t>
            </a:r>
            <a:r>
              <a:rPr lang="en-US" sz="1600" dirty="0" err="1">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60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Neighbourhood</a:t>
            </a:r>
            <a:r>
              <a:rPr lang="en-US" sz="1600" dirty="0">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6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rgbClr val="859900"/>
                </a:solidFill>
                <a:effectLst/>
                <a:latin typeface="Times New Roman" panose="02020603050405020304" pitchFamily="18" charset="0"/>
                <a:ea typeface="Times New Roman" panose="02020603050405020304" pitchFamily="18" charset="0"/>
                <a:cs typeface="Times New Roman" panose="02020603050405020304" pitchFamily="18" charset="0"/>
              </a:rPr>
              <a:t>WHERE</a:t>
            </a:r>
            <a:r>
              <a:rPr lang="en-US" sz="16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l</a:t>
            </a:r>
            <a:r>
              <a:rPr lang="en-US" sz="1600" dirty="0">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6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id</a:t>
            </a:r>
            <a:r>
              <a:rPr lang="en-US" sz="1600" dirty="0">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60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ListingID</a:t>
            </a:r>
            <a:r>
              <a:rPr lang="en-US" sz="16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rgbClr val="859900"/>
                </a:solidFill>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z="16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n</a:t>
            </a:r>
            <a:r>
              <a:rPr lang="en-US" sz="1600" dirty="0" err="1">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60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seq</a:t>
            </a:r>
            <a:r>
              <a:rPr lang="en-US" sz="1600" dirty="0">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60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nNBSeq</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p>
            <a:pPr marL="0" marR="0" indent="0">
              <a:lnSpc>
                <a:spcPct val="107000"/>
              </a:lnSpc>
              <a:spcBef>
                <a:spcPts val="0"/>
              </a:spcBef>
              <a:spcAft>
                <a:spcPts val="0"/>
              </a:spcAft>
              <a:buNone/>
            </a:pPr>
            <a:r>
              <a:rPr lang="en-US" sz="1600" dirty="0">
                <a:solidFill>
                  <a:srgbClr val="859900"/>
                </a:solidFill>
                <a:effectLst/>
                <a:latin typeface="Times New Roman" panose="02020603050405020304" pitchFamily="18" charset="0"/>
                <a:ea typeface="Times New Roman" panose="02020603050405020304" pitchFamily="18" charset="0"/>
                <a:cs typeface="Times New Roman" panose="02020603050405020304" pitchFamily="18" charset="0"/>
              </a:rPr>
              <a:t>CREATE</a:t>
            </a:r>
            <a:r>
              <a:rPr lang="en-US" sz="16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6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l</a:t>
            </a:r>
            <a:r>
              <a:rPr lang="en-US" sz="1600" dirty="0">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60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r</a:t>
            </a:r>
            <a:r>
              <a:rPr lang="en-US" sz="1600" dirty="0" err="1">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60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LOCATED_IN</a:t>
            </a:r>
            <a:r>
              <a:rPr lang="en-US" sz="1600" dirty="0">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]-&gt;(</a:t>
            </a:r>
            <a:r>
              <a:rPr lang="en-US" sz="16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n</a:t>
            </a:r>
            <a:r>
              <a:rPr lang="en-US" sz="1600" dirty="0">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6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rgbClr val="859900"/>
                </a:solidFill>
                <a:effectLst/>
                <a:latin typeface="Times New Roman" panose="02020603050405020304" pitchFamily="18" charset="0"/>
                <a:ea typeface="Times New Roman" panose="02020603050405020304" pitchFamily="18" charset="0"/>
                <a:cs typeface="Times New Roman" panose="02020603050405020304" pitchFamily="18" charset="0"/>
              </a:rPr>
              <a:t>RETURN</a:t>
            </a:r>
            <a:r>
              <a:rPr lang="en-US" sz="16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rgbClr val="859900"/>
                </a:solidFill>
                <a:effectLst/>
                <a:latin typeface="Times New Roman" panose="02020603050405020304" pitchFamily="18" charset="0"/>
                <a:ea typeface="Times New Roman" panose="02020603050405020304" pitchFamily="18" charset="0"/>
                <a:cs typeface="Times New Roman" panose="02020603050405020304" pitchFamily="18" charset="0"/>
              </a:rPr>
              <a:t>COUNT</a:t>
            </a:r>
            <a:r>
              <a:rPr lang="en-US" sz="1600" dirty="0">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6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r</a:t>
            </a:r>
            <a:r>
              <a:rPr lang="en-US" sz="1600" dirty="0">
                <a:solidFill>
                  <a:srgbClr val="586E75"/>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p>
            <a:pPr marL="0" marR="0" indent="0">
              <a:spcBef>
                <a:spcPts val="0"/>
              </a:spcBef>
              <a:spcAft>
                <a:spcPts val="0"/>
              </a:spcAft>
              <a:buNone/>
            </a:pPr>
            <a:r>
              <a:rPr lang="en-US" sz="1600" dirty="0">
                <a:effectLst/>
                <a:latin typeface="Calibri" panose="020F0502020204030204" pitchFamily="34" charset="0"/>
                <a:ea typeface="DengXian" panose="02010600030101010101" pitchFamily="2" charset="-122"/>
                <a:cs typeface="Times New Roman" panose="02020603050405020304" pitchFamily="18" charset="0"/>
              </a:rPr>
              <a:t># match (</a:t>
            </a:r>
            <a:r>
              <a:rPr lang="en-US" sz="1600" dirty="0" err="1">
                <a:effectLst/>
                <a:latin typeface="Calibri" panose="020F0502020204030204" pitchFamily="34" charset="0"/>
                <a:ea typeface="DengXian" panose="02010600030101010101" pitchFamily="2" charset="-122"/>
                <a:cs typeface="Times New Roman" panose="02020603050405020304" pitchFamily="18" charset="0"/>
              </a:rPr>
              <a:t>l:Listing</a:t>
            </a:r>
            <a:r>
              <a:rPr lang="en-US" sz="1600" dirty="0">
                <a:effectLst/>
                <a:latin typeface="Calibri" panose="020F0502020204030204" pitchFamily="34" charset="0"/>
                <a:ea typeface="DengXian" panose="02010600030101010101" pitchFamily="2" charset="-122"/>
                <a:cs typeface="Times New Roman" panose="02020603050405020304" pitchFamily="18" charset="0"/>
              </a:rPr>
              <a:t>)-[</a:t>
            </a:r>
            <a:r>
              <a:rPr lang="en-US" sz="1600" dirty="0" err="1">
                <a:effectLst/>
                <a:latin typeface="Calibri" panose="020F0502020204030204" pitchFamily="34" charset="0"/>
                <a:ea typeface="DengXian" panose="02010600030101010101" pitchFamily="2" charset="-122"/>
                <a:cs typeface="Times New Roman" panose="02020603050405020304" pitchFamily="18" charset="0"/>
              </a:rPr>
              <a:t>r:LOCATED_IN</a:t>
            </a:r>
            <a:r>
              <a:rPr lang="en-US" sz="1600" dirty="0">
                <a:effectLst/>
                <a:latin typeface="Calibri" panose="020F0502020204030204" pitchFamily="34" charset="0"/>
                <a:ea typeface="DengXian" panose="02010600030101010101" pitchFamily="2" charset="-122"/>
                <a:cs typeface="Times New Roman" panose="02020603050405020304" pitchFamily="18" charset="0"/>
              </a:rPr>
              <a:t>]-&gt;(</a:t>
            </a:r>
            <a:r>
              <a:rPr lang="en-US" sz="1600" dirty="0" err="1">
                <a:effectLst/>
                <a:latin typeface="Calibri" panose="020F0502020204030204" pitchFamily="34" charset="0"/>
                <a:ea typeface="DengXian" panose="02010600030101010101" pitchFamily="2" charset="-122"/>
                <a:cs typeface="Times New Roman" panose="02020603050405020304" pitchFamily="18" charset="0"/>
              </a:rPr>
              <a:t>n:Neighbourhood</a:t>
            </a:r>
            <a:r>
              <a:rPr lang="en-US" sz="1600" dirty="0">
                <a:effectLst/>
                <a:latin typeface="Calibri" panose="020F0502020204030204" pitchFamily="34" charset="0"/>
                <a:ea typeface="DengXian" panose="02010600030101010101" pitchFamily="2" charset="-122"/>
                <a:cs typeface="Times New Roman" panose="02020603050405020304" pitchFamily="18" charset="0"/>
              </a:rPr>
              <a:t>) delete r;</a:t>
            </a:r>
          </a:p>
          <a:p>
            <a:endParaRPr lang="en-US" dirty="0"/>
          </a:p>
        </p:txBody>
      </p:sp>
      <p:pic>
        <p:nvPicPr>
          <p:cNvPr id="10" name="Content Placeholder 9">
            <a:extLst>
              <a:ext uri="{FF2B5EF4-FFF2-40B4-BE49-F238E27FC236}">
                <a16:creationId xmlns:a16="http://schemas.microsoft.com/office/drawing/2014/main" id="{A1CC2FBE-6521-4C02-9A92-F7EE484213FA}"/>
              </a:ext>
            </a:extLst>
          </p:cNvPr>
          <p:cNvPicPr>
            <a:picLocks noGrp="1" noChangeAspect="1"/>
          </p:cNvPicPr>
          <p:nvPr>
            <p:ph sz="half" idx="2"/>
          </p:nvPr>
        </p:nvPicPr>
        <p:blipFill>
          <a:blip r:embed="rId2"/>
          <a:stretch>
            <a:fillRect/>
          </a:stretch>
        </p:blipFill>
        <p:spPr>
          <a:xfrm>
            <a:off x="6016978" y="1535288"/>
            <a:ext cx="5147733" cy="4018845"/>
          </a:xfrm>
          <a:prstGeom prst="rect">
            <a:avLst/>
          </a:prstGeom>
        </p:spPr>
      </p:pic>
    </p:spTree>
    <p:extLst>
      <p:ext uri="{BB962C8B-B14F-4D97-AF65-F5344CB8AC3E}">
        <p14:creationId xmlns:p14="http://schemas.microsoft.com/office/powerpoint/2010/main" val="423121591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1601</TotalTime>
  <Words>1936</Words>
  <Application>Microsoft Office PowerPoint</Application>
  <PresentationFormat>Widescreen</PresentationFormat>
  <Paragraphs>98</Paragraphs>
  <Slides>20</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ProximaNovaRegular</vt:lpstr>
      <vt:lpstr>Arial</vt:lpstr>
      <vt:lpstr>Calibri</vt:lpstr>
      <vt:lpstr>Calibri Light</vt:lpstr>
      <vt:lpstr>Century Gothic</vt:lpstr>
      <vt:lpstr>Symbol</vt:lpstr>
      <vt:lpstr>Times New Roman</vt:lpstr>
      <vt:lpstr>Wingdings 3</vt:lpstr>
      <vt:lpstr>Wisp</vt:lpstr>
      <vt:lpstr>USE Graphs ANALYTICS TO INDENTIFY THE BEST REVIEWED LISTINGS OF cAMBRIDGE, mA USA IN TERM OF PRICE GROUP AND NEIGBORHOOD</vt:lpstr>
      <vt:lpstr>Primary Objective: </vt:lpstr>
      <vt:lpstr>Dataset &amp; Business Use Case:  </vt:lpstr>
      <vt:lpstr>Draft Graph Data Model 1 </vt:lpstr>
      <vt:lpstr>Graph Projections</vt:lpstr>
      <vt:lpstr>Final Data Model</vt:lpstr>
      <vt:lpstr>Data preparation and cleaning</vt:lpstr>
      <vt:lpstr>Data Load (Nodes)</vt:lpstr>
      <vt:lpstr>Data Load (Edges)</vt:lpstr>
      <vt:lpstr>Data Verification   </vt:lpstr>
      <vt:lpstr>Cypher Query1  </vt:lpstr>
      <vt:lpstr>Cypher Query2 Totally there are 14 geographically spread neighborhood in Cambridge, MA for Airbnb to detail divides the city level regional market. Below shows the neighborhood along with their listing count. </vt:lpstr>
      <vt:lpstr>Cypher Query3 match(n:Neighbourhood)&lt;-[:LOCATED_IN]-(l:Listing)-[Pa:PRICE_AT]-&gt;(p:PriceGroup)return n.name,count(l)as listing_count,round(avg(Pa.weight),1)as price_avg order by count(l) desc; </vt:lpstr>
      <vt:lpstr>Analysis</vt:lpstr>
      <vt:lpstr>Algorithms</vt:lpstr>
      <vt:lpstr>Cypher Actions1</vt:lpstr>
      <vt:lpstr>Cypher Actions2</vt:lpstr>
      <vt:lpstr>Visualization 1 (1) Given a location (Neighborhood), show me the listings in the best review score group, so I can consider them on higher priority.</vt:lpstr>
      <vt:lpstr>Visualization 2 (2) Given a price (Price Group), show me the listings within worst review score group, so I can avoid to book them. </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Graphs ANALYTICS TO INDENTIFY THE BEST REVIEWED LISTINGS OF cAMBRIDGE, mA USA IN TERM OF PRICE GROUP AND NEIGBORHOOD</dc:title>
  <dc:creator>xi lin</dc:creator>
  <cp:lastModifiedBy>xi lin</cp:lastModifiedBy>
  <cp:revision>6</cp:revision>
  <dcterms:created xsi:type="dcterms:W3CDTF">2021-07-27T22:46:14Z</dcterms:created>
  <dcterms:modified xsi:type="dcterms:W3CDTF">2021-08-03T23:06:06Z</dcterms:modified>
</cp:coreProperties>
</file>