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2946-F87C-C48C-6FAB-8D9B017F17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DE25A2-C74E-6571-B61D-7A6E10560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A2F1C3-E9CD-9401-3BC2-82BFF283688D}"/>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EC42C30D-E3B3-846F-6927-BF9C0DE58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3DA337-7DA2-051C-C289-7EFF993AA070}"/>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3582697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090A-9808-E413-83F2-B1A4550AAE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502282-A16B-E7AD-89DF-3DB6394C5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F5DC6-ECF5-A895-B498-D47A99F23EA0}"/>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E2A2E4DA-E495-8970-46CE-892ED0AA0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FB4395-BBDE-72AF-3608-10B2D63F213A}"/>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124825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4DA1FB-77AF-3E7F-A94A-E996DF002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6770D-E921-6B43-D9C7-32002E4A0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49036-B0B4-5F2A-D362-BAF6F52DDCAC}"/>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F11883A8-7DA2-8CB9-A9B8-659460EA7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D0104-4D9B-932E-7826-4EE1A9FE8D91}"/>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266805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179E-C0DA-434A-AC8A-D791019181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962FB-44A4-AAB7-2532-7364712A6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EA808-B458-AD92-C6E5-8FCFDAE01666}"/>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67AA89F4-423A-7351-24D6-0A70B0CE9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BF60F3-9B34-E7C9-6EE0-AAC0DAC8E48C}"/>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3017795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D66AE-8A39-5582-3937-AEDBBB30D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0ADC2E-CE0F-A787-FE64-C64E389BF2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F92DC1-6251-B5B2-8920-38402D6183C8}"/>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E16C5B93-19A0-B873-FB99-48F4D2BA0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5A3F2-EFCF-B64C-AF38-73470E9EA181}"/>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63518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1D26-6976-8B19-430E-0C089595A0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6D58C-422F-D798-5FAA-0BC95C1C95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9CEF5D-0716-8A53-71C7-F64C6D06F1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2D4B74-F885-7EC5-B3A7-4EF1A1E07C87}"/>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6" name="Footer Placeholder 5">
            <a:extLst>
              <a:ext uri="{FF2B5EF4-FFF2-40B4-BE49-F238E27FC236}">
                <a16:creationId xmlns:a16="http://schemas.microsoft.com/office/drawing/2014/main" id="{FCF4B16E-A288-54DB-84CB-8FECB80D08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79649C-5F80-7DD4-7692-94BE18ACA533}"/>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325889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9D2F-B49A-90FB-7B69-A04E39E6B6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3C105-7C9D-D929-F631-30A14CC96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49787-5021-3700-324B-BFFA2CE72A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31C368-782F-EB70-8BDC-0C4B7B1A3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71137-DE89-D064-B117-6DA6542F98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75391F-2741-06B5-ECE0-E671E2CE045D}"/>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8" name="Footer Placeholder 7">
            <a:extLst>
              <a:ext uri="{FF2B5EF4-FFF2-40B4-BE49-F238E27FC236}">
                <a16:creationId xmlns:a16="http://schemas.microsoft.com/office/drawing/2014/main" id="{5B74E9F9-1444-2F6A-F67D-2695A3C8EF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B16038-5EF3-AA4C-946E-0A8B3CBF9A0C}"/>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100447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D731-712A-3865-4DCD-7D1943E24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F22944-991B-5EF1-B557-BD5CC4D6378F}"/>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4" name="Footer Placeholder 3">
            <a:extLst>
              <a:ext uri="{FF2B5EF4-FFF2-40B4-BE49-F238E27FC236}">
                <a16:creationId xmlns:a16="http://schemas.microsoft.com/office/drawing/2014/main" id="{DE4EB61E-C944-9E80-9779-387987494F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756EF8-53BE-2509-15D9-BB72DBBE86A1}"/>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412725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641F4-EBFA-D092-1FFD-68DD54886278}"/>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3" name="Footer Placeholder 2">
            <a:extLst>
              <a:ext uri="{FF2B5EF4-FFF2-40B4-BE49-F238E27FC236}">
                <a16:creationId xmlns:a16="http://schemas.microsoft.com/office/drawing/2014/main" id="{57A58591-D5B2-5672-06CB-CE29ACEDC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F00BFF-6EFB-C806-2D0A-7153449ACC4A}"/>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381337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AE-9C26-7DC6-6341-BCD8F4077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EFAC2C-9210-3B20-7B5C-6D9649C08A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376311-AAA4-56A5-A74E-9D871B6D5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552B5-C07B-7017-DAA3-4711B9D2C565}"/>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6" name="Footer Placeholder 5">
            <a:extLst>
              <a:ext uri="{FF2B5EF4-FFF2-40B4-BE49-F238E27FC236}">
                <a16:creationId xmlns:a16="http://schemas.microsoft.com/office/drawing/2014/main" id="{C1CCD6A2-A492-3300-BA20-1D21F9077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2BC24-4FF9-1A8F-2B5D-2DF8F642D63D}"/>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104338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C1294-2386-9788-6313-032DE4902A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A6095A-E1A7-EE38-F25D-6F2060C43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691204-E8BB-90DE-FC3B-6F4F82588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131FE-4744-A2DC-EF02-1C91A3FDAE9F}"/>
              </a:ext>
            </a:extLst>
          </p:cNvPr>
          <p:cNvSpPr>
            <a:spLocks noGrp="1"/>
          </p:cNvSpPr>
          <p:nvPr>
            <p:ph type="dt" sz="half" idx="10"/>
          </p:nvPr>
        </p:nvSpPr>
        <p:spPr/>
        <p:txBody>
          <a:bodyPr/>
          <a:lstStyle/>
          <a:p>
            <a:fld id="{7ABF55C9-33C6-4C1F-940D-C8A46FBF8BB8}" type="datetimeFigureOut">
              <a:rPr lang="en-IN" smtClean="0"/>
              <a:t>17-03-2024</a:t>
            </a:fld>
            <a:endParaRPr lang="en-IN"/>
          </a:p>
        </p:txBody>
      </p:sp>
      <p:sp>
        <p:nvSpPr>
          <p:cNvPr id="6" name="Footer Placeholder 5">
            <a:extLst>
              <a:ext uri="{FF2B5EF4-FFF2-40B4-BE49-F238E27FC236}">
                <a16:creationId xmlns:a16="http://schemas.microsoft.com/office/drawing/2014/main" id="{D16F963C-73F4-D1E3-26F1-86F195B433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98E924-1CEA-821D-17A5-6DA89F1FCC3F}"/>
              </a:ext>
            </a:extLst>
          </p:cNvPr>
          <p:cNvSpPr>
            <a:spLocks noGrp="1"/>
          </p:cNvSpPr>
          <p:nvPr>
            <p:ph type="sldNum" sz="quarter" idx="12"/>
          </p:nvPr>
        </p:nvSpPr>
        <p:spPr/>
        <p:txBody>
          <a:bodyPr/>
          <a:lstStyle/>
          <a:p>
            <a:fld id="{F476A201-B512-4B80-A55C-8122826C500F}" type="slidenum">
              <a:rPr lang="en-IN" smtClean="0"/>
              <a:t>‹#›</a:t>
            </a:fld>
            <a:endParaRPr lang="en-IN"/>
          </a:p>
        </p:txBody>
      </p:sp>
    </p:spTree>
    <p:extLst>
      <p:ext uri="{BB962C8B-B14F-4D97-AF65-F5344CB8AC3E}">
        <p14:creationId xmlns:p14="http://schemas.microsoft.com/office/powerpoint/2010/main" val="2870606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616125-CC8A-88CA-3074-C790B067D9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7CD9F6-A9DD-5A5F-D086-7B6F471C7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6F2FAF-5E28-F497-32F1-E3A4E3EF7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F55C9-33C6-4C1F-940D-C8A46FBF8BB8}" type="datetimeFigureOut">
              <a:rPr lang="en-IN" smtClean="0"/>
              <a:t>17-03-2024</a:t>
            </a:fld>
            <a:endParaRPr lang="en-IN"/>
          </a:p>
        </p:txBody>
      </p:sp>
      <p:sp>
        <p:nvSpPr>
          <p:cNvPr id="5" name="Footer Placeholder 4">
            <a:extLst>
              <a:ext uri="{FF2B5EF4-FFF2-40B4-BE49-F238E27FC236}">
                <a16:creationId xmlns:a16="http://schemas.microsoft.com/office/drawing/2014/main" id="{B2C63D74-2A16-B247-FA9B-3286710D69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4524A5-EDC5-BE60-0B55-51BF4E4EC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76A201-B512-4B80-A55C-8122826C500F}" type="slidenum">
              <a:rPr lang="en-IN" smtClean="0"/>
              <a:t>‹#›</a:t>
            </a:fld>
            <a:endParaRPr lang="en-IN"/>
          </a:p>
        </p:txBody>
      </p:sp>
    </p:spTree>
    <p:extLst>
      <p:ext uri="{BB962C8B-B14F-4D97-AF65-F5344CB8AC3E}">
        <p14:creationId xmlns:p14="http://schemas.microsoft.com/office/powerpoint/2010/main" val="3276233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D48966-5E73-D26A-6F98-23293A5FBAED}"/>
              </a:ext>
            </a:extLst>
          </p:cNvPr>
          <p:cNvSpPr>
            <a:spLocks noGrp="1"/>
          </p:cNvSpPr>
          <p:nvPr>
            <p:ph type="subTitle" idx="1"/>
          </p:nvPr>
        </p:nvSpPr>
        <p:spPr>
          <a:xfrm>
            <a:off x="1622612" y="571967"/>
            <a:ext cx="9144000" cy="1655762"/>
          </a:xfrm>
        </p:spPr>
        <p:txBody>
          <a:bodyPr/>
          <a:lstStyle/>
          <a:p>
            <a:r>
              <a:rPr lang="en-US" b="1" u="sng" dirty="0"/>
              <a:t>Functional Testing</a:t>
            </a:r>
          </a:p>
          <a:p>
            <a:pPr algn="l"/>
            <a:endParaRPr lang="en-IN" sz="1600" dirty="0"/>
          </a:p>
        </p:txBody>
      </p:sp>
      <p:sp>
        <p:nvSpPr>
          <p:cNvPr id="4" name="TextBox 3">
            <a:extLst>
              <a:ext uri="{FF2B5EF4-FFF2-40B4-BE49-F238E27FC236}">
                <a16:creationId xmlns:a16="http://schemas.microsoft.com/office/drawing/2014/main" id="{9F409861-DE4E-926C-3845-E5E59E6EC9D7}"/>
              </a:ext>
            </a:extLst>
          </p:cNvPr>
          <p:cNvSpPr txBox="1"/>
          <p:nvPr/>
        </p:nvSpPr>
        <p:spPr>
          <a:xfrm>
            <a:off x="1335741" y="1422259"/>
            <a:ext cx="10085294" cy="830997"/>
          </a:xfrm>
          <a:prstGeom prst="rect">
            <a:avLst/>
          </a:prstGeom>
          <a:noFill/>
        </p:spPr>
        <p:txBody>
          <a:bodyPr wrap="square" rtlCol="0">
            <a:spAutoFit/>
          </a:bodyPr>
          <a:lstStyle/>
          <a:p>
            <a:pPr algn="just"/>
            <a:r>
              <a:rPr lang="en-US" sz="1600" b="1" i="1" u="sng" dirty="0">
                <a:solidFill>
                  <a:srgbClr val="0D0D0D"/>
                </a:solidFill>
                <a:effectLst/>
                <a:latin typeface="Times New Roman" panose="02020603050405020304" pitchFamily="18" charset="0"/>
                <a:cs typeface="Times New Roman" panose="02020603050405020304" pitchFamily="18" charset="0"/>
              </a:rPr>
              <a:t>Unit testing:</a:t>
            </a:r>
            <a:r>
              <a:rPr lang="en-US" sz="1600" dirty="0">
                <a:solidFill>
                  <a:srgbClr val="0D0D0D"/>
                </a:solidFill>
                <a:effectLst/>
                <a:latin typeface="Times New Roman" panose="02020603050405020304" pitchFamily="18" charset="0"/>
                <a:cs typeface="Times New Roman" panose="02020603050405020304" pitchFamily="18" charset="0"/>
              </a:rPr>
              <a:t> It </a:t>
            </a:r>
            <a:r>
              <a:rPr lang="en-US" sz="1600" b="0" i="0" dirty="0">
                <a:solidFill>
                  <a:srgbClr val="0D0D0D"/>
                </a:solidFill>
                <a:effectLst/>
                <a:latin typeface="Times New Roman" panose="02020603050405020304" pitchFamily="18" charset="0"/>
                <a:cs typeface="Times New Roman" panose="02020603050405020304" pitchFamily="18" charset="0"/>
              </a:rPr>
              <a:t>is a software testing technique where individual units or components of a software application are tested independently. The purpose is to validate that each unit of the software performs as expected. Unit testing is typically automated and focuses on isolating the smallest testable parts of the code, such as functions, methods, or classes.</a:t>
            </a:r>
            <a:endParaRPr lang="en-US" sz="1600" dirty="0">
              <a:solidFill>
                <a:srgbClr val="0D0D0D"/>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633D4E4-8F81-E29B-15F3-4FC526BF2812}"/>
              </a:ext>
            </a:extLst>
          </p:cNvPr>
          <p:cNvPicPr>
            <a:picLocks noChangeAspect="1"/>
          </p:cNvPicPr>
          <p:nvPr/>
        </p:nvPicPr>
        <p:blipFill>
          <a:blip r:embed="rId2"/>
          <a:stretch>
            <a:fillRect/>
          </a:stretch>
        </p:blipFill>
        <p:spPr>
          <a:xfrm>
            <a:off x="1622612" y="2749131"/>
            <a:ext cx="9663953" cy="1559827"/>
          </a:xfrm>
          <a:prstGeom prst="rect">
            <a:avLst/>
          </a:prstGeom>
        </p:spPr>
      </p:pic>
      <p:sp>
        <p:nvSpPr>
          <p:cNvPr id="14" name="TextBox 13">
            <a:extLst>
              <a:ext uri="{FF2B5EF4-FFF2-40B4-BE49-F238E27FC236}">
                <a16:creationId xmlns:a16="http://schemas.microsoft.com/office/drawing/2014/main" id="{1EFBA2BB-5D3B-5532-1B97-6C0EF6369635}"/>
              </a:ext>
            </a:extLst>
          </p:cNvPr>
          <p:cNvSpPr txBox="1"/>
          <p:nvPr/>
        </p:nvSpPr>
        <p:spPr>
          <a:xfrm>
            <a:off x="1335740" y="4659449"/>
            <a:ext cx="10264589" cy="1323439"/>
          </a:xfrm>
          <a:prstGeom prst="rect">
            <a:avLst/>
          </a:prstGeom>
          <a:noFill/>
        </p:spPr>
        <p:txBody>
          <a:bodyPr wrap="square">
            <a:spAutoFit/>
          </a:bodyPr>
          <a:lstStyle/>
          <a:p>
            <a:pPr algn="l"/>
            <a:r>
              <a:rPr lang="en-US" sz="1600" b="1" i="0" dirty="0">
                <a:solidFill>
                  <a:srgbClr val="222222"/>
                </a:solidFill>
                <a:effectLst/>
                <a:latin typeface="Times New Roman" panose="02020603050405020304" pitchFamily="18" charset="0"/>
                <a:cs typeface="Times New Roman" panose="02020603050405020304" pitchFamily="18" charset="0"/>
              </a:rPr>
              <a:t>Unit Testing Example: Mock Objects</a:t>
            </a:r>
          </a:p>
          <a:p>
            <a:pPr algn="just"/>
            <a:r>
              <a:rPr lang="en-US" sz="1600" b="0" i="0" dirty="0">
                <a:solidFill>
                  <a:srgbClr val="222222"/>
                </a:solidFill>
                <a:effectLst/>
                <a:latin typeface="Times New Roman" panose="02020603050405020304" pitchFamily="18" charset="0"/>
                <a:cs typeface="Times New Roman" panose="02020603050405020304" pitchFamily="18" charset="0"/>
              </a:rPr>
              <a:t>Unit testing relies on mock objects being created to test sections of code that are not yet part of a complete application. Mock objects fill in for the missing parts of the program.</a:t>
            </a:r>
          </a:p>
          <a:p>
            <a:pPr algn="just"/>
            <a:r>
              <a:rPr lang="en-US" sz="1600" b="0" i="0" dirty="0">
                <a:solidFill>
                  <a:srgbClr val="222222"/>
                </a:solidFill>
                <a:effectLst/>
                <a:latin typeface="Times New Roman" panose="02020603050405020304" pitchFamily="18" charset="0"/>
                <a:cs typeface="Times New Roman" panose="02020603050405020304" pitchFamily="18" charset="0"/>
              </a:rPr>
              <a:t>For example, you might have a function that needs variables or objects that are not created yet. In unit testing, those will be accounted for in the form of mock objects created solely for the purpose of the unit testing done on that section of code.</a:t>
            </a:r>
          </a:p>
        </p:txBody>
      </p:sp>
    </p:spTree>
    <p:extLst>
      <p:ext uri="{BB962C8B-B14F-4D97-AF65-F5344CB8AC3E}">
        <p14:creationId xmlns:p14="http://schemas.microsoft.com/office/powerpoint/2010/main" val="1685650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AD213D-39F7-2E99-1311-A04DAF08F30D}"/>
              </a:ext>
            </a:extLst>
          </p:cNvPr>
          <p:cNvSpPr txBox="1"/>
          <p:nvPr/>
        </p:nvSpPr>
        <p:spPr>
          <a:xfrm>
            <a:off x="1053353" y="507858"/>
            <a:ext cx="10085294" cy="830997"/>
          </a:xfrm>
          <a:prstGeom prst="rect">
            <a:avLst/>
          </a:prstGeom>
          <a:noFill/>
        </p:spPr>
        <p:txBody>
          <a:bodyPr wrap="square" rtlCol="0">
            <a:spAutoFit/>
          </a:bodyPr>
          <a:lstStyle/>
          <a:p>
            <a:pPr algn="just"/>
            <a:r>
              <a:rPr lang="en-US" sz="1600" b="1" i="1" u="sng" dirty="0">
                <a:solidFill>
                  <a:srgbClr val="0D0D0D"/>
                </a:solidFill>
                <a:effectLst/>
                <a:latin typeface="Times New Roman" panose="02020603050405020304" pitchFamily="18" charset="0"/>
                <a:cs typeface="Times New Roman" panose="02020603050405020304" pitchFamily="18" charset="0"/>
              </a:rPr>
              <a:t>Integration testing:</a:t>
            </a:r>
            <a:r>
              <a:rPr lang="en-US" sz="1600" dirty="0">
                <a:solidFill>
                  <a:srgbClr val="0D0D0D"/>
                </a:solidFill>
                <a:effectLst/>
                <a:latin typeface="Times New Roman" panose="02020603050405020304" pitchFamily="18" charset="0"/>
                <a:cs typeface="Times New Roman" panose="02020603050405020304" pitchFamily="18" charset="0"/>
              </a:rPr>
              <a:t> It</a:t>
            </a:r>
            <a:r>
              <a:rPr lang="en-US" sz="1600" b="0" i="0" dirty="0">
                <a:solidFill>
                  <a:srgbClr val="0D0D0D"/>
                </a:solidFill>
                <a:effectLst/>
                <a:latin typeface="Söhne"/>
              </a:rPr>
              <a:t> is a phase in software testing where individual units or components of a software application are combined and tested as a group. The purpose is to verify that the interactions between these components work as expected and that the integrated system functions correctly as a whole.</a:t>
            </a:r>
            <a:endParaRPr lang="en-US" sz="1600" dirty="0">
              <a:solidFill>
                <a:srgbClr val="0D0D0D"/>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AE47835-5314-83EC-686F-D2801E67293E}"/>
              </a:ext>
            </a:extLst>
          </p:cNvPr>
          <p:cNvPicPr>
            <a:picLocks noChangeAspect="1"/>
          </p:cNvPicPr>
          <p:nvPr/>
        </p:nvPicPr>
        <p:blipFill>
          <a:blip r:embed="rId2"/>
          <a:stretch>
            <a:fillRect/>
          </a:stretch>
        </p:blipFill>
        <p:spPr>
          <a:xfrm>
            <a:off x="1268774" y="1587881"/>
            <a:ext cx="4504497" cy="213164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4B5174BF-FA38-1510-C01B-B45CD84765DA}"/>
              </a:ext>
            </a:extLst>
          </p:cNvPr>
          <p:cNvPicPr>
            <a:picLocks noChangeAspect="1"/>
          </p:cNvPicPr>
          <p:nvPr/>
        </p:nvPicPr>
        <p:blipFill>
          <a:blip r:embed="rId3"/>
          <a:stretch>
            <a:fillRect/>
          </a:stretch>
        </p:blipFill>
        <p:spPr>
          <a:xfrm>
            <a:off x="6380291" y="1587881"/>
            <a:ext cx="4542934" cy="2131643"/>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3A9FDE1A-54E3-01C4-0565-716F0E71D791}"/>
              </a:ext>
            </a:extLst>
          </p:cNvPr>
          <p:cNvPicPr>
            <a:picLocks noChangeAspect="1"/>
          </p:cNvPicPr>
          <p:nvPr/>
        </p:nvPicPr>
        <p:blipFill>
          <a:blip r:embed="rId4"/>
          <a:stretch>
            <a:fillRect/>
          </a:stretch>
        </p:blipFill>
        <p:spPr>
          <a:xfrm>
            <a:off x="4141022" y="4028786"/>
            <a:ext cx="4124437" cy="23599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915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CB7C8-CEEB-C0D7-04D4-12CC61A36682}"/>
              </a:ext>
            </a:extLst>
          </p:cNvPr>
          <p:cNvSpPr>
            <a:spLocks noGrp="1"/>
          </p:cNvSpPr>
          <p:nvPr>
            <p:ph idx="1"/>
          </p:nvPr>
        </p:nvSpPr>
        <p:spPr>
          <a:xfrm>
            <a:off x="1098176" y="534707"/>
            <a:ext cx="10515600" cy="4351338"/>
          </a:xfrm>
        </p:spPr>
        <p:txBody>
          <a:bodyPr>
            <a:noAutofit/>
          </a:bodyPr>
          <a:lstStyle/>
          <a:p>
            <a:pPr marL="0" indent="0" algn="l">
              <a:buNone/>
            </a:pPr>
            <a:r>
              <a:rPr lang="en-US" sz="1600" b="1" i="0" u="sng" dirty="0">
                <a:solidFill>
                  <a:srgbClr val="0D0D0D"/>
                </a:solidFill>
                <a:effectLst/>
                <a:latin typeface="Times New Roman" panose="02020603050405020304" pitchFamily="18" charset="0"/>
                <a:cs typeface="Times New Roman" panose="02020603050405020304" pitchFamily="18" charset="0"/>
              </a:rPr>
              <a:t>Integration Testing Types:</a:t>
            </a:r>
          </a:p>
          <a:p>
            <a:pPr algn="l"/>
            <a:r>
              <a:rPr lang="en-US" sz="1600" b="0" i="0" dirty="0">
                <a:solidFill>
                  <a:srgbClr val="0D0D0D"/>
                </a:solidFill>
                <a:effectLst/>
                <a:latin typeface="Times New Roman" panose="02020603050405020304" pitchFamily="18" charset="0"/>
                <a:cs typeface="Times New Roman" panose="02020603050405020304" pitchFamily="18" charset="0"/>
              </a:rPr>
              <a:t>a. </a:t>
            </a:r>
            <a:r>
              <a:rPr lang="en-US" sz="1600" b="1" i="0" dirty="0">
                <a:solidFill>
                  <a:srgbClr val="0D0D0D"/>
                </a:solidFill>
                <a:effectLst/>
                <a:latin typeface="Times New Roman" panose="02020603050405020304" pitchFamily="18" charset="0"/>
                <a:cs typeface="Times New Roman" panose="02020603050405020304" pitchFamily="18" charset="0"/>
              </a:rPr>
              <a:t>Top-Down Integration Testing: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Start testing from the top-level modules and gradually move down to lower-level modules.</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Stubs are used to simulate lower-level modules that are not yet developed.</a:t>
            </a:r>
          </a:p>
          <a:p>
            <a:pPr algn="l"/>
            <a:r>
              <a:rPr lang="en-US" sz="1600" b="0" i="0" dirty="0">
                <a:solidFill>
                  <a:srgbClr val="0D0D0D"/>
                </a:solidFill>
                <a:effectLst/>
                <a:latin typeface="Times New Roman" panose="02020603050405020304" pitchFamily="18" charset="0"/>
                <a:cs typeface="Times New Roman" panose="02020603050405020304" pitchFamily="18" charset="0"/>
              </a:rPr>
              <a:t>b. </a:t>
            </a:r>
            <a:r>
              <a:rPr lang="en-US" sz="1600" b="1" i="0" dirty="0">
                <a:solidFill>
                  <a:srgbClr val="0D0D0D"/>
                </a:solidFill>
                <a:effectLst/>
                <a:latin typeface="Times New Roman" panose="02020603050405020304" pitchFamily="18" charset="0"/>
                <a:cs typeface="Times New Roman" panose="02020603050405020304" pitchFamily="18" charset="0"/>
              </a:rPr>
              <a:t>Bottom-Up Integration Testing: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Start testing from the lower-level modules and gradually move up to top-level modules.</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Drivers are used to simulate higher-level modules that are not yet developed.</a:t>
            </a:r>
          </a:p>
          <a:p>
            <a:pPr algn="l"/>
            <a:r>
              <a:rPr lang="en-US" sz="1600" b="0" i="0" dirty="0">
                <a:solidFill>
                  <a:srgbClr val="0D0D0D"/>
                </a:solidFill>
                <a:effectLst/>
                <a:latin typeface="Times New Roman" panose="02020603050405020304" pitchFamily="18" charset="0"/>
                <a:cs typeface="Times New Roman" panose="02020603050405020304" pitchFamily="18" charset="0"/>
              </a:rPr>
              <a:t>c. </a:t>
            </a:r>
            <a:r>
              <a:rPr lang="en-US" sz="1600" b="1" i="0" dirty="0">
                <a:solidFill>
                  <a:srgbClr val="0D0D0D"/>
                </a:solidFill>
                <a:effectLst/>
                <a:latin typeface="Times New Roman" panose="02020603050405020304" pitchFamily="18" charset="0"/>
                <a:cs typeface="Times New Roman" panose="02020603050405020304" pitchFamily="18" charset="0"/>
              </a:rPr>
              <a:t>Big Bang Integration Testing: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All modules are integrated simultaneously, and the entire system is tested as a whole.</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Suitable for small projects or when individual modules are relatively independent.</a:t>
            </a:r>
          </a:p>
          <a:p>
            <a:pPr algn="l"/>
            <a:r>
              <a:rPr lang="en-US" sz="1600" b="0" i="0" dirty="0">
                <a:solidFill>
                  <a:srgbClr val="0D0D0D"/>
                </a:solidFill>
                <a:effectLst/>
                <a:latin typeface="Times New Roman" panose="02020603050405020304" pitchFamily="18" charset="0"/>
                <a:cs typeface="Times New Roman" panose="02020603050405020304" pitchFamily="18" charset="0"/>
              </a:rPr>
              <a:t>d. </a:t>
            </a:r>
            <a:r>
              <a:rPr lang="en-US" sz="1600" b="1" i="0" dirty="0">
                <a:solidFill>
                  <a:srgbClr val="0D0D0D"/>
                </a:solidFill>
                <a:effectLst/>
                <a:latin typeface="Times New Roman" panose="02020603050405020304" pitchFamily="18" charset="0"/>
                <a:cs typeface="Times New Roman" panose="02020603050405020304" pitchFamily="18" charset="0"/>
              </a:rPr>
              <a:t>Incremental Integration Testing:</a:t>
            </a:r>
            <a:endParaRPr lang="en-US" sz="16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System is built and tested incrementally, with new modules integrated and tested in isolation first before being integrated with the existing system.</a:t>
            </a:r>
          </a:p>
          <a:p>
            <a:pPr algn="l">
              <a:buFont typeface="Arial" panose="020B0604020202020204" pitchFamily="34" charset="0"/>
              <a:buChar char="•"/>
            </a:pPr>
            <a:r>
              <a:rPr lang="en-US" sz="1600" b="0" i="0" dirty="0">
                <a:solidFill>
                  <a:srgbClr val="0D0D0D"/>
                </a:solidFill>
                <a:effectLst/>
                <a:latin typeface="Times New Roman" panose="02020603050405020304" pitchFamily="18" charset="0"/>
                <a:cs typeface="Times New Roman" panose="02020603050405020304" pitchFamily="18" charset="0"/>
              </a:rPr>
              <a:t>Can be performed in a top-down or bottom-up manner.</a:t>
            </a: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24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353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Söhne</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Linsha Ramanathan</dc:creator>
  <cp:lastModifiedBy>Linsha Ramanathan</cp:lastModifiedBy>
  <cp:revision>7</cp:revision>
  <dcterms:created xsi:type="dcterms:W3CDTF">2024-03-17T13:46:27Z</dcterms:created>
  <dcterms:modified xsi:type="dcterms:W3CDTF">2024-03-17T15:16:22Z</dcterms:modified>
</cp:coreProperties>
</file>