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257" r:id="rId4"/>
    <p:sldId id="258" r:id="rId5"/>
    <p:sldId id="266" r:id="rId6"/>
    <p:sldId id="268" r:id="rId7"/>
    <p:sldId id="262" r:id="rId8"/>
    <p:sldId id="272" r:id="rId9"/>
    <p:sldId id="273" r:id="rId10"/>
    <p:sldId id="316" r:id="rId11"/>
    <p:sldId id="318" r:id="rId12"/>
    <p:sldId id="319" r:id="rId13"/>
    <p:sldId id="263" r:id="rId14"/>
    <p:sldId id="277" r:id="rId15"/>
    <p:sldId id="304" r:id="rId16"/>
    <p:sldId id="264" r:id="rId17"/>
    <p:sldId id="281" r:id="rId18"/>
    <p:sldId id="265"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0D"/>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4619" autoAdjust="0"/>
  </p:normalViewPr>
  <p:slideViewPr>
    <p:cSldViewPr snapToGrid="0">
      <p:cViewPr varScale="1">
        <p:scale>
          <a:sx n="58" d="100"/>
          <a:sy n="58" d="100"/>
        </p:scale>
        <p:origin x="-108" y="-1428"/>
      </p:cViewPr>
      <p:guideLst>
        <p:guide orient="horz" pos="2188"/>
        <p:guide pos="3892"/>
      </p:guideLst>
    </p:cSldViewPr>
  </p:slideViewPr>
  <p:outlineViewPr>
    <p:cViewPr>
      <p:scale>
        <a:sx n="75" d="100"/>
        <a:sy n="75" d="100"/>
      </p:scale>
      <p:origin x="0" y="0"/>
    </p:cViewPr>
  </p:outlin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3.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00DF52-8C74-4DAC-BB9C-21B83D91801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CEC2D-ECC0-4528-8DF0-CCC368230BD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1320271" y="5124839"/>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
        <p:nvSpPr>
          <p:cNvPr id="2" name="AutoShape 9"/>
          <p:cNvSpPr>
            <a:spLocks noChangeAspect="1" noChangeArrowheads="1" noTextEdit="1"/>
          </p:cNvSpPr>
          <p:nvPr userDrawn="1"/>
        </p:nvSpPr>
        <p:spPr bwMode="auto">
          <a:xfrm>
            <a:off x="0" y="0"/>
            <a:ext cx="12192000"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 name="Freeform 12"/>
          <p:cNvSpPr/>
          <p:nvPr userDrawn="1"/>
        </p:nvSpPr>
        <p:spPr bwMode="auto">
          <a:xfrm>
            <a:off x="-687388" y="-1116013"/>
            <a:ext cx="13779500" cy="8456613"/>
          </a:xfrm>
          <a:custGeom>
            <a:avLst/>
            <a:gdLst>
              <a:gd name="T0" fmla="*/ 251 w 842"/>
              <a:gd name="T1" fmla="*/ 55 h 523"/>
              <a:gd name="T2" fmla="*/ 199 w 842"/>
              <a:gd name="T3" fmla="*/ 314 h 523"/>
              <a:gd name="T4" fmla="*/ 842 w 842"/>
              <a:gd name="T5" fmla="*/ 384 h 523"/>
              <a:gd name="T6" fmla="*/ 778 w 842"/>
              <a:gd name="T7" fmla="*/ 434 h 523"/>
              <a:gd name="T8" fmla="*/ 158 w 842"/>
              <a:gd name="T9" fmla="*/ 424 h 523"/>
              <a:gd name="T10" fmla="*/ 164 w 842"/>
              <a:gd name="T11" fmla="*/ 27 h 523"/>
              <a:gd name="T12" fmla="*/ 251 w 842"/>
              <a:gd name="T13" fmla="*/ 55 h 523"/>
            </a:gdLst>
            <a:ahLst/>
            <a:cxnLst>
              <a:cxn ang="0">
                <a:pos x="T0" y="T1"/>
              </a:cxn>
              <a:cxn ang="0">
                <a:pos x="T2" y="T3"/>
              </a:cxn>
              <a:cxn ang="0">
                <a:pos x="T4" y="T5"/>
              </a:cxn>
              <a:cxn ang="0">
                <a:pos x="T6" y="T7"/>
              </a:cxn>
              <a:cxn ang="0">
                <a:pos x="T8" y="T9"/>
              </a:cxn>
              <a:cxn ang="0">
                <a:pos x="T10" y="T11"/>
              </a:cxn>
              <a:cxn ang="0">
                <a:pos x="T12" y="T13"/>
              </a:cxn>
            </a:cxnLst>
            <a:rect l="0" t="0" r="r" b="b"/>
            <a:pathLst>
              <a:path w="842" h="523">
                <a:moveTo>
                  <a:pt x="251" y="55"/>
                </a:moveTo>
                <a:cubicBezTo>
                  <a:pt x="251" y="55"/>
                  <a:pt x="134" y="156"/>
                  <a:pt x="199" y="314"/>
                </a:cubicBezTo>
                <a:cubicBezTo>
                  <a:pt x="269" y="482"/>
                  <a:pt x="687" y="451"/>
                  <a:pt x="842" y="384"/>
                </a:cubicBezTo>
                <a:cubicBezTo>
                  <a:pt x="778" y="434"/>
                  <a:pt x="778" y="434"/>
                  <a:pt x="778" y="434"/>
                </a:cubicBezTo>
                <a:cubicBezTo>
                  <a:pt x="778" y="434"/>
                  <a:pt x="315" y="523"/>
                  <a:pt x="158" y="424"/>
                </a:cubicBezTo>
                <a:cubicBezTo>
                  <a:pt x="0" y="326"/>
                  <a:pt x="90" y="54"/>
                  <a:pt x="164" y="27"/>
                </a:cubicBezTo>
                <a:cubicBezTo>
                  <a:pt x="239" y="0"/>
                  <a:pt x="251" y="55"/>
                  <a:pt x="251" y="55"/>
                </a:cubicBezTo>
                <a:close/>
              </a:path>
            </a:pathLst>
          </a:custGeom>
          <a:solidFill>
            <a:srgbClr val="55C0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13"/>
          <p:cNvSpPr/>
          <p:nvPr userDrawn="1"/>
        </p:nvSpPr>
        <p:spPr bwMode="auto">
          <a:xfrm>
            <a:off x="-295275" y="-438150"/>
            <a:ext cx="12995275" cy="7472363"/>
          </a:xfrm>
          <a:custGeom>
            <a:avLst/>
            <a:gdLst>
              <a:gd name="T0" fmla="*/ 148 w 794"/>
              <a:gd name="T1" fmla="*/ 0 h 462"/>
              <a:gd name="T2" fmla="*/ 95 w 794"/>
              <a:gd name="T3" fmla="*/ 232 h 462"/>
              <a:gd name="T4" fmla="*/ 547 w 794"/>
              <a:gd name="T5" fmla="*/ 405 h 462"/>
              <a:gd name="T6" fmla="*/ 794 w 794"/>
              <a:gd name="T7" fmla="*/ 356 h 462"/>
              <a:gd name="T8" fmla="*/ 771 w 794"/>
              <a:gd name="T9" fmla="*/ 462 h 462"/>
              <a:gd name="T10" fmla="*/ 0 w 794"/>
              <a:gd name="T11" fmla="*/ 457 h 462"/>
              <a:gd name="T12" fmla="*/ 2 w 794"/>
              <a:gd name="T13" fmla="*/ 8 h 462"/>
              <a:gd name="T14" fmla="*/ 148 w 794"/>
              <a:gd name="T15" fmla="*/ 0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4" h="462">
                <a:moveTo>
                  <a:pt x="148" y="0"/>
                </a:moveTo>
                <a:cubicBezTo>
                  <a:pt x="148" y="0"/>
                  <a:pt x="65" y="98"/>
                  <a:pt x="95" y="232"/>
                </a:cubicBezTo>
                <a:cubicBezTo>
                  <a:pt x="134" y="402"/>
                  <a:pt x="376" y="425"/>
                  <a:pt x="547" y="405"/>
                </a:cubicBezTo>
                <a:cubicBezTo>
                  <a:pt x="718" y="385"/>
                  <a:pt x="794" y="356"/>
                  <a:pt x="794" y="356"/>
                </a:cubicBezTo>
                <a:cubicBezTo>
                  <a:pt x="771" y="462"/>
                  <a:pt x="771" y="462"/>
                  <a:pt x="771" y="462"/>
                </a:cubicBezTo>
                <a:cubicBezTo>
                  <a:pt x="0" y="457"/>
                  <a:pt x="0" y="457"/>
                  <a:pt x="0" y="457"/>
                </a:cubicBezTo>
                <a:cubicBezTo>
                  <a:pt x="2" y="8"/>
                  <a:pt x="2" y="8"/>
                  <a:pt x="2" y="8"/>
                </a:cubicBezTo>
                <a:lnTo>
                  <a:pt x="148" y="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3" name="Group 13"/>
          <p:cNvGrpSpPr>
            <a:grpSpLocks noChangeAspect="1"/>
          </p:cNvGrpSpPr>
          <p:nvPr userDrawn="1"/>
        </p:nvGrpSpPr>
        <p:grpSpPr bwMode="auto">
          <a:xfrm>
            <a:off x="-1201738" y="-989013"/>
            <a:ext cx="14185900" cy="8455025"/>
            <a:chOff x="-757" y="-623"/>
            <a:chExt cx="8936" cy="5326"/>
          </a:xfrm>
        </p:grpSpPr>
        <p:sp>
          <p:nvSpPr>
            <p:cNvPr id="4" name="AutoShape 12"/>
            <p:cNvSpPr>
              <a:spLocks noChangeAspect="1" noChangeArrowheads="1" noTextEdit="1"/>
            </p:cNvSpPr>
            <p:nvPr/>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 name="Freeform 15"/>
            <p:cNvSpPr/>
            <p:nvPr/>
          </p:nvSpPr>
          <p:spPr bwMode="auto">
            <a:xfrm>
              <a:off x="-757" y="-623"/>
              <a:ext cx="8936" cy="5326"/>
            </a:xfrm>
            <a:custGeom>
              <a:avLst/>
              <a:gdLst>
                <a:gd name="T0" fmla="*/ 250 w 867"/>
                <a:gd name="T1" fmla="*/ 55 h 523"/>
                <a:gd name="T2" fmla="*/ 198 w 867"/>
                <a:gd name="T3" fmla="*/ 314 h 523"/>
                <a:gd name="T4" fmla="*/ 867 w 867"/>
                <a:gd name="T5" fmla="*/ 384 h 523"/>
                <a:gd name="T6" fmla="*/ 803 w 867"/>
                <a:gd name="T7" fmla="*/ 434 h 523"/>
                <a:gd name="T8" fmla="*/ 157 w 867"/>
                <a:gd name="T9" fmla="*/ 424 h 523"/>
                <a:gd name="T10" fmla="*/ 164 w 867"/>
                <a:gd name="T11" fmla="*/ 27 h 523"/>
                <a:gd name="T12" fmla="*/ 250 w 867"/>
                <a:gd name="T13" fmla="*/ 55 h 523"/>
              </a:gdLst>
              <a:ahLst/>
              <a:cxnLst>
                <a:cxn ang="0">
                  <a:pos x="T0" y="T1"/>
                </a:cxn>
                <a:cxn ang="0">
                  <a:pos x="T2" y="T3"/>
                </a:cxn>
                <a:cxn ang="0">
                  <a:pos x="T4" y="T5"/>
                </a:cxn>
                <a:cxn ang="0">
                  <a:pos x="T6" y="T7"/>
                </a:cxn>
                <a:cxn ang="0">
                  <a:pos x="T8" y="T9"/>
                </a:cxn>
                <a:cxn ang="0">
                  <a:pos x="T10" y="T11"/>
                </a:cxn>
                <a:cxn ang="0">
                  <a:pos x="T12" y="T13"/>
                </a:cxn>
              </a:cxnLst>
              <a:rect l="0" t="0" r="r" b="b"/>
              <a:pathLst>
                <a:path w="867" h="523">
                  <a:moveTo>
                    <a:pt x="250" y="55"/>
                  </a:moveTo>
                  <a:cubicBezTo>
                    <a:pt x="250" y="55"/>
                    <a:pt x="133" y="156"/>
                    <a:pt x="198" y="314"/>
                  </a:cubicBezTo>
                  <a:cubicBezTo>
                    <a:pt x="268" y="482"/>
                    <a:pt x="709" y="442"/>
                    <a:pt x="867" y="384"/>
                  </a:cubicBezTo>
                  <a:cubicBezTo>
                    <a:pt x="803" y="434"/>
                    <a:pt x="803" y="434"/>
                    <a:pt x="803" y="434"/>
                  </a:cubicBezTo>
                  <a:cubicBezTo>
                    <a:pt x="803" y="434"/>
                    <a:pt x="314" y="523"/>
                    <a:pt x="157" y="424"/>
                  </a:cubicBezTo>
                  <a:cubicBezTo>
                    <a:pt x="0" y="326"/>
                    <a:pt x="89" y="54"/>
                    <a:pt x="164" y="27"/>
                  </a:cubicBezTo>
                  <a:cubicBezTo>
                    <a:pt x="238" y="0"/>
                    <a:pt x="250" y="55"/>
                    <a:pt x="250" y="55"/>
                  </a:cubicBez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6"/>
            <p:cNvSpPr/>
            <p:nvPr/>
          </p:nvSpPr>
          <p:spPr bwMode="auto">
            <a:xfrm>
              <a:off x="-510" y="-195"/>
              <a:ext cx="8441" cy="4746"/>
            </a:xfrm>
            <a:custGeom>
              <a:avLst/>
              <a:gdLst>
                <a:gd name="T0" fmla="*/ 147 w 819"/>
                <a:gd name="T1" fmla="*/ 0 h 466"/>
                <a:gd name="T2" fmla="*/ 94 w 819"/>
                <a:gd name="T3" fmla="*/ 232 h 466"/>
                <a:gd name="T4" fmla="*/ 552 w 819"/>
                <a:gd name="T5" fmla="*/ 405 h 466"/>
                <a:gd name="T6" fmla="*/ 819 w 819"/>
                <a:gd name="T7" fmla="*/ 356 h 466"/>
                <a:gd name="T8" fmla="*/ 807 w 819"/>
                <a:gd name="T9" fmla="*/ 466 h 466"/>
                <a:gd name="T10" fmla="*/ 0 w 819"/>
                <a:gd name="T11" fmla="*/ 457 h 466"/>
                <a:gd name="T12" fmla="*/ 1 w 819"/>
                <a:gd name="T13" fmla="*/ 8 h 466"/>
                <a:gd name="T14" fmla="*/ 147 w 819"/>
                <a:gd name="T15" fmla="*/ 0 h 4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9" h="466">
                  <a:moveTo>
                    <a:pt x="147" y="0"/>
                  </a:moveTo>
                  <a:cubicBezTo>
                    <a:pt x="147" y="0"/>
                    <a:pt x="64" y="98"/>
                    <a:pt x="94" y="232"/>
                  </a:cubicBezTo>
                  <a:cubicBezTo>
                    <a:pt x="133" y="402"/>
                    <a:pt x="381" y="423"/>
                    <a:pt x="552" y="405"/>
                  </a:cubicBezTo>
                  <a:cubicBezTo>
                    <a:pt x="743" y="386"/>
                    <a:pt x="819" y="356"/>
                    <a:pt x="819" y="356"/>
                  </a:cubicBezTo>
                  <a:cubicBezTo>
                    <a:pt x="807" y="466"/>
                    <a:pt x="807" y="466"/>
                    <a:pt x="807" y="466"/>
                  </a:cubicBezTo>
                  <a:cubicBezTo>
                    <a:pt x="0" y="457"/>
                    <a:pt x="0" y="457"/>
                    <a:pt x="0" y="457"/>
                  </a:cubicBezTo>
                  <a:cubicBezTo>
                    <a:pt x="1" y="8"/>
                    <a:pt x="1" y="8"/>
                    <a:pt x="1" y="8"/>
                  </a:cubicBezTo>
                  <a:lnTo>
                    <a:pt x="147" y="0"/>
                  </a:lnTo>
                  <a:close/>
                </a:path>
              </a:pathLst>
            </a:custGeom>
            <a:solidFill>
              <a:srgbClr val="55C0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Freeform 13"/>
          <p:cNvSpPr/>
          <p:nvPr userDrawn="1"/>
        </p:nvSpPr>
        <p:spPr bwMode="auto">
          <a:xfrm>
            <a:off x="422034" y="-482844"/>
            <a:ext cx="12995275" cy="7472363"/>
          </a:xfrm>
          <a:custGeom>
            <a:avLst/>
            <a:gdLst>
              <a:gd name="T0" fmla="*/ 148 w 794"/>
              <a:gd name="T1" fmla="*/ 0 h 462"/>
              <a:gd name="T2" fmla="*/ 95 w 794"/>
              <a:gd name="T3" fmla="*/ 232 h 462"/>
              <a:gd name="T4" fmla="*/ 547 w 794"/>
              <a:gd name="T5" fmla="*/ 405 h 462"/>
              <a:gd name="T6" fmla="*/ 794 w 794"/>
              <a:gd name="T7" fmla="*/ 356 h 462"/>
              <a:gd name="T8" fmla="*/ 771 w 794"/>
              <a:gd name="T9" fmla="*/ 462 h 462"/>
              <a:gd name="T10" fmla="*/ 0 w 794"/>
              <a:gd name="T11" fmla="*/ 457 h 462"/>
              <a:gd name="T12" fmla="*/ 2 w 794"/>
              <a:gd name="T13" fmla="*/ 8 h 462"/>
              <a:gd name="T14" fmla="*/ 148 w 794"/>
              <a:gd name="T15" fmla="*/ 0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4" h="462">
                <a:moveTo>
                  <a:pt x="148" y="0"/>
                </a:moveTo>
                <a:cubicBezTo>
                  <a:pt x="148" y="0"/>
                  <a:pt x="65" y="98"/>
                  <a:pt x="95" y="232"/>
                </a:cubicBezTo>
                <a:cubicBezTo>
                  <a:pt x="134" y="402"/>
                  <a:pt x="376" y="425"/>
                  <a:pt x="547" y="405"/>
                </a:cubicBezTo>
                <a:cubicBezTo>
                  <a:pt x="718" y="385"/>
                  <a:pt x="794" y="356"/>
                  <a:pt x="794" y="356"/>
                </a:cubicBezTo>
                <a:cubicBezTo>
                  <a:pt x="771" y="462"/>
                  <a:pt x="771" y="462"/>
                  <a:pt x="771" y="462"/>
                </a:cubicBezTo>
                <a:cubicBezTo>
                  <a:pt x="0" y="457"/>
                  <a:pt x="0" y="457"/>
                  <a:pt x="0" y="457"/>
                </a:cubicBezTo>
                <a:cubicBezTo>
                  <a:pt x="2" y="8"/>
                  <a:pt x="2" y="8"/>
                  <a:pt x="2" y="8"/>
                </a:cubicBezTo>
                <a:lnTo>
                  <a:pt x="148" y="0"/>
                </a:lnTo>
                <a:close/>
              </a:path>
            </a:pathLst>
          </a:custGeom>
          <a:solidFill>
            <a:srgbClr val="55C0EE"/>
          </a:solidFill>
          <a:ln>
            <a:noFill/>
          </a:ln>
        </p:spPr>
        <p:txBody>
          <a:bodyPr vert="horz" wrap="square" lIns="91440" tIns="45720" rIns="91440" bIns="45720" numCol="1" anchor="t" anchorCtr="0" compatLnSpc="1"/>
          <a:lstStyle/>
          <a:p>
            <a:endParaRPr lang="zh-CN" altLang="en-US" dirty="0"/>
          </a:p>
        </p:txBody>
      </p:sp>
      <p:sp>
        <p:nvSpPr>
          <p:cNvPr id="4" name="Freeform 13"/>
          <p:cNvSpPr/>
          <p:nvPr userDrawn="1"/>
        </p:nvSpPr>
        <p:spPr bwMode="auto">
          <a:xfrm>
            <a:off x="-311993" y="-295276"/>
            <a:ext cx="12995275" cy="7472363"/>
          </a:xfrm>
          <a:custGeom>
            <a:avLst/>
            <a:gdLst>
              <a:gd name="T0" fmla="*/ 148 w 794"/>
              <a:gd name="T1" fmla="*/ 0 h 462"/>
              <a:gd name="T2" fmla="*/ 95 w 794"/>
              <a:gd name="T3" fmla="*/ 232 h 462"/>
              <a:gd name="T4" fmla="*/ 547 w 794"/>
              <a:gd name="T5" fmla="*/ 405 h 462"/>
              <a:gd name="T6" fmla="*/ 794 w 794"/>
              <a:gd name="T7" fmla="*/ 356 h 462"/>
              <a:gd name="T8" fmla="*/ 771 w 794"/>
              <a:gd name="T9" fmla="*/ 462 h 462"/>
              <a:gd name="T10" fmla="*/ 0 w 794"/>
              <a:gd name="T11" fmla="*/ 457 h 462"/>
              <a:gd name="T12" fmla="*/ 2 w 794"/>
              <a:gd name="T13" fmla="*/ 8 h 462"/>
              <a:gd name="T14" fmla="*/ 148 w 794"/>
              <a:gd name="T15" fmla="*/ 0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4" h="462">
                <a:moveTo>
                  <a:pt x="148" y="0"/>
                </a:moveTo>
                <a:cubicBezTo>
                  <a:pt x="148" y="0"/>
                  <a:pt x="65" y="98"/>
                  <a:pt x="95" y="232"/>
                </a:cubicBezTo>
                <a:cubicBezTo>
                  <a:pt x="134" y="402"/>
                  <a:pt x="376" y="425"/>
                  <a:pt x="547" y="405"/>
                </a:cubicBezTo>
                <a:cubicBezTo>
                  <a:pt x="718" y="385"/>
                  <a:pt x="794" y="356"/>
                  <a:pt x="794" y="356"/>
                </a:cubicBezTo>
                <a:cubicBezTo>
                  <a:pt x="771" y="462"/>
                  <a:pt x="771" y="462"/>
                  <a:pt x="771" y="462"/>
                </a:cubicBezTo>
                <a:cubicBezTo>
                  <a:pt x="0" y="457"/>
                  <a:pt x="0" y="457"/>
                  <a:pt x="0" y="457"/>
                </a:cubicBezTo>
                <a:cubicBezTo>
                  <a:pt x="2" y="8"/>
                  <a:pt x="2" y="8"/>
                  <a:pt x="2" y="8"/>
                </a:cubicBezTo>
                <a:lnTo>
                  <a:pt x="148" y="0"/>
                </a:lnTo>
                <a:close/>
              </a:path>
            </a:pathLst>
          </a:custGeom>
          <a:solidFill>
            <a:srgbClr val="231F20"/>
          </a:solidFill>
          <a:ln>
            <a:noFill/>
          </a:ln>
        </p:spPr>
        <p:txBody>
          <a:bodyPr vert="horz" wrap="square" lIns="91440" tIns="45720" rIns="91440" bIns="45720" numCol="1" anchor="t" anchorCtr="0" compatLnSpc="1"/>
          <a:lstStyle/>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jpe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2499360" y="1123315"/>
            <a:ext cx="9191625" cy="1198880"/>
          </a:xfrm>
          <a:prstGeom prst="rect">
            <a:avLst/>
          </a:prstGeom>
          <a:noFill/>
        </p:spPr>
        <p:txBody>
          <a:bodyPr wrap="square" rtlCol="0">
            <a:spAutoFit/>
          </a:bodyPr>
          <a:lstStyle/>
          <a:p>
            <a:pPr algn="l"/>
            <a:r>
              <a:rPr sz="3600" b="1" dirty="0">
                <a:solidFill>
                  <a:schemeClr val="tx1"/>
                </a:solidFill>
                <a:latin typeface="微软雅黑" panose="020B0503020204020204" pitchFamily="34" charset="-122"/>
                <a:ea typeface="微软雅黑" panose="020B0503020204020204" pitchFamily="34" charset="-122"/>
                <a:sym typeface="+mn-ea"/>
              </a:rPr>
              <a:t>基于原生JavaScript+Node.js的闯关类游戏设计与实现</a:t>
            </a:r>
            <a:endParaRPr kumimoji="1" lang="zh-CN" altLang="en-US" sz="3600" b="1" dirty="0">
              <a:solidFill>
                <a:schemeClr val="tx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5499735" y="3574415"/>
            <a:ext cx="6388735" cy="1337945"/>
          </a:xfrm>
          <a:prstGeom prst="rect">
            <a:avLst/>
          </a:prstGeom>
          <a:noFill/>
        </p:spPr>
        <p:txBody>
          <a:bodyPr wrap="square" rtlCol="0">
            <a:spAutoFit/>
          </a:bodyPr>
          <a:lstStyle/>
          <a:p>
            <a:pPr algn="ctr" fontAlgn="auto">
              <a:lnSpc>
                <a:spcPct val="150000"/>
              </a:lnSpc>
            </a:pPr>
            <a:r>
              <a:rPr kumimoji="1" lang="zh-CN" altLang="en-US" dirty="0"/>
              <a:t>班级：网络</a:t>
            </a:r>
            <a:r>
              <a:rPr kumimoji="1" lang="en-US" altLang="zh-CN" dirty="0"/>
              <a:t>16-2   </a:t>
            </a:r>
            <a:endParaRPr kumimoji="1" lang="en-US" altLang="zh-CN" dirty="0"/>
          </a:p>
          <a:p>
            <a:pPr algn="ctr" fontAlgn="auto">
              <a:lnSpc>
                <a:spcPct val="150000"/>
              </a:lnSpc>
            </a:pPr>
            <a:r>
              <a:rPr kumimoji="1" lang="zh-CN" altLang="en-US" dirty="0"/>
              <a:t>答辩人</a:t>
            </a:r>
            <a:r>
              <a:rPr kumimoji="1" lang="zh-CN" altLang="en-US" dirty="0" smtClean="0"/>
              <a:t>：林诗诗</a:t>
            </a:r>
            <a:r>
              <a:rPr kumimoji="1" lang="en-US" altLang="zh-CN" dirty="0" smtClean="0"/>
              <a:t>  </a:t>
            </a:r>
            <a:endParaRPr kumimoji="1" lang="en-US" altLang="zh-CN" dirty="0" smtClean="0"/>
          </a:p>
          <a:p>
            <a:pPr algn="ctr" fontAlgn="auto">
              <a:lnSpc>
                <a:spcPct val="150000"/>
              </a:lnSpc>
            </a:pPr>
            <a:r>
              <a:rPr kumimoji="1" lang="en-US" altLang="zh-CN" dirty="0" smtClean="0"/>
              <a:t>  </a:t>
            </a:r>
            <a:r>
              <a:rPr kumimoji="1" lang="zh-CN" altLang="en-US" dirty="0" smtClean="0"/>
              <a:t> </a:t>
            </a:r>
            <a:r>
              <a:rPr kumimoji="1" lang="zh-CN" altLang="en-US" dirty="0"/>
              <a:t>指导老师</a:t>
            </a:r>
            <a:r>
              <a:rPr kumimoji="1" lang="zh-CN" altLang="en-US" dirty="0" smtClean="0"/>
              <a:t>：陈献聪 刘晶</a:t>
            </a:r>
            <a:endParaRPr kumimoji="1" lang="zh-CN" altLang="en-US" dirty="0" smtClean="0"/>
          </a:p>
        </p:txBody>
      </p:sp>
      <p:cxnSp>
        <p:nvCxnSpPr>
          <p:cNvPr id="30" name="直接连接符 29"/>
          <p:cNvCxnSpPr/>
          <p:nvPr/>
        </p:nvCxnSpPr>
        <p:spPr>
          <a:xfrm>
            <a:off x="11763299" y="2226812"/>
            <a:ext cx="0" cy="1562582"/>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879850" y="2487295"/>
            <a:ext cx="6023610" cy="460375"/>
          </a:xfrm>
          <a:prstGeom prst="rect">
            <a:avLst/>
          </a:prstGeom>
          <a:noFill/>
        </p:spPr>
        <p:txBody>
          <a:bodyPr wrap="square" rtlCol="0">
            <a:spAutoFit/>
          </a:bodyPr>
          <a:p>
            <a:pPr algn="ctr"/>
            <a:r>
              <a:rPr lang="zh-CN" altLang="en-US" sz="2400" b="1"/>
              <a:t>广东石油化工学院</a:t>
            </a:r>
            <a:r>
              <a:rPr lang="en-US" altLang="zh-CN" sz="2400" b="1"/>
              <a:t>---</a:t>
            </a:r>
            <a:r>
              <a:rPr lang="zh-CN" altLang="en-US" sz="2400" b="1"/>
              <a:t>计算机学院</a:t>
            </a:r>
            <a:endParaRPr lang="zh-CN" altLang="en-US" sz="2400"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1059180" y="1462405"/>
            <a:ext cx="10241915" cy="5000625"/>
          </a:xfrm>
          <a:prstGeom prst="rect">
            <a:avLst/>
          </a:prstGeom>
        </p:spPr>
      </p:pic>
      <p:grpSp>
        <p:nvGrpSpPr>
          <p:cNvPr id="46" name="组合 45"/>
          <p:cNvGrpSpPr/>
          <p:nvPr/>
        </p:nvGrpSpPr>
        <p:grpSpPr>
          <a:xfrm>
            <a:off x="4165600" y="277508"/>
            <a:ext cx="3860800" cy="460375"/>
            <a:chOff x="4165600" y="226708"/>
            <a:chExt cx="3860800" cy="460375"/>
          </a:xfrm>
        </p:grpSpPr>
        <p:sp>
          <p:nvSpPr>
            <p:cNvPr id="47" name="文本框 46"/>
            <p:cNvSpPr txBox="1"/>
            <p:nvPr/>
          </p:nvSpPr>
          <p:spPr>
            <a:xfrm>
              <a:off x="4165600" y="226708"/>
              <a:ext cx="3860800" cy="460375"/>
            </a:xfrm>
            <a:prstGeom prst="rect">
              <a:avLst/>
            </a:prstGeom>
            <a:noFill/>
          </p:spPr>
          <p:txBody>
            <a:bodyPr wrap="square" rtlCol="0">
              <a:spAutoFit/>
            </a:bodyPr>
            <a:p>
              <a:pPr algn="ctr"/>
              <a:r>
                <a:rPr lang="zh-CN" altLang="en-US" sz="2400" b="1" dirty="0">
                  <a:latin typeface="+mj-ea"/>
                  <a:ea typeface="+mj-ea"/>
                </a:rPr>
                <a:t>需求分析</a:t>
              </a:r>
              <a:endParaRPr lang="zh-CN" altLang="en-US" sz="2400" b="1" dirty="0">
                <a:latin typeface="+mj-ea"/>
                <a:ea typeface="+mj-ea"/>
              </a:endParaRPr>
            </a:p>
          </p:txBody>
        </p:sp>
        <p:cxnSp>
          <p:nvCxnSpPr>
            <p:cNvPr id="48" name="直接连接符 47"/>
            <p:cNvCxnSpPr/>
            <p:nvPr/>
          </p:nvCxnSpPr>
          <p:spPr>
            <a:xfrm>
              <a:off x="4419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23138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17830" y="1713865"/>
            <a:ext cx="5561965" cy="4338955"/>
          </a:xfrm>
          <a:prstGeom prst="rect">
            <a:avLst/>
          </a:prstGeom>
        </p:spPr>
      </p:pic>
      <p:grpSp>
        <p:nvGrpSpPr>
          <p:cNvPr id="46" name="组合 45"/>
          <p:cNvGrpSpPr/>
          <p:nvPr/>
        </p:nvGrpSpPr>
        <p:grpSpPr>
          <a:xfrm>
            <a:off x="4165600" y="277508"/>
            <a:ext cx="3860800" cy="460375"/>
            <a:chOff x="4165600" y="226708"/>
            <a:chExt cx="3860800" cy="460375"/>
          </a:xfrm>
        </p:grpSpPr>
        <p:sp>
          <p:nvSpPr>
            <p:cNvPr id="47" name="文本框 46"/>
            <p:cNvSpPr txBox="1"/>
            <p:nvPr/>
          </p:nvSpPr>
          <p:spPr>
            <a:xfrm>
              <a:off x="4165600" y="226708"/>
              <a:ext cx="3860800" cy="460375"/>
            </a:xfrm>
            <a:prstGeom prst="rect">
              <a:avLst/>
            </a:prstGeom>
            <a:noFill/>
          </p:spPr>
          <p:txBody>
            <a:bodyPr wrap="square" rtlCol="0">
              <a:spAutoFit/>
            </a:bodyPr>
            <a:p>
              <a:pPr algn="ctr"/>
              <a:r>
                <a:rPr lang="zh-CN" altLang="en-US" sz="2400" b="1" dirty="0">
                  <a:latin typeface="+mj-ea"/>
                  <a:ea typeface="+mj-ea"/>
                </a:rPr>
                <a:t>首页和游戏界面</a:t>
              </a:r>
              <a:endParaRPr lang="zh-CN" altLang="en-US" sz="2400" b="1" dirty="0">
                <a:latin typeface="+mj-ea"/>
                <a:ea typeface="+mj-ea"/>
              </a:endParaRPr>
            </a:p>
          </p:txBody>
        </p:sp>
        <p:cxnSp>
          <p:nvCxnSpPr>
            <p:cNvPr id="48" name="直接连接符 47"/>
            <p:cNvCxnSpPr/>
            <p:nvPr/>
          </p:nvCxnSpPr>
          <p:spPr>
            <a:xfrm>
              <a:off x="4419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23138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 name="图片 3"/>
          <p:cNvPicPr>
            <a:picLocks noChangeAspect="1"/>
          </p:cNvPicPr>
          <p:nvPr/>
        </p:nvPicPr>
        <p:blipFill>
          <a:blip r:embed="rId2"/>
          <a:stretch>
            <a:fillRect/>
          </a:stretch>
        </p:blipFill>
        <p:spPr>
          <a:xfrm>
            <a:off x="6064250" y="1713865"/>
            <a:ext cx="5828665" cy="43389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5151120" y="2721079"/>
            <a:ext cx="1162799" cy="922020"/>
          </a:xfrm>
          <a:prstGeom prst="rect">
            <a:avLst/>
          </a:prstGeom>
          <a:noFill/>
        </p:spPr>
        <p:txBody>
          <a:bodyPr wrap="square" rtlCol="0">
            <a:spAutoFit/>
          </a:bodyPr>
          <a:lstStyle/>
          <a:p>
            <a:r>
              <a:rPr lang="en-US" altLang="zh-CN" sz="5400" dirty="0">
                <a:solidFill>
                  <a:prstClr val="black"/>
                </a:solidFill>
                <a:latin typeface="微软雅黑" panose="020B0503020204020204" pitchFamily="34" charset="-122"/>
                <a:ea typeface="微软雅黑" panose="020B0503020204020204" pitchFamily="34" charset="-122"/>
              </a:rPr>
              <a:t>04</a:t>
            </a:r>
            <a:endParaRPr lang="zh-CN" altLang="en-US" sz="5400" dirty="0">
              <a:solidFill>
                <a:prstClr val="black"/>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6140450" y="2890520"/>
            <a:ext cx="4752340" cy="678813"/>
            <a:chOff x="6145196" y="2899662"/>
            <a:chExt cx="3930034" cy="649683"/>
          </a:xfrm>
        </p:grpSpPr>
        <p:sp>
          <p:nvSpPr>
            <p:cNvPr id="19" name="文本框 18"/>
            <p:cNvSpPr txBox="1"/>
            <p:nvPr/>
          </p:nvSpPr>
          <p:spPr>
            <a:xfrm>
              <a:off x="6145196" y="2899662"/>
              <a:ext cx="3930034" cy="558522"/>
            </a:xfrm>
            <a:prstGeom prst="rect">
              <a:avLst/>
            </a:prstGeom>
            <a:noFill/>
          </p:spPr>
          <p:txBody>
            <a:bodyPr wrap="square" rtlCol="0">
              <a:spAutoFit/>
            </a:bodyPr>
            <a:lstStyle/>
            <a:p>
              <a:r>
                <a:rPr lang="zh-CN" altLang="en-US" sz="3200" dirty="0">
                  <a:solidFill>
                    <a:prstClr val="black"/>
                  </a:solidFill>
                  <a:latin typeface="微软雅黑" panose="020B0503020204020204" pitchFamily="34" charset="-122"/>
                  <a:ea typeface="微软雅黑" panose="020B0503020204020204" pitchFamily="34" charset="-122"/>
                </a:rPr>
                <a:t>论文写作思路及时间安排</a:t>
              </a:r>
              <a:endParaRPr lang="zh-CN" altLang="en-US" sz="3200" dirty="0">
                <a:solidFill>
                  <a:prstClr val="black"/>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213348" y="3255802"/>
              <a:ext cx="3188208" cy="293543"/>
            </a:xfrm>
            <a:prstGeom prst="rect">
              <a:avLst/>
            </a:prstGeom>
            <a:noFill/>
          </p:spPr>
          <p:txBody>
            <a:bodyPr wrap="square" rtlCol="0">
              <a:spAutoFit/>
            </a:bodyPr>
            <a:lstStyle/>
            <a:p>
              <a:endParaRPr lang="zh-CN" altLang="en-US" sz="1400" dirty="0">
                <a:solidFill>
                  <a:prstClr val="black"/>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640715" y="5219700"/>
            <a:ext cx="1656715" cy="4768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4" name="Rectangle 6"/>
          <p:cNvSpPr/>
          <p:nvPr/>
        </p:nvSpPr>
        <p:spPr>
          <a:xfrm>
            <a:off x="640715" y="5219700"/>
            <a:ext cx="567690" cy="4768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GB" sz="2400" b="1">
                <a:solidFill>
                  <a:schemeClr val="bg1"/>
                </a:solidFill>
                <a:cs typeface="+mn-ea"/>
                <a:sym typeface="+mn-lt"/>
              </a:rPr>
              <a:t>1</a:t>
            </a:r>
            <a:endParaRPr lang="en-US" altLang="en-GB" sz="2400" b="1">
              <a:solidFill>
                <a:schemeClr val="bg1"/>
              </a:solidFill>
              <a:cs typeface="+mn-ea"/>
              <a:sym typeface="+mn-lt"/>
            </a:endParaRPr>
          </a:p>
        </p:txBody>
      </p:sp>
      <p:sp>
        <p:nvSpPr>
          <p:cNvPr id="6" name="TextBox 8"/>
          <p:cNvSpPr txBox="1"/>
          <p:nvPr/>
        </p:nvSpPr>
        <p:spPr>
          <a:xfrm>
            <a:off x="1408556" y="5289330"/>
            <a:ext cx="589280" cy="337185"/>
          </a:xfrm>
          <a:prstGeom prst="rect">
            <a:avLst/>
          </a:prstGeom>
          <a:noFill/>
        </p:spPr>
        <p:txBody>
          <a:bodyPr wrap="none" rtlCol="0">
            <a:spAutoFit/>
          </a:bodyPr>
          <a:lstStyle/>
          <a:p>
            <a:r>
              <a:rPr lang="zh-CN" altLang="en-GB" sz="1600" b="1" dirty="0">
                <a:solidFill>
                  <a:schemeClr val="bg1"/>
                </a:solidFill>
                <a:cs typeface="+mn-ea"/>
                <a:sym typeface="+mn-lt"/>
              </a:rPr>
              <a:t>绪论</a:t>
            </a:r>
            <a:endParaRPr lang="zh-CN" altLang="en-GB" sz="1600" b="1" dirty="0">
              <a:solidFill>
                <a:schemeClr val="bg1"/>
              </a:solidFill>
              <a:cs typeface="+mn-ea"/>
              <a:sym typeface="+mn-lt"/>
            </a:endParaRPr>
          </a:p>
        </p:txBody>
      </p:sp>
      <p:grpSp>
        <p:nvGrpSpPr>
          <p:cNvPr id="7" name="组合 6"/>
          <p:cNvGrpSpPr/>
          <p:nvPr/>
        </p:nvGrpSpPr>
        <p:grpSpPr>
          <a:xfrm>
            <a:off x="1408271" y="4144578"/>
            <a:ext cx="888618" cy="1072901"/>
            <a:chOff x="1540440" y="2977921"/>
            <a:chExt cx="937472" cy="1131886"/>
          </a:xfrm>
          <a:solidFill>
            <a:srgbClr val="0868B8"/>
          </a:solidFill>
        </p:grpSpPr>
        <p:sp>
          <p:nvSpPr>
            <p:cNvPr id="8" name="Freeform 5"/>
            <p:cNvSpPr>
              <a:spLocks noEditPoints="1"/>
            </p:cNvSpPr>
            <p:nvPr/>
          </p:nvSpPr>
          <p:spPr bwMode="auto">
            <a:xfrm>
              <a:off x="2072390" y="2977921"/>
              <a:ext cx="255240" cy="252855"/>
            </a:xfrm>
            <a:custGeom>
              <a:avLst/>
              <a:gdLst>
                <a:gd name="T0" fmla="*/ 90 w 90"/>
                <a:gd name="T1" fmla="*/ 45 h 89"/>
                <a:gd name="T2" fmla="*/ 45 w 90"/>
                <a:gd name="T3" fmla="*/ 89 h 89"/>
                <a:gd name="T4" fmla="*/ 0 w 90"/>
                <a:gd name="T5" fmla="*/ 45 h 89"/>
                <a:gd name="T6" fmla="*/ 45 w 90"/>
                <a:gd name="T7" fmla="*/ 0 h 89"/>
                <a:gd name="T8" fmla="*/ 90 w 90"/>
                <a:gd name="T9" fmla="*/ 45 h 89"/>
                <a:gd name="T10" fmla="*/ 90 w 90"/>
                <a:gd name="T11" fmla="*/ 45 h 89"/>
                <a:gd name="T12" fmla="*/ 90 w 90"/>
                <a:gd name="T13" fmla="*/ 45 h 89"/>
              </a:gdLst>
              <a:ahLst/>
              <a:cxnLst>
                <a:cxn ang="0">
                  <a:pos x="T0" y="T1"/>
                </a:cxn>
                <a:cxn ang="0">
                  <a:pos x="T2" y="T3"/>
                </a:cxn>
                <a:cxn ang="0">
                  <a:pos x="T4" y="T5"/>
                </a:cxn>
                <a:cxn ang="0">
                  <a:pos x="T6" y="T7"/>
                </a:cxn>
                <a:cxn ang="0">
                  <a:pos x="T8" y="T9"/>
                </a:cxn>
                <a:cxn ang="0">
                  <a:pos x="T10" y="T11"/>
                </a:cxn>
                <a:cxn ang="0">
                  <a:pos x="T12" y="T13"/>
                </a:cxn>
              </a:cxnLst>
              <a:rect l="0" t="0" r="r" b="b"/>
              <a:pathLst>
                <a:path w="90" h="89">
                  <a:moveTo>
                    <a:pt x="90" y="45"/>
                  </a:moveTo>
                  <a:cubicBezTo>
                    <a:pt x="90" y="69"/>
                    <a:pt x="70" y="89"/>
                    <a:pt x="45" y="89"/>
                  </a:cubicBezTo>
                  <a:cubicBezTo>
                    <a:pt x="20" y="89"/>
                    <a:pt x="0" y="69"/>
                    <a:pt x="0" y="45"/>
                  </a:cubicBezTo>
                  <a:cubicBezTo>
                    <a:pt x="0" y="20"/>
                    <a:pt x="20" y="0"/>
                    <a:pt x="45" y="0"/>
                  </a:cubicBezTo>
                  <a:cubicBezTo>
                    <a:pt x="70" y="0"/>
                    <a:pt x="90" y="20"/>
                    <a:pt x="90" y="45"/>
                  </a:cubicBezTo>
                  <a:close/>
                  <a:moveTo>
                    <a:pt x="90" y="45"/>
                  </a:moveTo>
                  <a:cubicBezTo>
                    <a:pt x="90" y="45"/>
                    <a:pt x="90" y="45"/>
                    <a:pt x="90" y="45"/>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9" name="Freeform 6"/>
            <p:cNvSpPr>
              <a:spLocks noEditPoints="1"/>
            </p:cNvSpPr>
            <p:nvPr/>
          </p:nvSpPr>
          <p:spPr bwMode="auto">
            <a:xfrm>
              <a:off x="1540440" y="3214079"/>
              <a:ext cx="937472" cy="895728"/>
            </a:xfrm>
            <a:custGeom>
              <a:avLst/>
              <a:gdLst>
                <a:gd name="T0" fmla="*/ 299 w 330"/>
                <a:gd name="T1" fmla="*/ 45 h 316"/>
                <a:gd name="T2" fmla="*/ 237 w 330"/>
                <a:gd name="T3" fmla="*/ 32 h 316"/>
                <a:gd name="T4" fmla="*/ 218 w 330"/>
                <a:gd name="T5" fmla="*/ 8 h 316"/>
                <a:gd name="T6" fmla="*/ 209 w 330"/>
                <a:gd name="T7" fmla="*/ 3 h 316"/>
                <a:gd name="T8" fmla="*/ 198 w 330"/>
                <a:gd name="T9" fmla="*/ 1 h 316"/>
                <a:gd name="T10" fmla="*/ 124 w 330"/>
                <a:gd name="T11" fmla="*/ 18 h 316"/>
                <a:gd name="T12" fmla="*/ 76 w 330"/>
                <a:gd name="T13" fmla="*/ 75 h 316"/>
                <a:gd name="T14" fmla="*/ 67 w 330"/>
                <a:gd name="T15" fmla="*/ 81 h 316"/>
                <a:gd name="T16" fmla="*/ 0 w 330"/>
                <a:gd name="T17" fmla="*/ 107 h 316"/>
                <a:gd name="T18" fmla="*/ 110 w 330"/>
                <a:gd name="T19" fmla="*/ 127 h 316"/>
                <a:gd name="T20" fmla="*/ 96 w 330"/>
                <a:gd name="T21" fmla="*/ 103 h 316"/>
                <a:gd name="T22" fmla="*/ 110 w 330"/>
                <a:gd name="T23" fmla="*/ 83 h 316"/>
                <a:gd name="T24" fmla="*/ 152 w 330"/>
                <a:gd name="T25" fmla="*/ 43 h 316"/>
                <a:gd name="T26" fmla="*/ 127 w 330"/>
                <a:gd name="T27" fmla="*/ 132 h 316"/>
                <a:gd name="T28" fmla="*/ 57 w 330"/>
                <a:gd name="T29" fmla="*/ 180 h 316"/>
                <a:gd name="T30" fmla="*/ 58 w 330"/>
                <a:gd name="T31" fmla="*/ 221 h 316"/>
                <a:gd name="T32" fmla="*/ 126 w 330"/>
                <a:gd name="T33" fmla="*/ 217 h 316"/>
                <a:gd name="T34" fmla="*/ 159 w 330"/>
                <a:gd name="T35" fmla="*/ 165 h 316"/>
                <a:gd name="T36" fmla="*/ 191 w 330"/>
                <a:gd name="T37" fmla="*/ 205 h 316"/>
                <a:gd name="T38" fmla="*/ 182 w 330"/>
                <a:gd name="T39" fmla="*/ 316 h 316"/>
                <a:gd name="T40" fmla="*/ 208 w 330"/>
                <a:gd name="T41" fmla="*/ 301 h 316"/>
                <a:gd name="T42" fmla="*/ 230 w 330"/>
                <a:gd name="T43" fmla="*/ 189 h 316"/>
                <a:gd name="T44" fmla="*/ 206 w 330"/>
                <a:gd name="T45" fmla="*/ 144 h 316"/>
                <a:gd name="T46" fmla="*/ 251 w 330"/>
                <a:gd name="T47" fmla="*/ 84 h 316"/>
                <a:gd name="T48" fmla="*/ 322 w 330"/>
                <a:gd name="T49" fmla="*/ 72 h 316"/>
                <a:gd name="T50" fmla="*/ 93 w 330"/>
                <a:gd name="T51" fmla="*/ 100 h 316"/>
                <a:gd name="T52" fmla="*/ 70 w 330"/>
                <a:gd name="T53" fmla="*/ 84 h 316"/>
                <a:gd name="T54" fmla="*/ 76 w 330"/>
                <a:gd name="T55" fmla="*/ 80 h 316"/>
                <a:gd name="T56" fmla="*/ 89 w 330"/>
                <a:gd name="T57" fmla="*/ 96 h 316"/>
                <a:gd name="T58" fmla="*/ 91 w 330"/>
                <a:gd name="T59" fmla="*/ 96 h 316"/>
                <a:gd name="T60" fmla="*/ 93 w 330"/>
                <a:gd name="T61" fmla="*/ 100 h 316"/>
                <a:gd name="T62" fmla="*/ 93 w 330"/>
                <a:gd name="T63" fmla="*/ 10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0" h="316">
                  <a:moveTo>
                    <a:pt x="324" y="47"/>
                  </a:moveTo>
                  <a:cubicBezTo>
                    <a:pt x="317" y="40"/>
                    <a:pt x="306" y="39"/>
                    <a:pt x="299" y="45"/>
                  </a:cubicBezTo>
                  <a:cubicBezTo>
                    <a:pt x="291" y="52"/>
                    <a:pt x="275" y="54"/>
                    <a:pt x="261" y="50"/>
                  </a:cubicBezTo>
                  <a:cubicBezTo>
                    <a:pt x="249" y="47"/>
                    <a:pt x="240" y="40"/>
                    <a:pt x="237" y="32"/>
                  </a:cubicBezTo>
                  <a:cubicBezTo>
                    <a:pt x="237" y="32"/>
                    <a:pt x="237" y="31"/>
                    <a:pt x="237" y="30"/>
                  </a:cubicBezTo>
                  <a:cubicBezTo>
                    <a:pt x="234" y="21"/>
                    <a:pt x="226" y="13"/>
                    <a:pt x="218" y="8"/>
                  </a:cubicBezTo>
                  <a:cubicBezTo>
                    <a:pt x="217" y="6"/>
                    <a:pt x="214" y="5"/>
                    <a:pt x="212" y="4"/>
                  </a:cubicBezTo>
                  <a:cubicBezTo>
                    <a:pt x="211" y="4"/>
                    <a:pt x="210" y="3"/>
                    <a:pt x="209" y="3"/>
                  </a:cubicBezTo>
                  <a:cubicBezTo>
                    <a:pt x="204" y="1"/>
                    <a:pt x="199" y="1"/>
                    <a:pt x="199" y="1"/>
                  </a:cubicBezTo>
                  <a:cubicBezTo>
                    <a:pt x="198" y="1"/>
                    <a:pt x="198" y="1"/>
                    <a:pt x="198" y="1"/>
                  </a:cubicBezTo>
                  <a:cubicBezTo>
                    <a:pt x="196" y="1"/>
                    <a:pt x="194" y="1"/>
                    <a:pt x="191" y="1"/>
                  </a:cubicBezTo>
                  <a:cubicBezTo>
                    <a:pt x="170" y="0"/>
                    <a:pt x="145" y="6"/>
                    <a:pt x="124" y="18"/>
                  </a:cubicBezTo>
                  <a:cubicBezTo>
                    <a:pt x="100" y="32"/>
                    <a:pt x="83" y="52"/>
                    <a:pt x="77" y="74"/>
                  </a:cubicBezTo>
                  <a:cubicBezTo>
                    <a:pt x="77" y="75"/>
                    <a:pt x="77" y="75"/>
                    <a:pt x="76" y="75"/>
                  </a:cubicBezTo>
                  <a:cubicBezTo>
                    <a:pt x="75" y="75"/>
                    <a:pt x="73" y="75"/>
                    <a:pt x="71" y="77"/>
                  </a:cubicBezTo>
                  <a:cubicBezTo>
                    <a:pt x="67" y="81"/>
                    <a:pt x="67" y="81"/>
                    <a:pt x="67" y="81"/>
                  </a:cubicBezTo>
                  <a:cubicBezTo>
                    <a:pt x="48" y="61"/>
                    <a:pt x="48" y="61"/>
                    <a:pt x="48" y="61"/>
                  </a:cubicBezTo>
                  <a:cubicBezTo>
                    <a:pt x="0" y="107"/>
                    <a:pt x="0" y="107"/>
                    <a:pt x="0" y="107"/>
                  </a:cubicBezTo>
                  <a:cubicBezTo>
                    <a:pt x="61" y="172"/>
                    <a:pt x="61" y="172"/>
                    <a:pt x="61" y="172"/>
                  </a:cubicBezTo>
                  <a:cubicBezTo>
                    <a:pt x="110" y="127"/>
                    <a:pt x="110" y="127"/>
                    <a:pt x="110" y="127"/>
                  </a:cubicBezTo>
                  <a:cubicBezTo>
                    <a:pt x="91" y="107"/>
                    <a:pt x="91" y="107"/>
                    <a:pt x="91" y="107"/>
                  </a:cubicBezTo>
                  <a:cubicBezTo>
                    <a:pt x="96" y="103"/>
                    <a:pt x="96" y="103"/>
                    <a:pt x="96" y="103"/>
                  </a:cubicBezTo>
                  <a:cubicBezTo>
                    <a:pt x="98" y="101"/>
                    <a:pt x="98" y="98"/>
                    <a:pt x="97" y="96"/>
                  </a:cubicBezTo>
                  <a:cubicBezTo>
                    <a:pt x="103" y="95"/>
                    <a:pt x="109" y="90"/>
                    <a:pt x="110" y="83"/>
                  </a:cubicBezTo>
                  <a:cubicBezTo>
                    <a:pt x="114" y="70"/>
                    <a:pt x="125" y="58"/>
                    <a:pt x="141" y="48"/>
                  </a:cubicBezTo>
                  <a:cubicBezTo>
                    <a:pt x="145" y="46"/>
                    <a:pt x="148" y="45"/>
                    <a:pt x="152" y="43"/>
                  </a:cubicBezTo>
                  <a:cubicBezTo>
                    <a:pt x="128" y="118"/>
                    <a:pt x="128" y="118"/>
                    <a:pt x="128" y="118"/>
                  </a:cubicBezTo>
                  <a:cubicBezTo>
                    <a:pt x="127" y="123"/>
                    <a:pt x="126" y="128"/>
                    <a:pt x="127" y="132"/>
                  </a:cubicBezTo>
                  <a:cubicBezTo>
                    <a:pt x="110" y="177"/>
                    <a:pt x="110" y="177"/>
                    <a:pt x="110" y="177"/>
                  </a:cubicBezTo>
                  <a:cubicBezTo>
                    <a:pt x="57" y="180"/>
                    <a:pt x="57" y="180"/>
                    <a:pt x="57" y="180"/>
                  </a:cubicBezTo>
                  <a:cubicBezTo>
                    <a:pt x="46" y="180"/>
                    <a:pt x="37" y="190"/>
                    <a:pt x="38" y="201"/>
                  </a:cubicBezTo>
                  <a:cubicBezTo>
                    <a:pt x="38" y="212"/>
                    <a:pt x="47" y="221"/>
                    <a:pt x="58" y="221"/>
                  </a:cubicBezTo>
                  <a:cubicBezTo>
                    <a:pt x="59" y="221"/>
                    <a:pt x="59" y="221"/>
                    <a:pt x="59" y="221"/>
                  </a:cubicBezTo>
                  <a:cubicBezTo>
                    <a:pt x="126" y="217"/>
                    <a:pt x="126" y="217"/>
                    <a:pt x="126" y="217"/>
                  </a:cubicBezTo>
                  <a:cubicBezTo>
                    <a:pt x="134" y="217"/>
                    <a:pt x="141" y="212"/>
                    <a:pt x="144" y="204"/>
                  </a:cubicBezTo>
                  <a:cubicBezTo>
                    <a:pt x="159" y="165"/>
                    <a:pt x="159" y="165"/>
                    <a:pt x="159" y="165"/>
                  </a:cubicBezTo>
                  <a:cubicBezTo>
                    <a:pt x="160" y="165"/>
                    <a:pt x="162" y="166"/>
                    <a:pt x="164" y="166"/>
                  </a:cubicBezTo>
                  <a:cubicBezTo>
                    <a:pt x="191" y="205"/>
                    <a:pt x="191" y="205"/>
                    <a:pt x="191" y="205"/>
                  </a:cubicBezTo>
                  <a:cubicBezTo>
                    <a:pt x="168" y="290"/>
                    <a:pt x="168" y="290"/>
                    <a:pt x="168" y="290"/>
                  </a:cubicBezTo>
                  <a:cubicBezTo>
                    <a:pt x="165" y="301"/>
                    <a:pt x="171" y="313"/>
                    <a:pt x="182" y="316"/>
                  </a:cubicBezTo>
                  <a:cubicBezTo>
                    <a:pt x="184" y="316"/>
                    <a:pt x="186" y="316"/>
                    <a:pt x="188" y="316"/>
                  </a:cubicBezTo>
                  <a:cubicBezTo>
                    <a:pt x="197" y="316"/>
                    <a:pt x="205" y="310"/>
                    <a:pt x="208" y="301"/>
                  </a:cubicBezTo>
                  <a:cubicBezTo>
                    <a:pt x="233" y="206"/>
                    <a:pt x="233" y="206"/>
                    <a:pt x="233" y="206"/>
                  </a:cubicBezTo>
                  <a:cubicBezTo>
                    <a:pt x="235" y="200"/>
                    <a:pt x="234" y="194"/>
                    <a:pt x="230" y="189"/>
                  </a:cubicBezTo>
                  <a:cubicBezTo>
                    <a:pt x="203" y="150"/>
                    <a:pt x="203" y="150"/>
                    <a:pt x="203" y="150"/>
                  </a:cubicBezTo>
                  <a:cubicBezTo>
                    <a:pt x="205" y="148"/>
                    <a:pt x="206" y="146"/>
                    <a:pt x="206" y="144"/>
                  </a:cubicBezTo>
                  <a:cubicBezTo>
                    <a:pt x="229" y="74"/>
                    <a:pt x="229" y="74"/>
                    <a:pt x="229" y="74"/>
                  </a:cubicBezTo>
                  <a:cubicBezTo>
                    <a:pt x="235" y="78"/>
                    <a:pt x="243" y="81"/>
                    <a:pt x="251" y="84"/>
                  </a:cubicBezTo>
                  <a:cubicBezTo>
                    <a:pt x="259" y="86"/>
                    <a:pt x="267" y="87"/>
                    <a:pt x="275" y="87"/>
                  </a:cubicBezTo>
                  <a:cubicBezTo>
                    <a:pt x="293" y="87"/>
                    <a:pt x="310" y="82"/>
                    <a:pt x="322" y="72"/>
                  </a:cubicBezTo>
                  <a:cubicBezTo>
                    <a:pt x="329" y="65"/>
                    <a:pt x="330" y="54"/>
                    <a:pt x="324" y="47"/>
                  </a:cubicBezTo>
                  <a:close/>
                  <a:moveTo>
                    <a:pt x="93" y="100"/>
                  </a:moveTo>
                  <a:cubicBezTo>
                    <a:pt x="88" y="104"/>
                    <a:pt x="88" y="104"/>
                    <a:pt x="88" y="104"/>
                  </a:cubicBezTo>
                  <a:cubicBezTo>
                    <a:pt x="70" y="84"/>
                    <a:pt x="70" y="84"/>
                    <a:pt x="70" y="84"/>
                  </a:cubicBezTo>
                  <a:cubicBezTo>
                    <a:pt x="74" y="80"/>
                    <a:pt x="74" y="80"/>
                    <a:pt x="74" y="80"/>
                  </a:cubicBezTo>
                  <a:cubicBezTo>
                    <a:pt x="75" y="80"/>
                    <a:pt x="75" y="80"/>
                    <a:pt x="76" y="80"/>
                  </a:cubicBezTo>
                  <a:cubicBezTo>
                    <a:pt x="76" y="81"/>
                    <a:pt x="76" y="81"/>
                    <a:pt x="76" y="81"/>
                  </a:cubicBezTo>
                  <a:cubicBezTo>
                    <a:pt x="77" y="88"/>
                    <a:pt x="82" y="94"/>
                    <a:pt x="89" y="96"/>
                  </a:cubicBezTo>
                  <a:cubicBezTo>
                    <a:pt x="89" y="96"/>
                    <a:pt x="90" y="96"/>
                    <a:pt x="91" y="96"/>
                  </a:cubicBezTo>
                  <a:cubicBezTo>
                    <a:pt x="91" y="96"/>
                    <a:pt x="91" y="96"/>
                    <a:pt x="91" y="96"/>
                  </a:cubicBezTo>
                  <a:cubicBezTo>
                    <a:pt x="93" y="98"/>
                    <a:pt x="93" y="98"/>
                    <a:pt x="93" y="98"/>
                  </a:cubicBezTo>
                  <a:cubicBezTo>
                    <a:pt x="93" y="99"/>
                    <a:pt x="93" y="99"/>
                    <a:pt x="93" y="100"/>
                  </a:cubicBezTo>
                  <a:close/>
                  <a:moveTo>
                    <a:pt x="93" y="100"/>
                  </a:moveTo>
                  <a:cubicBezTo>
                    <a:pt x="93" y="100"/>
                    <a:pt x="93" y="100"/>
                    <a:pt x="93" y="100"/>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grpSp>
      <p:sp>
        <p:nvSpPr>
          <p:cNvPr id="11" name="Arc 13"/>
          <p:cNvSpPr/>
          <p:nvPr/>
        </p:nvSpPr>
        <p:spPr>
          <a:xfrm rot="13325014">
            <a:off x="3545205" y="3891915"/>
            <a:ext cx="767080" cy="814705"/>
          </a:xfrm>
          <a:prstGeom prst="arc">
            <a:avLst>
              <a:gd name="adj1" fmla="val 16200000"/>
              <a:gd name="adj2" fmla="val 7096491"/>
            </a:avLst>
          </a:prstGeom>
          <a:ln w="22225">
            <a:solidFill>
              <a:schemeClr val="tx2">
                <a:lumMod val="60000"/>
                <a:lumOff val="40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cs typeface="+mn-ea"/>
              <a:sym typeface="+mn-lt"/>
            </a:endParaRPr>
          </a:p>
        </p:txBody>
      </p:sp>
      <p:sp>
        <p:nvSpPr>
          <p:cNvPr id="12" name="Rectangle 15"/>
          <p:cNvSpPr/>
          <p:nvPr/>
        </p:nvSpPr>
        <p:spPr>
          <a:xfrm>
            <a:off x="2296795" y="4742815"/>
            <a:ext cx="1692275" cy="4768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13" name="Rectangle 16"/>
          <p:cNvSpPr/>
          <p:nvPr/>
        </p:nvSpPr>
        <p:spPr>
          <a:xfrm>
            <a:off x="2296795" y="4740275"/>
            <a:ext cx="497205" cy="4768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GB" sz="2400" b="1">
                <a:solidFill>
                  <a:schemeClr val="bg1"/>
                </a:solidFill>
                <a:cs typeface="+mn-ea"/>
                <a:sym typeface="+mn-lt"/>
              </a:rPr>
              <a:t>2</a:t>
            </a:r>
            <a:endParaRPr lang="en-US" altLang="en-GB" sz="2400" b="1">
              <a:solidFill>
                <a:schemeClr val="bg1"/>
              </a:solidFill>
              <a:cs typeface="+mn-ea"/>
              <a:sym typeface="+mn-lt"/>
            </a:endParaRPr>
          </a:p>
        </p:txBody>
      </p:sp>
      <p:sp>
        <p:nvSpPr>
          <p:cNvPr id="14" name="TextBox 17"/>
          <p:cNvSpPr txBox="1"/>
          <p:nvPr/>
        </p:nvSpPr>
        <p:spPr>
          <a:xfrm>
            <a:off x="2855086" y="4812941"/>
            <a:ext cx="995680" cy="337185"/>
          </a:xfrm>
          <a:prstGeom prst="rect">
            <a:avLst/>
          </a:prstGeom>
          <a:noFill/>
        </p:spPr>
        <p:txBody>
          <a:bodyPr wrap="none" rtlCol="0">
            <a:spAutoFit/>
          </a:bodyPr>
          <a:lstStyle/>
          <a:p>
            <a:r>
              <a:rPr lang="zh-CN" altLang="en-GB" sz="1600" b="1" dirty="0">
                <a:solidFill>
                  <a:schemeClr val="bg1"/>
                </a:solidFill>
                <a:cs typeface="+mn-ea"/>
                <a:sym typeface="+mn-lt"/>
              </a:rPr>
              <a:t>系统分析</a:t>
            </a:r>
            <a:endParaRPr lang="zh-CN" altLang="en-GB" sz="1600" b="1" dirty="0">
              <a:solidFill>
                <a:schemeClr val="bg1"/>
              </a:solidFill>
              <a:cs typeface="+mn-ea"/>
              <a:sym typeface="+mn-lt"/>
            </a:endParaRPr>
          </a:p>
        </p:txBody>
      </p:sp>
      <p:sp>
        <p:nvSpPr>
          <p:cNvPr id="22" name="TextBox 27"/>
          <p:cNvSpPr txBox="1"/>
          <p:nvPr/>
        </p:nvSpPr>
        <p:spPr>
          <a:xfrm>
            <a:off x="9379150" y="2359657"/>
            <a:ext cx="995680" cy="337185"/>
          </a:xfrm>
          <a:prstGeom prst="rect">
            <a:avLst/>
          </a:prstGeom>
          <a:noFill/>
        </p:spPr>
        <p:txBody>
          <a:bodyPr wrap="none" rtlCol="0">
            <a:spAutoFit/>
          </a:bodyPr>
          <a:lstStyle/>
          <a:p>
            <a:r>
              <a:rPr lang="zh-CN" altLang="en-GB" sz="1600" b="1" dirty="0">
                <a:solidFill>
                  <a:schemeClr val="bg1"/>
                </a:solidFill>
                <a:cs typeface="+mn-ea"/>
                <a:sym typeface="+mn-lt"/>
              </a:rPr>
              <a:t>系统实现</a:t>
            </a:r>
            <a:endParaRPr lang="zh-CN" altLang="en-GB" sz="1600" b="1" dirty="0">
              <a:solidFill>
                <a:schemeClr val="bg1"/>
              </a:solidFill>
              <a:cs typeface="+mn-ea"/>
              <a:sym typeface="+mn-lt"/>
            </a:endParaRPr>
          </a:p>
        </p:txBody>
      </p:sp>
      <p:sp>
        <p:nvSpPr>
          <p:cNvPr id="24" name="Rectangle 29"/>
          <p:cNvSpPr/>
          <p:nvPr/>
        </p:nvSpPr>
        <p:spPr>
          <a:xfrm>
            <a:off x="546735" y="5774055"/>
            <a:ext cx="1847850" cy="953135"/>
          </a:xfrm>
          <a:prstGeom prst="rect">
            <a:avLst/>
          </a:prstGeom>
        </p:spPr>
        <p:txBody>
          <a:bodyPr wrap="square">
            <a:spAutoFit/>
          </a:bodyPr>
          <a:lstStyle/>
          <a:p>
            <a:r>
              <a:rPr lang="zh-CN" sz="1400" dirty="0">
                <a:solidFill>
                  <a:schemeClr val="tx1">
                    <a:lumMod val="85000"/>
                    <a:lumOff val="15000"/>
                  </a:schemeClr>
                </a:solidFill>
                <a:cs typeface="+mn-ea"/>
                <a:sym typeface="+mn-lt"/>
              </a:rPr>
              <a:t>绪论部分主要包括开发背景、开发目的、开发意义以及开发技术。</a:t>
            </a:r>
            <a:endParaRPr lang="zh-CN" sz="1400" dirty="0">
              <a:solidFill>
                <a:schemeClr val="tx1">
                  <a:lumMod val="85000"/>
                  <a:lumOff val="15000"/>
                </a:schemeClr>
              </a:solidFill>
              <a:cs typeface="+mn-ea"/>
              <a:sym typeface="+mn-lt"/>
            </a:endParaRPr>
          </a:p>
        </p:txBody>
      </p:sp>
      <p:sp>
        <p:nvSpPr>
          <p:cNvPr id="25" name="Rectangle 30"/>
          <p:cNvSpPr/>
          <p:nvPr/>
        </p:nvSpPr>
        <p:spPr>
          <a:xfrm>
            <a:off x="2336800" y="5243830"/>
            <a:ext cx="1652270" cy="521970"/>
          </a:xfrm>
          <a:prstGeom prst="rect">
            <a:avLst/>
          </a:prstGeom>
        </p:spPr>
        <p:txBody>
          <a:bodyPr wrap="square">
            <a:spAutoFit/>
          </a:bodyPr>
          <a:lstStyle/>
          <a:p>
            <a:r>
              <a:rPr lang="zh-CN" altLang="en-US" sz="1400" dirty="0">
                <a:solidFill>
                  <a:schemeClr val="tx1">
                    <a:lumMod val="85000"/>
                    <a:lumOff val="15000"/>
                  </a:schemeClr>
                </a:solidFill>
                <a:cs typeface="+mn-ea"/>
                <a:sym typeface="+mn-lt"/>
              </a:rPr>
              <a:t>主要包括需求分析、可行性分析。</a:t>
            </a:r>
            <a:endParaRPr lang="zh-CN" altLang="en-US" sz="1400" dirty="0">
              <a:solidFill>
                <a:schemeClr val="tx1">
                  <a:lumMod val="85000"/>
                  <a:lumOff val="15000"/>
                </a:schemeClr>
              </a:solidFill>
              <a:cs typeface="+mn-ea"/>
              <a:sym typeface="+mn-lt"/>
            </a:endParaRPr>
          </a:p>
        </p:txBody>
      </p:sp>
      <p:sp>
        <p:nvSpPr>
          <p:cNvPr id="26" name="Rectangle 31"/>
          <p:cNvSpPr/>
          <p:nvPr/>
        </p:nvSpPr>
        <p:spPr>
          <a:xfrm>
            <a:off x="4289425" y="4812665"/>
            <a:ext cx="1583055" cy="953135"/>
          </a:xfrm>
          <a:prstGeom prst="rect">
            <a:avLst/>
          </a:prstGeom>
        </p:spPr>
        <p:txBody>
          <a:bodyPr wrap="square">
            <a:spAutoFit/>
          </a:bodyPr>
          <a:lstStyle/>
          <a:p>
            <a:r>
              <a:rPr lang="zh-CN" altLang="en-US" sz="1400" dirty="0">
                <a:solidFill>
                  <a:schemeClr val="tx1">
                    <a:lumMod val="85000"/>
                    <a:lumOff val="15000"/>
                  </a:schemeClr>
                </a:solidFill>
                <a:cs typeface="+mn-ea"/>
                <a:sym typeface="+mn-lt"/>
              </a:rPr>
              <a:t>主要包括系统功能设计、系统流程设计、数据库设计等。</a:t>
            </a:r>
            <a:endParaRPr lang="zh-CN" altLang="en-US" sz="1400" dirty="0">
              <a:solidFill>
                <a:schemeClr val="tx1">
                  <a:lumMod val="85000"/>
                  <a:lumOff val="15000"/>
                </a:schemeClr>
              </a:solidFill>
              <a:cs typeface="+mn-ea"/>
              <a:sym typeface="+mn-lt"/>
            </a:endParaRPr>
          </a:p>
        </p:txBody>
      </p:sp>
      <p:sp>
        <p:nvSpPr>
          <p:cNvPr id="27" name="Rectangle 32"/>
          <p:cNvSpPr/>
          <p:nvPr/>
        </p:nvSpPr>
        <p:spPr>
          <a:xfrm>
            <a:off x="5965190" y="4335780"/>
            <a:ext cx="1557020" cy="737235"/>
          </a:xfrm>
          <a:prstGeom prst="rect">
            <a:avLst/>
          </a:prstGeom>
        </p:spPr>
        <p:txBody>
          <a:bodyPr wrap="square">
            <a:spAutoFit/>
          </a:bodyPr>
          <a:lstStyle/>
          <a:p>
            <a:r>
              <a:rPr lang="zh-CN" sz="1400" dirty="0">
                <a:solidFill>
                  <a:schemeClr val="tx1">
                    <a:lumMod val="85000"/>
                    <a:lumOff val="15000"/>
                  </a:schemeClr>
                </a:solidFill>
                <a:cs typeface="+mn-ea"/>
                <a:sym typeface="+mn-lt"/>
              </a:rPr>
              <a:t>对各功能进行实现并进行使用说明。</a:t>
            </a:r>
            <a:endParaRPr lang="zh-CN" sz="1400" dirty="0">
              <a:solidFill>
                <a:schemeClr val="tx1">
                  <a:lumMod val="85000"/>
                  <a:lumOff val="15000"/>
                </a:schemeClr>
              </a:solidFill>
              <a:cs typeface="+mn-ea"/>
              <a:sym typeface="+mn-lt"/>
            </a:endParaRPr>
          </a:p>
        </p:txBody>
      </p:sp>
      <p:grpSp>
        <p:nvGrpSpPr>
          <p:cNvPr id="31" name="组合 30"/>
          <p:cNvGrpSpPr/>
          <p:nvPr/>
        </p:nvGrpSpPr>
        <p:grpSpPr>
          <a:xfrm>
            <a:off x="4165600" y="277508"/>
            <a:ext cx="3860800" cy="460375"/>
            <a:chOff x="4165600" y="226708"/>
            <a:chExt cx="3860800" cy="460375"/>
          </a:xfrm>
        </p:grpSpPr>
        <p:sp>
          <p:nvSpPr>
            <p:cNvPr id="32" name="文本框 31"/>
            <p:cNvSpPr txBox="1"/>
            <p:nvPr/>
          </p:nvSpPr>
          <p:spPr>
            <a:xfrm>
              <a:off x="4165600" y="226708"/>
              <a:ext cx="3860800" cy="460375"/>
            </a:xfrm>
            <a:prstGeom prst="rect">
              <a:avLst/>
            </a:prstGeom>
            <a:noFill/>
          </p:spPr>
          <p:txBody>
            <a:bodyPr wrap="square" rtlCol="0">
              <a:spAutoFit/>
            </a:bodyPr>
            <a:lstStyle/>
            <a:p>
              <a:pPr algn="ctr"/>
              <a:r>
                <a:rPr lang="zh-CN" altLang="en-US" sz="2400" b="1" dirty="0">
                  <a:latin typeface="+mj-ea"/>
                  <a:ea typeface="+mj-ea"/>
                </a:rPr>
                <a:t>论文写作思路及安排</a:t>
              </a:r>
              <a:endParaRPr lang="zh-CN" altLang="en-US" sz="2400" b="1" dirty="0">
                <a:latin typeface="+mj-ea"/>
                <a:ea typeface="+mj-ea"/>
              </a:endParaRPr>
            </a:p>
          </p:txBody>
        </p:sp>
        <p:cxnSp>
          <p:nvCxnSpPr>
            <p:cNvPr id="33" name="直接连接符 32"/>
            <p:cNvCxnSpPr>
              <a:stCxn id="32" idx="1"/>
            </p:cNvCxnSpPr>
            <p:nvPr/>
          </p:nvCxnSpPr>
          <p:spPr>
            <a:xfrm flipV="1">
              <a:off x="4165600" y="445135"/>
              <a:ext cx="598805" cy="120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7521575" y="445135"/>
              <a:ext cx="504825" cy="158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Rectangle 15"/>
          <p:cNvSpPr/>
          <p:nvPr/>
        </p:nvSpPr>
        <p:spPr>
          <a:xfrm>
            <a:off x="3989070" y="4265930"/>
            <a:ext cx="1657985" cy="4768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solidFill>
                <a:schemeClr val="bg1"/>
              </a:solidFill>
              <a:cs typeface="+mn-ea"/>
              <a:sym typeface="+mn-lt"/>
            </a:endParaRPr>
          </a:p>
        </p:txBody>
      </p:sp>
      <p:sp>
        <p:nvSpPr>
          <p:cNvPr id="5" name="Rectangle 16"/>
          <p:cNvSpPr/>
          <p:nvPr/>
        </p:nvSpPr>
        <p:spPr>
          <a:xfrm>
            <a:off x="3989070" y="4265930"/>
            <a:ext cx="497205" cy="4768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sz="2400" b="1">
                <a:solidFill>
                  <a:schemeClr val="bg1"/>
                </a:solidFill>
                <a:cs typeface="+mn-ea"/>
                <a:sym typeface="+mn-lt"/>
              </a:rPr>
              <a:t>3</a:t>
            </a:r>
            <a:endParaRPr lang="en-US" altLang="en-GB" sz="2400" b="1">
              <a:solidFill>
                <a:schemeClr val="bg1"/>
              </a:solidFill>
              <a:cs typeface="+mn-ea"/>
              <a:sym typeface="+mn-lt"/>
            </a:endParaRPr>
          </a:p>
        </p:txBody>
      </p:sp>
      <p:sp>
        <p:nvSpPr>
          <p:cNvPr id="15" name="TextBox 22"/>
          <p:cNvSpPr txBox="1"/>
          <p:nvPr/>
        </p:nvSpPr>
        <p:spPr>
          <a:xfrm>
            <a:off x="4582574" y="4335916"/>
            <a:ext cx="995680" cy="337185"/>
          </a:xfrm>
          <a:prstGeom prst="rect">
            <a:avLst/>
          </a:prstGeom>
          <a:noFill/>
        </p:spPr>
        <p:txBody>
          <a:bodyPr wrap="none" rtlCol="0">
            <a:spAutoFit/>
          </a:bodyPr>
          <a:p>
            <a:r>
              <a:rPr lang="zh-CN" altLang="en-GB" sz="1600" b="1" dirty="0">
                <a:solidFill>
                  <a:schemeClr val="bg1"/>
                </a:solidFill>
                <a:cs typeface="+mn-ea"/>
                <a:sym typeface="+mn-lt"/>
              </a:rPr>
              <a:t>系统设计</a:t>
            </a:r>
            <a:endParaRPr lang="zh-CN" altLang="en-GB" sz="1600" b="1" dirty="0">
              <a:solidFill>
                <a:schemeClr val="bg1"/>
              </a:solidFill>
              <a:cs typeface="+mn-ea"/>
              <a:sym typeface="+mn-lt"/>
            </a:endParaRPr>
          </a:p>
        </p:txBody>
      </p:sp>
      <p:sp>
        <p:nvSpPr>
          <p:cNvPr id="19" name="Rectangle 15"/>
          <p:cNvSpPr/>
          <p:nvPr/>
        </p:nvSpPr>
        <p:spPr>
          <a:xfrm>
            <a:off x="5647055" y="3821430"/>
            <a:ext cx="1654810" cy="4768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solidFill>
                <a:schemeClr val="bg1"/>
              </a:solidFill>
              <a:cs typeface="+mn-ea"/>
              <a:sym typeface="+mn-lt"/>
            </a:endParaRPr>
          </a:p>
        </p:txBody>
      </p:sp>
      <p:sp>
        <p:nvSpPr>
          <p:cNvPr id="23" name="Rectangle 16"/>
          <p:cNvSpPr/>
          <p:nvPr/>
        </p:nvSpPr>
        <p:spPr>
          <a:xfrm>
            <a:off x="5647690" y="3821430"/>
            <a:ext cx="497205" cy="4768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sz="2400" b="1">
                <a:solidFill>
                  <a:schemeClr val="bg1"/>
                </a:solidFill>
                <a:cs typeface="+mn-ea"/>
                <a:sym typeface="+mn-lt"/>
              </a:rPr>
              <a:t>4</a:t>
            </a:r>
            <a:endParaRPr lang="en-US" altLang="en-GB" sz="2400" b="1">
              <a:solidFill>
                <a:schemeClr val="bg1"/>
              </a:solidFill>
              <a:cs typeface="+mn-ea"/>
              <a:sym typeface="+mn-lt"/>
            </a:endParaRPr>
          </a:p>
        </p:txBody>
      </p:sp>
      <p:sp>
        <p:nvSpPr>
          <p:cNvPr id="28" name="TextBox 27"/>
          <p:cNvSpPr txBox="1"/>
          <p:nvPr/>
        </p:nvSpPr>
        <p:spPr>
          <a:xfrm>
            <a:off x="6246060" y="3903977"/>
            <a:ext cx="995680" cy="337185"/>
          </a:xfrm>
          <a:prstGeom prst="rect">
            <a:avLst/>
          </a:prstGeom>
          <a:noFill/>
        </p:spPr>
        <p:txBody>
          <a:bodyPr wrap="none" rtlCol="0">
            <a:spAutoFit/>
          </a:bodyPr>
          <a:p>
            <a:r>
              <a:rPr lang="zh-CN" altLang="en-GB" sz="1600" b="1" dirty="0">
                <a:solidFill>
                  <a:schemeClr val="bg1"/>
                </a:solidFill>
                <a:cs typeface="+mn-ea"/>
                <a:sym typeface="+mn-lt"/>
              </a:rPr>
              <a:t>系统实现</a:t>
            </a:r>
            <a:endParaRPr lang="zh-CN" altLang="en-GB" sz="1600" b="1" dirty="0">
              <a:solidFill>
                <a:schemeClr val="bg1"/>
              </a:solidFill>
              <a:cs typeface="+mn-ea"/>
              <a:sym typeface="+mn-lt"/>
            </a:endParaRPr>
          </a:p>
        </p:txBody>
      </p:sp>
      <p:sp>
        <p:nvSpPr>
          <p:cNvPr id="29" name="Rectangle 15"/>
          <p:cNvSpPr/>
          <p:nvPr/>
        </p:nvSpPr>
        <p:spPr>
          <a:xfrm>
            <a:off x="7301865" y="3344545"/>
            <a:ext cx="1688465" cy="4768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solidFill>
                <a:schemeClr val="bg1"/>
              </a:solidFill>
              <a:cs typeface="+mn-ea"/>
              <a:sym typeface="+mn-lt"/>
            </a:endParaRPr>
          </a:p>
        </p:txBody>
      </p:sp>
      <p:sp>
        <p:nvSpPr>
          <p:cNvPr id="30" name="Rectangle 15"/>
          <p:cNvSpPr/>
          <p:nvPr/>
        </p:nvSpPr>
        <p:spPr>
          <a:xfrm>
            <a:off x="8990330" y="2867660"/>
            <a:ext cx="1511300" cy="4768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solidFill>
                <a:schemeClr val="bg1"/>
              </a:solidFill>
              <a:cs typeface="+mn-ea"/>
              <a:sym typeface="+mn-lt"/>
            </a:endParaRPr>
          </a:p>
        </p:txBody>
      </p:sp>
      <p:sp>
        <p:nvSpPr>
          <p:cNvPr id="35" name="Rectangle 16"/>
          <p:cNvSpPr/>
          <p:nvPr/>
        </p:nvSpPr>
        <p:spPr>
          <a:xfrm>
            <a:off x="7301865" y="3344545"/>
            <a:ext cx="497205" cy="4768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sz="2400" b="1">
                <a:solidFill>
                  <a:schemeClr val="bg1"/>
                </a:solidFill>
                <a:cs typeface="+mn-ea"/>
                <a:sym typeface="+mn-lt"/>
              </a:rPr>
              <a:t>5</a:t>
            </a:r>
            <a:endParaRPr lang="en-US" altLang="en-GB" sz="2400" b="1">
              <a:solidFill>
                <a:schemeClr val="bg1"/>
              </a:solidFill>
              <a:cs typeface="+mn-ea"/>
              <a:sym typeface="+mn-lt"/>
            </a:endParaRPr>
          </a:p>
        </p:txBody>
      </p:sp>
      <p:sp>
        <p:nvSpPr>
          <p:cNvPr id="36" name="Rectangle 16"/>
          <p:cNvSpPr/>
          <p:nvPr/>
        </p:nvSpPr>
        <p:spPr>
          <a:xfrm>
            <a:off x="8990330" y="2867660"/>
            <a:ext cx="497205" cy="4768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sz="2400" b="1">
                <a:solidFill>
                  <a:schemeClr val="bg1"/>
                </a:solidFill>
                <a:cs typeface="+mn-ea"/>
                <a:sym typeface="+mn-lt"/>
              </a:rPr>
              <a:t>6</a:t>
            </a:r>
            <a:endParaRPr lang="en-US" altLang="en-GB" sz="2400" b="1">
              <a:solidFill>
                <a:schemeClr val="bg1"/>
              </a:solidFill>
              <a:cs typeface="+mn-ea"/>
              <a:sym typeface="+mn-lt"/>
            </a:endParaRPr>
          </a:p>
        </p:txBody>
      </p:sp>
      <p:sp>
        <p:nvSpPr>
          <p:cNvPr id="37" name="TextBox 17"/>
          <p:cNvSpPr txBox="1"/>
          <p:nvPr/>
        </p:nvSpPr>
        <p:spPr>
          <a:xfrm>
            <a:off x="7910321" y="3414671"/>
            <a:ext cx="995680" cy="337185"/>
          </a:xfrm>
          <a:prstGeom prst="rect">
            <a:avLst/>
          </a:prstGeom>
          <a:noFill/>
        </p:spPr>
        <p:txBody>
          <a:bodyPr wrap="none" rtlCol="0">
            <a:spAutoFit/>
          </a:bodyPr>
          <a:p>
            <a:r>
              <a:rPr lang="zh-CN" altLang="en-GB" sz="1600" b="1" dirty="0">
                <a:solidFill>
                  <a:schemeClr val="bg1"/>
                </a:solidFill>
                <a:cs typeface="+mn-ea"/>
                <a:sym typeface="+mn-lt"/>
              </a:rPr>
              <a:t>系统测试</a:t>
            </a:r>
            <a:endParaRPr lang="zh-CN" altLang="en-GB" sz="1600" b="1" dirty="0">
              <a:solidFill>
                <a:schemeClr val="bg1"/>
              </a:solidFill>
              <a:cs typeface="+mn-ea"/>
              <a:sym typeface="+mn-lt"/>
            </a:endParaRPr>
          </a:p>
        </p:txBody>
      </p:sp>
      <p:sp>
        <p:nvSpPr>
          <p:cNvPr id="38" name="Rectangle 195"/>
          <p:cNvSpPr/>
          <p:nvPr/>
        </p:nvSpPr>
        <p:spPr>
          <a:xfrm>
            <a:off x="7389495" y="3895725"/>
            <a:ext cx="1600835" cy="737235"/>
          </a:xfrm>
          <a:prstGeom prst="rect">
            <a:avLst/>
          </a:prstGeom>
        </p:spPr>
        <p:txBody>
          <a:bodyPr wrap="square">
            <a:spAutoFit/>
          </a:bodyPr>
          <a:p>
            <a:pPr algn="ctr"/>
            <a:r>
              <a:rPr lang="zh-CN" altLang="en-US" sz="1400" dirty="0">
                <a:solidFill>
                  <a:schemeClr val="tx1">
                    <a:lumMod val="85000"/>
                    <a:lumOff val="15000"/>
                  </a:schemeClr>
                </a:solidFill>
                <a:cs typeface="+mn-ea"/>
                <a:sym typeface="+mn-lt"/>
              </a:rPr>
              <a:t>主要包括测试方法，测试内容，测试总结</a:t>
            </a:r>
            <a:endParaRPr lang="zh-CN" altLang="en-US" sz="1400" dirty="0">
              <a:solidFill>
                <a:schemeClr val="tx1">
                  <a:lumMod val="85000"/>
                  <a:lumOff val="15000"/>
                </a:schemeClr>
              </a:solidFill>
              <a:cs typeface="+mn-ea"/>
              <a:sym typeface="+mn-lt"/>
            </a:endParaRPr>
          </a:p>
        </p:txBody>
      </p:sp>
      <p:sp>
        <p:nvSpPr>
          <p:cNvPr id="39" name="TextBox 17"/>
          <p:cNvSpPr txBox="1"/>
          <p:nvPr/>
        </p:nvSpPr>
        <p:spPr>
          <a:xfrm>
            <a:off x="9582276" y="2886986"/>
            <a:ext cx="589280" cy="337185"/>
          </a:xfrm>
          <a:prstGeom prst="rect">
            <a:avLst/>
          </a:prstGeom>
          <a:noFill/>
        </p:spPr>
        <p:txBody>
          <a:bodyPr wrap="none" rtlCol="0">
            <a:spAutoFit/>
          </a:bodyPr>
          <a:p>
            <a:r>
              <a:rPr lang="zh-CN" altLang="en-GB" sz="1600" b="1" dirty="0">
                <a:solidFill>
                  <a:schemeClr val="bg1"/>
                </a:solidFill>
                <a:cs typeface="+mn-ea"/>
                <a:sym typeface="+mn-lt"/>
              </a:rPr>
              <a:t>总结</a:t>
            </a:r>
            <a:endParaRPr lang="zh-CN" altLang="en-GB" sz="1600" b="1" dirty="0">
              <a:solidFill>
                <a:schemeClr val="bg1"/>
              </a:solidFill>
              <a:cs typeface="+mn-ea"/>
              <a:sym typeface="+mn-lt"/>
            </a:endParaRPr>
          </a:p>
        </p:txBody>
      </p:sp>
      <p:sp>
        <p:nvSpPr>
          <p:cNvPr id="40" name="Rectangle 195"/>
          <p:cNvSpPr/>
          <p:nvPr/>
        </p:nvSpPr>
        <p:spPr>
          <a:xfrm>
            <a:off x="9269730" y="3414395"/>
            <a:ext cx="1375410" cy="521970"/>
          </a:xfrm>
          <a:prstGeom prst="rect">
            <a:avLst/>
          </a:prstGeom>
        </p:spPr>
        <p:txBody>
          <a:bodyPr wrap="square">
            <a:spAutoFit/>
          </a:bodyPr>
          <a:p>
            <a:pPr algn="ctr"/>
            <a:r>
              <a:rPr lang="zh-CN" altLang="en-US" sz="1400" dirty="0">
                <a:solidFill>
                  <a:schemeClr val="tx1">
                    <a:lumMod val="85000"/>
                    <a:lumOff val="15000"/>
                  </a:schemeClr>
                </a:solidFill>
                <a:cs typeface="+mn-ea"/>
                <a:sym typeface="+mn-lt"/>
              </a:rPr>
              <a:t>总结、展望、不足</a:t>
            </a:r>
            <a:endParaRPr lang="zh-CN" altLang="en-US" sz="1400" dirty="0">
              <a:solidFill>
                <a:schemeClr val="tx1">
                  <a:lumMod val="85000"/>
                  <a:lumOff val="15000"/>
                </a:schemeClr>
              </a:solidFill>
              <a:cs typeface="+mn-ea"/>
              <a:sym typeface="+mn-lt"/>
            </a:endParaRPr>
          </a:p>
        </p:txBody>
      </p:sp>
      <p:sp>
        <p:nvSpPr>
          <p:cNvPr id="41" name="Arc 13"/>
          <p:cNvSpPr/>
          <p:nvPr/>
        </p:nvSpPr>
        <p:spPr>
          <a:xfrm rot="13325014">
            <a:off x="6877685" y="2985135"/>
            <a:ext cx="871855" cy="814705"/>
          </a:xfrm>
          <a:prstGeom prst="arc">
            <a:avLst>
              <a:gd name="adj1" fmla="val 16200000"/>
              <a:gd name="adj2" fmla="val 7096491"/>
            </a:avLst>
          </a:prstGeom>
          <a:ln w="22225">
            <a:solidFill>
              <a:schemeClr val="tx2">
                <a:lumMod val="60000"/>
                <a:lumOff val="40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p>
            <a:pPr algn="ctr"/>
            <a:endParaRPr lang="en-GB">
              <a:cs typeface="+mn-ea"/>
              <a:sym typeface="+mn-lt"/>
            </a:endParaRPr>
          </a:p>
        </p:txBody>
      </p:sp>
      <p:sp>
        <p:nvSpPr>
          <p:cNvPr id="42" name="Arc 13"/>
          <p:cNvSpPr/>
          <p:nvPr/>
        </p:nvSpPr>
        <p:spPr>
          <a:xfrm rot="13325014">
            <a:off x="5213350" y="3470910"/>
            <a:ext cx="871855" cy="814705"/>
          </a:xfrm>
          <a:prstGeom prst="arc">
            <a:avLst>
              <a:gd name="adj1" fmla="val 16200000"/>
              <a:gd name="adj2" fmla="val 7096491"/>
            </a:avLst>
          </a:prstGeom>
          <a:ln w="22225">
            <a:solidFill>
              <a:schemeClr val="tx2">
                <a:lumMod val="60000"/>
                <a:lumOff val="40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cs typeface="+mn-ea"/>
              <a:sym typeface="+mn-lt"/>
            </a:endParaRPr>
          </a:p>
        </p:txBody>
      </p:sp>
      <p:sp>
        <p:nvSpPr>
          <p:cNvPr id="43" name="Arc 13"/>
          <p:cNvSpPr/>
          <p:nvPr/>
        </p:nvSpPr>
        <p:spPr>
          <a:xfrm rot="13325014">
            <a:off x="8432165" y="2573655"/>
            <a:ext cx="1006475" cy="814705"/>
          </a:xfrm>
          <a:prstGeom prst="arc">
            <a:avLst>
              <a:gd name="adj1" fmla="val 16200000"/>
              <a:gd name="adj2" fmla="val 7096491"/>
            </a:avLst>
          </a:prstGeom>
          <a:ln w="22225">
            <a:solidFill>
              <a:schemeClr val="tx2">
                <a:lumMod val="60000"/>
                <a:lumOff val="40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p>
            <a:pPr algn="ctr"/>
            <a:endParaRPr lang="en-GB">
              <a:cs typeface="+mn-ea"/>
              <a:sym typeface="+mn-lt"/>
            </a:endParaRPr>
          </a:p>
        </p:txBody>
      </p:sp>
      <p:sp>
        <p:nvSpPr>
          <p:cNvPr id="44" name="Rectangle 15"/>
          <p:cNvSpPr/>
          <p:nvPr/>
        </p:nvSpPr>
        <p:spPr>
          <a:xfrm>
            <a:off x="10501630" y="2390775"/>
            <a:ext cx="1619885" cy="4768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GB">
              <a:solidFill>
                <a:schemeClr val="bg1"/>
              </a:solidFill>
              <a:cs typeface="+mn-ea"/>
              <a:sym typeface="+mn-lt"/>
            </a:endParaRPr>
          </a:p>
        </p:txBody>
      </p:sp>
      <p:sp>
        <p:nvSpPr>
          <p:cNvPr id="45" name="Rectangle 16"/>
          <p:cNvSpPr/>
          <p:nvPr/>
        </p:nvSpPr>
        <p:spPr>
          <a:xfrm>
            <a:off x="10501630" y="2390775"/>
            <a:ext cx="423545" cy="4768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sz="2400" b="1">
                <a:solidFill>
                  <a:schemeClr val="bg1"/>
                </a:solidFill>
                <a:cs typeface="+mn-ea"/>
                <a:sym typeface="+mn-lt"/>
              </a:rPr>
              <a:t>7</a:t>
            </a:r>
            <a:endParaRPr lang="en-US" altLang="en-GB" sz="2400" b="1">
              <a:solidFill>
                <a:schemeClr val="bg1"/>
              </a:solidFill>
              <a:cs typeface="+mn-ea"/>
              <a:sym typeface="+mn-lt"/>
            </a:endParaRPr>
          </a:p>
        </p:txBody>
      </p:sp>
      <p:sp>
        <p:nvSpPr>
          <p:cNvPr id="46" name="TextBox 17"/>
          <p:cNvSpPr txBox="1"/>
          <p:nvPr/>
        </p:nvSpPr>
        <p:spPr>
          <a:xfrm>
            <a:off x="10981816" y="2460901"/>
            <a:ext cx="995680" cy="337185"/>
          </a:xfrm>
          <a:prstGeom prst="rect">
            <a:avLst/>
          </a:prstGeom>
          <a:noFill/>
        </p:spPr>
        <p:txBody>
          <a:bodyPr wrap="none" rtlCol="0">
            <a:spAutoFit/>
          </a:bodyPr>
          <a:p>
            <a:r>
              <a:rPr lang="zh-CN" altLang="en-GB" sz="1600" b="1" dirty="0">
                <a:solidFill>
                  <a:schemeClr val="bg1"/>
                </a:solidFill>
                <a:cs typeface="+mn-ea"/>
                <a:sym typeface="+mn-lt"/>
              </a:rPr>
              <a:t>参考文献</a:t>
            </a:r>
            <a:endParaRPr lang="zh-CN" altLang="en-GB" sz="1600" b="1" dirty="0">
              <a:solidFill>
                <a:schemeClr val="bg1"/>
              </a:solidFill>
              <a:cs typeface="+mn-ea"/>
              <a:sym typeface="+mn-lt"/>
            </a:endParaRPr>
          </a:p>
        </p:txBody>
      </p:sp>
      <p:sp>
        <p:nvSpPr>
          <p:cNvPr id="47" name="Rectangle 195"/>
          <p:cNvSpPr/>
          <p:nvPr/>
        </p:nvSpPr>
        <p:spPr>
          <a:xfrm>
            <a:off x="10645140" y="2882900"/>
            <a:ext cx="1476375" cy="737235"/>
          </a:xfrm>
          <a:prstGeom prst="rect">
            <a:avLst/>
          </a:prstGeom>
        </p:spPr>
        <p:txBody>
          <a:bodyPr wrap="square">
            <a:spAutoFit/>
          </a:bodyPr>
          <a:p>
            <a:pPr algn="ctr"/>
            <a:r>
              <a:rPr lang="zh-CN" altLang="en-US" sz="1400" dirty="0">
                <a:solidFill>
                  <a:schemeClr val="tx1">
                    <a:lumMod val="85000"/>
                    <a:lumOff val="15000"/>
                  </a:schemeClr>
                </a:solidFill>
                <a:cs typeface="+mn-ea"/>
                <a:sym typeface="+mn-lt"/>
              </a:rPr>
              <a:t>开发过程及论文编写过程所参考到的中外文献</a:t>
            </a:r>
            <a:endParaRPr lang="zh-CN" altLang="en-US" sz="1400" dirty="0">
              <a:solidFill>
                <a:schemeClr val="tx1">
                  <a:lumMod val="85000"/>
                  <a:lumOff val="1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
          <p:cNvSpPr/>
          <p:nvPr/>
        </p:nvSpPr>
        <p:spPr>
          <a:xfrm>
            <a:off x="2483041" y="3266123"/>
            <a:ext cx="2360236" cy="2360236"/>
          </a:xfrm>
          <a:prstGeom prst="leftCircularArrow">
            <a:avLst>
              <a:gd name="adj1" fmla="val 2872"/>
              <a:gd name="adj2" fmla="val 351158"/>
              <a:gd name="adj3" fmla="val 2126668"/>
              <a:gd name="adj4" fmla="val 9024489"/>
              <a:gd name="adj5" fmla="val 3351"/>
            </a:avLst>
          </a:prstGeom>
          <a:solidFill>
            <a:schemeClr val="accent1"/>
          </a:solidFill>
          <a:ln>
            <a:noFill/>
          </a:ln>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txBody>
          <a:bodyPr/>
          <a:lstStyle/>
          <a:p>
            <a:endParaRPr lang="zh-CN" altLang="en-US">
              <a:cs typeface="+mn-ea"/>
              <a:sym typeface="+mn-lt"/>
            </a:endParaRPr>
          </a:p>
        </p:txBody>
      </p:sp>
      <p:sp>
        <p:nvSpPr>
          <p:cNvPr id="8" name="Freeform 3"/>
          <p:cNvSpPr/>
          <p:nvPr/>
        </p:nvSpPr>
        <p:spPr>
          <a:xfrm>
            <a:off x="1397000" y="2440940"/>
            <a:ext cx="2152650" cy="2059940"/>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a:solidFill>
              <a:schemeClr val="accent1"/>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66227" rIns="66227" bIns="91440" numCol="1" spcCol="1270" anchor="t" anchorCtr="0">
            <a:noAutofit/>
          </a:bodyPr>
          <a:lstStyle/>
          <a:p>
            <a:pPr marL="228600" lvl="1" indent="-228600" algn="l" defTabSz="977900">
              <a:lnSpc>
                <a:spcPct val="90000"/>
              </a:lnSpc>
              <a:spcBef>
                <a:spcPct val="0"/>
              </a:spcBef>
              <a:spcAft>
                <a:spcPct val="15000"/>
              </a:spcAft>
              <a:buFont typeface="+mj-lt"/>
              <a:buAutoNum type="arabicPeriod"/>
            </a:pPr>
            <a:endParaRPr lang="en-US" kern="1200" dirty="0">
              <a:cs typeface="+mn-ea"/>
              <a:sym typeface="+mn-lt"/>
            </a:endParaRPr>
          </a:p>
        </p:txBody>
      </p:sp>
      <p:sp>
        <p:nvSpPr>
          <p:cNvPr id="9" name="Freeform 4"/>
          <p:cNvSpPr/>
          <p:nvPr/>
        </p:nvSpPr>
        <p:spPr>
          <a:xfrm>
            <a:off x="1579880" y="4152265"/>
            <a:ext cx="1969770" cy="706755"/>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chemeClr val="accent1"/>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lvl="0" algn="ctr" defTabSz="1111250">
              <a:lnSpc>
                <a:spcPct val="90000"/>
              </a:lnSpc>
              <a:spcBef>
                <a:spcPct val="0"/>
              </a:spcBef>
              <a:spcAft>
                <a:spcPct val="35000"/>
              </a:spcAft>
            </a:pPr>
            <a:endParaRPr lang="en-US" sz="2400" kern="1200" dirty="0">
              <a:cs typeface="+mn-ea"/>
              <a:sym typeface="+mn-lt"/>
            </a:endParaRPr>
          </a:p>
        </p:txBody>
      </p:sp>
      <p:sp>
        <p:nvSpPr>
          <p:cNvPr id="10" name="Circular Arrow 5"/>
          <p:cNvSpPr/>
          <p:nvPr/>
        </p:nvSpPr>
        <p:spPr>
          <a:xfrm>
            <a:off x="4806597" y="1612318"/>
            <a:ext cx="2641470" cy="2641470"/>
          </a:xfrm>
          <a:prstGeom prst="circularArrow">
            <a:avLst>
              <a:gd name="adj1" fmla="val 2567"/>
              <a:gd name="adj2" fmla="val 311540"/>
              <a:gd name="adj3" fmla="val 19512949"/>
              <a:gd name="adj4" fmla="val 12575511"/>
              <a:gd name="adj5" fmla="val 2994"/>
            </a:avLst>
          </a:prstGeom>
          <a:solidFill>
            <a:schemeClr val="accent2"/>
          </a:solidFill>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txBody>
          <a:bodyPr/>
          <a:lstStyle/>
          <a:p>
            <a:endParaRPr lang="zh-CN" altLang="en-US">
              <a:cs typeface="+mn-ea"/>
              <a:sym typeface="+mn-lt"/>
            </a:endParaRPr>
          </a:p>
        </p:txBody>
      </p:sp>
      <p:sp>
        <p:nvSpPr>
          <p:cNvPr id="11" name="Freeform 7"/>
          <p:cNvSpPr/>
          <p:nvPr/>
        </p:nvSpPr>
        <p:spPr>
          <a:xfrm>
            <a:off x="3745865" y="2440940"/>
            <a:ext cx="2006600" cy="2077085"/>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a:solidFill>
              <a:schemeClr val="accent2"/>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6227" tIns="292662" rIns="66227" bIns="66226" numCol="1" spcCol="1270" anchor="b" anchorCtr="0">
            <a:noAutofit/>
          </a:bodyPr>
          <a:lstStyle/>
          <a:p>
            <a:pPr marL="0" lvl="1" indent="0" defTabSz="977900">
              <a:lnSpc>
                <a:spcPct val="90000"/>
              </a:lnSpc>
              <a:spcBef>
                <a:spcPct val="0"/>
              </a:spcBef>
              <a:spcAft>
                <a:spcPct val="15000"/>
              </a:spcAft>
              <a:buFont typeface="+mj-lt"/>
              <a:buNone/>
            </a:pPr>
            <a:endParaRPr lang="en-US" kern="1200" dirty="0">
              <a:cs typeface="+mn-ea"/>
              <a:sym typeface="+mn-lt"/>
            </a:endParaRPr>
          </a:p>
        </p:txBody>
      </p:sp>
      <p:sp>
        <p:nvSpPr>
          <p:cNvPr id="12" name="Freeform 8"/>
          <p:cNvSpPr/>
          <p:nvPr/>
        </p:nvSpPr>
        <p:spPr>
          <a:xfrm>
            <a:off x="3888105" y="1998980"/>
            <a:ext cx="1722120" cy="684530"/>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chemeClr val="accent2"/>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algn="ctr" defTabSz="1111250">
              <a:lnSpc>
                <a:spcPct val="90000"/>
              </a:lnSpc>
              <a:spcBef>
                <a:spcPct val="0"/>
              </a:spcBef>
              <a:spcAft>
                <a:spcPct val="35000"/>
              </a:spcAft>
            </a:pPr>
            <a:endParaRPr lang="en-US" sz="2400" dirty="0">
              <a:cs typeface="+mn-ea"/>
              <a:sym typeface="+mn-lt"/>
            </a:endParaRPr>
          </a:p>
        </p:txBody>
      </p:sp>
      <p:sp>
        <p:nvSpPr>
          <p:cNvPr id="13" name="Freeform 10"/>
          <p:cNvSpPr/>
          <p:nvPr/>
        </p:nvSpPr>
        <p:spPr>
          <a:xfrm>
            <a:off x="6212840" y="2440940"/>
            <a:ext cx="2041525" cy="2078355"/>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a:solidFill>
              <a:schemeClr val="accent1"/>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66227" rIns="66227" bIns="91440" numCol="1" spcCol="1270" anchor="t" anchorCtr="0">
            <a:noAutofit/>
          </a:bodyPr>
          <a:lstStyle/>
          <a:p>
            <a:pPr marL="228600" lvl="1" indent="-228600" defTabSz="977900">
              <a:lnSpc>
                <a:spcPct val="90000"/>
              </a:lnSpc>
              <a:spcBef>
                <a:spcPct val="0"/>
              </a:spcBef>
              <a:spcAft>
                <a:spcPct val="15000"/>
              </a:spcAft>
              <a:buFont typeface="+mj-lt"/>
              <a:buAutoNum type="arabicPeriod"/>
            </a:pPr>
            <a:endParaRPr lang="en-US" dirty="0">
              <a:cs typeface="+mn-ea"/>
              <a:sym typeface="+mn-lt"/>
            </a:endParaRPr>
          </a:p>
        </p:txBody>
      </p:sp>
      <p:sp>
        <p:nvSpPr>
          <p:cNvPr id="14" name="Freeform 11"/>
          <p:cNvSpPr/>
          <p:nvPr/>
        </p:nvSpPr>
        <p:spPr>
          <a:xfrm>
            <a:off x="6746510" y="4248304"/>
            <a:ext cx="1721914" cy="684749"/>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chemeClr val="accent1"/>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algn="ctr" defTabSz="1111250">
              <a:lnSpc>
                <a:spcPct val="90000"/>
              </a:lnSpc>
              <a:spcBef>
                <a:spcPct val="0"/>
              </a:spcBef>
              <a:spcAft>
                <a:spcPct val="35000"/>
              </a:spcAft>
            </a:pPr>
            <a:endParaRPr lang="en-US" sz="2400" dirty="0">
              <a:cs typeface="+mn-ea"/>
              <a:sym typeface="+mn-lt"/>
            </a:endParaRPr>
          </a:p>
        </p:txBody>
      </p:sp>
      <p:sp>
        <p:nvSpPr>
          <p:cNvPr id="15" name="Shape 16"/>
          <p:cNvSpPr/>
          <p:nvPr/>
        </p:nvSpPr>
        <p:spPr>
          <a:xfrm>
            <a:off x="7283066" y="3256441"/>
            <a:ext cx="2360236" cy="2360236"/>
          </a:xfrm>
          <a:prstGeom prst="leftCircularArrow">
            <a:avLst>
              <a:gd name="adj1" fmla="val 2872"/>
              <a:gd name="adj2" fmla="val 351158"/>
              <a:gd name="adj3" fmla="val 2126668"/>
              <a:gd name="adj4" fmla="val 9024489"/>
              <a:gd name="adj5" fmla="val 3351"/>
            </a:avLst>
          </a:prstGeom>
          <a:solidFill>
            <a:schemeClr val="accent1"/>
          </a:solidFill>
          <a:ln>
            <a:noFill/>
          </a:ln>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txBody>
          <a:bodyPr/>
          <a:lstStyle/>
          <a:p>
            <a:endParaRPr lang="zh-CN" altLang="en-US">
              <a:cs typeface="+mn-ea"/>
              <a:sym typeface="+mn-lt"/>
            </a:endParaRPr>
          </a:p>
        </p:txBody>
      </p:sp>
      <p:sp>
        <p:nvSpPr>
          <p:cNvPr id="16" name="Freeform 18"/>
          <p:cNvSpPr/>
          <p:nvPr/>
        </p:nvSpPr>
        <p:spPr>
          <a:xfrm>
            <a:off x="8468360" y="2440940"/>
            <a:ext cx="2237105" cy="2077085"/>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ln>
            <a:solidFill>
              <a:schemeClr val="accent2"/>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6227" tIns="292662" rIns="66227" bIns="66226" numCol="1" spcCol="1270" anchor="b" anchorCtr="0">
            <a:noAutofit/>
          </a:bodyPr>
          <a:lstStyle/>
          <a:p>
            <a:pPr marL="228600" lvl="1" indent="-228600" defTabSz="977900">
              <a:lnSpc>
                <a:spcPct val="90000"/>
              </a:lnSpc>
              <a:spcBef>
                <a:spcPct val="0"/>
              </a:spcBef>
              <a:spcAft>
                <a:spcPct val="15000"/>
              </a:spcAft>
              <a:buFont typeface="+mj-lt"/>
              <a:buAutoNum type="arabicPeriod" startAt="3"/>
            </a:pPr>
            <a:endParaRPr lang="en-US" dirty="0">
              <a:cs typeface="+mn-ea"/>
              <a:sym typeface="+mn-lt"/>
            </a:endParaRPr>
          </a:p>
        </p:txBody>
      </p:sp>
      <p:sp>
        <p:nvSpPr>
          <p:cNvPr id="17" name="Freeform 19"/>
          <p:cNvSpPr/>
          <p:nvPr/>
        </p:nvSpPr>
        <p:spPr>
          <a:xfrm>
            <a:off x="9249016" y="1887163"/>
            <a:ext cx="1721912" cy="684749"/>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chemeClr val="accent2"/>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algn="ctr" defTabSz="1111250">
              <a:lnSpc>
                <a:spcPct val="90000"/>
              </a:lnSpc>
              <a:spcBef>
                <a:spcPct val="0"/>
              </a:spcBef>
              <a:spcAft>
                <a:spcPct val="35000"/>
              </a:spcAft>
            </a:pPr>
            <a:endParaRPr lang="en-US" sz="2400" dirty="0">
              <a:cs typeface="+mn-ea"/>
              <a:sym typeface="+mn-lt"/>
            </a:endParaRPr>
          </a:p>
        </p:txBody>
      </p:sp>
      <p:sp>
        <p:nvSpPr>
          <p:cNvPr id="18" name="文本框 17"/>
          <p:cNvSpPr txBox="1"/>
          <p:nvPr/>
        </p:nvSpPr>
        <p:spPr>
          <a:xfrm>
            <a:off x="1580515" y="4264025"/>
            <a:ext cx="1968500" cy="460375"/>
          </a:xfrm>
          <a:prstGeom prst="rect">
            <a:avLst/>
          </a:prstGeom>
          <a:noFill/>
        </p:spPr>
        <p:txBody>
          <a:bodyPr wrap="square" rtlCol="0">
            <a:spAutoFit/>
          </a:bodyPr>
          <a:lstStyle/>
          <a:p>
            <a:pPr algn="ctr"/>
            <a:r>
              <a:rPr lang="en-US" altLang="zh-CN" sz="2400" b="1" dirty="0">
                <a:solidFill>
                  <a:schemeClr val="bg1"/>
                </a:solidFill>
                <a:cs typeface="+mn-ea"/>
                <a:sym typeface="+mn-lt"/>
              </a:rPr>
              <a:t>3</a:t>
            </a:r>
            <a:r>
              <a:rPr lang="zh-CN" altLang="en-US" sz="2400" b="1" dirty="0">
                <a:solidFill>
                  <a:schemeClr val="bg1"/>
                </a:solidFill>
                <a:cs typeface="+mn-ea"/>
                <a:sym typeface="+mn-lt"/>
              </a:rPr>
              <a:t>月份</a:t>
            </a:r>
            <a:endParaRPr lang="zh-CN" altLang="en-US" sz="2400" b="1" dirty="0">
              <a:solidFill>
                <a:schemeClr val="bg1"/>
              </a:solidFill>
              <a:cs typeface="+mn-ea"/>
              <a:sym typeface="+mn-lt"/>
            </a:endParaRPr>
          </a:p>
        </p:txBody>
      </p:sp>
      <p:sp>
        <p:nvSpPr>
          <p:cNvPr id="19" name="文本框 18"/>
          <p:cNvSpPr txBox="1"/>
          <p:nvPr/>
        </p:nvSpPr>
        <p:spPr>
          <a:xfrm>
            <a:off x="4289327" y="2110014"/>
            <a:ext cx="1191850" cy="460375"/>
          </a:xfrm>
          <a:prstGeom prst="rect">
            <a:avLst/>
          </a:prstGeom>
          <a:noFill/>
        </p:spPr>
        <p:txBody>
          <a:bodyPr wrap="square" rtlCol="0">
            <a:spAutoFit/>
          </a:bodyPr>
          <a:lstStyle/>
          <a:p>
            <a:pPr algn="ctr"/>
            <a:r>
              <a:rPr lang="en-US" altLang="zh-CN" sz="2400" b="1" dirty="0">
                <a:solidFill>
                  <a:schemeClr val="bg1"/>
                </a:solidFill>
                <a:cs typeface="+mn-ea"/>
                <a:sym typeface="+mn-lt"/>
              </a:rPr>
              <a:t>4</a:t>
            </a:r>
            <a:r>
              <a:rPr lang="zh-CN" altLang="en-US" sz="2400" b="1" dirty="0">
                <a:solidFill>
                  <a:schemeClr val="bg1"/>
                </a:solidFill>
                <a:cs typeface="+mn-ea"/>
                <a:sym typeface="+mn-lt"/>
              </a:rPr>
              <a:t>月份</a:t>
            </a:r>
            <a:endParaRPr lang="zh-CN" altLang="en-US" sz="2400" b="1" dirty="0">
              <a:solidFill>
                <a:schemeClr val="bg1"/>
              </a:solidFill>
              <a:cs typeface="+mn-ea"/>
              <a:sym typeface="+mn-lt"/>
            </a:endParaRPr>
          </a:p>
        </p:txBody>
      </p:sp>
      <p:sp>
        <p:nvSpPr>
          <p:cNvPr id="20" name="文本框 19"/>
          <p:cNvSpPr txBox="1"/>
          <p:nvPr/>
        </p:nvSpPr>
        <p:spPr>
          <a:xfrm>
            <a:off x="7025300" y="4388421"/>
            <a:ext cx="1229104" cy="460375"/>
          </a:xfrm>
          <a:prstGeom prst="rect">
            <a:avLst/>
          </a:prstGeom>
          <a:noFill/>
        </p:spPr>
        <p:txBody>
          <a:bodyPr wrap="square" rtlCol="0">
            <a:spAutoFit/>
          </a:bodyPr>
          <a:lstStyle/>
          <a:p>
            <a:pPr algn="ctr"/>
            <a:r>
              <a:rPr lang="en-US" altLang="zh-CN" sz="2400" b="1" dirty="0">
                <a:solidFill>
                  <a:schemeClr val="bg1"/>
                </a:solidFill>
                <a:cs typeface="+mn-ea"/>
                <a:sym typeface="+mn-lt"/>
              </a:rPr>
              <a:t>5</a:t>
            </a:r>
            <a:r>
              <a:rPr lang="zh-CN" altLang="en-US" sz="2400" b="1" dirty="0">
                <a:solidFill>
                  <a:schemeClr val="bg1"/>
                </a:solidFill>
                <a:cs typeface="+mn-ea"/>
                <a:sym typeface="+mn-lt"/>
              </a:rPr>
              <a:t>月份</a:t>
            </a:r>
            <a:endParaRPr lang="zh-CN" altLang="en-US" sz="2400" b="1" dirty="0">
              <a:solidFill>
                <a:schemeClr val="bg1"/>
              </a:solidFill>
              <a:cs typeface="+mn-ea"/>
              <a:sym typeface="+mn-lt"/>
            </a:endParaRPr>
          </a:p>
        </p:txBody>
      </p:sp>
      <p:sp>
        <p:nvSpPr>
          <p:cNvPr id="21" name="文本框 20"/>
          <p:cNvSpPr txBox="1"/>
          <p:nvPr/>
        </p:nvSpPr>
        <p:spPr>
          <a:xfrm>
            <a:off x="9297035" y="1999615"/>
            <a:ext cx="1298575" cy="460375"/>
          </a:xfrm>
          <a:prstGeom prst="rect">
            <a:avLst/>
          </a:prstGeom>
          <a:noFill/>
        </p:spPr>
        <p:txBody>
          <a:bodyPr wrap="square" rtlCol="0">
            <a:spAutoFit/>
          </a:bodyPr>
          <a:lstStyle/>
          <a:p>
            <a:pPr algn="ctr"/>
            <a:r>
              <a:rPr lang="en-US" altLang="zh-CN" sz="2400" b="1" dirty="0">
                <a:solidFill>
                  <a:schemeClr val="bg1"/>
                </a:solidFill>
                <a:cs typeface="+mn-ea"/>
                <a:sym typeface="+mn-lt"/>
              </a:rPr>
              <a:t>6</a:t>
            </a:r>
            <a:r>
              <a:rPr lang="zh-CN" altLang="en-US" sz="2400" b="1" dirty="0">
                <a:solidFill>
                  <a:schemeClr val="bg1"/>
                </a:solidFill>
                <a:cs typeface="+mn-ea"/>
                <a:sym typeface="+mn-lt"/>
              </a:rPr>
              <a:t>月份</a:t>
            </a:r>
            <a:endParaRPr lang="zh-CN" altLang="en-US" sz="2400" b="1" dirty="0">
              <a:solidFill>
                <a:schemeClr val="bg1"/>
              </a:solidFill>
              <a:cs typeface="+mn-ea"/>
              <a:sym typeface="+mn-lt"/>
            </a:endParaRPr>
          </a:p>
        </p:txBody>
      </p:sp>
      <p:sp>
        <p:nvSpPr>
          <p:cNvPr id="22" name="矩形 21"/>
          <p:cNvSpPr/>
          <p:nvPr/>
        </p:nvSpPr>
        <p:spPr>
          <a:xfrm>
            <a:off x="1580515" y="3363595"/>
            <a:ext cx="1602105" cy="774700"/>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3.16-3.31 </a:t>
            </a:r>
            <a:r>
              <a:rPr lang="zh-CN" altLang="en-US" sz="1400" dirty="0">
                <a:cs typeface="+mn-ea"/>
                <a:sym typeface="+mn-lt"/>
              </a:rPr>
              <a:t>完成游戏首页的界面设计和逻辑设计；</a:t>
            </a:r>
            <a:endParaRPr lang="zh-CN" altLang="en-US" sz="1400" dirty="0">
              <a:cs typeface="+mn-ea"/>
              <a:sym typeface="+mn-lt"/>
            </a:endParaRPr>
          </a:p>
        </p:txBody>
      </p:sp>
      <p:sp>
        <p:nvSpPr>
          <p:cNvPr id="23" name="矩形 22"/>
          <p:cNvSpPr/>
          <p:nvPr/>
        </p:nvSpPr>
        <p:spPr>
          <a:xfrm>
            <a:off x="1578610" y="2459990"/>
            <a:ext cx="1603375" cy="774700"/>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3.05-3.15</a:t>
            </a:r>
            <a:r>
              <a:rPr lang="zh-CN" altLang="en-US" sz="1400" dirty="0">
                <a:cs typeface="+mn-ea"/>
                <a:sym typeface="+mn-lt"/>
              </a:rPr>
              <a:t>撰写开题报告做好开题答辩准备</a:t>
            </a:r>
            <a:endParaRPr lang="zh-CN" altLang="en-US" sz="1400" dirty="0">
              <a:cs typeface="+mn-ea"/>
              <a:sym typeface="+mn-lt"/>
            </a:endParaRPr>
          </a:p>
        </p:txBody>
      </p:sp>
      <p:sp>
        <p:nvSpPr>
          <p:cNvPr id="25" name="矩形 24"/>
          <p:cNvSpPr/>
          <p:nvPr/>
        </p:nvSpPr>
        <p:spPr>
          <a:xfrm>
            <a:off x="3960800" y="2705883"/>
            <a:ext cx="1577117" cy="774700"/>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4.1-4.7 </a:t>
            </a:r>
            <a:r>
              <a:rPr lang="zh-CN" altLang="en-US" sz="1400" dirty="0">
                <a:cs typeface="+mn-ea"/>
                <a:sym typeface="+mn-lt"/>
              </a:rPr>
              <a:t>完成游戏后台管理的数据库设计；</a:t>
            </a:r>
            <a:endParaRPr lang="zh-CN" altLang="en-US" sz="1400" dirty="0">
              <a:cs typeface="+mn-ea"/>
              <a:sym typeface="+mn-lt"/>
            </a:endParaRPr>
          </a:p>
        </p:txBody>
      </p:sp>
      <p:sp>
        <p:nvSpPr>
          <p:cNvPr id="26" name="矩形 25"/>
          <p:cNvSpPr/>
          <p:nvPr/>
        </p:nvSpPr>
        <p:spPr>
          <a:xfrm>
            <a:off x="6432550" y="3480435"/>
            <a:ext cx="1688465" cy="774700"/>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5.16-5.25 </a:t>
            </a:r>
            <a:r>
              <a:rPr lang="zh-CN" altLang="en-US" sz="1400" dirty="0">
                <a:cs typeface="+mn-ea"/>
                <a:sym typeface="+mn-lt"/>
              </a:rPr>
              <a:t>修改毕业论文，定稿，交付给导师评阅</a:t>
            </a:r>
            <a:endParaRPr lang="zh-CN" altLang="en-US" sz="1400" dirty="0">
              <a:cs typeface="+mn-ea"/>
              <a:sym typeface="+mn-lt"/>
            </a:endParaRPr>
          </a:p>
        </p:txBody>
      </p:sp>
      <p:sp>
        <p:nvSpPr>
          <p:cNvPr id="27" name="矩形 26"/>
          <p:cNvSpPr/>
          <p:nvPr/>
        </p:nvSpPr>
        <p:spPr>
          <a:xfrm>
            <a:off x="6432831" y="2682934"/>
            <a:ext cx="1601925" cy="774700"/>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5.1-5.15 </a:t>
            </a:r>
            <a:r>
              <a:rPr lang="zh-CN" altLang="en-US" sz="1400" dirty="0">
                <a:cs typeface="+mn-ea"/>
                <a:sym typeface="+mn-lt"/>
              </a:rPr>
              <a:t>对项目进行完善，完成毕业论文初稿。</a:t>
            </a:r>
            <a:endParaRPr lang="zh-CN" altLang="en-US" sz="1400" dirty="0">
              <a:cs typeface="+mn-ea"/>
              <a:sym typeface="+mn-lt"/>
            </a:endParaRPr>
          </a:p>
        </p:txBody>
      </p:sp>
      <p:sp>
        <p:nvSpPr>
          <p:cNvPr id="29" name="矩形 28"/>
          <p:cNvSpPr/>
          <p:nvPr/>
        </p:nvSpPr>
        <p:spPr>
          <a:xfrm>
            <a:off x="8803939" y="2811928"/>
            <a:ext cx="1567102" cy="774700"/>
          </a:xfrm>
          <a:prstGeom prst="rect">
            <a:avLst/>
          </a:prstGeom>
          <a:noFill/>
        </p:spPr>
        <p:txBody>
          <a:bodyPr wrap="square" lIns="0" tIns="0" rIns="0" bIns="0" rtlCol="0" anchor="t" anchorCtr="0">
            <a:spAutoFit/>
          </a:bodyPr>
          <a:lstStyle/>
          <a:p>
            <a:pPr defTabSz="1216660">
              <a:lnSpc>
                <a:spcPct val="120000"/>
              </a:lnSpc>
              <a:spcBef>
                <a:spcPct val="20000"/>
              </a:spcBef>
            </a:pPr>
            <a:r>
              <a:rPr lang="en-US" altLang="zh-CN" sz="1400" dirty="0">
                <a:cs typeface="+mn-ea"/>
                <a:sym typeface="+mn-lt"/>
              </a:rPr>
              <a:t>5.26-6.1  </a:t>
            </a:r>
            <a:r>
              <a:rPr lang="zh-CN" altLang="en-US" sz="1400" dirty="0">
                <a:cs typeface="+mn-ea"/>
                <a:sym typeface="+mn-lt"/>
              </a:rPr>
              <a:t>准备论文答辩</a:t>
            </a:r>
            <a:r>
              <a:rPr lang="en-US" altLang="zh-CN" sz="1400" dirty="0">
                <a:cs typeface="+mn-ea"/>
                <a:sym typeface="+mn-lt"/>
              </a:rPr>
              <a:t> </a:t>
            </a:r>
            <a:r>
              <a:rPr lang="zh-CN" altLang="en-US" sz="1400" dirty="0">
                <a:cs typeface="+mn-ea"/>
                <a:sym typeface="+mn-lt"/>
              </a:rPr>
              <a:t>，装订、提交论文</a:t>
            </a:r>
            <a:endParaRPr lang="zh-CN" altLang="en-US" sz="1400" dirty="0">
              <a:cs typeface="+mn-ea"/>
              <a:sym typeface="+mn-lt"/>
            </a:endParaRPr>
          </a:p>
        </p:txBody>
      </p:sp>
      <p:grpSp>
        <p:nvGrpSpPr>
          <p:cNvPr id="46" name="组合 45"/>
          <p:cNvGrpSpPr/>
          <p:nvPr/>
        </p:nvGrpSpPr>
        <p:grpSpPr>
          <a:xfrm>
            <a:off x="4165600" y="277508"/>
            <a:ext cx="3860800" cy="460375"/>
            <a:chOff x="4165600" y="226708"/>
            <a:chExt cx="3860800" cy="460375"/>
          </a:xfrm>
        </p:grpSpPr>
        <p:sp>
          <p:nvSpPr>
            <p:cNvPr id="47" name="文本框 46"/>
            <p:cNvSpPr txBox="1"/>
            <p:nvPr/>
          </p:nvSpPr>
          <p:spPr>
            <a:xfrm>
              <a:off x="4165600" y="226708"/>
              <a:ext cx="3860800" cy="460375"/>
            </a:xfrm>
            <a:prstGeom prst="rect">
              <a:avLst/>
            </a:prstGeom>
            <a:noFill/>
          </p:spPr>
          <p:txBody>
            <a:bodyPr wrap="square" rtlCol="0">
              <a:spAutoFit/>
            </a:bodyPr>
            <a:lstStyle/>
            <a:p>
              <a:pPr algn="ctr"/>
              <a:r>
                <a:rPr lang="zh-CN" altLang="en-US" sz="2400" b="1" dirty="0">
                  <a:latin typeface="+mj-ea"/>
                  <a:ea typeface="+mj-ea"/>
                </a:rPr>
                <a:t>论文写作思路及安排</a:t>
              </a:r>
              <a:endParaRPr lang="zh-CN" altLang="en-US" sz="2400" b="1" dirty="0">
                <a:latin typeface="+mj-ea"/>
                <a:ea typeface="+mj-ea"/>
              </a:endParaRPr>
            </a:p>
          </p:txBody>
        </p:sp>
        <p:cxnSp>
          <p:nvCxnSpPr>
            <p:cNvPr id="48" name="直接连接符 47"/>
            <p:cNvCxnSpPr/>
            <p:nvPr/>
          </p:nvCxnSpPr>
          <p:spPr>
            <a:xfrm>
              <a:off x="4419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23138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3960800" y="3586628"/>
            <a:ext cx="1577117" cy="774700"/>
          </a:xfrm>
          <a:prstGeom prst="rect">
            <a:avLst/>
          </a:prstGeom>
          <a:noFill/>
        </p:spPr>
        <p:txBody>
          <a:bodyPr wrap="square" lIns="0" tIns="0" rIns="0" bIns="0" rtlCol="0" anchor="t" anchorCtr="0">
            <a:spAutoFit/>
          </a:bodyPr>
          <a:p>
            <a:pPr defTabSz="1216660">
              <a:lnSpc>
                <a:spcPct val="120000"/>
              </a:lnSpc>
              <a:spcBef>
                <a:spcPct val="20000"/>
              </a:spcBef>
            </a:pPr>
            <a:r>
              <a:rPr lang="en-US" altLang="zh-CN" sz="1400" dirty="0">
                <a:cs typeface="+mn-ea"/>
                <a:sym typeface="+mn-lt"/>
              </a:rPr>
              <a:t>4.7-4.30 </a:t>
            </a:r>
            <a:r>
              <a:rPr lang="zh-CN" altLang="en-US" sz="1400" dirty="0">
                <a:cs typeface="+mn-ea"/>
                <a:sym typeface="+mn-lt"/>
              </a:rPr>
              <a:t>完成游戏后台管理的界面设计和逻辑设计；</a:t>
            </a:r>
            <a:endParaRPr lang="zh-CN" altLang="en-US" sz="1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5151120" y="2721079"/>
            <a:ext cx="1162799" cy="922020"/>
          </a:xfrm>
          <a:prstGeom prst="rect">
            <a:avLst/>
          </a:prstGeom>
          <a:noFill/>
        </p:spPr>
        <p:txBody>
          <a:bodyPr wrap="square" rtlCol="0">
            <a:spAutoFit/>
          </a:bodyPr>
          <a:lstStyle/>
          <a:p>
            <a:r>
              <a:rPr lang="en-US" altLang="zh-CN" sz="5400" dirty="0">
                <a:solidFill>
                  <a:prstClr val="black"/>
                </a:solidFill>
                <a:latin typeface="微软雅黑" panose="020B0503020204020204" pitchFamily="34" charset="-122"/>
                <a:ea typeface="微软雅黑" panose="020B0503020204020204" pitchFamily="34" charset="-122"/>
              </a:rPr>
              <a:t>05</a:t>
            </a:r>
            <a:endParaRPr lang="zh-CN" altLang="en-US" sz="5400" dirty="0">
              <a:solidFill>
                <a:prstClr val="black"/>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6154112" y="2835995"/>
            <a:ext cx="3325090" cy="808631"/>
            <a:chOff x="6145222" y="2753876"/>
            <a:chExt cx="3325090" cy="808631"/>
          </a:xfrm>
        </p:grpSpPr>
        <p:sp>
          <p:nvSpPr>
            <p:cNvPr id="19" name="文本框 18"/>
            <p:cNvSpPr txBox="1"/>
            <p:nvPr/>
          </p:nvSpPr>
          <p:spPr>
            <a:xfrm>
              <a:off x="6145222" y="2753876"/>
              <a:ext cx="3325090" cy="583565"/>
            </a:xfrm>
            <a:prstGeom prst="rect">
              <a:avLst/>
            </a:prstGeom>
            <a:noFill/>
          </p:spPr>
          <p:txBody>
            <a:bodyPr wrap="square" rtlCol="0">
              <a:spAutoFit/>
            </a:bodyPr>
            <a:lstStyle/>
            <a:p>
              <a:r>
                <a:rPr lang="zh-CN" altLang="en-US" sz="3200" dirty="0">
                  <a:solidFill>
                    <a:prstClr val="black"/>
                  </a:solidFill>
                  <a:latin typeface="微软雅黑" panose="020B0503020204020204" pitchFamily="34" charset="-122"/>
                  <a:ea typeface="微软雅黑" panose="020B0503020204020204" pitchFamily="34" charset="-122"/>
                </a:rPr>
                <a:t>参考文献</a:t>
              </a:r>
              <a:endParaRPr lang="zh-CN" altLang="en-US" sz="3200" dirty="0">
                <a:solidFill>
                  <a:prstClr val="black"/>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213348" y="3255802"/>
              <a:ext cx="3188208" cy="306705"/>
            </a:xfrm>
            <a:prstGeom prst="rect">
              <a:avLst/>
            </a:prstGeom>
            <a:noFill/>
          </p:spPr>
          <p:txBody>
            <a:bodyPr wrap="square" rtlCol="0">
              <a:spAutoFit/>
            </a:bodyPr>
            <a:lstStyle/>
            <a:p>
              <a:endParaRPr lang="zh-CN" altLang="en-US" sz="1400" dirty="0">
                <a:solidFill>
                  <a:prstClr val="black"/>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8"/>
          <p:cNvSpPr txBox="1"/>
          <p:nvPr/>
        </p:nvSpPr>
        <p:spPr>
          <a:xfrm>
            <a:off x="1110615" y="1438910"/>
            <a:ext cx="9767570" cy="26149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6660">
              <a:lnSpc>
                <a:spcPct val="120000"/>
              </a:lnSpc>
              <a:spcBef>
                <a:spcPct val="20000"/>
              </a:spcBef>
            </a:pP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[1] </a:t>
            </a:r>
            <a:r>
              <a:rPr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JavaScript高级程序设计（第3版）</a:t>
            </a:r>
            <a:endParaRPr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a:p>
            <a:pPr defTabSz="1216660">
              <a:lnSpc>
                <a:spcPct val="120000"/>
              </a:lnSpc>
              <a:spcBef>
                <a:spcPct val="20000"/>
              </a:spcBef>
            </a:pP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[2] </a:t>
            </a:r>
            <a:r>
              <a:rPr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Node.js高级编程</a:t>
            </a:r>
            <a:r>
              <a:rPr 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a:t>
            </a:r>
            <a:r>
              <a:rPr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清华大学出版社</a:t>
            </a:r>
            <a:r>
              <a:rPr 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 2014</a:t>
            </a:r>
            <a:endParaRPr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a:p>
            <a:pPr defTabSz="1216660">
              <a:lnSpc>
                <a:spcPct val="120000"/>
              </a:lnSpc>
              <a:spcBef>
                <a:spcPct val="20000"/>
              </a:spcBef>
            </a:pP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[3] </a:t>
            </a:r>
            <a:r>
              <a:rPr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HTML5+CSS3从入门到精通(第3版)</a:t>
            </a: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.清华大学出版社</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2017</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a:p>
            <a:pPr defTabSz="1216660">
              <a:lnSpc>
                <a:spcPct val="120000"/>
              </a:lnSpc>
              <a:spcBef>
                <a:spcPct val="20000"/>
              </a:spcBef>
            </a:pP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[4] </a:t>
            </a:r>
            <a:r>
              <a:rPr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MySQL数据库应用从入门到精通</a:t>
            </a:r>
            <a:r>
              <a:rPr 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 </a:t>
            </a:r>
            <a:r>
              <a:rPr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2013</a:t>
            </a:r>
            <a:endParaRPr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a:p>
            <a:pPr defTabSz="1216660">
              <a:lnSpc>
                <a:spcPct val="120000"/>
              </a:lnSpc>
              <a:spcBef>
                <a:spcPct val="20000"/>
              </a:spcBef>
            </a:pP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[5] 王珊，萨师煊. 数据库系统概论.第4版.北京：高等教育出版社，2008</a:t>
            </a:r>
            <a:endPar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a:p>
            <a:pPr defTabSz="1216660">
              <a:lnSpc>
                <a:spcPct val="120000"/>
              </a:lnSpc>
              <a:spcBef>
                <a:spcPct val="20000"/>
              </a:spcBef>
            </a:pP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[6] 麻志毅. 面向对象分析与设计.第4版.北京：机械工业出版社， 2012</a:t>
            </a:r>
            <a:endPar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65" name="组合 64"/>
          <p:cNvGrpSpPr/>
          <p:nvPr/>
        </p:nvGrpSpPr>
        <p:grpSpPr>
          <a:xfrm>
            <a:off x="4165600" y="277508"/>
            <a:ext cx="3860800" cy="460375"/>
            <a:chOff x="4165600" y="226708"/>
            <a:chExt cx="3860800" cy="460375"/>
          </a:xfrm>
        </p:grpSpPr>
        <p:sp>
          <p:nvSpPr>
            <p:cNvPr id="66" name="文本框 65"/>
            <p:cNvSpPr txBox="1"/>
            <p:nvPr/>
          </p:nvSpPr>
          <p:spPr>
            <a:xfrm>
              <a:off x="4165600" y="226708"/>
              <a:ext cx="3860800" cy="460375"/>
            </a:xfrm>
            <a:prstGeom prst="rect">
              <a:avLst/>
            </a:prstGeom>
            <a:noFill/>
          </p:spPr>
          <p:txBody>
            <a:bodyPr wrap="square" rtlCol="0">
              <a:spAutoFit/>
            </a:bodyPr>
            <a:lstStyle/>
            <a:p>
              <a:pPr algn="ctr"/>
              <a:r>
                <a:rPr lang="zh-CN" altLang="en-US" sz="2400" b="1" dirty="0">
                  <a:latin typeface="+mj-ea"/>
                  <a:ea typeface="+mj-ea"/>
                </a:rPr>
                <a:t>参考文献</a:t>
              </a:r>
              <a:endParaRPr lang="zh-CN" altLang="en-US" sz="2400" b="1" dirty="0">
                <a:latin typeface="+mj-ea"/>
                <a:ea typeface="+mj-ea"/>
              </a:endParaRPr>
            </a:p>
          </p:txBody>
        </p:sp>
        <p:cxnSp>
          <p:nvCxnSpPr>
            <p:cNvPr id="67" name="直接连接符 66"/>
            <p:cNvCxnSpPr/>
            <p:nvPr/>
          </p:nvCxnSpPr>
          <p:spPr>
            <a:xfrm>
              <a:off x="4831844"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6861408"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73755" y="2518800"/>
            <a:ext cx="7453948" cy="645160"/>
          </a:xfrm>
          <a:prstGeom prst="rect">
            <a:avLst/>
          </a:prstGeom>
          <a:noFill/>
        </p:spPr>
        <p:txBody>
          <a:bodyPr wrap="square" rtlCol="0">
            <a:spAutoFit/>
          </a:bodyPr>
          <a:lstStyle/>
          <a:p>
            <a:pPr algn="ctr">
              <a:lnSpc>
                <a:spcPct val="90000"/>
              </a:lnSpc>
              <a:spcBef>
                <a:spcPts val="1000"/>
              </a:spcBef>
            </a:pPr>
            <a:r>
              <a:rPr kumimoji="1" lang="zh-CN" altLang="en-US" sz="4000" dirty="0">
                <a:ln w="38100">
                  <a:noFill/>
                </a:ln>
                <a:solidFill>
                  <a:srgbClr val="231F20"/>
                </a:solidFill>
                <a:latin typeface="+mn-ea"/>
                <a:sym typeface="Wingdings" panose="05000000000000000000" pitchFamily="2" charset="2"/>
              </a:rPr>
              <a:t>感谢您的聆听！</a:t>
            </a:r>
            <a:endParaRPr kumimoji="1" lang="zh-CN" altLang="en-US" sz="4000" dirty="0">
              <a:ln w="38100">
                <a:noFill/>
              </a:ln>
              <a:solidFill>
                <a:srgbClr val="231F20"/>
              </a:solidFill>
              <a:latin typeface="+mn-ea"/>
            </a:endParaRPr>
          </a:p>
        </p:txBody>
      </p:sp>
      <p:sp>
        <p:nvSpPr>
          <p:cNvPr id="3" name="文本框 2"/>
          <p:cNvSpPr txBox="1"/>
          <p:nvPr/>
        </p:nvSpPr>
        <p:spPr>
          <a:xfrm>
            <a:off x="4027989" y="3171030"/>
            <a:ext cx="5745480" cy="423545"/>
          </a:xfrm>
          <a:prstGeom prst="rect">
            <a:avLst/>
          </a:prstGeom>
          <a:noFill/>
        </p:spPr>
        <p:txBody>
          <a:bodyPr wrap="square" rtlCol="0">
            <a:spAutoFit/>
          </a:bodyPr>
          <a:lstStyle/>
          <a:p>
            <a:pPr algn="ctr">
              <a:lnSpc>
                <a:spcPct val="90000"/>
              </a:lnSpc>
              <a:spcBef>
                <a:spcPts val="1000"/>
              </a:spcBef>
            </a:pPr>
            <a:r>
              <a:rPr kumimoji="1" lang="en-US" altLang="zh-CN" sz="2400" dirty="0">
                <a:ln w="38100">
                  <a:noFill/>
                </a:ln>
                <a:solidFill>
                  <a:srgbClr val="231F20"/>
                </a:solidFill>
                <a:latin typeface="+mn-ea"/>
              </a:rPr>
              <a:t> </a:t>
            </a:r>
            <a:endParaRPr kumimoji="1" lang="zh-CN" altLang="en-US" sz="2400" dirty="0">
              <a:ln w="38100">
                <a:noFill/>
              </a:ln>
              <a:solidFill>
                <a:srgbClr val="231F20"/>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135002" y="1231289"/>
            <a:ext cx="1956122" cy="584775"/>
          </a:xfrm>
          <a:prstGeom prst="rect">
            <a:avLst/>
          </a:prstGeom>
          <a:noFill/>
        </p:spPr>
        <p:txBody>
          <a:bodyPr wrap="square" rtlCol="0">
            <a:spAutoFit/>
          </a:bodyPr>
          <a:lstStyle/>
          <a:p>
            <a:r>
              <a:rPr lang="zh-CN" altLang="en-US" sz="3200" b="1" dirty="0"/>
              <a:t>目录</a:t>
            </a:r>
            <a:endParaRPr lang="zh-CN" altLang="en-US" sz="3200" b="1" dirty="0"/>
          </a:p>
        </p:txBody>
      </p:sp>
      <p:sp>
        <p:nvSpPr>
          <p:cNvPr id="21" name="文本框 20"/>
          <p:cNvSpPr txBox="1"/>
          <p:nvPr/>
        </p:nvSpPr>
        <p:spPr>
          <a:xfrm>
            <a:off x="3181299" y="1750024"/>
            <a:ext cx="1700581" cy="338554"/>
          </a:xfrm>
          <a:prstGeom prst="rect">
            <a:avLst/>
          </a:prstGeom>
          <a:noFill/>
        </p:spPr>
        <p:txBody>
          <a:bodyPr wrap="square" rtlCol="0">
            <a:spAutoFit/>
          </a:bodyPr>
          <a:lstStyle/>
          <a:p>
            <a:pPr algn="dist"/>
            <a:r>
              <a:rPr lang="en-US" altLang="zh-CN" sz="1600" dirty="0"/>
              <a:t>CONTENTS</a:t>
            </a:r>
            <a:endParaRPr lang="zh-CN" altLang="en-US" sz="1600" dirty="0"/>
          </a:p>
        </p:txBody>
      </p:sp>
      <p:cxnSp>
        <p:nvCxnSpPr>
          <p:cNvPr id="15" name="直接连接符 14"/>
          <p:cNvCxnSpPr/>
          <p:nvPr/>
        </p:nvCxnSpPr>
        <p:spPr>
          <a:xfrm>
            <a:off x="3135002" y="1334526"/>
            <a:ext cx="0" cy="697474"/>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824449" y="2141041"/>
            <a:ext cx="4796444"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824449" y="3064552"/>
            <a:ext cx="4796444"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824449" y="3988063"/>
            <a:ext cx="4796444"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824449" y="4911575"/>
            <a:ext cx="4796444"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5824449" y="1698069"/>
            <a:ext cx="727942" cy="523220"/>
          </a:xfrm>
          <a:prstGeom prst="rect">
            <a:avLst/>
          </a:prstGeom>
          <a:noFill/>
        </p:spPr>
        <p:txBody>
          <a:bodyPr wrap="square" rtlCol="0">
            <a:spAutoFit/>
          </a:bodyPr>
          <a:lstStyle/>
          <a:p>
            <a:r>
              <a:rPr lang="en-US" altLang="zh-CN" sz="2800" b="1" i="1" dirty="0">
                <a:solidFill>
                  <a:prstClr val="black"/>
                </a:solidFill>
                <a:latin typeface="微软雅黑" panose="020B0503020204020204" pitchFamily="34" charset="-122"/>
                <a:ea typeface="微软雅黑" panose="020B0503020204020204" pitchFamily="34" charset="-122"/>
              </a:rPr>
              <a:t>01</a:t>
            </a:r>
            <a:endParaRPr lang="zh-CN" altLang="en-US" sz="2800" b="1" i="1" dirty="0">
              <a:solidFill>
                <a:prstClr val="black"/>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5824448" y="2604472"/>
            <a:ext cx="727943" cy="523220"/>
          </a:xfrm>
          <a:prstGeom prst="rect">
            <a:avLst/>
          </a:prstGeom>
          <a:noFill/>
        </p:spPr>
        <p:txBody>
          <a:bodyPr wrap="square" rtlCol="0">
            <a:spAutoFit/>
          </a:bodyPr>
          <a:lstStyle/>
          <a:p>
            <a:r>
              <a:rPr lang="en-US" altLang="zh-CN" sz="2800" b="1" i="1" dirty="0">
                <a:solidFill>
                  <a:prstClr val="black"/>
                </a:solidFill>
                <a:latin typeface="微软雅黑" panose="020B0503020204020204" pitchFamily="34" charset="-122"/>
                <a:ea typeface="微软雅黑" panose="020B0503020204020204" pitchFamily="34" charset="-122"/>
              </a:rPr>
              <a:t>02</a:t>
            </a:r>
            <a:endParaRPr lang="zh-CN" altLang="en-US" sz="2800" b="1" i="1" dirty="0">
              <a:solidFill>
                <a:prstClr val="black"/>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5911442" y="4317287"/>
            <a:ext cx="727944" cy="521970"/>
          </a:xfrm>
          <a:prstGeom prst="rect">
            <a:avLst/>
          </a:prstGeom>
          <a:noFill/>
        </p:spPr>
        <p:txBody>
          <a:bodyPr wrap="square" rtlCol="0">
            <a:spAutoFit/>
          </a:bodyPr>
          <a:lstStyle/>
          <a:p>
            <a:r>
              <a:rPr lang="en-US" altLang="zh-CN" sz="2800" b="1" i="1" dirty="0">
                <a:solidFill>
                  <a:prstClr val="black"/>
                </a:solidFill>
                <a:latin typeface="微软雅黑" panose="020B0503020204020204" pitchFamily="34" charset="-122"/>
                <a:ea typeface="微软雅黑" panose="020B0503020204020204" pitchFamily="34" charset="-122"/>
              </a:rPr>
              <a:t>04</a:t>
            </a:r>
            <a:endParaRPr lang="zh-CN" altLang="en-US" sz="2800" b="1" i="1" dirty="0">
              <a:solidFill>
                <a:prstClr val="black"/>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5911442" y="4973462"/>
            <a:ext cx="727944" cy="521970"/>
          </a:xfrm>
          <a:prstGeom prst="rect">
            <a:avLst/>
          </a:prstGeom>
          <a:noFill/>
        </p:spPr>
        <p:txBody>
          <a:bodyPr wrap="square" rtlCol="0">
            <a:spAutoFit/>
          </a:bodyPr>
          <a:lstStyle/>
          <a:p>
            <a:r>
              <a:rPr lang="en-US" altLang="zh-CN" sz="2800" b="1" i="1" dirty="0">
                <a:solidFill>
                  <a:prstClr val="black"/>
                </a:solidFill>
                <a:latin typeface="微软雅黑" panose="020B0503020204020204" pitchFamily="34" charset="-122"/>
                <a:ea typeface="微软雅黑" panose="020B0503020204020204" pitchFamily="34" charset="-122"/>
              </a:rPr>
              <a:t>05</a:t>
            </a:r>
            <a:endParaRPr lang="zh-CN" altLang="en-US" sz="2800" b="1" i="1" dirty="0">
              <a:solidFill>
                <a:prstClr val="black"/>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6761635" y="1720533"/>
            <a:ext cx="3325090" cy="460375"/>
          </a:xfrm>
          <a:prstGeom prst="rect">
            <a:avLst/>
          </a:prstGeom>
          <a:noFill/>
        </p:spPr>
        <p:txBody>
          <a:bodyPr wrap="square" rtlCol="0">
            <a:spAutoFit/>
          </a:bodyPr>
          <a:lstStyle/>
          <a:p>
            <a:r>
              <a:rPr lang="zh-CN" altLang="en-US" sz="2400" spc="300" dirty="0">
                <a:latin typeface="微软雅黑" panose="020B0503020204020204" pitchFamily="34" charset="-122"/>
                <a:ea typeface="微软雅黑" panose="020B0503020204020204" pitchFamily="34" charset="-122"/>
              </a:rPr>
              <a:t>研发背景及意义</a:t>
            </a:r>
            <a:endParaRPr lang="zh-CN" altLang="en-US" sz="2400" dirty="0">
              <a:solidFill>
                <a:prstClr val="black"/>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6761635" y="2644043"/>
            <a:ext cx="3325090" cy="460375"/>
          </a:xfrm>
          <a:prstGeom prst="rect">
            <a:avLst/>
          </a:prstGeom>
          <a:noFill/>
        </p:spPr>
        <p:txBody>
          <a:bodyPr wrap="square" rtlCol="0">
            <a:spAutoFit/>
          </a:bodyPr>
          <a:lstStyle/>
          <a:p>
            <a:r>
              <a:rPr lang="zh-CN" altLang="en-US" sz="2400" dirty="0">
                <a:solidFill>
                  <a:prstClr val="black"/>
                </a:solidFill>
                <a:latin typeface="微软雅黑" panose="020B0503020204020204" pitchFamily="34" charset="-122"/>
                <a:ea typeface="微软雅黑" panose="020B0503020204020204" pitchFamily="34" charset="-122"/>
              </a:rPr>
              <a:t>主要实现功能</a:t>
            </a:r>
            <a:endParaRPr lang="zh-CN" altLang="en-US" sz="2400" dirty="0">
              <a:solidFill>
                <a:prstClr val="black"/>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6761480" y="4348480"/>
            <a:ext cx="3945890" cy="460375"/>
          </a:xfrm>
          <a:prstGeom prst="rect">
            <a:avLst/>
          </a:prstGeom>
          <a:noFill/>
        </p:spPr>
        <p:txBody>
          <a:bodyPr wrap="square" rtlCol="0">
            <a:spAutoFit/>
          </a:bodyPr>
          <a:lstStyle/>
          <a:p>
            <a:r>
              <a:rPr lang="zh-CN" altLang="en-US" sz="2400" dirty="0">
                <a:solidFill>
                  <a:prstClr val="black"/>
                </a:solidFill>
                <a:latin typeface="微软雅黑" panose="020B0503020204020204" pitchFamily="34" charset="-122"/>
                <a:ea typeface="微软雅黑" panose="020B0503020204020204" pitchFamily="34" charset="-122"/>
              </a:rPr>
              <a:t>论文写作思路及时间安排</a:t>
            </a:r>
            <a:endParaRPr lang="zh-CN" altLang="en-US" sz="2400" dirty="0">
              <a:solidFill>
                <a:prstClr val="black"/>
              </a:solidFill>
              <a:latin typeface="微软雅黑" panose="020B0503020204020204" pitchFamily="34" charset="-122"/>
              <a:ea typeface="微软雅黑" panose="020B0503020204020204" pitchFamily="34" charset="-122"/>
            </a:endParaRPr>
          </a:p>
        </p:txBody>
      </p:sp>
      <p:cxnSp>
        <p:nvCxnSpPr>
          <p:cNvPr id="2" name="直接连接符 1"/>
          <p:cNvCxnSpPr/>
          <p:nvPr/>
        </p:nvCxnSpPr>
        <p:spPr>
          <a:xfrm>
            <a:off x="5911444" y="5542765"/>
            <a:ext cx="4796444"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761635" y="4973438"/>
            <a:ext cx="3325090" cy="460375"/>
          </a:xfrm>
          <a:prstGeom prst="rect">
            <a:avLst/>
          </a:prstGeom>
          <a:noFill/>
        </p:spPr>
        <p:txBody>
          <a:bodyPr wrap="square" rtlCol="0">
            <a:spAutoFit/>
          </a:bodyPr>
          <a:p>
            <a:r>
              <a:rPr lang="zh-CN" altLang="en-US" sz="2400" dirty="0">
                <a:solidFill>
                  <a:prstClr val="black"/>
                </a:solidFill>
                <a:latin typeface="微软雅黑" panose="020B0503020204020204" pitchFamily="34" charset="-122"/>
                <a:ea typeface="微软雅黑" panose="020B0503020204020204" pitchFamily="34" charset="-122"/>
              </a:rPr>
              <a:t>参考文献</a:t>
            </a:r>
            <a:endParaRPr lang="zh-CN" altLang="en-US" sz="2400" dirty="0">
              <a:solidFill>
                <a:prstClr val="black"/>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824447" y="3366057"/>
            <a:ext cx="727944" cy="521970"/>
          </a:xfrm>
          <a:prstGeom prst="rect">
            <a:avLst/>
          </a:prstGeom>
          <a:noFill/>
        </p:spPr>
        <p:txBody>
          <a:bodyPr wrap="square" rtlCol="0">
            <a:spAutoFit/>
          </a:bodyPr>
          <a:p>
            <a:r>
              <a:rPr lang="en-US" altLang="zh-CN" sz="2800" b="1" i="1" dirty="0">
                <a:solidFill>
                  <a:prstClr val="black"/>
                </a:solidFill>
                <a:latin typeface="微软雅黑" panose="020B0503020204020204" pitchFamily="34" charset="-122"/>
                <a:ea typeface="微软雅黑" panose="020B0503020204020204" pitchFamily="34" charset="-122"/>
              </a:rPr>
              <a:t>03</a:t>
            </a:r>
            <a:endParaRPr lang="zh-CN" altLang="en-US" sz="2800" b="1" i="1" dirty="0">
              <a:solidFill>
                <a:prstClr val="black"/>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761635" y="3427853"/>
            <a:ext cx="3325090" cy="460375"/>
          </a:xfrm>
          <a:prstGeom prst="rect">
            <a:avLst/>
          </a:prstGeom>
          <a:noFill/>
        </p:spPr>
        <p:txBody>
          <a:bodyPr wrap="square" rtlCol="0">
            <a:spAutoFit/>
          </a:bodyPr>
          <a:p>
            <a:r>
              <a:rPr lang="zh-CN" altLang="en-US" sz="2400" dirty="0">
                <a:solidFill>
                  <a:prstClr val="black"/>
                </a:solidFill>
                <a:latin typeface="微软雅黑" panose="020B0503020204020204" pitchFamily="34" charset="-122"/>
                <a:ea typeface="微软雅黑" panose="020B0503020204020204" pitchFamily="34" charset="-122"/>
              </a:rPr>
              <a:t>部分已实现工作</a:t>
            </a:r>
            <a:endParaRPr lang="zh-CN" altLang="en-US" sz="24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5151120" y="2721079"/>
            <a:ext cx="1162799" cy="923330"/>
          </a:xfrm>
          <a:prstGeom prst="rect">
            <a:avLst/>
          </a:prstGeom>
          <a:noFill/>
        </p:spPr>
        <p:txBody>
          <a:bodyPr wrap="square" rtlCol="0">
            <a:spAutoFit/>
          </a:bodyPr>
          <a:lstStyle/>
          <a:p>
            <a:r>
              <a:rPr lang="en-US" altLang="zh-CN" sz="5400" dirty="0">
                <a:solidFill>
                  <a:prstClr val="black"/>
                </a:solidFill>
                <a:latin typeface="微软雅黑" panose="020B0503020204020204" pitchFamily="34" charset="-122"/>
                <a:ea typeface="微软雅黑" panose="020B0503020204020204" pitchFamily="34" charset="-122"/>
              </a:rPr>
              <a:t>01</a:t>
            </a:r>
            <a:endParaRPr lang="zh-CN" altLang="en-US" sz="5400" dirty="0">
              <a:solidFill>
                <a:prstClr val="black"/>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6169352" y="2769955"/>
            <a:ext cx="3325090" cy="825578"/>
            <a:chOff x="6169352" y="2738001"/>
            <a:chExt cx="3325090" cy="825578"/>
          </a:xfrm>
        </p:grpSpPr>
        <p:sp>
          <p:nvSpPr>
            <p:cNvPr id="19" name="文本框 18"/>
            <p:cNvSpPr txBox="1"/>
            <p:nvPr/>
          </p:nvSpPr>
          <p:spPr>
            <a:xfrm>
              <a:off x="6169352" y="2738001"/>
              <a:ext cx="3325090" cy="583565"/>
            </a:xfrm>
            <a:prstGeom prst="rect">
              <a:avLst/>
            </a:prstGeom>
            <a:noFill/>
          </p:spPr>
          <p:txBody>
            <a:bodyPr wrap="square" rtlCol="0">
              <a:spAutoFit/>
            </a:bodyPr>
            <a:lstStyle/>
            <a:p>
              <a:r>
                <a:rPr lang="zh-CN" altLang="en-US" sz="3200" spc="300" dirty="0">
                  <a:latin typeface="微软雅黑" panose="020B0503020204020204" pitchFamily="34" charset="-122"/>
                  <a:ea typeface="微软雅黑" panose="020B0503020204020204" pitchFamily="34" charset="-122"/>
                </a:rPr>
                <a:t>研发背景及意义</a:t>
              </a:r>
              <a:endParaRPr lang="zh-CN" altLang="en-US" sz="3200" dirty="0">
                <a:solidFill>
                  <a:prstClr val="black"/>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213348" y="3255802"/>
              <a:ext cx="3188208" cy="307777"/>
            </a:xfrm>
            <a:prstGeom prst="rect">
              <a:avLst/>
            </a:prstGeom>
            <a:noFill/>
          </p:spPr>
          <p:txBody>
            <a:bodyPr wrap="square" rtlCol="0">
              <a:spAutoFit/>
            </a:bodyPr>
            <a:lstStyle/>
            <a:p>
              <a:pPr algn="dist"/>
              <a:r>
                <a:rPr lang="en-US" altLang="zh-CN" sz="1400" dirty="0">
                  <a:solidFill>
                    <a:prstClr val="black"/>
                  </a:solidFill>
                  <a:latin typeface="微软雅黑" panose="020B0503020204020204" pitchFamily="34" charset="-122"/>
                  <a:ea typeface="微软雅黑" panose="020B0503020204020204" pitchFamily="34" charset="-122"/>
                </a:rPr>
                <a:t>BACKGROUND AND MEANING</a:t>
              </a:r>
              <a:endParaRPr lang="zh-CN" altLang="en-US" sz="1400" dirty="0">
                <a:solidFill>
                  <a:prstClr val="black"/>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1"/>
          <p:cNvSpPr/>
          <p:nvPr/>
        </p:nvSpPr>
        <p:spPr>
          <a:xfrm>
            <a:off x="1031383" y="1544590"/>
            <a:ext cx="4471544" cy="2546561"/>
          </a:xfrm>
          <a:prstGeom prst="rect">
            <a:avLst/>
          </a:prstGeom>
          <a:solidFill>
            <a:srgbClr val="60565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340">
              <a:lnSpc>
                <a:spcPct val="200000"/>
              </a:lnSpc>
            </a:pPr>
            <a:endParaRPr lang="en-US" sz="1200">
              <a:solidFill>
                <a:schemeClr val="bg1"/>
              </a:solidFill>
              <a:cs typeface="+mn-ea"/>
              <a:sym typeface="+mn-lt"/>
            </a:endParaRPr>
          </a:p>
        </p:txBody>
      </p:sp>
      <p:grpSp>
        <p:nvGrpSpPr>
          <p:cNvPr id="13" name="组合 12"/>
          <p:cNvGrpSpPr/>
          <p:nvPr/>
        </p:nvGrpSpPr>
        <p:grpSpPr>
          <a:xfrm>
            <a:off x="4165600" y="277508"/>
            <a:ext cx="3860800" cy="460375"/>
            <a:chOff x="4165600" y="226708"/>
            <a:chExt cx="3860800" cy="460375"/>
          </a:xfrm>
        </p:grpSpPr>
        <p:sp>
          <p:nvSpPr>
            <p:cNvPr id="6" name="文本框 5"/>
            <p:cNvSpPr txBox="1"/>
            <p:nvPr/>
          </p:nvSpPr>
          <p:spPr>
            <a:xfrm>
              <a:off x="4165600" y="226708"/>
              <a:ext cx="3860800" cy="460375"/>
            </a:xfrm>
            <a:prstGeom prst="rect">
              <a:avLst/>
            </a:prstGeom>
            <a:noFill/>
          </p:spPr>
          <p:txBody>
            <a:bodyPr wrap="square" rtlCol="0">
              <a:spAutoFit/>
            </a:bodyPr>
            <a:lstStyle/>
            <a:p>
              <a:pPr algn="ctr"/>
              <a:r>
                <a:rPr lang="zh-CN" altLang="en-US" sz="2400" b="1" dirty="0">
                  <a:latin typeface="+mj-ea"/>
                  <a:ea typeface="+mj-ea"/>
                </a:rPr>
                <a:t>研发背景及意义</a:t>
              </a:r>
              <a:endParaRPr lang="zh-CN" altLang="en-US" sz="2400" b="1" dirty="0">
                <a:latin typeface="+mj-ea"/>
                <a:ea typeface="+mj-ea"/>
              </a:endParaRPr>
            </a:p>
          </p:txBody>
        </p:sp>
        <p:cxnSp>
          <p:nvCxnSpPr>
            <p:cNvPr id="8" name="直接连接符 7"/>
            <p:cNvCxnSpPr/>
            <p:nvPr/>
          </p:nvCxnSpPr>
          <p:spPr>
            <a:xfrm>
              <a:off x="4419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23138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Rectangle 11"/>
          <p:cNvSpPr/>
          <p:nvPr/>
        </p:nvSpPr>
        <p:spPr>
          <a:xfrm>
            <a:off x="5502910" y="1544320"/>
            <a:ext cx="5650230" cy="3248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340">
              <a:lnSpc>
                <a:spcPct val="200000"/>
              </a:lnSpc>
            </a:pPr>
            <a:endParaRPr lang="en-US" sz="1200">
              <a:solidFill>
                <a:schemeClr val="bg1"/>
              </a:solidFill>
              <a:cs typeface="+mn-ea"/>
              <a:sym typeface="+mn-lt"/>
            </a:endParaRPr>
          </a:p>
        </p:txBody>
      </p:sp>
      <p:sp>
        <p:nvSpPr>
          <p:cNvPr id="19" name="矩形 18"/>
          <p:cNvSpPr/>
          <p:nvPr/>
        </p:nvSpPr>
        <p:spPr>
          <a:xfrm>
            <a:off x="5980512" y="2005570"/>
            <a:ext cx="4695484" cy="2585085"/>
          </a:xfrm>
          <a:prstGeom prst="rect">
            <a:avLst/>
          </a:prstGeom>
          <a:noFill/>
        </p:spPr>
        <p:txBody>
          <a:bodyPr wrap="square" lIns="0" tIns="0" rIns="0" bIns="0" rtlCol="0" anchor="t" anchorCtr="0">
            <a:spAutoFit/>
          </a:bodyPr>
          <a:lstStyle/>
          <a:p>
            <a:pPr defTabSz="1216660" fontAlgn="auto">
              <a:lnSpc>
                <a:spcPct val="150000"/>
              </a:lnSpc>
              <a:spcBef>
                <a:spcPts val="0"/>
              </a:spcBef>
            </a:pPr>
            <a:r>
              <a:rPr lang="en-US" altLang="zh-CN" sz="1400" dirty="0">
                <a:solidFill>
                  <a:schemeClr val="tx1"/>
                </a:solidFill>
                <a:latin typeface="+mn-ea"/>
                <a:cs typeface="+mn-ea"/>
                <a:sym typeface="+mn-lt"/>
              </a:rPr>
              <a:t>       </a:t>
            </a:r>
            <a:r>
              <a:rPr lang="zh-CN" altLang="en-US" sz="1600" dirty="0">
                <a:solidFill>
                  <a:schemeClr val="bg1"/>
                </a:solidFill>
                <a:latin typeface="+mn-ea"/>
                <a:cs typeface="+mn-ea"/>
                <a:sym typeface="+mn-lt"/>
              </a:rPr>
              <a:t>在当今社会，现代人的工作压力、学习压力逐渐增大，生活节奏逐渐加快，大多数人没有足够的休闲时间娱乐放松自己，而随着互联网科技的迅速发展，智能设备的普及，人们已经不能满足于只是单纯的电子应用，于是各种各样的娱乐产品应运而生，技术人员开始研发多样的娱乐游戏，来缓解大家在日常生活中紧张和焦虑的情绪。</a:t>
            </a:r>
            <a:endParaRPr lang="en-US" altLang="zh-CN" sz="1600" dirty="0">
              <a:solidFill>
                <a:schemeClr val="bg1"/>
              </a:solidFill>
              <a:latin typeface="+mn-ea"/>
              <a:cs typeface="+mn-ea"/>
              <a:sym typeface="+mn-lt"/>
            </a:endParaRPr>
          </a:p>
        </p:txBody>
      </p:sp>
      <p:pic>
        <p:nvPicPr>
          <p:cNvPr id="4" name="图片 3" descr="1"/>
          <p:cNvPicPr>
            <a:picLocks noChangeAspect="1"/>
          </p:cNvPicPr>
          <p:nvPr>
            <p:custDataLst>
              <p:tags r:id="rId1"/>
            </p:custDataLst>
          </p:nvPr>
        </p:nvPicPr>
        <p:blipFill>
          <a:blip r:embed="rId2"/>
          <a:stretch>
            <a:fillRect/>
          </a:stretch>
        </p:blipFill>
        <p:spPr>
          <a:xfrm>
            <a:off x="897890" y="1544955"/>
            <a:ext cx="4605020" cy="3247390"/>
          </a:xfrm>
          <a:prstGeom prst="rect">
            <a:avLst/>
          </a:prstGeom>
        </p:spPr>
      </p:pic>
      <p:sp>
        <p:nvSpPr>
          <p:cNvPr id="5" name="文本框 4"/>
          <p:cNvSpPr txBox="1"/>
          <p:nvPr/>
        </p:nvSpPr>
        <p:spPr>
          <a:xfrm>
            <a:off x="6931660" y="1544955"/>
            <a:ext cx="2948940" cy="460375"/>
          </a:xfrm>
          <a:prstGeom prst="rect">
            <a:avLst/>
          </a:prstGeom>
          <a:noFill/>
        </p:spPr>
        <p:txBody>
          <a:bodyPr wrap="square" rtlCol="0">
            <a:spAutoFit/>
          </a:bodyPr>
          <a:p>
            <a:pPr algn="ctr"/>
            <a:r>
              <a:rPr lang="zh-CN" altLang="en-US" sz="2400">
                <a:solidFill>
                  <a:schemeClr val="bg1"/>
                </a:solidFill>
              </a:rPr>
              <a:t>研究背景</a:t>
            </a:r>
            <a:endParaRPr lang="zh-CN" altLang="en-US"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5" name="圆角矩形 44"/>
          <p:cNvSpPr/>
          <p:nvPr/>
        </p:nvSpPr>
        <p:spPr>
          <a:xfrm>
            <a:off x="5944870" y="1578610"/>
            <a:ext cx="4882515" cy="3701415"/>
          </a:xfrm>
          <a:prstGeom prst="roundRect">
            <a:avLst>
              <a:gd name="adj" fmla="val 9083"/>
            </a:avLst>
          </a:prstGeom>
          <a:noFill/>
          <a:ln>
            <a:solidFill>
              <a:srgbClr val="ADBAC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p:cNvSpPr/>
          <p:nvPr/>
        </p:nvSpPr>
        <p:spPr>
          <a:xfrm>
            <a:off x="5944870" y="2065655"/>
            <a:ext cx="4881880" cy="2999740"/>
          </a:xfrm>
          <a:prstGeom prst="rect">
            <a:avLst/>
          </a:prstGeom>
        </p:spPr>
        <p:txBody>
          <a:bodyPr wrap="square">
            <a:spAutoFit/>
          </a:bodyPr>
          <a:lstStyle/>
          <a:p>
            <a:pPr algn="l" fontAlgn="auto">
              <a:lnSpc>
                <a:spcPct val="175000"/>
              </a:lnSpc>
            </a:pPr>
            <a:r>
              <a:rPr lang="en-US" altLang="zh-CN" sz="1400" dirty="0">
                <a:solidFill>
                  <a:schemeClr val="tx1">
                    <a:lumMod val="85000"/>
                    <a:lumOff val="15000"/>
                  </a:schemeClr>
                </a:solidFill>
                <a:cs typeface="+mn-ea"/>
                <a:sym typeface="+mn-lt"/>
              </a:rPr>
              <a:t>      </a:t>
            </a:r>
            <a:r>
              <a:rPr lang="en-US" altLang="zh-CN" sz="1600" dirty="0">
                <a:solidFill>
                  <a:schemeClr val="tx1">
                    <a:lumMod val="85000"/>
                    <a:lumOff val="15000"/>
                  </a:schemeClr>
                </a:solidFill>
                <a:cs typeface="+mn-ea"/>
                <a:sym typeface="+mn-lt"/>
              </a:rPr>
              <a:t> </a:t>
            </a:r>
            <a:r>
              <a:rPr lang="zh-CN" altLang="en-US" dirty="0">
                <a:solidFill>
                  <a:schemeClr val="tx1">
                    <a:lumMod val="85000"/>
                    <a:lumOff val="15000"/>
                  </a:schemeClr>
                </a:solidFill>
                <a:cs typeface="+mn-ea"/>
                <a:sym typeface="+mn-lt"/>
              </a:rPr>
              <a:t>坦克大战游戏使用了当前热门的JavaScript、html5、css3技术结合Node.js开发语言和mysql数据库，旨在开发出集娱乐，休闲，交流和取得虚拟成就为一体的具有可持续性发展的闯关类游戏。使得玩家在休闲时间放松娱乐的同时也能调动逻辑思维能力和手脑并用的协调能力。</a:t>
            </a:r>
            <a:endParaRPr lang="zh-CN" altLang="en-US" dirty="0">
              <a:solidFill>
                <a:schemeClr val="tx1">
                  <a:lumMod val="85000"/>
                  <a:lumOff val="15000"/>
                </a:schemeClr>
              </a:solidFill>
              <a:cs typeface="+mn-ea"/>
              <a:sym typeface="+mn-lt"/>
            </a:endParaRPr>
          </a:p>
        </p:txBody>
      </p:sp>
      <p:sp>
        <p:nvSpPr>
          <p:cNvPr id="49" name="圆角矩形 48"/>
          <p:cNvSpPr/>
          <p:nvPr/>
        </p:nvSpPr>
        <p:spPr>
          <a:xfrm>
            <a:off x="6877656" y="1453524"/>
            <a:ext cx="3279515" cy="46216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340">
              <a:lnSpc>
                <a:spcPct val="200000"/>
              </a:lnSpc>
            </a:pPr>
            <a:endParaRPr lang="zh-CN" altLang="en-US" sz="1200">
              <a:solidFill>
                <a:schemeClr val="bg1"/>
              </a:solidFill>
              <a:cs typeface="+mn-ea"/>
              <a:sym typeface="+mn-lt"/>
            </a:endParaRPr>
          </a:p>
        </p:txBody>
      </p:sp>
      <p:sp>
        <p:nvSpPr>
          <p:cNvPr id="50" name="文本框 49"/>
          <p:cNvSpPr txBox="1"/>
          <p:nvPr/>
        </p:nvSpPr>
        <p:spPr>
          <a:xfrm>
            <a:off x="7118427" y="1453792"/>
            <a:ext cx="2797972" cy="460375"/>
          </a:xfrm>
          <a:prstGeom prst="rect">
            <a:avLst/>
          </a:prstGeom>
          <a:noFill/>
        </p:spPr>
        <p:txBody>
          <a:bodyPr wrap="square" rtlCol="0">
            <a:spAutoFit/>
          </a:bodyPr>
          <a:lstStyle/>
          <a:p>
            <a:pPr lvl="0" algn="ctr" defTabSz="1216660">
              <a:spcBef>
                <a:spcPct val="20000"/>
              </a:spcBef>
              <a:defRPr/>
            </a:pPr>
            <a:r>
              <a:rPr lang="zh-CN" altLang="en-US" sz="2400" b="1" dirty="0">
                <a:solidFill>
                  <a:schemeClr val="bg1"/>
                </a:solidFill>
                <a:cs typeface="+mn-ea"/>
                <a:sym typeface="+mn-lt"/>
              </a:rPr>
              <a:t>研发意义</a:t>
            </a:r>
            <a:endParaRPr lang="zh-CN" altLang="en-US" sz="2400" b="1" dirty="0">
              <a:solidFill>
                <a:schemeClr val="bg1"/>
              </a:solidFill>
              <a:cs typeface="+mn-ea"/>
              <a:sym typeface="+mn-lt"/>
            </a:endParaRPr>
          </a:p>
        </p:txBody>
      </p:sp>
      <p:grpSp>
        <p:nvGrpSpPr>
          <p:cNvPr id="15" name="组合 14"/>
          <p:cNvGrpSpPr/>
          <p:nvPr/>
        </p:nvGrpSpPr>
        <p:grpSpPr>
          <a:xfrm>
            <a:off x="4165600" y="277508"/>
            <a:ext cx="3860800" cy="460375"/>
            <a:chOff x="4165600" y="226708"/>
            <a:chExt cx="3860800" cy="460375"/>
          </a:xfrm>
        </p:grpSpPr>
        <p:sp>
          <p:nvSpPr>
            <p:cNvPr id="16" name="文本框 15"/>
            <p:cNvSpPr txBox="1"/>
            <p:nvPr/>
          </p:nvSpPr>
          <p:spPr>
            <a:xfrm>
              <a:off x="4165600" y="226708"/>
              <a:ext cx="3860800" cy="460375"/>
            </a:xfrm>
            <a:prstGeom prst="rect">
              <a:avLst/>
            </a:prstGeom>
            <a:noFill/>
          </p:spPr>
          <p:txBody>
            <a:bodyPr wrap="square" rtlCol="0">
              <a:spAutoFit/>
            </a:bodyPr>
            <a:lstStyle/>
            <a:p>
              <a:pPr algn="ctr"/>
              <a:r>
                <a:rPr lang="zh-CN" altLang="en-US" sz="2400" b="1" dirty="0">
                  <a:latin typeface="+mj-ea"/>
                  <a:ea typeface="+mj-ea"/>
                </a:rPr>
                <a:t>研发背景及意义</a:t>
              </a:r>
              <a:endParaRPr lang="zh-CN" altLang="en-US" sz="2400" b="1" dirty="0">
                <a:latin typeface="+mj-ea"/>
                <a:ea typeface="+mj-ea"/>
              </a:endParaRPr>
            </a:p>
          </p:txBody>
        </p:sp>
        <p:cxnSp>
          <p:nvCxnSpPr>
            <p:cNvPr id="17" name="直接连接符 16"/>
            <p:cNvCxnSpPr/>
            <p:nvPr/>
          </p:nvCxnSpPr>
          <p:spPr>
            <a:xfrm>
              <a:off x="4419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23138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 name="图片 3" descr="u=3142834774,1773043645&amp;fm=26&amp;gp=0"/>
          <p:cNvPicPr>
            <a:picLocks noChangeAspect="1"/>
          </p:cNvPicPr>
          <p:nvPr/>
        </p:nvPicPr>
        <p:blipFill>
          <a:blip r:embed="rId1"/>
          <a:stretch>
            <a:fillRect/>
          </a:stretch>
        </p:blipFill>
        <p:spPr>
          <a:xfrm>
            <a:off x="847090" y="1578610"/>
            <a:ext cx="5097780" cy="3629660"/>
          </a:xfrm>
          <a:prstGeom prst="rect">
            <a:avLst/>
          </a:prstGeom>
          <a:ln>
            <a:solidFill>
              <a:schemeClr val="accent1"/>
            </a:solid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5151120" y="2721079"/>
            <a:ext cx="1162799" cy="923330"/>
          </a:xfrm>
          <a:prstGeom prst="rect">
            <a:avLst/>
          </a:prstGeom>
          <a:noFill/>
        </p:spPr>
        <p:txBody>
          <a:bodyPr wrap="square" rtlCol="0">
            <a:spAutoFit/>
          </a:bodyPr>
          <a:lstStyle/>
          <a:p>
            <a:r>
              <a:rPr lang="en-US" altLang="zh-CN" sz="5400" dirty="0">
                <a:solidFill>
                  <a:prstClr val="black"/>
                </a:solidFill>
                <a:latin typeface="微软雅黑" panose="020B0503020204020204" pitchFamily="34" charset="-122"/>
                <a:ea typeface="微软雅黑" panose="020B0503020204020204" pitchFamily="34" charset="-122"/>
              </a:rPr>
              <a:t>02</a:t>
            </a:r>
            <a:endParaRPr lang="zh-CN" altLang="en-US" sz="5400" dirty="0">
              <a:solidFill>
                <a:prstClr val="black"/>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6202680" y="2890520"/>
            <a:ext cx="3324860" cy="583565"/>
          </a:xfrm>
          <a:prstGeom prst="rect">
            <a:avLst/>
          </a:prstGeom>
          <a:noFill/>
        </p:spPr>
        <p:txBody>
          <a:bodyPr wrap="square" rtlCol="0">
            <a:spAutoFit/>
          </a:bodyPr>
          <a:lstStyle/>
          <a:p>
            <a:r>
              <a:rPr lang="zh-CN" altLang="en-US" sz="3200" dirty="0">
                <a:solidFill>
                  <a:prstClr val="black"/>
                </a:solidFill>
                <a:latin typeface="微软雅黑" panose="020B0503020204020204" pitchFamily="34" charset="-122"/>
                <a:ea typeface="微软雅黑" panose="020B0503020204020204" pitchFamily="34" charset="-122"/>
              </a:rPr>
              <a:t>主要实现功能</a:t>
            </a:r>
            <a:endParaRPr lang="zh-CN" altLang="en-US" sz="32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6"/>
          <p:cNvSpPr/>
          <p:nvPr/>
        </p:nvSpPr>
        <p:spPr>
          <a:xfrm>
            <a:off x="808355" y="2019300"/>
            <a:ext cx="3669665" cy="323215"/>
          </a:xfrm>
          <a:prstGeom prst="rect">
            <a:avLst/>
          </a:prstGeom>
          <a:solidFill>
            <a:schemeClr val="accent1"/>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algn="ctr" defTabSz="1895475">
              <a:lnSpc>
                <a:spcPct val="90000"/>
              </a:lnSpc>
              <a:spcBef>
                <a:spcPct val="0"/>
              </a:spcBef>
              <a:spcAft>
                <a:spcPct val="35000"/>
              </a:spcAft>
            </a:pPr>
            <a:r>
              <a:rPr lang="zh-CN" altLang="en-US" sz="1600" dirty="0">
                <a:solidFill>
                  <a:schemeClr val="bg1"/>
                </a:solidFill>
                <a:cs typeface="+mn-ea"/>
                <a:sym typeface="+mn-lt"/>
              </a:rPr>
              <a:t>玩家注册登陆</a:t>
            </a:r>
            <a:endParaRPr lang="zh-CN" altLang="en-US" sz="1600" dirty="0">
              <a:solidFill>
                <a:schemeClr val="bg1"/>
              </a:solidFill>
              <a:cs typeface="+mn-ea"/>
              <a:sym typeface="+mn-lt"/>
            </a:endParaRPr>
          </a:p>
        </p:txBody>
      </p:sp>
      <p:sp>
        <p:nvSpPr>
          <p:cNvPr id="19" name="Rectangle 27"/>
          <p:cNvSpPr/>
          <p:nvPr/>
        </p:nvSpPr>
        <p:spPr>
          <a:xfrm>
            <a:off x="808355" y="2360930"/>
            <a:ext cx="3669665" cy="1399540"/>
          </a:xfrm>
          <a:prstGeom prst="rect">
            <a:avLst/>
          </a:prstGeom>
          <a:solidFill>
            <a:schemeClr val="accent2">
              <a:lumMod val="20000"/>
              <a:lumOff val="80000"/>
            </a:schemeClr>
          </a:solidFill>
        </p:spPr>
        <p:txBody>
          <a:bodyPr wrap="square" lIns="182880" tIns="182880" rIns="365687" bIns="365687">
            <a:noAutofit/>
          </a:bodyPr>
          <a:lstStyle/>
          <a:p>
            <a:pPr algn="ctr">
              <a:lnSpc>
                <a:spcPct val="120000"/>
              </a:lnSpc>
            </a:pPr>
            <a:endParaRPr lang="en-US" sz="3200" dirty="0">
              <a:solidFill>
                <a:schemeClr val="bg1">
                  <a:lumMod val="50000"/>
                </a:schemeClr>
              </a:solidFill>
              <a:cs typeface="+mn-ea"/>
              <a:sym typeface="+mn-lt"/>
            </a:endParaRPr>
          </a:p>
        </p:txBody>
      </p:sp>
      <p:sp>
        <p:nvSpPr>
          <p:cNvPr id="20" name="Rectangle 28"/>
          <p:cNvSpPr/>
          <p:nvPr/>
        </p:nvSpPr>
        <p:spPr>
          <a:xfrm>
            <a:off x="808355" y="4063365"/>
            <a:ext cx="3669665" cy="323215"/>
          </a:xfrm>
          <a:prstGeom prst="rect">
            <a:avLst/>
          </a:prstGeom>
          <a:solidFill>
            <a:schemeClr val="accent2"/>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algn="ctr" defTabSz="1895475">
              <a:lnSpc>
                <a:spcPct val="90000"/>
              </a:lnSpc>
              <a:spcBef>
                <a:spcPct val="0"/>
              </a:spcBef>
              <a:spcAft>
                <a:spcPct val="35000"/>
              </a:spcAft>
            </a:pPr>
            <a:r>
              <a:rPr lang="zh-CN" altLang="en-US" sz="1600" dirty="0">
                <a:solidFill>
                  <a:schemeClr val="bg1"/>
                </a:solidFill>
                <a:cs typeface="+mn-ea"/>
                <a:sym typeface="+mn-lt"/>
              </a:rPr>
              <a:t>游戏玩法</a:t>
            </a:r>
            <a:endParaRPr lang="zh-CN" altLang="en-US" sz="1600" dirty="0">
              <a:solidFill>
                <a:schemeClr val="bg1"/>
              </a:solidFill>
              <a:cs typeface="+mn-ea"/>
              <a:sym typeface="+mn-lt"/>
            </a:endParaRPr>
          </a:p>
        </p:txBody>
      </p:sp>
      <p:sp>
        <p:nvSpPr>
          <p:cNvPr id="21" name="Rectangle 29"/>
          <p:cNvSpPr/>
          <p:nvPr/>
        </p:nvSpPr>
        <p:spPr>
          <a:xfrm>
            <a:off x="808355" y="4386580"/>
            <a:ext cx="3669665" cy="1487805"/>
          </a:xfrm>
          <a:prstGeom prst="rect">
            <a:avLst/>
          </a:prstGeom>
          <a:solidFill>
            <a:schemeClr val="accent3">
              <a:lumMod val="20000"/>
              <a:lumOff val="80000"/>
            </a:schemeClr>
          </a:solidFill>
        </p:spPr>
        <p:txBody>
          <a:bodyPr wrap="square" lIns="182880" tIns="182880" rIns="365687" bIns="365687">
            <a:noAutofit/>
          </a:bodyPr>
          <a:lstStyle/>
          <a:p>
            <a:pPr algn="ctr">
              <a:lnSpc>
                <a:spcPct val="120000"/>
              </a:lnSpc>
            </a:pPr>
            <a:endParaRPr lang="en-US" sz="3200" dirty="0">
              <a:solidFill>
                <a:schemeClr val="bg1">
                  <a:lumMod val="50000"/>
                </a:schemeClr>
              </a:solidFill>
              <a:cs typeface="+mn-ea"/>
              <a:sym typeface="+mn-lt"/>
            </a:endParaRPr>
          </a:p>
        </p:txBody>
      </p:sp>
      <p:sp>
        <p:nvSpPr>
          <p:cNvPr id="22" name="Rectangle 30"/>
          <p:cNvSpPr/>
          <p:nvPr/>
        </p:nvSpPr>
        <p:spPr>
          <a:xfrm>
            <a:off x="4586605" y="2019300"/>
            <a:ext cx="3526790" cy="323215"/>
          </a:xfrm>
          <a:prstGeom prst="rect">
            <a:avLst/>
          </a:prstGeom>
          <a:solidFill>
            <a:schemeClr val="accent1"/>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algn="ctr" defTabSz="1895475">
              <a:lnSpc>
                <a:spcPct val="90000"/>
              </a:lnSpc>
              <a:spcBef>
                <a:spcPct val="0"/>
              </a:spcBef>
              <a:spcAft>
                <a:spcPct val="35000"/>
              </a:spcAft>
            </a:pPr>
            <a:r>
              <a:rPr lang="zh-CN" altLang="en-US" sz="1600" dirty="0">
                <a:solidFill>
                  <a:schemeClr val="bg1"/>
                </a:solidFill>
                <a:cs typeface="+mn-ea"/>
                <a:sym typeface="+mn-lt"/>
              </a:rPr>
              <a:t>单人游戏</a:t>
            </a:r>
            <a:endParaRPr lang="zh-CN" altLang="en-US" sz="1600" dirty="0">
              <a:solidFill>
                <a:schemeClr val="bg1"/>
              </a:solidFill>
              <a:cs typeface="+mn-ea"/>
              <a:sym typeface="+mn-lt"/>
            </a:endParaRPr>
          </a:p>
        </p:txBody>
      </p:sp>
      <p:sp>
        <p:nvSpPr>
          <p:cNvPr id="27" name="Rectangle 31"/>
          <p:cNvSpPr/>
          <p:nvPr/>
        </p:nvSpPr>
        <p:spPr>
          <a:xfrm>
            <a:off x="4620260" y="2342515"/>
            <a:ext cx="3526790" cy="1399540"/>
          </a:xfrm>
          <a:prstGeom prst="rect">
            <a:avLst/>
          </a:prstGeom>
          <a:solidFill>
            <a:schemeClr val="accent4">
              <a:lumMod val="20000"/>
              <a:lumOff val="80000"/>
            </a:schemeClr>
          </a:solidFill>
        </p:spPr>
        <p:txBody>
          <a:bodyPr wrap="square" lIns="182880" tIns="182880" rIns="365687" bIns="365687">
            <a:noAutofit/>
          </a:bodyPr>
          <a:lstStyle/>
          <a:p>
            <a:pPr algn="ctr">
              <a:lnSpc>
                <a:spcPct val="120000"/>
              </a:lnSpc>
            </a:pPr>
            <a:endParaRPr lang="en-US" sz="3200" dirty="0">
              <a:solidFill>
                <a:schemeClr val="bg1">
                  <a:lumMod val="50000"/>
                </a:schemeClr>
              </a:solidFill>
              <a:cs typeface="+mn-ea"/>
              <a:sym typeface="+mn-lt"/>
            </a:endParaRPr>
          </a:p>
        </p:txBody>
      </p:sp>
      <p:sp>
        <p:nvSpPr>
          <p:cNvPr id="30" name="TextBox 43"/>
          <p:cNvSpPr txBox="1"/>
          <p:nvPr/>
        </p:nvSpPr>
        <p:spPr>
          <a:xfrm>
            <a:off x="842010" y="2477135"/>
            <a:ext cx="3602990" cy="953135"/>
          </a:xfrm>
          <a:prstGeom prst="rect">
            <a:avLst/>
          </a:prstGeom>
          <a:noFill/>
        </p:spPr>
        <p:txBody>
          <a:bodyPr wrap="square" rtlCol="0">
            <a:spAutoFit/>
          </a:bodyPr>
          <a:lstStyle/>
          <a:p>
            <a:pPr algn="l"/>
            <a:r>
              <a:rPr lang="en-US" altLang="zh-CN" sz="1400" dirty="0">
                <a:cs typeface="+mn-ea"/>
                <a:sym typeface="+mn-lt"/>
              </a:rPr>
              <a:t>    </a:t>
            </a:r>
            <a:r>
              <a:rPr lang="zh-CN" altLang="en-US" sz="1400" dirty="0">
                <a:cs typeface="+mn-ea"/>
                <a:sym typeface="+mn-lt"/>
              </a:rPr>
              <a:t>在</a:t>
            </a:r>
            <a:r>
              <a:rPr lang="zh-CN" altLang="en-US" sz="1400" dirty="0">
                <a:cs typeface="+mn-ea"/>
                <a:sym typeface="+mn-lt"/>
              </a:rPr>
              <a:t>首页玩家可进行注册并登陆账号玩该游戏，若用户不注册登录亦可试玩游戏，但是不能看到玩家排行版，</a:t>
            </a:r>
            <a:r>
              <a:rPr lang="zh-CN" altLang="en-US" sz="1400" dirty="0">
                <a:cs typeface="+mn-ea"/>
                <a:sym typeface="+mn-lt"/>
              </a:rPr>
              <a:t>玩家本人</a:t>
            </a:r>
            <a:r>
              <a:rPr lang="zh-CN" altLang="en-US" sz="1400" dirty="0">
                <a:cs typeface="+mn-ea"/>
                <a:sym typeface="+mn-lt"/>
              </a:rPr>
              <a:t>无法知道自己在该游戏中所处的游戏水平情况。</a:t>
            </a:r>
            <a:endParaRPr lang="zh-CN" altLang="en-US" sz="1400" dirty="0">
              <a:cs typeface="+mn-ea"/>
              <a:sym typeface="+mn-lt"/>
            </a:endParaRPr>
          </a:p>
        </p:txBody>
      </p:sp>
      <p:sp>
        <p:nvSpPr>
          <p:cNvPr id="31" name="TextBox 43"/>
          <p:cNvSpPr txBox="1"/>
          <p:nvPr/>
        </p:nvSpPr>
        <p:spPr>
          <a:xfrm>
            <a:off x="808355" y="4471035"/>
            <a:ext cx="3576320" cy="953135"/>
          </a:xfrm>
          <a:prstGeom prst="rect">
            <a:avLst/>
          </a:prstGeom>
          <a:noFill/>
        </p:spPr>
        <p:txBody>
          <a:bodyPr wrap="square" rtlCol="0">
            <a:spAutoFit/>
          </a:bodyPr>
          <a:lstStyle/>
          <a:p>
            <a:pPr algn="l"/>
            <a:r>
              <a:rPr lang="en-US" altLang="zh-CN" sz="1400" dirty="0">
                <a:cs typeface="+mn-ea"/>
                <a:sym typeface="+mn-lt"/>
              </a:rPr>
              <a:t>  </a:t>
            </a:r>
            <a:r>
              <a:rPr lang="zh-CN" sz="1400" dirty="0">
                <a:cs typeface="+mn-ea"/>
                <a:sym typeface="+mn-lt"/>
              </a:rPr>
              <a:t>玩家玩法界面，向玩家说明，玩家前进后退，向左向右，发射炮弹时所使用的键盘的键值，以图文结合通俗易懂的方式向玩家说明玩法，使得玩家在玩游戏时更得心应手。</a:t>
            </a:r>
            <a:endParaRPr lang="zh-CN" sz="1400" dirty="0">
              <a:solidFill>
                <a:schemeClr val="bg1">
                  <a:lumMod val="50000"/>
                </a:schemeClr>
              </a:solidFill>
              <a:cs typeface="+mn-ea"/>
              <a:sym typeface="+mn-lt"/>
            </a:endParaRPr>
          </a:p>
        </p:txBody>
      </p:sp>
      <p:sp>
        <p:nvSpPr>
          <p:cNvPr id="33" name="TextBox 43"/>
          <p:cNvSpPr txBox="1"/>
          <p:nvPr/>
        </p:nvSpPr>
        <p:spPr>
          <a:xfrm>
            <a:off x="4653915" y="2477135"/>
            <a:ext cx="3459480" cy="953135"/>
          </a:xfrm>
          <a:prstGeom prst="rect">
            <a:avLst/>
          </a:prstGeom>
          <a:noFill/>
        </p:spPr>
        <p:txBody>
          <a:bodyPr wrap="square" rtlCol="0">
            <a:spAutoFit/>
          </a:bodyPr>
          <a:lstStyle/>
          <a:p>
            <a:pPr algn="l"/>
            <a:r>
              <a:rPr lang="en-US" altLang="zh-CN" sz="1400" dirty="0">
                <a:cs typeface="+mn-ea"/>
                <a:sym typeface="+mn-lt"/>
              </a:rPr>
              <a:t>     </a:t>
            </a:r>
            <a:r>
              <a:rPr lang="zh-CN" altLang="en-US" sz="1400" dirty="0">
                <a:cs typeface="+mn-ea"/>
                <a:sym typeface="+mn-lt"/>
              </a:rPr>
              <a:t>该游戏支持单人游戏模式，单人游戏模式下只有一个玩家角色，可供玩家在个人空闲时间，放松心情，缓解紧张心情，锻炼个人的动手能力。</a:t>
            </a:r>
            <a:endParaRPr lang="zh-CN" altLang="en-US" sz="1400" dirty="0">
              <a:solidFill>
                <a:schemeClr val="bg1">
                  <a:lumMod val="50000"/>
                </a:schemeClr>
              </a:solidFill>
              <a:cs typeface="+mn-ea"/>
              <a:sym typeface="+mn-lt"/>
            </a:endParaRPr>
          </a:p>
        </p:txBody>
      </p:sp>
      <p:grpSp>
        <p:nvGrpSpPr>
          <p:cNvPr id="34" name="组合 33"/>
          <p:cNvGrpSpPr/>
          <p:nvPr/>
        </p:nvGrpSpPr>
        <p:grpSpPr>
          <a:xfrm>
            <a:off x="4165600" y="266713"/>
            <a:ext cx="3860800" cy="460375"/>
            <a:chOff x="4165600" y="226708"/>
            <a:chExt cx="3860800" cy="460375"/>
          </a:xfrm>
        </p:grpSpPr>
        <p:sp>
          <p:nvSpPr>
            <p:cNvPr id="35" name="文本框 34"/>
            <p:cNvSpPr txBox="1"/>
            <p:nvPr/>
          </p:nvSpPr>
          <p:spPr>
            <a:xfrm>
              <a:off x="4165600" y="226708"/>
              <a:ext cx="3860800" cy="460375"/>
            </a:xfrm>
            <a:prstGeom prst="rect">
              <a:avLst/>
            </a:prstGeom>
            <a:noFill/>
          </p:spPr>
          <p:txBody>
            <a:bodyPr wrap="square" rtlCol="0">
              <a:spAutoFit/>
            </a:bodyPr>
            <a:lstStyle/>
            <a:p>
              <a:pPr algn="ctr"/>
              <a:r>
                <a:rPr lang="zh-CN" altLang="en-US" sz="2400" b="1" dirty="0">
                  <a:latin typeface="+mj-ea"/>
                  <a:ea typeface="+mj-ea"/>
                </a:rPr>
                <a:t>主要功能</a:t>
              </a:r>
              <a:endParaRPr lang="zh-CN" altLang="en-US" sz="2400" b="1" dirty="0">
                <a:latin typeface="+mj-ea"/>
                <a:ea typeface="+mj-ea"/>
              </a:endParaRPr>
            </a:p>
          </p:txBody>
        </p:sp>
        <p:cxnSp>
          <p:nvCxnSpPr>
            <p:cNvPr id="36" name="直接连接符 35"/>
            <p:cNvCxnSpPr/>
            <p:nvPr/>
          </p:nvCxnSpPr>
          <p:spPr>
            <a:xfrm>
              <a:off x="4800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897351"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4678045" y="967105"/>
            <a:ext cx="2836545" cy="583565"/>
          </a:xfrm>
          <a:prstGeom prst="rect">
            <a:avLst/>
          </a:prstGeom>
          <a:noFill/>
        </p:spPr>
        <p:txBody>
          <a:bodyPr wrap="square" rtlCol="0">
            <a:spAutoFit/>
          </a:bodyPr>
          <a:p>
            <a:pPr algn="ctr"/>
            <a:r>
              <a:rPr lang="zh-CN" altLang="en-US" sz="3200" b="1"/>
              <a:t>首页部分</a:t>
            </a:r>
            <a:endParaRPr lang="zh-CN" altLang="en-US" sz="3200" b="1"/>
          </a:p>
        </p:txBody>
      </p:sp>
      <p:sp>
        <p:nvSpPr>
          <p:cNvPr id="3" name="Rectangle 30"/>
          <p:cNvSpPr/>
          <p:nvPr/>
        </p:nvSpPr>
        <p:spPr>
          <a:xfrm>
            <a:off x="8285480" y="2019300"/>
            <a:ext cx="3526790" cy="323215"/>
          </a:xfrm>
          <a:prstGeom prst="rect">
            <a:avLst/>
          </a:prstGeom>
          <a:solidFill>
            <a:schemeClr val="accent1"/>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p>
            <a:pPr algn="ctr" defTabSz="1895475">
              <a:lnSpc>
                <a:spcPct val="90000"/>
              </a:lnSpc>
              <a:spcBef>
                <a:spcPct val="0"/>
              </a:spcBef>
              <a:spcAft>
                <a:spcPct val="35000"/>
              </a:spcAft>
            </a:pPr>
            <a:r>
              <a:rPr lang="zh-CN" altLang="en-US" sz="1600" dirty="0">
                <a:solidFill>
                  <a:schemeClr val="bg1"/>
                </a:solidFill>
                <a:cs typeface="+mn-ea"/>
                <a:sym typeface="+mn-lt"/>
              </a:rPr>
              <a:t>双人游戏</a:t>
            </a:r>
            <a:endParaRPr lang="zh-CN" altLang="en-US" sz="1600" dirty="0">
              <a:solidFill>
                <a:schemeClr val="bg1"/>
              </a:solidFill>
              <a:cs typeface="+mn-ea"/>
              <a:sym typeface="+mn-lt"/>
            </a:endParaRPr>
          </a:p>
        </p:txBody>
      </p:sp>
      <p:sp>
        <p:nvSpPr>
          <p:cNvPr id="4" name="Rectangle 31"/>
          <p:cNvSpPr/>
          <p:nvPr/>
        </p:nvSpPr>
        <p:spPr>
          <a:xfrm>
            <a:off x="8285480" y="2342515"/>
            <a:ext cx="3526790" cy="1399540"/>
          </a:xfrm>
          <a:prstGeom prst="rect">
            <a:avLst/>
          </a:prstGeom>
          <a:solidFill>
            <a:schemeClr val="accent4">
              <a:lumMod val="20000"/>
              <a:lumOff val="80000"/>
            </a:schemeClr>
          </a:solidFill>
        </p:spPr>
        <p:txBody>
          <a:bodyPr wrap="square" lIns="182880" tIns="182880" rIns="365687" bIns="365687">
            <a:noAutofit/>
          </a:bodyPr>
          <a:p>
            <a:pPr algn="ctr">
              <a:lnSpc>
                <a:spcPct val="120000"/>
              </a:lnSpc>
            </a:pPr>
            <a:endParaRPr lang="en-US" sz="3200" dirty="0">
              <a:solidFill>
                <a:schemeClr val="bg1">
                  <a:lumMod val="50000"/>
                </a:schemeClr>
              </a:solidFill>
              <a:cs typeface="+mn-ea"/>
              <a:sym typeface="+mn-lt"/>
            </a:endParaRPr>
          </a:p>
        </p:txBody>
      </p:sp>
      <p:sp>
        <p:nvSpPr>
          <p:cNvPr id="6" name="TextBox 43"/>
          <p:cNvSpPr txBox="1"/>
          <p:nvPr/>
        </p:nvSpPr>
        <p:spPr>
          <a:xfrm>
            <a:off x="8319135" y="2477135"/>
            <a:ext cx="3459480" cy="1168400"/>
          </a:xfrm>
          <a:prstGeom prst="rect">
            <a:avLst/>
          </a:prstGeom>
          <a:noFill/>
        </p:spPr>
        <p:txBody>
          <a:bodyPr wrap="square" rtlCol="0">
            <a:spAutoFit/>
          </a:bodyPr>
          <a:p>
            <a:pPr algn="l"/>
            <a:r>
              <a:rPr lang="en-US" altLang="zh-CN" sz="1400" dirty="0">
                <a:cs typeface="+mn-ea"/>
                <a:sym typeface="+mn-lt"/>
              </a:rPr>
              <a:t>     </a:t>
            </a:r>
            <a:r>
              <a:rPr lang="zh-CN" altLang="en-US" sz="1400" dirty="0">
                <a:cs typeface="+mn-ea"/>
                <a:sym typeface="+mn-lt"/>
              </a:rPr>
              <a:t>该游戏支持双人游戏模式，玩家可以选择双人游戏，在双人游戏模式下，玩家可以和朋友合作攻击敌人，可供玩家在朋友和自己都有空闲时间情况下，放松心情，锻炼动手能力，团队协作能力等。</a:t>
            </a:r>
            <a:endParaRPr lang="id-ID" altLang="zh-CN" sz="1400" dirty="0">
              <a:solidFill>
                <a:schemeClr val="bg1">
                  <a:lumMod val="50000"/>
                </a:schemeClr>
              </a:solidFill>
              <a:cs typeface="+mn-ea"/>
              <a:sym typeface="+mn-lt"/>
            </a:endParaRPr>
          </a:p>
        </p:txBody>
      </p:sp>
      <p:sp>
        <p:nvSpPr>
          <p:cNvPr id="7" name="Rectangle 28"/>
          <p:cNvSpPr/>
          <p:nvPr/>
        </p:nvSpPr>
        <p:spPr>
          <a:xfrm>
            <a:off x="4586605" y="4063365"/>
            <a:ext cx="3527425" cy="323215"/>
          </a:xfrm>
          <a:prstGeom prst="rect">
            <a:avLst/>
          </a:prstGeom>
          <a:solidFill>
            <a:schemeClr val="accent2"/>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p>
            <a:pPr algn="ctr" defTabSz="1895475">
              <a:lnSpc>
                <a:spcPct val="90000"/>
              </a:lnSpc>
              <a:spcBef>
                <a:spcPct val="0"/>
              </a:spcBef>
              <a:spcAft>
                <a:spcPct val="35000"/>
              </a:spcAft>
            </a:pPr>
            <a:r>
              <a:rPr lang="zh-CN" altLang="en-US" sz="1600" dirty="0">
                <a:solidFill>
                  <a:schemeClr val="bg1"/>
                </a:solidFill>
                <a:cs typeface="+mn-ea"/>
                <a:sym typeface="+mn-lt"/>
              </a:rPr>
              <a:t>玩家排行榜</a:t>
            </a:r>
            <a:endParaRPr lang="zh-CN" altLang="en-US" sz="1600" dirty="0">
              <a:solidFill>
                <a:schemeClr val="bg1"/>
              </a:solidFill>
              <a:cs typeface="+mn-ea"/>
              <a:sym typeface="+mn-lt"/>
            </a:endParaRPr>
          </a:p>
        </p:txBody>
      </p:sp>
      <p:sp>
        <p:nvSpPr>
          <p:cNvPr id="8" name="Rectangle 29"/>
          <p:cNvSpPr/>
          <p:nvPr/>
        </p:nvSpPr>
        <p:spPr>
          <a:xfrm>
            <a:off x="4601845" y="4386580"/>
            <a:ext cx="3496945" cy="1487805"/>
          </a:xfrm>
          <a:prstGeom prst="rect">
            <a:avLst/>
          </a:prstGeom>
          <a:solidFill>
            <a:schemeClr val="accent3">
              <a:lumMod val="20000"/>
              <a:lumOff val="80000"/>
            </a:schemeClr>
          </a:solidFill>
        </p:spPr>
        <p:txBody>
          <a:bodyPr wrap="square" lIns="182880" tIns="182880" rIns="365687" bIns="365687">
            <a:noAutofit/>
          </a:bodyPr>
          <a:p>
            <a:pPr algn="ctr">
              <a:lnSpc>
                <a:spcPct val="120000"/>
              </a:lnSpc>
            </a:pPr>
            <a:endParaRPr lang="en-US" sz="3200" dirty="0">
              <a:solidFill>
                <a:schemeClr val="bg1">
                  <a:lumMod val="50000"/>
                </a:schemeClr>
              </a:solidFill>
              <a:cs typeface="+mn-ea"/>
              <a:sym typeface="+mn-lt"/>
            </a:endParaRPr>
          </a:p>
        </p:txBody>
      </p:sp>
      <p:sp>
        <p:nvSpPr>
          <p:cNvPr id="9" name="Rectangle 28"/>
          <p:cNvSpPr/>
          <p:nvPr/>
        </p:nvSpPr>
        <p:spPr>
          <a:xfrm>
            <a:off x="8251190" y="4071620"/>
            <a:ext cx="3527425" cy="323215"/>
          </a:xfrm>
          <a:prstGeom prst="rect">
            <a:avLst/>
          </a:prstGeom>
          <a:solidFill>
            <a:schemeClr val="accent2"/>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p>
            <a:pPr algn="ctr" defTabSz="1895475">
              <a:lnSpc>
                <a:spcPct val="90000"/>
              </a:lnSpc>
              <a:spcBef>
                <a:spcPct val="0"/>
              </a:spcBef>
              <a:spcAft>
                <a:spcPct val="35000"/>
              </a:spcAft>
            </a:pPr>
            <a:r>
              <a:rPr lang="zh-CN" altLang="en-US" sz="1600" dirty="0">
                <a:solidFill>
                  <a:schemeClr val="bg1"/>
                </a:solidFill>
                <a:cs typeface="+mn-ea"/>
                <a:sym typeface="+mn-lt"/>
              </a:rPr>
              <a:t>游戏界面</a:t>
            </a:r>
            <a:endParaRPr lang="zh-CN" altLang="en-US" sz="1600" dirty="0">
              <a:solidFill>
                <a:schemeClr val="bg1"/>
              </a:solidFill>
              <a:cs typeface="+mn-ea"/>
              <a:sym typeface="+mn-lt"/>
            </a:endParaRPr>
          </a:p>
        </p:txBody>
      </p:sp>
      <p:sp>
        <p:nvSpPr>
          <p:cNvPr id="10" name="Rectangle 29"/>
          <p:cNvSpPr/>
          <p:nvPr/>
        </p:nvSpPr>
        <p:spPr>
          <a:xfrm>
            <a:off x="8251190" y="4386580"/>
            <a:ext cx="3496945" cy="1487805"/>
          </a:xfrm>
          <a:prstGeom prst="rect">
            <a:avLst/>
          </a:prstGeom>
          <a:solidFill>
            <a:schemeClr val="accent3">
              <a:lumMod val="20000"/>
              <a:lumOff val="80000"/>
            </a:schemeClr>
          </a:solidFill>
        </p:spPr>
        <p:txBody>
          <a:bodyPr wrap="square" lIns="182880" tIns="182880" rIns="365687" bIns="365687">
            <a:noAutofit/>
          </a:bodyPr>
          <a:p>
            <a:pPr algn="ctr">
              <a:lnSpc>
                <a:spcPct val="120000"/>
              </a:lnSpc>
            </a:pPr>
            <a:endParaRPr lang="en-US" sz="3200" dirty="0">
              <a:solidFill>
                <a:schemeClr val="bg1">
                  <a:lumMod val="50000"/>
                </a:schemeClr>
              </a:solidFill>
              <a:cs typeface="+mn-ea"/>
              <a:sym typeface="+mn-lt"/>
            </a:endParaRPr>
          </a:p>
        </p:txBody>
      </p:sp>
      <p:sp>
        <p:nvSpPr>
          <p:cNvPr id="11" name="TextBox 43"/>
          <p:cNvSpPr txBox="1"/>
          <p:nvPr/>
        </p:nvSpPr>
        <p:spPr>
          <a:xfrm>
            <a:off x="4630420" y="4502150"/>
            <a:ext cx="3439160" cy="1168400"/>
          </a:xfrm>
          <a:prstGeom prst="rect">
            <a:avLst/>
          </a:prstGeom>
          <a:noFill/>
        </p:spPr>
        <p:txBody>
          <a:bodyPr wrap="square" rtlCol="0">
            <a:spAutoFit/>
          </a:bodyPr>
          <a:p>
            <a:pPr algn="l"/>
            <a:r>
              <a:rPr lang="en-US" altLang="zh-CN" sz="1400" dirty="0">
                <a:cs typeface="+mn-ea"/>
                <a:sym typeface="+mn-lt"/>
              </a:rPr>
              <a:t>  </a:t>
            </a:r>
            <a:r>
              <a:rPr lang="zh-CN" sz="1400" dirty="0">
                <a:cs typeface="+mn-ea"/>
                <a:sym typeface="+mn-lt"/>
              </a:rPr>
              <a:t>玩家排行榜界面，该界面是在玩家登陆的情况下才会出现，在该界面玩家可以看到自己的排位，也可以看到该游戏前五名的分数，可让玩家知道自己当前在游戏中是处于什么样的水平。</a:t>
            </a:r>
            <a:endParaRPr lang="zh-CN" sz="1400" dirty="0">
              <a:solidFill>
                <a:schemeClr val="bg1">
                  <a:lumMod val="50000"/>
                </a:schemeClr>
              </a:solidFill>
              <a:cs typeface="+mn-ea"/>
              <a:sym typeface="+mn-lt"/>
            </a:endParaRPr>
          </a:p>
        </p:txBody>
      </p:sp>
      <p:sp>
        <p:nvSpPr>
          <p:cNvPr id="12" name="TextBox 43"/>
          <p:cNvSpPr txBox="1"/>
          <p:nvPr/>
        </p:nvSpPr>
        <p:spPr>
          <a:xfrm>
            <a:off x="8347710" y="4438650"/>
            <a:ext cx="3334385" cy="1383665"/>
          </a:xfrm>
          <a:prstGeom prst="rect">
            <a:avLst/>
          </a:prstGeom>
          <a:noFill/>
        </p:spPr>
        <p:txBody>
          <a:bodyPr wrap="square" rtlCol="0">
            <a:spAutoFit/>
          </a:bodyPr>
          <a:lstStyle/>
          <a:p>
            <a:pPr algn="l"/>
            <a:r>
              <a:rPr lang="en-US" altLang="zh-CN" sz="1400" dirty="0">
                <a:cs typeface="+mn-ea"/>
                <a:sym typeface="+mn-lt"/>
              </a:rPr>
              <a:t> </a:t>
            </a:r>
            <a:r>
              <a:rPr lang="zh-CN" sz="1400" dirty="0">
                <a:cs typeface="+mn-ea"/>
                <a:sym typeface="+mn-lt"/>
              </a:rPr>
              <a:t>游戏界面是玩家选择单人或双人游戏模式之后在进入游戏闯关页面，在此页面玩家可利用键盘按键，与敌方坦克进行相互攻击并守护我方的坦克王，若坦克王被击中或玩家死亡次数超出一定数量，游戏结束，否则进入下一关。</a:t>
            </a:r>
            <a:endParaRPr lang="zh-CN" sz="1400" dirty="0">
              <a:solidFill>
                <a:schemeClr val="bg1">
                  <a:lumMod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Quad Arrow 15"/>
          <p:cNvSpPr/>
          <p:nvPr/>
        </p:nvSpPr>
        <p:spPr>
          <a:xfrm>
            <a:off x="3986801" y="1577355"/>
            <a:ext cx="4065322" cy="4065322"/>
          </a:xfrm>
          <a:prstGeom prst="quadArrow">
            <a:avLst>
              <a:gd name="adj1" fmla="val 937"/>
              <a:gd name="adj2" fmla="val 1969"/>
              <a:gd name="adj3" fmla="val 5000"/>
            </a:avLst>
          </a:prstGeom>
          <a:solidFill>
            <a:schemeClr val="bg1">
              <a:lumMod val="85000"/>
            </a:schemeClr>
          </a:solidFill>
          <a:ln>
            <a:noFill/>
          </a:ln>
          <a:effectLst/>
        </p:spPr>
        <p:style>
          <a:lnRef idx="0">
            <a:scrgbClr r="0" g="0" b="0"/>
          </a:lnRef>
          <a:fillRef idx="1">
            <a:scrgbClr r="0" g="0" b="0"/>
          </a:fillRef>
          <a:effectRef idx="2">
            <a:scrgbClr r="0" g="0" b="0"/>
          </a:effectRef>
          <a:fontRef idx="minor">
            <a:schemeClr val="dk1">
              <a:hueOff val="0"/>
              <a:satOff val="0"/>
              <a:lumOff val="0"/>
              <a:alphaOff val="0"/>
            </a:schemeClr>
          </a:fontRef>
        </p:style>
      </p:sp>
      <p:sp>
        <p:nvSpPr>
          <p:cNvPr id="28" name="Freeform 16"/>
          <p:cNvSpPr/>
          <p:nvPr/>
        </p:nvSpPr>
        <p:spPr>
          <a:xfrm>
            <a:off x="4251047" y="1841601"/>
            <a:ext cx="1626129" cy="1626129"/>
          </a:xfrm>
          <a:custGeom>
            <a:avLst/>
            <a:gdLst>
              <a:gd name="connsiteX0" fmla="*/ 0 w 3656647"/>
              <a:gd name="connsiteY0" fmla="*/ 0 h 3656647"/>
              <a:gd name="connsiteX1" fmla="*/ 3656647 w 3656647"/>
              <a:gd name="connsiteY1" fmla="*/ 0 h 3656647"/>
              <a:gd name="connsiteX2" fmla="*/ 3656647 w 3656647"/>
              <a:gd name="connsiteY2" fmla="*/ 3656647 h 3656647"/>
              <a:gd name="connsiteX3" fmla="*/ 0 w 3656647"/>
              <a:gd name="connsiteY3" fmla="*/ 3656647 h 3656647"/>
              <a:gd name="connsiteX4" fmla="*/ 0 w 3656647"/>
              <a:gd name="connsiteY4" fmla="*/ 0 h 36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6647" h="3656647">
                <a:moveTo>
                  <a:pt x="0" y="0"/>
                </a:moveTo>
                <a:lnTo>
                  <a:pt x="3656647" y="0"/>
                </a:lnTo>
                <a:lnTo>
                  <a:pt x="3656647" y="3656647"/>
                </a:lnTo>
                <a:lnTo>
                  <a:pt x="0" y="3656647"/>
                </a:lnTo>
                <a:lnTo>
                  <a:pt x="0" y="0"/>
                </a:lnTo>
                <a:close/>
              </a:path>
            </a:pathLst>
          </a:custGeom>
          <a:solidFill>
            <a:schemeClr val="accent1"/>
          </a:solidFill>
          <a:ln>
            <a:noFill/>
          </a:ln>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2860" tIns="22860" rIns="22860" bIns="22860" numCol="1" spcCol="1270" anchor="ctr" anchorCtr="0">
            <a:noAutofit/>
          </a:bodyPr>
          <a:lstStyle/>
          <a:p>
            <a:pPr algn="ctr" defTabSz="266700">
              <a:lnSpc>
                <a:spcPct val="90000"/>
              </a:lnSpc>
              <a:spcBef>
                <a:spcPct val="0"/>
              </a:spcBef>
              <a:spcAft>
                <a:spcPct val="35000"/>
              </a:spcAft>
            </a:pPr>
            <a:endParaRPr lang="en-US" sz="800" dirty="0">
              <a:solidFill>
                <a:srgbClr val="FFFFFF"/>
              </a:solidFill>
              <a:latin typeface="Lato Light"/>
              <a:cs typeface="Lato Light"/>
            </a:endParaRPr>
          </a:p>
        </p:txBody>
      </p:sp>
      <p:sp>
        <p:nvSpPr>
          <p:cNvPr id="29" name="Freeform 17"/>
          <p:cNvSpPr/>
          <p:nvPr/>
        </p:nvSpPr>
        <p:spPr>
          <a:xfrm>
            <a:off x="6161748" y="1841601"/>
            <a:ext cx="1626129" cy="1626129"/>
          </a:xfrm>
          <a:custGeom>
            <a:avLst/>
            <a:gdLst>
              <a:gd name="connsiteX0" fmla="*/ 0 w 3656647"/>
              <a:gd name="connsiteY0" fmla="*/ 0 h 3656647"/>
              <a:gd name="connsiteX1" fmla="*/ 3656647 w 3656647"/>
              <a:gd name="connsiteY1" fmla="*/ 0 h 3656647"/>
              <a:gd name="connsiteX2" fmla="*/ 3656647 w 3656647"/>
              <a:gd name="connsiteY2" fmla="*/ 3656647 h 3656647"/>
              <a:gd name="connsiteX3" fmla="*/ 0 w 3656647"/>
              <a:gd name="connsiteY3" fmla="*/ 3656647 h 3656647"/>
              <a:gd name="connsiteX4" fmla="*/ 0 w 3656647"/>
              <a:gd name="connsiteY4" fmla="*/ 0 h 36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6647" h="3656647">
                <a:moveTo>
                  <a:pt x="0" y="0"/>
                </a:moveTo>
                <a:lnTo>
                  <a:pt x="3656647" y="0"/>
                </a:lnTo>
                <a:lnTo>
                  <a:pt x="3656647" y="3656647"/>
                </a:lnTo>
                <a:lnTo>
                  <a:pt x="0" y="3656647"/>
                </a:lnTo>
                <a:lnTo>
                  <a:pt x="0" y="0"/>
                </a:lnTo>
                <a:close/>
              </a:path>
            </a:pathLst>
          </a:custGeom>
          <a:solidFill>
            <a:schemeClr val="accent2"/>
          </a:solidFill>
          <a:ln>
            <a:noFill/>
          </a:ln>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2860" tIns="22860" rIns="22860" bIns="22860" numCol="1" spcCol="1270" anchor="ctr" anchorCtr="0">
            <a:noAutofit/>
          </a:bodyPr>
          <a:lstStyle/>
          <a:p>
            <a:pPr algn="ctr" defTabSz="266700">
              <a:lnSpc>
                <a:spcPct val="90000"/>
              </a:lnSpc>
              <a:spcBef>
                <a:spcPct val="0"/>
              </a:spcBef>
              <a:spcAft>
                <a:spcPct val="35000"/>
              </a:spcAft>
            </a:pPr>
            <a:endParaRPr lang="en-US" sz="800" dirty="0">
              <a:solidFill>
                <a:srgbClr val="FFFFFF"/>
              </a:solidFill>
              <a:latin typeface="Lato Light"/>
              <a:cs typeface="Lato Light"/>
            </a:endParaRPr>
          </a:p>
        </p:txBody>
      </p:sp>
      <p:sp>
        <p:nvSpPr>
          <p:cNvPr id="30" name="Freeform 18"/>
          <p:cNvSpPr/>
          <p:nvPr/>
        </p:nvSpPr>
        <p:spPr>
          <a:xfrm>
            <a:off x="4256127" y="3752302"/>
            <a:ext cx="1626129" cy="1626129"/>
          </a:xfrm>
          <a:custGeom>
            <a:avLst/>
            <a:gdLst>
              <a:gd name="connsiteX0" fmla="*/ 0 w 3656647"/>
              <a:gd name="connsiteY0" fmla="*/ 0 h 3656647"/>
              <a:gd name="connsiteX1" fmla="*/ 3656647 w 3656647"/>
              <a:gd name="connsiteY1" fmla="*/ 0 h 3656647"/>
              <a:gd name="connsiteX2" fmla="*/ 3656647 w 3656647"/>
              <a:gd name="connsiteY2" fmla="*/ 3656647 h 3656647"/>
              <a:gd name="connsiteX3" fmla="*/ 0 w 3656647"/>
              <a:gd name="connsiteY3" fmla="*/ 3656647 h 3656647"/>
              <a:gd name="connsiteX4" fmla="*/ 0 w 3656647"/>
              <a:gd name="connsiteY4" fmla="*/ 0 h 36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6647" h="3656647">
                <a:moveTo>
                  <a:pt x="0" y="0"/>
                </a:moveTo>
                <a:lnTo>
                  <a:pt x="3656647" y="0"/>
                </a:lnTo>
                <a:lnTo>
                  <a:pt x="3656647" y="3656647"/>
                </a:lnTo>
                <a:lnTo>
                  <a:pt x="0" y="3656647"/>
                </a:lnTo>
                <a:lnTo>
                  <a:pt x="0" y="0"/>
                </a:lnTo>
                <a:close/>
              </a:path>
            </a:pathLst>
          </a:custGeom>
          <a:solidFill>
            <a:schemeClr val="accent2"/>
          </a:solidFill>
          <a:ln>
            <a:noFill/>
          </a:ln>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2860" tIns="22860" rIns="22860" bIns="22860" numCol="1" spcCol="1270" anchor="ctr" anchorCtr="0">
            <a:noAutofit/>
          </a:bodyPr>
          <a:lstStyle/>
          <a:p>
            <a:pPr algn="ctr" defTabSz="266700">
              <a:lnSpc>
                <a:spcPct val="90000"/>
              </a:lnSpc>
              <a:spcBef>
                <a:spcPct val="0"/>
              </a:spcBef>
              <a:spcAft>
                <a:spcPct val="35000"/>
              </a:spcAft>
            </a:pPr>
            <a:endParaRPr lang="en-US" sz="800" dirty="0">
              <a:solidFill>
                <a:srgbClr val="FFFFFF"/>
              </a:solidFill>
              <a:latin typeface="Lato Light"/>
              <a:cs typeface="Lato Light"/>
            </a:endParaRPr>
          </a:p>
        </p:txBody>
      </p:sp>
      <p:sp>
        <p:nvSpPr>
          <p:cNvPr id="31" name="Freeform 19"/>
          <p:cNvSpPr/>
          <p:nvPr/>
        </p:nvSpPr>
        <p:spPr>
          <a:xfrm>
            <a:off x="6161748" y="3752302"/>
            <a:ext cx="1626129" cy="1626129"/>
          </a:xfrm>
          <a:custGeom>
            <a:avLst/>
            <a:gdLst>
              <a:gd name="connsiteX0" fmla="*/ 0 w 3656647"/>
              <a:gd name="connsiteY0" fmla="*/ 0 h 3656647"/>
              <a:gd name="connsiteX1" fmla="*/ 3656647 w 3656647"/>
              <a:gd name="connsiteY1" fmla="*/ 0 h 3656647"/>
              <a:gd name="connsiteX2" fmla="*/ 3656647 w 3656647"/>
              <a:gd name="connsiteY2" fmla="*/ 3656647 h 3656647"/>
              <a:gd name="connsiteX3" fmla="*/ 0 w 3656647"/>
              <a:gd name="connsiteY3" fmla="*/ 3656647 h 3656647"/>
              <a:gd name="connsiteX4" fmla="*/ 0 w 3656647"/>
              <a:gd name="connsiteY4" fmla="*/ 0 h 3656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6647" h="3656647">
                <a:moveTo>
                  <a:pt x="0" y="0"/>
                </a:moveTo>
                <a:lnTo>
                  <a:pt x="3656647" y="0"/>
                </a:lnTo>
                <a:lnTo>
                  <a:pt x="3656647" y="3656647"/>
                </a:lnTo>
                <a:lnTo>
                  <a:pt x="0" y="3656647"/>
                </a:lnTo>
                <a:lnTo>
                  <a:pt x="0" y="0"/>
                </a:lnTo>
                <a:close/>
              </a:path>
            </a:pathLst>
          </a:custGeom>
          <a:solidFill>
            <a:schemeClr val="accent1"/>
          </a:solidFill>
          <a:ln>
            <a:noFill/>
          </a:ln>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2860" tIns="22860" rIns="22860" bIns="22860" numCol="1" spcCol="1270" anchor="ctr" anchorCtr="0">
            <a:noAutofit/>
          </a:bodyPr>
          <a:lstStyle/>
          <a:p>
            <a:pPr algn="ctr" defTabSz="266700">
              <a:lnSpc>
                <a:spcPct val="90000"/>
              </a:lnSpc>
              <a:spcBef>
                <a:spcPct val="0"/>
              </a:spcBef>
              <a:spcAft>
                <a:spcPct val="35000"/>
              </a:spcAft>
            </a:pPr>
            <a:endParaRPr lang="en-US" sz="800" dirty="0">
              <a:solidFill>
                <a:srgbClr val="FFFFFF"/>
              </a:solidFill>
              <a:latin typeface="Lato Light"/>
              <a:cs typeface="Lato Light"/>
            </a:endParaRPr>
          </a:p>
        </p:txBody>
      </p:sp>
      <p:sp>
        <p:nvSpPr>
          <p:cNvPr id="32" name="TextBox 58"/>
          <p:cNvSpPr txBox="1"/>
          <p:nvPr/>
        </p:nvSpPr>
        <p:spPr>
          <a:xfrm>
            <a:off x="1226916" y="2401942"/>
            <a:ext cx="2879805" cy="866140"/>
          </a:xfrm>
          <a:prstGeom prst="rect">
            <a:avLst/>
          </a:prstGeom>
          <a:noFill/>
        </p:spPr>
        <p:txBody>
          <a:bodyPr wrap="square" rtlCol="0">
            <a:spAutoFit/>
          </a:bodyPr>
          <a:lstStyle/>
          <a:p>
            <a:pPr defTabSz="1216660">
              <a:lnSpc>
                <a:spcPct val="120000"/>
              </a:lnSpc>
              <a:spcBef>
                <a:spcPct val="20000"/>
              </a:spcBef>
            </a:pPr>
            <a:r>
              <a:rPr lang="zh-CN" sz="14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管理员登录进入后台系统，实现对用户信息，游戏关卡，玩家排行版等信息进行管理。</a:t>
            </a:r>
            <a:endParaRPr lang="zh-CN" sz="14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3" name="Rectangle 59"/>
          <p:cNvSpPr/>
          <p:nvPr/>
        </p:nvSpPr>
        <p:spPr>
          <a:xfrm>
            <a:off x="2787921" y="2018463"/>
            <a:ext cx="1198880" cy="337185"/>
          </a:xfrm>
          <a:prstGeom prst="rect">
            <a:avLst/>
          </a:prstGeom>
        </p:spPr>
        <p:txBody>
          <a:bodyPr wrap="none">
            <a:spAutoFit/>
          </a:bodyPr>
          <a:lstStyle/>
          <a:p>
            <a:pPr algn="r"/>
            <a:r>
              <a:rPr lang="zh-CN" altLang="en-US" sz="1600" b="1" dirty="0">
                <a:latin typeface="Lato Regular"/>
                <a:cs typeface="Lato Regular"/>
              </a:rPr>
              <a:t>管理员登录</a:t>
            </a:r>
            <a:endParaRPr lang="zh-CN" altLang="en-US" sz="1600" b="1" dirty="0">
              <a:latin typeface="Lato Regular"/>
              <a:cs typeface="Lato Regular"/>
            </a:endParaRPr>
          </a:p>
        </p:txBody>
      </p:sp>
      <p:sp>
        <p:nvSpPr>
          <p:cNvPr id="34" name="TextBox 62"/>
          <p:cNvSpPr txBox="1"/>
          <p:nvPr/>
        </p:nvSpPr>
        <p:spPr>
          <a:xfrm>
            <a:off x="8005414" y="2401942"/>
            <a:ext cx="2926947" cy="866140"/>
          </a:xfrm>
          <a:prstGeom prst="rect">
            <a:avLst/>
          </a:prstGeom>
          <a:noFill/>
        </p:spPr>
        <p:txBody>
          <a:bodyPr wrap="square" rtlCol="0">
            <a:spAutoFit/>
          </a:bodyPr>
          <a:lstStyle/>
          <a:p>
            <a:pPr defTabSz="1216660">
              <a:lnSpc>
                <a:spcPct val="120000"/>
              </a:lnSpc>
              <a:spcBef>
                <a:spcPct val="20000"/>
              </a:spcBef>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管理</a:t>
            </a:r>
            <a:r>
              <a:rPr lang="zh-CN" sz="14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游戏关卡，设置玩家的生命数，每一关敌方坦克数，子弹发射速度，关卡主题等。</a:t>
            </a:r>
            <a:endParaRPr lang="zh-CN" sz="14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5" name="Rectangle 63"/>
          <p:cNvSpPr/>
          <p:nvPr/>
        </p:nvSpPr>
        <p:spPr>
          <a:xfrm>
            <a:off x="8005412" y="2017193"/>
            <a:ext cx="1402080" cy="337185"/>
          </a:xfrm>
          <a:prstGeom prst="rect">
            <a:avLst/>
          </a:prstGeom>
        </p:spPr>
        <p:txBody>
          <a:bodyPr wrap="none">
            <a:spAutoFit/>
          </a:bodyPr>
          <a:lstStyle/>
          <a:p>
            <a:r>
              <a:rPr lang="zh-CN" altLang="en-US" sz="1600" b="1" dirty="0">
                <a:latin typeface="Lato Regular"/>
                <a:cs typeface="Lato Regular"/>
              </a:rPr>
              <a:t>游戏关卡管理</a:t>
            </a:r>
            <a:endParaRPr lang="zh-CN" altLang="en-US" sz="1600" b="1" dirty="0">
              <a:latin typeface="Lato Regular"/>
              <a:cs typeface="Lato Regular"/>
            </a:endParaRPr>
          </a:p>
        </p:txBody>
      </p:sp>
      <p:sp>
        <p:nvSpPr>
          <p:cNvPr id="36" name="TextBox 58"/>
          <p:cNvSpPr txBox="1"/>
          <p:nvPr/>
        </p:nvSpPr>
        <p:spPr>
          <a:xfrm>
            <a:off x="1226916" y="4448031"/>
            <a:ext cx="2879805" cy="866140"/>
          </a:xfrm>
          <a:prstGeom prst="rect">
            <a:avLst/>
          </a:prstGeom>
          <a:noFill/>
        </p:spPr>
        <p:txBody>
          <a:bodyPr wrap="square" rtlCol="0">
            <a:spAutoFit/>
          </a:bodyPr>
          <a:lstStyle/>
          <a:p>
            <a:pPr defTabSz="1216660">
              <a:lnSpc>
                <a:spcPct val="120000"/>
              </a:lnSpc>
              <a:spcBef>
                <a:spcPct val="20000"/>
              </a:spcBef>
            </a:pPr>
            <a:r>
              <a:rPr lang="zh-CN" sz="14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管理员有权利修改玩家排行版信息，防止部分用户恶意刷游戏记录，导致排行版信息不可信。</a:t>
            </a:r>
            <a:endParaRPr lang="zh-CN" sz="14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7" name="Rectangle 59"/>
          <p:cNvSpPr/>
          <p:nvPr/>
        </p:nvSpPr>
        <p:spPr>
          <a:xfrm>
            <a:off x="2381521" y="4063282"/>
            <a:ext cx="1605280" cy="337185"/>
          </a:xfrm>
          <a:prstGeom prst="rect">
            <a:avLst/>
          </a:prstGeom>
        </p:spPr>
        <p:txBody>
          <a:bodyPr wrap="none">
            <a:spAutoFit/>
          </a:bodyPr>
          <a:lstStyle/>
          <a:p>
            <a:pPr algn="r"/>
            <a:r>
              <a:rPr lang="zh-CN" altLang="en-US" sz="1600" b="1" dirty="0">
                <a:latin typeface="Lato Regular"/>
                <a:cs typeface="Lato Regular"/>
              </a:rPr>
              <a:t>玩家排行版管理</a:t>
            </a:r>
            <a:endParaRPr lang="zh-CN" altLang="en-US" sz="1600" b="1" dirty="0">
              <a:latin typeface="Lato Regular"/>
              <a:cs typeface="Lato Regular"/>
            </a:endParaRPr>
          </a:p>
        </p:txBody>
      </p:sp>
      <p:grpSp>
        <p:nvGrpSpPr>
          <p:cNvPr id="40" name="组合 39"/>
          <p:cNvGrpSpPr/>
          <p:nvPr/>
        </p:nvGrpSpPr>
        <p:grpSpPr>
          <a:xfrm>
            <a:off x="4788332" y="2355747"/>
            <a:ext cx="561343" cy="560384"/>
            <a:chOff x="4788332" y="2355747"/>
            <a:chExt cx="561343" cy="560384"/>
          </a:xfrm>
        </p:grpSpPr>
        <p:sp>
          <p:nvSpPr>
            <p:cNvPr id="41" name="AutoShape 128"/>
            <p:cNvSpPr/>
            <p:nvPr/>
          </p:nvSpPr>
          <p:spPr bwMode="auto">
            <a:xfrm>
              <a:off x="4788332" y="2355747"/>
              <a:ext cx="561343" cy="5603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42" name="AutoShape 129"/>
            <p:cNvSpPr/>
            <p:nvPr/>
          </p:nvSpPr>
          <p:spPr bwMode="auto">
            <a:xfrm>
              <a:off x="5138932" y="2425675"/>
              <a:ext cx="139857" cy="139857"/>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grpSp>
      <p:grpSp>
        <p:nvGrpSpPr>
          <p:cNvPr id="43" name="组合 42"/>
          <p:cNvGrpSpPr/>
          <p:nvPr/>
        </p:nvGrpSpPr>
        <p:grpSpPr>
          <a:xfrm>
            <a:off x="6657058" y="2379116"/>
            <a:ext cx="560384" cy="560384"/>
            <a:chOff x="6657058" y="2379116"/>
            <a:chExt cx="560384" cy="560384"/>
          </a:xfrm>
        </p:grpSpPr>
        <p:sp>
          <p:nvSpPr>
            <p:cNvPr id="44" name="AutoShape 126"/>
            <p:cNvSpPr/>
            <p:nvPr/>
          </p:nvSpPr>
          <p:spPr bwMode="auto">
            <a:xfrm>
              <a:off x="6657058" y="2379116"/>
              <a:ext cx="560384" cy="5603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45" name="AutoShape 127"/>
            <p:cNvSpPr/>
            <p:nvPr/>
          </p:nvSpPr>
          <p:spPr bwMode="auto">
            <a:xfrm>
              <a:off x="6884086" y="2466286"/>
              <a:ext cx="132193" cy="1312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grpSp>
      <p:grpSp>
        <p:nvGrpSpPr>
          <p:cNvPr id="46" name="组合 45"/>
          <p:cNvGrpSpPr/>
          <p:nvPr/>
        </p:nvGrpSpPr>
        <p:grpSpPr>
          <a:xfrm>
            <a:off x="4855625" y="4295472"/>
            <a:ext cx="420528" cy="561343"/>
            <a:chOff x="4855625" y="4295472"/>
            <a:chExt cx="420528" cy="561343"/>
          </a:xfrm>
        </p:grpSpPr>
        <p:sp>
          <p:nvSpPr>
            <p:cNvPr id="47" name="AutoShape 108"/>
            <p:cNvSpPr/>
            <p:nvPr/>
          </p:nvSpPr>
          <p:spPr bwMode="auto">
            <a:xfrm>
              <a:off x="4960038" y="4400843"/>
              <a:ext cx="210743" cy="2107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48" name="AutoShape 109"/>
            <p:cNvSpPr/>
            <p:nvPr/>
          </p:nvSpPr>
          <p:spPr bwMode="auto">
            <a:xfrm>
              <a:off x="4855625" y="4295472"/>
              <a:ext cx="420528" cy="5613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grpSp>
      <p:grpSp>
        <p:nvGrpSpPr>
          <p:cNvPr id="49" name="组合 48"/>
          <p:cNvGrpSpPr/>
          <p:nvPr/>
        </p:nvGrpSpPr>
        <p:grpSpPr>
          <a:xfrm>
            <a:off x="6657058" y="4295472"/>
            <a:ext cx="560384" cy="560384"/>
            <a:chOff x="6657058" y="4295472"/>
            <a:chExt cx="560384" cy="560384"/>
          </a:xfrm>
        </p:grpSpPr>
        <p:sp>
          <p:nvSpPr>
            <p:cNvPr id="50" name="AutoShape 123"/>
            <p:cNvSpPr/>
            <p:nvPr/>
          </p:nvSpPr>
          <p:spPr bwMode="auto">
            <a:xfrm>
              <a:off x="6657058" y="4295472"/>
              <a:ext cx="560384" cy="5603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51" name="AutoShape 124"/>
            <p:cNvSpPr/>
            <p:nvPr/>
          </p:nvSpPr>
          <p:spPr bwMode="auto">
            <a:xfrm>
              <a:off x="6815114" y="4452571"/>
              <a:ext cx="245228" cy="2452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sp>
          <p:nvSpPr>
            <p:cNvPr id="52" name="AutoShape 125"/>
            <p:cNvSpPr/>
            <p:nvPr/>
          </p:nvSpPr>
          <p:spPr bwMode="auto">
            <a:xfrm>
              <a:off x="6866843" y="4505257"/>
              <a:ext cx="140815" cy="1408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solidFill>
              <a:schemeClr val="bg1"/>
            </a:solidFill>
            <a:ln>
              <a:noFill/>
            </a:ln>
            <a:effectLst/>
          </p:spPr>
          <p:txBody>
            <a:bodyPr lIns="38100" tIns="38100" rIns="38100" bIns="38100" anchor="ctr"/>
            <a:lstStyle/>
            <a:p>
              <a:pPr defTabSz="457200"/>
              <a:endParaRPr lang="en-US" sz="3000">
                <a:solidFill>
                  <a:srgbClr val="FFFFFF"/>
                </a:solidFill>
                <a:effectLst>
                  <a:outerShdw blurRad="38100" dist="38100" dir="2700000" algn="tl">
                    <a:srgbClr val="000000"/>
                  </a:outerShdw>
                </a:effectLst>
              </a:endParaRPr>
            </a:p>
          </p:txBody>
        </p:sp>
      </p:grpSp>
      <p:grpSp>
        <p:nvGrpSpPr>
          <p:cNvPr id="53" name="组合 52"/>
          <p:cNvGrpSpPr/>
          <p:nvPr/>
        </p:nvGrpSpPr>
        <p:grpSpPr>
          <a:xfrm>
            <a:off x="4165600" y="277508"/>
            <a:ext cx="3860800" cy="460375"/>
            <a:chOff x="4165600" y="226708"/>
            <a:chExt cx="3860800" cy="460375"/>
          </a:xfrm>
        </p:grpSpPr>
        <p:sp>
          <p:nvSpPr>
            <p:cNvPr id="54" name="文本框 53"/>
            <p:cNvSpPr txBox="1"/>
            <p:nvPr/>
          </p:nvSpPr>
          <p:spPr>
            <a:xfrm>
              <a:off x="4165600" y="226708"/>
              <a:ext cx="3860800" cy="460375"/>
            </a:xfrm>
            <a:prstGeom prst="rect">
              <a:avLst/>
            </a:prstGeom>
            <a:noFill/>
          </p:spPr>
          <p:txBody>
            <a:bodyPr wrap="square" rtlCol="0">
              <a:spAutoFit/>
            </a:bodyPr>
            <a:lstStyle/>
            <a:p>
              <a:pPr algn="ctr"/>
              <a:r>
                <a:rPr lang="zh-CN" altLang="en-US" sz="2400" b="1" dirty="0">
                  <a:latin typeface="+mj-ea"/>
                  <a:ea typeface="+mj-ea"/>
                </a:rPr>
                <a:t>主要功能</a:t>
              </a:r>
              <a:endParaRPr lang="zh-CN" altLang="en-US" sz="2400" b="1" dirty="0">
                <a:latin typeface="+mj-ea"/>
                <a:ea typeface="+mj-ea"/>
              </a:endParaRPr>
            </a:p>
          </p:txBody>
        </p:sp>
        <p:cxnSp>
          <p:nvCxnSpPr>
            <p:cNvPr id="55" name="直接连接符 54"/>
            <p:cNvCxnSpPr/>
            <p:nvPr/>
          </p:nvCxnSpPr>
          <p:spPr>
            <a:xfrm>
              <a:off x="4800600"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897351" y="457541"/>
              <a:ext cx="487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4256405" y="1066165"/>
            <a:ext cx="3134360" cy="583565"/>
          </a:xfrm>
          <a:prstGeom prst="rect">
            <a:avLst/>
          </a:prstGeom>
          <a:noFill/>
        </p:spPr>
        <p:txBody>
          <a:bodyPr wrap="square" rtlCol="0">
            <a:spAutoFit/>
          </a:bodyPr>
          <a:p>
            <a:pPr algn="ctr"/>
            <a:r>
              <a:rPr lang="zh-CN" altLang="en-US" sz="3200" b="1"/>
              <a:t>后台管理</a:t>
            </a:r>
            <a:endParaRPr lang="zh-CN" altLang="en-US" sz="3200" b="1"/>
          </a:p>
        </p:txBody>
      </p:sp>
      <p:sp>
        <p:nvSpPr>
          <p:cNvPr id="3" name="Rectangle 59"/>
          <p:cNvSpPr/>
          <p:nvPr/>
        </p:nvSpPr>
        <p:spPr>
          <a:xfrm>
            <a:off x="8052071" y="4063163"/>
            <a:ext cx="1808480" cy="337185"/>
          </a:xfrm>
          <a:prstGeom prst="rect">
            <a:avLst/>
          </a:prstGeom>
        </p:spPr>
        <p:txBody>
          <a:bodyPr wrap="none">
            <a:spAutoFit/>
          </a:bodyPr>
          <a:p>
            <a:pPr algn="r"/>
            <a:r>
              <a:rPr lang="zh-CN" altLang="en-US" sz="1600" b="1" dirty="0">
                <a:latin typeface="Lato Regular"/>
                <a:cs typeface="Lato Regular"/>
              </a:rPr>
              <a:t>玩家用户信息管理</a:t>
            </a:r>
            <a:endParaRPr lang="zh-CN" altLang="en-US" sz="1600" b="1" dirty="0">
              <a:latin typeface="Lato Regular"/>
              <a:cs typeface="Lato Regular"/>
            </a:endParaRPr>
          </a:p>
        </p:txBody>
      </p:sp>
      <p:sp>
        <p:nvSpPr>
          <p:cNvPr id="4" name="TextBox 58"/>
          <p:cNvSpPr txBox="1"/>
          <p:nvPr/>
        </p:nvSpPr>
        <p:spPr>
          <a:xfrm>
            <a:off x="8052531" y="4512047"/>
            <a:ext cx="2879805" cy="866140"/>
          </a:xfrm>
          <a:prstGeom prst="rect">
            <a:avLst/>
          </a:prstGeom>
          <a:noFill/>
        </p:spPr>
        <p:txBody>
          <a:bodyPr wrap="square" rtlCol="0">
            <a:spAutoFit/>
          </a:bodyPr>
          <a:p>
            <a:pPr defTabSz="1216660">
              <a:lnSpc>
                <a:spcPct val="120000"/>
              </a:lnSpc>
              <a:spcBef>
                <a:spcPct val="20000"/>
              </a:spcBef>
            </a:pPr>
            <a:r>
              <a:rPr lang="zh-CN" sz="14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rPr>
              <a:t>对玩家信息进行管理，实现对玩家信息的查询。管理员也可手动删除玩家信息。</a:t>
            </a:r>
            <a:endParaRPr lang="zh-CN" sz="14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文本框 17"/>
          <p:cNvSpPr txBox="1"/>
          <p:nvPr/>
        </p:nvSpPr>
        <p:spPr>
          <a:xfrm>
            <a:off x="5151120" y="2721079"/>
            <a:ext cx="1162799" cy="922020"/>
          </a:xfrm>
          <a:prstGeom prst="rect">
            <a:avLst/>
          </a:prstGeom>
          <a:noFill/>
        </p:spPr>
        <p:txBody>
          <a:bodyPr wrap="square" rtlCol="0">
            <a:spAutoFit/>
          </a:bodyPr>
          <a:p>
            <a:r>
              <a:rPr lang="en-US" altLang="zh-CN" sz="5400" dirty="0">
                <a:solidFill>
                  <a:prstClr val="black"/>
                </a:solidFill>
                <a:latin typeface="微软雅黑" panose="020B0503020204020204" pitchFamily="34" charset="-122"/>
                <a:ea typeface="微软雅黑" panose="020B0503020204020204" pitchFamily="34" charset="-122"/>
              </a:rPr>
              <a:t>03</a:t>
            </a:r>
            <a:endParaRPr lang="zh-CN" altLang="en-US" sz="5400" dirty="0">
              <a:solidFill>
                <a:prstClr val="black"/>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6140450" y="2890520"/>
            <a:ext cx="4020820" cy="583565"/>
          </a:xfrm>
          <a:prstGeom prst="rect">
            <a:avLst/>
          </a:prstGeom>
          <a:noFill/>
        </p:spPr>
        <p:txBody>
          <a:bodyPr wrap="square" rtlCol="0">
            <a:spAutoFit/>
          </a:bodyPr>
          <a:p>
            <a:r>
              <a:rPr lang="zh-CN" altLang="en-US" sz="3200" dirty="0">
                <a:solidFill>
                  <a:prstClr val="black"/>
                </a:solidFill>
                <a:latin typeface="微软雅黑" panose="020B0503020204020204" pitchFamily="34" charset="-122"/>
                <a:ea typeface="微软雅黑" panose="020B0503020204020204" pitchFamily="34" charset="-122"/>
              </a:rPr>
              <a:t>部分已完成工作</a:t>
            </a:r>
            <a:endParaRPr lang="zh-CN" altLang="en-US" sz="32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REFSHAPE" val="1051052380"/>
  <p:tag name="KSO_WM_UNIT_PLACING_PICTURE_USER_VIEWPORT" val="{&quot;height&quot;:8917,&quot;width&quot;:15840}"/>
</p:tagLst>
</file>

<file path=ppt/tags/tag2.xml><?xml version="1.0" encoding="utf-8"?>
<p:tagLst xmlns:p="http://schemas.openxmlformats.org/presentationml/2006/main">
  <p:tag name="REFSHAPE" val="648237388"/>
  <p:tag name="KSO_WM_UNIT_PLACING_PICTURE_USER_VIEWPORT" val="{&quot;height&quot;:7875,&quot;width&quot;:18465}"/>
</p:tagLst>
</file>

<file path=ppt/tags/tag3.xml><?xml version="1.0" encoding="utf-8"?>
<p:tagLst xmlns:p="http://schemas.openxmlformats.org/presentationml/2006/main">
  <p:tag name="KSO_WM_DOC_GUID" val="{eba6a6ed-a9a8-4eb5-b847-78279e5d3e58}"/>
</p:tagLst>
</file>

<file path=ppt/theme/theme1.xml><?xml version="1.0" encoding="utf-8"?>
<a:theme xmlns:a="http://schemas.openxmlformats.org/drawingml/2006/main" name="第一PPT，www.1ppt.com​">
  <a:themeElements>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fontScheme name="模板专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55C0EE"/>
    </a:accent1>
    <a:accent2>
      <a:srgbClr val="231F20"/>
    </a:accent2>
    <a:accent3>
      <a:srgbClr val="55C0EE"/>
    </a:accent3>
    <a:accent4>
      <a:srgbClr val="231F2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1834</Words>
  <Application>WPS 演示</Application>
  <PresentationFormat>自定义</PresentationFormat>
  <Paragraphs>201</Paragraphs>
  <Slides>17</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宋体</vt:lpstr>
      <vt:lpstr>Wingdings</vt:lpstr>
      <vt:lpstr>Calibri</vt:lpstr>
      <vt:lpstr>微软雅黑</vt:lpstr>
      <vt:lpstr>Lato Light</vt:lpstr>
      <vt:lpstr>Lato Regular</vt:lpstr>
      <vt:lpstr>Segoe Print</vt:lpstr>
      <vt:lpstr>Arial Unicode MS</vt:lpstr>
      <vt:lpstr>等线</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诗诗，我请你吃饭！</cp:lastModifiedBy>
  <cp:revision>61</cp:revision>
  <dcterms:created xsi:type="dcterms:W3CDTF">2016-05-06T09:27:00Z</dcterms:created>
  <dcterms:modified xsi:type="dcterms:W3CDTF">2020-03-15T01:14:04Z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