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66" r:id="rId6"/>
    <p:sldId id="268" r:id="rId7"/>
    <p:sldId id="262" r:id="rId8"/>
    <p:sldId id="272" r:id="rId9"/>
    <p:sldId id="273" r:id="rId10"/>
    <p:sldId id="316" r:id="rId11"/>
    <p:sldId id="318" r:id="rId12"/>
    <p:sldId id="319" r:id="rId13"/>
    <p:sldId id="263" r:id="rId14"/>
    <p:sldId id="304" r:id="rId15"/>
    <p:sldId id="277" r:id="rId16"/>
    <p:sldId id="264" r:id="rId17"/>
    <p:sldId id="281" r:id="rId18"/>
    <p:sldId id="265"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19" autoAdjust="0"/>
  </p:normalViewPr>
  <p:slideViewPr>
    <p:cSldViewPr snapToGrid="0">
      <p:cViewPr varScale="1">
        <p:scale>
          <a:sx n="58" d="100"/>
          <a:sy n="58" d="100"/>
        </p:scale>
        <p:origin x="-108" y="-1428"/>
      </p:cViewPr>
      <p:guideLst>
        <p:guide orient="horz" pos="2159"/>
        <p:guide pos="3898"/>
      </p:guideLst>
    </p:cSldViewPr>
  </p:slideViewPr>
  <p:outlineViewPr>
    <p:cViewPr>
      <p:scale>
        <a:sx n="75" d="100"/>
        <a:sy n="75"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0DF52-8C74-4DAC-BB9C-21B83D9180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CEC2D-ECC0-4528-8DF0-CCC368230B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1320271" y="5124839"/>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AutoShape 9"/>
          <p:cNvSpPr>
            <a:spLocks noChangeAspect="1" noChangeArrowheads="1" noTextEdit="1"/>
          </p:cNvSpPr>
          <p:nvPr userDrawn="1"/>
        </p:nvSpPr>
        <p:spPr bwMode="auto">
          <a:xfrm>
            <a:off x="0" y="0"/>
            <a:ext cx="12192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 name="Freeform 12"/>
          <p:cNvSpPr/>
          <p:nvPr userDrawn="1"/>
        </p:nvSpPr>
        <p:spPr bwMode="auto">
          <a:xfrm>
            <a:off x="-687388" y="-1116013"/>
            <a:ext cx="13779500" cy="8456613"/>
          </a:xfrm>
          <a:custGeom>
            <a:avLst/>
            <a:gdLst>
              <a:gd name="T0" fmla="*/ 251 w 842"/>
              <a:gd name="T1" fmla="*/ 55 h 523"/>
              <a:gd name="T2" fmla="*/ 199 w 842"/>
              <a:gd name="T3" fmla="*/ 314 h 523"/>
              <a:gd name="T4" fmla="*/ 842 w 842"/>
              <a:gd name="T5" fmla="*/ 384 h 523"/>
              <a:gd name="T6" fmla="*/ 778 w 842"/>
              <a:gd name="T7" fmla="*/ 434 h 523"/>
              <a:gd name="T8" fmla="*/ 158 w 842"/>
              <a:gd name="T9" fmla="*/ 424 h 523"/>
              <a:gd name="T10" fmla="*/ 164 w 842"/>
              <a:gd name="T11" fmla="*/ 27 h 523"/>
              <a:gd name="T12" fmla="*/ 251 w 842"/>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42" h="523">
                <a:moveTo>
                  <a:pt x="251" y="55"/>
                </a:moveTo>
                <a:cubicBezTo>
                  <a:pt x="251" y="55"/>
                  <a:pt x="134" y="156"/>
                  <a:pt x="199" y="314"/>
                </a:cubicBezTo>
                <a:cubicBezTo>
                  <a:pt x="269" y="482"/>
                  <a:pt x="687" y="451"/>
                  <a:pt x="842" y="384"/>
                </a:cubicBezTo>
                <a:cubicBezTo>
                  <a:pt x="778" y="434"/>
                  <a:pt x="778" y="434"/>
                  <a:pt x="778" y="434"/>
                </a:cubicBezTo>
                <a:cubicBezTo>
                  <a:pt x="778" y="434"/>
                  <a:pt x="315" y="523"/>
                  <a:pt x="158" y="424"/>
                </a:cubicBezTo>
                <a:cubicBezTo>
                  <a:pt x="0" y="326"/>
                  <a:pt x="90" y="54"/>
                  <a:pt x="164" y="27"/>
                </a:cubicBezTo>
                <a:cubicBezTo>
                  <a:pt x="239" y="0"/>
                  <a:pt x="251" y="55"/>
                  <a:pt x="251" y="55"/>
                </a:cubicBez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13"/>
          <p:cNvSpPr/>
          <p:nvPr userDrawn="1"/>
        </p:nvSpPr>
        <p:spPr bwMode="auto">
          <a:xfrm>
            <a:off x="-295275" y="-438150"/>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Group 13"/>
          <p:cNvGrpSpPr>
            <a:grpSpLocks noChangeAspect="1"/>
          </p:cNvGrpSpPr>
          <p:nvPr userDrawn="1"/>
        </p:nvGrpSpPr>
        <p:grpSpPr bwMode="auto">
          <a:xfrm>
            <a:off x="-1201738" y="-989013"/>
            <a:ext cx="14185900" cy="8455025"/>
            <a:chOff x="-757" y="-623"/>
            <a:chExt cx="8936" cy="5326"/>
          </a:xfrm>
        </p:grpSpPr>
        <p:sp>
          <p:nvSpPr>
            <p:cNvPr id="4" name="AutoShape 12"/>
            <p:cNvSpPr>
              <a:spLocks noChangeAspect="1" noChangeArrowheads="1" noTextEdit="1"/>
            </p:cNvSpPr>
            <p:nvPr/>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Freeform 15"/>
            <p:cNvSpPr/>
            <p:nvPr/>
          </p:nvSpPr>
          <p:spPr bwMode="auto">
            <a:xfrm>
              <a:off x="-757" y="-623"/>
              <a:ext cx="8936" cy="5326"/>
            </a:xfrm>
            <a:custGeom>
              <a:avLst/>
              <a:gdLst>
                <a:gd name="T0" fmla="*/ 250 w 867"/>
                <a:gd name="T1" fmla="*/ 55 h 523"/>
                <a:gd name="T2" fmla="*/ 198 w 867"/>
                <a:gd name="T3" fmla="*/ 314 h 523"/>
                <a:gd name="T4" fmla="*/ 867 w 867"/>
                <a:gd name="T5" fmla="*/ 384 h 523"/>
                <a:gd name="T6" fmla="*/ 803 w 867"/>
                <a:gd name="T7" fmla="*/ 434 h 523"/>
                <a:gd name="T8" fmla="*/ 157 w 867"/>
                <a:gd name="T9" fmla="*/ 424 h 523"/>
                <a:gd name="T10" fmla="*/ 164 w 867"/>
                <a:gd name="T11" fmla="*/ 27 h 523"/>
                <a:gd name="T12" fmla="*/ 250 w 867"/>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67" h="523">
                  <a:moveTo>
                    <a:pt x="250" y="55"/>
                  </a:moveTo>
                  <a:cubicBezTo>
                    <a:pt x="250" y="55"/>
                    <a:pt x="133" y="156"/>
                    <a:pt x="198" y="314"/>
                  </a:cubicBezTo>
                  <a:cubicBezTo>
                    <a:pt x="268" y="482"/>
                    <a:pt x="709" y="442"/>
                    <a:pt x="867" y="384"/>
                  </a:cubicBezTo>
                  <a:cubicBezTo>
                    <a:pt x="803" y="434"/>
                    <a:pt x="803" y="434"/>
                    <a:pt x="803" y="434"/>
                  </a:cubicBezTo>
                  <a:cubicBezTo>
                    <a:pt x="803" y="434"/>
                    <a:pt x="314" y="523"/>
                    <a:pt x="157" y="424"/>
                  </a:cubicBezTo>
                  <a:cubicBezTo>
                    <a:pt x="0" y="326"/>
                    <a:pt x="89" y="54"/>
                    <a:pt x="164" y="27"/>
                  </a:cubicBezTo>
                  <a:cubicBezTo>
                    <a:pt x="238" y="0"/>
                    <a:pt x="250" y="55"/>
                    <a:pt x="250" y="5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510" y="-195"/>
              <a:ext cx="8441" cy="4746"/>
            </a:xfrm>
            <a:custGeom>
              <a:avLst/>
              <a:gdLst>
                <a:gd name="T0" fmla="*/ 147 w 819"/>
                <a:gd name="T1" fmla="*/ 0 h 466"/>
                <a:gd name="T2" fmla="*/ 94 w 819"/>
                <a:gd name="T3" fmla="*/ 232 h 466"/>
                <a:gd name="T4" fmla="*/ 552 w 819"/>
                <a:gd name="T5" fmla="*/ 405 h 466"/>
                <a:gd name="T6" fmla="*/ 819 w 819"/>
                <a:gd name="T7" fmla="*/ 356 h 466"/>
                <a:gd name="T8" fmla="*/ 807 w 819"/>
                <a:gd name="T9" fmla="*/ 466 h 466"/>
                <a:gd name="T10" fmla="*/ 0 w 819"/>
                <a:gd name="T11" fmla="*/ 457 h 466"/>
                <a:gd name="T12" fmla="*/ 1 w 819"/>
                <a:gd name="T13" fmla="*/ 8 h 466"/>
                <a:gd name="T14" fmla="*/ 147 w 819"/>
                <a:gd name="T15" fmla="*/ 0 h 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466">
                  <a:moveTo>
                    <a:pt x="147" y="0"/>
                  </a:moveTo>
                  <a:cubicBezTo>
                    <a:pt x="147" y="0"/>
                    <a:pt x="64" y="98"/>
                    <a:pt x="94" y="232"/>
                  </a:cubicBezTo>
                  <a:cubicBezTo>
                    <a:pt x="133" y="402"/>
                    <a:pt x="381" y="423"/>
                    <a:pt x="552" y="405"/>
                  </a:cubicBezTo>
                  <a:cubicBezTo>
                    <a:pt x="743" y="386"/>
                    <a:pt x="819" y="356"/>
                    <a:pt x="819" y="356"/>
                  </a:cubicBezTo>
                  <a:cubicBezTo>
                    <a:pt x="807" y="466"/>
                    <a:pt x="807" y="466"/>
                    <a:pt x="807" y="466"/>
                  </a:cubicBezTo>
                  <a:cubicBezTo>
                    <a:pt x="0" y="457"/>
                    <a:pt x="0" y="457"/>
                    <a:pt x="0" y="457"/>
                  </a:cubicBezTo>
                  <a:cubicBezTo>
                    <a:pt x="1" y="8"/>
                    <a:pt x="1" y="8"/>
                    <a:pt x="1" y="8"/>
                  </a:cubicBezTo>
                  <a:lnTo>
                    <a:pt x="147" y="0"/>
                  </a:ln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Freeform 13"/>
          <p:cNvSpPr/>
          <p:nvPr userDrawn="1"/>
        </p:nvSpPr>
        <p:spPr bwMode="auto">
          <a:xfrm>
            <a:off x="422034" y="-482844"/>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55C0EE"/>
          </a:solidFill>
          <a:ln>
            <a:noFill/>
          </a:ln>
        </p:spPr>
        <p:txBody>
          <a:bodyPr vert="horz" wrap="square" lIns="91440" tIns="45720" rIns="91440" bIns="45720" numCol="1" anchor="t" anchorCtr="0" compatLnSpc="1"/>
          <a:lstStyle/>
          <a:p>
            <a:endParaRPr lang="zh-CN" altLang="en-US" dirty="0"/>
          </a:p>
        </p:txBody>
      </p:sp>
      <p:sp>
        <p:nvSpPr>
          <p:cNvPr id="4" name="Freeform 13"/>
          <p:cNvSpPr/>
          <p:nvPr userDrawn="1"/>
        </p:nvSpPr>
        <p:spPr bwMode="auto">
          <a:xfrm>
            <a:off x="-311993" y="-295276"/>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499360" y="1123315"/>
            <a:ext cx="9191625" cy="1198880"/>
          </a:xfrm>
          <a:prstGeom prst="rect">
            <a:avLst/>
          </a:prstGeom>
          <a:noFill/>
        </p:spPr>
        <p:txBody>
          <a:bodyPr wrap="square" rtlCol="0">
            <a:spAutoFit/>
          </a:bodyPr>
          <a:lstStyle/>
          <a:p>
            <a:pPr algn="l"/>
            <a:r>
              <a:rPr sz="3600" b="1" dirty="0">
                <a:solidFill>
                  <a:schemeClr val="tx1"/>
                </a:solidFill>
                <a:latin typeface="微软雅黑" panose="020B0503020204020204" pitchFamily="34" charset="-122"/>
                <a:ea typeface="微软雅黑" panose="020B0503020204020204" pitchFamily="34" charset="-122"/>
                <a:sym typeface="+mn-ea"/>
              </a:rPr>
              <a:t>基于原生JavaScript+Node.js的闯关类游戏设计与实现</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499735" y="3574415"/>
            <a:ext cx="6388735" cy="1337945"/>
          </a:xfrm>
          <a:prstGeom prst="rect">
            <a:avLst/>
          </a:prstGeom>
          <a:noFill/>
        </p:spPr>
        <p:txBody>
          <a:bodyPr wrap="square" rtlCol="0">
            <a:spAutoFit/>
          </a:bodyPr>
          <a:lstStyle/>
          <a:p>
            <a:pPr algn="ctr" fontAlgn="auto">
              <a:lnSpc>
                <a:spcPct val="150000"/>
              </a:lnSpc>
            </a:pPr>
            <a:r>
              <a:rPr kumimoji="1" lang="zh-CN" altLang="en-US" dirty="0"/>
              <a:t>班级：网络</a:t>
            </a:r>
            <a:r>
              <a:rPr kumimoji="1" lang="en-US" altLang="zh-CN" dirty="0"/>
              <a:t>16-2   </a:t>
            </a:r>
            <a:endParaRPr kumimoji="1" lang="en-US" altLang="zh-CN" dirty="0"/>
          </a:p>
          <a:p>
            <a:pPr algn="ctr" fontAlgn="auto">
              <a:lnSpc>
                <a:spcPct val="150000"/>
              </a:lnSpc>
            </a:pPr>
            <a:r>
              <a:rPr kumimoji="1" lang="zh-CN" altLang="en-US" dirty="0"/>
              <a:t>答辩人</a:t>
            </a:r>
            <a:r>
              <a:rPr kumimoji="1" lang="zh-CN" altLang="en-US" dirty="0" smtClean="0"/>
              <a:t>：林诗诗</a:t>
            </a:r>
            <a:r>
              <a:rPr kumimoji="1" lang="en-US" altLang="zh-CN" dirty="0" smtClean="0"/>
              <a:t>  </a:t>
            </a:r>
            <a:endParaRPr kumimoji="1" lang="en-US" altLang="zh-CN" dirty="0" smtClean="0"/>
          </a:p>
          <a:p>
            <a:pPr algn="ctr" fontAlgn="auto">
              <a:lnSpc>
                <a:spcPct val="150000"/>
              </a:lnSpc>
            </a:pPr>
            <a:r>
              <a:rPr kumimoji="1" lang="en-US" altLang="zh-CN" dirty="0" smtClean="0"/>
              <a:t>  </a:t>
            </a:r>
            <a:r>
              <a:rPr kumimoji="1" lang="zh-CN" altLang="en-US" dirty="0" smtClean="0"/>
              <a:t> </a:t>
            </a:r>
            <a:r>
              <a:rPr kumimoji="1" lang="zh-CN" altLang="en-US" dirty="0"/>
              <a:t>指导老师</a:t>
            </a:r>
            <a:r>
              <a:rPr kumimoji="1" lang="zh-CN" altLang="en-US" dirty="0" smtClean="0"/>
              <a:t>：陈献聪 刘晶</a:t>
            </a:r>
            <a:endParaRPr kumimoji="1" lang="zh-CN" altLang="en-US" dirty="0" smtClean="0"/>
          </a:p>
        </p:txBody>
      </p:sp>
      <p:cxnSp>
        <p:nvCxnSpPr>
          <p:cNvPr id="30" name="直接连接符 29"/>
          <p:cNvCxnSpPr/>
          <p:nvPr/>
        </p:nvCxnSpPr>
        <p:spPr>
          <a:xfrm>
            <a:off x="11763299" y="2226812"/>
            <a:ext cx="0" cy="156258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879850" y="2487295"/>
            <a:ext cx="6023610" cy="460375"/>
          </a:xfrm>
          <a:prstGeom prst="rect">
            <a:avLst/>
          </a:prstGeom>
          <a:noFill/>
        </p:spPr>
        <p:txBody>
          <a:bodyPr wrap="square" rtlCol="0">
            <a:spAutoFit/>
          </a:bodyPr>
          <a:p>
            <a:pPr algn="ctr"/>
            <a:r>
              <a:rPr lang="zh-CN" altLang="en-US" sz="2400" b="1"/>
              <a:t>广东石油化工学院</a:t>
            </a:r>
            <a:r>
              <a:rPr lang="en-US" altLang="zh-CN" sz="2400" b="1"/>
              <a:t>---</a:t>
            </a:r>
            <a:r>
              <a:rPr lang="zh-CN" altLang="en-US" sz="2400" b="1"/>
              <a:t>计算机学院</a:t>
            </a:r>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059180" y="1462405"/>
            <a:ext cx="10241915" cy="5000625"/>
          </a:xfrm>
          <a:prstGeom prst="rect">
            <a:avLst/>
          </a:prstGeom>
        </p:spPr>
      </p:pic>
      <p:grpSp>
        <p:nvGrpSpPr>
          <p:cNvPr id="46" name="组合 45"/>
          <p:cNvGrpSpPr/>
          <p:nvPr/>
        </p:nvGrpSpPr>
        <p:grpSpPr>
          <a:xfrm>
            <a:off x="4165600" y="277508"/>
            <a:ext cx="3860800" cy="460375"/>
            <a:chOff x="4165600" y="226708"/>
            <a:chExt cx="3860800" cy="460375"/>
          </a:xfrm>
        </p:grpSpPr>
        <p:sp>
          <p:nvSpPr>
            <p:cNvPr id="47" name="文本框 46"/>
            <p:cNvSpPr txBox="1"/>
            <p:nvPr/>
          </p:nvSpPr>
          <p:spPr>
            <a:xfrm>
              <a:off x="4165600" y="226708"/>
              <a:ext cx="3860800" cy="460375"/>
            </a:xfrm>
            <a:prstGeom prst="rect">
              <a:avLst/>
            </a:prstGeom>
            <a:noFill/>
          </p:spPr>
          <p:txBody>
            <a:bodyPr wrap="square" rtlCol="0">
              <a:spAutoFit/>
            </a:bodyPr>
            <a:p>
              <a:pPr algn="ctr"/>
              <a:r>
                <a:rPr lang="zh-CN" altLang="en-US" sz="2400" b="1" dirty="0">
                  <a:latin typeface="+mj-ea"/>
                  <a:ea typeface="+mj-ea"/>
                </a:rPr>
                <a:t>需求分析</a:t>
              </a:r>
              <a:endParaRPr lang="zh-CN" altLang="en-US" sz="2400" b="1" dirty="0">
                <a:latin typeface="+mj-ea"/>
                <a:ea typeface="+mj-ea"/>
              </a:endParaRPr>
            </a:p>
          </p:txBody>
        </p:sp>
        <p:cxnSp>
          <p:nvCxnSpPr>
            <p:cNvPr id="48" name="直接连接符 4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 name="组合 45"/>
          <p:cNvGrpSpPr/>
          <p:nvPr/>
        </p:nvGrpSpPr>
        <p:grpSpPr>
          <a:xfrm>
            <a:off x="4165600" y="277508"/>
            <a:ext cx="3860800" cy="460375"/>
            <a:chOff x="4165600" y="226708"/>
            <a:chExt cx="3860800" cy="460375"/>
          </a:xfrm>
        </p:grpSpPr>
        <p:sp>
          <p:nvSpPr>
            <p:cNvPr id="47" name="文本框 46"/>
            <p:cNvSpPr txBox="1"/>
            <p:nvPr/>
          </p:nvSpPr>
          <p:spPr>
            <a:xfrm>
              <a:off x="4165600" y="226708"/>
              <a:ext cx="3860800" cy="460375"/>
            </a:xfrm>
            <a:prstGeom prst="rect">
              <a:avLst/>
            </a:prstGeom>
            <a:noFill/>
          </p:spPr>
          <p:txBody>
            <a:bodyPr wrap="square" rtlCol="0">
              <a:spAutoFit/>
            </a:bodyPr>
            <a:p>
              <a:pPr algn="ctr"/>
              <a:r>
                <a:rPr lang="zh-CN" altLang="en-US" sz="2400" b="1" dirty="0">
                  <a:latin typeface="+mj-ea"/>
                  <a:ea typeface="+mj-ea"/>
                </a:rPr>
                <a:t>首页和游戏界面</a:t>
              </a:r>
              <a:endParaRPr lang="zh-CN" altLang="en-US" sz="2400" b="1" dirty="0">
                <a:latin typeface="+mj-ea"/>
                <a:ea typeface="+mj-ea"/>
              </a:endParaRPr>
            </a:p>
          </p:txBody>
        </p:sp>
        <p:cxnSp>
          <p:nvCxnSpPr>
            <p:cNvPr id="48" name="直接连接符 4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stretch>
            <a:fillRect/>
          </a:stretch>
        </p:blipFill>
        <p:spPr>
          <a:xfrm>
            <a:off x="6064250" y="1713865"/>
            <a:ext cx="5828665" cy="4338955"/>
          </a:xfrm>
          <a:prstGeom prst="rect">
            <a:avLst/>
          </a:prstGeom>
        </p:spPr>
      </p:pic>
      <p:pic>
        <p:nvPicPr>
          <p:cNvPr id="3" name="图片 2"/>
          <p:cNvPicPr>
            <a:picLocks noChangeAspect="1"/>
          </p:cNvPicPr>
          <p:nvPr/>
        </p:nvPicPr>
        <p:blipFill>
          <a:blip r:embed="rId2"/>
          <a:stretch>
            <a:fillRect/>
          </a:stretch>
        </p:blipFill>
        <p:spPr>
          <a:xfrm>
            <a:off x="194945" y="1713865"/>
            <a:ext cx="5604510" cy="4339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2020"/>
          </a:xfrm>
          <a:prstGeom prst="rect">
            <a:avLst/>
          </a:prstGeom>
          <a:noFill/>
        </p:spPr>
        <p:txBody>
          <a:bodyPr wrap="square" rtlCol="0">
            <a:spAutoFit/>
          </a:bodyPr>
          <a:lstStyle/>
          <a:p>
            <a:r>
              <a:rPr lang="en-US" altLang="zh-CN" sz="5400" dirty="0">
                <a:solidFill>
                  <a:prstClr val="black"/>
                </a:solidFill>
                <a:latin typeface="微软雅黑" panose="020B0503020204020204" pitchFamily="34" charset="-122"/>
                <a:ea typeface="微软雅黑" panose="020B0503020204020204" pitchFamily="34" charset="-122"/>
              </a:rPr>
              <a:t>04</a:t>
            </a:r>
            <a:endParaRPr lang="zh-CN" altLang="en-US" sz="5400" dirty="0">
              <a:solidFill>
                <a:prstClr val="black"/>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140450" y="2890520"/>
            <a:ext cx="4752340" cy="678813"/>
            <a:chOff x="6145196" y="2899662"/>
            <a:chExt cx="3930034" cy="649683"/>
          </a:xfrm>
        </p:grpSpPr>
        <p:sp>
          <p:nvSpPr>
            <p:cNvPr id="19" name="文本框 18"/>
            <p:cNvSpPr txBox="1"/>
            <p:nvPr/>
          </p:nvSpPr>
          <p:spPr>
            <a:xfrm>
              <a:off x="6145196" y="2899662"/>
              <a:ext cx="3930034" cy="558522"/>
            </a:xfrm>
            <a:prstGeom prst="rect">
              <a:avLst/>
            </a:prstGeom>
            <a:noFill/>
          </p:spPr>
          <p:txBody>
            <a:bodyPr wrap="square" rtlCol="0">
              <a:spAutoFit/>
            </a:bodyPr>
            <a:lstStyle/>
            <a:p>
              <a:r>
                <a:rPr lang="zh-CN" altLang="en-US" sz="3200" dirty="0">
                  <a:solidFill>
                    <a:prstClr val="black"/>
                  </a:solidFill>
                  <a:latin typeface="微软雅黑" panose="020B0503020204020204" pitchFamily="34" charset="-122"/>
                  <a:ea typeface="微软雅黑" panose="020B0503020204020204" pitchFamily="34" charset="-122"/>
                </a:rPr>
                <a:t>论文写作思路及时间安排</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213348" y="3255802"/>
              <a:ext cx="3188208" cy="293543"/>
            </a:xfrm>
            <a:prstGeom prst="rect">
              <a:avLst/>
            </a:prstGeom>
            <a:noFill/>
          </p:spPr>
          <p:txBody>
            <a:bodyPr wrap="square" rtlCol="0">
              <a:spAutoFit/>
            </a:bodyPr>
            <a:lstStyle/>
            <a:p>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
          <p:cNvSpPr/>
          <p:nvPr/>
        </p:nvSpPr>
        <p:spPr>
          <a:xfrm>
            <a:off x="2483041" y="3266123"/>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8" name="Freeform 3"/>
          <p:cNvSpPr/>
          <p:nvPr/>
        </p:nvSpPr>
        <p:spPr>
          <a:xfrm>
            <a:off x="1397000" y="2440940"/>
            <a:ext cx="2152650" cy="2059940"/>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kern="1200" dirty="0">
              <a:cs typeface="+mn-ea"/>
              <a:sym typeface="+mn-lt"/>
            </a:endParaRPr>
          </a:p>
        </p:txBody>
      </p:sp>
      <p:sp>
        <p:nvSpPr>
          <p:cNvPr id="9" name="Freeform 4"/>
          <p:cNvSpPr/>
          <p:nvPr/>
        </p:nvSpPr>
        <p:spPr>
          <a:xfrm>
            <a:off x="1579880" y="4152265"/>
            <a:ext cx="1969770" cy="70675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endParaRPr lang="en-US" sz="2400" kern="1200" dirty="0">
              <a:cs typeface="+mn-ea"/>
              <a:sym typeface="+mn-lt"/>
            </a:endParaRPr>
          </a:p>
        </p:txBody>
      </p:sp>
      <p:sp>
        <p:nvSpPr>
          <p:cNvPr id="10" name="Circular Arrow 5"/>
          <p:cNvSpPr/>
          <p:nvPr/>
        </p:nvSpPr>
        <p:spPr>
          <a:xfrm>
            <a:off x="4806597" y="1612318"/>
            <a:ext cx="2641470" cy="2641470"/>
          </a:xfrm>
          <a:prstGeom prst="circularArrow">
            <a:avLst>
              <a:gd name="adj1" fmla="val 2567"/>
              <a:gd name="adj2" fmla="val 311540"/>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1" name="Freeform 7"/>
          <p:cNvSpPr/>
          <p:nvPr/>
        </p:nvSpPr>
        <p:spPr>
          <a:xfrm>
            <a:off x="3745865" y="2440940"/>
            <a:ext cx="2006600" cy="207708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2"/>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0" lvl="1" indent="0" defTabSz="977900">
              <a:lnSpc>
                <a:spcPct val="90000"/>
              </a:lnSpc>
              <a:spcBef>
                <a:spcPct val="0"/>
              </a:spcBef>
              <a:spcAft>
                <a:spcPct val="15000"/>
              </a:spcAft>
              <a:buFont typeface="+mj-lt"/>
              <a:buNone/>
            </a:pPr>
            <a:endParaRPr lang="en-US" kern="1200" dirty="0">
              <a:cs typeface="+mn-ea"/>
              <a:sym typeface="+mn-lt"/>
            </a:endParaRPr>
          </a:p>
        </p:txBody>
      </p:sp>
      <p:sp>
        <p:nvSpPr>
          <p:cNvPr id="12" name="Freeform 8"/>
          <p:cNvSpPr/>
          <p:nvPr/>
        </p:nvSpPr>
        <p:spPr>
          <a:xfrm>
            <a:off x="3888105" y="1998980"/>
            <a:ext cx="1722120" cy="684530"/>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3" name="Freeform 10"/>
          <p:cNvSpPr/>
          <p:nvPr/>
        </p:nvSpPr>
        <p:spPr>
          <a:xfrm>
            <a:off x="6212840" y="2440940"/>
            <a:ext cx="2041525" cy="207835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90000"/>
              </a:lnSpc>
              <a:spcBef>
                <a:spcPct val="0"/>
              </a:spcBef>
              <a:spcAft>
                <a:spcPct val="15000"/>
              </a:spcAft>
              <a:buFont typeface="+mj-lt"/>
              <a:buAutoNum type="arabicPeriod"/>
            </a:pPr>
            <a:endParaRPr lang="en-US" dirty="0">
              <a:cs typeface="+mn-ea"/>
              <a:sym typeface="+mn-lt"/>
            </a:endParaRPr>
          </a:p>
        </p:txBody>
      </p:sp>
      <p:sp>
        <p:nvSpPr>
          <p:cNvPr id="14" name="Freeform 11"/>
          <p:cNvSpPr/>
          <p:nvPr/>
        </p:nvSpPr>
        <p:spPr>
          <a:xfrm>
            <a:off x="6746510" y="4248304"/>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5" name="Shape 16"/>
          <p:cNvSpPr/>
          <p:nvPr/>
        </p:nvSpPr>
        <p:spPr>
          <a:xfrm>
            <a:off x="7283066" y="3256441"/>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6" name="Freeform 18"/>
          <p:cNvSpPr/>
          <p:nvPr/>
        </p:nvSpPr>
        <p:spPr>
          <a:xfrm>
            <a:off x="8468360" y="2440940"/>
            <a:ext cx="2237105" cy="207708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2"/>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3"/>
            </a:pPr>
            <a:endParaRPr lang="en-US" dirty="0">
              <a:cs typeface="+mn-ea"/>
              <a:sym typeface="+mn-lt"/>
            </a:endParaRPr>
          </a:p>
        </p:txBody>
      </p:sp>
      <p:sp>
        <p:nvSpPr>
          <p:cNvPr id="17" name="Freeform 19"/>
          <p:cNvSpPr/>
          <p:nvPr/>
        </p:nvSpPr>
        <p:spPr>
          <a:xfrm>
            <a:off x="9249016" y="1887163"/>
            <a:ext cx="1721912"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8" name="文本框 17"/>
          <p:cNvSpPr txBox="1"/>
          <p:nvPr/>
        </p:nvSpPr>
        <p:spPr>
          <a:xfrm>
            <a:off x="1578610" y="4253865"/>
            <a:ext cx="1968500" cy="460375"/>
          </a:xfrm>
          <a:prstGeom prst="rect">
            <a:avLst/>
          </a:prstGeom>
          <a:noFill/>
        </p:spPr>
        <p:txBody>
          <a:bodyPr wrap="square" rtlCol="0">
            <a:spAutoFit/>
          </a:bodyPr>
          <a:lstStyle/>
          <a:p>
            <a:pPr algn="ctr"/>
            <a:r>
              <a:rPr lang="en-US" altLang="zh-CN" sz="2400" b="1" dirty="0">
                <a:solidFill>
                  <a:schemeClr val="bg1"/>
                </a:solidFill>
                <a:cs typeface="+mn-ea"/>
                <a:sym typeface="+mn-lt"/>
              </a:rPr>
              <a:t>3</a:t>
            </a:r>
            <a:r>
              <a:rPr lang="zh-CN" altLang="en-US" sz="2400" b="1" dirty="0">
                <a:solidFill>
                  <a:schemeClr val="bg1"/>
                </a:solidFill>
                <a:cs typeface="+mn-ea"/>
                <a:sym typeface="+mn-lt"/>
              </a:rPr>
              <a:t>月份</a:t>
            </a:r>
            <a:endParaRPr lang="zh-CN" altLang="en-US" sz="2400" b="1" dirty="0">
              <a:solidFill>
                <a:schemeClr val="bg1"/>
              </a:solidFill>
              <a:cs typeface="+mn-ea"/>
              <a:sym typeface="+mn-lt"/>
            </a:endParaRPr>
          </a:p>
        </p:txBody>
      </p:sp>
      <p:sp>
        <p:nvSpPr>
          <p:cNvPr id="19" name="文本框 18"/>
          <p:cNvSpPr txBox="1"/>
          <p:nvPr/>
        </p:nvSpPr>
        <p:spPr>
          <a:xfrm>
            <a:off x="4289327" y="2110014"/>
            <a:ext cx="1191850" cy="460375"/>
          </a:xfrm>
          <a:prstGeom prst="rect">
            <a:avLst/>
          </a:prstGeom>
          <a:noFill/>
        </p:spPr>
        <p:txBody>
          <a:bodyPr wrap="square" rtlCol="0">
            <a:spAutoFit/>
          </a:bodyPr>
          <a:lstStyle/>
          <a:p>
            <a:pPr algn="ctr"/>
            <a:r>
              <a:rPr lang="en-US" altLang="zh-CN" sz="2400" b="1" dirty="0">
                <a:solidFill>
                  <a:schemeClr val="bg1"/>
                </a:solidFill>
                <a:cs typeface="+mn-ea"/>
                <a:sym typeface="+mn-lt"/>
              </a:rPr>
              <a:t>4</a:t>
            </a:r>
            <a:r>
              <a:rPr lang="zh-CN" altLang="en-US" sz="2400" b="1" dirty="0">
                <a:solidFill>
                  <a:schemeClr val="bg1"/>
                </a:solidFill>
                <a:cs typeface="+mn-ea"/>
                <a:sym typeface="+mn-lt"/>
              </a:rPr>
              <a:t>月份</a:t>
            </a:r>
            <a:endParaRPr lang="zh-CN" altLang="en-US" sz="2400" b="1" dirty="0">
              <a:solidFill>
                <a:schemeClr val="bg1"/>
              </a:solidFill>
              <a:cs typeface="+mn-ea"/>
              <a:sym typeface="+mn-lt"/>
            </a:endParaRPr>
          </a:p>
        </p:txBody>
      </p:sp>
      <p:sp>
        <p:nvSpPr>
          <p:cNvPr id="20" name="文本框 19"/>
          <p:cNvSpPr txBox="1"/>
          <p:nvPr/>
        </p:nvSpPr>
        <p:spPr>
          <a:xfrm>
            <a:off x="7025300" y="4388421"/>
            <a:ext cx="1229104" cy="460375"/>
          </a:xfrm>
          <a:prstGeom prst="rect">
            <a:avLst/>
          </a:prstGeom>
          <a:noFill/>
        </p:spPr>
        <p:txBody>
          <a:bodyPr wrap="square" rtlCol="0">
            <a:spAutoFit/>
          </a:bodyPr>
          <a:lstStyle/>
          <a:p>
            <a:pPr algn="ctr"/>
            <a:r>
              <a:rPr lang="en-US" altLang="zh-CN" sz="2400" b="1" dirty="0">
                <a:solidFill>
                  <a:schemeClr val="bg1"/>
                </a:solidFill>
                <a:cs typeface="+mn-ea"/>
                <a:sym typeface="+mn-lt"/>
              </a:rPr>
              <a:t>5</a:t>
            </a:r>
            <a:r>
              <a:rPr lang="zh-CN" altLang="en-US" sz="2400" b="1" dirty="0">
                <a:solidFill>
                  <a:schemeClr val="bg1"/>
                </a:solidFill>
                <a:cs typeface="+mn-ea"/>
                <a:sym typeface="+mn-lt"/>
              </a:rPr>
              <a:t>月份</a:t>
            </a:r>
            <a:endParaRPr lang="zh-CN" altLang="en-US" sz="2400" b="1" dirty="0">
              <a:solidFill>
                <a:schemeClr val="bg1"/>
              </a:solidFill>
              <a:cs typeface="+mn-ea"/>
              <a:sym typeface="+mn-lt"/>
            </a:endParaRPr>
          </a:p>
        </p:txBody>
      </p:sp>
      <p:sp>
        <p:nvSpPr>
          <p:cNvPr id="21" name="文本框 20"/>
          <p:cNvSpPr txBox="1"/>
          <p:nvPr/>
        </p:nvSpPr>
        <p:spPr>
          <a:xfrm>
            <a:off x="9297035" y="1999615"/>
            <a:ext cx="1298575" cy="460375"/>
          </a:xfrm>
          <a:prstGeom prst="rect">
            <a:avLst/>
          </a:prstGeom>
          <a:noFill/>
        </p:spPr>
        <p:txBody>
          <a:bodyPr wrap="square" rtlCol="0">
            <a:spAutoFit/>
          </a:bodyPr>
          <a:lstStyle/>
          <a:p>
            <a:pPr algn="ctr"/>
            <a:r>
              <a:rPr lang="en-US" altLang="zh-CN" sz="2400" b="1" dirty="0">
                <a:solidFill>
                  <a:schemeClr val="bg1"/>
                </a:solidFill>
                <a:cs typeface="+mn-ea"/>
                <a:sym typeface="+mn-lt"/>
              </a:rPr>
              <a:t>6</a:t>
            </a:r>
            <a:r>
              <a:rPr lang="zh-CN" altLang="en-US" sz="2400" b="1" dirty="0">
                <a:solidFill>
                  <a:schemeClr val="bg1"/>
                </a:solidFill>
                <a:cs typeface="+mn-ea"/>
                <a:sym typeface="+mn-lt"/>
              </a:rPr>
              <a:t>月份</a:t>
            </a:r>
            <a:endParaRPr lang="zh-CN" altLang="en-US" sz="2400" b="1" dirty="0">
              <a:solidFill>
                <a:schemeClr val="bg1"/>
              </a:solidFill>
              <a:cs typeface="+mn-ea"/>
              <a:sym typeface="+mn-lt"/>
            </a:endParaRPr>
          </a:p>
        </p:txBody>
      </p:sp>
      <p:sp>
        <p:nvSpPr>
          <p:cNvPr id="22" name="矩形 21"/>
          <p:cNvSpPr/>
          <p:nvPr/>
        </p:nvSpPr>
        <p:spPr>
          <a:xfrm>
            <a:off x="1580515" y="3363595"/>
            <a:ext cx="1602105"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3.16-3.31 </a:t>
            </a:r>
            <a:r>
              <a:rPr lang="zh-CN" altLang="en-US" sz="1400" dirty="0">
                <a:cs typeface="+mn-ea"/>
                <a:sym typeface="+mn-lt"/>
              </a:rPr>
              <a:t>完成游戏首页的界面设计和逻辑设计；</a:t>
            </a:r>
            <a:endParaRPr lang="zh-CN" altLang="en-US" sz="1400" dirty="0">
              <a:cs typeface="+mn-ea"/>
              <a:sym typeface="+mn-lt"/>
            </a:endParaRPr>
          </a:p>
        </p:txBody>
      </p:sp>
      <p:sp>
        <p:nvSpPr>
          <p:cNvPr id="23" name="矩形 22"/>
          <p:cNvSpPr/>
          <p:nvPr/>
        </p:nvSpPr>
        <p:spPr>
          <a:xfrm>
            <a:off x="1578610" y="2459990"/>
            <a:ext cx="1603375"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3.05-3.15</a:t>
            </a:r>
            <a:r>
              <a:rPr lang="zh-CN" altLang="en-US" sz="1400" dirty="0">
                <a:cs typeface="+mn-ea"/>
                <a:sym typeface="+mn-lt"/>
              </a:rPr>
              <a:t>撰写开题报告做好开题答辩准备</a:t>
            </a:r>
            <a:endParaRPr lang="zh-CN" altLang="en-US" sz="1400" dirty="0">
              <a:cs typeface="+mn-ea"/>
              <a:sym typeface="+mn-lt"/>
            </a:endParaRPr>
          </a:p>
        </p:txBody>
      </p:sp>
      <p:sp>
        <p:nvSpPr>
          <p:cNvPr id="25" name="矩形 24"/>
          <p:cNvSpPr/>
          <p:nvPr/>
        </p:nvSpPr>
        <p:spPr>
          <a:xfrm>
            <a:off x="3960800" y="2705883"/>
            <a:ext cx="1577117"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4.1-4.7 </a:t>
            </a:r>
            <a:r>
              <a:rPr lang="zh-CN" altLang="en-US" sz="1400" dirty="0">
                <a:cs typeface="+mn-ea"/>
                <a:sym typeface="+mn-lt"/>
              </a:rPr>
              <a:t>完成游戏后台管理的数据库设计；</a:t>
            </a:r>
            <a:endParaRPr lang="zh-CN" altLang="en-US" sz="1400" dirty="0">
              <a:cs typeface="+mn-ea"/>
              <a:sym typeface="+mn-lt"/>
            </a:endParaRPr>
          </a:p>
        </p:txBody>
      </p:sp>
      <p:sp>
        <p:nvSpPr>
          <p:cNvPr id="26" name="矩形 25"/>
          <p:cNvSpPr/>
          <p:nvPr/>
        </p:nvSpPr>
        <p:spPr>
          <a:xfrm>
            <a:off x="6432550" y="3480435"/>
            <a:ext cx="1688465"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5.16-5.25 </a:t>
            </a:r>
            <a:r>
              <a:rPr lang="zh-CN" altLang="en-US" sz="1400" dirty="0">
                <a:cs typeface="+mn-ea"/>
                <a:sym typeface="+mn-lt"/>
              </a:rPr>
              <a:t>修改毕业论文，定稿，交付给导师评阅。</a:t>
            </a:r>
            <a:endParaRPr lang="zh-CN" altLang="en-US" sz="1400" dirty="0">
              <a:cs typeface="+mn-ea"/>
              <a:sym typeface="+mn-lt"/>
            </a:endParaRPr>
          </a:p>
        </p:txBody>
      </p:sp>
      <p:sp>
        <p:nvSpPr>
          <p:cNvPr id="27" name="矩形 26"/>
          <p:cNvSpPr/>
          <p:nvPr/>
        </p:nvSpPr>
        <p:spPr>
          <a:xfrm>
            <a:off x="6432831" y="2682934"/>
            <a:ext cx="1601925"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5.1-5.15 </a:t>
            </a:r>
            <a:r>
              <a:rPr lang="zh-CN" altLang="en-US" sz="1400" dirty="0">
                <a:cs typeface="+mn-ea"/>
                <a:sym typeface="+mn-lt"/>
              </a:rPr>
              <a:t>对项目进行完善，完成毕业论文初稿。</a:t>
            </a:r>
            <a:endParaRPr lang="zh-CN" altLang="en-US" sz="1400" dirty="0">
              <a:cs typeface="+mn-ea"/>
              <a:sym typeface="+mn-lt"/>
            </a:endParaRPr>
          </a:p>
        </p:txBody>
      </p:sp>
      <p:sp>
        <p:nvSpPr>
          <p:cNvPr id="29" name="矩形 28"/>
          <p:cNvSpPr/>
          <p:nvPr/>
        </p:nvSpPr>
        <p:spPr>
          <a:xfrm>
            <a:off x="8803939" y="2811928"/>
            <a:ext cx="1567102"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5.26-6.1  </a:t>
            </a:r>
            <a:r>
              <a:rPr lang="zh-CN" altLang="en-US" sz="1400" dirty="0">
                <a:cs typeface="+mn-ea"/>
                <a:sym typeface="+mn-lt"/>
              </a:rPr>
              <a:t>准备论文答辩</a:t>
            </a:r>
            <a:r>
              <a:rPr lang="en-US" altLang="zh-CN" sz="1400" dirty="0">
                <a:cs typeface="+mn-ea"/>
                <a:sym typeface="+mn-lt"/>
              </a:rPr>
              <a:t> </a:t>
            </a:r>
            <a:r>
              <a:rPr lang="zh-CN" altLang="en-US" sz="1400" dirty="0">
                <a:cs typeface="+mn-ea"/>
                <a:sym typeface="+mn-lt"/>
              </a:rPr>
              <a:t>，装订、提交论文。</a:t>
            </a:r>
            <a:endParaRPr lang="zh-CN" altLang="en-US" sz="1400" dirty="0">
              <a:cs typeface="+mn-ea"/>
              <a:sym typeface="+mn-lt"/>
            </a:endParaRPr>
          </a:p>
        </p:txBody>
      </p:sp>
      <p:grpSp>
        <p:nvGrpSpPr>
          <p:cNvPr id="46" name="组合 45"/>
          <p:cNvGrpSpPr/>
          <p:nvPr/>
        </p:nvGrpSpPr>
        <p:grpSpPr>
          <a:xfrm>
            <a:off x="4165600" y="277508"/>
            <a:ext cx="3860800" cy="460375"/>
            <a:chOff x="4165600" y="226708"/>
            <a:chExt cx="3860800" cy="460375"/>
          </a:xfrm>
        </p:grpSpPr>
        <p:sp>
          <p:nvSpPr>
            <p:cNvPr id="47" name="文本框 46"/>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论文写作思路及安排</a:t>
              </a:r>
              <a:endParaRPr lang="zh-CN" altLang="en-US" sz="2400" b="1" dirty="0">
                <a:latin typeface="+mj-ea"/>
                <a:ea typeface="+mj-ea"/>
              </a:endParaRPr>
            </a:p>
          </p:txBody>
        </p:sp>
        <p:cxnSp>
          <p:nvCxnSpPr>
            <p:cNvPr id="48" name="直接连接符 4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3960800" y="3586628"/>
            <a:ext cx="1577117" cy="774700"/>
          </a:xfrm>
          <a:prstGeom prst="rect">
            <a:avLst/>
          </a:prstGeom>
          <a:noFill/>
        </p:spPr>
        <p:txBody>
          <a:bodyPr wrap="square" lIns="0" tIns="0" rIns="0" bIns="0" rtlCol="0" anchor="t" anchorCtr="0">
            <a:spAutoFit/>
          </a:bodyPr>
          <a:p>
            <a:pPr defTabSz="1216660">
              <a:lnSpc>
                <a:spcPct val="120000"/>
              </a:lnSpc>
              <a:spcBef>
                <a:spcPct val="20000"/>
              </a:spcBef>
            </a:pPr>
            <a:r>
              <a:rPr lang="en-US" altLang="zh-CN" sz="1400" dirty="0">
                <a:cs typeface="+mn-ea"/>
                <a:sym typeface="+mn-lt"/>
              </a:rPr>
              <a:t>4.7-4.30 </a:t>
            </a:r>
            <a:r>
              <a:rPr lang="zh-CN" altLang="en-US" sz="1400" dirty="0">
                <a:cs typeface="+mn-ea"/>
                <a:sym typeface="+mn-lt"/>
              </a:rPr>
              <a:t>完成游戏后台管理的界面设计和逻辑设计；</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640715" y="5219700"/>
            <a:ext cx="165671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 name="Rectangle 6"/>
          <p:cNvSpPr/>
          <p:nvPr/>
        </p:nvSpPr>
        <p:spPr>
          <a:xfrm>
            <a:off x="640715" y="5219700"/>
            <a:ext cx="567690"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400" b="1">
                <a:solidFill>
                  <a:schemeClr val="bg1"/>
                </a:solidFill>
                <a:cs typeface="+mn-ea"/>
                <a:sym typeface="+mn-lt"/>
              </a:rPr>
              <a:t>1</a:t>
            </a:r>
            <a:endParaRPr lang="en-US" altLang="en-GB" sz="2400" b="1">
              <a:solidFill>
                <a:schemeClr val="bg1"/>
              </a:solidFill>
              <a:cs typeface="+mn-ea"/>
              <a:sym typeface="+mn-lt"/>
            </a:endParaRPr>
          </a:p>
        </p:txBody>
      </p:sp>
      <p:sp>
        <p:nvSpPr>
          <p:cNvPr id="6" name="TextBox 8"/>
          <p:cNvSpPr txBox="1"/>
          <p:nvPr/>
        </p:nvSpPr>
        <p:spPr>
          <a:xfrm>
            <a:off x="1408556" y="5289330"/>
            <a:ext cx="589280" cy="337185"/>
          </a:xfrm>
          <a:prstGeom prst="rect">
            <a:avLst/>
          </a:prstGeom>
          <a:noFill/>
        </p:spPr>
        <p:txBody>
          <a:bodyPr wrap="none" rtlCol="0">
            <a:spAutoFit/>
          </a:bodyPr>
          <a:lstStyle/>
          <a:p>
            <a:r>
              <a:rPr lang="zh-CN" altLang="en-GB" sz="1600" b="1" dirty="0">
                <a:solidFill>
                  <a:schemeClr val="bg1"/>
                </a:solidFill>
                <a:cs typeface="+mn-ea"/>
                <a:sym typeface="+mn-lt"/>
              </a:rPr>
              <a:t>绪论</a:t>
            </a:r>
            <a:endParaRPr lang="zh-CN" altLang="en-GB" sz="1600" b="1" dirty="0">
              <a:solidFill>
                <a:schemeClr val="bg1"/>
              </a:solidFill>
              <a:cs typeface="+mn-ea"/>
              <a:sym typeface="+mn-lt"/>
            </a:endParaRPr>
          </a:p>
        </p:txBody>
      </p:sp>
      <p:grpSp>
        <p:nvGrpSpPr>
          <p:cNvPr id="7" name="组合 6"/>
          <p:cNvGrpSpPr/>
          <p:nvPr/>
        </p:nvGrpSpPr>
        <p:grpSpPr>
          <a:xfrm>
            <a:off x="1408271" y="4144578"/>
            <a:ext cx="888618" cy="1072901"/>
            <a:chOff x="1540440" y="2977921"/>
            <a:chExt cx="937472" cy="1131886"/>
          </a:xfrm>
          <a:solidFill>
            <a:srgbClr val="0868B8"/>
          </a:solidFill>
        </p:grpSpPr>
        <p:sp>
          <p:nvSpPr>
            <p:cNvPr id="8" name="Freeform 5"/>
            <p:cNvSpPr>
              <a:spLocks noEditPoints="1"/>
            </p:cNvSpPr>
            <p:nvPr/>
          </p:nvSpPr>
          <p:spPr bwMode="auto">
            <a:xfrm>
              <a:off x="2072390" y="2977921"/>
              <a:ext cx="255240" cy="252855"/>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9" name="Freeform 6"/>
            <p:cNvSpPr>
              <a:spLocks noEditPoints="1"/>
            </p:cNvSpPr>
            <p:nvPr/>
          </p:nvSpPr>
          <p:spPr bwMode="auto">
            <a:xfrm>
              <a:off x="1540440" y="3214079"/>
              <a:ext cx="937472" cy="895728"/>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sp>
        <p:nvSpPr>
          <p:cNvPr id="11" name="Arc 13"/>
          <p:cNvSpPr/>
          <p:nvPr/>
        </p:nvSpPr>
        <p:spPr>
          <a:xfrm rot="13325014">
            <a:off x="3545205" y="3891915"/>
            <a:ext cx="767080" cy="814705"/>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12" name="Rectangle 15"/>
          <p:cNvSpPr/>
          <p:nvPr/>
        </p:nvSpPr>
        <p:spPr>
          <a:xfrm>
            <a:off x="2296795" y="4742815"/>
            <a:ext cx="169227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3" name="Rectangle 16"/>
          <p:cNvSpPr/>
          <p:nvPr/>
        </p:nvSpPr>
        <p:spPr>
          <a:xfrm>
            <a:off x="2296795" y="4740275"/>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400" b="1">
                <a:solidFill>
                  <a:schemeClr val="bg1"/>
                </a:solidFill>
                <a:cs typeface="+mn-ea"/>
                <a:sym typeface="+mn-lt"/>
              </a:rPr>
              <a:t>2</a:t>
            </a:r>
            <a:endParaRPr lang="en-US" altLang="en-GB" sz="2400" b="1">
              <a:solidFill>
                <a:schemeClr val="bg1"/>
              </a:solidFill>
              <a:cs typeface="+mn-ea"/>
              <a:sym typeface="+mn-lt"/>
            </a:endParaRPr>
          </a:p>
        </p:txBody>
      </p:sp>
      <p:sp>
        <p:nvSpPr>
          <p:cNvPr id="14" name="TextBox 17"/>
          <p:cNvSpPr txBox="1"/>
          <p:nvPr/>
        </p:nvSpPr>
        <p:spPr>
          <a:xfrm>
            <a:off x="2855086" y="4812941"/>
            <a:ext cx="995680" cy="337185"/>
          </a:xfrm>
          <a:prstGeom prst="rect">
            <a:avLst/>
          </a:prstGeom>
          <a:noFill/>
        </p:spPr>
        <p:txBody>
          <a:bodyPr wrap="none" rtlCol="0">
            <a:spAutoFit/>
          </a:bodyPr>
          <a:lstStyle/>
          <a:p>
            <a:r>
              <a:rPr lang="zh-CN" altLang="en-GB" sz="1600" b="1" dirty="0">
                <a:solidFill>
                  <a:schemeClr val="bg1"/>
                </a:solidFill>
                <a:cs typeface="+mn-ea"/>
                <a:sym typeface="+mn-lt"/>
              </a:rPr>
              <a:t>系统分析</a:t>
            </a:r>
            <a:endParaRPr lang="zh-CN" altLang="en-GB" sz="1600" b="1" dirty="0">
              <a:solidFill>
                <a:schemeClr val="bg1"/>
              </a:solidFill>
              <a:cs typeface="+mn-ea"/>
              <a:sym typeface="+mn-lt"/>
            </a:endParaRPr>
          </a:p>
        </p:txBody>
      </p:sp>
      <p:sp>
        <p:nvSpPr>
          <p:cNvPr id="24" name="Rectangle 29"/>
          <p:cNvSpPr/>
          <p:nvPr/>
        </p:nvSpPr>
        <p:spPr>
          <a:xfrm>
            <a:off x="546735" y="5774055"/>
            <a:ext cx="1847850" cy="953135"/>
          </a:xfrm>
          <a:prstGeom prst="rect">
            <a:avLst/>
          </a:prstGeom>
        </p:spPr>
        <p:txBody>
          <a:bodyPr wrap="square">
            <a:spAutoFit/>
          </a:bodyPr>
          <a:lstStyle/>
          <a:p>
            <a:r>
              <a:rPr lang="zh-CN" sz="1400" dirty="0">
                <a:solidFill>
                  <a:schemeClr val="tx1">
                    <a:lumMod val="85000"/>
                    <a:lumOff val="15000"/>
                  </a:schemeClr>
                </a:solidFill>
                <a:cs typeface="+mn-ea"/>
                <a:sym typeface="+mn-lt"/>
              </a:rPr>
              <a:t>绪论部分主要包括开发背景、开发目的、开发意义以及开发技术。</a:t>
            </a:r>
            <a:endParaRPr lang="zh-CN" sz="1400" dirty="0">
              <a:solidFill>
                <a:schemeClr val="tx1">
                  <a:lumMod val="85000"/>
                  <a:lumOff val="15000"/>
                </a:schemeClr>
              </a:solidFill>
              <a:cs typeface="+mn-ea"/>
              <a:sym typeface="+mn-lt"/>
            </a:endParaRPr>
          </a:p>
        </p:txBody>
      </p:sp>
      <p:sp>
        <p:nvSpPr>
          <p:cNvPr id="25" name="Rectangle 30"/>
          <p:cNvSpPr/>
          <p:nvPr/>
        </p:nvSpPr>
        <p:spPr>
          <a:xfrm>
            <a:off x="2336800" y="5243830"/>
            <a:ext cx="1652270" cy="521970"/>
          </a:xfrm>
          <a:prstGeom prst="rect">
            <a:avLst/>
          </a:prstGeom>
        </p:spPr>
        <p:txBody>
          <a:bodyPr wrap="square">
            <a:spAutoFit/>
          </a:bodyPr>
          <a:lstStyle/>
          <a:p>
            <a:r>
              <a:rPr lang="zh-CN" altLang="en-US" sz="1400" dirty="0">
                <a:solidFill>
                  <a:schemeClr val="tx1">
                    <a:lumMod val="85000"/>
                    <a:lumOff val="15000"/>
                  </a:schemeClr>
                </a:solidFill>
                <a:cs typeface="+mn-ea"/>
                <a:sym typeface="+mn-lt"/>
              </a:rPr>
              <a:t>主要包括需求分析、可行性分析。</a:t>
            </a:r>
            <a:endParaRPr lang="zh-CN" altLang="en-US" sz="1400" dirty="0">
              <a:solidFill>
                <a:schemeClr val="tx1">
                  <a:lumMod val="85000"/>
                  <a:lumOff val="15000"/>
                </a:schemeClr>
              </a:solidFill>
              <a:cs typeface="+mn-ea"/>
              <a:sym typeface="+mn-lt"/>
            </a:endParaRPr>
          </a:p>
        </p:txBody>
      </p:sp>
      <p:sp>
        <p:nvSpPr>
          <p:cNvPr id="26" name="Rectangle 31"/>
          <p:cNvSpPr/>
          <p:nvPr/>
        </p:nvSpPr>
        <p:spPr>
          <a:xfrm>
            <a:off x="4289425" y="4812665"/>
            <a:ext cx="1583055" cy="953135"/>
          </a:xfrm>
          <a:prstGeom prst="rect">
            <a:avLst/>
          </a:prstGeom>
        </p:spPr>
        <p:txBody>
          <a:bodyPr wrap="square">
            <a:spAutoFit/>
          </a:bodyPr>
          <a:lstStyle/>
          <a:p>
            <a:r>
              <a:rPr lang="zh-CN" altLang="en-US" sz="1400" dirty="0">
                <a:solidFill>
                  <a:schemeClr val="tx1">
                    <a:lumMod val="85000"/>
                    <a:lumOff val="15000"/>
                  </a:schemeClr>
                </a:solidFill>
                <a:cs typeface="+mn-ea"/>
                <a:sym typeface="+mn-lt"/>
              </a:rPr>
              <a:t>主要包括系统功能设计、系统流程设计、数据库设计等。</a:t>
            </a:r>
            <a:endParaRPr lang="zh-CN" altLang="en-US" sz="1400" dirty="0">
              <a:solidFill>
                <a:schemeClr val="tx1">
                  <a:lumMod val="85000"/>
                  <a:lumOff val="15000"/>
                </a:schemeClr>
              </a:solidFill>
              <a:cs typeface="+mn-ea"/>
              <a:sym typeface="+mn-lt"/>
            </a:endParaRPr>
          </a:p>
        </p:txBody>
      </p:sp>
      <p:sp>
        <p:nvSpPr>
          <p:cNvPr id="27" name="Rectangle 32"/>
          <p:cNvSpPr/>
          <p:nvPr/>
        </p:nvSpPr>
        <p:spPr>
          <a:xfrm>
            <a:off x="5965190" y="4335780"/>
            <a:ext cx="1557020" cy="737235"/>
          </a:xfrm>
          <a:prstGeom prst="rect">
            <a:avLst/>
          </a:prstGeom>
        </p:spPr>
        <p:txBody>
          <a:bodyPr wrap="square">
            <a:spAutoFit/>
          </a:bodyPr>
          <a:lstStyle/>
          <a:p>
            <a:r>
              <a:rPr lang="zh-CN" sz="1400" dirty="0">
                <a:solidFill>
                  <a:schemeClr val="tx1">
                    <a:lumMod val="85000"/>
                    <a:lumOff val="15000"/>
                  </a:schemeClr>
                </a:solidFill>
                <a:cs typeface="+mn-ea"/>
                <a:sym typeface="+mn-lt"/>
              </a:rPr>
              <a:t>对各功能进行实现并进行使用说明。</a:t>
            </a:r>
            <a:endParaRPr lang="zh-CN" sz="1400" dirty="0">
              <a:solidFill>
                <a:schemeClr val="tx1">
                  <a:lumMod val="85000"/>
                  <a:lumOff val="15000"/>
                </a:schemeClr>
              </a:solidFill>
              <a:cs typeface="+mn-ea"/>
              <a:sym typeface="+mn-lt"/>
            </a:endParaRPr>
          </a:p>
        </p:txBody>
      </p:sp>
      <p:grpSp>
        <p:nvGrpSpPr>
          <p:cNvPr id="31" name="组合 30"/>
          <p:cNvGrpSpPr/>
          <p:nvPr/>
        </p:nvGrpSpPr>
        <p:grpSpPr>
          <a:xfrm>
            <a:off x="4165600" y="277508"/>
            <a:ext cx="3860800" cy="460375"/>
            <a:chOff x="4165600" y="226708"/>
            <a:chExt cx="3860800" cy="460375"/>
          </a:xfrm>
        </p:grpSpPr>
        <p:sp>
          <p:nvSpPr>
            <p:cNvPr id="32" name="文本框 31"/>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论文写作思路及安排</a:t>
              </a:r>
              <a:endParaRPr lang="zh-CN" altLang="en-US" sz="2400" b="1" dirty="0">
                <a:latin typeface="+mj-ea"/>
                <a:ea typeface="+mj-ea"/>
              </a:endParaRPr>
            </a:p>
          </p:txBody>
        </p:sp>
        <p:cxnSp>
          <p:nvCxnSpPr>
            <p:cNvPr id="33" name="直接连接符 32"/>
            <p:cNvCxnSpPr>
              <a:stCxn id="32" idx="1"/>
            </p:cNvCxnSpPr>
            <p:nvPr/>
          </p:nvCxnSpPr>
          <p:spPr>
            <a:xfrm flipV="1">
              <a:off x="4165600" y="445135"/>
              <a:ext cx="598805" cy="120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7521575" y="445135"/>
              <a:ext cx="504825" cy="15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5"/>
          <p:cNvSpPr/>
          <p:nvPr/>
        </p:nvSpPr>
        <p:spPr>
          <a:xfrm>
            <a:off x="3989070" y="4265930"/>
            <a:ext cx="165798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5" name="Rectangle 16"/>
          <p:cNvSpPr/>
          <p:nvPr/>
        </p:nvSpPr>
        <p:spPr>
          <a:xfrm>
            <a:off x="3989070" y="4265930"/>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3</a:t>
            </a:r>
            <a:endParaRPr lang="en-US" altLang="en-GB" sz="2400" b="1">
              <a:solidFill>
                <a:schemeClr val="bg1"/>
              </a:solidFill>
              <a:cs typeface="+mn-ea"/>
              <a:sym typeface="+mn-lt"/>
            </a:endParaRPr>
          </a:p>
        </p:txBody>
      </p:sp>
      <p:sp>
        <p:nvSpPr>
          <p:cNvPr id="15" name="TextBox 22"/>
          <p:cNvSpPr txBox="1"/>
          <p:nvPr/>
        </p:nvSpPr>
        <p:spPr>
          <a:xfrm>
            <a:off x="4582574" y="4335916"/>
            <a:ext cx="995680" cy="337185"/>
          </a:xfrm>
          <a:prstGeom prst="rect">
            <a:avLst/>
          </a:prstGeom>
          <a:noFill/>
        </p:spPr>
        <p:txBody>
          <a:bodyPr wrap="none" rtlCol="0">
            <a:spAutoFit/>
          </a:bodyPr>
          <a:p>
            <a:r>
              <a:rPr lang="zh-CN" altLang="en-GB" sz="1600" b="1" dirty="0">
                <a:solidFill>
                  <a:schemeClr val="bg1"/>
                </a:solidFill>
                <a:cs typeface="+mn-ea"/>
                <a:sym typeface="+mn-lt"/>
              </a:rPr>
              <a:t>系统设计</a:t>
            </a:r>
            <a:endParaRPr lang="zh-CN" altLang="en-GB" sz="1600" b="1" dirty="0">
              <a:solidFill>
                <a:schemeClr val="bg1"/>
              </a:solidFill>
              <a:cs typeface="+mn-ea"/>
              <a:sym typeface="+mn-lt"/>
            </a:endParaRPr>
          </a:p>
        </p:txBody>
      </p:sp>
      <p:sp>
        <p:nvSpPr>
          <p:cNvPr id="19" name="Rectangle 15"/>
          <p:cNvSpPr/>
          <p:nvPr/>
        </p:nvSpPr>
        <p:spPr>
          <a:xfrm>
            <a:off x="5647055" y="3821430"/>
            <a:ext cx="1654810"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23" name="Rectangle 16"/>
          <p:cNvSpPr/>
          <p:nvPr/>
        </p:nvSpPr>
        <p:spPr>
          <a:xfrm>
            <a:off x="5647690" y="3821430"/>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4</a:t>
            </a:r>
            <a:endParaRPr lang="en-US" altLang="en-GB" sz="2400" b="1">
              <a:solidFill>
                <a:schemeClr val="bg1"/>
              </a:solidFill>
              <a:cs typeface="+mn-ea"/>
              <a:sym typeface="+mn-lt"/>
            </a:endParaRPr>
          </a:p>
        </p:txBody>
      </p:sp>
      <p:sp>
        <p:nvSpPr>
          <p:cNvPr id="28" name="TextBox 27"/>
          <p:cNvSpPr txBox="1"/>
          <p:nvPr/>
        </p:nvSpPr>
        <p:spPr>
          <a:xfrm>
            <a:off x="6246060" y="3903977"/>
            <a:ext cx="995680" cy="337185"/>
          </a:xfrm>
          <a:prstGeom prst="rect">
            <a:avLst/>
          </a:prstGeom>
          <a:noFill/>
        </p:spPr>
        <p:txBody>
          <a:bodyPr wrap="none" rtlCol="0">
            <a:spAutoFit/>
          </a:bodyPr>
          <a:p>
            <a:r>
              <a:rPr lang="zh-CN" altLang="en-GB" sz="1600" b="1" dirty="0">
                <a:solidFill>
                  <a:schemeClr val="bg1"/>
                </a:solidFill>
                <a:cs typeface="+mn-ea"/>
                <a:sym typeface="+mn-lt"/>
              </a:rPr>
              <a:t>系统实现</a:t>
            </a:r>
            <a:endParaRPr lang="zh-CN" altLang="en-GB" sz="1600" b="1" dirty="0">
              <a:solidFill>
                <a:schemeClr val="bg1"/>
              </a:solidFill>
              <a:cs typeface="+mn-ea"/>
              <a:sym typeface="+mn-lt"/>
            </a:endParaRPr>
          </a:p>
        </p:txBody>
      </p:sp>
      <p:sp>
        <p:nvSpPr>
          <p:cNvPr id="29" name="Rectangle 15"/>
          <p:cNvSpPr/>
          <p:nvPr/>
        </p:nvSpPr>
        <p:spPr>
          <a:xfrm>
            <a:off x="7301865" y="3344545"/>
            <a:ext cx="168846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30" name="Rectangle 15"/>
          <p:cNvSpPr/>
          <p:nvPr/>
        </p:nvSpPr>
        <p:spPr>
          <a:xfrm>
            <a:off x="8990330" y="2867660"/>
            <a:ext cx="1511300"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35" name="Rectangle 16"/>
          <p:cNvSpPr/>
          <p:nvPr/>
        </p:nvSpPr>
        <p:spPr>
          <a:xfrm>
            <a:off x="7301865" y="3344545"/>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5</a:t>
            </a:r>
            <a:endParaRPr lang="en-US" altLang="en-GB" sz="2400" b="1">
              <a:solidFill>
                <a:schemeClr val="bg1"/>
              </a:solidFill>
              <a:cs typeface="+mn-ea"/>
              <a:sym typeface="+mn-lt"/>
            </a:endParaRPr>
          </a:p>
        </p:txBody>
      </p:sp>
      <p:sp>
        <p:nvSpPr>
          <p:cNvPr id="36" name="Rectangle 16"/>
          <p:cNvSpPr/>
          <p:nvPr/>
        </p:nvSpPr>
        <p:spPr>
          <a:xfrm>
            <a:off x="8990330" y="2867660"/>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6</a:t>
            </a:r>
            <a:endParaRPr lang="en-US" altLang="en-GB" sz="2400" b="1">
              <a:solidFill>
                <a:schemeClr val="bg1"/>
              </a:solidFill>
              <a:cs typeface="+mn-ea"/>
              <a:sym typeface="+mn-lt"/>
            </a:endParaRPr>
          </a:p>
        </p:txBody>
      </p:sp>
      <p:sp>
        <p:nvSpPr>
          <p:cNvPr id="37" name="TextBox 17"/>
          <p:cNvSpPr txBox="1"/>
          <p:nvPr/>
        </p:nvSpPr>
        <p:spPr>
          <a:xfrm>
            <a:off x="7910321" y="3414671"/>
            <a:ext cx="995680" cy="337185"/>
          </a:xfrm>
          <a:prstGeom prst="rect">
            <a:avLst/>
          </a:prstGeom>
          <a:noFill/>
        </p:spPr>
        <p:txBody>
          <a:bodyPr wrap="none" rtlCol="0">
            <a:spAutoFit/>
          </a:bodyPr>
          <a:p>
            <a:r>
              <a:rPr lang="zh-CN" altLang="en-GB" sz="1600" b="1" dirty="0">
                <a:solidFill>
                  <a:schemeClr val="bg1"/>
                </a:solidFill>
                <a:cs typeface="+mn-ea"/>
                <a:sym typeface="+mn-lt"/>
              </a:rPr>
              <a:t>系统测试</a:t>
            </a:r>
            <a:endParaRPr lang="zh-CN" altLang="en-GB" sz="1600" b="1" dirty="0">
              <a:solidFill>
                <a:schemeClr val="bg1"/>
              </a:solidFill>
              <a:cs typeface="+mn-ea"/>
              <a:sym typeface="+mn-lt"/>
            </a:endParaRPr>
          </a:p>
        </p:txBody>
      </p:sp>
      <p:sp>
        <p:nvSpPr>
          <p:cNvPr id="38" name="Rectangle 195"/>
          <p:cNvSpPr/>
          <p:nvPr/>
        </p:nvSpPr>
        <p:spPr>
          <a:xfrm>
            <a:off x="7389495" y="3895725"/>
            <a:ext cx="1600835" cy="737235"/>
          </a:xfrm>
          <a:prstGeom prst="rect">
            <a:avLst/>
          </a:prstGeom>
        </p:spPr>
        <p:txBody>
          <a:bodyPr wrap="square">
            <a:spAutoFit/>
          </a:bodyPr>
          <a:p>
            <a:pPr algn="ctr"/>
            <a:r>
              <a:rPr lang="zh-CN" altLang="en-US" sz="1400" dirty="0">
                <a:solidFill>
                  <a:schemeClr val="tx1">
                    <a:lumMod val="85000"/>
                    <a:lumOff val="15000"/>
                  </a:schemeClr>
                </a:solidFill>
                <a:cs typeface="+mn-ea"/>
                <a:sym typeface="+mn-lt"/>
              </a:rPr>
              <a:t>主要包括测试方法，测试内容，测试总结</a:t>
            </a:r>
            <a:endParaRPr lang="zh-CN" altLang="en-US" sz="1400" dirty="0">
              <a:solidFill>
                <a:schemeClr val="tx1">
                  <a:lumMod val="85000"/>
                  <a:lumOff val="15000"/>
                </a:schemeClr>
              </a:solidFill>
              <a:cs typeface="+mn-ea"/>
              <a:sym typeface="+mn-lt"/>
            </a:endParaRPr>
          </a:p>
        </p:txBody>
      </p:sp>
      <p:sp>
        <p:nvSpPr>
          <p:cNvPr id="39" name="TextBox 17"/>
          <p:cNvSpPr txBox="1"/>
          <p:nvPr/>
        </p:nvSpPr>
        <p:spPr>
          <a:xfrm>
            <a:off x="9582276" y="2886986"/>
            <a:ext cx="589280" cy="337185"/>
          </a:xfrm>
          <a:prstGeom prst="rect">
            <a:avLst/>
          </a:prstGeom>
          <a:noFill/>
        </p:spPr>
        <p:txBody>
          <a:bodyPr wrap="none" rtlCol="0">
            <a:spAutoFit/>
          </a:bodyPr>
          <a:p>
            <a:r>
              <a:rPr lang="zh-CN" altLang="en-GB" sz="1600" b="1" dirty="0">
                <a:solidFill>
                  <a:schemeClr val="bg1"/>
                </a:solidFill>
                <a:cs typeface="+mn-ea"/>
                <a:sym typeface="+mn-lt"/>
              </a:rPr>
              <a:t>总结</a:t>
            </a:r>
            <a:endParaRPr lang="zh-CN" altLang="en-GB" sz="1600" b="1" dirty="0">
              <a:solidFill>
                <a:schemeClr val="bg1"/>
              </a:solidFill>
              <a:cs typeface="+mn-ea"/>
              <a:sym typeface="+mn-lt"/>
            </a:endParaRPr>
          </a:p>
        </p:txBody>
      </p:sp>
      <p:sp>
        <p:nvSpPr>
          <p:cNvPr id="40" name="Rectangle 195"/>
          <p:cNvSpPr/>
          <p:nvPr/>
        </p:nvSpPr>
        <p:spPr>
          <a:xfrm>
            <a:off x="9269730" y="3414395"/>
            <a:ext cx="1375410" cy="521970"/>
          </a:xfrm>
          <a:prstGeom prst="rect">
            <a:avLst/>
          </a:prstGeom>
        </p:spPr>
        <p:txBody>
          <a:bodyPr wrap="square">
            <a:spAutoFit/>
          </a:bodyPr>
          <a:p>
            <a:pPr algn="ctr"/>
            <a:r>
              <a:rPr lang="zh-CN" altLang="en-US" sz="1400" dirty="0">
                <a:solidFill>
                  <a:schemeClr val="tx1">
                    <a:lumMod val="85000"/>
                    <a:lumOff val="15000"/>
                  </a:schemeClr>
                </a:solidFill>
                <a:cs typeface="+mn-ea"/>
                <a:sym typeface="+mn-lt"/>
              </a:rPr>
              <a:t>总结、展望、不足</a:t>
            </a:r>
            <a:endParaRPr lang="zh-CN" altLang="en-US" sz="1400" dirty="0">
              <a:solidFill>
                <a:schemeClr val="tx1">
                  <a:lumMod val="85000"/>
                  <a:lumOff val="15000"/>
                </a:schemeClr>
              </a:solidFill>
              <a:cs typeface="+mn-ea"/>
              <a:sym typeface="+mn-lt"/>
            </a:endParaRPr>
          </a:p>
        </p:txBody>
      </p:sp>
      <p:sp>
        <p:nvSpPr>
          <p:cNvPr id="41" name="Arc 13"/>
          <p:cNvSpPr/>
          <p:nvPr/>
        </p:nvSpPr>
        <p:spPr>
          <a:xfrm rot="13325014">
            <a:off x="6877685" y="2985135"/>
            <a:ext cx="871855" cy="814705"/>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p>
            <a:pPr algn="ctr"/>
            <a:endParaRPr lang="en-GB">
              <a:cs typeface="+mn-ea"/>
              <a:sym typeface="+mn-lt"/>
            </a:endParaRPr>
          </a:p>
        </p:txBody>
      </p:sp>
      <p:sp>
        <p:nvSpPr>
          <p:cNvPr id="42" name="Arc 13"/>
          <p:cNvSpPr/>
          <p:nvPr/>
        </p:nvSpPr>
        <p:spPr>
          <a:xfrm rot="13325014">
            <a:off x="5213350" y="3470910"/>
            <a:ext cx="871855" cy="814705"/>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43" name="Arc 13"/>
          <p:cNvSpPr/>
          <p:nvPr/>
        </p:nvSpPr>
        <p:spPr>
          <a:xfrm rot="13325014">
            <a:off x="8432165" y="2573655"/>
            <a:ext cx="1006475" cy="814705"/>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p>
            <a:pPr algn="ctr"/>
            <a:endParaRPr lang="en-GB">
              <a:cs typeface="+mn-ea"/>
              <a:sym typeface="+mn-lt"/>
            </a:endParaRPr>
          </a:p>
        </p:txBody>
      </p:sp>
      <p:sp>
        <p:nvSpPr>
          <p:cNvPr id="44" name="Rectangle 15"/>
          <p:cNvSpPr/>
          <p:nvPr/>
        </p:nvSpPr>
        <p:spPr>
          <a:xfrm>
            <a:off x="10501630" y="2390775"/>
            <a:ext cx="161988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45" name="Rectangle 16"/>
          <p:cNvSpPr/>
          <p:nvPr/>
        </p:nvSpPr>
        <p:spPr>
          <a:xfrm>
            <a:off x="10501630" y="2390775"/>
            <a:ext cx="42354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7</a:t>
            </a:r>
            <a:endParaRPr lang="en-US" altLang="en-GB" sz="2400" b="1">
              <a:solidFill>
                <a:schemeClr val="bg1"/>
              </a:solidFill>
              <a:cs typeface="+mn-ea"/>
              <a:sym typeface="+mn-lt"/>
            </a:endParaRPr>
          </a:p>
        </p:txBody>
      </p:sp>
      <p:sp>
        <p:nvSpPr>
          <p:cNvPr id="46" name="TextBox 17"/>
          <p:cNvSpPr txBox="1"/>
          <p:nvPr/>
        </p:nvSpPr>
        <p:spPr>
          <a:xfrm>
            <a:off x="10981816" y="2460901"/>
            <a:ext cx="995680" cy="337185"/>
          </a:xfrm>
          <a:prstGeom prst="rect">
            <a:avLst/>
          </a:prstGeom>
          <a:noFill/>
        </p:spPr>
        <p:txBody>
          <a:bodyPr wrap="none" rtlCol="0">
            <a:spAutoFit/>
          </a:bodyPr>
          <a:p>
            <a:r>
              <a:rPr lang="zh-CN" altLang="en-GB" sz="1600" b="1" dirty="0">
                <a:solidFill>
                  <a:schemeClr val="bg1"/>
                </a:solidFill>
                <a:cs typeface="+mn-ea"/>
                <a:sym typeface="+mn-lt"/>
              </a:rPr>
              <a:t>参考文献</a:t>
            </a:r>
            <a:endParaRPr lang="zh-CN" altLang="en-GB" sz="1600" b="1" dirty="0">
              <a:solidFill>
                <a:schemeClr val="bg1"/>
              </a:solidFill>
              <a:cs typeface="+mn-ea"/>
              <a:sym typeface="+mn-lt"/>
            </a:endParaRPr>
          </a:p>
        </p:txBody>
      </p:sp>
      <p:sp>
        <p:nvSpPr>
          <p:cNvPr id="47" name="Rectangle 195"/>
          <p:cNvSpPr/>
          <p:nvPr/>
        </p:nvSpPr>
        <p:spPr>
          <a:xfrm>
            <a:off x="10645140" y="2882900"/>
            <a:ext cx="1476375" cy="737235"/>
          </a:xfrm>
          <a:prstGeom prst="rect">
            <a:avLst/>
          </a:prstGeom>
        </p:spPr>
        <p:txBody>
          <a:bodyPr wrap="square">
            <a:spAutoFit/>
          </a:bodyPr>
          <a:p>
            <a:pPr algn="ctr"/>
            <a:r>
              <a:rPr lang="zh-CN" altLang="en-US" sz="1400" dirty="0">
                <a:solidFill>
                  <a:schemeClr val="tx1">
                    <a:lumMod val="85000"/>
                    <a:lumOff val="15000"/>
                  </a:schemeClr>
                </a:solidFill>
                <a:cs typeface="+mn-ea"/>
                <a:sym typeface="+mn-lt"/>
              </a:rPr>
              <a:t>开发过程及论文编写过程所参考到的中外文献</a:t>
            </a:r>
            <a:endParaRPr lang="zh-CN" altLang="en-US" sz="14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2020"/>
          </a:xfrm>
          <a:prstGeom prst="rect">
            <a:avLst/>
          </a:prstGeom>
          <a:noFill/>
        </p:spPr>
        <p:txBody>
          <a:bodyPr wrap="square" rtlCol="0">
            <a:spAutoFit/>
          </a:bodyPr>
          <a:lstStyle/>
          <a:p>
            <a:r>
              <a:rPr lang="en-US" altLang="zh-CN" sz="5400" dirty="0">
                <a:solidFill>
                  <a:prstClr val="black"/>
                </a:solidFill>
                <a:latin typeface="微软雅黑" panose="020B0503020204020204" pitchFamily="34" charset="-122"/>
                <a:ea typeface="微软雅黑" panose="020B0503020204020204" pitchFamily="34" charset="-122"/>
              </a:rPr>
              <a:t>05</a:t>
            </a:r>
            <a:endParaRPr lang="zh-CN" altLang="en-US" sz="5400" dirty="0">
              <a:solidFill>
                <a:prstClr val="black"/>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154112" y="2835995"/>
            <a:ext cx="3325090" cy="808631"/>
            <a:chOff x="6145222" y="2753876"/>
            <a:chExt cx="3325090" cy="808631"/>
          </a:xfrm>
        </p:grpSpPr>
        <p:sp>
          <p:nvSpPr>
            <p:cNvPr id="19" name="文本框 18"/>
            <p:cNvSpPr txBox="1"/>
            <p:nvPr/>
          </p:nvSpPr>
          <p:spPr>
            <a:xfrm>
              <a:off x="6145222" y="2753876"/>
              <a:ext cx="3325090" cy="583565"/>
            </a:xfrm>
            <a:prstGeom prst="rect">
              <a:avLst/>
            </a:prstGeom>
            <a:noFill/>
          </p:spPr>
          <p:txBody>
            <a:bodyPr wrap="square" rtlCol="0">
              <a:spAutoFit/>
            </a:bodyPr>
            <a:lstStyle/>
            <a:p>
              <a:r>
                <a:rPr lang="zh-CN" altLang="en-US" sz="3200" dirty="0">
                  <a:solidFill>
                    <a:prstClr val="black"/>
                  </a:solidFill>
                  <a:latin typeface="微软雅黑" panose="020B0503020204020204" pitchFamily="34" charset="-122"/>
                  <a:ea typeface="微软雅黑" panose="020B0503020204020204" pitchFamily="34" charset="-122"/>
                </a:rPr>
                <a:t>参考文献</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213348" y="3255802"/>
              <a:ext cx="3188208" cy="306705"/>
            </a:xfrm>
            <a:prstGeom prst="rect">
              <a:avLst/>
            </a:prstGeom>
            <a:noFill/>
          </p:spPr>
          <p:txBody>
            <a:bodyPr wrap="square" rtlCol="0">
              <a:spAutoFit/>
            </a:bodyPr>
            <a:lstStyle/>
            <a:p>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8"/>
          <p:cNvSpPr txBox="1"/>
          <p:nvPr/>
        </p:nvSpPr>
        <p:spPr>
          <a:xfrm>
            <a:off x="1110615" y="1438910"/>
            <a:ext cx="9767570" cy="2614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[1]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JavaScript高级程序设计（第3版）</a:t>
            </a:r>
            <a:endPar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[2]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Node.js高级编程</a:t>
            </a:r>
            <a:r>
              <a:rPr 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清华大学出版社</a:t>
            </a:r>
            <a:r>
              <a:rPr 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 2014</a:t>
            </a:r>
            <a:endPar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[3]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HTML5+CSS3从入门到精通(第3版)</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.清华大学出版社</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2017</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[4]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MySQL数据库应用从入门到精通</a:t>
            </a:r>
            <a:r>
              <a:rPr 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2013</a:t>
            </a:r>
            <a:endPar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[5] 王珊，萨师煊. 数据库系统概论.第4版.北京：高等教育出版社，2008</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[6] 麻志毅. 面向对象分析与设计.第4版.北京：机械工业出版社， 2012</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65" name="组合 64"/>
          <p:cNvGrpSpPr/>
          <p:nvPr/>
        </p:nvGrpSpPr>
        <p:grpSpPr>
          <a:xfrm>
            <a:off x="4165600" y="277508"/>
            <a:ext cx="3860800" cy="460375"/>
            <a:chOff x="4165600" y="226708"/>
            <a:chExt cx="3860800" cy="460375"/>
          </a:xfrm>
        </p:grpSpPr>
        <p:sp>
          <p:nvSpPr>
            <p:cNvPr id="66" name="文本框 65"/>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参考文献</a:t>
              </a:r>
              <a:endParaRPr lang="zh-CN" altLang="en-US" sz="2400" b="1" dirty="0">
                <a:latin typeface="+mj-ea"/>
                <a:ea typeface="+mj-ea"/>
              </a:endParaRPr>
            </a:p>
          </p:txBody>
        </p:sp>
        <p:cxnSp>
          <p:nvCxnSpPr>
            <p:cNvPr id="67" name="直接连接符 66"/>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3755" y="2518800"/>
            <a:ext cx="7453948" cy="645160"/>
          </a:xfrm>
          <a:prstGeom prst="rect">
            <a:avLst/>
          </a:prstGeom>
          <a:noFill/>
        </p:spPr>
        <p:txBody>
          <a:bodyPr wrap="square" rtlCol="0">
            <a:spAutoFit/>
          </a:bodyPr>
          <a:lstStyle/>
          <a:p>
            <a:pPr algn="ctr">
              <a:lnSpc>
                <a:spcPct val="90000"/>
              </a:lnSpc>
              <a:spcBef>
                <a:spcPts val="1000"/>
              </a:spcBef>
            </a:pPr>
            <a:r>
              <a:rPr kumimoji="1" lang="zh-CN" altLang="en-US" sz="4000" dirty="0">
                <a:ln w="38100">
                  <a:noFill/>
                </a:ln>
                <a:solidFill>
                  <a:srgbClr val="231F20"/>
                </a:solidFill>
                <a:latin typeface="+mn-ea"/>
                <a:sym typeface="Wingdings" panose="05000000000000000000" pitchFamily="2" charset="2"/>
              </a:rPr>
              <a:t>感谢老师的聆听！</a:t>
            </a:r>
            <a:endParaRPr kumimoji="1" lang="zh-CN" altLang="en-US" sz="4000" dirty="0">
              <a:ln w="38100">
                <a:noFill/>
              </a:ln>
              <a:solidFill>
                <a:srgbClr val="231F20"/>
              </a:solidFill>
              <a:latin typeface="+mn-ea"/>
            </a:endParaRPr>
          </a:p>
        </p:txBody>
      </p:sp>
      <p:sp>
        <p:nvSpPr>
          <p:cNvPr id="3" name="文本框 2"/>
          <p:cNvSpPr txBox="1"/>
          <p:nvPr/>
        </p:nvSpPr>
        <p:spPr>
          <a:xfrm>
            <a:off x="4027989" y="3171030"/>
            <a:ext cx="5745480" cy="423545"/>
          </a:xfrm>
          <a:prstGeom prst="rect">
            <a:avLst/>
          </a:prstGeom>
          <a:noFill/>
        </p:spPr>
        <p:txBody>
          <a:bodyPr wrap="square" rtlCol="0">
            <a:spAutoFit/>
          </a:bodyPr>
          <a:lstStyle/>
          <a:p>
            <a:pPr algn="ctr">
              <a:lnSpc>
                <a:spcPct val="90000"/>
              </a:lnSpc>
              <a:spcBef>
                <a:spcPts val="1000"/>
              </a:spcBef>
            </a:pPr>
            <a:r>
              <a:rPr kumimoji="1" lang="en-US" altLang="zh-CN" sz="2400" dirty="0">
                <a:ln w="38100">
                  <a:noFill/>
                </a:ln>
                <a:solidFill>
                  <a:srgbClr val="231F20"/>
                </a:solidFill>
                <a:latin typeface="+mn-ea"/>
              </a:rPr>
              <a:t> </a:t>
            </a:r>
            <a:endParaRPr kumimoji="1" lang="zh-CN" altLang="en-US" sz="2400" dirty="0">
              <a:ln w="38100">
                <a:noFill/>
              </a:ln>
              <a:solidFill>
                <a:srgbClr val="231F2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35002" y="1231289"/>
            <a:ext cx="1956122" cy="584775"/>
          </a:xfrm>
          <a:prstGeom prst="rect">
            <a:avLst/>
          </a:prstGeom>
          <a:noFill/>
        </p:spPr>
        <p:txBody>
          <a:bodyPr wrap="square" rtlCol="0">
            <a:spAutoFit/>
          </a:bodyPr>
          <a:lstStyle/>
          <a:p>
            <a:r>
              <a:rPr lang="zh-CN" altLang="en-US" sz="3200" b="1" dirty="0"/>
              <a:t>目录</a:t>
            </a:r>
            <a:endParaRPr lang="zh-CN" altLang="en-US" sz="3200" b="1" dirty="0"/>
          </a:p>
        </p:txBody>
      </p:sp>
      <p:sp>
        <p:nvSpPr>
          <p:cNvPr id="21" name="文本框 20"/>
          <p:cNvSpPr txBox="1"/>
          <p:nvPr/>
        </p:nvSpPr>
        <p:spPr>
          <a:xfrm>
            <a:off x="3181299" y="1750024"/>
            <a:ext cx="1700581" cy="338554"/>
          </a:xfrm>
          <a:prstGeom prst="rect">
            <a:avLst/>
          </a:prstGeom>
          <a:noFill/>
        </p:spPr>
        <p:txBody>
          <a:bodyPr wrap="square" rtlCol="0">
            <a:spAutoFit/>
          </a:bodyPr>
          <a:lstStyle/>
          <a:p>
            <a:pPr algn="dist"/>
            <a:r>
              <a:rPr lang="en-US" altLang="zh-CN" sz="1600" dirty="0"/>
              <a:t>CONTENTS</a:t>
            </a:r>
            <a:endParaRPr lang="zh-CN" altLang="en-US" sz="1600" dirty="0"/>
          </a:p>
        </p:txBody>
      </p:sp>
      <p:cxnSp>
        <p:nvCxnSpPr>
          <p:cNvPr id="15" name="直接连接符 14"/>
          <p:cNvCxnSpPr/>
          <p:nvPr/>
        </p:nvCxnSpPr>
        <p:spPr>
          <a:xfrm>
            <a:off x="3135002" y="1334526"/>
            <a:ext cx="0" cy="69747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24449" y="2141041"/>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24449" y="3064552"/>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824449" y="3988063"/>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824449" y="4911575"/>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824449" y="1698069"/>
            <a:ext cx="727942" cy="523220"/>
          </a:xfrm>
          <a:prstGeom prst="rect">
            <a:avLst/>
          </a:prstGeom>
          <a:noFill/>
        </p:spPr>
        <p:txBody>
          <a:bodyPr wrap="square" rtlCol="0">
            <a:spAutoFit/>
          </a:bodyPr>
          <a:lstStyle/>
          <a:p>
            <a:r>
              <a:rPr lang="en-US" altLang="zh-CN" sz="2800" b="1" i="1" dirty="0">
                <a:solidFill>
                  <a:prstClr val="black"/>
                </a:solidFill>
                <a:latin typeface="微软雅黑" panose="020B0503020204020204" pitchFamily="34" charset="-122"/>
                <a:ea typeface="微软雅黑" panose="020B0503020204020204" pitchFamily="34" charset="-122"/>
              </a:rPr>
              <a:t>01</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824448" y="2604472"/>
            <a:ext cx="727943" cy="523220"/>
          </a:xfrm>
          <a:prstGeom prst="rect">
            <a:avLst/>
          </a:prstGeom>
          <a:noFill/>
        </p:spPr>
        <p:txBody>
          <a:bodyPr wrap="square" rtlCol="0">
            <a:spAutoFit/>
          </a:bodyPr>
          <a:lstStyle/>
          <a:p>
            <a:r>
              <a:rPr lang="en-US" altLang="zh-CN" sz="2800" b="1" i="1" dirty="0">
                <a:solidFill>
                  <a:prstClr val="black"/>
                </a:solidFill>
                <a:latin typeface="微软雅黑" panose="020B0503020204020204" pitchFamily="34" charset="-122"/>
                <a:ea typeface="微软雅黑" panose="020B0503020204020204" pitchFamily="34" charset="-122"/>
              </a:rPr>
              <a:t>02</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911442" y="4317287"/>
            <a:ext cx="727944" cy="521970"/>
          </a:xfrm>
          <a:prstGeom prst="rect">
            <a:avLst/>
          </a:prstGeom>
          <a:noFill/>
        </p:spPr>
        <p:txBody>
          <a:bodyPr wrap="square" rtlCol="0">
            <a:spAutoFit/>
          </a:bodyPr>
          <a:lstStyle/>
          <a:p>
            <a:r>
              <a:rPr lang="en-US" altLang="zh-CN" sz="2800" b="1" i="1" dirty="0">
                <a:solidFill>
                  <a:prstClr val="black"/>
                </a:solidFill>
                <a:latin typeface="微软雅黑" panose="020B0503020204020204" pitchFamily="34" charset="-122"/>
                <a:ea typeface="微软雅黑" panose="020B0503020204020204" pitchFamily="34" charset="-122"/>
              </a:rPr>
              <a:t>04</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911442" y="4973462"/>
            <a:ext cx="727944" cy="521970"/>
          </a:xfrm>
          <a:prstGeom prst="rect">
            <a:avLst/>
          </a:prstGeom>
          <a:noFill/>
        </p:spPr>
        <p:txBody>
          <a:bodyPr wrap="square" rtlCol="0">
            <a:spAutoFit/>
          </a:bodyPr>
          <a:lstStyle/>
          <a:p>
            <a:r>
              <a:rPr lang="en-US" altLang="zh-CN" sz="2800" b="1" i="1" dirty="0">
                <a:solidFill>
                  <a:prstClr val="black"/>
                </a:solidFill>
                <a:latin typeface="微软雅黑" panose="020B0503020204020204" pitchFamily="34" charset="-122"/>
                <a:ea typeface="微软雅黑" panose="020B0503020204020204" pitchFamily="34" charset="-122"/>
              </a:rPr>
              <a:t>05</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761635" y="1720533"/>
            <a:ext cx="3325090" cy="460375"/>
          </a:xfrm>
          <a:prstGeom prst="rect">
            <a:avLst/>
          </a:prstGeom>
          <a:noFill/>
        </p:spPr>
        <p:txBody>
          <a:bodyPr wrap="square" rtlCol="0">
            <a:spAutoFit/>
          </a:bodyPr>
          <a:lstStyle/>
          <a:p>
            <a:r>
              <a:rPr lang="zh-CN" altLang="en-US" sz="2400" spc="300" dirty="0">
                <a:latin typeface="微软雅黑" panose="020B0503020204020204" pitchFamily="34" charset="-122"/>
                <a:ea typeface="微软雅黑" panose="020B0503020204020204" pitchFamily="34" charset="-122"/>
              </a:rPr>
              <a:t>研发背景及意义</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761635" y="2644043"/>
            <a:ext cx="3325090" cy="460375"/>
          </a:xfrm>
          <a:prstGeom prst="rect">
            <a:avLst/>
          </a:prstGeom>
          <a:noFill/>
        </p:spPr>
        <p:txBody>
          <a:bodyPr wrap="square" rtlCol="0">
            <a:spAutoFit/>
          </a:bodyPr>
          <a:lstStyle/>
          <a:p>
            <a:r>
              <a:rPr lang="zh-CN" altLang="en-US" sz="2400" dirty="0">
                <a:solidFill>
                  <a:prstClr val="black"/>
                </a:solidFill>
                <a:latin typeface="微软雅黑" panose="020B0503020204020204" pitchFamily="34" charset="-122"/>
                <a:ea typeface="微软雅黑" panose="020B0503020204020204" pitchFamily="34" charset="-122"/>
              </a:rPr>
              <a:t>主要实现功能</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761480" y="4348480"/>
            <a:ext cx="3945890" cy="460375"/>
          </a:xfrm>
          <a:prstGeom prst="rect">
            <a:avLst/>
          </a:prstGeom>
          <a:noFill/>
        </p:spPr>
        <p:txBody>
          <a:bodyPr wrap="square" rtlCol="0">
            <a:spAutoFit/>
          </a:bodyPr>
          <a:lstStyle/>
          <a:p>
            <a:r>
              <a:rPr lang="zh-CN" altLang="en-US" sz="2400" dirty="0">
                <a:solidFill>
                  <a:prstClr val="black"/>
                </a:solidFill>
                <a:latin typeface="微软雅黑" panose="020B0503020204020204" pitchFamily="34" charset="-122"/>
                <a:ea typeface="微软雅黑" panose="020B0503020204020204" pitchFamily="34" charset="-122"/>
                <a:sym typeface="+mn-ea"/>
              </a:rPr>
              <a:t>时间安排及</a:t>
            </a:r>
            <a:r>
              <a:rPr lang="zh-CN" altLang="en-US" sz="2400" dirty="0">
                <a:solidFill>
                  <a:prstClr val="black"/>
                </a:solidFill>
                <a:latin typeface="微软雅黑" panose="020B0503020204020204" pitchFamily="34" charset="-122"/>
                <a:ea typeface="微软雅黑" panose="020B0503020204020204" pitchFamily="34" charset="-122"/>
              </a:rPr>
              <a:t>论文写作思路</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5911444" y="5542765"/>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1635" y="4973438"/>
            <a:ext cx="3325090" cy="460375"/>
          </a:xfrm>
          <a:prstGeom prst="rect">
            <a:avLst/>
          </a:prstGeom>
          <a:noFill/>
        </p:spPr>
        <p:txBody>
          <a:bodyPr wrap="square" rtlCol="0">
            <a:spAutoFit/>
          </a:bodyPr>
          <a:p>
            <a:r>
              <a:rPr lang="zh-CN" altLang="en-US" sz="2400" dirty="0">
                <a:solidFill>
                  <a:prstClr val="black"/>
                </a:solidFill>
                <a:latin typeface="微软雅黑" panose="020B0503020204020204" pitchFamily="34" charset="-122"/>
                <a:ea typeface="微软雅黑" panose="020B0503020204020204" pitchFamily="34" charset="-122"/>
              </a:rPr>
              <a:t>参考文献</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824447" y="3366057"/>
            <a:ext cx="727944" cy="521970"/>
          </a:xfrm>
          <a:prstGeom prst="rect">
            <a:avLst/>
          </a:prstGeom>
          <a:noFill/>
        </p:spPr>
        <p:txBody>
          <a:bodyPr wrap="square" rtlCol="0">
            <a:spAutoFit/>
          </a:bodyPr>
          <a:p>
            <a:r>
              <a:rPr lang="en-US" altLang="zh-CN" sz="2800" b="1" i="1" dirty="0">
                <a:solidFill>
                  <a:prstClr val="black"/>
                </a:solidFill>
                <a:latin typeface="微软雅黑" panose="020B0503020204020204" pitchFamily="34" charset="-122"/>
                <a:ea typeface="微软雅黑" panose="020B0503020204020204" pitchFamily="34" charset="-122"/>
              </a:rPr>
              <a:t>03</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761635" y="3427853"/>
            <a:ext cx="3325090" cy="460375"/>
          </a:xfrm>
          <a:prstGeom prst="rect">
            <a:avLst/>
          </a:prstGeom>
          <a:noFill/>
        </p:spPr>
        <p:txBody>
          <a:bodyPr wrap="square" rtlCol="0">
            <a:spAutoFit/>
          </a:bodyPr>
          <a:p>
            <a:r>
              <a:rPr lang="zh-CN" altLang="en-US" sz="2400" dirty="0">
                <a:solidFill>
                  <a:prstClr val="black"/>
                </a:solidFill>
                <a:latin typeface="微软雅黑" panose="020B0503020204020204" pitchFamily="34" charset="-122"/>
                <a:ea typeface="微软雅黑" panose="020B0503020204020204" pitchFamily="34" charset="-122"/>
              </a:rPr>
              <a:t>部分已实现工作</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anose="020B0503020204020204" pitchFamily="34" charset="-122"/>
                <a:ea typeface="微软雅黑" panose="020B0503020204020204" pitchFamily="34" charset="-122"/>
              </a:rPr>
              <a:t>01</a:t>
            </a:r>
            <a:endParaRPr lang="zh-CN" altLang="en-US" sz="5400" dirty="0">
              <a:solidFill>
                <a:prstClr val="black"/>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169352" y="2769955"/>
            <a:ext cx="3325090" cy="825578"/>
            <a:chOff x="6169352" y="2738001"/>
            <a:chExt cx="3325090" cy="825578"/>
          </a:xfrm>
        </p:grpSpPr>
        <p:sp>
          <p:nvSpPr>
            <p:cNvPr id="19" name="文本框 18"/>
            <p:cNvSpPr txBox="1"/>
            <p:nvPr/>
          </p:nvSpPr>
          <p:spPr>
            <a:xfrm>
              <a:off x="6169352" y="2738001"/>
              <a:ext cx="3325090" cy="583565"/>
            </a:xfrm>
            <a:prstGeom prst="rect">
              <a:avLst/>
            </a:prstGeom>
            <a:noFill/>
          </p:spPr>
          <p:txBody>
            <a:bodyPr wrap="square" rtlCol="0">
              <a:spAutoFit/>
            </a:bodyPr>
            <a:lstStyle/>
            <a:p>
              <a:r>
                <a:rPr lang="zh-CN" altLang="en-US" sz="3200" spc="300" dirty="0">
                  <a:latin typeface="微软雅黑" panose="020B0503020204020204" pitchFamily="34" charset="-122"/>
                  <a:ea typeface="微软雅黑" panose="020B0503020204020204" pitchFamily="34" charset="-122"/>
                </a:rPr>
                <a:t>研发背景及意义</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213348" y="3255802"/>
              <a:ext cx="3188208" cy="307777"/>
            </a:xfrm>
            <a:prstGeom prst="rect">
              <a:avLst/>
            </a:prstGeom>
            <a:noFill/>
          </p:spPr>
          <p:txBody>
            <a:bodyPr wrap="square" rtlCol="0">
              <a:spAutoFit/>
            </a:bodyPr>
            <a:lstStyle/>
            <a:p>
              <a:pPr algn="dist"/>
              <a:r>
                <a:rPr lang="en-US" altLang="zh-CN" sz="1400" dirty="0">
                  <a:solidFill>
                    <a:prstClr val="black"/>
                  </a:solidFill>
                  <a:latin typeface="微软雅黑" panose="020B0503020204020204" pitchFamily="34" charset="-122"/>
                  <a:ea typeface="微软雅黑" panose="020B0503020204020204" pitchFamily="34" charset="-122"/>
                </a:rPr>
                <a:t>BACKGROUND AND MEANING</a:t>
              </a:r>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p:nvPr/>
        </p:nvSpPr>
        <p:spPr>
          <a:xfrm>
            <a:off x="1031383" y="1544590"/>
            <a:ext cx="4471544" cy="2546561"/>
          </a:xfrm>
          <a:prstGeom prst="rect">
            <a:avLst/>
          </a:prstGeom>
          <a:solidFill>
            <a:srgbClr val="60565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en-US" sz="1200">
              <a:solidFill>
                <a:schemeClr val="bg1"/>
              </a:solidFill>
              <a:cs typeface="+mn-ea"/>
              <a:sym typeface="+mn-lt"/>
            </a:endParaRPr>
          </a:p>
        </p:txBody>
      </p:sp>
      <p:grpSp>
        <p:nvGrpSpPr>
          <p:cNvPr id="13" name="组合 12"/>
          <p:cNvGrpSpPr/>
          <p:nvPr/>
        </p:nvGrpSpPr>
        <p:grpSpPr>
          <a:xfrm>
            <a:off x="4165600" y="277508"/>
            <a:ext cx="3860800" cy="460375"/>
            <a:chOff x="4165600" y="226708"/>
            <a:chExt cx="3860800" cy="460375"/>
          </a:xfrm>
        </p:grpSpPr>
        <p:sp>
          <p:nvSpPr>
            <p:cNvPr id="6" name="文本框 5"/>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研发背景及意义</a:t>
              </a:r>
              <a:endParaRPr lang="zh-CN" altLang="en-US" sz="2400" b="1" dirty="0">
                <a:latin typeface="+mj-ea"/>
                <a:ea typeface="+mj-ea"/>
              </a:endParaRPr>
            </a:p>
          </p:txBody>
        </p:sp>
        <p:cxnSp>
          <p:nvCxnSpPr>
            <p:cNvPr id="8" name="直接连接符 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Rectangle 11"/>
          <p:cNvSpPr/>
          <p:nvPr/>
        </p:nvSpPr>
        <p:spPr>
          <a:xfrm>
            <a:off x="5502910" y="1544320"/>
            <a:ext cx="5650230" cy="324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en-US" sz="1200">
              <a:solidFill>
                <a:schemeClr val="bg1"/>
              </a:solidFill>
              <a:cs typeface="+mn-ea"/>
              <a:sym typeface="+mn-lt"/>
            </a:endParaRPr>
          </a:p>
        </p:txBody>
      </p:sp>
      <p:sp>
        <p:nvSpPr>
          <p:cNvPr id="19" name="矩形 18"/>
          <p:cNvSpPr/>
          <p:nvPr/>
        </p:nvSpPr>
        <p:spPr>
          <a:xfrm>
            <a:off x="5980512" y="2005570"/>
            <a:ext cx="4695484" cy="2585085"/>
          </a:xfrm>
          <a:prstGeom prst="rect">
            <a:avLst/>
          </a:prstGeom>
          <a:noFill/>
        </p:spPr>
        <p:txBody>
          <a:bodyPr wrap="square" lIns="0" tIns="0" rIns="0" bIns="0" rtlCol="0" anchor="t" anchorCtr="0">
            <a:spAutoFit/>
          </a:bodyPr>
          <a:lstStyle/>
          <a:p>
            <a:pPr defTabSz="1216660" fontAlgn="auto">
              <a:lnSpc>
                <a:spcPct val="150000"/>
              </a:lnSpc>
              <a:spcBef>
                <a:spcPts val="0"/>
              </a:spcBef>
            </a:pPr>
            <a:r>
              <a:rPr lang="en-US" altLang="zh-CN" sz="1400" dirty="0">
                <a:solidFill>
                  <a:schemeClr val="tx1"/>
                </a:solidFill>
                <a:latin typeface="+mn-ea"/>
                <a:cs typeface="+mn-ea"/>
                <a:sym typeface="+mn-lt"/>
              </a:rPr>
              <a:t>       </a:t>
            </a:r>
            <a:r>
              <a:rPr lang="zh-CN" altLang="en-US" sz="1600" dirty="0">
                <a:solidFill>
                  <a:schemeClr val="bg1"/>
                </a:solidFill>
                <a:latin typeface="+mn-ea"/>
                <a:cs typeface="+mn-ea"/>
                <a:sym typeface="+mn-lt"/>
              </a:rPr>
              <a:t>在当今社会，现代人的工作压力、学习压力逐渐增大，生活节奏逐渐加快，大多数人没有足够的休闲时间娱乐放松自己，而随着互联网科技的迅速发展，智能设备的普及，人们已经不能满足于只是单纯的电子应用，于是各种各样的娱乐产品应运而生，技术人员开始研发多样的娱乐游戏，来缓解大家在日常生活中紧张和焦虑的情绪。</a:t>
            </a:r>
            <a:endParaRPr lang="en-US" altLang="zh-CN" sz="1600" dirty="0">
              <a:solidFill>
                <a:schemeClr val="bg1"/>
              </a:solidFill>
              <a:latin typeface="+mn-ea"/>
              <a:cs typeface="+mn-ea"/>
              <a:sym typeface="+mn-lt"/>
            </a:endParaRPr>
          </a:p>
        </p:txBody>
      </p:sp>
      <p:pic>
        <p:nvPicPr>
          <p:cNvPr id="4" name="图片 3" descr="1"/>
          <p:cNvPicPr>
            <a:picLocks noChangeAspect="1"/>
          </p:cNvPicPr>
          <p:nvPr>
            <p:custDataLst>
              <p:tags r:id="rId1"/>
            </p:custDataLst>
          </p:nvPr>
        </p:nvPicPr>
        <p:blipFill>
          <a:blip r:embed="rId2"/>
          <a:stretch>
            <a:fillRect/>
          </a:stretch>
        </p:blipFill>
        <p:spPr>
          <a:xfrm>
            <a:off x="897890" y="1544955"/>
            <a:ext cx="4605020" cy="3247390"/>
          </a:xfrm>
          <a:prstGeom prst="rect">
            <a:avLst/>
          </a:prstGeom>
        </p:spPr>
      </p:pic>
      <p:sp>
        <p:nvSpPr>
          <p:cNvPr id="5" name="文本框 4"/>
          <p:cNvSpPr txBox="1"/>
          <p:nvPr/>
        </p:nvSpPr>
        <p:spPr>
          <a:xfrm>
            <a:off x="6931660" y="1544955"/>
            <a:ext cx="2948940" cy="460375"/>
          </a:xfrm>
          <a:prstGeom prst="rect">
            <a:avLst/>
          </a:prstGeom>
          <a:noFill/>
        </p:spPr>
        <p:txBody>
          <a:bodyPr wrap="square" rtlCol="0">
            <a:spAutoFit/>
          </a:bodyPr>
          <a:p>
            <a:pPr algn="ctr"/>
            <a:r>
              <a:rPr lang="zh-CN" altLang="en-US" sz="2400">
                <a:solidFill>
                  <a:schemeClr val="bg1"/>
                </a:solidFill>
              </a:rPr>
              <a:t>研究背景</a:t>
            </a:r>
            <a:endParaRPr lang="zh-CN" altLang="en-US"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5" name="圆角矩形 44"/>
          <p:cNvSpPr/>
          <p:nvPr/>
        </p:nvSpPr>
        <p:spPr>
          <a:xfrm>
            <a:off x="5944870" y="1578610"/>
            <a:ext cx="4882515" cy="3701415"/>
          </a:xfrm>
          <a:prstGeom prst="roundRect">
            <a:avLst>
              <a:gd name="adj" fmla="val 9083"/>
            </a:avLst>
          </a:prstGeom>
          <a:noFill/>
          <a:ln>
            <a:solidFill>
              <a:srgbClr val="ADBAC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a:off x="5944870" y="2065655"/>
            <a:ext cx="4881880" cy="2999740"/>
          </a:xfrm>
          <a:prstGeom prst="rect">
            <a:avLst/>
          </a:prstGeom>
        </p:spPr>
        <p:txBody>
          <a:bodyPr wrap="square">
            <a:spAutoFit/>
          </a:bodyPr>
          <a:lstStyle/>
          <a:p>
            <a:pPr algn="l" fontAlgn="auto">
              <a:lnSpc>
                <a:spcPct val="175000"/>
              </a:lnSpc>
            </a:pPr>
            <a:r>
              <a:rPr lang="en-US" altLang="zh-CN" sz="1400" dirty="0">
                <a:solidFill>
                  <a:schemeClr val="tx1">
                    <a:lumMod val="85000"/>
                    <a:lumOff val="15000"/>
                  </a:schemeClr>
                </a:solidFill>
                <a:cs typeface="+mn-ea"/>
                <a:sym typeface="+mn-lt"/>
              </a:rPr>
              <a:t>      </a:t>
            </a:r>
            <a:r>
              <a:rPr lang="en-US" altLang="zh-CN" sz="1600"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坦克大战游戏使用了当前热门的JavaScript、html5、css3技术结合Node.js开发语言和mysql数据库，旨在开发出集娱乐，休闲，交流和取得虚拟成就为一体的具有可持续性发展的闯关类游戏。使得玩家在休闲时间放松娱乐的同时也能调动逻辑思维能力和手脑并用的协调能力。</a:t>
            </a:r>
            <a:endParaRPr lang="zh-CN" altLang="en-US" dirty="0">
              <a:solidFill>
                <a:schemeClr val="tx1">
                  <a:lumMod val="85000"/>
                  <a:lumOff val="15000"/>
                </a:schemeClr>
              </a:solidFill>
              <a:cs typeface="+mn-ea"/>
              <a:sym typeface="+mn-lt"/>
            </a:endParaRPr>
          </a:p>
        </p:txBody>
      </p:sp>
      <p:sp>
        <p:nvSpPr>
          <p:cNvPr id="49" name="圆角矩形 48"/>
          <p:cNvSpPr/>
          <p:nvPr/>
        </p:nvSpPr>
        <p:spPr>
          <a:xfrm>
            <a:off x="6877656" y="1453524"/>
            <a:ext cx="3279515" cy="4621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50" name="文本框 49"/>
          <p:cNvSpPr txBox="1"/>
          <p:nvPr/>
        </p:nvSpPr>
        <p:spPr>
          <a:xfrm>
            <a:off x="7118427" y="1453792"/>
            <a:ext cx="2797972" cy="460375"/>
          </a:xfrm>
          <a:prstGeom prst="rect">
            <a:avLst/>
          </a:prstGeom>
          <a:noFill/>
        </p:spPr>
        <p:txBody>
          <a:bodyPr wrap="square" rtlCol="0">
            <a:spAutoFit/>
          </a:bodyPr>
          <a:lstStyle/>
          <a:p>
            <a:pPr lvl="0" algn="ctr" defTabSz="1216660">
              <a:spcBef>
                <a:spcPct val="20000"/>
              </a:spcBef>
              <a:defRPr/>
            </a:pPr>
            <a:r>
              <a:rPr lang="zh-CN" altLang="en-US" sz="2400" b="1" dirty="0">
                <a:solidFill>
                  <a:schemeClr val="bg1"/>
                </a:solidFill>
                <a:cs typeface="+mn-ea"/>
                <a:sym typeface="+mn-lt"/>
              </a:rPr>
              <a:t>研发意义</a:t>
            </a:r>
            <a:endParaRPr lang="zh-CN" altLang="en-US" sz="2400" b="1" dirty="0">
              <a:solidFill>
                <a:schemeClr val="bg1"/>
              </a:solidFill>
              <a:cs typeface="+mn-ea"/>
              <a:sym typeface="+mn-lt"/>
            </a:endParaRPr>
          </a:p>
        </p:txBody>
      </p:sp>
      <p:grpSp>
        <p:nvGrpSpPr>
          <p:cNvPr id="15" name="组合 14"/>
          <p:cNvGrpSpPr/>
          <p:nvPr/>
        </p:nvGrpSpPr>
        <p:grpSpPr>
          <a:xfrm>
            <a:off x="4165600" y="277508"/>
            <a:ext cx="3860800" cy="460375"/>
            <a:chOff x="4165600" y="226708"/>
            <a:chExt cx="3860800" cy="460375"/>
          </a:xfrm>
        </p:grpSpPr>
        <p:sp>
          <p:nvSpPr>
            <p:cNvPr id="16" name="文本框 15"/>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研发背景及意义</a:t>
              </a:r>
              <a:endParaRPr lang="zh-CN" altLang="en-US" sz="2400" b="1" dirty="0">
                <a:latin typeface="+mj-ea"/>
                <a:ea typeface="+mj-ea"/>
              </a:endParaRPr>
            </a:p>
          </p:txBody>
        </p:sp>
        <p:cxnSp>
          <p:nvCxnSpPr>
            <p:cNvPr id="17" name="直接连接符 16"/>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图片 3" descr="u=3142834774,1773043645&amp;fm=26&amp;gp=0"/>
          <p:cNvPicPr>
            <a:picLocks noChangeAspect="1"/>
          </p:cNvPicPr>
          <p:nvPr/>
        </p:nvPicPr>
        <p:blipFill>
          <a:blip r:embed="rId1"/>
          <a:stretch>
            <a:fillRect/>
          </a:stretch>
        </p:blipFill>
        <p:spPr>
          <a:xfrm>
            <a:off x="847090" y="1578610"/>
            <a:ext cx="5097780" cy="362966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anose="020B0503020204020204" pitchFamily="34" charset="-122"/>
                <a:ea typeface="微软雅黑" panose="020B0503020204020204" pitchFamily="34" charset="-122"/>
              </a:rPr>
              <a:t>02</a:t>
            </a:r>
            <a:endParaRPr lang="zh-CN" altLang="en-US" sz="5400" dirty="0">
              <a:solidFill>
                <a:prstClr val="black"/>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202680" y="2890520"/>
            <a:ext cx="4154805" cy="583565"/>
          </a:xfrm>
          <a:prstGeom prst="rect">
            <a:avLst/>
          </a:prstGeom>
          <a:noFill/>
        </p:spPr>
        <p:txBody>
          <a:bodyPr wrap="square" rtlCol="0">
            <a:spAutoFit/>
          </a:bodyPr>
          <a:lstStyle/>
          <a:p>
            <a:r>
              <a:rPr lang="zh-CN" altLang="en-US" sz="3200" dirty="0">
                <a:solidFill>
                  <a:prstClr val="black"/>
                </a:solidFill>
                <a:latin typeface="微软雅黑" panose="020B0503020204020204" pitchFamily="34" charset="-122"/>
                <a:ea typeface="微软雅黑" panose="020B0503020204020204" pitchFamily="34" charset="-122"/>
              </a:rPr>
              <a:t>主要实现功能</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6"/>
          <p:cNvSpPr/>
          <p:nvPr/>
        </p:nvSpPr>
        <p:spPr>
          <a:xfrm>
            <a:off x="808355" y="2019300"/>
            <a:ext cx="3669665" cy="323215"/>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玩家注册登陆</a:t>
            </a:r>
            <a:endParaRPr lang="zh-CN" altLang="en-US" sz="1600" dirty="0">
              <a:solidFill>
                <a:schemeClr val="bg1"/>
              </a:solidFill>
              <a:cs typeface="+mn-ea"/>
              <a:sym typeface="+mn-lt"/>
            </a:endParaRPr>
          </a:p>
        </p:txBody>
      </p:sp>
      <p:sp>
        <p:nvSpPr>
          <p:cNvPr id="19" name="Rectangle 27"/>
          <p:cNvSpPr/>
          <p:nvPr/>
        </p:nvSpPr>
        <p:spPr>
          <a:xfrm>
            <a:off x="808355" y="2360930"/>
            <a:ext cx="3669665" cy="1399540"/>
          </a:xfrm>
          <a:prstGeom prst="rect">
            <a:avLst/>
          </a:prstGeom>
          <a:solidFill>
            <a:schemeClr val="accent2">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20" name="Rectangle 28"/>
          <p:cNvSpPr/>
          <p:nvPr/>
        </p:nvSpPr>
        <p:spPr>
          <a:xfrm>
            <a:off x="808355" y="4063365"/>
            <a:ext cx="3669665" cy="323215"/>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游戏玩法</a:t>
            </a:r>
            <a:endParaRPr lang="zh-CN" altLang="en-US" sz="1600" dirty="0">
              <a:solidFill>
                <a:schemeClr val="bg1"/>
              </a:solidFill>
              <a:cs typeface="+mn-ea"/>
              <a:sym typeface="+mn-lt"/>
            </a:endParaRPr>
          </a:p>
        </p:txBody>
      </p:sp>
      <p:sp>
        <p:nvSpPr>
          <p:cNvPr id="21" name="Rectangle 29"/>
          <p:cNvSpPr/>
          <p:nvPr/>
        </p:nvSpPr>
        <p:spPr>
          <a:xfrm>
            <a:off x="808355" y="4386580"/>
            <a:ext cx="3669665" cy="1487805"/>
          </a:xfrm>
          <a:prstGeom prst="rect">
            <a:avLst/>
          </a:prstGeom>
          <a:solidFill>
            <a:schemeClr val="accent3">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22" name="Rectangle 30"/>
          <p:cNvSpPr/>
          <p:nvPr/>
        </p:nvSpPr>
        <p:spPr>
          <a:xfrm>
            <a:off x="4586605" y="2019300"/>
            <a:ext cx="3526790" cy="323215"/>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单人游戏</a:t>
            </a:r>
            <a:endParaRPr lang="zh-CN" altLang="en-US" sz="1600" dirty="0">
              <a:solidFill>
                <a:schemeClr val="bg1"/>
              </a:solidFill>
              <a:cs typeface="+mn-ea"/>
              <a:sym typeface="+mn-lt"/>
            </a:endParaRPr>
          </a:p>
        </p:txBody>
      </p:sp>
      <p:sp>
        <p:nvSpPr>
          <p:cNvPr id="27" name="Rectangle 31"/>
          <p:cNvSpPr/>
          <p:nvPr/>
        </p:nvSpPr>
        <p:spPr>
          <a:xfrm>
            <a:off x="4620260" y="2342515"/>
            <a:ext cx="3526790" cy="1399540"/>
          </a:xfrm>
          <a:prstGeom prst="rect">
            <a:avLst/>
          </a:prstGeom>
          <a:solidFill>
            <a:schemeClr val="accent4">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30" name="TextBox 43"/>
          <p:cNvSpPr txBox="1"/>
          <p:nvPr/>
        </p:nvSpPr>
        <p:spPr>
          <a:xfrm>
            <a:off x="842010" y="2477135"/>
            <a:ext cx="3602990" cy="953135"/>
          </a:xfrm>
          <a:prstGeom prst="rect">
            <a:avLst/>
          </a:prstGeom>
          <a:noFill/>
        </p:spPr>
        <p:txBody>
          <a:bodyPr wrap="square" rtlCol="0">
            <a:spAutoFit/>
          </a:bodyPr>
          <a:lstStyle/>
          <a:p>
            <a:pPr algn="l"/>
            <a:r>
              <a:rPr lang="en-US" altLang="zh-CN" sz="1400" dirty="0">
                <a:cs typeface="+mn-ea"/>
                <a:sym typeface="+mn-lt"/>
              </a:rPr>
              <a:t>    </a:t>
            </a:r>
            <a:r>
              <a:rPr lang="zh-CN" altLang="en-US" sz="1400" dirty="0">
                <a:cs typeface="+mn-ea"/>
                <a:sym typeface="+mn-lt"/>
              </a:rPr>
              <a:t>在</a:t>
            </a:r>
            <a:r>
              <a:rPr lang="zh-CN" altLang="en-US" sz="1400" dirty="0">
                <a:cs typeface="+mn-ea"/>
                <a:sym typeface="+mn-lt"/>
              </a:rPr>
              <a:t>首页玩家可进行注册并登陆账号玩该游戏，若用户不注册登录亦可试玩游戏，但是不能看到玩家排行版，</a:t>
            </a:r>
            <a:r>
              <a:rPr lang="zh-CN" altLang="en-US" sz="1400" dirty="0">
                <a:cs typeface="+mn-ea"/>
                <a:sym typeface="+mn-lt"/>
              </a:rPr>
              <a:t>玩家本人</a:t>
            </a:r>
            <a:r>
              <a:rPr lang="zh-CN" altLang="en-US" sz="1400" dirty="0">
                <a:cs typeface="+mn-ea"/>
                <a:sym typeface="+mn-lt"/>
              </a:rPr>
              <a:t>无法知道自己在该游戏中所处的游戏水平情况。</a:t>
            </a:r>
            <a:endParaRPr lang="zh-CN" altLang="en-US" sz="1400" dirty="0">
              <a:cs typeface="+mn-ea"/>
              <a:sym typeface="+mn-lt"/>
            </a:endParaRPr>
          </a:p>
        </p:txBody>
      </p:sp>
      <p:sp>
        <p:nvSpPr>
          <p:cNvPr id="31" name="TextBox 43"/>
          <p:cNvSpPr txBox="1"/>
          <p:nvPr/>
        </p:nvSpPr>
        <p:spPr>
          <a:xfrm>
            <a:off x="808355" y="4471035"/>
            <a:ext cx="3576320" cy="953135"/>
          </a:xfrm>
          <a:prstGeom prst="rect">
            <a:avLst/>
          </a:prstGeom>
          <a:noFill/>
        </p:spPr>
        <p:txBody>
          <a:bodyPr wrap="square" rtlCol="0">
            <a:spAutoFit/>
          </a:bodyPr>
          <a:lstStyle/>
          <a:p>
            <a:pPr algn="l"/>
            <a:r>
              <a:rPr lang="en-US" altLang="zh-CN" sz="1400" dirty="0">
                <a:cs typeface="+mn-ea"/>
                <a:sym typeface="+mn-lt"/>
              </a:rPr>
              <a:t>  </a:t>
            </a:r>
            <a:r>
              <a:rPr lang="zh-CN" sz="1400" dirty="0">
                <a:cs typeface="+mn-ea"/>
                <a:sym typeface="+mn-lt"/>
              </a:rPr>
              <a:t>玩家玩法界面，向玩家说明，玩家前进后退，向左向右，发射炮弹时所使用的键盘的键值，以图文结合通俗易懂的方式向玩家说明玩法，使得玩家在玩游戏时更得心应手。</a:t>
            </a:r>
            <a:endParaRPr lang="zh-CN" sz="1400" dirty="0">
              <a:solidFill>
                <a:schemeClr val="bg1">
                  <a:lumMod val="50000"/>
                </a:schemeClr>
              </a:solidFill>
              <a:cs typeface="+mn-ea"/>
              <a:sym typeface="+mn-lt"/>
            </a:endParaRPr>
          </a:p>
        </p:txBody>
      </p:sp>
      <p:sp>
        <p:nvSpPr>
          <p:cNvPr id="33" name="TextBox 43"/>
          <p:cNvSpPr txBox="1"/>
          <p:nvPr/>
        </p:nvSpPr>
        <p:spPr>
          <a:xfrm>
            <a:off x="4653915" y="2477135"/>
            <a:ext cx="3459480" cy="953135"/>
          </a:xfrm>
          <a:prstGeom prst="rect">
            <a:avLst/>
          </a:prstGeom>
          <a:noFill/>
        </p:spPr>
        <p:txBody>
          <a:bodyPr wrap="square" rtlCol="0">
            <a:spAutoFit/>
          </a:bodyPr>
          <a:lstStyle/>
          <a:p>
            <a:pPr algn="l"/>
            <a:r>
              <a:rPr lang="en-US" altLang="zh-CN" sz="1400" dirty="0">
                <a:cs typeface="+mn-ea"/>
                <a:sym typeface="+mn-lt"/>
              </a:rPr>
              <a:t>     </a:t>
            </a:r>
            <a:r>
              <a:rPr lang="zh-CN" altLang="en-US" sz="1400" dirty="0">
                <a:cs typeface="+mn-ea"/>
                <a:sym typeface="+mn-lt"/>
              </a:rPr>
              <a:t>该游戏支持单人游戏模式，单人游戏模式下只有一个玩家角色，可供玩家在个人空闲时间，放松心情，缓解紧张心情，锻炼个人的动手能力。</a:t>
            </a:r>
            <a:endParaRPr lang="zh-CN" altLang="en-US" sz="1400" dirty="0">
              <a:solidFill>
                <a:schemeClr val="bg1">
                  <a:lumMod val="50000"/>
                </a:schemeClr>
              </a:solidFill>
              <a:cs typeface="+mn-ea"/>
              <a:sym typeface="+mn-lt"/>
            </a:endParaRPr>
          </a:p>
        </p:txBody>
      </p:sp>
      <p:grpSp>
        <p:nvGrpSpPr>
          <p:cNvPr id="34" name="组合 33"/>
          <p:cNvGrpSpPr/>
          <p:nvPr/>
        </p:nvGrpSpPr>
        <p:grpSpPr>
          <a:xfrm>
            <a:off x="4165600" y="266713"/>
            <a:ext cx="3860800" cy="460375"/>
            <a:chOff x="4165600" y="226708"/>
            <a:chExt cx="3860800" cy="460375"/>
          </a:xfrm>
        </p:grpSpPr>
        <p:sp>
          <p:nvSpPr>
            <p:cNvPr id="35" name="文本框 34"/>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主要功能</a:t>
              </a:r>
              <a:endParaRPr lang="zh-CN" altLang="en-US" sz="2400" b="1" dirty="0">
                <a:latin typeface="+mj-ea"/>
                <a:ea typeface="+mj-ea"/>
              </a:endParaRPr>
            </a:p>
          </p:txBody>
        </p:sp>
        <p:cxnSp>
          <p:nvCxnSpPr>
            <p:cNvPr id="36" name="直接连接符 35"/>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678045" y="967105"/>
            <a:ext cx="2836545" cy="583565"/>
          </a:xfrm>
          <a:prstGeom prst="rect">
            <a:avLst/>
          </a:prstGeom>
          <a:noFill/>
        </p:spPr>
        <p:txBody>
          <a:bodyPr wrap="square" rtlCol="0">
            <a:spAutoFit/>
          </a:bodyPr>
          <a:p>
            <a:pPr algn="ctr"/>
            <a:r>
              <a:rPr lang="zh-CN" altLang="en-US" sz="3200" b="1"/>
              <a:t>首页部分</a:t>
            </a:r>
            <a:endParaRPr lang="zh-CN" altLang="en-US" sz="3200" b="1"/>
          </a:p>
        </p:txBody>
      </p:sp>
      <p:sp>
        <p:nvSpPr>
          <p:cNvPr id="3" name="Rectangle 30"/>
          <p:cNvSpPr/>
          <p:nvPr/>
        </p:nvSpPr>
        <p:spPr>
          <a:xfrm>
            <a:off x="8285480" y="2019300"/>
            <a:ext cx="3526790" cy="323215"/>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p>
            <a:pPr algn="ctr" defTabSz="1895475">
              <a:lnSpc>
                <a:spcPct val="90000"/>
              </a:lnSpc>
              <a:spcBef>
                <a:spcPct val="0"/>
              </a:spcBef>
              <a:spcAft>
                <a:spcPct val="35000"/>
              </a:spcAft>
            </a:pPr>
            <a:r>
              <a:rPr lang="zh-CN" altLang="en-US" sz="1600" dirty="0">
                <a:solidFill>
                  <a:schemeClr val="bg1"/>
                </a:solidFill>
                <a:cs typeface="+mn-ea"/>
                <a:sym typeface="+mn-lt"/>
              </a:rPr>
              <a:t>双人游戏</a:t>
            </a:r>
            <a:endParaRPr lang="zh-CN" altLang="en-US" sz="1600" dirty="0">
              <a:solidFill>
                <a:schemeClr val="bg1"/>
              </a:solidFill>
              <a:cs typeface="+mn-ea"/>
              <a:sym typeface="+mn-lt"/>
            </a:endParaRPr>
          </a:p>
        </p:txBody>
      </p:sp>
      <p:sp>
        <p:nvSpPr>
          <p:cNvPr id="4" name="Rectangle 31"/>
          <p:cNvSpPr/>
          <p:nvPr/>
        </p:nvSpPr>
        <p:spPr>
          <a:xfrm>
            <a:off x="8285480" y="2342515"/>
            <a:ext cx="3526790" cy="1399540"/>
          </a:xfrm>
          <a:prstGeom prst="rect">
            <a:avLst/>
          </a:prstGeom>
          <a:solidFill>
            <a:schemeClr val="accent4">
              <a:lumMod val="20000"/>
              <a:lumOff val="80000"/>
            </a:schemeClr>
          </a:solidFill>
        </p:spPr>
        <p:txBody>
          <a:bodyPr wrap="square" lIns="182880" tIns="182880" rIns="365687" bIns="365687">
            <a:noAutofit/>
          </a:bodyPr>
          <a:p>
            <a:pPr algn="ctr">
              <a:lnSpc>
                <a:spcPct val="120000"/>
              </a:lnSpc>
            </a:pPr>
            <a:endParaRPr lang="en-US" sz="3200" dirty="0">
              <a:solidFill>
                <a:schemeClr val="bg1">
                  <a:lumMod val="50000"/>
                </a:schemeClr>
              </a:solidFill>
              <a:cs typeface="+mn-ea"/>
              <a:sym typeface="+mn-lt"/>
            </a:endParaRPr>
          </a:p>
        </p:txBody>
      </p:sp>
      <p:sp>
        <p:nvSpPr>
          <p:cNvPr id="6" name="TextBox 43"/>
          <p:cNvSpPr txBox="1"/>
          <p:nvPr/>
        </p:nvSpPr>
        <p:spPr>
          <a:xfrm>
            <a:off x="8319135" y="2477135"/>
            <a:ext cx="3459480" cy="1168400"/>
          </a:xfrm>
          <a:prstGeom prst="rect">
            <a:avLst/>
          </a:prstGeom>
          <a:noFill/>
        </p:spPr>
        <p:txBody>
          <a:bodyPr wrap="square" rtlCol="0">
            <a:spAutoFit/>
          </a:bodyPr>
          <a:p>
            <a:pPr algn="l"/>
            <a:r>
              <a:rPr lang="en-US" altLang="zh-CN" sz="1400" dirty="0">
                <a:cs typeface="+mn-ea"/>
                <a:sym typeface="+mn-lt"/>
              </a:rPr>
              <a:t>     </a:t>
            </a:r>
            <a:r>
              <a:rPr lang="zh-CN" altLang="en-US" sz="1400" dirty="0">
                <a:cs typeface="+mn-ea"/>
                <a:sym typeface="+mn-lt"/>
              </a:rPr>
              <a:t>该游戏支持双人游戏模式，玩家可以选择双人游戏，在双人游戏模式下，玩家可以和朋友合作攻击敌人，可供玩家在朋友和自己都有空闲时间情况下，放松心情，锻炼动手能力，团队协作能力等。</a:t>
            </a:r>
            <a:endParaRPr lang="id-ID" altLang="zh-CN" sz="1400" dirty="0">
              <a:solidFill>
                <a:schemeClr val="bg1">
                  <a:lumMod val="50000"/>
                </a:schemeClr>
              </a:solidFill>
              <a:cs typeface="+mn-ea"/>
              <a:sym typeface="+mn-lt"/>
            </a:endParaRPr>
          </a:p>
        </p:txBody>
      </p:sp>
      <p:sp>
        <p:nvSpPr>
          <p:cNvPr id="7" name="Rectangle 28"/>
          <p:cNvSpPr/>
          <p:nvPr/>
        </p:nvSpPr>
        <p:spPr>
          <a:xfrm>
            <a:off x="4586605" y="4063365"/>
            <a:ext cx="3527425" cy="323215"/>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p>
            <a:pPr algn="ctr" defTabSz="1895475">
              <a:lnSpc>
                <a:spcPct val="90000"/>
              </a:lnSpc>
              <a:spcBef>
                <a:spcPct val="0"/>
              </a:spcBef>
              <a:spcAft>
                <a:spcPct val="35000"/>
              </a:spcAft>
            </a:pPr>
            <a:r>
              <a:rPr lang="zh-CN" altLang="en-US" sz="1600" dirty="0">
                <a:solidFill>
                  <a:schemeClr val="bg1"/>
                </a:solidFill>
                <a:cs typeface="+mn-ea"/>
                <a:sym typeface="+mn-lt"/>
              </a:rPr>
              <a:t>玩家排行榜</a:t>
            </a:r>
            <a:endParaRPr lang="zh-CN" altLang="en-US" sz="1600" dirty="0">
              <a:solidFill>
                <a:schemeClr val="bg1"/>
              </a:solidFill>
              <a:cs typeface="+mn-ea"/>
              <a:sym typeface="+mn-lt"/>
            </a:endParaRPr>
          </a:p>
        </p:txBody>
      </p:sp>
      <p:sp>
        <p:nvSpPr>
          <p:cNvPr id="8" name="Rectangle 29"/>
          <p:cNvSpPr/>
          <p:nvPr/>
        </p:nvSpPr>
        <p:spPr>
          <a:xfrm>
            <a:off x="4601845" y="4386580"/>
            <a:ext cx="3496945" cy="1487805"/>
          </a:xfrm>
          <a:prstGeom prst="rect">
            <a:avLst/>
          </a:prstGeom>
          <a:solidFill>
            <a:schemeClr val="accent3">
              <a:lumMod val="20000"/>
              <a:lumOff val="80000"/>
            </a:schemeClr>
          </a:solidFill>
        </p:spPr>
        <p:txBody>
          <a:bodyPr wrap="square" lIns="182880" tIns="182880" rIns="365687" bIns="365687">
            <a:noAutofit/>
          </a:bodyPr>
          <a:p>
            <a:pPr algn="ctr">
              <a:lnSpc>
                <a:spcPct val="120000"/>
              </a:lnSpc>
            </a:pPr>
            <a:endParaRPr lang="en-US" sz="3200" dirty="0">
              <a:solidFill>
                <a:schemeClr val="bg1">
                  <a:lumMod val="50000"/>
                </a:schemeClr>
              </a:solidFill>
              <a:cs typeface="+mn-ea"/>
              <a:sym typeface="+mn-lt"/>
            </a:endParaRPr>
          </a:p>
        </p:txBody>
      </p:sp>
      <p:sp>
        <p:nvSpPr>
          <p:cNvPr id="9" name="Rectangle 28"/>
          <p:cNvSpPr/>
          <p:nvPr/>
        </p:nvSpPr>
        <p:spPr>
          <a:xfrm>
            <a:off x="8251190" y="4071620"/>
            <a:ext cx="3527425" cy="323215"/>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p>
            <a:pPr algn="ctr" defTabSz="1895475">
              <a:lnSpc>
                <a:spcPct val="90000"/>
              </a:lnSpc>
              <a:spcBef>
                <a:spcPct val="0"/>
              </a:spcBef>
              <a:spcAft>
                <a:spcPct val="35000"/>
              </a:spcAft>
            </a:pPr>
            <a:r>
              <a:rPr lang="zh-CN" altLang="en-US" sz="1600" dirty="0">
                <a:solidFill>
                  <a:schemeClr val="bg1"/>
                </a:solidFill>
                <a:cs typeface="+mn-ea"/>
                <a:sym typeface="+mn-lt"/>
              </a:rPr>
              <a:t>游戏界面</a:t>
            </a:r>
            <a:endParaRPr lang="zh-CN" altLang="en-US" sz="1600" dirty="0">
              <a:solidFill>
                <a:schemeClr val="bg1"/>
              </a:solidFill>
              <a:cs typeface="+mn-ea"/>
              <a:sym typeface="+mn-lt"/>
            </a:endParaRPr>
          </a:p>
        </p:txBody>
      </p:sp>
      <p:sp>
        <p:nvSpPr>
          <p:cNvPr id="10" name="Rectangle 29"/>
          <p:cNvSpPr/>
          <p:nvPr/>
        </p:nvSpPr>
        <p:spPr>
          <a:xfrm>
            <a:off x="8251190" y="4386580"/>
            <a:ext cx="3496945" cy="1487805"/>
          </a:xfrm>
          <a:prstGeom prst="rect">
            <a:avLst/>
          </a:prstGeom>
          <a:solidFill>
            <a:schemeClr val="accent3">
              <a:lumMod val="20000"/>
              <a:lumOff val="80000"/>
            </a:schemeClr>
          </a:solidFill>
        </p:spPr>
        <p:txBody>
          <a:bodyPr wrap="square" lIns="182880" tIns="182880" rIns="365687" bIns="365687">
            <a:noAutofit/>
          </a:bodyPr>
          <a:p>
            <a:pPr algn="ctr">
              <a:lnSpc>
                <a:spcPct val="120000"/>
              </a:lnSpc>
            </a:pPr>
            <a:endParaRPr lang="en-US" sz="3200" dirty="0">
              <a:solidFill>
                <a:schemeClr val="bg1">
                  <a:lumMod val="50000"/>
                </a:schemeClr>
              </a:solidFill>
              <a:cs typeface="+mn-ea"/>
              <a:sym typeface="+mn-lt"/>
            </a:endParaRPr>
          </a:p>
        </p:txBody>
      </p:sp>
      <p:sp>
        <p:nvSpPr>
          <p:cNvPr id="11" name="TextBox 43"/>
          <p:cNvSpPr txBox="1"/>
          <p:nvPr/>
        </p:nvSpPr>
        <p:spPr>
          <a:xfrm>
            <a:off x="4630420" y="4502150"/>
            <a:ext cx="3439160" cy="1168400"/>
          </a:xfrm>
          <a:prstGeom prst="rect">
            <a:avLst/>
          </a:prstGeom>
          <a:noFill/>
        </p:spPr>
        <p:txBody>
          <a:bodyPr wrap="square" rtlCol="0">
            <a:spAutoFit/>
          </a:bodyPr>
          <a:p>
            <a:pPr algn="l"/>
            <a:r>
              <a:rPr lang="en-US" altLang="zh-CN" sz="1400" dirty="0">
                <a:cs typeface="+mn-ea"/>
                <a:sym typeface="+mn-lt"/>
              </a:rPr>
              <a:t>  </a:t>
            </a:r>
            <a:r>
              <a:rPr lang="zh-CN" sz="1400" dirty="0">
                <a:cs typeface="+mn-ea"/>
                <a:sym typeface="+mn-lt"/>
              </a:rPr>
              <a:t>玩家排行榜界面，该界面是在玩家登陆的情况下才会出现，在该界面玩家可以看到自己的排位，也可以看到该游戏前五名的分数，可让玩家知道自己当前在游戏中是处于什么样的水平。</a:t>
            </a:r>
            <a:endParaRPr lang="zh-CN" sz="1400" dirty="0">
              <a:solidFill>
                <a:schemeClr val="bg1">
                  <a:lumMod val="50000"/>
                </a:schemeClr>
              </a:solidFill>
              <a:cs typeface="+mn-ea"/>
              <a:sym typeface="+mn-lt"/>
            </a:endParaRPr>
          </a:p>
        </p:txBody>
      </p:sp>
      <p:sp>
        <p:nvSpPr>
          <p:cNvPr id="12" name="TextBox 43"/>
          <p:cNvSpPr txBox="1"/>
          <p:nvPr/>
        </p:nvSpPr>
        <p:spPr>
          <a:xfrm>
            <a:off x="8347710" y="4438650"/>
            <a:ext cx="3334385" cy="1383665"/>
          </a:xfrm>
          <a:prstGeom prst="rect">
            <a:avLst/>
          </a:prstGeom>
          <a:noFill/>
        </p:spPr>
        <p:txBody>
          <a:bodyPr wrap="square" rtlCol="0">
            <a:spAutoFit/>
          </a:bodyPr>
          <a:lstStyle/>
          <a:p>
            <a:pPr algn="l"/>
            <a:r>
              <a:rPr lang="en-US" altLang="zh-CN" sz="1400" dirty="0">
                <a:cs typeface="+mn-ea"/>
                <a:sym typeface="+mn-lt"/>
              </a:rPr>
              <a:t> </a:t>
            </a:r>
            <a:r>
              <a:rPr lang="zh-CN" sz="1400" dirty="0">
                <a:cs typeface="+mn-ea"/>
                <a:sym typeface="+mn-lt"/>
              </a:rPr>
              <a:t>游戏界面是玩家选择单人或双人游戏模式之后在进入游戏闯关页面，在此页面玩家可利用键盘按键，与敌方坦克进行相互攻击并守护我方的坦克王，若坦克王被击中或玩家死亡次数超出一定数量，游戏结束，否则进入下一关。</a:t>
            </a:r>
            <a:endParaRPr lang="zh-CN" sz="14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Quad Arrow 15"/>
          <p:cNvSpPr/>
          <p:nvPr/>
        </p:nvSpPr>
        <p:spPr>
          <a:xfrm>
            <a:off x="3986801" y="1577355"/>
            <a:ext cx="4065322" cy="4065322"/>
          </a:xfrm>
          <a:prstGeom prst="quadArrow">
            <a:avLst>
              <a:gd name="adj1" fmla="val 937"/>
              <a:gd name="adj2" fmla="val 1969"/>
              <a:gd name="adj3" fmla="val 5000"/>
            </a:avLst>
          </a:prstGeom>
          <a:solidFill>
            <a:schemeClr val="bg1">
              <a:lumMod val="85000"/>
            </a:scheme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28" name="Freeform 16"/>
          <p:cNvSpPr/>
          <p:nvPr/>
        </p:nvSpPr>
        <p:spPr>
          <a:xfrm>
            <a:off x="4251047" y="1841601"/>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29" name="Freeform 17"/>
          <p:cNvSpPr/>
          <p:nvPr/>
        </p:nvSpPr>
        <p:spPr>
          <a:xfrm>
            <a:off x="6161748" y="1841601"/>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2"/>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0" name="Freeform 18"/>
          <p:cNvSpPr/>
          <p:nvPr/>
        </p:nvSpPr>
        <p:spPr>
          <a:xfrm>
            <a:off x="4256127" y="3752302"/>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2"/>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1" name="Freeform 19"/>
          <p:cNvSpPr/>
          <p:nvPr/>
        </p:nvSpPr>
        <p:spPr>
          <a:xfrm>
            <a:off x="6161748" y="3752302"/>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2" name="TextBox 58"/>
          <p:cNvSpPr txBox="1"/>
          <p:nvPr/>
        </p:nvSpPr>
        <p:spPr>
          <a:xfrm>
            <a:off x="1226916" y="2401942"/>
            <a:ext cx="2879805" cy="866140"/>
          </a:xfrm>
          <a:prstGeom prst="rect">
            <a:avLst/>
          </a:prstGeom>
          <a:noFill/>
        </p:spPr>
        <p:txBody>
          <a:bodyPr wrap="square" rtlCol="0">
            <a:spAutoFit/>
          </a:bodyPr>
          <a:lstStyle/>
          <a:p>
            <a:pPr defTabSz="1216660">
              <a:lnSpc>
                <a:spcPct val="120000"/>
              </a:lnSpc>
              <a:spcBef>
                <a:spcPct val="20000"/>
              </a:spcBef>
            </a:pPr>
            <a:r>
              <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管理员登录进入后台系统，实现对用户信息，游戏关卡，玩家排行版等信息进行管理。</a:t>
            </a:r>
            <a:endPar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3" name="Rectangle 59"/>
          <p:cNvSpPr/>
          <p:nvPr/>
        </p:nvSpPr>
        <p:spPr>
          <a:xfrm>
            <a:off x="2787921" y="2018463"/>
            <a:ext cx="1198880" cy="337185"/>
          </a:xfrm>
          <a:prstGeom prst="rect">
            <a:avLst/>
          </a:prstGeom>
        </p:spPr>
        <p:txBody>
          <a:bodyPr wrap="none">
            <a:spAutoFit/>
          </a:bodyPr>
          <a:lstStyle/>
          <a:p>
            <a:pPr algn="r"/>
            <a:r>
              <a:rPr lang="zh-CN" altLang="en-US" sz="1600" b="1" dirty="0">
                <a:latin typeface="Lato Regular"/>
                <a:cs typeface="Lato Regular"/>
              </a:rPr>
              <a:t>管理员登录</a:t>
            </a:r>
            <a:endParaRPr lang="zh-CN" altLang="en-US" sz="1600" b="1" dirty="0">
              <a:latin typeface="Lato Regular"/>
              <a:cs typeface="Lato Regular"/>
            </a:endParaRPr>
          </a:p>
        </p:txBody>
      </p:sp>
      <p:sp>
        <p:nvSpPr>
          <p:cNvPr id="34" name="TextBox 62"/>
          <p:cNvSpPr txBox="1"/>
          <p:nvPr/>
        </p:nvSpPr>
        <p:spPr>
          <a:xfrm>
            <a:off x="8005414" y="2401942"/>
            <a:ext cx="2926947" cy="866140"/>
          </a:xfrm>
          <a:prstGeom prst="rect">
            <a:avLst/>
          </a:prstGeom>
          <a:noFill/>
        </p:spPr>
        <p:txBody>
          <a:bodyPr wrap="square" rtlCol="0">
            <a:spAutoFit/>
          </a:bodyPr>
          <a:lstStyle/>
          <a:p>
            <a:pPr defTabSz="1216660">
              <a:lnSpc>
                <a:spcPct val="120000"/>
              </a:lnSpc>
              <a:spcBef>
                <a:spcPct val="20000"/>
              </a:spcBef>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管理</a:t>
            </a:r>
            <a:r>
              <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游戏关卡，设置玩家的生命数，每一关敌方坦克数，子弹发射速度，关卡主题等。</a:t>
            </a:r>
            <a:endPar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Rectangle 63"/>
          <p:cNvSpPr/>
          <p:nvPr/>
        </p:nvSpPr>
        <p:spPr>
          <a:xfrm>
            <a:off x="8005412" y="2017193"/>
            <a:ext cx="1402080" cy="337185"/>
          </a:xfrm>
          <a:prstGeom prst="rect">
            <a:avLst/>
          </a:prstGeom>
        </p:spPr>
        <p:txBody>
          <a:bodyPr wrap="none">
            <a:spAutoFit/>
          </a:bodyPr>
          <a:lstStyle/>
          <a:p>
            <a:r>
              <a:rPr lang="zh-CN" altLang="en-US" sz="1600" b="1" dirty="0">
                <a:latin typeface="Lato Regular"/>
                <a:cs typeface="Lato Regular"/>
              </a:rPr>
              <a:t>游戏关卡管理</a:t>
            </a:r>
            <a:endParaRPr lang="zh-CN" altLang="en-US" sz="1600" b="1" dirty="0">
              <a:latin typeface="Lato Regular"/>
              <a:cs typeface="Lato Regular"/>
            </a:endParaRPr>
          </a:p>
        </p:txBody>
      </p:sp>
      <p:sp>
        <p:nvSpPr>
          <p:cNvPr id="36" name="TextBox 58"/>
          <p:cNvSpPr txBox="1"/>
          <p:nvPr/>
        </p:nvSpPr>
        <p:spPr>
          <a:xfrm>
            <a:off x="1226916" y="4448031"/>
            <a:ext cx="2879805" cy="866140"/>
          </a:xfrm>
          <a:prstGeom prst="rect">
            <a:avLst/>
          </a:prstGeom>
          <a:noFill/>
        </p:spPr>
        <p:txBody>
          <a:bodyPr wrap="square" rtlCol="0">
            <a:spAutoFit/>
          </a:bodyPr>
          <a:lstStyle/>
          <a:p>
            <a:pPr defTabSz="1216660">
              <a:lnSpc>
                <a:spcPct val="120000"/>
              </a:lnSpc>
              <a:spcBef>
                <a:spcPct val="20000"/>
              </a:spcBef>
            </a:pPr>
            <a:r>
              <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管理员有权利修改玩家排行版信息，防止部分用户恶意刷游戏记录，导致排行版信息不可信。</a:t>
            </a:r>
            <a:endPar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Rectangle 59"/>
          <p:cNvSpPr/>
          <p:nvPr/>
        </p:nvSpPr>
        <p:spPr>
          <a:xfrm>
            <a:off x="2381521" y="4063282"/>
            <a:ext cx="1605280" cy="337185"/>
          </a:xfrm>
          <a:prstGeom prst="rect">
            <a:avLst/>
          </a:prstGeom>
        </p:spPr>
        <p:txBody>
          <a:bodyPr wrap="none">
            <a:spAutoFit/>
          </a:bodyPr>
          <a:lstStyle/>
          <a:p>
            <a:pPr algn="r"/>
            <a:r>
              <a:rPr lang="zh-CN" altLang="en-US" sz="1600" b="1" dirty="0">
                <a:latin typeface="Lato Regular"/>
                <a:cs typeface="Lato Regular"/>
              </a:rPr>
              <a:t>玩家排行版管理</a:t>
            </a:r>
            <a:endParaRPr lang="zh-CN" altLang="en-US" sz="1600" b="1" dirty="0">
              <a:latin typeface="Lato Regular"/>
              <a:cs typeface="Lato Regular"/>
            </a:endParaRPr>
          </a:p>
        </p:txBody>
      </p:sp>
      <p:grpSp>
        <p:nvGrpSpPr>
          <p:cNvPr id="40" name="组合 39"/>
          <p:cNvGrpSpPr/>
          <p:nvPr/>
        </p:nvGrpSpPr>
        <p:grpSpPr>
          <a:xfrm>
            <a:off x="4788332" y="2355747"/>
            <a:ext cx="561343" cy="560384"/>
            <a:chOff x="4788332" y="2355747"/>
            <a:chExt cx="561343" cy="560384"/>
          </a:xfrm>
        </p:grpSpPr>
        <p:sp>
          <p:nvSpPr>
            <p:cNvPr id="41" name="AutoShape 128"/>
            <p:cNvSpPr/>
            <p:nvPr/>
          </p:nvSpPr>
          <p:spPr bwMode="auto">
            <a:xfrm>
              <a:off x="4788332" y="2355747"/>
              <a:ext cx="561343"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2" name="AutoShape 129"/>
            <p:cNvSpPr/>
            <p:nvPr/>
          </p:nvSpPr>
          <p:spPr bwMode="auto">
            <a:xfrm>
              <a:off x="5138932" y="2425675"/>
              <a:ext cx="139857" cy="13985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3" name="组合 42"/>
          <p:cNvGrpSpPr/>
          <p:nvPr/>
        </p:nvGrpSpPr>
        <p:grpSpPr>
          <a:xfrm>
            <a:off x="6657058" y="2379116"/>
            <a:ext cx="560384" cy="560384"/>
            <a:chOff x="6657058" y="2379116"/>
            <a:chExt cx="560384" cy="560384"/>
          </a:xfrm>
        </p:grpSpPr>
        <p:sp>
          <p:nvSpPr>
            <p:cNvPr id="44" name="AutoShape 126"/>
            <p:cNvSpPr/>
            <p:nvPr/>
          </p:nvSpPr>
          <p:spPr bwMode="auto">
            <a:xfrm>
              <a:off x="6657058" y="2379116"/>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5" name="AutoShape 127"/>
            <p:cNvSpPr/>
            <p:nvPr/>
          </p:nvSpPr>
          <p:spPr bwMode="auto">
            <a:xfrm>
              <a:off x="6884086" y="2466286"/>
              <a:ext cx="132193" cy="1312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6" name="组合 45"/>
          <p:cNvGrpSpPr/>
          <p:nvPr/>
        </p:nvGrpSpPr>
        <p:grpSpPr>
          <a:xfrm>
            <a:off x="4855625" y="4295472"/>
            <a:ext cx="420528" cy="561343"/>
            <a:chOff x="4855625" y="4295472"/>
            <a:chExt cx="420528" cy="561343"/>
          </a:xfrm>
        </p:grpSpPr>
        <p:sp>
          <p:nvSpPr>
            <p:cNvPr id="47" name="AutoShape 108"/>
            <p:cNvSpPr/>
            <p:nvPr/>
          </p:nvSpPr>
          <p:spPr bwMode="auto">
            <a:xfrm>
              <a:off x="4960038" y="4400843"/>
              <a:ext cx="210743" cy="2107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8" name="AutoShape 109"/>
            <p:cNvSpPr/>
            <p:nvPr/>
          </p:nvSpPr>
          <p:spPr bwMode="auto">
            <a:xfrm>
              <a:off x="4855625" y="4295472"/>
              <a:ext cx="420528" cy="5613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9" name="组合 48"/>
          <p:cNvGrpSpPr/>
          <p:nvPr/>
        </p:nvGrpSpPr>
        <p:grpSpPr>
          <a:xfrm>
            <a:off x="6657058" y="4295472"/>
            <a:ext cx="560384" cy="560384"/>
            <a:chOff x="6657058" y="4295472"/>
            <a:chExt cx="560384" cy="560384"/>
          </a:xfrm>
        </p:grpSpPr>
        <p:sp>
          <p:nvSpPr>
            <p:cNvPr id="50" name="AutoShape 123"/>
            <p:cNvSpPr/>
            <p:nvPr/>
          </p:nvSpPr>
          <p:spPr bwMode="auto">
            <a:xfrm>
              <a:off x="6657058" y="4295472"/>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1" name="AutoShape 124"/>
            <p:cNvSpPr/>
            <p:nvPr/>
          </p:nvSpPr>
          <p:spPr bwMode="auto">
            <a:xfrm>
              <a:off x="6815114" y="4452571"/>
              <a:ext cx="245228" cy="2452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2" name="AutoShape 125"/>
            <p:cNvSpPr/>
            <p:nvPr/>
          </p:nvSpPr>
          <p:spPr bwMode="auto">
            <a:xfrm>
              <a:off x="6866843" y="4505257"/>
              <a:ext cx="140815" cy="140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53" name="组合 52"/>
          <p:cNvGrpSpPr/>
          <p:nvPr/>
        </p:nvGrpSpPr>
        <p:grpSpPr>
          <a:xfrm>
            <a:off x="4165600" y="277508"/>
            <a:ext cx="3860800" cy="460375"/>
            <a:chOff x="4165600" y="226708"/>
            <a:chExt cx="3860800" cy="460375"/>
          </a:xfrm>
        </p:grpSpPr>
        <p:sp>
          <p:nvSpPr>
            <p:cNvPr id="54" name="文本框 53"/>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主要功能</a:t>
              </a:r>
              <a:endParaRPr lang="zh-CN" altLang="en-US" sz="2400" b="1" dirty="0">
                <a:latin typeface="+mj-ea"/>
                <a:ea typeface="+mj-ea"/>
              </a:endParaRPr>
            </a:p>
          </p:txBody>
        </p:sp>
        <p:cxnSp>
          <p:nvCxnSpPr>
            <p:cNvPr id="55" name="直接连接符 54"/>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256405" y="1066165"/>
            <a:ext cx="3134360" cy="583565"/>
          </a:xfrm>
          <a:prstGeom prst="rect">
            <a:avLst/>
          </a:prstGeom>
          <a:noFill/>
        </p:spPr>
        <p:txBody>
          <a:bodyPr wrap="square" rtlCol="0">
            <a:spAutoFit/>
          </a:bodyPr>
          <a:p>
            <a:pPr algn="ctr"/>
            <a:r>
              <a:rPr lang="zh-CN" altLang="en-US" sz="3200" b="1"/>
              <a:t>后台管理</a:t>
            </a:r>
            <a:endParaRPr lang="zh-CN" altLang="en-US" sz="3200" b="1"/>
          </a:p>
        </p:txBody>
      </p:sp>
      <p:sp>
        <p:nvSpPr>
          <p:cNvPr id="3" name="Rectangle 59"/>
          <p:cNvSpPr/>
          <p:nvPr/>
        </p:nvSpPr>
        <p:spPr>
          <a:xfrm>
            <a:off x="8052071" y="4063163"/>
            <a:ext cx="1808480" cy="337185"/>
          </a:xfrm>
          <a:prstGeom prst="rect">
            <a:avLst/>
          </a:prstGeom>
        </p:spPr>
        <p:txBody>
          <a:bodyPr wrap="none">
            <a:spAutoFit/>
          </a:bodyPr>
          <a:p>
            <a:pPr algn="r"/>
            <a:r>
              <a:rPr lang="zh-CN" altLang="en-US" sz="1600" b="1" dirty="0">
                <a:latin typeface="Lato Regular"/>
                <a:cs typeface="Lato Regular"/>
              </a:rPr>
              <a:t>玩家用户信息管理</a:t>
            </a:r>
            <a:endParaRPr lang="zh-CN" altLang="en-US" sz="1600" b="1" dirty="0">
              <a:latin typeface="Lato Regular"/>
              <a:cs typeface="Lato Regular"/>
            </a:endParaRPr>
          </a:p>
        </p:txBody>
      </p:sp>
      <p:sp>
        <p:nvSpPr>
          <p:cNvPr id="4" name="TextBox 58"/>
          <p:cNvSpPr txBox="1"/>
          <p:nvPr/>
        </p:nvSpPr>
        <p:spPr>
          <a:xfrm>
            <a:off x="8052531" y="4512047"/>
            <a:ext cx="2879805" cy="866140"/>
          </a:xfrm>
          <a:prstGeom prst="rect">
            <a:avLst/>
          </a:prstGeom>
          <a:noFill/>
        </p:spPr>
        <p:txBody>
          <a:bodyPr wrap="square" rtlCol="0">
            <a:spAutoFit/>
          </a:bodyPr>
          <a:p>
            <a:pPr defTabSz="1216660">
              <a:lnSpc>
                <a:spcPct val="120000"/>
              </a:lnSpc>
              <a:spcBef>
                <a:spcPct val="20000"/>
              </a:spcBef>
            </a:pPr>
            <a:r>
              <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对玩家信息进行管理，实现对玩家信息的查询。管理员也可手动删除玩家信息。</a:t>
            </a:r>
            <a:endPar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nvSpPr>
        <p:spPr>
          <a:xfrm>
            <a:off x="5151120" y="2721079"/>
            <a:ext cx="1162799" cy="922020"/>
          </a:xfrm>
          <a:prstGeom prst="rect">
            <a:avLst/>
          </a:prstGeom>
          <a:noFill/>
        </p:spPr>
        <p:txBody>
          <a:bodyPr wrap="square" rtlCol="0">
            <a:spAutoFit/>
          </a:bodyPr>
          <a:p>
            <a:r>
              <a:rPr lang="en-US" altLang="zh-CN" sz="5400" dirty="0">
                <a:solidFill>
                  <a:prstClr val="black"/>
                </a:solidFill>
                <a:latin typeface="微软雅黑" panose="020B0503020204020204" pitchFamily="34" charset="-122"/>
                <a:ea typeface="微软雅黑" panose="020B0503020204020204" pitchFamily="34" charset="-122"/>
              </a:rPr>
              <a:t>03</a:t>
            </a:r>
            <a:endParaRPr lang="zh-CN" altLang="en-US" sz="5400" dirty="0">
              <a:solidFill>
                <a:prstClr val="black"/>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140450" y="2890520"/>
            <a:ext cx="4020820" cy="583565"/>
          </a:xfrm>
          <a:prstGeom prst="rect">
            <a:avLst/>
          </a:prstGeom>
          <a:noFill/>
        </p:spPr>
        <p:txBody>
          <a:bodyPr wrap="square" rtlCol="0">
            <a:spAutoFit/>
          </a:bodyPr>
          <a:p>
            <a:r>
              <a:rPr lang="zh-CN" altLang="en-US" sz="3200" dirty="0">
                <a:solidFill>
                  <a:prstClr val="black"/>
                </a:solidFill>
                <a:latin typeface="微软雅黑" panose="020B0503020204020204" pitchFamily="34" charset="-122"/>
                <a:ea typeface="微软雅黑" panose="020B0503020204020204" pitchFamily="34" charset="-122"/>
              </a:rPr>
              <a:t>部分已完成工作</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REFSHAPE" val="1051052380"/>
  <p:tag name="KSO_WM_UNIT_PLACING_PICTURE_USER_VIEWPORT" val="{&quot;height&quot;:8917,&quot;width&quot;:15840}"/>
</p:tagLst>
</file>

<file path=ppt/tags/tag2.xml><?xml version="1.0" encoding="utf-8"?>
<p:tagLst xmlns:p="http://schemas.openxmlformats.org/presentationml/2006/main">
  <p:tag name="REFSHAPE" val="648237388"/>
  <p:tag name="KSO_WM_UNIT_PLACING_PICTURE_USER_VIEWPORT" val="{&quot;height&quot;:7875,&quot;width&quot;:18465}"/>
</p:tagLst>
</file>

<file path=ppt/tags/tag3.xml><?xml version="1.0" encoding="utf-8"?>
<p:tagLst xmlns:p="http://schemas.openxmlformats.org/presentationml/2006/main">
  <p:tag name="KSO_WM_DOC_GUID" val="{eba6a6ed-a9a8-4eb5-b847-78279e5d3e58}"/>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fontScheme name="模板专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1833</Words>
  <Application>WPS 演示</Application>
  <PresentationFormat>自定义</PresentationFormat>
  <Paragraphs>199</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Calibri</vt:lpstr>
      <vt:lpstr>微软雅黑</vt:lpstr>
      <vt:lpstr>Lato Light</vt:lpstr>
      <vt:lpstr>Lato Regular</vt:lpstr>
      <vt:lpstr>Segoe Print</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诗诗，我请你吃饭！</cp:lastModifiedBy>
  <cp:revision>63</cp:revision>
  <dcterms:created xsi:type="dcterms:W3CDTF">2016-05-06T09:27:00Z</dcterms:created>
  <dcterms:modified xsi:type="dcterms:W3CDTF">2020-03-15T01:41:31Z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