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61" r:id="rId4"/>
    <p:sldId id="282" r:id="rId5"/>
    <p:sldId id="283" r:id="rId6"/>
    <p:sldId id="267" r:id="rId7"/>
    <p:sldId id="257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72" r:id="rId19"/>
    <p:sldId id="281" r:id="rId20"/>
    <p:sldId id="274" r:id="rId21"/>
    <p:sldId id="276" r:id="rId22"/>
    <p:sldId id="259" r:id="rId23"/>
    <p:sldId id="275" r:id="rId24"/>
    <p:sldId id="278" r:id="rId25"/>
    <p:sldId id="280" r:id="rId26"/>
    <p:sldId id="264" r:id="rId27"/>
    <p:sldId id="273" r:id="rId28"/>
    <p:sldId id="265" r:id="rId29"/>
    <p:sldId id="266" r:id="rId30"/>
    <p:sldId id="262" r:id="rId31"/>
    <p:sldId id="27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94660"/>
  </p:normalViewPr>
  <p:slideViewPr>
    <p:cSldViewPr>
      <p:cViewPr>
        <p:scale>
          <a:sx n="66" d="100"/>
          <a:sy n="66" d="100"/>
        </p:scale>
        <p:origin x="-72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2D39A-8397-4622-94CC-FE0425A2CC5C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52F1D-1E3E-4EAD-9833-C483B38BE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B34A9-7931-4974-9C9C-5E3B48C96DE2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56310-EB62-4584-80C6-09A276628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6310-EB62-4584-80C6-09A2766285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D0F27-F2F0-4EEB-8C0A-321A997DB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533400" cy="381000"/>
          </a:xfrm>
        </p:spPr>
        <p:txBody>
          <a:bodyPr/>
          <a:lstStyle>
            <a:lvl1pPr>
              <a:defRPr sz="2800"/>
            </a:lvl1pPr>
          </a:lstStyle>
          <a:p>
            <a:fld id="{F3A4A64C-B7D3-4751-BD0A-00DF7802B45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IUC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5943600"/>
            <a:ext cx="583627" cy="755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A4A64C-B7D3-4751-BD0A-00DF7802B45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 413 Project:                      A Bowling Alley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</a:t>
            </a:r>
            <a:r>
              <a:rPr lang="en-US" dirty="0" err="1" smtClean="0"/>
              <a:t>Linshiu</a:t>
            </a:r>
            <a:endParaRPr lang="en-US" dirty="0" smtClean="0"/>
          </a:p>
          <a:p>
            <a:r>
              <a:rPr lang="en-US" dirty="0" err="1" smtClean="0"/>
              <a:t>Prateek</a:t>
            </a:r>
            <a:r>
              <a:rPr lang="en-US" dirty="0" smtClean="0"/>
              <a:t> </a:t>
            </a:r>
            <a:r>
              <a:rPr lang="en-US" dirty="0" err="1" smtClean="0"/>
              <a:t>Rungta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2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t</a:t>
            </a:r>
            <a:r>
              <a:rPr lang="en-US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</a:t>
            </a:r>
            <a:r>
              <a:rPr lang="en-US" baseline="-25000" dirty="0" smtClean="0">
                <a:latin typeface="Calibri" pitchFamily="34" charset="0"/>
              </a:rPr>
              <a:t>K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chemeClr val="bg1">
                <a:lumMod val="95000"/>
                <a:alpha val="18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60x11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7*24*60+12*60-CLK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60x12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</a:t>
            </a:r>
            <a:r>
              <a:rPr lang="en-US" sz="1400" dirty="0" smtClean="0">
                <a:latin typeface="Calibri" pitchFamily="34" charset="0"/>
              </a:rPr>
              <a:t>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60</a:t>
            </a:r>
            <a:endParaRPr lang="en-US" sz="1400" b="1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797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(Q==0)</a:t>
            </a:r>
          </a:p>
          <a:p>
            <a:r>
              <a:rPr lang="en-US" sz="1400" dirty="0" smtClean="0">
                <a:latin typeface="Calibri" pitchFamily="34" charset="0"/>
              </a:rPr>
              <a:t>(S==16)</a:t>
            </a:r>
          </a:p>
          <a:p>
            <a:r>
              <a:rPr lang="en-US" sz="1400" dirty="0" smtClean="0">
                <a:latin typeface="Calibri" pitchFamily="34" charset="0"/>
              </a:rPr>
              <a:t>(OPEN==0)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590800" y="3124200"/>
            <a:ext cx="891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(DAY==1)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5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(WDAY==7)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LANES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49" name="AutoShape 10"/>
          <p:cNvCxnSpPr>
            <a:cxnSpLocks noChangeShapeType="1"/>
            <a:stCxn id="30" idx="7"/>
            <a:endCxn id="30" idx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60x24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8800" y="1295400"/>
            <a:ext cx="3216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HOUR = </a:t>
            </a:r>
            <a:r>
              <a:rPr lang="en-US" dirty="0" smtClean="0"/>
              <a:t>CLK/60 – 24*(</a:t>
            </a:r>
            <a:r>
              <a:rPr lang="en-US" dirty="0" smtClean="0"/>
              <a:t>DAY-1)</a:t>
            </a:r>
          </a:p>
          <a:p>
            <a:r>
              <a:rPr lang="en-US" dirty="0" smtClean="0"/>
              <a:t>L[HOUR]=L[HOUR]+(</a:t>
            </a:r>
            <a:r>
              <a:rPr lang="en-US" dirty="0" smtClean="0"/>
              <a:t>16-S) </a:t>
            </a:r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5943600" y="762000"/>
            <a:ext cx="20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Changes: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2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t</a:t>
            </a:r>
            <a:r>
              <a:rPr lang="en-US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</a:t>
            </a:r>
            <a:r>
              <a:rPr lang="en-US" baseline="-25000" dirty="0" smtClean="0">
                <a:latin typeface="Calibri" pitchFamily="34" charset="0"/>
              </a:rPr>
              <a:t>K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chemeClr val="bg1">
                <a:lumMod val="95000"/>
                <a:alpha val="18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60x11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7*24*60+12*60-CLK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60x12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</a:t>
            </a:r>
            <a:r>
              <a:rPr lang="en-US" sz="1400" dirty="0" smtClean="0">
                <a:latin typeface="Calibri" pitchFamily="34" charset="0"/>
              </a:rPr>
              <a:t>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797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(Q==0)</a:t>
            </a:r>
          </a:p>
          <a:p>
            <a:r>
              <a:rPr lang="en-US" sz="1400" dirty="0" smtClean="0">
                <a:latin typeface="Calibri" pitchFamily="34" charset="0"/>
              </a:rPr>
              <a:t>(S==16)</a:t>
            </a:r>
          </a:p>
          <a:p>
            <a:r>
              <a:rPr lang="en-US" sz="1400" dirty="0" smtClean="0">
                <a:latin typeface="Calibri" pitchFamily="34" charset="0"/>
              </a:rPr>
              <a:t>(OPEN==0)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590800" y="3124200"/>
            <a:ext cx="891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(DAY==1)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5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(WDAY==7)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49" name="AutoShape 10"/>
          <p:cNvCxnSpPr>
            <a:cxnSpLocks noChangeShapeType="1"/>
            <a:stCxn id="30" idx="7"/>
            <a:endCxn id="30" idx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60x24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8800" y="1295400"/>
            <a:ext cx="2384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OPEN 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ARRIVE </a:t>
            </a:r>
            <a:r>
              <a:rPr lang="en-US" dirty="0" smtClean="0"/>
              <a:t>[15000]=CLK </a:t>
            </a:r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5943600" y="762000"/>
            <a:ext cx="20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Changes: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7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t</a:t>
            </a:r>
            <a:r>
              <a:rPr lang="en-US" b="1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62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</a:t>
            </a:r>
            <a:r>
              <a:rPr lang="en-US" baseline="-25000" dirty="0" smtClean="0">
                <a:latin typeface="Calibri" pitchFamily="34" charset="0"/>
              </a:rPr>
              <a:t>K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chemeClr val="bg1">
                <a:lumMod val="95000"/>
                <a:alpha val="18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60x11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7*24*60+12*60-CLK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60x12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</a:t>
            </a:r>
            <a:r>
              <a:rPr lang="en-US" sz="1400" dirty="0" smtClean="0">
                <a:latin typeface="Calibri" pitchFamily="34" charset="0"/>
              </a:rPr>
              <a:t>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797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(Q==0)</a:t>
            </a:r>
          </a:p>
          <a:p>
            <a:r>
              <a:rPr lang="en-US" sz="1400" dirty="0" smtClean="0">
                <a:latin typeface="Calibri" pitchFamily="34" charset="0"/>
              </a:rPr>
              <a:t>(S==16)</a:t>
            </a:r>
          </a:p>
          <a:p>
            <a:r>
              <a:rPr lang="en-US" sz="1400" dirty="0" smtClean="0">
                <a:latin typeface="Calibri" pitchFamily="34" charset="0"/>
              </a:rPr>
              <a:t>(OPEN==0)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590800" y="3124200"/>
            <a:ext cx="891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(DAY==1)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5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(WDAY==7)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ARRIVE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49" name="AutoShape 10"/>
          <p:cNvCxnSpPr>
            <a:cxnSpLocks noChangeShapeType="1"/>
            <a:stCxn id="30" idx="7"/>
            <a:endCxn id="30" idx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60x24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76600" y="838200"/>
            <a:ext cx="72421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Y= RND</a:t>
            </a:r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dirty="0" smtClean="0"/>
              <a:t> = I{S&gt;0</a:t>
            </a:r>
            <a:r>
              <a:rPr lang="en-US" dirty="0" smtClean="0"/>
              <a:t>} + I{S==0}*I{Q&lt;=5} </a:t>
            </a:r>
            <a:r>
              <a:rPr lang="en-US" dirty="0" smtClean="0"/>
              <a:t>+</a:t>
            </a:r>
          </a:p>
          <a:p>
            <a:r>
              <a:rPr lang="en-US" dirty="0" smtClean="0"/>
              <a:t>       I{S==0}*I{Q&gt;=6)*I{Q&lt;=15}*I{Y&gt;=(Q/10-0.5)}</a:t>
            </a:r>
          </a:p>
          <a:p>
            <a:endParaRPr lang="en-US" dirty="0" smtClean="0"/>
          </a:p>
          <a:p>
            <a:r>
              <a:rPr lang="en-US" dirty="0" smtClean="0"/>
              <a:t>AI = AI + X,     A=AI*X,      B=B + (1-X), </a:t>
            </a:r>
          </a:p>
          <a:p>
            <a:r>
              <a:rPr lang="en-US" dirty="0" smtClean="0"/>
              <a:t>Q=Q+X,     ARRIVE[A]=CLK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5943600" y="762000"/>
            <a:ext cx="20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Changes: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2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t</a:t>
            </a:r>
            <a:r>
              <a:rPr lang="en-US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9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</a:t>
            </a:r>
            <a:r>
              <a:rPr lang="en-US" b="1" baseline="-25000" dirty="0" smtClean="0">
                <a:latin typeface="Calibri" pitchFamily="34" charset="0"/>
              </a:rPr>
              <a:t>K</a:t>
            </a:r>
            <a:endParaRPr lang="en-US" b="1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chemeClr val="bg1">
                <a:lumMod val="95000"/>
                <a:alpha val="18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60x11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7*24*60+12*60-CLK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60x12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</a:t>
            </a:r>
            <a:r>
              <a:rPr lang="en-US" sz="1400" dirty="0" smtClean="0">
                <a:latin typeface="Calibri" pitchFamily="34" charset="0"/>
              </a:rPr>
              <a:t>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797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(Q==0)</a:t>
            </a:r>
          </a:p>
          <a:p>
            <a:r>
              <a:rPr lang="en-US" sz="1400" dirty="0" smtClean="0">
                <a:latin typeface="Calibri" pitchFamily="34" charset="0"/>
              </a:rPr>
              <a:t>(S==16)</a:t>
            </a:r>
          </a:p>
          <a:p>
            <a:r>
              <a:rPr lang="en-US" sz="1400" dirty="0" smtClean="0">
                <a:latin typeface="Calibri" pitchFamily="34" charset="0"/>
              </a:rPr>
              <a:t>(OPEN==0)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590800" y="3124200"/>
            <a:ext cx="891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(DAY==1)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5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(WDAY==7)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49" name="AutoShape 10"/>
          <p:cNvCxnSpPr>
            <a:cxnSpLocks noChangeShapeType="1"/>
            <a:stCxn id="30" idx="7"/>
            <a:endCxn id="30" idx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60x24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10000" y="914400"/>
            <a:ext cx="724215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Y=RND </a:t>
            </a:r>
            <a:r>
              <a:rPr lang="en-US" dirty="0" smtClean="0"/>
              <a:t>, S=S-1,   Q=Q-1,  </a:t>
            </a:r>
            <a:r>
              <a:rPr lang="en-US" dirty="0" smtClean="0"/>
              <a:t>SI=SI+1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WAIT = WAIT+ (CLK-ARRIVE[SI])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K[SI] =  </a:t>
            </a:r>
            <a:r>
              <a:rPr lang="en-US" dirty="0" smtClean="0"/>
              <a:t>1*I{Y&lt;0.3</a:t>
            </a:r>
            <a:r>
              <a:rPr lang="en-US" dirty="0" smtClean="0"/>
              <a:t>} </a:t>
            </a:r>
            <a:r>
              <a:rPr lang="en-US" dirty="0" smtClean="0"/>
              <a:t>   +   2*I{Y&gt;=</a:t>
            </a:r>
            <a:r>
              <a:rPr lang="en-US" dirty="0" smtClean="0"/>
              <a:t>0.3}*</a:t>
            </a:r>
            <a:r>
              <a:rPr lang="en-US" dirty="0" smtClean="0"/>
              <a:t>I{Y&lt;0.5</a:t>
            </a:r>
            <a:r>
              <a:rPr lang="en-US" dirty="0" smtClean="0"/>
              <a:t>}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           +3*I{Y&gt;=</a:t>
            </a:r>
            <a:r>
              <a:rPr lang="en-US" dirty="0" smtClean="0"/>
              <a:t>0.5}*</a:t>
            </a:r>
            <a:r>
              <a:rPr lang="en-US" dirty="0" smtClean="0"/>
              <a:t>I{Y&lt;0.6</a:t>
            </a:r>
            <a:r>
              <a:rPr lang="en-US" dirty="0" smtClean="0"/>
              <a:t>} </a:t>
            </a:r>
            <a:r>
              <a:rPr lang="en-US" dirty="0" smtClean="0"/>
              <a:t>+    4*I{Y&gt;=</a:t>
            </a:r>
            <a:r>
              <a:rPr lang="en-US" dirty="0" smtClean="0"/>
              <a:t>0.6</a:t>
            </a: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 = N + K[SI]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5943600" y="609600"/>
            <a:ext cx="20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Changes: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2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t</a:t>
            </a:r>
            <a:r>
              <a:rPr lang="en-US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</a:t>
            </a:r>
            <a:r>
              <a:rPr lang="en-US" baseline="-25000" dirty="0" smtClean="0">
                <a:latin typeface="Calibri" pitchFamily="34" charset="0"/>
              </a:rPr>
              <a:t>K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b="1" dirty="0">
                <a:latin typeface="Calibri" pitchFamily="34" charset="0"/>
              </a:rPr>
              <a:t>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chemeClr val="bg1">
                <a:lumMod val="95000"/>
                <a:alpha val="18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60x11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7*24*60+12*60-CLK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60x12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</a:t>
            </a:r>
            <a:r>
              <a:rPr lang="en-US" sz="1400" dirty="0" smtClean="0">
                <a:latin typeface="Calibri" pitchFamily="34" charset="0"/>
              </a:rPr>
              <a:t>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9097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(Q==0)</a:t>
            </a:r>
          </a:p>
          <a:p>
            <a:r>
              <a:rPr lang="en-US" sz="1400" b="1" dirty="0" smtClean="0">
                <a:latin typeface="Calibri" pitchFamily="34" charset="0"/>
              </a:rPr>
              <a:t>(S==16)</a:t>
            </a:r>
          </a:p>
          <a:p>
            <a:r>
              <a:rPr lang="en-US" sz="1400" b="1" dirty="0" smtClean="0">
                <a:latin typeface="Calibri" pitchFamily="34" charset="0"/>
              </a:rPr>
              <a:t>(OPEN==0</a:t>
            </a:r>
            <a:r>
              <a:rPr lang="en-US" sz="1400" dirty="0" smtClean="0">
                <a:latin typeface="Calibri" pitchFamily="34" charset="0"/>
              </a:rPr>
              <a:t>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590800" y="3124200"/>
            <a:ext cx="891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(DAY==1)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5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(WDAY==7)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49" name="AutoShape 10"/>
          <p:cNvCxnSpPr>
            <a:cxnSpLocks noChangeShapeType="1"/>
            <a:stCxn id="30" idx="7"/>
            <a:endCxn id="30" idx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60x24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24600" y="1143000"/>
            <a:ext cx="72421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 = S+1</a:t>
            </a:r>
          </a:p>
          <a:p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5943600" y="609600"/>
            <a:ext cx="20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Changes: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2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t</a:t>
            </a:r>
            <a:r>
              <a:rPr lang="en-US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</a:t>
            </a:r>
            <a:r>
              <a:rPr lang="en-US" baseline="-25000" dirty="0" smtClean="0">
                <a:latin typeface="Calibri" pitchFamily="34" charset="0"/>
              </a:rPr>
              <a:t>K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chemeClr val="bg1">
                <a:lumMod val="95000"/>
                <a:alpha val="18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60x11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7*24*60+12*60-CLK</a:t>
            </a:r>
            <a:endParaRPr lang="en-US" sz="1400" b="1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60x12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</a:t>
            </a:r>
            <a:r>
              <a:rPr lang="en-US" sz="1400" dirty="0" smtClean="0">
                <a:latin typeface="Calibri" pitchFamily="34" charset="0"/>
              </a:rPr>
              <a:t>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797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(Q==0)</a:t>
            </a:r>
          </a:p>
          <a:p>
            <a:r>
              <a:rPr lang="en-US" sz="1400" dirty="0" smtClean="0">
                <a:latin typeface="Calibri" pitchFamily="34" charset="0"/>
              </a:rPr>
              <a:t>(S==16)</a:t>
            </a:r>
          </a:p>
          <a:p>
            <a:r>
              <a:rPr lang="en-US" sz="1400" dirty="0" smtClean="0">
                <a:latin typeface="Calibri" pitchFamily="34" charset="0"/>
              </a:rPr>
              <a:t>(OPEN==0)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590800" y="3124200"/>
            <a:ext cx="891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(DAY==1)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683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 </a:t>
            </a:r>
            <a:r>
              <a:rPr lang="en-US" sz="1400" b="1" dirty="0" smtClean="0">
                <a:latin typeface="Calibri" pitchFamily="34" charset="0"/>
              </a:rPr>
              <a:t>(WDAY==7)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49" name="AutoShape 10"/>
          <p:cNvCxnSpPr>
            <a:cxnSpLocks noChangeShapeType="1"/>
            <a:stCxn id="30" idx="7"/>
            <a:endCxn id="30" idx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60x24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38600" y="1143000"/>
            <a:ext cx="72421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CTIME = CTIME + (CLK-ARRIVE[15000])</a:t>
            </a:r>
          </a:p>
          <a:p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5791200" y="685800"/>
            <a:ext cx="2092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Changes: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2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t</a:t>
            </a:r>
            <a:r>
              <a:rPr lang="en-US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</a:t>
            </a:r>
            <a:r>
              <a:rPr lang="en-US" baseline="-25000" dirty="0" smtClean="0">
                <a:latin typeface="Calibri" pitchFamily="34" charset="0"/>
              </a:rPr>
              <a:t>K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chemeClr val="bg1">
                <a:lumMod val="95000"/>
                <a:alpha val="18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60x11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7*24*60+12*60-CLK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60x12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</a:t>
            </a:r>
            <a:r>
              <a:rPr lang="en-US" sz="1400" dirty="0" smtClean="0">
                <a:latin typeface="Calibri" pitchFamily="34" charset="0"/>
              </a:rPr>
              <a:t>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797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(Q==0)</a:t>
            </a:r>
          </a:p>
          <a:p>
            <a:r>
              <a:rPr lang="en-US" sz="1400" dirty="0" smtClean="0">
                <a:latin typeface="Calibri" pitchFamily="34" charset="0"/>
              </a:rPr>
              <a:t>(S==16)</a:t>
            </a:r>
          </a:p>
          <a:p>
            <a:r>
              <a:rPr lang="en-US" sz="1400" dirty="0" smtClean="0">
                <a:latin typeface="Calibri" pitchFamily="34" charset="0"/>
              </a:rPr>
              <a:t>(OPEN==0)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590800" y="3124200"/>
            <a:ext cx="891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(DAY==1)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5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(WDAY==7)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49" name="AutoShape 10"/>
          <p:cNvCxnSpPr>
            <a:cxnSpLocks noChangeShapeType="1"/>
            <a:stCxn id="30" idx="7"/>
            <a:endCxn id="30" idx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60x24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57800" y="1143000"/>
            <a:ext cx="7242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TERMINATE SIMULATION </a:t>
            </a:r>
          </a:p>
          <a:p>
            <a:r>
              <a:rPr lang="en-US" dirty="0" smtClean="0"/>
              <a:t>AFTER 1 ITERATION OF END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5943600" y="609600"/>
            <a:ext cx="20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Changes: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Same initial conditions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 run (sample) = 7 days with unique seed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Replicate 30 runs independently seeded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Repeat for different lane capacities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Total of 180 simulations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High speed option in SIGMA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Trace only event END to collect the necessary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Import excel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Compute averages for 7 days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Compute mean for 30 replications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Compute confidence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609600"/>
            <a:ext cx="3505200" cy="2209800"/>
          </a:xfrm>
        </p:spPr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914400"/>
          <a:ext cx="4038599" cy="5690212"/>
        </p:xfrm>
        <a:graphic>
          <a:graphicData uri="http://schemas.openxmlformats.org/drawingml/2006/table">
            <a:tbl>
              <a:tblPr/>
              <a:tblGrid>
                <a:gridCol w="760779"/>
                <a:gridCol w="752684"/>
                <a:gridCol w="886225"/>
                <a:gridCol w="789105"/>
                <a:gridCol w="849806"/>
              </a:tblGrid>
              <a:tr h="16192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LANE = 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Stdev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 95% CI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 95% CI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AWAIT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3351.60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413.61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3506.05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3197.16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AGWAIT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AVEOT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148.82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145.79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AL[12]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AL[13]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AL[14]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AL[15]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AL[16]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AL[17]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AL[18]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AL[19]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AL[20]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AL[21]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AL[22]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AL[23]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AL[0]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AL[1]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AL[2]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1862.98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1870.15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1855.80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243.48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53.37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263.40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223.55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Description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Experimental Procedure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1" y="2209800"/>
          <a:ext cx="7924801" cy="3200400"/>
        </p:xfrm>
        <a:graphic>
          <a:graphicData uri="http://schemas.openxmlformats.org/drawingml/2006/table">
            <a:tbl>
              <a:tblPr/>
              <a:tblGrid>
                <a:gridCol w="1219199"/>
                <a:gridCol w="1120391"/>
                <a:gridCol w="1227753"/>
                <a:gridCol w="1227753"/>
                <a:gridCol w="1043235"/>
                <a:gridCol w="1043235"/>
                <a:gridCol w="1043235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Means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LANES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0.14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0.08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AWAIT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3351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2350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1330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689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276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114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AGWAIT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3.36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2.16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1.18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0.60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0.24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0.10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AVEOT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148.82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137.86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126.81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123.58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122.18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118.80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AVECT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1.48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1.30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1.11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1.06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1.04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Scaled statistics </a:t>
            </a:r>
            <a:r>
              <a:rPr lang="en-US" dirty="0" err="1" smtClean="0"/>
              <a:t>vs</a:t>
            </a:r>
            <a:r>
              <a:rPr lang="en-US" dirty="0" smtClean="0"/>
              <a:t> # 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857" t="35048" r="26667" b="19238"/>
          <a:stretch>
            <a:fillRect/>
          </a:stretch>
        </p:blipFill>
        <p:spPr bwMode="auto">
          <a:xfrm>
            <a:off x="1066800" y="1600200"/>
            <a:ext cx="70167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Distribution of lanes is use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828800"/>
            <a:ext cx="8305800" cy="5029200"/>
            <a:chOff x="1219200" y="1676400"/>
            <a:chExt cx="7467600" cy="4572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250" t="31000" r="7500" b="9000"/>
            <a:stretch>
              <a:fillRect/>
            </a:stretch>
          </p:blipFill>
          <p:spPr bwMode="auto">
            <a:xfrm>
              <a:off x="1219200" y="1676400"/>
              <a:ext cx="7467600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752600" y="5486400"/>
              <a:ext cx="60198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12      13      14     15      16      17     18     19     20      21     22      23      0        1       2  </a:t>
              </a:r>
              <a:endParaRPr lang="en-US" sz="140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962400" y="2438400"/>
            <a:ext cx="457200" cy="158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16764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5-year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600200"/>
          <a:ext cx="8458201" cy="4331563"/>
        </p:xfrm>
        <a:graphic>
          <a:graphicData uri="http://schemas.openxmlformats.org/drawingml/2006/table">
            <a:tbl>
              <a:tblPr/>
              <a:tblGrid>
                <a:gridCol w="1018117"/>
                <a:gridCol w="1344083"/>
                <a:gridCol w="1240368"/>
                <a:gridCol w="1253067"/>
                <a:gridCol w="1409700"/>
                <a:gridCol w="1096434"/>
                <a:gridCol w="1096432"/>
              </a:tblGrid>
              <a:tr h="413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LANES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779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AVER/day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1,862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2,010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2,080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2,134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2,145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2,146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711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AVEC/day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$243.48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$133.10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$59.19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$22.00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$6.67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$2.14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826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5-Year Revenue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3,399,932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$3,668,858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$3,797,564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$3,894,724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$3,916,059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$3,918,188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773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5-Year Cost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$444,344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$242,899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$108,023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$40,150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$12,167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$3,911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826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5-Year Profit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$2,955,588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$3,425,960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$3,689,542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$3,854,574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$3,903,892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$3,914,277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5-year Profit </a:t>
            </a:r>
            <a:r>
              <a:rPr lang="en-US" dirty="0" err="1" smtClean="0"/>
              <a:t>vs</a:t>
            </a:r>
            <a:r>
              <a:rPr lang="en-US" dirty="0" smtClean="0"/>
              <a:t> # 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5524" r="24286" b="8857"/>
          <a:stretch>
            <a:fillRect/>
          </a:stretch>
        </p:blipFill>
        <p:spPr bwMode="auto">
          <a:xfrm>
            <a:off x="1447800" y="1828800"/>
            <a:ext cx="5833997" cy="478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Upgrade lanes from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17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Maximum to invest = Increase in 5-year profit</a:t>
            </a:r>
          </a:p>
          <a:p>
            <a:r>
              <a:rPr lang="en-US" dirty="0" smtClean="0"/>
              <a:t>Recover cost in 5 years</a:t>
            </a:r>
          </a:p>
          <a:p>
            <a:r>
              <a:rPr lang="en-US" dirty="0" smtClean="0"/>
              <a:t>Maximum cost per pair of lanes = Increase/#pairs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7924799" cy="2234565"/>
        </p:xfrm>
        <a:graphic>
          <a:graphicData uri="http://schemas.openxmlformats.org/drawingml/2006/table">
            <a:tbl>
              <a:tblPr/>
              <a:tblGrid>
                <a:gridCol w="2579954"/>
                <a:gridCol w="1068969"/>
                <a:gridCol w="1068969"/>
                <a:gridCol w="1068969"/>
                <a:gridCol w="1068969"/>
                <a:gridCol w="1068969"/>
              </a:tblGrid>
              <a:tr h="5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Added Lanes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832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Increase in 5-year profit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$470,372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$733,954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$898,986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$948,305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$958,690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832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Cost per pair of Lane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$470,372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$366,977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$299,662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$237,076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$191,738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Optimal Upgrade from 16 lanes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143" t="32000" r="19524" b="12381"/>
          <a:stretch>
            <a:fillRect/>
          </a:stretch>
        </p:blipFill>
        <p:spPr bwMode="auto">
          <a:xfrm>
            <a:off x="1447800" y="1600200"/>
            <a:ext cx="6019800" cy="482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648200" y="571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3971" y="5334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$250,00</a:t>
            </a:r>
            <a:endParaRPr lang="en-US" dirty="0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rot="5400000">
            <a:off x="3829050" y="4743450"/>
            <a:ext cx="1905000" cy="3810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133600" y="3810000"/>
            <a:ext cx="266700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28800" y="3657600"/>
            <a:ext cx="304800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-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seed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Mean inter-arrival time</a:t>
            </a:r>
          </a:p>
          <a:p>
            <a:pPr lvl="1"/>
            <a:r>
              <a:rPr lang="en-US" dirty="0" smtClean="0"/>
              <a:t>Mean bowling time</a:t>
            </a:r>
          </a:p>
          <a:p>
            <a:pPr lvl="1"/>
            <a:r>
              <a:rPr lang="en-US" dirty="0" smtClean="0"/>
              <a:t>Standard deviation bowling time</a:t>
            </a:r>
          </a:p>
          <a:p>
            <a:pPr lvl="1"/>
            <a:r>
              <a:rPr lang="en-US" dirty="0" smtClean="0"/>
              <a:t>Revenue per bowler</a:t>
            </a:r>
          </a:p>
          <a:p>
            <a:r>
              <a:rPr lang="en-US" dirty="0" smtClean="0"/>
              <a:t>Two changes each</a:t>
            </a:r>
          </a:p>
          <a:p>
            <a:r>
              <a:rPr lang="en-US" dirty="0" smtClean="0"/>
              <a:t>Changes one at a time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Changes in cost per pair of lane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304800" y="1828800"/>
            <a:ext cx="7391400" cy="4648200"/>
            <a:chOff x="-685800" y="2819400"/>
            <a:chExt cx="10820400" cy="6477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667" t="26381" r="12381" b="8857"/>
            <a:stretch>
              <a:fillRect/>
            </a:stretch>
          </p:blipFill>
          <p:spPr bwMode="auto">
            <a:xfrm>
              <a:off x="1981200" y="2819400"/>
              <a:ext cx="8153400" cy="64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-685800" y="3031760"/>
              <a:ext cx="9129075" cy="6056428"/>
              <a:chOff x="-2514600" y="821960"/>
              <a:chExt cx="9129075" cy="605642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732229" y="6449518"/>
                <a:ext cx="2882246" cy="42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Added Lanes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28274" y="821960"/>
                <a:ext cx="3569617" cy="42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Decrease in Parameters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-2514600" y="3124200"/>
                <a:ext cx="5715000" cy="428870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Change in cost per lane wtr to original</a:t>
                </a:r>
                <a:endParaRPr lang="en-US" sz="1400" dirty="0"/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cost per pair of lane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457200" y="1905000"/>
            <a:ext cx="7772400" cy="4565073"/>
            <a:chOff x="0" y="1600200"/>
            <a:chExt cx="8077200" cy="494607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190" t="27429" r="11429" b="7809"/>
            <a:stretch>
              <a:fillRect/>
            </a:stretch>
          </p:blipFill>
          <p:spPr bwMode="auto">
            <a:xfrm>
              <a:off x="1676400" y="1600200"/>
              <a:ext cx="6400800" cy="4946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7"/>
            <p:cNvGrpSpPr/>
            <p:nvPr/>
          </p:nvGrpSpPr>
          <p:grpSpPr>
            <a:xfrm>
              <a:off x="0" y="1752600"/>
              <a:ext cx="6921858" cy="3736777"/>
              <a:chOff x="-2514600" y="397239"/>
              <a:chExt cx="10133030" cy="520698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736184" y="5175353"/>
                <a:ext cx="2882246" cy="42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Added Lanes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51375" y="397239"/>
                <a:ext cx="3569616" cy="42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Increase in Parameters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-2514600" y="3124200"/>
                <a:ext cx="5715000" cy="428870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Change in cost per lane wtr to original</a:t>
                </a:r>
                <a:endParaRPr lang="en-US" sz="1400" dirty="0"/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Discrete -event simulation of a bowling alley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OPEN: 12:00 PM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STOP adding to waiting list: 11:00 PM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 : all bowlers finish service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Arrivals in group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Assigned an available lane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Added to waiting list if all busy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Decision = expand available lanes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Optimal decision = depends on actual cost of pair of lanes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Need to explore more sensitivity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Balking = leave due to unwillingness to wait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Arrival time exponentially distributed (mean = 4 </a:t>
            </a:r>
            <a:r>
              <a:rPr lang="en-US" dirty="0" smtClean="0"/>
              <a:t>min)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Group size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Bowling time normally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Expand lanes decision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Maximum cost for extra pair of lanes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Sensitivity to model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&amp;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Bowling center (permanent)</a:t>
            </a:r>
          </a:p>
          <a:p>
            <a:pPr lvl="1"/>
            <a:r>
              <a:rPr lang="en-US" dirty="0" smtClean="0"/>
              <a:t>Number of lanes available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Group of customers (transient)</a:t>
            </a:r>
          </a:p>
          <a:p>
            <a:pPr lvl="1"/>
            <a:r>
              <a:rPr lang="en-US" dirty="0" smtClean="0"/>
              <a:t>Group size</a:t>
            </a:r>
          </a:p>
          <a:p>
            <a:pPr lvl="1"/>
            <a:r>
              <a:rPr lang="en-US" dirty="0" smtClean="0"/>
              <a:t>Bowling time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2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t</a:t>
            </a:r>
            <a:r>
              <a:rPr lang="en-US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</a:t>
            </a:r>
            <a:r>
              <a:rPr lang="en-US" baseline="-25000" dirty="0" smtClean="0">
                <a:latin typeface="Calibri" pitchFamily="34" charset="0"/>
              </a:rPr>
              <a:t>K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60x11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7*24*60+11*60-CLK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60x12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</a:t>
            </a:r>
            <a:r>
              <a:rPr lang="en-US" sz="1400" dirty="0" smtClean="0">
                <a:latin typeface="Calibri" pitchFamily="34" charset="0"/>
              </a:rPr>
              <a:t>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797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(Q==0)</a:t>
            </a:r>
          </a:p>
          <a:p>
            <a:r>
              <a:rPr lang="en-US" sz="1400" dirty="0" smtClean="0">
                <a:latin typeface="Calibri" pitchFamily="34" charset="0"/>
              </a:rPr>
              <a:t>(S==16)</a:t>
            </a:r>
          </a:p>
          <a:p>
            <a:r>
              <a:rPr lang="en-US" sz="1400" dirty="0" smtClean="0">
                <a:latin typeface="Calibri" pitchFamily="34" charset="0"/>
              </a:rPr>
              <a:t>(OPEN==0)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590800" y="3124200"/>
            <a:ext cx="891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(DAY==1)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5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(WDAY==7)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 Graph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38800" y="1143000"/>
            <a:ext cx="2819400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 available lanes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Q  groups in line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OPEN  status of alley</a:t>
            </a:r>
            <a:endParaRPr lang="en-US" dirty="0"/>
          </a:p>
        </p:txBody>
      </p:sp>
      <p:cxnSp>
        <p:nvCxnSpPr>
          <p:cNvPr id="50" name="AutoShape 10"/>
          <p:cNvCxnSpPr>
            <a:cxnSpLocks noChangeShapeType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60x24</a:t>
            </a:r>
            <a:endParaRPr lang="en-US" sz="1400" baseline="-25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2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t</a:t>
            </a:r>
            <a:r>
              <a:rPr lang="en-US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</a:t>
            </a:r>
            <a:r>
              <a:rPr lang="en-US" baseline="-25000" dirty="0" smtClean="0">
                <a:latin typeface="Calibri" pitchFamily="34" charset="0"/>
              </a:rPr>
              <a:t>K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chemeClr val="bg1">
                <a:lumMod val="95000"/>
                <a:alpha val="18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60x11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7*24*60+12*60-CLK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60x12</a:t>
            </a:r>
            <a:endParaRPr lang="en-US" sz="1400" b="1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</a:t>
            </a:r>
            <a:r>
              <a:rPr lang="en-US" sz="1400" dirty="0" smtClean="0">
                <a:latin typeface="Calibri" pitchFamily="34" charset="0"/>
              </a:rPr>
              <a:t>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797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(Q==0)</a:t>
            </a:r>
          </a:p>
          <a:p>
            <a:r>
              <a:rPr lang="en-US" sz="1400" dirty="0" smtClean="0">
                <a:latin typeface="Calibri" pitchFamily="34" charset="0"/>
              </a:rPr>
              <a:t>(S==16)</a:t>
            </a:r>
          </a:p>
          <a:p>
            <a:r>
              <a:rPr lang="en-US" sz="1400" dirty="0" smtClean="0">
                <a:latin typeface="Calibri" pitchFamily="34" charset="0"/>
              </a:rPr>
              <a:t>(OPEN==0)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590800" y="3124200"/>
            <a:ext cx="891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(DAY==1)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5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(WDAY==7)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NEW DAY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49" name="AutoShape 10"/>
          <p:cNvCxnSpPr>
            <a:cxnSpLocks noChangeShapeType="1"/>
            <a:stCxn id="30" idx="7"/>
            <a:endCxn id="30" idx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60x24</a:t>
            </a:r>
            <a:endParaRPr lang="en-US" sz="1400" b="1" baseline="-25000" dirty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19800" y="1295400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DAY = DAY + 1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43600" y="762000"/>
            <a:ext cx="20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Changes: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39624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  ARRIVE 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(4)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5562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START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(2)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71628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FINISH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(3)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48000" y="4191000"/>
            <a:ext cx="9144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58" name="AutoShape 10"/>
          <p:cNvCxnSpPr>
            <a:cxnSpLocks noChangeShapeType="1"/>
            <a:stCxn id="2052" idx="7"/>
            <a:endCxn id="2052" idx="1"/>
          </p:cNvCxnSpPr>
          <p:nvPr/>
        </p:nvCxnSpPr>
        <p:spPr bwMode="auto">
          <a:xfrm rot="16200000" flipV="1">
            <a:off x="4381500" y="3636403"/>
            <a:ext cx="1588" cy="592696"/>
          </a:xfrm>
          <a:prstGeom prst="curvedConnector3">
            <a:avLst>
              <a:gd name="adj1" fmla="val 553768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9" name="AutoShape 11"/>
          <p:cNvCxnSpPr>
            <a:cxnSpLocks noChangeShapeType="1"/>
            <a:stCxn id="2054" idx="0"/>
            <a:endCxn id="2053" idx="0"/>
          </p:cNvCxnSpPr>
          <p:nvPr/>
        </p:nvCxnSpPr>
        <p:spPr bwMode="auto">
          <a:xfrm rot="16200000" flipV="1">
            <a:off x="6781800" y="3009900"/>
            <a:ext cx="1588" cy="1600200"/>
          </a:xfrm>
          <a:prstGeom prst="curvedConnector3">
            <a:avLst>
              <a:gd name="adj1" fmla="val 476469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572000" y="2971800"/>
            <a:ext cx="332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t</a:t>
            </a:r>
            <a:r>
              <a:rPr lang="en-US" baseline="-25000" dirty="0">
                <a:latin typeface="Calibri" pitchFamily="34" charset="0"/>
              </a:rPr>
              <a:t>a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876800" y="3733800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(S&gt;0)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029200" y="39624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6400800" y="3810000"/>
            <a:ext cx="34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</a:t>
            </a:r>
            <a:r>
              <a:rPr lang="en-US" baseline="-25000" dirty="0" smtClean="0">
                <a:latin typeface="Calibri" pitchFamily="34" charset="0"/>
              </a:rPr>
              <a:t>K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6629400" y="2895600"/>
            <a:ext cx="24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6477000" y="2667000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(Q&gt;0)</a:t>
            </a: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209800" y="3810000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chemeClr val="bg1">
                <a:lumMod val="95000"/>
                <a:alpha val="18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OPEN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209800" y="22098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LANES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71628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CLOSE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31242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STOP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(5)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oft" dir="t"/>
          </a:scene3d>
          <a:sp3d prstMaterial="powder"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NEW DAY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096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RUN</a:t>
            </a:r>
            <a:endParaRPr lang="en-US" sz="16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(1)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800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1447800" y="419100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400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7543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2743200" y="4648200"/>
            <a:ext cx="457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990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V="1">
            <a:off x="38100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 flipV="1">
            <a:off x="2590800" y="3048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AutoShape 10"/>
          <p:cNvCxnSpPr>
            <a:cxnSpLocks noChangeShapeType="1"/>
            <a:stCxn id="21" idx="7"/>
            <a:endCxn id="21" idx="1"/>
          </p:cNvCxnSpPr>
          <p:nvPr/>
        </p:nvCxnSpPr>
        <p:spPr bwMode="auto">
          <a:xfrm rot="16200000" flipV="1">
            <a:off x="2628900" y="2036203"/>
            <a:ext cx="1588" cy="592696"/>
          </a:xfrm>
          <a:prstGeom prst="curvedConnector3">
            <a:avLst>
              <a:gd name="adj1" fmla="val 57809905"/>
            </a:avLst>
          </a:prstGeom>
          <a:noFill/>
          <a:ln w="9398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895600" y="4876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60x11</a:t>
            </a:r>
            <a:endParaRPr lang="en-US" sz="1400" b="1" baseline="-25000" dirty="0">
              <a:latin typeface="Calibri" pitchFamily="34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6553200" y="6324600"/>
            <a:ext cx="16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7*24*60+12*60-CLK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447800" y="38862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60x12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2590800" y="35052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6</a:t>
            </a:r>
            <a:r>
              <a:rPr lang="en-US" sz="1400" b="1" dirty="0" smtClean="0">
                <a:latin typeface="Calibri" pitchFamily="34" charset="0"/>
              </a:rPr>
              <a:t>0</a:t>
            </a:r>
            <a:endParaRPr lang="en-US" sz="1400" b="1" baseline="-25000" dirty="0">
              <a:latin typeface="Calibri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895600" y="19050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 rot="5400000">
            <a:off x="7422356" y="48458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620000" y="4648200"/>
            <a:ext cx="9797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(Q==0)</a:t>
            </a:r>
          </a:p>
          <a:p>
            <a:r>
              <a:rPr lang="en-US" sz="1400" dirty="0" smtClean="0">
                <a:latin typeface="Calibri" pitchFamily="34" charset="0"/>
              </a:rPr>
              <a:t>(S==16)</a:t>
            </a:r>
          </a:p>
          <a:p>
            <a:r>
              <a:rPr lang="en-US" sz="1400" dirty="0" smtClean="0">
                <a:latin typeface="Calibri" pitchFamily="34" charset="0"/>
              </a:rPr>
              <a:t>(OPEN==0)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 rot="16200000">
            <a:off x="2393156" y="3245644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0000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743200" y="3124200"/>
            <a:ext cx="903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 </a:t>
            </a:r>
            <a:r>
              <a:rPr lang="en-US" sz="1400" b="1" dirty="0" smtClean="0">
                <a:latin typeface="Calibri" pitchFamily="34" charset="0"/>
              </a:rPr>
              <a:t>(DAY==1</a:t>
            </a:r>
            <a:r>
              <a:rPr lang="en-US" sz="1400" dirty="0" smtClean="0">
                <a:latin typeface="Calibri" pitchFamily="34" charset="0"/>
              </a:rPr>
              <a:t>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5486400" y="5410200"/>
            <a:ext cx="838200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z="16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END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(6)</a:t>
            </a:r>
            <a:endParaRPr lang="en-US" sz="1400" dirty="0">
              <a:latin typeface="Calibri" pitchFamily="34" charset="0"/>
            </a:endParaRPr>
          </a:p>
          <a:p>
            <a:pPr algn="ctr"/>
            <a:endParaRPr lang="en-US" sz="1600" dirty="0">
              <a:latin typeface="Calibri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629400" y="5562600"/>
            <a:ext cx="246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∫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H="1">
            <a:off x="6324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48400" y="5334000"/>
            <a:ext cx="105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(WDAY==7)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A64C-B7D3-4751-BD0A-00DF7802B45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9" name="AutoShape 10"/>
          <p:cNvCxnSpPr>
            <a:cxnSpLocks noChangeShapeType="1"/>
            <a:stCxn id="30" idx="7"/>
            <a:endCxn id="30" idx="1"/>
          </p:cNvCxnSpPr>
          <p:nvPr/>
        </p:nvCxnSpPr>
        <p:spPr bwMode="auto">
          <a:xfrm rot="16200000" flipV="1">
            <a:off x="1028700" y="3636403"/>
            <a:ext cx="1588" cy="592696"/>
          </a:xfrm>
          <a:prstGeom prst="curvedConnector3">
            <a:avLst>
              <a:gd name="adj1" fmla="val 614273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628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60x24</a:t>
            </a:r>
            <a:endParaRPr lang="en-US" sz="1400" baseline="-25000" dirty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19800" y="1295400"/>
            <a:ext cx="2077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OPEN = </a:t>
            </a:r>
            <a:r>
              <a:rPr lang="en-US" dirty="0" smtClean="0"/>
              <a:t>1</a:t>
            </a:r>
          </a:p>
          <a:p>
            <a:r>
              <a:rPr lang="en-US" dirty="0" smtClean="0"/>
              <a:t>WDAY </a:t>
            </a:r>
            <a:r>
              <a:rPr lang="en-US" dirty="0" smtClean="0"/>
              <a:t>= WDAY + 1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43600" y="762000"/>
            <a:ext cx="20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Changes: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633</TotalTime>
  <Words>1813</Words>
  <Application>Microsoft Office PowerPoint</Application>
  <PresentationFormat>On-screen Show (4:3)</PresentationFormat>
  <Paragraphs>877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IE 413 Project:                      A Bowling Alley</vt:lpstr>
      <vt:lpstr>Overview</vt:lpstr>
      <vt:lpstr>Problem Statement</vt:lpstr>
      <vt:lpstr>Uncertainty</vt:lpstr>
      <vt:lpstr>Objectives</vt:lpstr>
      <vt:lpstr>Entities &amp; Attributes</vt:lpstr>
      <vt:lpstr>Event Graph</vt:lpstr>
      <vt:lpstr>NEW DAY</vt:lpstr>
      <vt:lpstr>OPEN</vt:lpstr>
      <vt:lpstr>LANES</vt:lpstr>
      <vt:lpstr>STOP</vt:lpstr>
      <vt:lpstr>ARRIVE</vt:lpstr>
      <vt:lpstr>START</vt:lpstr>
      <vt:lpstr>FINISH</vt:lpstr>
      <vt:lpstr>CLOSE</vt:lpstr>
      <vt:lpstr>END</vt:lpstr>
      <vt:lpstr>Experimental Procedure</vt:lpstr>
      <vt:lpstr>Data collection</vt:lpstr>
      <vt:lpstr>Sample data</vt:lpstr>
      <vt:lpstr>Results</vt:lpstr>
      <vt:lpstr>Scaled statistics vs # lanes</vt:lpstr>
      <vt:lpstr>Distribution of lanes is use</vt:lpstr>
      <vt:lpstr>5-year Profit</vt:lpstr>
      <vt:lpstr>5-year Profit vs # lanes</vt:lpstr>
      <vt:lpstr>Upgrade lanes from 16</vt:lpstr>
      <vt:lpstr>Optimal Upgrade from 16 lanes</vt:lpstr>
      <vt:lpstr>Sensitivity - Procedure</vt:lpstr>
      <vt:lpstr>Changes in cost per pair of lane</vt:lpstr>
      <vt:lpstr>Changes in cost per pair of lane</vt:lpstr>
      <vt:lpstr>Conclusions</vt:lpstr>
      <vt:lpstr>Questions? Comments?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Lin</dc:creator>
  <cp:lastModifiedBy>Steve Lin</cp:lastModifiedBy>
  <cp:revision>65</cp:revision>
  <dcterms:created xsi:type="dcterms:W3CDTF">2010-04-26T04:59:18Z</dcterms:created>
  <dcterms:modified xsi:type="dcterms:W3CDTF">2010-04-28T05:24:35Z</dcterms:modified>
</cp:coreProperties>
</file>