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65" r:id="rId5"/>
    <p:sldId id="264" r:id="rId6"/>
    <p:sldId id="270" r:id="rId7"/>
    <p:sldId id="271" r:id="rId8"/>
    <p:sldId id="266" r:id="rId9"/>
    <p:sldId id="267" r:id="rId10"/>
    <p:sldId id="268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E37B80-B04B-4295-A713-45CC2A6B1BA8}" type="datetimeFigureOut">
              <a:rPr lang="zh-CN" altLang="en-US" smtClean="0"/>
              <a:t>2018/4/27 Friday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6C79F8-9A2D-40F9-B490-5717DC5B40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9762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98F7E-CE62-4952-8F03-EF33D59FCF65}" type="datetimeFigureOut">
              <a:rPr lang="zh-CN" altLang="en-US" smtClean="0"/>
              <a:t>2018/4/27 Friday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EF656-23C5-4AEC-B39F-D4B5C11299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0679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98F7E-CE62-4952-8F03-EF33D59FCF65}" type="datetimeFigureOut">
              <a:rPr lang="zh-CN" altLang="en-US" smtClean="0"/>
              <a:t>2018/4/27 Friday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EF656-23C5-4AEC-B39F-D4B5C11299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66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98F7E-CE62-4952-8F03-EF33D59FCF65}" type="datetimeFigureOut">
              <a:rPr lang="zh-CN" altLang="en-US" smtClean="0"/>
              <a:t>2018/4/27 Friday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EF656-23C5-4AEC-B39F-D4B5C11299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3700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98F7E-CE62-4952-8F03-EF33D59FCF65}" type="datetimeFigureOut">
              <a:rPr lang="zh-CN" altLang="en-US" smtClean="0"/>
              <a:t>2018/4/27 Friday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EF656-23C5-4AEC-B39F-D4B5C11299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760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98F7E-CE62-4952-8F03-EF33D59FCF65}" type="datetimeFigureOut">
              <a:rPr lang="zh-CN" altLang="en-US" smtClean="0"/>
              <a:t>2018/4/27 Friday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EF656-23C5-4AEC-B39F-D4B5C11299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3413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98F7E-CE62-4952-8F03-EF33D59FCF65}" type="datetimeFigureOut">
              <a:rPr lang="zh-CN" altLang="en-US" smtClean="0"/>
              <a:t>2018/4/27 Friday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EF656-23C5-4AEC-B39F-D4B5C11299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3162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98F7E-CE62-4952-8F03-EF33D59FCF65}" type="datetimeFigureOut">
              <a:rPr lang="zh-CN" altLang="en-US" smtClean="0"/>
              <a:t>2018/4/27 Friday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EF656-23C5-4AEC-B39F-D4B5C11299E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764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98F7E-CE62-4952-8F03-EF33D59FCF65}" type="datetimeFigureOut">
              <a:rPr lang="zh-CN" altLang="en-US" smtClean="0"/>
              <a:t>2018/4/27 Friday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EF656-23C5-4AEC-B39F-D4B5C11299E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854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98F7E-CE62-4952-8F03-EF33D59FCF65}" type="datetimeFigureOut">
              <a:rPr lang="zh-CN" altLang="en-US" smtClean="0"/>
              <a:t>2018/4/27 Friday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EF656-23C5-4AEC-B39F-D4B5C11299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8677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98F7E-CE62-4952-8F03-EF33D59FCF65}" type="datetimeFigureOut">
              <a:rPr lang="zh-CN" altLang="en-US" smtClean="0"/>
              <a:t>2018/4/27 Friday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EF656-23C5-4AEC-B39F-D4B5C11299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3784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98F7E-CE62-4952-8F03-EF33D59FCF65}" type="datetimeFigureOut">
              <a:rPr lang="zh-CN" altLang="en-US" smtClean="0"/>
              <a:t>2018/4/27 Friday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EF656-23C5-4AEC-B39F-D4B5C11299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4609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DD98F7E-CE62-4952-8F03-EF33D59FCF65}" type="datetimeFigureOut">
              <a:rPr lang="zh-CN" altLang="en-US" smtClean="0"/>
              <a:t>2018/4/27 Friday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6EF656-23C5-4AEC-B39F-D4B5C11299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4724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D18F33-5E72-4C4E-B54F-3A3842E154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7200" dirty="0"/>
              <a:t>Class Choice System</a:t>
            </a:r>
            <a:endParaRPr lang="zh-CN" altLang="en-US" sz="72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81F2F35-704F-43D2-AC76-7E6430FB0A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86351"/>
            <a:ext cx="9144000" cy="1655762"/>
          </a:xfrm>
        </p:spPr>
        <p:txBody>
          <a:bodyPr/>
          <a:lstStyle/>
          <a:p>
            <a:pPr algn="r"/>
            <a:endParaRPr lang="en-US" altLang="zh-CN" dirty="0"/>
          </a:p>
          <a:p>
            <a:pPr algn="r"/>
            <a:endParaRPr lang="en-US" altLang="zh-CN" dirty="0"/>
          </a:p>
          <a:p>
            <a:pPr algn="r"/>
            <a:r>
              <a:rPr lang="en-US" altLang="zh-CN" dirty="0"/>
              <a:t>Zhaoyu Yan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78639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739A2C-474F-467F-9229-A0117EB66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Teacher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5046642-FE18-42D1-AE2F-79A74F386B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217" t="5334" r="26305" b="16522"/>
          <a:stretch/>
        </p:blipFill>
        <p:spPr>
          <a:xfrm>
            <a:off x="341545" y="1372925"/>
            <a:ext cx="5910470" cy="535917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ABC03CA-F42E-431B-976A-D37816D40D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630" t="14493" r="27717" b="35265"/>
          <a:stretch/>
        </p:blipFill>
        <p:spPr>
          <a:xfrm>
            <a:off x="6503806" y="1895060"/>
            <a:ext cx="5565913" cy="3445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848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739A2C-474F-467F-9229-A0117EB66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Student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8C28DC2-BCF3-4FA8-8122-CA575C1730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282" t="5334" r="27718" b="18648"/>
          <a:stretch/>
        </p:blipFill>
        <p:spPr>
          <a:xfrm>
            <a:off x="397565" y="1412682"/>
            <a:ext cx="5486400" cy="521340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5C6C9B8-E903-4921-A15B-92E1A44CE3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282" t="14300" r="26848" b="38551"/>
          <a:stretch/>
        </p:blipFill>
        <p:spPr>
          <a:xfrm>
            <a:off x="6321288" y="2067339"/>
            <a:ext cx="5592417" cy="3233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909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900159-24FC-4B5D-B73E-126A27FAD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Pages</a:t>
            </a:r>
            <a:endParaRPr lang="zh-CN" altLang="en-US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F9842026-9470-497E-B232-493B14F026A1}"/>
              </a:ext>
            </a:extLst>
          </p:cNvPr>
          <p:cNvSpPr/>
          <p:nvPr/>
        </p:nvSpPr>
        <p:spPr>
          <a:xfrm>
            <a:off x="1798486" y="2810698"/>
            <a:ext cx="1535837" cy="62502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Log in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A292656C-0464-457B-B7E4-9A3D25B5FF1E}"/>
              </a:ext>
            </a:extLst>
          </p:cNvPr>
          <p:cNvSpPr/>
          <p:nvPr/>
        </p:nvSpPr>
        <p:spPr>
          <a:xfrm>
            <a:off x="1798487" y="4604328"/>
            <a:ext cx="1535837" cy="62502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Sign up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D6ABE2A8-542D-428E-B80E-4C017486906E}"/>
              </a:ext>
            </a:extLst>
          </p:cNvPr>
          <p:cNvCxnSpPr/>
          <p:nvPr/>
        </p:nvCxnSpPr>
        <p:spPr>
          <a:xfrm>
            <a:off x="2244436" y="3435722"/>
            <a:ext cx="0" cy="1168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8F5FBE42-4810-45FD-8AC3-0F1ECE6A2C28}"/>
              </a:ext>
            </a:extLst>
          </p:cNvPr>
          <p:cNvCxnSpPr>
            <a:cxnSpLocks/>
          </p:cNvCxnSpPr>
          <p:nvPr/>
        </p:nvCxnSpPr>
        <p:spPr>
          <a:xfrm flipV="1">
            <a:off x="2895599" y="3435722"/>
            <a:ext cx="0" cy="1168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6EC59181-E790-41D9-86C5-D66CEE63B0AC}"/>
              </a:ext>
            </a:extLst>
          </p:cNvPr>
          <p:cNvCxnSpPr>
            <a:cxnSpLocks/>
          </p:cNvCxnSpPr>
          <p:nvPr/>
        </p:nvCxnSpPr>
        <p:spPr>
          <a:xfrm>
            <a:off x="3334323" y="2963040"/>
            <a:ext cx="16866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F3ED5309-08A3-4684-A198-E964BC0B1EEE}"/>
              </a:ext>
            </a:extLst>
          </p:cNvPr>
          <p:cNvSpPr txBox="1"/>
          <p:nvPr/>
        </p:nvSpPr>
        <p:spPr>
          <a:xfrm>
            <a:off x="3658896" y="2670664"/>
            <a:ext cx="886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success</a:t>
            </a:r>
            <a:endParaRPr lang="zh-CN" altLang="en-US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E7FF99AD-D016-4188-B602-F13B589A55E2}"/>
              </a:ext>
            </a:extLst>
          </p:cNvPr>
          <p:cNvSpPr txBox="1"/>
          <p:nvPr/>
        </p:nvSpPr>
        <p:spPr>
          <a:xfrm>
            <a:off x="5252998" y="1378639"/>
            <a:ext cx="1079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secure</a:t>
            </a:r>
            <a:endParaRPr lang="zh-CN" altLang="en-US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09A35C5C-F975-4B4C-81E7-A79214DBE02A}"/>
              </a:ext>
            </a:extLst>
          </p:cNvPr>
          <p:cNvCxnSpPr>
            <a:cxnSpLocks/>
          </p:cNvCxnSpPr>
          <p:nvPr/>
        </p:nvCxnSpPr>
        <p:spPr>
          <a:xfrm flipH="1">
            <a:off x="3334323" y="3220001"/>
            <a:ext cx="16817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3162A5B6-6E9A-4164-9392-407DCE0C5872}"/>
              </a:ext>
            </a:extLst>
          </p:cNvPr>
          <p:cNvSpPr txBox="1"/>
          <p:nvPr/>
        </p:nvSpPr>
        <p:spPr>
          <a:xfrm>
            <a:off x="3658896" y="3147706"/>
            <a:ext cx="886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logout</a:t>
            </a:r>
            <a:endParaRPr lang="zh-CN" altLang="en-US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E303CE7A-17BF-4DC3-8043-897C07883972}"/>
              </a:ext>
            </a:extLst>
          </p:cNvPr>
          <p:cNvGrpSpPr/>
          <p:nvPr/>
        </p:nvGrpSpPr>
        <p:grpSpPr>
          <a:xfrm>
            <a:off x="5016062" y="1804619"/>
            <a:ext cx="6042991" cy="2637182"/>
            <a:chOff x="4784035" y="2411896"/>
            <a:chExt cx="6042991" cy="2637182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E5699495-E570-4659-BB3B-CB186E172E20}"/>
                </a:ext>
              </a:extLst>
            </p:cNvPr>
            <p:cNvSpPr/>
            <p:nvPr/>
          </p:nvSpPr>
          <p:spPr>
            <a:xfrm>
              <a:off x="4784035" y="2411896"/>
              <a:ext cx="6042991" cy="263718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F1803171-B849-45FD-95D7-32554BB1BE75}"/>
                </a:ext>
              </a:extLst>
            </p:cNvPr>
            <p:cNvSpPr/>
            <p:nvPr/>
          </p:nvSpPr>
          <p:spPr>
            <a:xfrm>
              <a:off x="5020971" y="2810698"/>
              <a:ext cx="1535837" cy="62502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student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D852A5C9-36A8-40B8-8E70-69CB1327E80E}"/>
                </a:ext>
              </a:extLst>
            </p:cNvPr>
            <p:cNvSpPr/>
            <p:nvPr/>
          </p:nvSpPr>
          <p:spPr>
            <a:xfrm>
              <a:off x="8243456" y="2805548"/>
              <a:ext cx="1965331" cy="62502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Select course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47FF0EF1-FA39-4E39-BA00-FACB96482839}"/>
                </a:ext>
              </a:extLst>
            </p:cNvPr>
            <p:cNvCxnSpPr>
              <a:cxnSpLocks/>
            </p:cNvCxnSpPr>
            <p:nvPr/>
          </p:nvCxnSpPr>
          <p:spPr>
            <a:xfrm>
              <a:off x="6561717" y="3117555"/>
              <a:ext cx="168173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3B31F855-8A6D-48BB-AC24-6478724CE2B5}"/>
                </a:ext>
              </a:extLst>
            </p:cNvPr>
            <p:cNvSpPr/>
            <p:nvPr/>
          </p:nvSpPr>
          <p:spPr>
            <a:xfrm>
              <a:off x="5020971" y="3853760"/>
              <a:ext cx="1535837" cy="62502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teacher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BFB8B266-68E0-4032-A18F-E2193FFC0483}"/>
                </a:ext>
              </a:extLst>
            </p:cNvPr>
            <p:cNvCxnSpPr>
              <a:cxnSpLocks/>
            </p:cNvCxnSpPr>
            <p:nvPr/>
          </p:nvCxnSpPr>
          <p:spPr>
            <a:xfrm>
              <a:off x="6556808" y="4166272"/>
              <a:ext cx="168173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24FA4733-1F32-4121-96A1-0775ECF80C59}"/>
                </a:ext>
              </a:extLst>
            </p:cNvPr>
            <p:cNvSpPr/>
            <p:nvPr/>
          </p:nvSpPr>
          <p:spPr>
            <a:xfrm>
              <a:off x="8243456" y="3832468"/>
              <a:ext cx="1965331" cy="62502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Create course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18372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900159-24FC-4B5D-B73E-126A27FAD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Database</a:t>
            </a:r>
            <a:endParaRPr lang="zh-CN" altLang="en-US" dirty="0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85241819-3359-4163-B244-E9A2921666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7006316"/>
              </p:ext>
            </p:extLst>
          </p:nvPr>
        </p:nvGraphicFramePr>
        <p:xfrm>
          <a:off x="988288" y="1820630"/>
          <a:ext cx="387004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8530">
                  <a:extLst>
                    <a:ext uri="{9D8B030D-6E8A-4147-A177-3AD203B41FA5}">
                      <a16:colId xmlns:a16="http://schemas.microsoft.com/office/drawing/2014/main" val="2055080181"/>
                    </a:ext>
                  </a:extLst>
                </a:gridCol>
                <a:gridCol w="1215109">
                  <a:extLst>
                    <a:ext uri="{9D8B030D-6E8A-4147-A177-3AD203B41FA5}">
                      <a16:colId xmlns:a16="http://schemas.microsoft.com/office/drawing/2014/main" val="3109553076"/>
                    </a:ext>
                  </a:extLst>
                </a:gridCol>
                <a:gridCol w="1506401">
                  <a:extLst>
                    <a:ext uri="{9D8B030D-6E8A-4147-A177-3AD203B41FA5}">
                      <a16:colId xmlns:a16="http://schemas.microsoft.com/office/drawing/2014/main" val="354898846"/>
                    </a:ext>
                  </a:extLst>
                </a:gridCol>
              </a:tblGrid>
              <a:tr h="334551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users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4583515"/>
                  </a:ext>
                </a:extLst>
              </a:tr>
              <a:tr h="334551">
                <a:tc>
                  <a:txBody>
                    <a:bodyPr/>
                    <a:lstStyle/>
                    <a:p>
                      <a:r>
                        <a:rPr lang="en-US" altLang="zh-CN" dirty="0"/>
                        <a:t>username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varchar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prime key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6606290"/>
                  </a:ext>
                </a:extLst>
              </a:tr>
              <a:tr h="334551">
                <a:tc>
                  <a:txBody>
                    <a:bodyPr/>
                    <a:lstStyle/>
                    <a:p>
                      <a:r>
                        <a:rPr lang="en-US" altLang="zh-CN" dirty="0"/>
                        <a:t>password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varchar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383466"/>
                  </a:ext>
                </a:extLst>
              </a:tr>
              <a:tr h="334551">
                <a:tc>
                  <a:txBody>
                    <a:bodyPr/>
                    <a:lstStyle/>
                    <a:p>
                      <a:r>
                        <a:rPr lang="en-US" altLang="zh-CN" dirty="0"/>
                        <a:t>enable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605846"/>
                  </a:ext>
                </a:extLst>
              </a:tr>
            </a:tbl>
          </a:graphicData>
        </a:graphic>
      </p:graphicFrame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0B96E5EF-EAFA-4A02-95A9-6F7E5B563B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2751827"/>
              </p:ext>
            </p:extLst>
          </p:nvPr>
        </p:nvGraphicFramePr>
        <p:xfrm>
          <a:off x="988288" y="4470686"/>
          <a:ext cx="387004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8530">
                  <a:extLst>
                    <a:ext uri="{9D8B030D-6E8A-4147-A177-3AD203B41FA5}">
                      <a16:colId xmlns:a16="http://schemas.microsoft.com/office/drawing/2014/main" val="2055080181"/>
                    </a:ext>
                  </a:extLst>
                </a:gridCol>
                <a:gridCol w="1215109">
                  <a:extLst>
                    <a:ext uri="{9D8B030D-6E8A-4147-A177-3AD203B41FA5}">
                      <a16:colId xmlns:a16="http://schemas.microsoft.com/office/drawing/2014/main" val="3109553076"/>
                    </a:ext>
                  </a:extLst>
                </a:gridCol>
                <a:gridCol w="1506401">
                  <a:extLst>
                    <a:ext uri="{9D8B030D-6E8A-4147-A177-3AD203B41FA5}">
                      <a16:colId xmlns:a16="http://schemas.microsoft.com/office/drawing/2014/main" val="354898846"/>
                    </a:ext>
                  </a:extLst>
                </a:gridCol>
              </a:tblGrid>
              <a:tr h="334551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user_roles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4583515"/>
                  </a:ext>
                </a:extLst>
              </a:tr>
              <a:tr h="334551">
                <a:tc>
                  <a:txBody>
                    <a:bodyPr/>
                    <a:lstStyle/>
                    <a:p>
                      <a:r>
                        <a:rPr lang="en-US" altLang="zh-CN" dirty="0"/>
                        <a:t>username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varchar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foreign key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6606290"/>
                  </a:ext>
                </a:extLst>
              </a:tr>
              <a:tr h="334551">
                <a:tc>
                  <a:txBody>
                    <a:bodyPr/>
                    <a:lstStyle/>
                    <a:p>
                      <a:r>
                        <a:rPr lang="en-US" altLang="zh-CN" dirty="0"/>
                        <a:t>roles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varchar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383466"/>
                  </a:ext>
                </a:extLst>
              </a:tr>
            </a:tbl>
          </a:graphicData>
        </a:graphic>
      </p:graphicFrame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8CEA3946-D57E-4705-9142-385AB38DC7D5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2923308" y="3283670"/>
            <a:ext cx="0" cy="1187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id="{E85C6B31-BF90-43EC-847B-DF085B8E22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2107148"/>
              </p:ext>
            </p:extLst>
          </p:nvPr>
        </p:nvGraphicFramePr>
        <p:xfrm>
          <a:off x="6839523" y="1691322"/>
          <a:ext cx="387004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8530">
                  <a:extLst>
                    <a:ext uri="{9D8B030D-6E8A-4147-A177-3AD203B41FA5}">
                      <a16:colId xmlns:a16="http://schemas.microsoft.com/office/drawing/2014/main" val="2055080181"/>
                    </a:ext>
                  </a:extLst>
                </a:gridCol>
                <a:gridCol w="1215109">
                  <a:extLst>
                    <a:ext uri="{9D8B030D-6E8A-4147-A177-3AD203B41FA5}">
                      <a16:colId xmlns:a16="http://schemas.microsoft.com/office/drawing/2014/main" val="3109553076"/>
                    </a:ext>
                  </a:extLst>
                </a:gridCol>
                <a:gridCol w="1506401">
                  <a:extLst>
                    <a:ext uri="{9D8B030D-6E8A-4147-A177-3AD203B41FA5}">
                      <a16:colId xmlns:a16="http://schemas.microsoft.com/office/drawing/2014/main" val="354898846"/>
                    </a:ext>
                  </a:extLst>
                </a:gridCol>
              </a:tblGrid>
              <a:tr h="334551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userinfo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4583515"/>
                  </a:ext>
                </a:extLst>
              </a:tr>
              <a:tr h="334551">
                <a:tc>
                  <a:txBody>
                    <a:bodyPr/>
                    <a:lstStyle/>
                    <a:p>
                      <a:r>
                        <a:rPr lang="en-US" altLang="zh-CN" dirty="0"/>
                        <a:t>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int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prime key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6606290"/>
                  </a:ext>
                </a:extLst>
              </a:tr>
              <a:tr h="334551">
                <a:tc>
                  <a:txBody>
                    <a:bodyPr/>
                    <a:lstStyle/>
                    <a:p>
                      <a:r>
                        <a:rPr lang="en-US" altLang="zh-CN" dirty="0"/>
                        <a:t>username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varchar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foreign key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383466"/>
                  </a:ext>
                </a:extLst>
              </a:tr>
              <a:tr h="334551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otherinfo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varchar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924505"/>
                  </a:ext>
                </a:extLst>
              </a:tr>
            </a:tbl>
          </a:graphicData>
        </a:graphic>
      </p:graphicFrame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05924006-3CEE-4DF4-87EA-A762561B2A23}"/>
              </a:ext>
            </a:extLst>
          </p:cNvPr>
          <p:cNvCxnSpPr>
            <a:cxnSpLocks/>
          </p:cNvCxnSpPr>
          <p:nvPr/>
        </p:nvCxnSpPr>
        <p:spPr>
          <a:xfrm>
            <a:off x="4858328" y="2613891"/>
            <a:ext cx="1981195" cy="9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8828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900159-24FC-4B5D-B73E-126A27FAD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Database</a:t>
            </a:r>
            <a:endParaRPr lang="zh-CN" altLang="en-US" dirty="0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85241819-3359-4163-B244-E9A2921666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7853315"/>
              </p:ext>
            </p:extLst>
          </p:nvPr>
        </p:nvGraphicFramePr>
        <p:xfrm>
          <a:off x="6713227" y="1507970"/>
          <a:ext cx="4782634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9365">
                  <a:extLst>
                    <a:ext uri="{9D8B030D-6E8A-4147-A177-3AD203B41FA5}">
                      <a16:colId xmlns:a16="http://schemas.microsoft.com/office/drawing/2014/main" val="2055080181"/>
                    </a:ext>
                  </a:extLst>
                </a:gridCol>
                <a:gridCol w="1501644">
                  <a:extLst>
                    <a:ext uri="{9D8B030D-6E8A-4147-A177-3AD203B41FA5}">
                      <a16:colId xmlns:a16="http://schemas.microsoft.com/office/drawing/2014/main" val="3109553076"/>
                    </a:ext>
                  </a:extLst>
                </a:gridCol>
                <a:gridCol w="1861625">
                  <a:extLst>
                    <a:ext uri="{9D8B030D-6E8A-4147-A177-3AD203B41FA5}">
                      <a16:colId xmlns:a16="http://schemas.microsoft.com/office/drawing/2014/main" val="354898846"/>
                    </a:ext>
                  </a:extLst>
                </a:gridCol>
              </a:tblGrid>
              <a:tr h="291547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courses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4583515"/>
                  </a:ext>
                </a:extLst>
              </a:tr>
              <a:tr h="334551">
                <a:tc>
                  <a:txBody>
                    <a:bodyPr/>
                    <a:lstStyle/>
                    <a:p>
                      <a:r>
                        <a:rPr lang="en-US" altLang="zh-CN" dirty="0"/>
                        <a:t>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int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prime key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6606290"/>
                  </a:ext>
                </a:extLst>
              </a:tr>
              <a:tr h="334551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coursename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varchar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383466"/>
                  </a:ext>
                </a:extLst>
              </a:tr>
              <a:tr h="334551">
                <a:tc>
                  <a:txBody>
                    <a:bodyPr/>
                    <a:lstStyle/>
                    <a:p>
                      <a:r>
                        <a:rPr lang="en-US" altLang="zh-CN" dirty="0"/>
                        <a:t>details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varchar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605846"/>
                  </a:ext>
                </a:extLst>
              </a:tr>
            </a:tbl>
          </a:graphicData>
        </a:graphic>
      </p:graphicFrame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0B96E5EF-EAFA-4A02-95A9-6F7E5B563B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4366924"/>
              </p:ext>
            </p:extLst>
          </p:nvPr>
        </p:nvGraphicFramePr>
        <p:xfrm>
          <a:off x="3850758" y="4616460"/>
          <a:ext cx="387004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8530">
                  <a:extLst>
                    <a:ext uri="{9D8B030D-6E8A-4147-A177-3AD203B41FA5}">
                      <a16:colId xmlns:a16="http://schemas.microsoft.com/office/drawing/2014/main" val="2055080181"/>
                    </a:ext>
                  </a:extLst>
                </a:gridCol>
                <a:gridCol w="1215109">
                  <a:extLst>
                    <a:ext uri="{9D8B030D-6E8A-4147-A177-3AD203B41FA5}">
                      <a16:colId xmlns:a16="http://schemas.microsoft.com/office/drawing/2014/main" val="3109553076"/>
                    </a:ext>
                  </a:extLst>
                </a:gridCol>
                <a:gridCol w="1506401">
                  <a:extLst>
                    <a:ext uri="{9D8B030D-6E8A-4147-A177-3AD203B41FA5}">
                      <a16:colId xmlns:a16="http://schemas.microsoft.com/office/drawing/2014/main" val="354898846"/>
                    </a:ext>
                  </a:extLst>
                </a:gridCol>
              </a:tblGrid>
              <a:tr h="334551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user_course_detail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4583515"/>
                  </a:ext>
                </a:extLst>
              </a:tr>
              <a:tr h="334551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userId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int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foreign key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6606290"/>
                  </a:ext>
                </a:extLst>
              </a:tr>
              <a:tr h="334551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courseId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int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foreign key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383466"/>
                  </a:ext>
                </a:extLst>
              </a:tr>
            </a:tbl>
          </a:graphicData>
        </a:graphic>
      </p:graphicFrame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id="{E85C6B31-BF90-43EC-847B-DF085B8E22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0885359"/>
              </p:ext>
            </p:extLst>
          </p:nvPr>
        </p:nvGraphicFramePr>
        <p:xfrm>
          <a:off x="988288" y="1573096"/>
          <a:ext cx="387004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8530">
                  <a:extLst>
                    <a:ext uri="{9D8B030D-6E8A-4147-A177-3AD203B41FA5}">
                      <a16:colId xmlns:a16="http://schemas.microsoft.com/office/drawing/2014/main" val="2055080181"/>
                    </a:ext>
                  </a:extLst>
                </a:gridCol>
                <a:gridCol w="1215109">
                  <a:extLst>
                    <a:ext uri="{9D8B030D-6E8A-4147-A177-3AD203B41FA5}">
                      <a16:colId xmlns:a16="http://schemas.microsoft.com/office/drawing/2014/main" val="3109553076"/>
                    </a:ext>
                  </a:extLst>
                </a:gridCol>
                <a:gridCol w="1506401">
                  <a:extLst>
                    <a:ext uri="{9D8B030D-6E8A-4147-A177-3AD203B41FA5}">
                      <a16:colId xmlns:a16="http://schemas.microsoft.com/office/drawing/2014/main" val="354898846"/>
                    </a:ext>
                  </a:extLst>
                </a:gridCol>
              </a:tblGrid>
              <a:tr h="334551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userinfo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4583515"/>
                  </a:ext>
                </a:extLst>
              </a:tr>
              <a:tr h="334551">
                <a:tc>
                  <a:txBody>
                    <a:bodyPr/>
                    <a:lstStyle/>
                    <a:p>
                      <a:r>
                        <a:rPr lang="en-US" altLang="zh-CN" dirty="0"/>
                        <a:t>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int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prime key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6606290"/>
                  </a:ext>
                </a:extLst>
              </a:tr>
              <a:tr h="334551">
                <a:tc>
                  <a:txBody>
                    <a:bodyPr/>
                    <a:lstStyle/>
                    <a:p>
                      <a:r>
                        <a:rPr lang="en-US" altLang="zh-CN" dirty="0"/>
                        <a:t>username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varchar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foreign key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383466"/>
                  </a:ext>
                </a:extLst>
              </a:tr>
              <a:tr h="334551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otherinfo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varchar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924505"/>
                  </a:ext>
                </a:extLst>
              </a:tr>
            </a:tbl>
          </a:graphicData>
        </a:graphic>
      </p:graphicFrame>
      <p:cxnSp>
        <p:nvCxnSpPr>
          <p:cNvPr id="5" name="连接符: 肘形 4">
            <a:extLst>
              <a:ext uri="{FF2B5EF4-FFF2-40B4-BE49-F238E27FC236}">
                <a16:creationId xmlns:a16="http://schemas.microsoft.com/office/drawing/2014/main" id="{AE9919B2-66FB-42BA-9A46-49F2633F0E1F}"/>
              </a:ext>
            </a:extLst>
          </p:cNvPr>
          <p:cNvCxnSpPr>
            <a:cxnSpLocks/>
            <a:endCxn id="16" idx="0"/>
          </p:cNvCxnSpPr>
          <p:nvPr/>
        </p:nvCxnSpPr>
        <p:spPr>
          <a:xfrm rot="16200000" flipH="1">
            <a:off x="4133568" y="2964250"/>
            <a:ext cx="2376970" cy="927450"/>
          </a:xfrm>
          <a:prstGeom prst="bentConnector3">
            <a:avLst>
              <a:gd name="adj1" fmla="val 3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连接符: 肘形 12">
            <a:extLst>
              <a:ext uri="{FF2B5EF4-FFF2-40B4-BE49-F238E27FC236}">
                <a16:creationId xmlns:a16="http://schemas.microsoft.com/office/drawing/2014/main" id="{2057740E-4836-4BB6-8498-8F4D6ABA1C68}"/>
              </a:ext>
            </a:extLst>
          </p:cNvPr>
          <p:cNvCxnSpPr>
            <a:cxnSpLocks/>
          </p:cNvCxnSpPr>
          <p:nvPr/>
        </p:nvCxnSpPr>
        <p:spPr>
          <a:xfrm rot="5400000">
            <a:off x="5061017" y="2964251"/>
            <a:ext cx="2376970" cy="927449"/>
          </a:xfrm>
          <a:prstGeom prst="bentConnector3">
            <a:avLst>
              <a:gd name="adj1" fmla="val 3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9416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ED7302-829C-4BBB-9795-781290172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Access Database</a:t>
            </a:r>
            <a:endParaRPr lang="zh-CN" altLang="en-US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14014FB8-469F-449B-9AA7-DB5D4B2F9B2C}"/>
              </a:ext>
            </a:extLst>
          </p:cNvPr>
          <p:cNvSpPr/>
          <p:nvPr/>
        </p:nvSpPr>
        <p:spPr>
          <a:xfrm>
            <a:off x="2267526" y="4564621"/>
            <a:ext cx="1535837" cy="62502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Entity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BB2D17EC-A274-4056-BF17-C43BB07A4FA6}"/>
              </a:ext>
            </a:extLst>
          </p:cNvPr>
          <p:cNvCxnSpPr>
            <a:cxnSpLocks/>
          </p:cNvCxnSpPr>
          <p:nvPr/>
        </p:nvCxnSpPr>
        <p:spPr>
          <a:xfrm>
            <a:off x="3803363" y="4874764"/>
            <a:ext cx="9164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777A0DE2-4BFF-46E7-8C31-B3C71FB1F06F}"/>
              </a:ext>
            </a:extLst>
          </p:cNvPr>
          <p:cNvGrpSpPr/>
          <p:nvPr/>
        </p:nvGrpSpPr>
        <p:grpSpPr>
          <a:xfrm>
            <a:off x="4719781" y="3990946"/>
            <a:ext cx="1695635" cy="1754326"/>
            <a:chOff x="2950523" y="3437784"/>
            <a:chExt cx="1695635" cy="1754326"/>
          </a:xfrm>
        </p:grpSpPr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86FF5345-FA45-46E0-A04C-D6D22C82560D}"/>
                </a:ext>
              </a:extLst>
            </p:cNvPr>
            <p:cNvSpPr/>
            <p:nvPr/>
          </p:nvSpPr>
          <p:spPr>
            <a:xfrm>
              <a:off x="3030423" y="4398074"/>
              <a:ext cx="1535837" cy="62502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</a:rPr>
                <a:t>DAOImp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F23C20B4-7ED0-4D3D-9FA1-C7D7E0F54F21}"/>
                </a:ext>
              </a:extLst>
            </p:cNvPr>
            <p:cNvSpPr txBox="1"/>
            <p:nvPr/>
          </p:nvSpPr>
          <p:spPr>
            <a:xfrm>
              <a:off x="2950523" y="3437784"/>
              <a:ext cx="1695635" cy="175432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altLang="zh-CN" dirty="0"/>
            </a:p>
            <a:p>
              <a:pPr algn="ctr"/>
              <a:r>
                <a:rPr lang="en-US" altLang="zh-CN" dirty="0"/>
                <a:t>DAO</a:t>
              </a:r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zh-CN" altLang="en-US" dirty="0"/>
            </a:p>
          </p:txBody>
        </p:sp>
      </p:grp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EA18E51F-E409-4077-B1DA-B2EB47DF2EFA}"/>
              </a:ext>
            </a:extLst>
          </p:cNvPr>
          <p:cNvSpPr/>
          <p:nvPr/>
        </p:nvSpPr>
        <p:spPr>
          <a:xfrm>
            <a:off x="7331834" y="4548942"/>
            <a:ext cx="1535837" cy="62502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Service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7A763D6-0AB1-42F9-ADC1-00890D12A6F9}"/>
              </a:ext>
            </a:extLst>
          </p:cNvPr>
          <p:cNvCxnSpPr>
            <a:cxnSpLocks/>
          </p:cNvCxnSpPr>
          <p:nvPr/>
        </p:nvCxnSpPr>
        <p:spPr>
          <a:xfrm>
            <a:off x="6415416" y="4861454"/>
            <a:ext cx="9164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CB91574B-DE90-4D98-BFE2-F9E327BC632F}"/>
              </a:ext>
            </a:extLst>
          </p:cNvPr>
          <p:cNvSpPr/>
          <p:nvPr/>
        </p:nvSpPr>
        <p:spPr>
          <a:xfrm>
            <a:off x="7331834" y="2582454"/>
            <a:ext cx="1535837" cy="62502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pages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E4A99889-2AD1-4C13-B9AD-CD6D116CA445}"/>
              </a:ext>
            </a:extLst>
          </p:cNvPr>
          <p:cNvCxnSpPr>
            <a:cxnSpLocks/>
          </p:cNvCxnSpPr>
          <p:nvPr/>
        </p:nvCxnSpPr>
        <p:spPr>
          <a:xfrm>
            <a:off x="7740073" y="3207478"/>
            <a:ext cx="0" cy="1357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115A8221-2EE2-4978-8C44-192D3BB3C15C}"/>
              </a:ext>
            </a:extLst>
          </p:cNvPr>
          <p:cNvCxnSpPr>
            <a:cxnSpLocks/>
          </p:cNvCxnSpPr>
          <p:nvPr/>
        </p:nvCxnSpPr>
        <p:spPr>
          <a:xfrm flipV="1">
            <a:off x="8418946" y="3207478"/>
            <a:ext cx="0" cy="1357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8804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B46E8D-571C-4578-B90F-45F8E7AD3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Hibernate Config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C5E9E7F-3583-49F1-9BDF-594D2E1DB4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435" t="9468" r="20000" b="27150"/>
          <a:stretch/>
        </p:blipFill>
        <p:spPr>
          <a:xfrm>
            <a:off x="845127" y="1563757"/>
            <a:ext cx="9743360" cy="4969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74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B46E8D-571C-4578-B90F-45F8E7AD3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Security Config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A366D7F-C1C8-4412-8CEA-58B66A2938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652" t="9276" r="20326" b="33526"/>
          <a:stretch/>
        </p:blipFill>
        <p:spPr>
          <a:xfrm>
            <a:off x="845127" y="1484243"/>
            <a:ext cx="9412056" cy="4808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910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739A2C-474F-467F-9229-A0117EB66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Log in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5596216-8787-4BBE-B70A-CE7FA5D6D0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978" t="13140" r="26413" b="43961"/>
          <a:stretch/>
        </p:blipFill>
        <p:spPr>
          <a:xfrm>
            <a:off x="3200701" y="1815548"/>
            <a:ext cx="5804452" cy="2941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494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739A2C-474F-467F-9229-A0117EB66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Sign up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3CBDE51-5830-4D28-9D40-1EC1F284B4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978" t="13527" r="27174" b="22705"/>
          <a:stretch/>
        </p:blipFill>
        <p:spPr>
          <a:xfrm>
            <a:off x="3154018" y="1691322"/>
            <a:ext cx="5711687" cy="437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553874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</TotalTime>
  <Words>100</Words>
  <Application>Microsoft Office PowerPoint</Application>
  <PresentationFormat>宽屏</PresentationFormat>
  <Paragraphs>78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等线</vt:lpstr>
      <vt:lpstr>宋体</vt:lpstr>
      <vt:lpstr>Calibri</vt:lpstr>
      <vt:lpstr>Calibri Light</vt:lpstr>
      <vt:lpstr>Wingdings 2</vt:lpstr>
      <vt:lpstr>HDOfficeLightV0</vt:lpstr>
      <vt:lpstr>Class Choice System</vt:lpstr>
      <vt:lpstr>Pages</vt:lpstr>
      <vt:lpstr>Database</vt:lpstr>
      <vt:lpstr>Database</vt:lpstr>
      <vt:lpstr>Access Database</vt:lpstr>
      <vt:lpstr>Hibernate Config</vt:lpstr>
      <vt:lpstr>Security Config</vt:lpstr>
      <vt:lpstr>Log in</vt:lpstr>
      <vt:lpstr>Sign up</vt:lpstr>
      <vt:lpstr>Teacher</vt:lpstr>
      <vt:lpstr>Student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Blog</dc:title>
  <dc:creator>Zhaoyu Yan</dc:creator>
  <cp:lastModifiedBy>Zhaoyu Yan</cp:lastModifiedBy>
  <cp:revision>23</cp:revision>
  <dcterms:created xsi:type="dcterms:W3CDTF">2018-04-24T20:37:46Z</dcterms:created>
  <dcterms:modified xsi:type="dcterms:W3CDTF">2018-04-28T00:25:50Z</dcterms:modified>
</cp:coreProperties>
</file>