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80" r:id="rId3"/>
    <p:sldId id="308" r:id="rId4"/>
    <p:sldId id="305" r:id="rId5"/>
    <p:sldId id="3880" r:id="rId6"/>
    <p:sldId id="3853" r:id="rId7"/>
    <p:sldId id="299" r:id="rId8"/>
    <p:sldId id="3885" r:id="rId9"/>
    <p:sldId id="3887" r:id="rId10"/>
    <p:sldId id="307" r:id="rId11"/>
    <p:sldId id="302" r:id="rId12"/>
    <p:sldId id="3888" r:id="rId13"/>
    <p:sldId id="3889" r:id="rId14"/>
    <p:sldId id="3890" r:id="rId15"/>
    <p:sldId id="3891" r:id="rId16"/>
    <p:sldId id="3892" r:id="rId17"/>
    <p:sldId id="3883" r:id="rId18"/>
    <p:sldId id="3881" r:id="rId19"/>
    <p:sldId id="293" r:id="rId20"/>
    <p:sldId id="3884" r:id="rId21"/>
    <p:sldId id="3893" r:id="rId22"/>
    <p:sldId id="300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1EDA4B8-78EA-43FE-86BC-45F2E1A41A1B}">
          <p14:sldIdLst>
            <p14:sldId id="280"/>
            <p14:sldId id="308"/>
            <p14:sldId id="305"/>
            <p14:sldId id="3880"/>
            <p14:sldId id="3853"/>
            <p14:sldId id="299"/>
            <p14:sldId id="3885"/>
            <p14:sldId id="3887"/>
            <p14:sldId id="307"/>
            <p14:sldId id="302"/>
            <p14:sldId id="3888"/>
            <p14:sldId id="3889"/>
            <p14:sldId id="3890"/>
            <p14:sldId id="3891"/>
            <p14:sldId id="3892"/>
            <p14:sldId id="3883"/>
            <p14:sldId id="3881"/>
            <p14:sldId id="293"/>
            <p14:sldId id="3884"/>
            <p14:sldId id="3893"/>
          </p14:sldIdLst>
        </p14:section>
        <p14:section name="未使用" id="{74C19FCD-6B05-48B9-A25E-5491A1E51EF5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FAD"/>
    <a:srgbClr val="167C80"/>
    <a:srgbClr val="388C7C"/>
    <a:srgbClr val="41A18F"/>
    <a:srgbClr val="A9D18E"/>
    <a:srgbClr val="9DC3E6"/>
    <a:srgbClr val="FFD966"/>
    <a:srgbClr val="B56434"/>
    <a:srgbClr val="8D4C11"/>
    <a:srgbClr val="864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14" autoAdjust="0"/>
  </p:normalViewPr>
  <p:slideViewPr>
    <p:cSldViewPr snapToGrid="0">
      <p:cViewPr>
        <p:scale>
          <a:sx n="66" d="100"/>
          <a:sy n="66" d="100"/>
        </p:scale>
        <p:origin x="1752" y="9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9981-1262-4691-9800-7E9F19A93F23}" type="datetimeFigureOut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1412-DCBD-4774-8358-CF6F50F4D3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4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284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80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20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01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73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309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30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025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61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F1412-DCBD-4774-8358-CF6F50F4D3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900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59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39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CF1412-DCBD-4774-8358-CF6F50F4D3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922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9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33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設計本平台的目的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084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04800">
              <a:lnSpc>
                <a:spcPct val="150000"/>
              </a:lnSpc>
              <a:spcBef>
                <a:spcPts val="600"/>
              </a:spcBef>
            </a:pP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標楷體" panose="03000509000000000000" pitchFamily="65" charset="-120"/>
              </a:rPr>
              <a:t>透過以上設計理念，得以整理下列目的：</a:t>
            </a:r>
            <a:endParaRPr lang="zh-TW" altLang="zh-TW" sz="1800" dirty="0">
              <a:effectLst/>
              <a:latin typeface="Times New Roman" panose="02020603050405020304" pitchFamily="18" charset="0"/>
              <a:ea typeface="新細明體;PMingLiU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標楷體" panose="03000509000000000000" pitchFamily="65" charset="-120"/>
              </a:rPr>
              <a:t>建立二手書交易平台，提升買賣互動性，使得資訊與價格公開、彈性。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標楷體" panose="03000509000000000000" pitchFamily="65" charset="-120"/>
              </a:rPr>
              <a:t>租借方式，降低閱讀書籍相關成本，使得交易彈性化。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標楷體" panose="03000509000000000000" pitchFamily="65" charset="-120"/>
              </a:rPr>
              <a:t>建立信用評價積分、保證金機制，保證交易品質。</a:t>
            </a:r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543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4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080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2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F1412-DCBD-4774-8358-CF6F50F4D3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1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6ADB2-036D-41E4-8310-9E98F2AA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15EDFB-EC53-49BA-9DF7-3E3243747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53E46-F8AA-431D-BF23-6272A0C2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7E078A-00A9-4521-A92C-8252C2069ED3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6417B-F421-40FC-AD37-D429C55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02DBCB6-7157-41CE-A232-62318BC0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2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1BFCE-BCCF-4EFB-BEAC-3036642E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E179C5-2DE0-4241-90D0-02426ED2A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C3FB0-5720-4763-94BE-6698C756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FDBB8B-9944-4550-8874-007317D7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810E2F-2147-4B47-8C20-9B00CC15FD76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B698A-7060-484D-A4BA-79D5D26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56847BF-CFA7-4232-BCFD-212A2285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23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A2FB5-2307-4F25-8BCC-43F22993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9CC642-65D8-4A4D-8971-94C783A63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02433B-CED9-4294-A1A8-01A7F08F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CF27F9-B3FE-44A0-948F-A03BF9BF2580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A0412-C1A9-4538-881E-D6C86C73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59F066C-A239-4E2A-99B1-64316A7A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22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6F6F97-9B63-4FB0-AB9E-31424BCC5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F9064-47DE-42A6-858F-371A3BB88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E3465-6586-42FD-B4E2-DE776DC9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1F04CC-9907-4EB5-B513-0CCA2246738A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79C9AE-DF6E-4C6B-9A1B-3293CD06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4F22B-F4D9-4F5A-98B8-64B147A0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6AFA7-AD89-4E08-AB97-3B189D785A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36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 2 張中型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030DFD67-14B5-44E2-9BB0-05A1FD3AC774}" type="datetime1">
              <a:rPr lang="zh-CN" altLang="en-US" noProof="0" smtClean="0">
                <a:solidFill>
                  <a:prstClr val="black">
                    <a:tint val="75000"/>
                  </a:prstClr>
                </a:solidFill>
                <a:latin typeface="Microsoft JhengHei UI" panose="020B0604030504040204" pitchFamily="34" charset="-120"/>
              </a:rPr>
              <a:t>2022/6/16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36718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含 2 張小圖片的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圖片版面配置區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1" name="圖片版面配置區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228600">
              <a:lnSpc>
                <a:spcPct val="110000"/>
              </a:lnSpc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457200">
              <a:lnSpc>
                <a:spcPct val="110000"/>
              </a:lnSpc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685800">
              <a:lnSpc>
                <a:spcPct val="110000"/>
              </a:lnSpc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44BA32C1-C0ED-47AC-80AB-CF60CA237069}" type="datetime1">
              <a:rPr lang="zh-CN" altLang="en-US" noProof="0" smtClean="0">
                <a:solidFill>
                  <a:prstClr val="black">
                    <a:tint val="75000"/>
                  </a:prstClr>
                </a:solidFill>
                <a:latin typeface="Microsoft JhengHei UI" panose="020B0604030504040204" pitchFamily="34" charset="-120"/>
              </a:rPr>
              <a:t>2022/6/16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TW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TW" altLang="en-US" noProof="0">
              <a:solidFill>
                <a:prstClr val="black">
                  <a:tint val="75000"/>
                </a:prstClr>
              </a:solidFill>
              <a:latin typeface="Microsoft JhengHei UI" panose="020B0604030504040204" pitchFamily="34" charset="-120"/>
            </a:endParaRPr>
          </a:p>
        </p:txBody>
      </p:sp>
      <p:sp>
        <p:nvSpPr>
          <p:cNvPr id="10" name="橢圓​​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85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01AC601-73C8-46FC-8462-60F5CA5B6222}" type="datetime1">
              <a:rPr lang="zh-CN" altLang="en-US" smtClean="0">
                <a:solidFill>
                  <a:prstClr val="black"/>
                </a:solidFill>
              </a:rPr>
              <a:t>2022/6/16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06F694F5-3251-40F1-88B3-5504A197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311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1AFB89-BE7A-4F36-9CA9-98197F0185F5}" type="datetime1">
              <a:rPr lang="zh-CN" altLang="en-US" smtClean="0">
                <a:solidFill>
                  <a:prstClr val="black"/>
                </a:solidFill>
              </a:rPr>
              <a:t>2022/6/16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1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99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C99AB-D6B3-40F0-BA95-1957BF30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D0A4C-8457-4CE5-8949-E8981F3C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6613B3-EBC8-456D-B6D6-E4F5CAE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135C3A-2E4A-461F-8AC8-1D77CE3BE1D6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9D9DC-5EB7-4DFE-A974-9FA644D3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51A4AC5-19EC-4846-BADB-DE201DCA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4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38437-90D2-44B3-B1F0-655F1BA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CF676F-9243-492A-9815-0954DC7FA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36EC7-8CFC-405A-AF87-4826DC64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6FBEBA-5F8D-4BE2-95DF-2D30CD6EF2DB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8ADAAD-C774-4962-970A-558CAC2C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CD76ABC-2AFB-4912-B7BB-EB181F7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62551-F89F-4AE8-8389-EFB3005A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F7095-B348-41D9-A03B-041728BA6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21FC92-B332-4780-B8D3-BAA14590E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34B249-321A-4F0C-9DAF-C262EA50F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D09CA-2BD4-4741-A2D8-F4000388E047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9E18C-7839-4DAE-AE4D-7D8DFEE3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8AECADDD-5710-485C-9F2C-2C449D5B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1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14AF-97F9-4A3B-9407-7049CD60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64B24-FAA7-43BA-AB71-81F09D16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ADA4C-19D4-447E-826C-41B30962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6191F-5545-442D-9983-B5D8E828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65D8B-F901-44C9-A4A6-2210B766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A12EFF-77B0-4411-ADC3-46D836CD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8C9641-9ABB-4D77-ACFF-AFC92615AB99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BFEEF-B37C-4F0E-8C2C-0836BC5B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C0BE75C7-8D5B-42D4-925E-61B857BF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714AF-97F9-4A3B-9407-7049CD60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64B24-FAA7-43BA-AB71-81F09D16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ADA4C-19D4-447E-826C-41B30962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F6191F-5545-442D-9983-B5D8E8285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665D8B-F901-44C9-A4A6-2210B766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A12EFF-77B0-4411-ADC3-46D836CD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3E0202-6374-43BB-8CE7-679676688FCA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DEBFEEF-B37C-4F0E-8C2C-0836BC5B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01419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46B558D-DC64-4E58-9339-AB2BC7AB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87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AA402-4979-4C85-A3CC-7947EC78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CA3AD0-F6CB-4643-ACB7-83F696F5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4986A8-EF0A-4130-A96C-D242ED744794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DE3B12-2291-4509-A3B8-B1B42016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F736C-54A5-42C4-A3A3-CC93DF27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9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22974A-61CA-4394-916D-3AE7C1D4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224589-E063-4704-B34C-283D3555A6DA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A7CDBA-922B-4666-865B-EE64E83A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1A2E13A-09F5-4698-8BD1-8FA57CB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8ECE1-A019-4CD0-8946-AC49ED96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37D3C-23D2-400C-82B8-5B5313EE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F81B6-0438-40D8-A5EE-3F7578C0F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FBB537-456E-4122-9CB4-7C4FFD57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D5100B-2908-4ED5-9696-DE16ED52596E}" type="datetime1">
              <a:rPr lang="zh-CN" altLang="en-US" smtClean="0"/>
              <a:t>2022/6/16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2FCFC6-8586-4D22-A951-71F9AA90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9FA376F0-CBA7-480A-A272-3AF9AE27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75686" y="6356350"/>
            <a:ext cx="506714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2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20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24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858153" y="-476493"/>
            <a:ext cx="6857355" cy="7810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797D88-95CE-4465-A75A-CC9EA3BC2786}"/>
              </a:ext>
            </a:extLst>
          </p:cNvPr>
          <p:cNvSpPr txBox="1"/>
          <p:nvPr/>
        </p:nvSpPr>
        <p:spPr>
          <a:xfrm>
            <a:off x="6726124" y="2685856"/>
            <a:ext cx="5171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TW" altLang="en-US" sz="4000" spc="300" dirty="0">
                <a:solidFill>
                  <a:srgbClr val="794C28"/>
                </a:solidFill>
                <a:cs typeface="+mn-ea"/>
                <a:sym typeface="+mn-lt"/>
              </a:rPr>
              <a:t>二手書租借交易平台</a:t>
            </a:r>
            <a:endParaRPr lang="zh-CN" altLang="en-US" sz="4000" spc="300" dirty="0">
              <a:solidFill>
                <a:srgbClr val="794C28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518A81-F7BC-4CBE-B27D-D87F66F3F9CF}"/>
              </a:ext>
            </a:extLst>
          </p:cNvPr>
          <p:cNvSpPr txBox="1"/>
          <p:nvPr/>
        </p:nvSpPr>
        <p:spPr>
          <a:xfrm>
            <a:off x="8420914" y="3828595"/>
            <a:ext cx="1800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TW" altLang="en-US" sz="2000" spc="300" dirty="0">
                <a:solidFill>
                  <a:srgbClr val="794C28"/>
                </a:solidFill>
                <a:cs typeface="+mn-ea"/>
                <a:sym typeface="+mn-lt"/>
              </a:rPr>
              <a:t>組員</a:t>
            </a:r>
            <a:endParaRPr lang="zh-CN" altLang="en-US" sz="2000" spc="300" dirty="0">
              <a:solidFill>
                <a:srgbClr val="794C28"/>
              </a:solidFill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83612E-6E52-4CB9-8D3D-2FFB638C409E}"/>
              </a:ext>
            </a:extLst>
          </p:cNvPr>
          <p:cNvSpPr txBox="1"/>
          <p:nvPr/>
        </p:nvSpPr>
        <p:spPr>
          <a:xfrm>
            <a:off x="7620037" y="4453221"/>
            <a:ext cx="3401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zh-TW" altLang="en-US" sz="2000" spc="300" dirty="0">
                <a:solidFill>
                  <a:srgbClr val="794C28"/>
                </a:solidFill>
                <a:cs typeface="+mn-ea"/>
                <a:sym typeface="+mn-lt"/>
              </a:rPr>
              <a:t>林秉宏，張博叡</a:t>
            </a:r>
            <a:endParaRPr lang="zh-CN" altLang="en-US" sz="2000" spc="300" dirty="0">
              <a:solidFill>
                <a:srgbClr val="794C28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377253" y="-2"/>
            <a:ext cx="7164888" cy="7138856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428465-B023-43B9-8F0D-3AFF9899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08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4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42FC265-9526-4547-96AE-E96FE4ACAB5D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特色</a:t>
            </a:r>
          </a:p>
        </p:txBody>
      </p:sp>
      <p:sp>
        <p:nvSpPr>
          <p:cNvPr id="18" name="投影片編號版面配置區 17">
            <a:extLst>
              <a:ext uri="{FF2B5EF4-FFF2-40B4-BE49-F238E27FC236}">
                <a16:creationId xmlns:a16="http://schemas.microsoft.com/office/drawing/2014/main" id="{CF07E493-5336-4316-9DC1-37E398A1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13D2046-AD1B-44E9-92C7-653D6D3BB309}"/>
              </a:ext>
            </a:extLst>
          </p:cNvPr>
          <p:cNvGrpSpPr/>
          <p:nvPr/>
        </p:nvGrpSpPr>
        <p:grpSpPr>
          <a:xfrm>
            <a:off x="3049044" y="829841"/>
            <a:ext cx="2584246" cy="2584800"/>
            <a:chOff x="2587194" y="1203638"/>
            <a:chExt cx="2584246" cy="234121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264C507-0B93-47F4-895B-189A5E8AE2E6}"/>
                </a:ext>
              </a:extLst>
            </p:cNvPr>
            <p:cNvSpPr/>
            <p:nvPr/>
          </p:nvSpPr>
          <p:spPr>
            <a:xfrm>
              <a:off x="2587194" y="1203638"/>
              <a:ext cx="2584246" cy="234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958B34B6-7A40-4CA6-AA8C-F93230136109}"/>
                </a:ext>
              </a:extLst>
            </p:cNvPr>
            <p:cNvSpPr txBox="1"/>
            <p:nvPr/>
          </p:nvSpPr>
          <p:spPr>
            <a:xfrm>
              <a:off x="2691171" y="1544039"/>
              <a:ext cx="2480269" cy="470408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多重複合查詢</a:t>
              </a:r>
              <a:endParaRPr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88F426E-D677-4644-988D-850BD1BF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715" y="1984199"/>
              <a:ext cx="1067201" cy="1230203"/>
            </a:xfrm>
            <a:prstGeom prst="ellipse">
              <a:avLst/>
            </a:prstGeom>
          </p:spPr>
        </p:pic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F78DB62-A9DC-4C4F-9BB9-94C27BF3E4E3}"/>
              </a:ext>
            </a:extLst>
          </p:cNvPr>
          <p:cNvGrpSpPr/>
          <p:nvPr/>
        </p:nvGrpSpPr>
        <p:grpSpPr>
          <a:xfrm>
            <a:off x="6839613" y="829841"/>
            <a:ext cx="2584246" cy="2584800"/>
            <a:chOff x="7860234" y="1203638"/>
            <a:chExt cx="2584246" cy="23412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856B0B-73D6-44FC-9C19-63352630E778}"/>
                </a:ext>
              </a:extLst>
            </p:cNvPr>
            <p:cNvSpPr/>
            <p:nvPr/>
          </p:nvSpPr>
          <p:spPr>
            <a:xfrm>
              <a:off x="7860234" y="1203638"/>
              <a:ext cx="2584246" cy="23412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5ACB36E-B852-4C0D-B4F4-6DD746936388}"/>
                </a:ext>
              </a:extLst>
            </p:cNvPr>
            <p:cNvSpPr txBox="1"/>
            <p:nvPr/>
          </p:nvSpPr>
          <p:spPr>
            <a:xfrm>
              <a:off x="8356549" y="1530617"/>
              <a:ext cx="1591617" cy="470408"/>
            </a:xfrm>
            <a:prstGeom prst="ellipse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rPr>
                <a:t>報表分析</a:t>
              </a:r>
              <a:endParaRPr lang="zh-TW" altLang="en-US" dirty="0"/>
            </a:p>
          </p:txBody>
        </p:sp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70123CF-7559-4D59-9BB3-34D219F15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92656" y="1984199"/>
              <a:ext cx="1220326" cy="1355918"/>
            </a:xfrm>
            <a:prstGeom prst="ellipse">
              <a:avLst/>
            </a:prstGeom>
          </p:spPr>
        </p:pic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9D7359F-40E2-4AA4-800C-71E90AF56EE8}"/>
              </a:ext>
            </a:extLst>
          </p:cNvPr>
          <p:cNvGrpSpPr/>
          <p:nvPr/>
        </p:nvGrpSpPr>
        <p:grpSpPr>
          <a:xfrm>
            <a:off x="1438213" y="3927811"/>
            <a:ext cx="2584246" cy="2584800"/>
            <a:chOff x="1611693" y="3927811"/>
            <a:chExt cx="2584246" cy="2584800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6E7D4BA0-9729-42C1-80A3-F2C1A9896370}"/>
                </a:ext>
              </a:extLst>
            </p:cNvPr>
            <p:cNvGrpSpPr/>
            <p:nvPr/>
          </p:nvGrpSpPr>
          <p:grpSpPr>
            <a:xfrm>
              <a:off x="1611693" y="3927811"/>
              <a:ext cx="2584246" cy="2584800"/>
              <a:chOff x="2587194" y="3946838"/>
              <a:chExt cx="2584246" cy="234121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B7524AE-E3F8-405B-BE99-AFE87E2AADC2}"/>
                  </a:ext>
                </a:extLst>
              </p:cNvPr>
              <p:cNvSpPr/>
              <p:nvPr/>
            </p:nvSpPr>
            <p:spPr>
              <a:xfrm>
                <a:off x="2587194" y="3946838"/>
                <a:ext cx="2584246" cy="2341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6B3C5E2-E634-4506-9CB3-B4EBDBF0B524}"/>
                  </a:ext>
                </a:extLst>
              </p:cNvPr>
              <p:cNvSpPr txBox="1"/>
              <p:nvPr/>
            </p:nvSpPr>
            <p:spPr>
              <a:xfrm>
                <a:off x="3403160" y="4217237"/>
                <a:ext cx="952313" cy="470408"/>
              </a:xfrm>
              <a:prstGeom prst="ellipse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0" i="0" dirty="0">
                    <a:solidFill>
                      <a:srgbClr val="FFFFFF"/>
                    </a:solidFill>
                    <a:effectLst/>
                    <a:latin typeface="Segoe UI Historic" panose="020B0502040204020203" pitchFamily="34" charset="0"/>
                  </a:rPr>
                  <a:t>權限</a:t>
                </a:r>
                <a:endParaRPr lang="en-US" altLang="zh-TW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endParaRPr>
              </a:p>
            </p:txBody>
          </p:sp>
        </p:grp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CD89359-DCF6-49EA-8B6B-0DE596D4F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24718" y="4796486"/>
              <a:ext cx="1358197" cy="1358197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06085BA2-26FB-40F8-AF1B-D63BEC90B1F2}"/>
              </a:ext>
            </a:extLst>
          </p:cNvPr>
          <p:cNvGrpSpPr/>
          <p:nvPr/>
        </p:nvGrpSpPr>
        <p:grpSpPr>
          <a:xfrm>
            <a:off x="8169544" y="3927811"/>
            <a:ext cx="2584246" cy="2584800"/>
            <a:chOff x="8343024" y="3927811"/>
            <a:chExt cx="2584246" cy="2584800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378DDEF-4058-441A-8E5D-246D701F6077}"/>
                </a:ext>
              </a:extLst>
            </p:cNvPr>
            <p:cNvGrpSpPr/>
            <p:nvPr/>
          </p:nvGrpSpPr>
          <p:grpSpPr>
            <a:xfrm>
              <a:off x="8343024" y="3927811"/>
              <a:ext cx="2584246" cy="2584800"/>
              <a:chOff x="7860234" y="3946838"/>
              <a:chExt cx="2584246" cy="2341213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50CA690-77B9-4E8C-9468-AF40E3F24068}"/>
                  </a:ext>
                </a:extLst>
              </p:cNvPr>
              <p:cNvSpPr/>
              <p:nvPr/>
            </p:nvSpPr>
            <p:spPr>
              <a:xfrm>
                <a:off x="7860234" y="3946838"/>
                <a:ext cx="2584246" cy="2341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43D22A3-B2C6-4892-AF51-756161742378}"/>
                  </a:ext>
                </a:extLst>
              </p:cNvPr>
              <p:cNvSpPr txBox="1"/>
              <p:nvPr/>
            </p:nvSpPr>
            <p:spPr>
              <a:xfrm>
                <a:off x="8349140" y="4217238"/>
                <a:ext cx="1606434" cy="470408"/>
              </a:xfrm>
              <a:prstGeom prst="ellipse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dirty="0">
                    <a:solidFill>
                      <a:srgbClr val="FFFFFF"/>
                    </a:solidFill>
                    <a:latin typeface="Segoe UI Historic" panose="020B0502040204020203" pitchFamily="34" charset="0"/>
                  </a:rPr>
                  <a:t>租賣</a:t>
                </a:r>
                <a:r>
                  <a:rPr lang="zh-TW" altLang="en-US" b="0" i="0" dirty="0">
                    <a:solidFill>
                      <a:srgbClr val="FFFFFF"/>
                    </a:solidFill>
                    <a:effectLst/>
                    <a:latin typeface="Segoe UI Historic" panose="020B0502040204020203" pitchFamily="34" charset="0"/>
                  </a:rPr>
                  <a:t>分離</a:t>
                </a:r>
                <a:endParaRPr lang="zh-TW" altLang="en-US" dirty="0"/>
              </a:p>
            </p:txBody>
          </p:sp>
        </p:grpSp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65CB8F0-64B9-4F6D-A790-D18768879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80470" y="4864886"/>
              <a:ext cx="1433738" cy="1268859"/>
            </a:xfrm>
            <a:prstGeom prst="rect">
              <a:avLst/>
            </a:prstGeom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8092BF7-6C74-47A3-B4AD-9558897DAC4E}"/>
              </a:ext>
            </a:extLst>
          </p:cNvPr>
          <p:cNvGrpSpPr/>
          <p:nvPr/>
        </p:nvGrpSpPr>
        <p:grpSpPr>
          <a:xfrm>
            <a:off x="4803878" y="3927811"/>
            <a:ext cx="2584246" cy="2584800"/>
            <a:chOff x="4803878" y="3927811"/>
            <a:chExt cx="2584246" cy="2584800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B2B73E4D-7C20-4B66-81B6-E133F44621E0}"/>
                </a:ext>
              </a:extLst>
            </p:cNvPr>
            <p:cNvGrpSpPr/>
            <p:nvPr/>
          </p:nvGrpSpPr>
          <p:grpSpPr>
            <a:xfrm>
              <a:off x="4803878" y="3927811"/>
              <a:ext cx="2584246" cy="2584800"/>
              <a:chOff x="5223785" y="3843599"/>
              <a:chExt cx="2584246" cy="2341213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93ED0FE-853C-4B94-9E0F-56A225B734AD}"/>
                  </a:ext>
                </a:extLst>
              </p:cNvPr>
              <p:cNvSpPr/>
              <p:nvPr/>
            </p:nvSpPr>
            <p:spPr>
              <a:xfrm>
                <a:off x="5223785" y="3843599"/>
                <a:ext cx="2584246" cy="23412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DF78F25-6EA8-42E7-9F03-67D0DCDDCE43}"/>
                  </a:ext>
                </a:extLst>
              </p:cNvPr>
              <p:cNvSpPr txBox="1"/>
              <p:nvPr/>
            </p:nvSpPr>
            <p:spPr>
              <a:xfrm>
                <a:off x="6051995" y="4116222"/>
                <a:ext cx="927824" cy="470408"/>
              </a:xfrm>
              <a:prstGeom prst="ellipse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b="0" i="0" dirty="0">
                    <a:solidFill>
                      <a:srgbClr val="FFFFFF"/>
                    </a:solidFill>
                    <a:effectLst/>
                    <a:latin typeface="Segoe UI Historic" panose="020B0502040204020203" pitchFamily="34" charset="0"/>
                  </a:rPr>
                  <a:t>推薦</a:t>
                </a:r>
                <a:endParaRPr lang="en-US" altLang="zh-TW" b="0" i="0" dirty="0">
                  <a:solidFill>
                    <a:srgbClr val="FFFFFF"/>
                  </a:solidFill>
                  <a:effectLst/>
                  <a:latin typeface="Segoe UI Historic" panose="020B0502040204020203" pitchFamily="34" charset="0"/>
                </a:endParaRPr>
              </a:p>
            </p:txBody>
          </p:sp>
        </p:grp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646F7347-6A61-432C-B124-892DEB91D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60672" y="4838998"/>
              <a:ext cx="1177964" cy="11779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77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資料庫結構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10FDD3-2488-4E8C-9C4D-BB9838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7E97392-6C94-EF51-3197-353B4F6F50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1" t="61840" r="38434"/>
          <a:stretch/>
        </p:blipFill>
        <p:spPr>
          <a:xfrm>
            <a:off x="2959510" y="37499"/>
            <a:ext cx="7975190" cy="68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2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資料庫結構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6480EC-4431-6F48-C7CC-579837BDD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9" t="10683" r="-97" b="33634"/>
          <a:stretch/>
        </p:blipFill>
        <p:spPr>
          <a:xfrm>
            <a:off x="2610209" y="356082"/>
            <a:ext cx="9581791" cy="68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3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資料庫結構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6480EC-4431-6F48-C7CC-579837BDD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2" t="41824" r="111" b="13"/>
          <a:stretch/>
        </p:blipFill>
        <p:spPr>
          <a:xfrm>
            <a:off x="4711700" y="0"/>
            <a:ext cx="5257800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資料庫結構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6480EC-4431-6F48-C7CC-579837BDD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63025" r="56330" b="6202"/>
          <a:stretch/>
        </p:blipFill>
        <p:spPr>
          <a:xfrm>
            <a:off x="1700980" y="1519084"/>
            <a:ext cx="10071730" cy="47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0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資料庫結構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6480EC-4431-6F48-C7CC-579837BDD8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27512" r="65415" b="34798"/>
          <a:stretch/>
        </p:blipFill>
        <p:spPr>
          <a:xfrm>
            <a:off x="1479754" y="265472"/>
            <a:ext cx="7973962" cy="58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961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42FC265-9526-4547-96AE-E96FE4ACAB5D}"/>
              </a:ext>
            </a:extLst>
          </p:cNvPr>
          <p:cNvSpPr/>
          <p:nvPr/>
        </p:nvSpPr>
        <p:spPr>
          <a:xfrm>
            <a:off x="-1" y="0"/>
            <a:ext cx="389128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/>
              <a:t>網站架構</a:t>
            </a:r>
            <a:r>
              <a:rPr lang="en-US" altLang="zh-TW" sz="3600" dirty="0"/>
              <a:t>—</a:t>
            </a:r>
            <a:r>
              <a:rPr lang="zh-TW" altLang="en-US" sz="3600" dirty="0"/>
              <a:t>前台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4AA48B-6F3C-4955-B73A-EAAB33EEA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9326" y="1408736"/>
            <a:ext cx="13111326" cy="403988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2FBE51-508F-45CB-B3EE-88CBE731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1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B23D5B4-5CC5-4D9A-B8EA-59DD76EC0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6909" y="1485932"/>
            <a:ext cx="15365817" cy="47345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68A580E-2D49-41DF-99F0-0E1D34EA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15FA5D1D-E448-4192-8881-1EE1938ADEE7}"/>
              </a:ext>
            </a:extLst>
          </p:cNvPr>
          <p:cNvSpPr/>
          <p:nvPr/>
        </p:nvSpPr>
        <p:spPr>
          <a:xfrm>
            <a:off x="-1" y="0"/>
            <a:ext cx="389128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/>
              <a:t>網站架構</a:t>
            </a:r>
            <a:r>
              <a:rPr lang="en-US" altLang="zh-TW" sz="3600" dirty="0"/>
              <a:t>—</a:t>
            </a:r>
            <a:r>
              <a:rPr lang="zh-TW" altLang="en-US" sz="3600" dirty="0"/>
              <a:t>後台</a:t>
            </a:r>
          </a:p>
        </p:txBody>
      </p:sp>
    </p:spTree>
    <p:extLst>
      <p:ext uri="{BB962C8B-B14F-4D97-AF65-F5344CB8AC3E}">
        <p14:creationId xmlns:p14="http://schemas.microsoft.com/office/powerpoint/2010/main" val="136104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858153" y="-476493"/>
            <a:ext cx="6857355" cy="7810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797D88-95CE-4465-A75A-CC9EA3BC2786}"/>
              </a:ext>
            </a:extLst>
          </p:cNvPr>
          <p:cNvSpPr txBox="1"/>
          <p:nvPr/>
        </p:nvSpPr>
        <p:spPr>
          <a:xfrm>
            <a:off x="6754674" y="2446834"/>
            <a:ext cx="513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6600" b="0" i="0" u="none" strike="noStrike" kern="1200" cap="none" spc="300" normalizeH="0" baseline="0" noProof="0" dirty="0">
                <a:ln>
                  <a:noFill/>
                </a:ln>
                <a:solidFill>
                  <a:srgbClr val="794C28"/>
                </a:solidFill>
                <a:effectLst/>
                <a:uLnTx/>
                <a:uFillTx/>
                <a:cs typeface="+mn-ea"/>
                <a:sym typeface="+mn-lt"/>
              </a:rPr>
              <a:t>DEMO</a:t>
            </a:r>
            <a:endParaRPr kumimoji="0" lang="zh-CN" altLang="en-US" sz="6600" b="0" i="0" u="none" strike="noStrike" kern="1200" cap="none" spc="300" normalizeH="0" baseline="0" noProof="0" dirty="0">
              <a:ln>
                <a:noFill/>
              </a:ln>
              <a:solidFill>
                <a:srgbClr val="794C2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89140" y="0"/>
            <a:ext cx="7164888" cy="713885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EB4DE-4597-4AA8-973F-13638767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60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42FC265-9526-4547-96AE-E96FE4ACAB5D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結語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BE9DA82-A35B-47EE-8272-F70B2987D067}"/>
              </a:ext>
            </a:extLst>
          </p:cNvPr>
          <p:cNvGrpSpPr/>
          <p:nvPr/>
        </p:nvGrpSpPr>
        <p:grpSpPr>
          <a:xfrm>
            <a:off x="7567208" y="1830117"/>
            <a:ext cx="3310994" cy="3312000"/>
            <a:chOff x="1075996" y="1773000"/>
            <a:chExt cx="3310994" cy="3312000"/>
          </a:xfrm>
          <a:solidFill>
            <a:srgbClr val="61BFA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4E824987-6248-47BC-BF27-44C20DA99148}"/>
                </a:ext>
              </a:extLst>
            </p:cNvPr>
            <p:cNvSpPr/>
            <p:nvPr/>
          </p:nvSpPr>
          <p:spPr>
            <a:xfrm>
              <a:off x="1075996" y="1773000"/>
              <a:ext cx="3310994" cy="33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42F3E4EF-C306-4DAC-96B4-B3E326CFB40A}"/>
                </a:ext>
              </a:extLst>
            </p:cNvPr>
            <p:cNvGrpSpPr/>
            <p:nvPr/>
          </p:nvGrpSpPr>
          <p:grpSpPr>
            <a:xfrm>
              <a:off x="1291144" y="2240108"/>
              <a:ext cx="2880698" cy="2377783"/>
              <a:chOff x="3900124" y="996961"/>
              <a:chExt cx="2880698" cy="2377783"/>
            </a:xfrm>
            <a:grpFill/>
          </p:grpSpPr>
          <p:sp>
            <p:nvSpPr>
              <p:cNvPr id="20" name="文字方塊 13">
                <a:extLst>
                  <a:ext uri="{FF2B5EF4-FFF2-40B4-BE49-F238E27FC236}">
                    <a16:creationId xmlns:a16="http://schemas.microsoft.com/office/drawing/2014/main" id="{C37E85CE-166E-45CD-8F25-C528B3667ACB}"/>
                  </a:ext>
                </a:extLst>
              </p:cNvPr>
              <p:cNvSpPr txBox="1"/>
              <p:nvPr/>
            </p:nvSpPr>
            <p:spPr>
              <a:xfrm>
                <a:off x="3900124" y="996961"/>
                <a:ext cx="288069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 rtl="0"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營造買賣雙贏</a:t>
                </a:r>
              </a:p>
            </p:txBody>
          </p:sp>
          <p:pic>
            <p:nvPicPr>
              <p:cNvPr id="21" name="Picture 2" descr="握手をしているビジネスマンのイラスト「男性と女性」">
                <a:extLst>
                  <a:ext uri="{FF2B5EF4-FFF2-40B4-BE49-F238E27FC236}">
                    <a16:creationId xmlns:a16="http://schemas.microsoft.com/office/drawing/2014/main" id="{9D25F599-5F9E-457F-85B6-4D05B54594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84339" y="1470708"/>
                <a:ext cx="1965114" cy="1904036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D78D5036-80A0-4D07-B6D0-A25D958E0C34}"/>
              </a:ext>
            </a:extLst>
          </p:cNvPr>
          <p:cNvGrpSpPr/>
          <p:nvPr/>
        </p:nvGrpSpPr>
        <p:grpSpPr>
          <a:xfrm>
            <a:off x="1313798" y="1830117"/>
            <a:ext cx="3310994" cy="3312000"/>
            <a:chOff x="7805010" y="1773000"/>
            <a:chExt cx="3310994" cy="3312000"/>
          </a:xfrm>
          <a:solidFill>
            <a:srgbClr val="61BFA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7560ED1-E459-4C72-BB1B-EC5A6E85231D}"/>
                </a:ext>
              </a:extLst>
            </p:cNvPr>
            <p:cNvSpPr/>
            <p:nvPr/>
          </p:nvSpPr>
          <p:spPr>
            <a:xfrm>
              <a:off x="7805010" y="1773000"/>
              <a:ext cx="3310994" cy="331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40191FA6-EA7B-4D0D-BB30-77386F7B1064}"/>
                </a:ext>
              </a:extLst>
            </p:cNvPr>
            <p:cNvGrpSpPr/>
            <p:nvPr/>
          </p:nvGrpSpPr>
          <p:grpSpPr>
            <a:xfrm>
              <a:off x="8336613" y="1966100"/>
              <a:ext cx="2287701" cy="2651791"/>
              <a:chOff x="14039155" y="1733635"/>
              <a:chExt cx="2287701" cy="2651791"/>
            </a:xfrm>
            <a:grpFill/>
          </p:grpSpPr>
          <p:sp>
            <p:nvSpPr>
              <p:cNvPr id="14" name="文字方塊 34">
                <a:extLst>
                  <a:ext uri="{FF2B5EF4-FFF2-40B4-BE49-F238E27FC236}">
                    <a16:creationId xmlns:a16="http://schemas.microsoft.com/office/drawing/2014/main" id="{481DA2E6-2D02-46AC-9AFA-00ACC6C05147}"/>
                  </a:ext>
                </a:extLst>
              </p:cNvPr>
              <p:cNvSpPr txBox="1"/>
              <p:nvPr/>
            </p:nvSpPr>
            <p:spPr>
              <a:xfrm>
                <a:off x="14637892" y="1733635"/>
                <a:ext cx="1050313" cy="52322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 rtl="0"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租借</a:t>
                </a:r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1794A31D-8F16-47F5-AD63-AE7C650DE235}"/>
                  </a:ext>
                </a:extLst>
              </p:cNvPr>
              <p:cNvGrpSpPr/>
              <p:nvPr/>
            </p:nvGrpSpPr>
            <p:grpSpPr>
              <a:xfrm>
                <a:off x="14039155" y="2266463"/>
                <a:ext cx="2287701" cy="2118963"/>
                <a:chOff x="4777023" y="2291657"/>
                <a:chExt cx="2684796" cy="2416316"/>
              </a:xfrm>
              <a:grpFill/>
            </p:grpSpPr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98A2582B-A1D0-46DC-A8A8-5811B534E9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7023" y="2291657"/>
                  <a:ext cx="2684796" cy="2416316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35CA03FB-C061-4676-B2A0-B8CED2A4C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21230652">
                  <a:off x="5705668" y="3511959"/>
                  <a:ext cx="552274" cy="657919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</p:grp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8AD3DB8E-364F-4C2A-8A6E-823C72796D65}"/>
              </a:ext>
            </a:extLst>
          </p:cNvPr>
          <p:cNvGrpSpPr/>
          <p:nvPr/>
        </p:nvGrpSpPr>
        <p:grpSpPr>
          <a:xfrm>
            <a:off x="3299566" y="943790"/>
            <a:ext cx="5559425" cy="5558400"/>
            <a:chOff x="3326244" y="992311"/>
            <a:chExt cx="5559425" cy="5558400"/>
          </a:xfrm>
          <a:solidFill>
            <a:srgbClr val="61BFAD"/>
          </a:solidFill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055E18C-7A54-4107-A00D-F790EDB51DFA}"/>
                </a:ext>
              </a:extLst>
            </p:cNvPr>
            <p:cNvSpPr/>
            <p:nvPr/>
          </p:nvSpPr>
          <p:spPr>
            <a:xfrm>
              <a:off x="3326244" y="992311"/>
              <a:ext cx="5559425" cy="5558400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9" name="文字方塊 12">
              <a:extLst>
                <a:ext uri="{FF2B5EF4-FFF2-40B4-BE49-F238E27FC236}">
                  <a16:creationId xmlns:a16="http://schemas.microsoft.com/office/drawing/2014/main" id="{E60FEAD7-193C-4399-B339-97EB7C29116D}"/>
                </a:ext>
              </a:extLst>
            </p:cNvPr>
            <p:cNvSpPr txBox="1"/>
            <p:nvPr/>
          </p:nvSpPr>
          <p:spPr>
            <a:xfrm>
              <a:off x="4141692" y="1818383"/>
              <a:ext cx="3918085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買家買</a:t>
              </a:r>
              <a:r>
                <a:rPr lang="en-US" altLang="zh-TW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借</a:t>
              </a:r>
              <a:r>
                <a:rPr lang="en-US" altLang="zh-TW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得開心</a:t>
              </a:r>
              <a:endParaRPr lang="en-US" altLang="zh-TW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28">
              <a:extLst>
                <a:ext uri="{FF2B5EF4-FFF2-40B4-BE49-F238E27FC236}">
                  <a16:creationId xmlns:a16="http://schemas.microsoft.com/office/drawing/2014/main" id="{14F768C4-BFB1-4299-9D61-431F5D2CE090}"/>
                </a:ext>
              </a:extLst>
            </p:cNvPr>
            <p:cNvSpPr txBox="1"/>
            <p:nvPr/>
          </p:nvSpPr>
          <p:spPr>
            <a:xfrm>
              <a:off x="4141692" y="5144653"/>
              <a:ext cx="3918085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賣家賣</a:t>
              </a:r>
              <a:r>
                <a:rPr lang="en-US" altLang="zh-TW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租</a:t>
              </a:r>
              <a:r>
                <a:rPr lang="en-US" altLang="zh-TW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3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得開心</a:t>
              </a:r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7A8053B-34A4-4974-B429-14BE548A8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0798" y="2617493"/>
              <a:ext cx="2550316" cy="2308036"/>
            </a:xfrm>
            <a:prstGeom prst="rect">
              <a:avLst/>
            </a:prstGeom>
            <a:grpFill/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DA15C0-5660-49A7-939C-BD180AEB7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0.25651 0.00371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185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0.25638 0.00371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2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659A03A-873D-498A-B616-15091F0E8080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動機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5DF52D-812B-4D76-B5DA-E4DAB936F2D1}"/>
              </a:ext>
            </a:extLst>
          </p:cNvPr>
          <p:cNvSpPr txBox="1"/>
          <p:nvPr/>
        </p:nvSpPr>
        <p:spPr>
          <a:xfrm>
            <a:off x="1921628" y="1042897"/>
            <a:ext cx="9051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/>
              <a:t>市面上的交易平台，只能買賣不能租借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966351-3687-4FA9-A255-9C37015B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116858"/>
            <a:ext cx="3810000" cy="381000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A1EC253-7630-4575-8A55-FDFF31B6A032}"/>
              </a:ext>
            </a:extLst>
          </p:cNvPr>
          <p:cNvSpPr/>
          <p:nvPr/>
        </p:nvSpPr>
        <p:spPr>
          <a:xfrm flipH="1">
            <a:off x="7522754" y="3970549"/>
            <a:ext cx="535350" cy="4055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83FF3C7-4288-42A4-8FC7-BA87851F83FC}"/>
              </a:ext>
            </a:extLst>
          </p:cNvPr>
          <p:cNvSpPr/>
          <p:nvPr/>
        </p:nvSpPr>
        <p:spPr>
          <a:xfrm flipH="1">
            <a:off x="8091292" y="3428925"/>
            <a:ext cx="921412" cy="6980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0" name="雲朵形 9">
            <a:extLst>
              <a:ext uri="{FF2B5EF4-FFF2-40B4-BE49-F238E27FC236}">
                <a16:creationId xmlns:a16="http://schemas.microsoft.com/office/drawing/2014/main" id="{9523094C-680F-48EB-B50A-A226D7007D8F}"/>
              </a:ext>
            </a:extLst>
          </p:cNvPr>
          <p:cNvSpPr/>
          <p:nvPr/>
        </p:nvSpPr>
        <p:spPr>
          <a:xfrm flipH="1">
            <a:off x="8718163" y="1814952"/>
            <a:ext cx="2697842" cy="231201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9EE1487-B1D2-4C3C-9A21-663B1B66BFE5}"/>
              </a:ext>
            </a:extLst>
          </p:cNvPr>
          <p:cNvGrpSpPr/>
          <p:nvPr/>
        </p:nvGrpSpPr>
        <p:grpSpPr>
          <a:xfrm>
            <a:off x="-3555003" y="-2912963"/>
            <a:ext cx="3362224" cy="3362224"/>
            <a:chOff x="639493" y="1000218"/>
            <a:chExt cx="3362224" cy="336222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5876871-08D0-443E-BBAA-D54065A06570}"/>
                </a:ext>
              </a:extLst>
            </p:cNvPr>
            <p:cNvSpPr/>
            <p:nvPr/>
          </p:nvSpPr>
          <p:spPr>
            <a:xfrm rot="2935957">
              <a:off x="2096411" y="1095691"/>
              <a:ext cx="516452" cy="3031415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: 圖案 19">
              <a:extLst>
                <a:ext uri="{FF2B5EF4-FFF2-40B4-BE49-F238E27FC236}">
                  <a16:creationId xmlns:a16="http://schemas.microsoft.com/office/drawing/2014/main" id="{20A76C6B-F805-4C4E-9BBA-76170CAE4DA9}"/>
                </a:ext>
              </a:extLst>
            </p:cNvPr>
            <p:cNvSpPr/>
            <p:nvPr/>
          </p:nvSpPr>
          <p:spPr>
            <a:xfrm>
              <a:off x="639493" y="1000218"/>
              <a:ext cx="3362224" cy="3362224"/>
            </a:xfrm>
            <a:custGeom>
              <a:avLst/>
              <a:gdLst>
                <a:gd name="connsiteX0" fmla="*/ 1681297 w 3362224"/>
                <a:gd name="connsiteY0" fmla="*/ 320478 h 3362224"/>
                <a:gd name="connsiteX1" fmla="*/ 320663 w 3362224"/>
                <a:gd name="connsiteY1" fmla="*/ 1681112 h 3362224"/>
                <a:gd name="connsiteX2" fmla="*/ 1681297 w 3362224"/>
                <a:gd name="connsiteY2" fmla="*/ 3041746 h 3362224"/>
                <a:gd name="connsiteX3" fmla="*/ 3041931 w 3362224"/>
                <a:gd name="connsiteY3" fmla="*/ 1681112 h 3362224"/>
                <a:gd name="connsiteX4" fmla="*/ 1681297 w 3362224"/>
                <a:gd name="connsiteY4" fmla="*/ 320478 h 3362224"/>
                <a:gd name="connsiteX5" fmla="*/ 1681112 w 3362224"/>
                <a:gd name="connsiteY5" fmla="*/ 0 h 3362224"/>
                <a:gd name="connsiteX6" fmla="*/ 3362224 w 3362224"/>
                <a:gd name="connsiteY6" fmla="*/ 1681112 h 3362224"/>
                <a:gd name="connsiteX7" fmla="*/ 1681112 w 3362224"/>
                <a:gd name="connsiteY7" fmla="*/ 3362224 h 3362224"/>
                <a:gd name="connsiteX8" fmla="*/ 0 w 3362224"/>
                <a:gd name="connsiteY8" fmla="*/ 1681112 h 3362224"/>
                <a:gd name="connsiteX9" fmla="*/ 1681112 w 3362224"/>
                <a:gd name="connsiteY9" fmla="*/ 0 h 336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62224" h="3362224">
                  <a:moveTo>
                    <a:pt x="1681297" y="320478"/>
                  </a:moveTo>
                  <a:cubicBezTo>
                    <a:pt x="929840" y="320478"/>
                    <a:pt x="320663" y="929655"/>
                    <a:pt x="320663" y="1681112"/>
                  </a:cubicBezTo>
                  <a:cubicBezTo>
                    <a:pt x="320663" y="2432569"/>
                    <a:pt x="929840" y="3041746"/>
                    <a:pt x="1681297" y="3041746"/>
                  </a:cubicBezTo>
                  <a:cubicBezTo>
                    <a:pt x="2432754" y="3041746"/>
                    <a:pt x="3041931" y="2432569"/>
                    <a:pt x="3041931" y="1681112"/>
                  </a:cubicBezTo>
                  <a:cubicBezTo>
                    <a:pt x="3041931" y="929655"/>
                    <a:pt x="2432754" y="320478"/>
                    <a:pt x="1681297" y="320478"/>
                  </a:cubicBezTo>
                  <a:close/>
                  <a:moveTo>
                    <a:pt x="1681112" y="0"/>
                  </a:moveTo>
                  <a:cubicBezTo>
                    <a:pt x="2609565" y="0"/>
                    <a:pt x="3362224" y="752659"/>
                    <a:pt x="3362224" y="1681112"/>
                  </a:cubicBezTo>
                  <a:cubicBezTo>
                    <a:pt x="3362224" y="2609565"/>
                    <a:pt x="2609565" y="3362224"/>
                    <a:pt x="1681112" y="3362224"/>
                  </a:cubicBezTo>
                  <a:cubicBezTo>
                    <a:pt x="752659" y="3362224"/>
                    <a:pt x="0" y="2609565"/>
                    <a:pt x="0" y="1681112"/>
                  </a:cubicBezTo>
                  <a:cubicBezTo>
                    <a:pt x="0" y="752659"/>
                    <a:pt x="752659" y="0"/>
                    <a:pt x="168111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</p:grpSp>
      <p:sp>
        <p:nvSpPr>
          <p:cNvPr id="21" name="投影片編號版面配置區 20">
            <a:extLst>
              <a:ext uri="{FF2B5EF4-FFF2-40B4-BE49-F238E27FC236}">
                <a16:creationId xmlns:a16="http://schemas.microsoft.com/office/drawing/2014/main" id="{6C8955CE-44AF-45F8-BF5A-AA30F067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E842D3A7-C8D7-FC37-9B88-4AA45830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56300">
            <a:off x="9649154" y="2419379"/>
            <a:ext cx="778803" cy="95483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C514694-D2F0-B041-8C6E-66C1BB32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50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858153" y="-476493"/>
            <a:ext cx="6857355" cy="7810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797D88-95CE-4465-A75A-CC9EA3BC2786}"/>
              </a:ext>
            </a:extLst>
          </p:cNvPr>
          <p:cNvSpPr txBox="1"/>
          <p:nvPr/>
        </p:nvSpPr>
        <p:spPr>
          <a:xfrm>
            <a:off x="6754674" y="2446834"/>
            <a:ext cx="51325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600" b="0" i="0" u="none" strike="noStrike" kern="1200" cap="none" spc="300" normalizeH="0" baseline="0" noProof="0" dirty="0">
                <a:ln>
                  <a:noFill/>
                </a:ln>
                <a:solidFill>
                  <a:srgbClr val="794C28"/>
                </a:solidFill>
                <a:effectLst/>
                <a:uLnTx/>
                <a:uFillTx/>
                <a:cs typeface="+mn-ea"/>
                <a:sym typeface="+mn-lt"/>
              </a:rPr>
              <a:t>謝謝觀看</a:t>
            </a:r>
            <a:endParaRPr kumimoji="0" lang="zh-CN" altLang="en-US" sz="6600" b="0" i="0" u="none" strike="noStrike" kern="1200" cap="none" spc="300" normalizeH="0" baseline="0" noProof="0" dirty="0">
              <a:ln>
                <a:noFill/>
              </a:ln>
              <a:solidFill>
                <a:srgbClr val="794C2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89140" y="0"/>
            <a:ext cx="7164888" cy="713885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6EB4DE-4597-4AA8-973F-13638767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7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開發環境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2DDB23-9062-4470-9541-0300A3954C02}"/>
              </a:ext>
            </a:extLst>
          </p:cNvPr>
          <p:cNvSpPr/>
          <p:nvPr/>
        </p:nvSpPr>
        <p:spPr>
          <a:xfrm>
            <a:off x="1516262" y="1739545"/>
            <a:ext cx="2343758" cy="1101213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前端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0203EF-6AF5-46A5-96A1-0DE83AC008E3}"/>
              </a:ext>
            </a:extLst>
          </p:cNvPr>
          <p:cNvSpPr/>
          <p:nvPr/>
        </p:nvSpPr>
        <p:spPr>
          <a:xfrm>
            <a:off x="8105553" y="1725303"/>
            <a:ext cx="2343758" cy="1101213"/>
          </a:xfrm>
          <a:prstGeom prst="rect">
            <a:avLst/>
          </a:prstGeom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/>
              <a:t>後端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E157B4-CA94-4EC9-875B-B1921266E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78" y="3999799"/>
            <a:ext cx="1741953" cy="174195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6D0398-5D89-400B-847D-658761F5D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803" y="4048604"/>
            <a:ext cx="1626535" cy="16265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95337A-8BA4-46DF-9DF1-16E12D800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3082" y="4018111"/>
            <a:ext cx="1231728" cy="17053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16CB6F6-8466-44BB-9ABA-F1CE1C4178F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858" y="4562166"/>
            <a:ext cx="2080574" cy="11218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99289C-7D91-4677-ABBE-8F513150EB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69123" y="4332697"/>
            <a:ext cx="1960376" cy="101847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10FDD3-2488-4E8C-9C4D-BB9838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70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659A03A-873D-498A-B616-15091F0E8080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動機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584B7F5-2F3E-40DD-9C55-D74980A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26" y="2191540"/>
            <a:ext cx="3810000" cy="3810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B331B511-207E-4D7D-90F5-0F935C6A7DAF}"/>
              </a:ext>
            </a:extLst>
          </p:cNvPr>
          <p:cNvGrpSpPr/>
          <p:nvPr/>
        </p:nvGrpSpPr>
        <p:grpSpPr>
          <a:xfrm>
            <a:off x="4641307" y="4423937"/>
            <a:ext cx="7201167" cy="1301753"/>
            <a:chOff x="4641306" y="5084659"/>
            <a:chExt cx="7201167" cy="1301753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93CECCA-54AA-B836-8F9F-0468A29D5300}"/>
                </a:ext>
              </a:extLst>
            </p:cNvPr>
            <p:cNvGrpSpPr/>
            <p:nvPr/>
          </p:nvGrpSpPr>
          <p:grpSpPr>
            <a:xfrm>
              <a:off x="4641306" y="5084659"/>
              <a:ext cx="7201167" cy="1301753"/>
              <a:chOff x="4876164" y="4500366"/>
              <a:chExt cx="6294310" cy="1301753"/>
            </a:xfrm>
          </p:grpSpPr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3D1946DF-26B7-8480-8A38-9B2CA7FAFD4B}"/>
                  </a:ext>
                </a:extLst>
              </p:cNvPr>
              <p:cNvSpPr/>
              <p:nvPr/>
            </p:nvSpPr>
            <p:spPr>
              <a:xfrm rot="16200000">
                <a:off x="7372442" y="2004088"/>
                <a:ext cx="1301753" cy="62943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rtl="0"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 dirty="0"/>
              </a:p>
            </p:txBody>
          </p:sp>
          <p:sp>
            <p:nvSpPr>
              <p:cNvPr id="12" name="文字方塊 37">
                <a:extLst>
                  <a:ext uri="{FF2B5EF4-FFF2-40B4-BE49-F238E27FC236}">
                    <a16:creationId xmlns:a16="http://schemas.microsoft.com/office/drawing/2014/main" id="{3C20E212-292A-4748-19C0-624A02D8F19B}"/>
                  </a:ext>
                </a:extLst>
              </p:cNvPr>
              <p:cNvSpPr txBox="1"/>
              <p:nvPr/>
            </p:nvSpPr>
            <p:spPr>
              <a:xfrm>
                <a:off x="6166468" y="4889633"/>
                <a:ext cx="40999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rtl="0"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2800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書籍版本受限</a:t>
                </a:r>
              </a:p>
            </p:txBody>
          </p:sp>
        </p:grpSp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3F86B29D-4DE7-9250-D682-2F9E0E854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4189" y="5227536"/>
              <a:ext cx="1162381" cy="1016000"/>
            </a:xfrm>
            <a:prstGeom prst="rect">
              <a:avLst/>
            </a:prstGeom>
          </p:spPr>
        </p:pic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47DD00-A3FF-4E73-9238-F7E2097150E9}"/>
              </a:ext>
            </a:extLst>
          </p:cNvPr>
          <p:cNvGrpSpPr/>
          <p:nvPr/>
        </p:nvGrpSpPr>
        <p:grpSpPr>
          <a:xfrm>
            <a:off x="4641309" y="2777801"/>
            <a:ext cx="7201166" cy="1301753"/>
            <a:chOff x="4641308" y="3438523"/>
            <a:chExt cx="7201166" cy="1301753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CFCC47-97BC-C616-3FD6-6D38F05E3E0D}"/>
                </a:ext>
              </a:extLst>
            </p:cNvPr>
            <p:cNvSpPr/>
            <p:nvPr/>
          </p:nvSpPr>
          <p:spPr>
            <a:xfrm rot="16200000">
              <a:off x="7591014" y="488817"/>
              <a:ext cx="1301753" cy="7201166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5" name="文字方塊 46">
              <a:extLst>
                <a:ext uri="{FF2B5EF4-FFF2-40B4-BE49-F238E27FC236}">
                  <a16:creationId xmlns:a16="http://schemas.microsoft.com/office/drawing/2014/main" id="{6E2A60D0-17B7-5D65-0DB8-9798B223BD97}"/>
                </a:ext>
              </a:extLst>
            </p:cNvPr>
            <p:cNvSpPr txBox="1"/>
            <p:nvPr/>
          </p:nvSpPr>
          <p:spPr>
            <a:xfrm>
              <a:off x="6117511" y="3827790"/>
              <a:ext cx="5566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暫時性需求，須買下整本書籍費用</a:t>
              </a:r>
            </a:p>
          </p:txBody>
        </p:sp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DF1EB71-DC0D-4481-9FBA-DA8BF6E2B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939" t="2498" r="39879" b="49548"/>
            <a:stretch/>
          </p:blipFill>
          <p:spPr>
            <a:xfrm>
              <a:off x="4823029" y="3580641"/>
              <a:ext cx="984700" cy="955053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C35AFBF3-2500-4A59-99E4-DC350A92E9CD}"/>
              </a:ext>
            </a:extLst>
          </p:cNvPr>
          <p:cNvGrpSpPr/>
          <p:nvPr/>
        </p:nvGrpSpPr>
        <p:grpSpPr>
          <a:xfrm>
            <a:off x="4641308" y="1131664"/>
            <a:ext cx="7201168" cy="1301753"/>
            <a:chOff x="4641307" y="1792386"/>
            <a:chExt cx="7201168" cy="1301753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2774848-0C37-7707-AC43-FC59E6B61F4E}"/>
                </a:ext>
              </a:extLst>
            </p:cNvPr>
            <p:cNvSpPr/>
            <p:nvPr/>
          </p:nvSpPr>
          <p:spPr>
            <a:xfrm rot="16200000">
              <a:off x="7591014" y="-1157321"/>
              <a:ext cx="1301753" cy="7201168"/>
            </a:xfrm>
            <a:prstGeom prst="roundRect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8" name="文字方塊 41">
              <a:extLst>
                <a:ext uri="{FF2B5EF4-FFF2-40B4-BE49-F238E27FC236}">
                  <a16:creationId xmlns:a16="http://schemas.microsoft.com/office/drawing/2014/main" id="{D83A8A4F-2062-3042-E940-AEA4898AA0E2}"/>
                </a:ext>
              </a:extLst>
            </p:cNvPr>
            <p:cNvSpPr txBox="1"/>
            <p:nvPr/>
          </p:nvSpPr>
          <p:spPr>
            <a:xfrm>
              <a:off x="6067660" y="2181654"/>
              <a:ext cx="38150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TW" altLang="en-US" sz="2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只能賣出書籍無法保留</a:t>
              </a:r>
            </a:p>
          </p:txBody>
        </p:sp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B9F6A05A-45B8-F652-3C88-BD6697FC0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33658" y="2005824"/>
              <a:ext cx="935084" cy="935084"/>
            </a:xfrm>
            <a:prstGeom prst="rect">
              <a:avLst/>
            </a:prstGeom>
          </p:spPr>
        </p:pic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35FA62-A8CA-40CC-B407-9C79368E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67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3">
            <a:extLst>
              <a:ext uri="{FF2B5EF4-FFF2-40B4-BE49-F238E27FC236}">
                <a16:creationId xmlns:a16="http://schemas.microsoft.com/office/drawing/2014/main" id="{DD06E65B-1EB1-4F5E-9527-4C84A23002F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996001-9FB9-48CD-9BF1-EE1066358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56018D-2719-4B7A-A24A-79767D7D821D}"/>
              </a:ext>
            </a:extLst>
          </p:cNvPr>
          <p:cNvSpPr/>
          <p:nvPr/>
        </p:nvSpPr>
        <p:spPr>
          <a:xfrm>
            <a:off x="6085589" y="0"/>
            <a:ext cx="6111915" cy="6858000"/>
          </a:xfrm>
          <a:prstGeom prst="rect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402" y="6223296"/>
            <a:ext cx="2743200" cy="365125"/>
          </a:xfrm>
        </p:spPr>
        <p:txBody>
          <a:bodyPr rtlCol="0" anchor="ctr">
            <a:normAutofit lnSpcReduction="10000"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0E122AA-0B7C-4A99-9CCB-62DE9DE60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7" t="5963" r="84630" b="78110"/>
          <a:stretch/>
        </p:blipFill>
        <p:spPr>
          <a:xfrm>
            <a:off x="13565169" y="792773"/>
            <a:ext cx="538480" cy="55372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BE68229-2DC0-4B23-A0A8-38938C17A4AA}"/>
              </a:ext>
            </a:extLst>
          </p:cNvPr>
          <p:cNvSpPr/>
          <p:nvPr/>
        </p:nvSpPr>
        <p:spPr>
          <a:xfrm>
            <a:off x="-5505" y="0"/>
            <a:ext cx="6101505" cy="6858000"/>
          </a:xfrm>
          <a:prstGeom prst="rect">
            <a:avLst/>
          </a:prstGeom>
          <a:solidFill>
            <a:srgbClr val="167C8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2A0B75-A9EC-4C32-87C2-420271A1E0BF}"/>
              </a:ext>
            </a:extLst>
          </p:cNvPr>
          <p:cNvGrpSpPr/>
          <p:nvPr/>
        </p:nvGrpSpPr>
        <p:grpSpPr>
          <a:xfrm>
            <a:off x="6090498" y="0"/>
            <a:ext cx="6967724" cy="1753747"/>
            <a:chOff x="-8000444" y="71596"/>
            <a:chExt cx="8197147" cy="1753747"/>
          </a:xfrm>
          <a:solidFill>
            <a:srgbClr val="61BFAD"/>
          </a:solidFill>
        </p:grpSpPr>
        <p:sp>
          <p:nvSpPr>
            <p:cNvPr id="17" name="箭號: 五邊形 16">
              <a:extLst>
                <a:ext uri="{FF2B5EF4-FFF2-40B4-BE49-F238E27FC236}">
                  <a16:creationId xmlns:a16="http://schemas.microsoft.com/office/drawing/2014/main" id="{077AAD1A-5A19-4A9E-9BB5-D89F38B6C6EA}"/>
                </a:ext>
              </a:extLst>
            </p:cNvPr>
            <p:cNvSpPr/>
            <p:nvPr/>
          </p:nvSpPr>
          <p:spPr>
            <a:xfrm>
              <a:off x="-8000444" y="71596"/>
              <a:ext cx="8197147" cy="175374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45732-7E73-4673-9D47-F2A6EFEFF1EB}"/>
                </a:ext>
              </a:extLst>
            </p:cNvPr>
            <p:cNvSpPr txBox="1"/>
            <p:nvPr/>
          </p:nvSpPr>
          <p:spPr>
            <a:xfrm>
              <a:off x="-5077834" y="512650"/>
              <a:ext cx="1673939" cy="83099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D768753-E274-4EFC-86B2-0579F14C98ED}"/>
              </a:ext>
            </a:extLst>
          </p:cNvPr>
          <p:cNvGrpSpPr/>
          <p:nvPr/>
        </p:nvGrpSpPr>
        <p:grpSpPr>
          <a:xfrm>
            <a:off x="-70132" y="0"/>
            <a:ext cx="7042432" cy="1753747"/>
            <a:chOff x="-61034" y="0"/>
            <a:chExt cx="6084230" cy="1753747"/>
          </a:xfrm>
          <a:solidFill>
            <a:srgbClr val="167C80"/>
          </a:solidFill>
        </p:grpSpPr>
        <p:sp>
          <p:nvSpPr>
            <p:cNvPr id="8" name="箭號: 五邊形 7">
              <a:extLst>
                <a:ext uri="{FF2B5EF4-FFF2-40B4-BE49-F238E27FC236}">
                  <a16:creationId xmlns:a16="http://schemas.microsoft.com/office/drawing/2014/main" id="{8A45447D-9E60-487F-860B-9621BE0D40DA}"/>
                </a:ext>
              </a:extLst>
            </p:cNvPr>
            <p:cNvSpPr/>
            <p:nvPr/>
          </p:nvSpPr>
          <p:spPr>
            <a:xfrm>
              <a:off x="-61034" y="0"/>
              <a:ext cx="6084230" cy="1753747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780B7E3-0BE4-41A7-8D2F-63443985497A}"/>
                </a:ext>
              </a:extLst>
            </p:cNvPr>
            <p:cNvSpPr txBox="1"/>
            <p:nvPr/>
          </p:nvSpPr>
          <p:spPr>
            <a:xfrm>
              <a:off x="1925954" y="441053"/>
              <a:ext cx="329970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對象</a:t>
              </a: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5996D4-9A8A-4488-B3D7-A42C3F8DD154}"/>
              </a:ext>
            </a:extLst>
          </p:cNvPr>
          <p:cNvGrpSpPr/>
          <p:nvPr/>
        </p:nvGrpSpPr>
        <p:grpSpPr>
          <a:xfrm>
            <a:off x="1222358" y="1892956"/>
            <a:ext cx="3662291" cy="4522803"/>
            <a:chOff x="1222358" y="1892956"/>
            <a:chExt cx="3662291" cy="4522803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8AB6C596-3777-4E57-BD74-9461F11D46A7}"/>
                </a:ext>
              </a:extLst>
            </p:cNvPr>
            <p:cNvGrpSpPr/>
            <p:nvPr/>
          </p:nvGrpSpPr>
          <p:grpSpPr>
            <a:xfrm>
              <a:off x="1222358" y="1892956"/>
              <a:ext cx="3662291" cy="3658226"/>
              <a:chOff x="-4146710" y="3128548"/>
              <a:chExt cx="4291013" cy="4286250"/>
            </a:xfrm>
          </p:grpSpPr>
          <p:pic>
            <p:nvPicPr>
              <p:cNvPr id="6" name="圖片 5">
                <a:extLst>
                  <a:ext uri="{FF2B5EF4-FFF2-40B4-BE49-F238E27FC236}">
                    <a16:creationId xmlns:a16="http://schemas.microsoft.com/office/drawing/2014/main" id="{C1457798-51B8-4C0A-A753-CEF0D7903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436972" y="3128548"/>
                <a:ext cx="2581275" cy="4286250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5AC34EFC-00FB-4EA0-BB6F-3FFFE9B962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146710" y="3128548"/>
                <a:ext cx="2581275" cy="4286250"/>
              </a:xfrm>
              <a:prstGeom prst="rect">
                <a:avLst/>
              </a:prstGeom>
            </p:spPr>
          </p:pic>
        </p:grp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0B9A4844-A771-47AC-99EB-CAC8857E1FD3}"/>
                </a:ext>
              </a:extLst>
            </p:cNvPr>
            <p:cNvSpPr txBox="1"/>
            <p:nvPr/>
          </p:nvSpPr>
          <p:spPr>
            <a:xfrm>
              <a:off x="1951971" y="5584762"/>
              <a:ext cx="2203065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大學生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4B24EF2-0251-4408-8124-ED3DB0D34633}"/>
              </a:ext>
            </a:extLst>
          </p:cNvPr>
          <p:cNvGrpSpPr/>
          <p:nvPr/>
        </p:nvGrpSpPr>
        <p:grpSpPr>
          <a:xfrm>
            <a:off x="7077490" y="2002192"/>
            <a:ext cx="4144029" cy="4403667"/>
            <a:chOff x="7077490" y="2002192"/>
            <a:chExt cx="4144029" cy="4403667"/>
          </a:xfrm>
        </p:grpSpPr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35DDCBE7-B8A0-4D43-82A9-0B675CD2B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4504" y="2002192"/>
              <a:ext cx="3810000" cy="3324225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9E4C926-CAB7-45DF-AB10-CEFD84673B54}"/>
                </a:ext>
              </a:extLst>
            </p:cNvPr>
            <p:cNvSpPr txBox="1"/>
            <p:nvPr/>
          </p:nvSpPr>
          <p:spPr>
            <a:xfrm>
              <a:off x="7077490" y="5574862"/>
              <a:ext cx="4144029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48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彈性交易平台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42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74846" y="4760375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TW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A31E1A-CAF8-48E9-8FA2-2E2E9F5F6BEB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D35B660-3D3A-457F-9FF7-71B662274473}"/>
              </a:ext>
            </a:extLst>
          </p:cNvPr>
          <p:cNvGrpSpPr/>
          <p:nvPr/>
        </p:nvGrpSpPr>
        <p:grpSpPr>
          <a:xfrm>
            <a:off x="0" y="4572000"/>
            <a:ext cx="12192000" cy="2286000"/>
            <a:chOff x="0" y="4572001"/>
            <a:chExt cx="12192000" cy="2286000"/>
          </a:xfrm>
          <a:solidFill>
            <a:srgbClr val="A9D18E"/>
          </a:solidFill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A4D6E4-8137-4B97-8601-28DC709C4C6B}"/>
                </a:ext>
              </a:extLst>
            </p:cNvPr>
            <p:cNvSpPr/>
            <p:nvPr/>
          </p:nvSpPr>
          <p:spPr>
            <a:xfrm>
              <a:off x="0" y="4572001"/>
              <a:ext cx="12192000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A44496B8-5906-4D6F-81E8-2B42E343AF11}"/>
                </a:ext>
              </a:extLst>
            </p:cNvPr>
            <p:cNvSpPr txBox="1"/>
            <p:nvPr/>
          </p:nvSpPr>
          <p:spPr>
            <a:xfrm>
              <a:off x="586723" y="5437459"/>
              <a:ext cx="8913624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>
                <a:defRPr sz="2800" b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panose="03000509000000000000" pitchFamily="65" charset="-120"/>
                </a:defRPr>
              </a:lvl1pPr>
            </a:lstStyle>
            <a:p>
              <a:r>
                <a:rPr lang="zh-TW" altLang="en-US" dirty="0"/>
                <a:t>賣家能夠同時賺取費用並保留書籍</a:t>
              </a:r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0458D1B-6E7F-4130-A106-ACC5C245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/>
          </p:blipFill>
          <p:spPr bwMode="auto">
            <a:xfrm>
              <a:off x="9776781" y="4814881"/>
              <a:ext cx="1635746" cy="1768375"/>
            </a:xfrm>
            <a:prstGeom prst="rect">
              <a:avLst/>
            </a:prstGeom>
            <a:grpFill/>
          </p:spPr>
        </p:pic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6C3F21F-B1B5-476A-9572-9AC60588ED1A}"/>
              </a:ext>
            </a:extLst>
          </p:cNvPr>
          <p:cNvGrpSpPr/>
          <p:nvPr/>
        </p:nvGrpSpPr>
        <p:grpSpPr>
          <a:xfrm>
            <a:off x="0" y="2286000"/>
            <a:ext cx="12192000" cy="2286000"/>
            <a:chOff x="0" y="2286001"/>
            <a:chExt cx="12192000" cy="2286000"/>
          </a:xfrm>
          <a:solidFill>
            <a:srgbClr val="9DC3E6"/>
          </a:solidFill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F23014A-5AE4-4EDF-A8AF-D24CA3D7C7C3}"/>
                </a:ext>
              </a:extLst>
            </p:cNvPr>
            <p:cNvSpPr/>
            <p:nvPr/>
          </p:nvSpPr>
          <p:spPr>
            <a:xfrm>
              <a:off x="0" y="2286001"/>
              <a:ext cx="12192000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18D34EC-DC5C-4B11-A9E0-F2B573907839}"/>
                </a:ext>
              </a:extLst>
            </p:cNvPr>
            <p:cNvSpPr txBox="1"/>
            <p:nvPr/>
          </p:nvSpPr>
          <p:spPr>
            <a:xfrm>
              <a:off x="586723" y="3151459"/>
              <a:ext cx="8407507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>
                <a:defRPr sz="2800" b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panose="03000509000000000000" pitchFamily="65" charset="-120"/>
                </a:defRPr>
              </a:lvl1pPr>
            </a:lstStyle>
            <a:p>
              <a:r>
                <a:rPr lang="zh-TW" altLang="en-US" dirty="0"/>
                <a:t>租借方式降低閱讀書籍相關成本，使得交易彈性化</a:t>
              </a: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58BD237D-7E3E-495B-99C7-38C0491B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580953" y="2445430"/>
              <a:ext cx="1734552" cy="1932649"/>
            </a:xfrm>
            <a:prstGeom prst="rect">
              <a:avLst/>
            </a:prstGeom>
            <a:grpFill/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096F850-8770-4B6D-8B2C-E954C882A7E6}"/>
              </a:ext>
            </a:extLst>
          </p:cNvPr>
          <p:cNvGrpSpPr/>
          <p:nvPr/>
        </p:nvGrpSpPr>
        <p:grpSpPr>
          <a:xfrm>
            <a:off x="0" y="-1"/>
            <a:ext cx="12192000" cy="2286000"/>
            <a:chOff x="0" y="0"/>
            <a:chExt cx="12192000" cy="2286000"/>
          </a:xfrm>
          <a:solidFill>
            <a:srgbClr val="FFD966"/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051110F-688C-4170-87E7-7B8DF1754522}"/>
                </a:ext>
              </a:extLst>
            </p:cNvPr>
            <p:cNvSpPr/>
            <p:nvPr/>
          </p:nvSpPr>
          <p:spPr>
            <a:xfrm>
              <a:off x="0" y="0"/>
              <a:ext cx="12192000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B80763F-E1B5-4F3C-B571-687B6ADA1154}"/>
                </a:ext>
              </a:extLst>
            </p:cNvPr>
            <p:cNvSpPr txBox="1"/>
            <p:nvPr/>
          </p:nvSpPr>
          <p:spPr>
            <a:xfrm>
              <a:off x="586723" y="881391"/>
              <a:ext cx="842441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 rtl="0">
                <a:defRPr lang="zh-tw"/>
              </a:defPPr>
              <a:lvl1pPr>
                <a:defRPr sz="2800" b="1">
                  <a:solidFill>
                    <a:schemeClr val="bg1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標楷體" panose="03000509000000000000" pitchFamily="65" charset="-120"/>
                </a:defRPr>
              </a:lvl1pPr>
            </a:lstStyle>
            <a:p>
              <a:r>
                <a:rPr lang="zh-TW" altLang="en-US" dirty="0"/>
                <a:t>提升書籍種類的多元性，使得書籍不局限於單一品項</a:t>
              </a:r>
            </a:p>
          </p:txBody>
        </p:sp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540E000C-7F6C-4A1E-B62A-89F54D9D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19132" y="159430"/>
              <a:ext cx="2093395" cy="1867759"/>
            </a:xfrm>
            <a:prstGeom prst="rect">
              <a:avLst/>
            </a:prstGeom>
            <a:grpFill/>
          </p:spPr>
        </p:pic>
      </p:grpSp>
      <p:sp>
        <p:nvSpPr>
          <p:cNvPr id="38" name="投影片編號版面配置區 5">
            <a:extLst>
              <a:ext uri="{FF2B5EF4-FFF2-40B4-BE49-F238E27FC236}">
                <a16:creationId xmlns:a16="http://schemas.microsoft.com/office/drawing/2014/main" id="{B46C1A9E-8806-4532-B6E4-5BFAC24106DC}"/>
              </a:ext>
            </a:extLst>
          </p:cNvPr>
          <p:cNvSpPr txBox="1">
            <a:spLocks/>
          </p:cNvSpPr>
          <p:nvPr/>
        </p:nvSpPr>
        <p:spPr>
          <a:xfrm>
            <a:off x="8994230" y="63002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tw"/>
            </a:defPPr>
            <a:lvl1pPr algn="r">
              <a:defRPr sz="2400" cap="none" spc="0" baseline="0">
                <a:solidFill>
                  <a:prstClr val="black">
                    <a:tint val="75000"/>
                  </a:prst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6B855D-E9CC-4FF8-AD85-6CDC7B89A0DE}" type="slidenum">
              <a:rPr lang="en-US" altLang="zh-TW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27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2" name="箭號: 五邊形 1">
            <a:extLst>
              <a:ext uri="{FF2B5EF4-FFF2-40B4-BE49-F238E27FC236}">
                <a16:creationId xmlns:a16="http://schemas.microsoft.com/office/drawing/2014/main" id="{1BABCAA6-C32D-48FD-A622-C498EC908424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團隊介紹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E8B23AA-0415-4860-B392-CCB948FA978E}"/>
              </a:ext>
            </a:extLst>
          </p:cNvPr>
          <p:cNvGrpSpPr/>
          <p:nvPr/>
        </p:nvGrpSpPr>
        <p:grpSpPr>
          <a:xfrm>
            <a:off x="7765120" y="1806505"/>
            <a:ext cx="2395288" cy="2987334"/>
            <a:chOff x="7765120" y="1806505"/>
            <a:chExt cx="2395288" cy="298733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01047BB-F950-4225-8E12-7B1F11DA4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5120" y="1806505"/>
              <a:ext cx="2395288" cy="2318446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A418F1-6A2D-4536-A7E6-9D9A9FC1541D}"/>
                </a:ext>
              </a:extLst>
            </p:cNvPr>
            <p:cNvSpPr txBox="1"/>
            <p:nvPr/>
          </p:nvSpPr>
          <p:spPr>
            <a:xfrm>
              <a:off x="8447800" y="4270619"/>
              <a:ext cx="1325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林秉宏</a:t>
              </a: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B62D2B8-7581-40C2-95E7-F990CBCBCEA5}"/>
              </a:ext>
            </a:extLst>
          </p:cNvPr>
          <p:cNvGrpSpPr/>
          <p:nvPr/>
        </p:nvGrpSpPr>
        <p:grpSpPr>
          <a:xfrm>
            <a:off x="1781531" y="1893334"/>
            <a:ext cx="2395288" cy="2900505"/>
            <a:chOff x="1781531" y="1893334"/>
            <a:chExt cx="2395288" cy="290050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B21766C-9D74-4260-BF55-B5486507B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81531" y="1893334"/>
              <a:ext cx="2395288" cy="2221630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995BB86-5271-4916-987C-E0DB83BE8E73}"/>
                </a:ext>
              </a:extLst>
            </p:cNvPr>
            <p:cNvSpPr txBox="1"/>
            <p:nvPr/>
          </p:nvSpPr>
          <p:spPr>
            <a:xfrm>
              <a:off x="2211125" y="4270619"/>
              <a:ext cx="1325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張博叡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96B964-68AB-45D2-98D1-B19158CFC6DE}"/>
              </a:ext>
            </a:extLst>
          </p:cNvPr>
          <p:cNvGrpSpPr/>
          <p:nvPr/>
        </p:nvGrpSpPr>
        <p:grpSpPr>
          <a:xfrm>
            <a:off x="1889496" y="4847173"/>
            <a:ext cx="1968719" cy="1139581"/>
            <a:chOff x="1397317" y="4847174"/>
            <a:chExt cx="1968719" cy="1139581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624D6CC-5539-4256-B85D-3E5750C5F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97317" y="4847174"/>
              <a:ext cx="1139581" cy="1139581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0A93CBF-A541-4057-BBAA-C2538F69B39F}"/>
                </a:ext>
              </a:extLst>
            </p:cNvPr>
            <p:cNvSpPr txBox="1"/>
            <p:nvPr/>
          </p:nvSpPr>
          <p:spPr>
            <a:xfrm>
              <a:off x="2381676" y="5156709"/>
              <a:ext cx="984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前端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3D1ED1F8-3096-4594-937D-F06F3F291D31}"/>
              </a:ext>
            </a:extLst>
          </p:cNvPr>
          <p:cNvGrpSpPr/>
          <p:nvPr/>
        </p:nvGrpSpPr>
        <p:grpSpPr>
          <a:xfrm>
            <a:off x="8209719" y="5008332"/>
            <a:ext cx="1801623" cy="817264"/>
            <a:chOff x="7630537" y="5008333"/>
            <a:chExt cx="1801623" cy="817264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16CF4F72-BFC4-4DFC-8B49-F18BA1C9F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30537" y="5008333"/>
              <a:ext cx="817264" cy="817264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F665118-73F5-47E1-A6AB-98E623E68397}"/>
                </a:ext>
              </a:extLst>
            </p:cNvPr>
            <p:cNvSpPr txBox="1"/>
            <p:nvPr/>
          </p:nvSpPr>
          <p:spPr>
            <a:xfrm>
              <a:off x="8447800" y="5156709"/>
              <a:ext cx="984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/>
                <a:t>後端</a:t>
              </a:r>
            </a:p>
          </p:txBody>
        </p:sp>
      </p:grp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733DA1F3-B585-48E9-9544-34B8870E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1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開發環境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E157B4-CA94-4EC9-875B-B1921266E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958" y="2287393"/>
            <a:ext cx="2235563" cy="22355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66D0398-5D89-400B-847D-658761F5D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279" y="748333"/>
            <a:ext cx="2087441" cy="20874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D95337A-8BA4-46DF-9DF1-16E12D8001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2663" y="2334397"/>
            <a:ext cx="1580758" cy="2188559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10FDD3-2488-4E8C-9C4D-BB9838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50AC2589-FC77-4BA9-8AC0-38B8DCD85FA5}"/>
              </a:ext>
            </a:extLst>
          </p:cNvPr>
          <p:cNvSpPr/>
          <p:nvPr/>
        </p:nvSpPr>
        <p:spPr>
          <a:xfrm rot="5400000">
            <a:off x="2969337" y="3730692"/>
            <a:ext cx="6253326" cy="6253326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rgbClr val="61BFAD"/>
                </a:gs>
                <a:gs pos="100000">
                  <a:srgbClr val="167C8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9EEB515-B08D-4B2C-BED6-D4C077BDD0BB}"/>
              </a:ext>
            </a:extLst>
          </p:cNvPr>
          <p:cNvSpPr txBox="1"/>
          <p:nvPr/>
        </p:nvSpPr>
        <p:spPr>
          <a:xfrm>
            <a:off x="5295900" y="512909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前端</a:t>
            </a:r>
          </a:p>
        </p:txBody>
      </p:sp>
    </p:spTree>
    <p:extLst>
      <p:ext uri="{BB962C8B-B14F-4D97-AF65-F5344CB8AC3E}">
        <p14:creationId xmlns:p14="http://schemas.microsoft.com/office/powerpoint/2010/main" val="381531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2964F35F-C08C-4870-99B5-8B058FB859A3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開發環境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16CB6F6-8466-44BB-9ABA-F1CE1C4178F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3055" y="2608813"/>
            <a:ext cx="2080574" cy="11218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499289C-7D91-4677-ABBE-8F513150E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475" y="2507839"/>
            <a:ext cx="1960376" cy="1018476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10FDD3-2488-4E8C-9C4D-BB98382D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987BAEAB-C68C-4A8B-85CA-29314D284F3A}"/>
              </a:ext>
            </a:extLst>
          </p:cNvPr>
          <p:cNvSpPr/>
          <p:nvPr/>
        </p:nvSpPr>
        <p:spPr>
          <a:xfrm rot="16200000">
            <a:off x="2969337" y="3730692"/>
            <a:ext cx="6253326" cy="6253326"/>
          </a:xfrm>
          <a:prstGeom prst="ellipse">
            <a:avLst/>
          </a:prstGeom>
          <a:noFill/>
          <a:ln w="57150">
            <a:gradFill flip="none" rotWithShape="1">
              <a:gsLst>
                <a:gs pos="0">
                  <a:srgbClr val="61BFAD"/>
                </a:gs>
                <a:gs pos="100000">
                  <a:srgbClr val="167C8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08A45670-76C3-450E-97AB-CC835FB4D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003746" y="1899295"/>
            <a:ext cx="2235563" cy="223556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75B90BF-53F4-4387-936A-54384BA3A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278" y="-3830366"/>
            <a:ext cx="2087441" cy="208744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40E05FC-E2B2-4B90-A154-1A802FE8E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1339" y="2075472"/>
            <a:ext cx="1580758" cy="218855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2760D1D-21D8-421E-942B-F1E03D7E1F91}"/>
              </a:ext>
            </a:extLst>
          </p:cNvPr>
          <p:cNvSpPr txBox="1"/>
          <p:nvPr/>
        </p:nvSpPr>
        <p:spPr>
          <a:xfrm>
            <a:off x="5295900" y="512909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</a:p>
        </p:txBody>
      </p:sp>
    </p:spTree>
    <p:extLst>
      <p:ext uri="{BB962C8B-B14F-4D97-AF65-F5344CB8AC3E}">
        <p14:creationId xmlns:p14="http://schemas.microsoft.com/office/powerpoint/2010/main" val="236712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667323" y="-2667324"/>
            <a:ext cx="6857355" cy="12192002"/>
          </a:xfrm>
          <a:prstGeom prst="rect">
            <a:avLst/>
          </a:prstGeom>
        </p:spPr>
      </p:pic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F659A03A-873D-498A-B616-15091F0E8080}"/>
              </a:ext>
            </a:extLst>
          </p:cNvPr>
          <p:cNvSpPr/>
          <p:nvPr/>
        </p:nvSpPr>
        <p:spPr>
          <a:xfrm>
            <a:off x="-1" y="0"/>
            <a:ext cx="2959511" cy="973394"/>
          </a:xfrm>
          <a:prstGeom prst="homePlate">
            <a:avLst/>
          </a:prstGeom>
          <a:solidFill>
            <a:srgbClr val="61BF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/>
              <a:t>開發模式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086F253-CBDF-4CE7-A027-97AAE98F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15" y="3127935"/>
            <a:ext cx="1037212" cy="10372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3EA2683-C84A-4CD0-A423-47946ADAB7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8179" y="784276"/>
            <a:ext cx="2143125" cy="2143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253B59-8C9A-4182-AA8F-8C77ED0AC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823" y="4922319"/>
            <a:ext cx="1037212" cy="10372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E9BB60A-A2DF-4EF4-A4F0-6275A4F40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393" y="3127934"/>
            <a:ext cx="1037212" cy="10372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E6FEAD4-6AB3-4B25-BD7B-FBC7E400A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44" y="4309446"/>
            <a:ext cx="2229466" cy="2229466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E26D7-6A53-486F-82A7-8E8A72C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C70D8B-A240-4826-94A0-0F592A1DB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1267" y="2313944"/>
            <a:ext cx="2229465" cy="222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15755 2.96296E-6 C 0.22799 2.96296E-6 0.3151 -0.07107 0.3151 -0.12848 L 0.3151 -0.25695 " pathEditMode="relative" rAng="0" ptsTypes="AA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55" y="-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11111E-6 C 0.04844 0.13773 0.15911 0.17037 0.24635 0.07338 C 0.33398 -0.02384 0.3655 -0.21458 0.31706 -0.35231 C 0.26901 -0.49051 0.15885 -0.52315 0.07122 -0.42592 C -0.01654 -0.32847 -0.04844 -0.13773 -2.08333E-7 -1.11111E-6 Z " pathEditMode="relative" rAng="3480000" ptsTypes="AAA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72" y="-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463 L -0.17878 0.00463 C -0.26094 0.00463 -0.35755 0.07338 -0.35755 0.12917 L -0.35755 0.25417 " pathEditMode="relative" rAng="0" ptsTypes="AAAA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78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bbe41a3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265</Words>
  <Application>Microsoft Office PowerPoint</Application>
  <PresentationFormat>寬螢幕</PresentationFormat>
  <Paragraphs>93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等线</vt:lpstr>
      <vt:lpstr>Microsoft JhengHei UI</vt:lpstr>
      <vt:lpstr>Microsoft YaHei</vt:lpstr>
      <vt:lpstr>微軟正黑體</vt:lpstr>
      <vt:lpstr>Arial</vt:lpstr>
      <vt:lpstr>Calibri</vt:lpstr>
      <vt:lpstr>Segoe UI Historic</vt:lpstr>
      <vt:lpstr>Times New Roman</vt:lpstr>
      <vt:lpstr>Wingdings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林秉宏</cp:lastModifiedBy>
  <cp:revision>217</cp:revision>
  <dcterms:created xsi:type="dcterms:W3CDTF">2019-06-14T01:46:26Z</dcterms:created>
  <dcterms:modified xsi:type="dcterms:W3CDTF">2022-06-16T02:42:15Z</dcterms:modified>
</cp:coreProperties>
</file>