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2" r:id="rId4"/>
    <p:sldMasterId id="2147483654" r:id="rId5"/>
  </p:sldMasterIdLst>
  <p:notesMasterIdLst>
    <p:notesMasterId r:id="rId30"/>
  </p:notesMasterIdLst>
  <p:handoutMasterIdLst>
    <p:handoutMasterId r:id="rId31"/>
  </p:handoutMasterIdLst>
  <p:sldIdLst>
    <p:sldId id="256" r:id="rId6"/>
    <p:sldId id="257" r:id="rId7"/>
    <p:sldId id="258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1" r:id="rId18"/>
    <p:sldId id="273" r:id="rId19"/>
    <p:sldId id="260" r:id="rId20"/>
    <p:sldId id="280" r:id="rId21"/>
    <p:sldId id="284" r:id="rId22"/>
    <p:sldId id="283" r:id="rId23"/>
    <p:sldId id="282" r:id="rId24"/>
    <p:sldId id="274" r:id="rId25"/>
    <p:sldId id="275" r:id="rId26"/>
    <p:sldId id="262" r:id="rId27"/>
    <p:sldId id="277" r:id="rId28"/>
    <p:sldId id="276" r:id="rId29"/>
  </p:sldIdLst>
  <p:sldSz cx="16257588" cy="9144000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5pPr>
    <a:lvl6pPr marL="2286000" algn="l" defTabSz="914400" rtl="0" eaLnBrk="1" latinLnBrk="0" hangingPunct="1"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6pPr>
    <a:lvl7pPr marL="2743200" algn="l" defTabSz="914400" rtl="0" eaLnBrk="1" latinLnBrk="0" hangingPunct="1"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7pPr>
    <a:lvl8pPr marL="3200400" algn="l" defTabSz="914400" rtl="0" eaLnBrk="1" latinLnBrk="0" hangingPunct="1"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8pPr>
    <a:lvl9pPr marL="3657600" algn="l" defTabSz="914400" rtl="0" eaLnBrk="1" latinLnBrk="0" hangingPunct="1"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88930" autoAdjust="0"/>
  </p:normalViewPr>
  <p:slideViewPr>
    <p:cSldViewPr>
      <p:cViewPr>
        <p:scale>
          <a:sx n="68" d="100"/>
          <a:sy n="68" d="100"/>
        </p:scale>
        <p:origin x="-1328" y="-48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FFA3A-F1DC-41D9-AA93-6144FB830E20}" type="datetimeFigureOut">
              <a:rPr lang="en-US" smtClean="0"/>
              <a:pPr/>
              <a:t>14/11/12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8EC7C-F93D-4B07-9207-48695130F2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9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819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BE" noProof="0" smtClean="0"/>
          </a:p>
        </p:txBody>
      </p:sp>
    </p:spTree>
    <p:extLst>
      <p:ext uri="{BB962C8B-B14F-4D97-AF65-F5344CB8AC3E}">
        <p14:creationId xmlns:p14="http://schemas.microsoft.com/office/powerpoint/2010/main" val="2596832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r>
              <a:rPr lang="nl-BE" dirty="0" smtClean="0">
                <a:latin typeface="Times New Roman" pitchFamily="18" charset="0"/>
              </a:rPr>
              <a:t>False = not only the revision</a:t>
            </a:r>
          </a:p>
          <a:p>
            <a:r>
              <a:rPr lang="nl-BE" dirty="0" smtClean="0">
                <a:latin typeface="Times New Roman" pitchFamily="18" charset="0"/>
              </a:rPr>
              <a:t>True =</a:t>
            </a:r>
            <a:r>
              <a:rPr lang="nl-BE" baseline="0" dirty="0" smtClean="0">
                <a:latin typeface="Times New Roman" pitchFamily="18" charset="0"/>
              </a:rPr>
              <a:t> include deleted elements</a:t>
            </a:r>
            <a:endParaRPr lang="nl-BE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5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nl-BE" dirty="0" smtClean="0">
                <a:latin typeface="Times New Roman" pitchFamily="18" charset="0"/>
              </a:rPr>
              <a:t>Hibernate properties to register listeners</a:t>
            </a:r>
            <a:r>
              <a:rPr lang="nl-BE" baseline="0" dirty="0" smtClean="0">
                <a:latin typeface="Times New Roman" pitchFamily="18" charset="0"/>
              </a:rPr>
              <a:t> should not be needed anymore! Only the JAR in classpath + @Audited entities are required.</a:t>
            </a:r>
            <a:endParaRPr lang="nl-BE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3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36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nl-BE" dirty="0" smtClean="0">
                <a:latin typeface="Times New Roman" pitchFamily="18" charset="0"/>
              </a:rPr>
              <a:t>Hibernate</a:t>
            </a:r>
            <a:r>
              <a:rPr lang="nl-BE" baseline="0" dirty="0" smtClean="0">
                <a:latin typeface="Times New Roman" pitchFamily="18" charset="0"/>
              </a:rPr>
              <a:t> Envers is part of the core since 3.6, but does not seem to be true!</a:t>
            </a:r>
            <a:endParaRPr lang="nl-BE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9188" cy="1960562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80788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9187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9187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36600" y="2057400"/>
            <a:ext cx="7307263" cy="530225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196263" y="2057400"/>
            <a:ext cx="7308850" cy="530225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1524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3438" cy="85407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3438" cy="5267325"/>
          </a:xfr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6613" cy="85407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6613" cy="5267325"/>
          </a:xfr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theme" Target="../theme/theme3.xml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85400" y="6654800"/>
            <a:ext cx="6007100" cy="2247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 l="75342" t="65544" r="10054" b="6213"/>
          <a:stretch>
            <a:fillRect/>
          </a:stretch>
        </p:blipFill>
        <p:spPr bwMode="auto">
          <a:xfrm>
            <a:off x="1735138" y="-2884488"/>
            <a:ext cx="10806112" cy="14911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30" name="Picture 4"/>
          <p:cNvPicPr>
            <a:picLocks noChangeAspect="1" noChangeArrowheads="1"/>
          </p:cNvPicPr>
          <p:nvPr/>
        </p:nvPicPr>
        <p:blipFill>
          <a:blip r:embed="rId5" cstate="print"/>
          <a:srcRect l="1040" t="399" r="1156" b="804"/>
          <a:stretch>
            <a:fillRect/>
          </a:stretch>
        </p:blipFill>
        <p:spPr bwMode="auto">
          <a:xfrm>
            <a:off x="3088640" y="182880"/>
            <a:ext cx="8595360" cy="8737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9pPr>
    </p:titleStyle>
    <p:bodyStyle>
      <a:lvl1pPr marL="342900" indent="-3429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3000" b="1">
          <a:solidFill>
            <a:srgbClr val="1A1718"/>
          </a:solidFill>
          <a:latin typeface="+mn-lt"/>
          <a:ea typeface="+mn-ea"/>
          <a:cs typeface="+mn-cs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11400" y="5969000"/>
            <a:ext cx="7961313" cy="530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grpSp>
        <p:nvGrpSpPr>
          <p:cNvPr id="2054" name="Group 4"/>
          <p:cNvGrpSpPr>
            <a:grpSpLocks/>
          </p:cNvGrpSpPr>
          <p:nvPr/>
        </p:nvGrpSpPr>
        <p:grpSpPr bwMode="auto">
          <a:xfrm>
            <a:off x="12477750" y="-436563"/>
            <a:ext cx="4227513" cy="10017126"/>
            <a:chOff x="7860" y="-275"/>
            <a:chExt cx="2663" cy="6310"/>
          </a:xfrm>
        </p:grpSpPr>
        <p:pic>
          <p:nvPicPr>
            <p:cNvPr id="2056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00" y="-34"/>
              <a:ext cx="2183" cy="58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2057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60" y="-275"/>
              <a:ext cx="2663" cy="63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079500" y="150813"/>
            <a:ext cx="10260013" cy="3084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 b="1">
          <a:solidFill>
            <a:srgbClr val="1A17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9pPr>
    </p:titleStyle>
    <p:bodyStyle>
      <a:lvl1pPr marL="342900" indent="-3429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3000" b="1">
          <a:solidFill>
            <a:srgbClr val="1A1718"/>
          </a:solidFill>
          <a:latin typeface="+mn-lt"/>
          <a:ea typeface="+mn-ea"/>
          <a:cs typeface="+mn-cs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52400" y="-12700"/>
            <a:ext cx="16395700" cy="16383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nl-BE">
              <a:latin typeface="Gill Sans" charset="0"/>
              <a:ea typeface="+mn-ea"/>
              <a:cs typeface="+mn-cs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92100" y="76200"/>
            <a:ext cx="15657513" cy="1497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6600" y="2057400"/>
            <a:ext cx="14768513" cy="530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</p:txBody>
      </p:sp>
      <p:pic>
        <p:nvPicPr>
          <p:cNvPr id="308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50800" y="1570038"/>
            <a:ext cx="16368713" cy="114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45000"/>
        <a:buFont typeface="Wingdings" pitchFamily="2" charset="2"/>
        <a:buChar char="§"/>
        <a:defRPr sz="3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45000"/>
        <a:buFont typeface="Wingdings" pitchFamily="2" charset="2"/>
        <a:buChar char="§"/>
        <a:defRPr sz="3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45000"/>
        <a:buFont typeface="Wingdings" pitchFamily="2" charset="2"/>
        <a:buChar char="§"/>
        <a:defRPr sz="36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45000"/>
        <a:buFont typeface="Wingdings" pitchFamily="2" charset="2"/>
        <a:buChar char="§"/>
        <a:defRPr sz="36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45000"/>
        <a:buFont typeface="Wingdings" pitchFamily="2" charset="2"/>
        <a:buChar char="§"/>
        <a:defRPr sz="3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-152400" y="-12700"/>
            <a:ext cx="16395700" cy="16383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nl-BE">
              <a:latin typeface="Gill Sans" charset="0"/>
              <a:ea typeface="+mn-ea"/>
              <a:cs typeface="+mn-cs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92100" y="76200"/>
            <a:ext cx="15657513" cy="1497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0800" y="1570038"/>
            <a:ext cx="16368713" cy="114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4104" name="Group 6"/>
          <p:cNvGrpSpPr>
            <a:grpSpLocks/>
          </p:cNvGrpSpPr>
          <p:nvPr/>
        </p:nvGrpSpPr>
        <p:grpSpPr bwMode="auto">
          <a:xfrm>
            <a:off x="508000" y="1768475"/>
            <a:ext cx="15441613" cy="7067550"/>
            <a:chOff x="320" y="1114"/>
            <a:chExt cx="9727" cy="4452"/>
          </a:xfrm>
        </p:grpSpPr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400" y="1172"/>
              <a:ext cx="9567" cy="4230"/>
            </a:xfrm>
            <a:prstGeom prst="rect">
              <a:avLst/>
            </a:prstGeom>
            <a:solidFill>
              <a:srgbClr val="F5F7DC">
                <a:alpha val="5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pic>
          <p:nvPicPr>
            <p:cNvPr id="4107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0" y="1114"/>
              <a:ext cx="9727" cy="44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410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860550"/>
            <a:ext cx="15009813" cy="655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3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3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3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85400" y="6654800"/>
            <a:ext cx="6007100" cy="2247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150" name="Picture 3"/>
          <p:cNvPicPr>
            <a:picLocks noChangeAspect="1" noChangeArrowheads="1"/>
          </p:cNvPicPr>
          <p:nvPr/>
        </p:nvPicPr>
        <p:blipFill>
          <a:blip r:embed="rId4" cstate="print"/>
          <a:srcRect l="751" t="772" r="1445" b="1350"/>
          <a:stretch>
            <a:fillRect/>
          </a:stretch>
        </p:blipFill>
        <p:spPr bwMode="auto">
          <a:xfrm>
            <a:off x="-670560" y="406400"/>
            <a:ext cx="8595360" cy="86563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8813800" y="2878138"/>
            <a:ext cx="4565650" cy="2195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400" b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rPr>
              <a:t>Q&amp;A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9pPr>
    </p:titleStyle>
    <p:bodyStyle>
      <a:lvl1pPr marL="342900" indent="-3429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3000" b="1">
          <a:solidFill>
            <a:srgbClr val="1A1718"/>
          </a:solidFill>
          <a:latin typeface="+mn-lt"/>
          <a:ea typeface="+mn-ea"/>
          <a:cs typeface="+mn-cs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3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14567F-7DD3-4926-A887-6CFCA16D00FD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Some useful </a:t>
            </a:r>
            <a:r>
              <a:rPr lang="en-US" dirty="0" err="1" smtClean="0"/>
              <a:t>Envers</a:t>
            </a:r>
            <a:r>
              <a:rPr lang="en-US" dirty="0" smtClean="0"/>
              <a:t> @</a:t>
            </a:r>
            <a:r>
              <a:rPr lang="en-US" dirty="0" err="1" smtClean="0"/>
              <a:t>nnotations</a:t>
            </a:r>
            <a:endParaRPr 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@Audited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AuditTable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“T_PERSON_AUDIT”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class</a:t>
            </a:r>
            <a:r>
              <a:rPr lang="en-US" dirty="0" smtClean="0"/>
              <a:t> Person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NotAudited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private</a:t>
            </a:r>
            <a:r>
              <a:rPr lang="en-US" dirty="0" smtClean="0"/>
              <a:t> String </a:t>
            </a:r>
            <a:r>
              <a:rPr lang="en-US" dirty="0" smtClean="0">
                <a:solidFill>
                  <a:srgbClr val="0070C0"/>
                </a:solidFill>
              </a:rPr>
              <a:t>comments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AuditJoinTable</a:t>
            </a:r>
            <a:r>
              <a:rPr lang="en-US" dirty="0" smtClean="0"/>
              <a:t>(name=</a:t>
            </a:r>
            <a:r>
              <a:rPr lang="en-US" dirty="0" smtClean="0">
                <a:solidFill>
                  <a:srgbClr val="00B050"/>
                </a:solidFill>
              </a:rPr>
              <a:t>“T_PERSON_ADDRESS_AUDIT”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inverseJoinColumns</a:t>
            </a:r>
            <a:r>
              <a:rPr lang="en-US" dirty="0" smtClean="0"/>
              <a:t>=@</a:t>
            </a:r>
            <a:r>
              <a:rPr lang="en-US" dirty="0" err="1" smtClean="0"/>
              <a:t>JoinColumn</a:t>
            </a:r>
            <a:r>
              <a:rPr lang="en-US" dirty="0" smtClean="0"/>
              <a:t>(name=</a:t>
            </a:r>
            <a:r>
              <a:rPr lang="en-US" dirty="0" smtClean="0">
                <a:solidFill>
                  <a:srgbClr val="00B050"/>
                </a:solidFill>
              </a:rPr>
              <a:t>“ADDRESS_ID”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public</a:t>
            </a:r>
            <a:r>
              <a:rPr lang="en-US" dirty="0" smtClean="0"/>
              <a:t> List&lt;Address&gt; </a:t>
            </a:r>
            <a:r>
              <a:rPr lang="en-US" dirty="0" smtClean="0">
                <a:solidFill>
                  <a:srgbClr val="0070C0"/>
                </a:solidFill>
              </a:rPr>
              <a:t>address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database?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229279"/>
              </p:ext>
            </p:extLst>
          </p:nvPr>
        </p:nvGraphicFramePr>
        <p:xfrm>
          <a:off x="2656186" y="2699792"/>
          <a:ext cx="5544616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440160"/>
                <a:gridCol w="1008112"/>
                <a:gridCol w="1368152"/>
                <a:gridCol w="1728192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Table T_PERSON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Surname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Comments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907558"/>
              </p:ext>
            </p:extLst>
          </p:nvPr>
        </p:nvGraphicFramePr>
        <p:xfrm>
          <a:off x="2728194" y="4211960"/>
          <a:ext cx="6236666" cy="79918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270000"/>
                <a:gridCol w="1270000"/>
                <a:gridCol w="1060400"/>
                <a:gridCol w="1296144"/>
                <a:gridCol w="1340122"/>
              </a:tblGrid>
              <a:tr h="328577">
                <a:tc gridSpan="5"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Table T_PERSON_AUD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34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REV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Surname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REVTYPE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823050" y="6497960"/>
          <a:ext cx="497004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020161"/>
                <a:gridCol w="1428547"/>
                <a:gridCol w="2521332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Table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REVINFO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REV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REVTSTMP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(additional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info)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947394" y="4516760"/>
            <a:ext cx="685800" cy="533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46850" y="6802760"/>
            <a:ext cx="685800" cy="533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hape 9"/>
          <p:cNvCxnSpPr>
            <a:stCxn id="8" idx="4"/>
            <a:endCxn id="9" idx="2"/>
          </p:cNvCxnSpPr>
          <p:nvPr/>
        </p:nvCxnSpPr>
        <p:spPr>
          <a:xfrm rot="16200000" flipH="1">
            <a:off x="4008922" y="5331532"/>
            <a:ext cx="2019300" cy="1456556"/>
          </a:xfrm>
          <a:prstGeom prst="curvedConnector2">
            <a:avLst/>
          </a:prstGeom>
          <a:ln w="57150">
            <a:solidFill>
              <a:srgbClr val="FF0000"/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917787"/>
              </p:ext>
            </p:extLst>
          </p:nvPr>
        </p:nvGraphicFramePr>
        <p:xfrm>
          <a:off x="10217770" y="4184640"/>
          <a:ext cx="1295400" cy="1107440"/>
        </p:xfrm>
        <a:graphic>
          <a:graphicData uri="http://schemas.openxmlformats.org/drawingml/2006/table">
            <a:tbl>
              <a:tblPr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7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Mod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Del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7604522" y="4516760"/>
            <a:ext cx="1227856" cy="533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/>
          <p:cNvCxnSpPr>
            <a:stCxn id="12" idx="6"/>
            <a:endCxn id="11" idx="1"/>
          </p:cNvCxnSpPr>
          <p:nvPr/>
        </p:nvCxnSpPr>
        <p:spPr>
          <a:xfrm flipV="1">
            <a:off x="8832378" y="4738360"/>
            <a:ext cx="1385392" cy="451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14567F-7DD3-4926-A887-6CFCA16D00FD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Additional information in revisions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@Entity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RevisionEntity</a:t>
            </a:r>
            <a:r>
              <a:rPr lang="en-US" dirty="0" smtClean="0"/>
              <a:t>(</a:t>
            </a:r>
            <a:r>
              <a:rPr lang="en-US" dirty="0" err="1" smtClean="0"/>
              <a:t>UsernameRevisionListener.</a:t>
            </a:r>
            <a:r>
              <a:rPr lang="en-US" dirty="0" err="1" smtClean="0">
                <a:solidFill>
                  <a:srgbClr val="C00000"/>
                </a:solidFill>
              </a:rPr>
              <a:t>class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public class </a:t>
            </a:r>
            <a:r>
              <a:rPr lang="en-US" dirty="0" err="1" smtClean="0"/>
              <a:t>MyEntityRevision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extends</a:t>
            </a:r>
            <a:r>
              <a:rPr lang="en-US" dirty="0" smtClean="0"/>
              <a:t> </a:t>
            </a:r>
            <a:r>
              <a:rPr lang="en-US" b="1" dirty="0" err="1" smtClean="0"/>
              <a:t>DefaultRevisionEntity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private</a:t>
            </a:r>
            <a:r>
              <a:rPr lang="en-US" dirty="0" smtClean="0"/>
              <a:t> String </a:t>
            </a:r>
            <a:r>
              <a:rPr lang="en-US" dirty="0" smtClean="0">
                <a:solidFill>
                  <a:srgbClr val="0070C0"/>
                </a:solidFill>
              </a:rPr>
              <a:t>username</a:t>
            </a:r>
            <a:r>
              <a:rPr lang="en-US" dirty="0" smtClean="0"/>
              <a:t>;  // + getter / setter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public class </a:t>
            </a:r>
            <a:r>
              <a:rPr lang="en-US" dirty="0" err="1" smtClean="0"/>
              <a:t>UsernameRevisionListener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implements</a:t>
            </a:r>
            <a:r>
              <a:rPr lang="en-US" dirty="0" smtClean="0"/>
              <a:t> </a:t>
            </a:r>
            <a:r>
              <a:rPr lang="en-US" dirty="0" err="1" smtClean="0"/>
              <a:t>RevisionListener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newRevision</a:t>
            </a:r>
            <a:r>
              <a:rPr lang="en-US" dirty="0" smtClean="0"/>
              <a:t>(Object </a:t>
            </a:r>
            <a:r>
              <a:rPr lang="en-US" dirty="0" err="1" smtClean="0">
                <a:solidFill>
                  <a:srgbClr val="0070C0"/>
                </a:solidFill>
              </a:rPr>
              <a:t>revisionEntity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	((</a:t>
            </a:r>
            <a:r>
              <a:rPr lang="en-US" b="1" dirty="0" err="1" smtClean="0"/>
              <a:t>MyEntityRevision</a:t>
            </a:r>
            <a:r>
              <a:rPr lang="en-US" dirty="0" smtClean="0"/>
              <a:t>) </a:t>
            </a:r>
            <a:r>
              <a:rPr lang="en-US" dirty="0" err="1" smtClean="0"/>
              <a:t>revisionEntity</a:t>
            </a:r>
            <a:r>
              <a:rPr lang="en-US" dirty="0" smtClean="0"/>
              <a:t>).</a:t>
            </a:r>
            <a:r>
              <a:rPr lang="en-US" dirty="0" err="1" smtClean="0"/>
              <a:t>setUsername</a:t>
            </a:r>
            <a:r>
              <a:rPr lang="en-US" dirty="0" smtClean="0"/>
              <a:t>(</a:t>
            </a:r>
            <a:r>
              <a:rPr lang="en-US" dirty="0" err="1" smtClean="0"/>
              <a:t>getCurrentUsername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39962" y="5004048"/>
            <a:ext cx="1519368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 bwMode="auto">
          <a:xfrm rot="10549608" flipH="1">
            <a:off x="3483243" y="3213067"/>
            <a:ext cx="397311" cy="3949939"/>
          </a:xfrm>
          <a:custGeom>
            <a:avLst/>
            <a:gdLst>
              <a:gd name="connsiteX0" fmla="*/ 486104 w 564931"/>
              <a:gd name="connsiteY0" fmla="*/ 0 h 2869324"/>
              <a:gd name="connsiteX1" fmla="*/ 13138 w 564931"/>
              <a:gd name="connsiteY1" fmla="*/ 1466193 h 2869324"/>
              <a:gd name="connsiteX2" fmla="*/ 564931 w 564931"/>
              <a:gd name="connsiteY2" fmla="*/ 2869324 h 286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931" h="2869324">
                <a:moveTo>
                  <a:pt x="486104" y="0"/>
                </a:moveTo>
                <a:cubicBezTo>
                  <a:pt x="243052" y="493986"/>
                  <a:pt x="0" y="987972"/>
                  <a:pt x="13138" y="1466193"/>
                </a:cubicBezTo>
                <a:cubicBezTo>
                  <a:pt x="26276" y="1944414"/>
                  <a:pt x="295603" y="2406869"/>
                  <a:pt x="564931" y="286932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 flipV="1">
            <a:off x="5680522" y="2699792"/>
            <a:ext cx="504056" cy="2952328"/>
          </a:xfrm>
          <a:custGeom>
            <a:avLst/>
            <a:gdLst>
              <a:gd name="connsiteX0" fmla="*/ 0 w 1234966"/>
              <a:gd name="connsiteY0" fmla="*/ 3957145 h 3957145"/>
              <a:gd name="connsiteX1" fmla="*/ 1182414 w 1234966"/>
              <a:gd name="connsiteY1" fmla="*/ 2144110 h 3957145"/>
              <a:gd name="connsiteX2" fmla="*/ 315310 w 1234966"/>
              <a:gd name="connsiteY2" fmla="*/ 0 h 395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4966" h="3957145">
                <a:moveTo>
                  <a:pt x="0" y="3957145"/>
                </a:moveTo>
                <a:cubicBezTo>
                  <a:pt x="564931" y="3380389"/>
                  <a:pt x="1129862" y="2803634"/>
                  <a:pt x="1182414" y="2144110"/>
                </a:cubicBezTo>
                <a:cubicBezTo>
                  <a:pt x="1234966" y="1484586"/>
                  <a:pt x="775138" y="742293"/>
                  <a:pt x="31531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Tracking</a:t>
            </a:r>
            <a:r>
              <a:rPr lang="fr-FR" dirty="0" smtClean="0"/>
              <a:t> </a:t>
            </a:r>
            <a:r>
              <a:rPr lang="fr-FR" dirty="0" err="1" smtClean="0"/>
              <a:t>modified</a:t>
            </a:r>
            <a:r>
              <a:rPr lang="fr-FR" dirty="0" smtClean="0"/>
              <a:t> </a:t>
            </a:r>
            <a:r>
              <a:rPr lang="fr-FR" dirty="0" err="1" smtClean="0"/>
              <a:t>fields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2800" y="1910407"/>
            <a:ext cx="15009813" cy="6550025"/>
          </a:xfrm>
        </p:spPr>
        <p:txBody>
          <a:bodyPr/>
          <a:lstStyle/>
          <a:p>
            <a:r>
              <a:rPr lang="fr-FR" sz="2400" dirty="0" smtClean="0">
                <a:solidFill>
                  <a:srgbClr val="0070C0"/>
                </a:solidFill>
              </a:rPr>
              <a:t>	&lt;</a:t>
            </a:r>
            <a:r>
              <a:rPr lang="fr-FR" sz="2400" dirty="0" err="1">
                <a:solidFill>
                  <a:srgbClr val="0070C0"/>
                </a:solidFill>
              </a:rPr>
              <a:t>property</a:t>
            </a:r>
            <a:r>
              <a:rPr lang="fr-FR" sz="2400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name</a:t>
            </a:r>
            <a:r>
              <a:rPr lang="fr-FR" sz="2400" dirty="0"/>
              <a:t>=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</a:rPr>
              <a:t>org.hibernate.envers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</a:rPr>
              <a:t>global_with_modified_flag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" </a:t>
            </a:r>
            <a:r>
              <a:rPr lang="fr-FR" sz="2400" dirty="0">
                <a:solidFill>
                  <a:srgbClr val="C00000"/>
                </a:solidFill>
              </a:rPr>
              <a:t>value</a:t>
            </a:r>
            <a:r>
              <a:rPr lang="fr-FR" sz="2400" dirty="0"/>
              <a:t>=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</a:rPr>
              <a:t>true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"</a:t>
            </a:r>
            <a:r>
              <a:rPr lang="fr-FR" sz="2400" dirty="0" smtClean="0">
                <a:solidFill>
                  <a:srgbClr val="0070C0"/>
                </a:solidFill>
              </a:rPr>
              <a:t>/&gt;</a:t>
            </a:r>
          </a:p>
          <a:p>
            <a:endParaRPr lang="fr-FR" sz="2400" dirty="0" smtClean="0">
              <a:solidFill>
                <a:srgbClr val="0070C0"/>
              </a:solidFill>
            </a:endParaRPr>
          </a:p>
          <a:p>
            <a:r>
              <a:rPr lang="fr-FR" sz="2400" dirty="0" smtClean="0">
                <a:solidFill>
                  <a:schemeClr val="tx1"/>
                </a:solidFill>
              </a:rPr>
              <a:t>Or </a:t>
            </a:r>
          </a:p>
          <a:p>
            <a:endParaRPr lang="fr-FR" sz="2400" dirty="0" smtClean="0">
              <a:solidFill>
                <a:srgbClr val="0070C0"/>
              </a:solidFill>
            </a:endParaRP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Audited</a:t>
            </a:r>
            <a:r>
              <a:rPr lang="fr-FR" dirty="0" smtClean="0">
                <a:solidFill>
                  <a:schemeClr val="tx1"/>
                </a:solidFill>
              </a:rPr>
              <a:t>(</a:t>
            </a:r>
            <a:r>
              <a:rPr lang="fr-FR" dirty="0" err="1" smtClean="0">
                <a:solidFill>
                  <a:schemeClr val="tx1"/>
                </a:solidFill>
              </a:rPr>
              <a:t>withModifiedFlag</a:t>
            </a:r>
            <a:r>
              <a:rPr lang="fr-FR" sz="2400" dirty="0" smtClean="0">
                <a:solidFill>
                  <a:schemeClr val="tx1"/>
                </a:solidFill>
              </a:rPr>
              <a:t> =</a:t>
            </a:r>
            <a:r>
              <a:rPr lang="fr-FR" sz="2400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true</a:t>
            </a:r>
            <a:r>
              <a:rPr lang="fr-FR" sz="2400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fr-FR" dirty="0" err="1" smtClean="0">
                <a:solidFill>
                  <a:srgbClr val="C00000"/>
                </a:solidFill>
              </a:rPr>
              <a:t>private</a:t>
            </a:r>
            <a:r>
              <a:rPr lang="fr-FR" sz="2400" dirty="0" smtClean="0">
                <a:solidFill>
                  <a:srgbClr val="0070C0"/>
                </a:solidFill>
              </a:rPr>
              <a:t> </a:t>
            </a:r>
            <a:r>
              <a:rPr lang="fr-FR" sz="2400" dirty="0" smtClean="0">
                <a:solidFill>
                  <a:schemeClr val="tx1"/>
                </a:solidFill>
              </a:rPr>
              <a:t>String</a:t>
            </a:r>
            <a:r>
              <a:rPr lang="fr-FR" sz="2400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myField</a:t>
            </a:r>
            <a:r>
              <a:rPr lang="fr-FR" sz="2400" dirty="0" smtClean="0">
                <a:solidFill>
                  <a:srgbClr val="0070C0"/>
                </a:solidFill>
              </a:rPr>
              <a:t>;</a:t>
            </a:r>
            <a:endParaRPr lang="fr-FR" sz="2400" dirty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832258"/>
              </p:ext>
            </p:extLst>
          </p:nvPr>
        </p:nvGraphicFramePr>
        <p:xfrm>
          <a:off x="1216026" y="5796136"/>
          <a:ext cx="12025335" cy="79918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717905"/>
                <a:gridCol w="1717905"/>
                <a:gridCol w="1717905"/>
                <a:gridCol w="1717905"/>
                <a:gridCol w="1717905"/>
                <a:gridCol w="1717905"/>
                <a:gridCol w="1717905"/>
              </a:tblGrid>
              <a:tr h="328577">
                <a:tc gridSpan="7"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Table T_PERSON_AUD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34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REV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Name_MOD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Surname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Surname_MOD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REVTYPE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Flèche vers le haut 9"/>
          <p:cNvSpPr/>
          <p:nvPr/>
        </p:nvSpPr>
        <p:spPr bwMode="auto">
          <a:xfrm>
            <a:off x="6904658" y="6660232"/>
            <a:ext cx="432048" cy="576064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</a:endParaRPr>
          </a:p>
        </p:txBody>
      </p:sp>
      <p:sp>
        <p:nvSpPr>
          <p:cNvPr id="11" name="Flèche vers le haut 10"/>
          <p:cNvSpPr/>
          <p:nvPr/>
        </p:nvSpPr>
        <p:spPr bwMode="auto">
          <a:xfrm>
            <a:off x="10361042" y="6660232"/>
            <a:ext cx="432048" cy="576064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576066" y="7884368"/>
            <a:ext cx="525075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tx1"/>
                </a:solidFill>
              </a:rPr>
              <a:t>Still</a:t>
            </a:r>
            <a:r>
              <a:rPr lang="fr-FR" dirty="0" smtClean="0">
                <a:solidFill>
                  <a:schemeClr val="tx1"/>
                </a:solidFill>
              </a:rPr>
              <a:t> an </a:t>
            </a:r>
            <a:r>
              <a:rPr lang="fr-FR" dirty="0" err="1" smtClean="0">
                <a:solidFill>
                  <a:schemeClr val="tx1"/>
                </a:solidFill>
              </a:rPr>
              <a:t>experimental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feature</a:t>
            </a:r>
            <a:r>
              <a:rPr lang="fr-FR" dirty="0" smtClean="0">
                <a:solidFill>
                  <a:schemeClr val="tx1"/>
                </a:solidFill>
              </a:rPr>
              <a:t>…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7994" y="788436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6171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(4) Query audit information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14567F-7DD3-4926-A887-6CFCA16D00FD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15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err="1" smtClean="0"/>
              <a:t>AuditReader</a:t>
            </a:r>
            <a:endParaRPr 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i="1" dirty="0" smtClean="0">
                <a:solidFill>
                  <a:srgbClr val="7030A0"/>
                </a:solidFill>
              </a:rPr>
              <a:t>// Get all the revisions of my current object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personId</a:t>
            </a:r>
            <a:r>
              <a:rPr lang="en-US" dirty="0" smtClean="0"/>
              <a:t> = </a:t>
            </a:r>
            <a:r>
              <a:rPr lang="en-US" dirty="0" err="1" smtClean="0"/>
              <a:t>somePerson.getId</a:t>
            </a:r>
            <a:r>
              <a:rPr lang="en-US" dirty="0" smtClean="0"/>
              <a:t>();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err="1" smtClean="0"/>
              <a:t>AuditReader</a:t>
            </a:r>
            <a:r>
              <a:rPr lang="en-US" dirty="0" smtClean="0"/>
              <a:t> </a:t>
            </a:r>
            <a:r>
              <a:rPr lang="en-US" dirty="0" err="1" smtClean="0"/>
              <a:t>auditReader</a:t>
            </a:r>
            <a:r>
              <a:rPr lang="en-US" dirty="0" smtClean="0"/>
              <a:t> = </a:t>
            </a:r>
            <a:r>
              <a:rPr lang="en-US" dirty="0" err="1" smtClean="0"/>
              <a:t>AuditReaderFactory.get</a:t>
            </a:r>
            <a:r>
              <a:rPr lang="en-US" dirty="0" smtClean="0"/>
              <a:t>(</a:t>
            </a:r>
            <a:r>
              <a:rPr lang="en-US" dirty="0" err="1" smtClean="0"/>
              <a:t>entityManager</a:t>
            </a:r>
            <a:r>
              <a:rPr lang="en-US" dirty="0" smtClean="0"/>
              <a:t>);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List&lt;Number&gt; </a:t>
            </a:r>
            <a:r>
              <a:rPr lang="en-US" dirty="0" err="1" smtClean="0"/>
              <a:t>allRevisions</a:t>
            </a:r>
            <a:r>
              <a:rPr lang="en-US" dirty="0" smtClean="0"/>
              <a:t> = </a:t>
            </a:r>
            <a:r>
              <a:rPr lang="en-US" dirty="0" err="1" smtClean="0"/>
              <a:t>auditReader.getRevisions</a:t>
            </a:r>
            <a:r>
              <a:rPr lang="en-US" dirty="0" smtClean="0"/>
              <a:t>(</a:t>
            </a:r>
            <a:r>
              <a:rPr lang="en-US" dirty="0" err="1" smtClean="0"/>
              <a:t>Person.</a:t>
            </a:r>
            <a:r>
              <a:rPr lang="en-US" dirty="0" err="1" smtClean="0">
                <a:solidFill>
                  <a:srgbClr val="C00000"/>
                </a:solidFill>
              </a:rPr>
              <a:t>class</a:t>
            </a:r>
            <a:r>
              <a:rPr lang="en-US" dirty="0" smtClean="0"/>
              <a:t>, </a:t>
            </a:r>
            <a:r>
              <a:rPr lang="en-US" dirty="0" err="1" smtClean="0"/>
              <a:t>personId</a:t>
            </a:r>
            <a:r>
              <a:rPr lang="en-US" dirty="0" smtClean="0"/>
              <a:t>);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>
                <a:solidFill>
                  <a:srgbClr val="C00000"/>
                </a:solidFill>
              </a:rPr>
              <a:t>for</a:t>
            </a:r>
            <a:r>
              <a:rPr lang="en-US" dirty="0" smtClean="0"/>
              <a:t> (Number n: </a:t>
            </a:r>
            <a:r>
              <a:rPr lang="en-US" dirty="0" err="1" smtClean="0"/>
              <a:t>allRevisions</a:t>
            </a:r>
            <a:r>
              <a:rPr lang="en-US" dirty="0" smtClean="0"/>
              <a:t>) {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Person p = </a:t>
            </a:r>
            <a:r>
              <a:rPr lang="en-US" dirty="0" err="1" smtClean="0"/>
              <a:t>auditReader.find</a:t>
            </a:r>
            <a:r>
              <a:rPr lang="en-US" dirty="0" smtClean="0"/>
              <a:t>(</a:t>
            </a:r>
            <a:r>
              <a:rPr lang="en-US" dirty="0" err="1" smtClean="0"/>
              <a:t>Person.</a:t>
            </a:r>
            <a:r>
              <a:rPr lang="en-US" dirty="0" err="1" smtClean="0">
                <a:solidFill>
                  <a:srgbClr val="C00000"/>
                </a:solidFill>
              </a:rPr>
              <a:t>class</a:t>
            </a:r>
            <a:r>
              <a:rPr lang="en-US" dirty="0" smtClean="0"/>
              <a:t>, </a:t>
            </a:r>
            <a:r>
              <a:rPr lang="en-US" dirty="0" err="1" smtClean="0"/>
              <a:t>personId</a:t>
            </a:r>
            <a:r>
              <a:rPr lang="en-US" dirty="0" smtClean="0"/>
              <a:t>, n)</a:t>
            </a:r>
            <a:r>
              <a:rPr lang="en-US" dirty="0" smtClean="0"/>
              <a:t>;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da-DK" dirty="0" err="1"/>
              <a:t>System.out.printf</a:t>
            </a:r>
            <a:r>
              <a:rPr lang="da-DK" dirty="0"/>
              <a:t>(</a:t>
            </a:r>
            <a:r>
              <a:rPr lang="da-DK" dirty="0">
                <a:solidFill>
                  <a:srgbClr val="008000"/>
                </a:solidFill>
              </a:rPr>
              <a:t>"\t[Rev #%1$s] &gt; %2$s\n"</a:t>
            </a:r>
            <a:r>
              <a:rPr lang="da-DK" dirty="0"/>
              <a:t>, n, p);</a:t>
            </a: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}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i="1" dirty="0">
                <a:solidFill>
                  <a:srgbClr val="0000FF"/>
                </a:solidFill>
              </a:rPr>
              <a:t>	[Rev #1] &gt; Person { id=10, name='</a:t>
            </a:r>
            <a:r>
              <a:rPr lang="en-US" i="1" dirty="0" err="1">
                <a:solidFill>
                  <a:srgbClr val="0000FF"/>
                </a:solidFill>
              </a:rPr>
              <a:t>Romain</a:t>
            </a:r>
            <a:r>
              <a:rPr lang="en-US" i="1" dirty="0">
                <a:solidFill>
                  <a:srgbClr val="0000FF"/>
                </a:solidFill>
              </a:rPr>
              <a:t>', surname='', comments=''}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i="1" dirty="0">
                <a:solidFill>
                  <a:srgbClr val="0000FF"/>
                </a:solidFill>
              </a:rPr>
              <a:t>	[Rev #3] &gt; Person { id=10, name='</a:t>
            </a:r>
            <a:r>
              <a:rPr lang="en-US" i="1" dirty="0" err="1">
                <a:solidFill>
                  <a:srgbClr val="0000FF"/>
                </a:solidFill>
              </a:rPr>
              <a:t>Romain</a:t>
            </a:r>
            <a:r>
              <a:rPr lang="en-US" i="1" dirty="0">
                <a:solidFill>
                  <a:srgbClr val="0000FF"/>
                </a:solidFill>
              </a:rPr>
              <a:t>', surname='Linsolas', comments=''}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i="1" dirty="0">
                <a:solidFill>
                  <a:srgbClr val="0000FF"/>
                </a:solidFill>
              </a:rPr>
              <a:t>	[Rev #4] &gt; null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14567F-7DD3-4926-A887-6CFCA16D00FD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16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err="1" smtClean="0"/>
              <a:t>AuditQuery</a:t>
            </a:r>
            <a:r>
              <a:rPr lang="en-US" dirty="0" smtClean="0"/>
              <a:t> - 1</a:t>
            </a:r>
            <a:endParaRPr 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err="1" smtClean="0"/>
              <a:t>AuditQuery</a:t>
            </a:r>
            <a:r>
              <a:rPr lang="en-US" dirty="0" smtClean="0"/>
              <a:t> query1 </a:t>
            </a:r>
            <a:r>
              <a:rPr lang="en-US" dirty="0" smtClean="0"/>
              <a:t>= </a:t>
            </a:r>
            <a:r>
              <a:rPr lang="en-US" dirty="0" err="1" smtClean="0"/>
              <a:t>auditReader.createQuery</a:t>
            </a:r>
            <a:r>
              <a:rPr lang="en-US" dirty="0" smtClean="0"/>
              <a:t>()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	.</a:t>
            </a:r>
            <a:r>
              <a:rPr lang="en-US" b="1" dirty="0" err="1" smtClean="0"/>
              <a:t>forEntitiesAtRevision</a:t>
            </a:r>
            <a:r>
              <a:rPr lang="en-US" dirty="0" smtClean="0"/>
              <a:t>(</a:t>
            </a:r>
            <a:r>
              <a:rPr lang="en-US" dirty="0" err="1" smtClean="0"/>
              <a:t>Person.</a:t>
            </a:r>
            <a:r>
              <a:rPr lang="en-US" dirty="0" err="1" smtClean="0">
                <a:solidFill>
                  <a:srgbClr val="C00000"/>
                </a:solidFill>
              </a:rPr>
              <a:t>class</a:t>
            </a:r>
            <a:r>
              <a:rPr lang="en-US" dirty="0" smtClean="0"/>
              <a:t>, </a:t>
            </a:r>
            <a:r>
              <a:rPr lang="en-US" dirty="0" smtClean="0"/>
              <a:t>42);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List&lt;Person&gt; persons = query1.getResultList();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i="1" dirty="0" smtClean="0">
                <a:solidFill>
                  <a:srgbClr val="0000FF"/>
                </a:solidFill>
              </a:rPr>
              <a:t>	Person </a:t>
            </a:r>
            <a:r>
              <a:rPr lang="en-US" i="1" dirty="0">
                <a:solidFill>
                  <a:srgbClr val="0000FF"/>
                </a:solidFill>
              </a:rPr>
              <a:t>{ id=11, name='Chuck', surname='Norris', comments=''}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i="1" dirty="0" smtClean="0">
                <a:solidFill>
                  <a:srgbClr val="0000FF"/>
                </a:solidFill>
              </a:rPr>
              <a:t>	Person </a:t>
            </a:r>
            <a:r>
              <a:rPr lang="en-US" i="1" dirty="0">
                <a:solidFill>
                  <a:srgbClr val="0000FF"/>
                </a:solidFill>
              </a:rPr>
              <a:t>{ id=10, name='</a:t>
            </a:r>
            <a:r>
              <a:rPr lang="en-US" i="1" dirty="0" err="1">
                <a:solidFill>
                  <a:srgbClr val="0000FF"/>
                </a:solidFill>
              </a:rPr>
              <a:t>Romain</a:t>
            </a:r>
            <a:r>
              <a:rPr lang="en-US" i="1" dirty="0">
                <a:solidFill>
                  <a:srgbClr val="0000FF"/>
                </a:solidFill>
              </a:rPr>
              <a:t>', surname='Linsolas', comments=''}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8550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14567F-7DD3-4926-A887-6CFCA16D00FD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17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err="1" smtClean="0"/>
              <a:t>AuditQuery</a:t>
            </a:r>
            <a:r>
              <a:rPr lang="en-US" dirty="0" smtClean="0"/>
              <a:t> - 2</a:t>
            </a:r>
            <a:endParaRPr 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err="1" smtClean="0"/>
              <a:t>AuditQuery</a:t>
            </a:r>
            <a:r>
              <a:rPr lang="en-US" dirty="0" smtClean="0"/>
              <a:t> query2 = </a:t>
            </a:r>
            <a:r>
              <a:rPr lang="en-US" dirty="0" err="1" smtClean="0"/>
              <a:t>auditReader.createQuery</a:t>
            </a:r>
            <a:r>
              <a:rPr lang="en-US" dirty="0" smtClean="0"/>
              <a:t>()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/>
              <a:t>	</a:t>
            </a:r>
            <a:r>
              <a:rPr lang="en-US" dirty="0" smtClean="0"/>
              <a:t>	.</a:t>
            </a:r>
            <a:r>
              <a:rPr lang="en-US" dirty="0" err="1" smtClean="0"/>
              <a:t>forRevisionsOfEntity</a:t>
            </a:r>
            <a:r>
              <a:rPr lang="en-US" dirty="0" smtClean="0"/>
              <a:t>(</a:t>
            </a:r>
            <a:r>
              <a:rPr lang="en-US" dirty="0" err="1">
                <a:solidFill>
                  <a:schemeClr val="tx1"/>
                </a:solidFill>
              </a:rPr>
              <a:t>Person.</a:t>
            </a:r>
            <a:r>
              <a:rPr lang="en-US" dirty="0" err="1">
                <a:solidFill>
                  <a:srgbClr val="C00000"/>
                </a:solidFill>
              </a:rPr>
              <a:t>class</a:t>
            </a:r>
            <a:r>
              <a:rPr lang="en-US" dirty="0" smtClean="0"/>
              <a:t>, </a:t>
            </a:r>
            <a:r>
              <a:rPr lang="en-US" dirty="0">
                <a:solidFill>
                  <a:srgbClr val="C00000"/>
                </a:solidFill>
              </a:rPr>
              <a:t>false</a:t>
            </a:r>
            <a:r>
              <a:rPr lang="en-US" dirty="0" smtClean="0"/>
              <a:t>,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 smtClean="0"/>
              <a:t>);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List&lt;</a:t>
            </a:r>
            <a:r>
              <a:rPr lang="en-US" b="1" dirty="0" smtClean="0"/>
              <a:t>Object[]</a:t>
            </a:r>
            <a:r>
              <a:rPr lang="en-US" dirty="0" smtClean="0"/>
              <a:t>&gt; revisions = q</a:t>
            </a:r>
            <a:r>
              <a:rPr lang="en-US" dirty="0" smtClean="0"/>
              <a:t>uery2.getResultList();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311558"/>
              </p:ext>
            </p:extLst>
          </p:nvPr>
        </p:nvGraphicFramePr>
        <p:xfrm>
          <a:off x="639962" y="4788024"/>
          <a:ext cx="14689632" cy="29565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048673"/>
                <a:gridCol w="7200800"/>
                <a:gridCol w="1440159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Person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err="1" smtClean="0"/>
                        <a:t>EntityRevision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REVTYPE</a:t>
                      </a:r>
                      <a:endParaRPr lang="fr-F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 id=10, name='</a:t>
                      </a:r>
                      <a:r>
                        <a:rPr lang="en-US" dirty="0" err="1" smtClean="0"/>
                        <a:t>Romain</a:t>
                      </a:r>
                      <a:r>
                        <a:rPr lang="en-US" dirty="0" smtClean="0"/>
                        <a:t>', surname='', comments='' }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{id=1, timestamp=1352936106653, username='</a:t>
                      </a:r>
                      <a:r>
                        <a:rPr lang="en-US" dirty="0" err="1" smtClean="0"/>
                        <a:t>Devoxx</a:t>
                      </a:r>
                      <a:r>
                        <a:rPr lang="en-US" dirty="0" smtClean="0"/>
                        <a:t>'}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ADD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 id=11, name='Chuck', surname='Norris', comments='' 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{id=2, timestamp=1352936106669, username='</a:t>
                      </a:r>
                      <a:r>
                        <a:rPr lang="en-US" dirty="0" err="1" smtClean="0"/>
                        <a:t>Devoxx</a:t>
                      </a:r>
                      <a:r>
                        <a:rPr lang="en-US" dirty="0" smtClean="0"/>
                        <a:t>'}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ADD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 id=10, name='</a:t>
                      </a:r>
                      <a:r>
                        <a:rPr lang="en-US" dirty="0" err="1" smtClean="0"/>
                        <a:t>Romain</a:t>
                      </a:r>
                      <a:r>
                        <a:rPr lang="en-US" dirty="0" smtClean="0"/>
                        <a:t>', surname='Linsolas', comments='' }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{id=3, timestamp=1352936106687, username='</a:t>
                      </a:r>
                      <a:r>
                        <a:rPr lang="en-US" dirty="0" err="1" smtClean="0"/>
                        <a:t>Devoxx</a:t>
                      </a:r>
                      <a:r>
                        <a:rPr lang="en-US" dirty="0" smtClean="0"/>
                        <a:t>'}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 id=10, name='null', surname='', comments='' 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{id=4, timestamp=1352936106734, username='</a:t>
                      </a:r>
                      <a:r>
                        <a:rPr lang="en-US" dirty="0" err="1" smtClean="0"/>
                        <a:t>Devoxx</a:t>
                      </a:r>
                      <a:r>
                        <a:rPr lang="en-US" dirty="0" smtClean="0"/>
                        <a:t>'}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DEL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59224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14567F-7DD3-4926-A887-6CFCA16D00FD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18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err="1" smtClean="0"/>
              <a:t>AuditQuery</a:t>
            </a:r>
            <a:r>
              <a:rPr lang="en-US" dirty="0" smtClean="0"/>
              <a:t> - 3</a:t>
            </a:r>
            <a:endParaRPr 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>
              <a:solidFill>
                <a:schemeClr val="bg2"/>
              </a:solidFill>
            </a:endParaRP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List&lt;Person&gt; persons = </a:t>
            </a:r>
            <a:r>
              <a:rPr lang="en-US" dirty="0" err="1" smtClean="0"/>
              <a:t>auditReader.createQuery</a:t>
            </a:r>
            <a:r>
              <a:rPr lang="en-US" dirty="0" smtClean="0"/>
              <a:t>(</a:t>
            </a:r>
            <a:r>
              <a:rPr lang="en-US" dirty="0" smtClean="0"/>
              <a:t>)</a:t>
            </a: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	</a:t>
            </a:r>
            <a:r>
              <a:rPr lang="en-US" dirty="0" smtClean="0"/>
              <a:t>	.</a:t>
            </a:r>
            <a:r>
              <a:rPr lang="en-US" dirty="0" err="1" smtClean="0"/>
              <a:t>forEntitiesAtRevision</a:t>
            </a:r>
            <a:r>
              <a:rPr lang="en-US" dirty="0" smtClean="0"/>
              <a:t>(</a:t>
            </a:r>
            <a:r>
              <a:rPr lang="en-US" dirty="0" err="1" smtClean="0"/>
              <a:t>Person.</a:t>
            </a:r>
            <a:r>
              <a:rPr lang="en-US" dirty="0" err="1">
                <a:solidFill>
                  <a:srgbClr val="C00000"/>
                </a:solidFill>
              </a:rPr>
              <a:t>class</a:t>
            </a:r>
            <a:r>
              <a:rPr lang="en-US" dirty="0" smtClean="0"/>
              <a:t>, 42</a:t>
            </a:r>
            <a:r>
              <a:rPr lang="en-US" dirty="0" smtClean="0"/>
              <a:t>)</a:t>
            </a: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	</a:t>
            </a:r>
            <a:r>
              <a:rPr lang="en-US" dirty="0" smtClean="0"/>
              <a:t>	.</a:t>
            </a:r>
            <a:r>
              <a:rPr lang="en-US" dirty="0" err="1" smtClean="0"/>
              <a:t>addOrder</a:t>
            </a:r>
            <a:r>
              <a:rPr lang="en-US" dirty="0" smtClean="0"/>
              <a:t>(</a:t>
            </a:r>
            <a:r>
              <a:rPr lang="en-US" dirty="0" err="1" smtClean="0"/>
              <a:t>AuditEntity.property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“surname”</a:t>
            </a:r>
            <a:r>
              <a:rPr lang="en-US" dirty="0" smtClean="0"/>
              <a:t>).</a:t>
            </a:r>
            <a:r>
              <a:rPr lang="en-US" dirty="0" err="1" smtClean="0"/>
              <a:t>desc</a:t>
            </a:r>
            <a:r>
              <a:rPr lang="en-US" dirty="0" smtClean="0"/>
              <a:t>()</a:t>
            </a:r>
            <a:r>
              <a:rPr lang="en-US" dirty="0" smtClean="0"/>
              <a:t>)</a:t>
            </a: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	</a:t>
            </a:r>
            <a:r>
              <a:rPr lang="en-US" dirty="0" smtClean="0"/>
              <a:t>	.</a:t>
            </a:r>
            <a:r>
              <a:rPr lang="en-US" dirty="0" smtClean="0"/>
              <a:t>add(</a:t>
            </a:r>
            <a:r>
              <a:rPr lang="en-US" dirty="0" err="1" smtClean="0"/>
              <a:t>AuditEntity.relatedId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“address”</a:t>
            </a:r>
            <a:r>
              <a:rPr lang="en-US" dirty="0" smtClean="0"/>
              <a:t>).</a:t>
            </a:r>
            <a:r>
              <a:rPr lang="en-US" dirty="0" err="1" smtClean="0"/>
              <a:t>eq</a:t>
            </a:r>
            <a:r>
              <a:rPr lang="en-US" dirty="0" smtClean="0"/>
              <a:t>(</a:t>
            </a:r>
            <a:r>
              <a:rPr lang="en-US" dirty="0" err="1" smtClean="0"/>
              <a:t>theAddressId</a:t>
            </a:r>
            <a:r>
              <a:rPr lang="en-US" dirty="0" smtClean="0"/>
              <a:t>)</a:t>
            </a:r>
            <a:r>
              <a:rPr lang="en-US" dirty="0" smtClean="0"/>
              <a:t>)</a:t>
            </a: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	</a:t>
            </a:r>
            <a:r>
              <a:rPr lang="en-US" dirty="0" smtClean="0"/>
              <a:t>	.</a:t>
            </a:r>
            <a:r>
              <a:rPr lang="en-US" dirty="0" err="1" smtClean="0"/>
              <a:t>setFirstResult</a:t>
            </a:r>
            <a:r>
              <a:rPr lang="en-US" dirty="0" smtClean="0"/>
              <a:t>(4</a:t>
            </a:r>
            <a:r>
              <a:rPr lang="en-US" dirty="0" smtClean="0"/>
              <a:t>)</a:t>
            </a: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	</a:t>
            </a:r>
            <a:r>
              <a:rPr lang="en-US" dirty="0" smtClean="0"/>
              <a:t>	.</a:t>
            </a:r>
            <a:r>
              <a:rPr lang="en-US" dirty="0" err="1" smtClean="0"/>
              <a:t>setMaxResults</a:t>
            </a:r>
            <a:r>
              <a:rPr lang="en-US" dirty="0" smtClean="0"/>
              <a:t>(2)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	</a:t>
            </a:r>
            <a:r>
              <a:rPr lang="en-US" dirty="0" smtClean="0"/>
              <a:t>	.</a:t>
            </a:r>
            <a:r>
              <a:rPr lang="en-US" dirty="0" err="1" smtClean="0"/>
              <a:t>getResultList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1796504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AuditQuery</a:t>
            </a:r>
            <a:r>
              <a:rPr lang="en-US" dirty="0" smtClean="0"/>
              <a:t> </a:t>
            </a:r>
            <a:r>
              <a:rPr lang="en-US" dirty="0" smtClean="0"/>
              <a:t>- 4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AuditQuery</a:t>
            </a:r>
            <a:r>
              <a:rPr lang="en-US" dirty="0" smtClean="0"/>
              <a:t> </a:t>
            </a:r>
            <a:r>
              <a:rPr lang="en-US" dirty="0" smtClean="0"/>
              <a:t>query = </a:t>
            </a:r>
            <a:r>
              <a:rPr lang="en-US" dirty="0" err="1"/>
              <a:t>a</a:t>
            </a:r>
            <a:r>
              <a:rPr lang="en-US" dirty="0" err="1" smtClean="0"/>
              <a:t>uditReader</a:t>
            </a:r>
            <a:r>
              <a:rPr lang="en-US" dirty="0" smtClean="0"/>
              <a:t>().</a:t>
            </a:r>
            <a:r>
              <a:rPr lang="en-US" dirty="0" err="1" smtClean="0"/>
              <a:t>createQuery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			.</a:t>
            </a:r>
            <a:r>
              <a:rPr lang="en-US" dirty="0" err="1" smtClean="0"/>
              <a:t>forEntitiesAtRevision</a:t>
            </a:r>
            <a:r>
              <a:rPr lang="en-US" dirty="0" smtClean="0"/>
              <a:t>(</a:t>
            </a:r>
            <a:r>
              <a:rPr lang="en-US" dirty="0" err="1" smtClean="0"/>
              <a:t>Person.</a:t>
            </a:r>
            <a:r>
              <a:rPr lang="en-US" dirty="0" err="1">
                <a:solidFill>
                  <a:srgbClr val="C00000"/>
                </a:solidFill>
              </a:rPr>
              <a:t>class</a:t>
            </a:r>
            <a:r>
              <a:rPr lang="en-US" dirty="0" smtClean="0"/>
              <a:t>, </a:t>
            </a:r>
            <a:r>
              <a:rPr lang="en-US" dirty="0" smtClean="0"/>
              <a:t>42)</a:t>
            </a:r>
            <a:endParaRPr lang="en-US" dirty="0" smtClean="0"/>
          </a:p>
          <a:p>
            <a:r>
              <a:rPr lang="en-US" dirty="0" smtClean="0"/>
              <a:t>			.add(</a:t>
            </a:r>
            <a:r>
              <a:rPr lang="en-US" dirty="0" err="1" smtClean="0"/>
              <a:t>AuditEntity.property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8000"/>
                </a:solidFill>
              </a:rPr>
              <a:t>"surname"</a:t>
            </a:r>
            <a:r>
              <a:rPr lang="en-US" dirty="0" smtClean="0"/>
              <a:t>).</a:t>
            </a:r>
            <a:r>
              <a:rPr lang="en-US" b="1" dirty="0" err="1" smtClean="0"/>
              <a:t>hasChanged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			.add(</a:t>
            </a:r>
            <a:r>
              <a:rPr lang="en-US" dirty="0" err="1" smtClean="0"/>
              <a:t>AuditEntity.property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8000"/>
                </a:solidFill>
              </a:rPr>
              <a:t>"name"</a:t>
            </a:r>
            <a:r>
              <a:rPr lang="en-US" dirty="0" smtClean="0"/>
              <a:t>).</a:t>
            </a:r>
            <a:r>
              <a:rPr lang="en-US" b="1" dirty="0" err="1" smtClean="0"/>
              <a:t>hasNotChanged</a:t>
            </a:r>
            <a:r>
              <a:rPr lang="en-US" dirty="0" smtClean="0"/>
              <a:t>());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079500" y="150813"/>
            <a:ext cx="10261600" cy="3086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50760" tIns="50760" rIns="50760" bIns="50760" anchor="b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sz="4800" b="1" dirty="0" smtClean="0">
                <a:solidFill>
                  <a:srgbClr val="1A1718"/>
                </a:solidFill>
              </a:rPr>
              <a:t>Easy Entity Auditing</a:t>
            </a:r>
          </a:p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sz="4800" b="1" dirty="0" smtClean="0">
                <a:solidFill>
                  <a:srgbClr val="1A1718"/>
                </a:solidFill>
              </a:rPr>
              <a:t>With Hibernate </a:t>
            </a:r>
            <a:r>
              <a:rPr lang="en-US" sz="4800" b="1" dirty="0" err="1" smtClean="0">
                <a:solidFill>
                  <a:srgbClr val="1A1718"/>
                </a:solidFill>
              </a:rPr>
              <a:t>Envers</a:t>
            </a:r>
            <a:endParaRPr lang="en-US" sz="4800" b="1" dirty="0">
              <a:solidFill>
                <a:srgbClr val="1A1718"/>
              </a:solidFill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27000" y="5969000"/>
            <a:ext cx="12687300" cy="289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50760" tIns="50760" rIns="50760" bIns="50760"/>
          <a:lstStyle/>
          <a:p>
            <a:pPr algn="ctr">
              <a:buSzPct val="100000"/>
              <a:tabLst>
                <a:tab pos="0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4100" b="1" dirty="0" smtClean="0">
                <a:solidFill>
                  <a:srgbClr val="1A1718"/>
                </a:solidFill>
              </a:rPr>
              <a:t>Romain Linsolas</a:t>
            </a:r>
            <a:endParaRPr lang="en-US" sz="4100" b="1" dirty="0">
              <a:solidFill>
                <a:srgbClr val="1A1718"/>
              </a:solidFill>
            </a:endParaRPr>
          </a:p>
          <a:p>
            <a:pPr algn="ctr">
              <a:buSzPct val="100000"/>
              <a:tabLst>
                <a:tab pos="0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3000" b="1" dirty="0" smtClean="0">
                <a:solidFill>
                  <a:srgbClr val="1A1718"/>
                </a:solidFill>
              </a:rPr>
              <a:t>Java &amp; Web Developer</a:t>
            </a:r>
            <a:endParaRPr lang="en-US" sz="3000" b="1" dirty="0">
              <a:solidFill>
                <a:srgbClr val="1A1718"/>
              </a:solidFill>
            </a:endParaRPr>
          </a:p>
          <a:p>
            <a:pPr algn="ctr">
              <a:buSzPct val="100000"/>
              <a:tabLst>
                <a:tab pos="0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3000" b="1" dirty="0" err="1" smtClean="0">
                <a:solidFill>
                  <a:srgbClr val="1A1718"/>
                </a:solidFill>
              </a:rPr>
              <a:t>Société</a:t>
            </a:r>
            <a:r>
              <a:rPr lang="en-US" sz="3000" b="1" dirty="0" smtClean="0">
                <a:solidFill>
                  <a:srgbClr val="1A1718"/>
                </a:solidFill>
              </a:rPr>
              <a:t> </a:t>
            </a:r>
            <a:r>
              <a:rPr lang="en-US" sz="3000" b="1" dirty="0" err="1" smtClean="0">
                <a:solidFill>
                  <a:srgbClr val="1A1718"/>
                </a:solidFill>
              </a:rPr>
              <a:t>Générale</a:t>
            </a:r>
            <a:endParaRPr lang="en-US" sz="3000" b="1" dirty="0">
              <a:solidFill>
                <a:srgbClr val="1A1718"/>
              </a:solidFill>
            </a:endParaRPr>
          </a:p>
          <a:p>
            <a:pPr algn="ctr">
              <a:buSzPct val="100000"/>
              <a:tabLst>
                <a:tab pos="0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4000" b="1" dirty="0" smtClean="0">
                <a:solidFill>
                  <a:srgbClr val="1A1718"/>
                </a:solidFill>
              </a:rPr>
              <a:t>@</a:t>
            </a:r>
            <a:r>
              <a:rPr lang="en-US" sz="4000" b="1" dirty="0" err="1" smtClean="0">
                <a:solidFill>
                  <a:srgbClr val="1A1718"/>
                </a:solidFill>
              </a:rPr>
              <a:t>romaintaz</a:t>
            </a:r>
            <a:endParaRPr lang="en-US" sz="4000" b="1" dirty="0">
              <a:solidFill>
                <a:srgbClr val="1A1718"/>
              </a:solidFill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759200" y="3454400"/>
            <a:ext cx="5422900" cy="2222500"/>
          </a:xfrm>
          <a:prstGeom prst="rect">
            <a:avLst/>
          </a:prstGeom>
          <a:solidFill>
            <a:srgbClr val="FFFFFF">
              <a:alpha val="50000"/>
            </a:srgbClr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3600" dirty="0">
              <a:solidFill>
                <a:srgbClr val="06030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24578" name="Picture 2" descr="http://www.societegenerale.fr/images/eimm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0362" y="3849768"/>
            <a:ext cx="4392488" cy="1442312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0442" y="3059832"/>
            <a:ext cx="453650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3"/>
          <p:cNvSpPr txBox="1">
            <a:spLocks/>
          </p:cNvSpPr>
          <p:nvPr/>
        </p:nvSpPr>
        <p:spPr bwMode="auto">
          <a:xfrm rot="21162185">
            <a:off x="5566965" y="3496690"/>
            <a:ext cx="2733130" cy="196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6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kumimoji="0" lang="en-US" sz="6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28794" y="8244408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70C0"/>
                </a:solidFill>
                <a:ea typeface="ヒラギノ角ゴ ProN W3"/>
                <a:cs typeface="ヒラギノ角ゴ ProN W3"/>
              </a:rPr>
              <a:t>https://github.com/linsolas/devoxx-envers</a:t>
            </a:r>
          </a:p>
        </p:txBody>
      </p:sp>
      <p:pic>
        <p:nvPicPr>
          <p:cNvPr id="6146" name="Picture 2" descr="http://fukamachi.github.com/images/github-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746" y="8316416"/>
            <a:ext cx="457200" cy="4572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summarize…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Pros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Really easy to use!</a:t>
            </a:r>
          </a:p>
          <a:p>
            <a:r>
              <a:rPr lang="en-US" dirty="0" smtClean="0"/>
              <a:t>Configurable</a:t>
            </a:r>
          </a:p>
          <a:p>
            <a:r>
              <a:rPr lang="en-US" dirty="0" smtClean="0"/>
              <a:t>Ready-to-use audit query </a:t>
            </a:r>
            <a:r>
              <a:rPr lang="en-US" dirty="0" smtClean="0"/>
              <a:t>tool</a:t>
            </a:r>
          </a:p>
          <a:p>
            <a:r>
              <a:rPr lang="en-US" dirty="0" smtClean="0"/>
              <a:t>Fully integrated in Hibernate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smtClean="0"/>
              <a:t>similar project (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Cons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Require Hibernate</a:t>
            </a:r>
          </a:p>
          <a:p>
            <a:r>
              <a:rPr lang="en-US" dirty="0" smtClean="0"/>
              <a:t>Not compatible with Hibernate XML configuration (cf. HHH-3887)</a:t>
            </a:r>
            <a:endParaRPr lang="en-US" dirty="0"/>
          </a:p>
        </p:txBody>
      </p:sp>
      <p:pic>
        <p:nvPicPr>
          <p:cNvPr id="6" name="Picture 2" descr="C:\dev\devoxx\devoxx-envers\goo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9114" y="2056656"/>
            <a:ext cx="1219200" cy="1219200"/>
          </a:xfrm>
          <a:prstGeom prst="rect">
            <a:avLst/>
          </a:prstGeom>
          <a:noFill/>
        </p:spPr>
      </p:pic>
      <p:pic>
        <p:nvPicPr>
          <p:cNvPr id="7" name="Picture 3" descr="C:\dev\devoxx\devoxx-envers\b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89914" y="2128664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37506" y="6485632"/>
            <a:ext cx="1121544" cy="112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608944" y="5148064"/>
            <a:ext cx="1121544" cy="112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(5) Annexes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14567F-7DD3-4926-A887-6CFCA16D00FD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24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Register </a:t>
            </a:r>
            <a:r>
              <a:rPr lang="en-US" dirty="0" err="1" smtClean="0"/>
              <a:t>Envers</a:t>
            </a:r>
            <a:r>
              <a:rPr lang="en-US" dirty="0" smtClean="0"/>
              <a:t> Listener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&lt;!-- Needed in persistence.xml or Hibernate configuration if you use older versions of </a:t>
            </a:r>
            <a:r>
              <a:rPr lang="en-US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Envers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 (3.x) --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1800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&lt;property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name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"hibernate.ejb.event.post-insert"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latin typeface="Consolas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value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"org.hibernate.ejb.event.EJB3PostInsertEventListener,org.hibernate.envers.event.AuditEventListener"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/&gt;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&lt;property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name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"hibernate.ejb.event.post-update"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latin typeface="Consolas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value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"org.hibernate.ejb.event.EJB3PostUpdateEventListener,org.hibernate.envers.event.AuditEventListener"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/&gt;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&lt;property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name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"hibernate.ejb.event.post-delete"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latin typeface="Consolas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value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"org.hibernate.ejb.event.EJB3PostDeleteEventListener,org.hibernate.envers.event.AuditEventListener"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/&gt;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1800" dirty="0" smtClean="0">
              <a:solidFill>
                <a:srgbClr val="0070C0"/>
              </a:solidFill>
              <a:latin typeface="Consolas" pitchFamily="49" charset="0"/>
            </a:endParaRP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&lt;property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name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hibernate.ejb.event.pre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-collection-update"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latin typeface="Consolas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value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org.hibernate.envers.event.AuditEventListener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/&gt;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&lt;property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name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hibernate.ejb.event.pre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-collection-remove"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latin typeface="Consolas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value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org.hibernate.envers.event.AuditEventListener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/&gt;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&lt;property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name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"hibernate.ejb.event.post-collection-recreate"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latin typeface="Consolas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value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org.hibernate.envers.event.AuditEventListener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/&gt;</a:t>
            </a: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5443200" y="86868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DBCB5A5-AE58-454B-BC8C-30E3B329E978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292100" y="76200"/>
            <a:ext cx="15659100" cy="149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50760" tIns="50760" rIns="50760" bIns="50760" anchor="ctr"/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sz="6500" dirty="0" smtClean="0">
                <a:solidFill>
                  <a:srgbClr val="000000"/>
                </a:solidFill>
                <a:latin typeface="Arial Bold"/>
              </a:rPr>
              <a:t>Romain Linsolas</a:t>
            </a:r>
            <a:endParaRPr lang="en-US" sz="6500" dirty="0">
              <a:solidFill>
                <a:srgbClr val="000000"/>
              </a:solidFill>
              <a:latin typeface="Arial Bold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736600" y="2057400"/>
            <a:ext cx="14770100" cy="669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50760" tIns="50760" rIns="50760" bIns="50760"/>
          <a:lstStyle/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b="1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Who am I?</a:t>
            </a: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Java &amp; Web developer;</a:t>
            </a: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Technical architect, Software Factory gardener;</a:t>
            </a: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@ </a:t>
            </a:r>
            <a:r>
              <a:rPr lang="en-US" sz="3600" dirty="0" err="1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Société</a:t>
            </a: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 </a:t>
            </a:r>
            <a:r>
              <a:rPr lang="en-US" sz="3600" dirty="0" err="1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Générale</a:t>
            </a: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 (</a:t>
            </a:r>
            <a:r>
              <a:rPr lang="en-US" sz="3600" dirty="0" err="1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french</a:t>
            </a: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 bank)</a:t>
            </a: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3600" dirty="0" smtClean="0">
              <a:solidFill>
                <a:srgbClr val="000000"/>
              </a:solidFill>
              <a:ea typeface="ヒラギノ角ゴ ProN W3"/>
              <a:cs typeface="ヒラギノ角ゴ ProN W3"/>
            </a:endParaRP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3600" dirty="0" smtClean="0">
              <a:solidFill>
                <a:srgbClr val="000000"/>
              </a:solidFill>
              <a:ea typeface="ヒラギノ角ゴ ProN W3"/>
              <a:cs typeface="ヒラギノ角ゴ ProN W3"/>
            </a:endParaRP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3600" dirty="0" smtClean="0">
              <a:solidFill>
                <a:srgbClr val="000000"/>
              </a:solidFill>
              <a:ea typeface="ヒラギノ角ゴ ProN W3"/>
              <a:cs typeface="ヒラギノ角ゴ ProN W3"/>
            </a:endParaRP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		</a:t>
            </a:r>
            <a:r>
              <a:rPr lang="en-US" sz="3600" u="sng" dirty="0" smtClean="0">
                <a:solidFill>
                  <a:srgbClr val="0070C0"/>
                </a:solidFill>
                <a:ea typeface="ヒラギノ角ゴ ProN W3"/>
                <a:cs typeface="ヒラギノ角ゴ ProN W3"/>
              </a:rPr>
              <a:t>http://linsolas.free.fr/wordpress</a:t>
            </a: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		@</a:t>
            </a:r>
            <a:r>
              <a:rPr lang="en-US" sz="3600" dirty="0" err="1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romaintaz</a:t>
            </a:r>
            <a:endParaRPr lang="en-US" sz="3600" dirty="0" smtClean="0">
              <a:solidFill>
                <a:srgbClr val="000000"/>
              </a:solidFill>
              <a:ea typeface="ヒラギノ角ゴ ProN W3"/>
              <a:cs typeface="ヒラギノ角ゴ ProN W3"/>
            </a:endParaRP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		https://github.com/linsolas</a:t>
            </a:r>
            <a:r>
              <a:rPr lang="en-US" sz="3600" dirty="0">
                <a:solidFill>
                  <a:srgbClr val="000000"/>
                </a:solidFill>
                <a:ea typeface="ヒラギノ角ゴ ProN W3"/>
                <a:cs typeface="ヒラギノ角ゴ ProN W3"/>
              </a:rPr>
              <a:t/>
            </a:r>
            <a:br>
              <a:rPr lang="en-US" sz="3600" dirty="0">
                <a:solidFill>
                  <a:srgbClr val="000000"/>
                </a:solidFill>
                <a:ea typeface="ヒラギノ角ゴ ProN W3"/>
                <a:cs typeface="ヒラギノ角ゴ ProN W3"/>
              </a:rPr>
            </a:br>
            <a:endParaRPr lang="en-US" sz="3600" dirty="0">
              <a:solidFill>
                <a:srgbClr val="000000"/>
              </a:solidFill>
              <a:ea typeface="ヒラギノ角ゴ ProN W3"/>
              <a:cs typeface="ヒラギノ角ゴ ProN W3"/>
            </a:endParaRPr>
          </a:p>
        </p:txBody>
      </p:sp>
      <p:pic>
        <p:nvPicPr>
          <p:cNvPr id="1026" name="Picture 2" descr="C:\Documents and Settings\rlinsola041107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73686" y="1691680"/>
            <a:ext cx="3545936" cy="5328592"/>
          </a:xfrm>
          <a:prstGeom prst="rect">
            <a:avLst/>
          </a:prstGeom>
          <a:noFill/>
        </p:spPr>
      </p:pic>
      <p:pic>
        <p:nvPicPr>
          <p:cNvPr id="26626" name="Picture 2" descr="http://fukamachi.github.com/images/github-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3978" y="8172400"/>
            <a:ext cx="529208" cy="529208"/>
          </a:xfrm>
          <a:prstGeom prst="rect">
            <a:avLst/>
          </a:prstGeom>
          <a:noFill/>
        </p:spPr>
      </p:pic>
      <p:pic>
        <p:nvPicPr>
          <p:cNvPr id="26632" name="Picture 8" descr="bird, twitter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3978" y="7452320"/>
            <a:ext cx="648070" cy="648072"/>
          </a:xfrm>
          <a:prstGeom prst="rect">
            <a:avLst/>
          </a:prstGeom>
          <a:noFill/>
        </p:spPr>
      </p:pic>
      <p:pic>
        <p:nvPicPr>
          <p:cNvPr id="26634" name="Picture 10" descr="wordpress 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5986" y="6876256"/>
            <a:ext cx="504056" cy="504058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(1) What is Hibernate </a:t>
            </a:r>
            <a:r>
              <a:rPr lang="en-US" dirty="0" err="1" smtClean="0"/>
              <a:t>Envers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Hibernate </a:t>
            </a:r>
            <a:r>
              <a:rPr lang="en-US" b="1" dirty="0" err="1" smtClean="0"/>
              <a:t>Envers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	Hibernate module to enable easy auditing of persistent classes!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		Audit = keep a revision of your entity after every "event" (insert, update, delete)</a:t>
            </a:r>
            <a:endParaRPr lang="en-US" i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smtClean="0"/>
              <a:t>	Available </a:t>
            </a:r>
            <a:r>
              <a:rPr lang="en-US" i="1" dirty="0" smtClean="0"/>
              <a:t>since 2009</a:t>
            </a:r>
            <a:r>
              <a:rPr lang="en-US" i="1" dirty="0" smtClean="0"/>
              <a:t>…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4">
              <a:buNone/>
            </a:pPr>
            <a:r>
              <a:rPr lang="en-US" sz="3200" u="sng" dirty="0" smtClean="0">
                <a:solidFill>
                  <a:srgbClr val="0070C0"/>
                </a:solidFill>
              </a:rPr>
              <a:t>http</a:t>
            </a:r>
            <a:r>
              <a:rPr lang="en-US" sz="3200" u="sng" dirty="0" smtClean="0">
                <a:solidFill>
                  <a:srgbClr val="0070C0"/>
                </a:solidFill>
              </a:rPr>
              <a:t>://www.jboss.org/envers</a:t>
            </a:r>
          </a:p>
          <a:p>
            <a:pPr lvl="4">
              <a:buNone/>
            </a:pPr>
            <a:r>
              <a:rPr lang="en-US" sz="3200" u="sng" dirty="0" smtClean="0">
                <a:solidFill>
                  <a:srgbClr val="0070C0"/>
                </a:solidFill>
              </a:rPr>
              <a:t>http</a:t>
            </a:r>
            <a:r>
              <a:rPr lang="en-US" sz="3200" u="sng" dirty="0" smtClean="0">
                <a:solidFill>
                  <a:srgbClr val="0070C0"/>
                </a:solidFill>
              </a:rPr>
              <a:t>://docs.jboss.org/envers/docs/</a:t>
            </a:r>
            <a:r>
              <a:rPr lang="en-US" sz="3200" u="sng" dirty="0" err="1" smtClean="0">
                <a:solidFill>
                  <a:srgbClr val="0070C0"/>
                </a:solidFill>
              </a:rPr>
              <a:t>index.html</a:t>
            </a:r>
            <a:endParaRPr lang="en-US" sz="3200" u="sng" dirty="0" smtClean="0">
              <a:solidFill>
                <a:srgbClr val="0070C0"/>
              </a:solidFill>
            </a:endParaRPr>
          </a:p>
          <a:p>
            <a:pPr lvl="4">
              <a:buNone/>
            </a:pPr>
            <a:r>
              <a:rPr lang="en-US" sz="3200" u="sng" dirty="0" smtClean="0">
                <a:solidFill>
                  <a:srgbClr val="0070C0"/>
                </a:solidFill>
              </a:rPr>
              <a:t>http</a:t>
            </a:r>
            <a:r>
              <a:rPr lang="en-US" sz="3200" u="sng" dirty="0">
                <a:solidFill>
                  <a:srgbClr val="0070C0"/>
                </a:solidFill>
              </a:rPr>
              <a:t>://</a:t>
            </a:r>
            <a:r>
              <a:rPr lang="en-US" sz="3200" u="sng" dirty="0" err="1">
                <a:solidFill>
                  <a:srgbClr val="0070C0"/>
                </a:solidFill>
              </a:rPr>
              <a:t>docs.jboss.org</a:t>
            </a:r>
            <a:r>
              <a:rPr lang="en-US" sz="3200" u="sng" dirty="0">
                <a:solidFill>
                  <a:srgbClr val="0070C0"/>
                </a:solidFill>
              </a:rPr>
              <a:t>/hibernate/</a:t>
            </a:r>
            <a:r>
              <a:rPr lang="en-US" sz="3200" u="sng" dirty="0" err="1">
                <a:solidFill>
                  <a:srgbClr val="0070C0"/>
                </a:solidFill>
              </a:rPr>
              <a:t>orm</a:t>
            </a:r>
            <a:r>
              <a:rPr lang="en-US" sz="3200" u="sng" dirty="0">
                <a:solidFill>
                  <a:srgbClr val="0070C0"/>
                </a:solidFill>
              </a:rPr>
              <a:t>/4.1/</a:t>
            </a:r>
            <a:r>
              <a:rPr lang="en-US" sz="3200" u="sng" dirty="0" err="1">
                <a:solidFill>
                  <a:srgbClr val="0070C0"/>
                </a:solidFill>
              </a:rPr>
              <a:t>devguide</a:t>
            </a:r>
            <a:r>
              <a:rPr lang="en-US" sz="3200" u="sng" dirty="0">
                <a:solidFill>
                  <a:srgbClr val="0070C0"/>
                </a:solidFill>
              </a:rPr>
              <a:t>/en-US/html/ch15.html</a:t>
            </a:r>
            <a:endParaRPr lang="en-US" sz="3200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78" y="6978848"/>
            <a:ext cx="1625600" cy="1625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(2) Activation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14567F-7DD3-4926-A887-6CFCA16D00FD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Add the </a:t>
            </a:r>
            <a:r>
              <a:rPr lang="en-US" dirty="0" err="1" smtClean="0"/>
              <a:t>Envers</a:t>
            </a:r>
            <a:r>
              <a:rPr lang="en-US" dirty="0" smtClean="0"/>
              <a:t> </a:t>
            </a:r>
            <a:r>
              <a:rPr lang="en-US" dirty="0" smtClean="0"/>
              <a:t>library in </a:t>
            </a:r>
            <a:r>
              <a:rPr lang="en-US" dirty="0" err="1" smtClean="0"/>
              <a:t>classpath</a:t>
            </a:r>
            <a:endParaRPr 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2800" i="1" dirty="0" smtClean="0">
              <a:solidFill>
                <a:srgbClr val="008000"/>
              </a:solidFill>
            </a:endParaRP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2800" i="1" dirty="0" smtClean="0">
                <a:solidFill>
                  <a:srgbClr val="008000"/>
                </a:solidFill>
              </a:rPr>
              <a:t>&lt;</a:t>
            </a:r>
            <a:r>
              <a:rPr lang="en-US" sz="2800" i="1" dirty="0" smtClean="0">
                <a:solidFill>
                  <a:srgbClr val="008000"/>
                </a:solidFill>
              </a:rPr>
              <a:t>!-- Requires: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2800" i="1" dirty="0">
                <a:solidFill>
                  <a:srgbClr val="008000"/>
                </a:solidFill>
              </a:rPr>
              <a:t>	</a:t>
            </a:r>
            <a:r>
              <a:rPr lang="en-US" sz="2800" i="1" dirty="0" smtClean="0">
                <a:solidFill>
                  <a:srgbClr val="008000"/>
                </a:solidFill>
              </a:rPr>
              <a:t>	* Hibernate 3+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2800" i="1" dirty="0">
                <a:solidFill>
                  <a:srgbClr val="008000"/>
                </a:solidFill>
              </a:rPr>
              <a:t>	</a:t>
            </a:r>
            <a:r>
              <a:rPr lang="en-US" sz="2800" i="1" dirty="0" smtClean="0">
                <a:solidFill>
                  <a:srgbClr val="008000"/>
                </a:solidFill>
              </a:rPr>
              <a:t>	* Hibernate annotations --&gt;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2800" dirty="0" smtClean="0">
                <a:solidFill>
                  <a:srgbClr val="0070C0"/>
                </a:solidFill>
              </a:rPr>
              <a:t>&lt;dependency&gt;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2800" dirty="0" smtClean="0">
                <a:solidFill>
                  <a:srgbClr val="0070C0"/>
                </a:solidFill>
              </a:rPr>
              <a:t>	&lt;</a:t>
            </a:r>
            <a:r>
              <a:rPr lang="en-US" sz="2800" dirty="0" err="1" smtClean="0">
                <a:solidFill>
                  <a:srgbClr val="0070C0"/>
                </a:solidFill>
              </a:rPr>
              <a:t>groupId</a:t>
            </a:r>
            <a:r>
              <a:rPr lang="en-US" sz="2800" dirty="0" smtClean="0">
                <a:solidFill>
                  <a:srgbClr val="0070C0"/>
                </a:solidFill>
              </a:rPr>
              <a:t>&gt;</a:t>
            </a:r>
            <a:r>
              <a:rPr lang="en-US" sz="2800" b="1" dirty="0" err="1" smtClean="0"/>
              <a:t>org.hibernate</a:t>
            </a:r>
            <a:r>
              <a:rPr lang="en-US" sz="2800" dirty="0" smtClean="0">
                <a:solidFill>
                  <a:srgbClr val="0070C0"/>
                </a:solidFill>
              </a:rPr>
              <a:t>&lt;/</a:t>
            </a:r>
            <a:r>
              <a:rPr lang="en-US" sz="2800" dirty="0" err="1" smtClean="0">
                <a:solidFill>
                  <a:srgbClr val="0070C0"/>
                </a:solidFill>
              </a:rPr>
              <a:t>groupId</a:t>
            </a:r>
            <a:r>
              <a:rPr lang="en-US" sz="2800" dirty="0" smtClean="0">
                <a:solidFill>
                  <a:srgbClr val="0070C0"/>
                </a:solidFill>
              </a:rPr>
              <a:t>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2800" dirty="0" smtClean="0">
                <a:solidFill>
                  <a:srgbClr val="0070C0"/>
                </a:solidFill>
              </a:rPr>
              <a:t>	&lt;</a:t>
            </a:r>
            <a:r>
              <a:rPr lang="en-US" sz="2800" dirty="0" err="1" smtClean="0">
                <a:solidFill>
                  <a:srgbClr val="0070C0"/>
                </a:solidFill>
              </a:rPr>
              <a:t>artifactId</a:t>
            </a:r>
            <a:r>
              <a:rPr lang="en-US" sz="2800" dirty="0" smtClean="0">
                <a:solidFill>
                  <a:srgbClr val="0070C0"/>
                </a:solidFill>
              </a:rPr>
              <a:t>&gt;</a:t>
            </a:r>
            <a:r>
              <a:rPr lang="en-US" sz="2800" b="1" dirty="0" smtClean="0"/>
              <a:t>hibernate-</a:t>
            </a:r>
            <a:r>
              <a:rPr lang="en-US" sz="2800" b="1" dirty="0" err="1" smtClean="0"/>
              <a:t>envers</a:t>
            </a:r>
            <a:r>
              <a:rPr lang="en-US" sz="2800" dirty="0" smtClean="0">
                <a:solidFill>
                  <a:srgbClr val="0070C0"/>
                </a:solidFill>
              </a:rPr>
              <a:t>&lt;/</a:t>
            </a:r>
            <a:r>
              <a:rPr lang="en-US" sz="2800" dirty="0" err="1" smtClean="0">
                <a:solidFill>
                  <a:srgbClr val="0070C0"/>
                </a:solidFill>
              </a:rPr>
              <a:t>artifactId</a:t>
            </a:r>
            <a:r>
              <a:rPr lang="en-US" sz="2800" dirty="0" smtClean="0">
                <a:solidFill>
                  <a:srgbClr val="0070C0"/>
                </a:solidFill>
              </a:rPr>
              <a:t>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2800" dirty="0" smtClean="0">
                <a:solidFill>
                  <a:srgbClr val="0070C0"/>
                </a:solidFill>
              </a:rPr>
              <a:t>	&lt;version&gt;</a:t>
            </a:r>
            <a:r>
              <a:rPr lang="en-US" sz="2800" b="1" dirty="0" smtClean="0"/>
              <a:t>4.1.8.Final</a:t>
            </a:r>
            <a:r>
              <a:rPr lang="en-US" sz="2800" dirty="0" smtClean="0">
                <a:solidFill>
                  <a:srgbClr val="0070C0"/>
                </a:solidFill>
              </a:rPr>
              <a:t>&lt;/version&gt;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2800" dirty="0" smtClean="0">
                <a:solidFill>
                  <a:srgbClr val="0070C0"/>
                </a:solidFill>
              </a:rPr>
              <a:t>&lt;/dependency&gt;</a:t>
            </a:r>
            <a:endParaRPr lang="en-US" sz="2800" dirty="0"/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(3) Start the audit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14567F-7DD3-4926-A887-6CFCA16D00FD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Audit a simple entity class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@Entity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b="1" dirty="0" smtClean="0">
                <a:solidFill>
                  <a:srgbClr val="00B050"/>
                </a:solidFill>
              </a:rPr>
              <a:t>@Audited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>
                <a:solidFill>
                  <a:srgbClr val="C00000"/>
                </a:solidFill>
              </a:rPr>
              <a:t>public class</a:t>
            </a:r>
            <a:r>
              <a:rPr lang="en-US" dirty="0" smtClean="0"/>
              <a:t> Person {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@Id 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GeneratedValue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private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id</a:t>
            </a:r>
            <a:r>
              <a:rPr lang="en-US" dirty="0" smtClean="0"/>
              <a:t>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private</a:t>
            </a:r>
            <a:r>
              <a:rPr lang="en-US" dirty="0" smtClean="0"/>
              <a:t> String </a:t>
            </a:r>
            <a:r>
              <a:rPr lang="en-US" dirty="0" smtClean="0">
                <a:solidFill>
                  <a:srgbClr val="0070C0"/>
                </a:solidFill>
              </a:rPr>
              <a:t>name</a:t>
            </a:r>
            <a:r>
              <a:rPr lang="en-US" dirty="0" smtClean="0"/>
              <a:t>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private</a:t>
            </a:r>
            <a:r>
              <a:rPr lang="en-US" dirty="0" smtClean="0"/>
              <a:t> String </a:t>
            </a:r>
            <a:r>
              <a:rPr lang="en-US" dirty="0" smtClean="0">
                <a:solidFill>
                  <a:srgbClr val="0070C0"/>
                </a:solidFill>
              </a:rPr>
              <a:t>surname</a:t>
            </a:r>
            <a:r>
              <a:rPr lang="en-US" dirty="0" smtClean="0"/>
              <a:t>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ManyToOne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private</a:t>
            </a:r>
            <a:r>
              <a:rPr lang="en-US" dirty="0" smtClean="0"/>
              <a:t> Address </a:t>
            </a:r>
            <a:r>
              <a:rPr lang="en-US" dirty="0" err="1" smtClean="0">
                <a:solidFill>
                  <a:srgbClr val="0070C0"/>
                </a:solidFill>
              </a:rPr>
              <a:t>address</a:t>
            </a:r>
            <a:r>
              <a:rPr lang="en-US" dirty="0" smtClean="0"/>
              <a:t>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 getters, setters, constructors, equals and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hashCode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}</a:t>
            </a:r>
          </a:p>
        </p:txBody>
      </p:sp>
      <p:sp>
        <p:nvSpPr>
          <p:cNvPr id="5" name="Notched Right Arrow 4"/>
          <p:cNvSpPr/>
          <p:nvPr/>
        </p:nvSpPr>
        <p:spPr bwMode="auto">
          <a:xfrm rot="9043933">
            <a:off x="2655271" y="1686637"/>
            <a:ext cx="1368152" cy="648072"/>
          </a:xfrm>
          <a:prstGeom prst="notched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Gill Sans"/>
        <a:ea typeface="ヒラギノ角ゴ ProN W6"/>
        <a:cs typeface="ヒラギノ角ゴ ProN W6"/>
      </a:majorFont>
      <a:minorFont>
        <a:latin typeface="Gill Sans"/>
        <a:ea typeface="ヒラギノ角ゴ ProN W6"/>
        <a:cs typeface="ヒラギノ角ゴ ProN W6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Gill Sans"/>
        <a:ea typeface="ヒラギノ角ゴ ProN W6"/>
        <a:cs typeface="ヒラギノ角ゴ ProN W6"/>
      </a:majorFont>
      <a:minorFont>
        <a:latin typeface="Gill Sans"/>
        <a:ea typeface="ヒラギノ角ゴ ProN W6"/>
        <a:cs typeface="ヒラギノ角ゴ ProN W6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Arial Bold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Arial Bold"/>
        <a:ea typeface="ヒラギノ角ゴ ProN W6"/>
        <a:cs typeface="ヒラギノ角ゴ ProN W6"/>
      </a:majorFont>
      <a:minorFont>
        <a:latin typeface="Courier New"/>
        <a:ea typeface="ヒラギノ角ゴ ProN W3"/>
        <a:cs typeface="ヒラギノ角ゴ ProN W3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Gill Sans"/>
        <a:ea typeface="ヒラギノ角ゴ ProN W6"/>
        <a:cs typeface="ヒラギノ角ゴ ProN W6"/>
      </a:majorFont>
      <a:minorFont>
        <a:latin typeface="Gill Sans"/>
        <a:ea typeface="ヒラギノ角ゴ ProN W6"/>
        <a:cs typeface="ヒラギノ角ゴ ProN W6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1239</TotalTime>
  <Words>538</Words>
  <Application>Microsoft Macintosh PowerPoint</Application>
  <PresentationFormat>Personnalisé</PresentationFormat>
  <Paragraphs>235</Paragraphs>
  <Slides>24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5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Office-thema</vt:lpstr>
      <vt:lpstr>1_Office-thema</vt:lpstr>
      <vt:lpstr>2_Office-thema</vt:lpstr>
      <vt:lpstr>3_Office-thema</vt:lpstr>
      <vt:lpstr>5_Office-thema</vt:lpstr>
      <vt:lpstr>Présentation PowerPoint</vt:lpstr>
      <vt:lpstr>Présentation PowerPoint</vt:lpstr>
      <vt:lpstr>Présentation PowerPoint</vt:lpstr>
      <vt:lpstr>(1) What is Hibernate Envers?</vt:lpstr>
      <vt:lpstr>Definition</vt:lpstr>
      <vt:lpstr>(2) Activation</vt:lpstr>
      <vt:lpstr>Add the Envers library in classpath</vt:lpstr>
      <vt:lpstr>(3) Start the audit</vt:lpstr>
      <vt:lpstr>Audit a simple entity class</vt:lpstr>
      <vt:lpstr>Some useful Envers @nnotations</vt:lpstr>
      <vt:lpstr>What about the database?</vt:lpstr>
      <vt:lpstr>Additional information in revisions</vt:lpstr>
      <vt:lpstr>Tracking modified fields</vt:lpstr>
      <vt:lpstr>(4) Query audit information</vt:lpstr>
      <vt:lpstr>AuditReader</vt:lpstr>
      <vt:lpstr>AuditQuery - 1</vt:lpstr>
      <vt:lpstr>AuditQuery - 2</vt:lpstr>
      <vt:lpstr>AuditQuery - 3</vt:lpstr>
      <vt:lpstr>AuditQuery - 4</vt:lpstr>
      <vt:lpstr>Présentation PowerPoint</vt:lpstr>
      <vt:lpstr>To summarize…</vt:lpstr>
      <vt:lpstr>Présentation PowerPoint</vt:lpstr>
      <vt:lpstr>(5) Annexes</vt:lpstr>
      <vt:lpstr>Register Envers Listener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Koen Vastmans</dc:creator>
  <cp:lastModifiedBy>Romain Linsolas</cp:lastModifiedBy>
  <cp:revision>116</cp:revision>
  <cp:lastPrinted>1601-01-01T00:00:00Z</cp:lastPrinted>
  <dcterms:created xsi:type="dcterms:W3CDTF">2012-10-16T18:53:20Z</dcterms:created>
  <dcterms:modified xsi:type="dcterms:W3CDTF">2012-11-15T00:16:38Z</dcterms:modified>
</cp:coreProperties>
</file>