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2" r:id="rId4"/>
    <p:sldMasterId id="2147483654" r:id="rId5"/>
  </p:sldMasterIdLst>
  <p:notesMasterIdLst>
    <p:notesMasterId r:id="rId28"/>
  </p:notesMasterIdLst>
  <p:handoutMasterIdLst>
    <p:handoutMasterId r:id="rId29"/>
  </p:handoutMasterIdLst>
  <p:sldIdLst>
    <p:sldId id="256" r:id="rId6"/>
    <p:sldId id="257" r:id="rId7"/>
    <p:sldId id="258" r:id="rId8"/>
    <p:sldId id="264" r:id="rId9"/>
    <p:sldId id="265" r:id="rId10"/>
    <p:sldId id="266" r:id="rId11"/>
    <p:sldId id="27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60" r:id="rId21"/>
    <p:sldId id="280" r:id="rId22"/>
    <p:sldId id="274" r:id="rId23"/>
    <p:sldId id="275" r:id="rId24"/>
    <p:sldId id="262" r:id="rId25"/>
    <p:sldId id="277" r:id="rId26"/>
    <p:sldId id="276" r:id="rId27"/>
  </p:sldIdLst>
  <p:sldSz cx="16257588" cy="914400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Gill Sans"/>
        <a:ea typeface="ヒラギノ角ゴ ProN W6"/>
        <a:cs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88930" autoAdjust="0"/>
  </p:normalViewPr>
  <p:slideViewPr>
    <p:cSldViewPr>
      <p:cViewPr varScale="1">
        <p:scale>
          <a:sx n="81" d="100"/>
          <a:sy n="81" d="100"/>
        </p:scale>
        <p:origin x="-664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FA3A-F1DC-41D9-AA93-6144FB830E20}" type="datetimeFigureOut">
              <a:rPr lang="en-US" smtClean="0"/>
              <a:pPr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EC7C-F93D-4B07-9207-48695130F2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  <p:extLst>
      <p:ext uri="{BB962C8B-B14F-4D97-AF65-F5344CB8AC3E}">
        <p14:creationId xmlns:p14="http://schemas.microsoft.com/office/powerpoint/2010/main" val="259683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 properties to register listeners</a:t>
            </a:r>
            <a:r>
              <a:rPr lang="nl-BE" baseline="0" dirty="0" smtClean="0">
                <a:latin typeface="Times New Roman" pitchFamily="18" charset="0"/>
              </a:rPr>
              <a:t> should not be needed anymore! Only the JAR in classpath + @Audited entities are required.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nl-BE" dirty="0" smtClean="0">
                <a:latin typeface="Times New Roman" pitchFamily="18" charset="0"/>
              </a:rPr>
              <a:t>Hibernate</a:t>
            </a:r>
            <a:r>
              <a:rPr lang="nl-BE" baseline="0" dirty="0" smtClean="0">
                <a:latin typeface="Times New Roman" pitchFamily="18" charset="0"/>
              </a:rPr>
              <a:t> Envers is part of the core since 3.6, but does not seem to be true!</a:t>
            </a:r>
            <a:endParaRPr lang="nl-BE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nl-B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9188" cy="196056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80788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9187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9187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6600" y="2057400"/>
            <a:ext cx="7307263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96263" y="2057400"/>
            <a:ext cx="7308850" cy="530225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1988" cy="1524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3438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3438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6613" cy="85407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6613" cy="5267325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3.xml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75342" t="65544" r="10054" b="6213"/>
          <a:stretch>
            <a:fillRect/>
          </a:stretch>
        </p:blipFill>
        <p:spPr bwMode="auto">
          <a:xfrm>
            <a:off x="1735138" y="-2884488"/>
            <a:ext cx="10806112" cy="14911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/>
          <a:srcRect l="1040" t="399" r="1156" b="804"/>
          <a:stretch>
            <a:fillRect/>
          </a:stretch>
        </p:blipFill>
        <p:spPr bwMode="auto">
          <a:xfrm>
            <a:off x="3088640" y="182880"/>
            <a:ext cx="8595360" cy="8737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400" y="5969000"/>
            <a:ext cx="79613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grpSp>
        <p:nvGrpSpPr>
          <p:cNvPr id="2054" name="Group 4"/>
          <p:cNvGrpSpPr>
            <a:grpSpLocks/>
          </p:cNvGrpSpPr>
          <p:nvPr/>
        </p:nvGrpSpPr>
        <p:grpSpPr bwMode="auto">
          <a:xfrm>
            <a:off x="12477750" y="-436563"/>
            <a:ext cx="4227513" cy="10017126"/>
            <a:chOff x="7860" y="-275"/>
            <a:chExt cx="2663" cy="6310"/>
          </a:xfrm>
        </p:grpSpPr>
        <p:pic>
          <p:nvPicPr>
            <p:cNvPr id="205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00" y="-34"/>
              <a:ext cx="2183" cy="58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205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60" y="-275"/>
              <a:ext cx="2663" cy="6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50813"/>
            <a:ext cx="10260013" cy="3084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7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2057400"/>
            <a:ext cx="14768513" cy="530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  <p:pic>
        <p:nvPicPr>
          <p:cNvPr id="308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45000"/>
        <a:buFont typeface="Wingdings" pitchFamily="2" charset="2"/>
        <a:buChar char="§"/>
        <a:defRPr sz="3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152400" y="-12700"/>
            <a:ext cx="16395700" cy="16383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nl-BE">
              <a:latin typeface="Gill Sans" charset="0"/>
              <a:ea typeface="+mn-ea"/>
              <a:cs typeface="+mn-cs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92100" y="76200"/>
            <a:ext cx="15657513" cy="149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0800" y="1570038"/>
            <a:ext cx="16368713" cy="114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508000" y="1768475"/>
            <a:ext cx="15441613" cy="7067550"/>
            <a:chOff x="320" y="1114"/>
            <a:chExt cx="9727" cy="445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00" y="1172"/>
              <a:ext cx="9567" cy="4230"/>
            </a:xfrm>
            <a:prstGeom prst="rect">
              <a:avLst/>
            </a:prstGeom>
            <a:solidFill>
              <a:srgbClr val="F5F7DC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134600" algn="l"/>
                  <a:tab pos="10858500" algn="l"/>
                  <a:tab pos="11582400" algn="l"/>
                  <a:tab pos="12306300" algn="l"/>
                  <a:tab pos="13030200" algn="l"/>
                  <a:tab pos="13754100" algn="l"/>
                  <a:tab pos="14478000" algn="l"/>
                </a:tabLst>
                <a:defRPr/>
              </a:pPr>
              <a:endParaRPr lang="en-US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410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0" y="1114"/>
              <a:ext cx="9727" cy="44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60550"/>
            <a:ext cx="15009813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500">
          <a:solidFill>
            <a:srgbClr val="000000"/>
          </a:solidFill>
          <a:latin typeface="Arial Bold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3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5400" y="6654800"/>
            <a:ext cx="60071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 l="751" t="772" r="1445" b="1350"/>
          <a:stretch>
            <a:fillRect/>
          </a:stretch>
        </p:blipFill>
        <p:spPr bwMode="auto">
          <a:xfrm>
            <a:off x="-670560" y="406400"/>
            <a:ext cx="8595360" cy="86563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813800" y="2878138"/>
            <a:ext cx="4565650" cy="2195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400" b="1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</a:rPr>
              <a:t>Q&amp;A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200" b="1">
          <a:solidFill>
            <a:srgbClr val="1A1718"/>
          </a:solidFill>
          <a:latin typeface="Gill Sans" charset="0"/>
          <a:ea typeface="ヒラギノ角ゴ ProN W6" charset="0"/>
          <a:cs typeface="ヒラギノ角ゴ ProN W6" charset="0"/>
        </a:defRPr>
      </a:lvl9pPr>
    </p:titleStyle>
    <p:bodyStyle>
      <a:lvl1pPr marL="342900" indent="-3429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000" b="1">
          <a:solidFill>
            <a:srgbClr val="1A1718"/>
          </a:solidFill>
          <a:latin typeface="+mn-lt"/>
          <a:ea typeface="+mn-ea"/>
          <a:cs typeface="+mn-cs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3000" b="1">
          <a:solidFill>
            <a:srgbClr val="1A1718"/>
          </a:solidFill>
          <a:latin typeface="+mn-lt"/>
          <a:ea typeface="+mn-ea"/>
          <a:cs typeface="+mn-cs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3000" b="1">
          <a:solidFill>
            <a:srgbClr val="1A1718"/>
          </a:solidFill>
          <a:latin typeface="+mn-lt"/>
          <a:ea typeface="+mn-ea"/>
          <a:cs typeface="+mn-cs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 b="1">
          <a:solidFill>
            <a:srgbClr val="1A1718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Audit a simple entity class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b="1" dirty="0" smtClean="0">
                <a:solidFill>
                  <a:srgbClr val="00B050"/>
                </a:solidFill>
              </a:rPr>
              <a:t>@Audited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public class</a:t>
            </a:r>
            <a:r>
              <a:rPr lang="en-US" dirty="0" smtClean="0"/>
              <a:t> Person {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@Id 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id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surname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Address </a:t>
            </a:r>
            <a:r>
              <a:rPr lang="en-US" dirty="0" err="1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getters, setters, constructors, equals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hashCode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  <p:sp>
        <p:nvSpPr>
          <p:cNvPr id="5" name="Notched Right Arrow 4"/>
          <p:cNvSpPr/>
          <p:nvPr/>
        </p:nvSpPr>
        <p:spPr bwMode="auto">
          <a:xfrm rot="9043933">
            <a:off x="2655271" y="1686637"/>
            <a:ext cx="1368152" cy="648072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Some useful </a:t>
            </a:r>
            <a:r>
              <a:rPr lang="en-US" dirty="0" err="1" smtClean="0"/>
              <a:t>Envers</a:t>
            </a:r>
            <a:r>
              <a:rPr lang="en-US" dirty="0" smtClean="0"/>
              <a:t> @</a:t>
            </a:r>
            <a:r>
              <a:rPr lang="en-US" dirty="0" err="1" smtClean="0"/>
              <a:t>nnotations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@Audited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AuditTable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“T_PERSON_AUDIT”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 Person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NotAudited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AuditJoinTable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“T_PERSON_ADDRESS_AUDIT”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inverseJoinColumns</a:t>
            </a:r>
            <a:r>
              <a:rPr lang="en-US" dirty="0" smtClean="0"/>
              <a:t>=@</a:t>
            </a:r>
            <a:r>
              <a:rPr lang="en-US" dirty="0" err="1" smtClean="0"/>
              <a:t>JoinColumn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“ADDRESS_ID”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List&lt;Address&gt;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database?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656186" y="2699792"/>
          <a:ext cx="655272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720080"/>
                <a:gridCol w="864096"/>
                <a:gridCol w="1368152"/>
                <a:gridCol w="1656184"/>
                <a:gridCol w="1944216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comments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728194" y="4211960"/>
          <a:ext cx="7848872" cy="7991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70000"/>
                <a:gridCol w="1270000"/>
                <a:gridCol w="1060400"/>
                <a:gridCol w="1296144"/>
                <a:gridCol w="1612206"/>
                <a:gridCol w="1340122"/>
              </a:tblGrid>
              <a:tr h="328577">
                <a:tc gridSpan="6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 T_PERSON_AUD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4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Surname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Address_Id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823050" y="6497960"/>
          <a:ext cx="497004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0161"/>
                <a:gridCol w="1428547"/>
                <a:gridCol w="2521332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Table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REVINFO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REVTSTMP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(additional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info)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947394" y="4516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46850" y="6802760"/>
            <a:ext cx="685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hape 9"/>
          <p:cNvCxnSpPr>
            <a:stCxn id="8" idx="4"/>
            <a:endCxn id="9" idx="2"/>
          </p:cNvCxnSpPr>
          <p:nvPr/>
        </p:nvCxnSpPr>
        <p:spPr>
          <a:xfrm rot="16200000" flipH="1">
            <a:off x="4008922" y="5331532"/>
            <a:ext cx="2019300" cy="1456556"/>
          </a:xfrm>
          <a:prstGeom prst="curvedConnector2">
            <a:avLst/>
          </a:prstGeom>
          <a:ln w="57150">
            <a:solidFill>
              <a:srgbClr val="FF0000"/>
            </a:solidFill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90250" y="2535560"/>
          <a:ext cx="1295400" cy="110744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72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Mod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9205194" y="4516760"/>
            <a:ext cx="1227856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9819122" y="3635896"/>
            <a:ext cx="541920" cy="8808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Additional information in revisions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@Entity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@Table</a:t>
            </a:r>
            <a:r>
              <a:rPr lang="en-US" dirty="0" smtClean="0"/>
              <a:t>(name=</a:t>
            </a:r>
            <a:r>
              <a:rPr lang="en-US" dirty="0" smtClean="0">
                <a:solidFill>
                  <a:srgbClr val="00B050"/>
                </a:solidFill>
              </a:rPr>
              <a:t>“T_AUDIT_INFO”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RevisionEntity</a:t>
            </a:r>
            <a:r>
              <a:rPr lang="en-US" dirty="0" smtClean="0"/>
              <a:t>(</a:t>
            </a:r>
            <a:r>
              <a:rPr lang="en-US" dirty="0" err="1" smtClean="0"/>
              <a:t>UsernameRevisionListener.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MyEntityRevision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/>
              <a:t>DefaultRevisionEntity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/>
              <a:t> String </a:t>
            </a:r>
            <a:r>
              <a:rPr lang="en-US" dirty="0" smtClean="0">
                <a:solidFill>
                  <a:srgbClr val="0070C0"/>
                </a:solidFill>
              </a:rPr>
              <a:t>username</a:t>
            </a:r>
            <a:r>
              <a:rPr lang="en-US" dirty="0" smtClean="0"/>
              <a:t>;  // + getter / setter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public class </a:t>
            </a:r>
            <a:r>
              <a:rPr lang="en-US" dirty="0" err="1" smtClean="0"/>
              <a:t>UsernameRevisionListener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implements</a:t>
            </a:r>
            <a:r>
              <a:rPr lang="en-US" dirty="0" smtClean="0"/>
              <a:t> </a:t>
            </a:r>
            <a:r>
              <a:rPr lang="en-US" dirty="0" err="1" smtClean="0"/>
              <a:t>RevisionListener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newRevision</a:t>
            </a:r>
            <a:r>
              <a:rPr lang="en-US" dirty="0" smtClean="0"/>
              <a:t>(Object </a:t>
            </a:r>
            <a:r>
              <a:rPr lang="en-US" dirty="0" err="1" smtClean="0">
                <a:solidFill>
                  <a:srgbClr val="0070C0"/>
                </a:solidFill>
              </a:rPr>
              <a:t>revisionEntity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	((</a:t>
            </a:r>
            <a:r>
              <a:rPr lang="en-US" b="1" dirty="0" err="1" smtClean="0"/>
              <a:t>MyEntityRevision</a:t>
            </a:r>
            <a:r>
              <a:rPr lang="en-US" dirty="0" smtClean="0"/>
              <a:t>) </a:t>
            </a:r>
            <a:r>
              <a:rPr lang="en-US" dirty="0" err="1" smtClean="0"/>
              <a:t>revisionEntity</a:t>
            </a:r>
            <a:r>
              <a:rPr lang="en-US" dirty="0" smtClean="0"/>
              <a:t>).</a:t>
            </a:r>
            <a:r>
              <a:rPr lang="en-US" dirty="0" err="1" smtClean="0"/>
              <a:t>setUsername</a:t>
            </a:r>
            <a:r>
              <a:rPr lang="en-US" dirty="0" smtClean="0"/>
              <a:t>(</a:t>
            </a:r>
            <a:r>
              <a:rPr lang="en-US" dirty="0" err="1" smtClean="0"/>
              <a:t>getCurrentUsername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39962" y="4932040"/>
            <a:ext cx="151936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 bwMode="auto">
          <a:xfrm rot="10549608" flipH="1">
            <a:off x="3446748" y="3649070"/>
            <a:ext cx="474368" cy="3082894"/>
          </a:xfrm>
          <a:custGeom>
            <a:avLst/>
            <a:gdLst>
              <a:gd name="connsiteX0" fmla="*/ 486104 w 564931"/>
              <a:gd name="connsiteY0" fmla="*/ 0 h 2869324"/>
              <a:gd name="connsiteX1" fmla="*/ 13138 w 564931"/>
              <a:gd name="connsiteY1" fmla="*/ 1466193 h 2869324"/>
              <a:gd name="connsiteX2" fmla="*/ 564931 w 564931"/>
              <a:gd name="connsiteY2" fmla="*/ 2869324 h 2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31" h="2869324">
                <a:moveTo>
                  <a:pt x="486104" y="0"/>
                </a:moveTo>
                <a:cubicBezTo>
                  <a:pt x="243052" y="493986"/>
                  <a:pt x="0" y="987972"/>
                  <a:pt x="13138" y="1466193"/>
                </a:cubicBezTo>
                <a:cubicBezTo>
                  <a:pt x="26276" y="1944414"/>
                  <a:pt x="295603" y="2406869"/>
                  <a:pt x="564931" y="286932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 flipV="1">
            <a:off x="5813708" y="3131840"/>
            <a:ext cx="370870" cy="2088232"/>
          </a:xfrm>
          <a:custGeom>
            <a:avLst/>
            <a:gdLst>
              <a:gd name="connsiteX0" fmla="*/ 0 w 1234966"/>
              <a:gd name="connsiteY0" fmla="*/ 3957145 h 3957145"/>
              <a:gd name="connsiteX1" fmla="*/ 1182414 w 1234966"/>
              <a:gd name="connsiteY1" fmla="*/ 2144110 h 3957145"/>
              <a:gd name="connsiteX2" fmla="*/ 315310 w 1234966"/>
              <a:gd name="connsiteY2" fmla="*/ 0 h 395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966" h="3957145">
                <a:moveTo>
                  <a:pt x="0" y="3957145"/>
                </a:moveTo>
                <a:cubicBezTo>
                  <a:pt x="564931" y="3380389"/>
                  <a:pt x="1129862" y="2803634"/>
                  <a:pt x="1182414" y="2144110"/>
                </a:cubicBezTo>
                <a:cubicBezTo>
                  <a:pt x="1234966" y="1484586"/>
                  <a:pt x="775138" y="742293"/>
                  <a:pt x="31531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(4) Query audit information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2 friends: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org.hibernate.envers.AuditReader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org.hibernate.envers.query.AuditQuery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reader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- 2</a:t>
            </a:r>
            <a:endParaRPr 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chemeClr val="bg2"/>
                </a:solidFill>
              </a:rPr>
              <a:t>// Get all the revisions of my current object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personId</a:t>
            </a:r>
            <a:r>
              <a:rPr lang="en-US" dirty="0" smtClean="0"/>
              <a:t> = </a:t>
            </a:r>
            <a:r>
              <a:rPr lang="en-US" dirty="0" err="1" smtClean="0"/>
              <a:t>somePerson.getId</a:t>
            </a:r>
            <a:r>
              <a:rPr lang="en-US" dirty="0" smtClean="0"/>
              <a:t>();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err="1" smtClean="0"/>
              <a:t>AuditReader</a:t>
            </a:r>
            <a:r>
              <a:rPr lang="en-US" dirty="0" smtClean="0"/>
              <a:t> reader = </a:t>
            </a:r>
            <a:r>
              <a:rPr lang="en-US" dirty="0" err="1" smtClean="0"/>
              <a:t>AuditReaderFactory.get</a:t>
            </a:r>
            <a:r>
              <a:rPr lang="en-US" dirty="0" smtClean="0"/>
              <a:t>(</a:t>
            </a:r>
            <a:r>
              <a:rPr lang="en-US" dirty="0" err="1" smtClean="0"/>
              <a:t>entityManager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List&lt;Number&gt; </a:t>
            </a:r>
            <a:r>
              <a:rPr lang="en-US" dirty="0" err="1" smtClean="0"/>
              <a:t>allRevisions</a:t>
            </a:r>
            <a:r>
              <a:rPr lang="en-US" dirty="0" smtClean="0"/>
              <a:t> = </a:t>
            </a:r>
            <a:r>
              <a:rPr lang="en-US" dirty="0" err="1" smtClean="0"/>
              <a:t>reader.getRevisions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for</a:t>
            </a:r>
            <a:r>
              <a:rPr lang="en-US" dirty="0" smtClean="0"/>
              <a:t> (Number n: </a:t>
            </a:r>
            <a:r>
              <a:rPr lang="en-US" dirty="0" err="1" smtClean="0"/>
              <a:t>allRevisions</a:t>
            </a:r>
            <a:r>
              <a:rPr lang="en-US" dirty="0" smtClean="0"/>
              <a:t>) {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	Person p = </a:t>
            </a:r>
            <a:r>
              <a:rPr lang="en-US" dirty="0" err="1" smtClean="0"/>
              <a:t>reader.find</a:t>
            </a:r>
            <a:r>
              <a:rPr lang="en-US" dirty="0" smtClean="0"/>
              <a:t>(</a:t>
            </a:r>
            <a:r>
              <a:rPr lang="en-US" dirty="0" err="1" smtClean="0"/>
              <a:t>Person.</a:t>
            </a:r>
            <a:r>
              <a:rPr lang="en-US" dirty="0" err="1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err="1" smtClean="0"/>
              <a:t>personId</a:t>
            </a:r>
            <a:r>
              <a:rPr lang="en-US" dirty="0" smtClean="0"/>
              <a:t>, n);</a:t>
            </a:r>
          </a:p>
          <a:p>
            <a:pPr marL="533400" indent="-531813">
              <a:buClrTx/>
              <a:buFont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58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0442" y="3059832"/>
            <a:ext cx="45365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3"/>
          <p:cNvSpPr txBox="1">
            <a:spLocks/>
          </p:cNvSpPr>
          <p:nvPr/>
        </p:nvSpPr>
        <p:spPr bwMode="auto">
          <a:xfrm rot="21162185">
            <a:off x="5566965" y="3496690"/>
            <a:ext cx="2733130" cy="196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50760" tIns="50760" rIns="50760" bIns="507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US" sz="6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28794" y="824440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https://github.com/linsolas/devoxx-envers</a:t>
            </a:r>
          </a:p>
        </p:txBody>
      </p:sp>
      <p:pic>
        <p:nvPicPr>
          <p:cNvPr id="614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746" y="8316416"/>
            <a:ext cx="4572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summarize…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Pros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Really easy to use!</a:t>
            </a:r>
          </a:p>
          <a:p>
            <a:r>
              <a:rPr lang="en-US" dirty="0" smtClean="0"/>
              <a:t>Configurable</a:t>
            </a:r>
          </a:p>
          <a:p>
            <a:r>
              <a:rPr lang="en-US" dirty="0" smtClean="0"/>
              <a:t>Ready-to-use audit query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 Hibernate</a:t>
            </a:r>
          </a:p>
          <a:p>
            <a:r>
              <a:rPr lang="en-US" dirty="0" smtClean="0"/>
              <a:t>Not compatible with Hibernate XML configuration (cf. HHH-3887)</a:t>
            </a:r>
            <a:endParaRPr lang="en-US" dirty="0"/>
          </a:p>
        </p:txBody>
      </p:sp>
      <p:pic>
        <p:nvPicPr>
          <p:cNvPr id="6" name="Picture 2" descr="C:\dev\devoxx\devoxx-envers\goo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9114" y="2056656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3" descr="C:\dev\devoxx\devoxx-envers\b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89914" y="2128664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079500" y="150813"/>
            <a:ext cx="10261600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Easy Entity Auditing</a:t>
            </a:r>
          </a:p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</a:tabLst>
            </a:pPr>
            <a:r>
              <a:rPr lang="en-US" sz="4800" b="1" dirty="0" smtClean="0">
                <a:solidFill>
                  <a:srgbClr val="1A1718"/>
                </a:solidFill>
              </a:rPr>
              <a:t>With Hibernate </a:t>
            </a:r>
            <a:r>
              <a:rPr lang="en-US" sz="4800" b="1" dirty="0" err="1" smtClean="0">
                <a:solidFill>
                  <a:srgbClr val="1A1718"/>
                </a:solidFill>
              </a:rPr>
              <a:t>Envers</a:t>
            </a:r>
            <a:endParaRPr lang="en-US" sz="4800" b="1" dirty="0">
              <a:solidFill>
                <a:srgbClr val="1A1718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7000" y="5969000"/>
            <a:ext cx="126873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100" b="1" dirty="0" smtClean="0">
                <a:solidFill>
                  <a:srgbClr val="1A1718"/>
                </a:solidFill>
              </a:rPr>
              <a:t>Romain Linsolas</a:t>
            </a:r>
            <a:endParaRPr lang="en-US" sz="41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smtClean="0">
                <a:solidFill>
                  <a:srgbClr val="1A1718"/>
                </a:solidFill>
              </a:rPr>
              <a:t>Java &amp; Web Developer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3000" b="1" dirty="0" err="1" smtClean="0">
                <a:solidFill>
                  <a:srgbClr val="1A1718"/>
                </a:solidFill>
              </a:rPr>
              <a:t>Société</a:t>
            </a:r>
            <a:r>
              <a:rPr lang="en-US" sz="3000" b="1" dirty="0" smtClean="0">
                <a:solidFill>
                  <a:srgbClr val="1A1718"/>
                </a:solidFill>
              </a:rPr>
              <a:t> </a:t>
            </a:r>
            <a:r>
              <a:rPr lang="en-US" sz="3000" b="1" dirty="0" err="1" smtClean="0">
                <a:solidFill>
                  <a:srgbClr val="1A1718"/>
                </a:solidFill>
              </a:rPr>
              <a:t>Générale</a:t>
            </a:r>
            <a:endParaRPr lang="en-US" sz="3000" b="1" dirty="0">
              <a:solidFill>
                <a:srgbClr val="1A1718"/>
              </a:solidFill>
            </a:endParaRPr>
          </a:p>
          <a:p>
            <a:pPr algn="ctr">
              <a:buSzPct val="100000"/>
              <a:tabLst>
                <a:tab pos="0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 b="1" dirty="0" smtClean="0">
                <a:solidFill>
                  <a:srgbClr val="1A1718"/>
                </a:solidFill>
              </a:rPr>
              <a:t>@</a:t>
            </a:r>
            <a:r>
              <a:rPr lang="en-US" sz="4000" b="1" dirty="0" err="1" smtClean="0">
                <a:solidFill>
                  <a:srgbClr val="1A1718"/>
                </a:solidFill>
              </a:rPr>
              <a:t>romaintaz</a:t>
            </a:r>
            <a:endParaRPr lang="en-US" sz="4000" b="1" dirty="0">
              <a:solidFill>
                <a:srgbClr val="1A1718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759200" y="3454400"/>
            <a:ext cx="5422900" cy="2222500"/>
          </a:xfrm>
          <a:prstGeom prst="rect">
            <a:avLst/>
          </a:prstGeom>
          <a:solidFill>
            <a:srgbClr val="FFFFFF">
              <a:alpha val="50000"/>
            </a:srgbClr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3600" dirty="0">
              <a:solidFill>
                <a:srgbClr val="06030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4578" name="Picture 2" descr="http://www.societegenerale.fr/images/eimm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0362" y="3849768"/>
            <a:ext cx="4392488" cy="144231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37506" y="6485632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08944" y="5148064"/>
            <a:ext cx="1121544" cy="11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(5) Annexes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1 - Register </a:t>
            </a:r>
            <a:r>
              <a:rPr lang="en-US" dirty="0" err="1" smtClean="0"/>
              <a:t>Envers</a:t>
            </a:r>
            <a:r>
              <a:rPr lang="en-US" dirty="0" smtClean="0"/>
              <a:t> Listener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&lt;!-- Needed in persistence.xml or Hibernate configuration if you use older versions of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Envers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 (3.x) --&gt;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"hibernate.ejb.event.post-insert"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"org.hibernate.ejb.event.EJB3PostInsertEventListener,org.hibernate.envers.event.AuditEventListener"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"org.hibernate.ejb.event.EJB3PostUpdateEventListener,org.hibernate.envers.event.AuditEventListener"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"hibernate.ejb.event.post-delete"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"org.hibernate.ejb.event.EJB3PostDeleteEventListener,org.hibernate.envers.event.AuditEventListener"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</a:endParaRP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-collection-update"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hibernate.ejb.event.pre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-collection-remove"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&lt;property 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"hibernate.ejb.event.post-collection-recreate"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value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org.hibernate.envers.event.AuditEventListener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"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</a:rPr>
              <a:t>/&gt;</a:t>
            </a:r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5443200" y="86868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BCB5A5-AE58-454B-BC8C-30E3B329E978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92100" y="76200"/>
            <a:ext cx="15659100" cy="149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 anchor="ctr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sz="6500" dirty="0" smtClean="0">
                <a:solidFill>
                  <a:srgbClr val="000000"/>
                </a:solidFill>
                <a:latin typeface="Arial Bold"/>
              </a:rPr>
              <a:t>Romain Linsolas</a:t>
            </a:r>
            <a:endParaRPr lang="en-US" sz="65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36600" y="2057400"/>
            <a:ext cx="14770100" cy="669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50760" tIns="50760" rIns="50760" bIns="50760"/>
          <a:lstStyle/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b="1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Who am I?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Java &amp; Web developer;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Technical architect, Software Factory gardener;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@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Société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Générale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(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french</a:t>
            </a: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 bank)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buFont typeface="Arial" pitchFamily="34" charset="0"/>
              <a:buChar char="■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</a:t>
            </a:r>
            <a:r>
              <a:rPr lang="en-US" sz="3600" u="sng" dirty="0" smtClean="0">
                <a:solidFill>
                  <a:srgbClr val="0070C0"/>
                </a:solidFill>
                <a:ea typeface="ヒラギノ角ゴ ProN W3"/>
                <a:cs typeface="ヒラギノ角ゴ ProN W3"/>
              </a:rPr>
              <a:t>http://linsolas.free.fr/wordpress</a:t>
            </a: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@</a:t>
            </a:r>
            <a:r>
              <a:rPr lang="en-US" sz="3600" dirty="0" err="1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romaintaz</a:t>
            </a:r>
            <a:endParaRPr lang="en-US" sz="3600" dirty="0" smtClean="0">
              <a:solidFill>
                <a:srgbClr val="000000"/>
              </a:solidFill>
              <a:ea typeface="ヒラギノ角ゴ ProN W3"/>
              <a:cs typeface="ヒラギノ角ゴ ProN W3"/>
            </a:endParaRPr>
          </a:p>
          <a:p>
            <a:pPr marL="696913" indent="-533400">
              <a:spcBef>
                <a:spcPts val="1000"/>
              </a:spcBef>
              <a:buClr>
                <a:srgbClr val="000000"/>
              </a:buClr>
              <a:buSzPct val="100000"/>
              <a:tabLst>
                <a:tab pos="214313" algn="l"/>
                <a:tab pos="1128713" algn="l"/>
                <a:tab pos="2043113" algn="l"/>
                <a:tab pos="2957513" algn="l"/>
                <a:tab pos="3871913" algn="l"/>
                <a:tab pos="4786313" algn="l"/>
                <a:tab pos="5700713" algn="l"/>
                <a:tab pos="6615113" algn="l"/>
                <a:tab pos="7529513" algn="l"/>
                <a:tab pos="8443913" algn="l"/>
                <a:tab pos="9358313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3600" dirty="0" smtClean="0">
                <a:solidFill>
                  <a:srgbClr val="000000"/>
                </a:solidFill>
                <a:ea typeface="ヒラギノ角ゴ ProN W3"/>
                <a:cs typeface="ヒラギノ角ゴ ProN W3"/>
              </a:rPr>
              <a:t>		https://github.com/linsolas</a:t>
            </a:r>
            <a: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  <a:t/>
            </a:r>
            <a:br>
              <a:rPr lang="en-US" sz="3600" dirty="0">
                <a:solidFill>
                  <a:srgbClr val="000000"/>
                </a:solidFill>
                <a:ea typeface="ヒラギノ角ゴ ProN W3"/>
                <a:cs typeface="ヒラギノ角ゴ ProN W3"/>
              </a:rPr>
            </a:br>
            <a:endParaRPr lang="en-US" sz="3600" dirty="0">
              <a:solidFill>
                <a:srgbClr val="000000"/>
              </a:solidFill>
              <a:ea typeface="ヒラギノ角ゴ ProN W3"/>
              <a:cs typeface="ヒラギノ角ゴ ProN W3"/>
            </a:endParaRPr>
          </a:p>
        </p:txBody>
      </p:sp>
      <p:pic>
        <p:nvPicPr>
          <p:cNvPr id="1026" name="Picture 2" descr="C:\Documents and Settings\rlinsola041107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73686" y="1691680"/>
            <a:ext cx="3545936" cy="5328592"/>
          </a:xfrm>
          <a:prstGeom prst="rect">
            <a:avLst/>
          </a:prstGeom>
          <a:noFill/>
        </p:spPr>
      </p:pic>
      <p:pic>
        <p:nvPicPr>
          <p:cNvPr id="26626" name="Picture 2" descr="http://fukamachi.github.com/images/github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978" y="8172400"/>
            <a:ext cx="529208" cy="529208"/>
          </a:xfrm>
          <a:prstGeom prst="rect">
            <a:avLst/>
          </a:prstGeom>
          <a:noFill/>
        </p:spPr>
      </p:pic>
      <p:pic>
        <p:nvPicPr>
          <p:cNvPr id="26632" name="Picture 8" descr="bird, twitt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3978" y="7452320"/>
            <a:ext cx="648070" cy="648072"/>
          </a:xfrm>
          <a:prstGeom prst="rect">
            <a:avLst/>
          </a:prstGeom>
          <a:noFill/>
        </p:spPr>
      </p:pic>
      <p:pic>
        <p:nvPicPr>
          <p:cNvPr id="26634" name="Picture 10" descr="wordpres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5986" y="6876256"/>
            <a:ext cx="504056" cy="50405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(1) What is Hibernate </a:t>
            </a:r>
            <a:r>
              <a:rPr lang="en-US" dirty="0" err="1" smtClean="0"/>
              <a:t>Envers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Hibernate </a:t>
            </a:r>
            <a:r>
              <a:rPr lang="en-US" b="1" dirty="0" err="1" smtClean="0"/>
              <a:t>Envers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Hibernate module to enable easy auditing of persistent classes!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Available since 2009…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u="sng" dirty="0" smtClean="0">
                <a:solidFill>
                  <a:srgbClr val="0070C0"/>
                </a:solidFill>
              </a:rPr>
              <a:t>http://www.jboss.org/envers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u="sng" dirty="0" smtClean="0">
                <a:solidFill>
                  <a:srgbClr val="0070C0"/>
                </a:solidFill>
              </a:rPr>
              <a:t>http://docs.jboss.org/envers/docs/</a:t>
            </a:r>
            <a:r>
              <a:rPr lang="en-US" u="sng" dirty="0" err="1" smtClean="0">
                <a:solidFill>
                  <a:srgbClr val="0070C0"/>
                </a:solidFill>
              </a:rPr>
              <a:t>index.html</a:t>
            </a:r>
            <a:endParaRPr lang="en-US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u="sng" dirty="0">
                <a:solidFill>
                  <a:srgbClr val="0070C0"/>
                </a:solidFill>
              </a:rPr>
              <a:t>		http://</a:t>
            </a:r>
            <a:r>
              <a:rPr lang="en-US" u="sng" dirty="0" err="1">
                <a:solidFill>
                  <a:srgbClr val="0070C0"/>
                </a:solidFill>
              </a:rPr>
              <a:t>docs.jboss.org</a:t>
            </a:r>
            <a:r>
              <a:rPr lang="en-US" u="sng" dirty="0">
                <a:solidFill>
                  <a:srgbClr val="0070C0"/>
                </a:solidFill>
              </a:rPr>
              <a:t>/hibernate/</a:t>
            </a:r>
            <a:r>
              <a:rPr lang="en-US" u="sng" dirty="0" err="1">
                <a:solidFill>
                  <a:srgbClr val="0070C0"/>
                </a:solidFill>
              </a:rPr>
              <a:t>orm</a:t>
            </a:r>
            <a:r>
              <a:rPr lang="en-US" u="sng" dirty="0">
                <a:solidFill>
                  <a:srgbClr val="0070C0"/>
                </a:solidFill>
              </a:rPr>
              <a:t>/4.1/</a:t>
            </a:r>
            <a:r>
              <a:rPr lang="en-US" u="sng" dirty="0" err="1">
                <a:solidFill>
                  <a:srgbClr val="0070C0"/>
                </a:solidFill>
              </a:rPr>
              <a:t>devguide</a:t>
            </a:r>
            <a:r>
              <a:rPr lang="en-US" u="sng" dirty="0">
                <a:solidFill>
                  <a:srgbClr val="0070C0"/>
                </a:solidFill>
              </a:rPr>
              <a:t>/en-US/html/ch15.html</a:t>
            </a:r>
            <a:endParaRPr lang="en-US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(2) Activation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3+</a:t>
            </a:r>
          </a:p>
          <a:p>
            <a:r>
              <a:rPr lang="fr-FR" dirty="0" err="1" smtClean="0"/>
              <a:t>Hibernate</a:t>
            </a:r>
            <a:r>
              <a:rPr lang="fr-FR" dirty="0" smtClean="0"/>
              <a:t>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0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614650" y="8699500"/>
            <a:ext cx="26670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14567F-7DD3-4926-A887-6CFCA16D00FD}" type="slidenum">
              <a:rPr lang="en-US" sz="1200">
                <a:solidFill>
                  <a:srgbClr val="000000"/>
                </a:solidFill>
                <a:ea typeface="Gill Sans"/>
                <a:cs typeface="Gill Sans"/>
              </a:rPr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Gill Sans"/>
              <a:cs typeface="Gill San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76200"/>
            <a:ext cx="15659100" cy="14986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</a:tabLst>
            </a:pPr>
            <a:r>
              <a:rPr lang="en-US" dirty="0" smtClean="0"/>
              <a:t>Add the </a:t>
            </a:r>
            <a:r>
              <a:rPr lang="en-US" dirty="0" err="1" smtClean="0"/>
              <a:t>Envers</a:t>
            </a:r>
            <a:r>
              <a:rPr lang="en-US" dirty="0" smtClean="0"/>
              <a:t> library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860550"/>
            <a:ext cx="15011400" cy="6551613"/>
          </a:xfrm>
        </p:spPr>
        <p:txBody>
          <a:bodyPr/>
          <a:lstStyle/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dirty="0" smtClean="0"/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&lt;dependency&gt;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b="1" dirty="0" err="1" smtClean="0"/>
              <a:t>org.hibernate</a:t>
            </a:r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groupId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b="1" dirty="0" smtClean="0"/>
              <a:t>hibernate-</a:t>
            </a:r>
            <a:r>
              <a:rPr lang="en-US" b="1" dirty="0" err="1" smtClean="0"/>
              <a:t>envers</a:t>
            </a:r>
            <a:r>
              <a:rPr lang="en-US" dirty="0" smtClean="0">
                <a:solidFill>
                  <a:srgbClr val="0070C0"/>
                </a:solidFill>
              </a:rPr>
              <a:t>&lt;/</a:t>
            </a:r>
            <a:r>
              <a:rPr lang="en-US" dirty="0" err="1" smtClean="0">
                <a:solidFill>
                  <a:srgbClr val="0070C0"/>
                </a:solidFill>
              </a:rPr>
              <a:t>artifactId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&lt;version&gt;</a:t>
            </a:r>
            <a:r>
              <a:rPr lang="en-US" b="1" dirty="0" smtClean="0"/>
              <a:t>4.1.8.Final</a:t>
            </a:r>
            <a:r>
              <a:rPr lang="en-US" dirty="0" smtClean="0">
                <a:solidFill>
                  <a:srgbClr val="0070C0"/>
                </a:solidFill>
              </a:rPr>
              <a:t>&lt;/version&gt;</a:t>
            </a:r>
          </a:p>
          <a:p>
            <a:pPr marL="533400" indent="-531813">
              <a:buClrTx/>
              <a:buNone/>
              <a:tabLst>
                <a:tab pos="5334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 &lt;/dependency&gt;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(3) Start the audit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 Bold"/>
        <a:ea typeface="ヒラギノ角ゴ ProN W6"/>
        <a:cs typeface="ヒラギノ角ゴ ProN W6"/>
      </a:majorFont>
      <a:minorFont>
        <a:latin typeface="Courier New"/>
        <a:ea typeface="ヒラギノ角ゴ ProN W3"/>
        <a:cs typeface="ヒラギノ角ゴ ProN W3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Gill Sans"/>
        <a:ea typeface="ヒラギノ角ゴ ProN W6"/>
        <a:cs typeface="ヒラギノ角ゴ ProN W6"/>
      </a:majorFont>
      <a:minorFont>
        <a:latin typeface="Gill Sans"/>
        <a:ea typeface="ヒラギノ角ゴ ProN W6"/>
        <a:cs typeface="ヒラギノ角ゴ ProN W6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418</Words>
  <Application>Microsoft Macintosh PowerPoint</Application>
  <PresentationFormat>Personnalisé</PresentationFormat>
  <Paragraphs>170</Paragraphs>
  <Slides>22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Office-thema</vt:lpstr>
      <vt:lpstr>1_Office-thema</vt:lpstr>
      <vt:lpstr>2_Office-thema</vt:lpstr>
      <vt:lpstr>3_Office-thema</vt:lpstr>
      <vt:lpstr>5_Office-thema</vt:lpstr>
      <vt:lpstr>Présentation PowerPoint</vt:lpstr>
      <vt:lpstr>Présentation PowerPoint</vt:lpstr>
      <vt:lpstr>Présentation PowerPoint</vt:lpstr>
      <vt:lpstr>(1) What is Hibernate Envers?</vt:lpstr>
      <vt:lpstr>Definition</vt:lpstr>
      <vt:lpstr>(2) Activation</vt:lpstr>
      <vt:lpstr>Requirements</vt:lpstr>
      <vt:lpstr>Add the Envers library</vt:lpstr>
      <vt:lpstr>(3) Start the audit</vt:lpstr>
      <vt:lpstr>Audit a simple entity class</vt:lpstr>
      <vt:lpstr>Some useful Envers @nnotations</vt:lpstr>
      <vt:lpstr>What about the database?</vt:lpstr>
      <vt:lpstr>Additional information in revisions</vt:lpstr>
      <vt:lpstr>(4) Query audit information</vt:lpstr>
      <vt:lpstr>Présentation PowerPoint</vt:lpstr>
      <vt:lpstr>AuditReader</vt:lpstr>
      <vt:lpstr>AuditReader - 2</vt:lpstr>
      <vt:lpstr>Présentation PowerPoint</vt:lpstr>
      <vt:lpstr>To summarize…</vt:lpstr>
      <vt:lpstr>Présentation PowerPoint</vt:lpstr>
      <vt:lpstr>(5) Annexes</vt:lpstr>
      <vt:lpstr>1 - Register Envers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Koen Vastmans</dc:creator>
  <cp:lastModifiedBy>Romain Linsolas</cp:lastModifiedBy>
  <cp:revision>93</cp:revision>
  <cp:lastPrinted>1601-01-01T00:00:00Z</cp:lastPrinted>
  <dcterms:created xsi:type="dcterms:W3CDTF">2012-10-16T18:53:20Z</dcterms:created>
  <dcterms:modified xsi:type="dcterms:W3CDTF">2012-11-11T18:39:03Z</dcterms:modified>
</cp:coreProperties>
</file>