
<file path=[Content_Types].xml><?xml version="1.0" encoding="utf-8"?>
<Types xmlns="http://schemas.openxmlformats.org/package/2006/content-types">
  <Default Extension="jpeg" ContentType="image/jpeg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6" r:id="rId3"/>
    <p:sldId id="281" r:id="rId4"/>
    <p:sldId id="261" r:id="rId5"/>
    <p:sldId id="262" r:id="rId6"/>
    <p:sldId id="263" r:id="rId7"/>
    <p:sldId id="283" r:id="rId8"/>
    <p:sldId id="265" r:id="rId9"/>
    <p:sldId id="267" r:id="rId10"/>
    <p:sldId id="266" r:id="rId11"/>
    <p:sldId id="268" r:id="rId12"/>
    <p:sldId id="285" r:id="rId13"/>
    <p:sldId id="270" r:id="rId14"/>
    <p:sldId id="282" r:id="rId15"/>
    <p:sldId id="272" r:id="rId16"/>
    <p:sldId id="284" r:id="rId17"/>
    <p:sldId id="273" r:id="rId18"/>
    <p:sldId id="274" r:id="rId19"/>
    <p:sldId id="279" r:id="rId20"/>
    <p:sldId id="280" r:id="rId21"/>
    <p:sldId id="260" r:id="rId2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BC89EF96-8CEA-46FF-86C4-4CE0E7609802}"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72" d="100"/>
          <a:sy n="72" d="100"/>
        </p:scale>
        <p:origin x="132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8" d="100"/>
          <a:sy n="58" d="100"/>
        </p:scale>
        <p:origin x="-2532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handoutMaster" Target="handoutMasters/handoutMaster1.xml"/><Relationship Id="rId23" Type="http://schemas.openxmlformats.org/officeDocument/2006/relationships/notesMaster" Target="notesMasters/notesMaster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7C71FD-8420-4899-BF84-E316838BC28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3A80C2-015F-4620-ABCB-A0B36952A55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485306-80E6-4960-AFD0-CFA0BBF19A9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640B4E-3909-4A33-A460-3E537D34340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image" Target="../media/image4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0.GI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zh-CN" sz="8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JavaScript</a:t>
            </a:r>
            <a:endParaRPr lang="zh-CN" altLang="en-US" sz="8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副标题 2"/>
          <p:cNvSpPr>
            <a:spLocks noGrp="1"/>
          </p:cNvSpPr>
          <p:nvPr>
            <p:ph type="subTitle" idx="1"/>
          </p:nvPr>
        </p:nvSpPr>
        <p:spPr>
          <a:xfrm>
            <a:off x="323528" y="5572116"/>
            <a:ext cx="2736304" cy="593188"/>
          </a:xfrm>
        </p:spPr>
        <p:txBody>
          <a:bodyPr>
            <a:noAutofit/>
          </a:bodyPr>
          <a:lstStyle/>
          <a:p>
            <a:pPr algn="l"/>
            <a:r>
              <a:rPr lang="zh-CN" alt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讲师：张春胜</a:t>
            </a:r>
            <a:endParaRPr lang="zh-CN" alt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1510" y="673819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sz="4000" b="1" dirty="0">
                <a:solidFill>
                  <a:srgbClr val="FF0000"/>
                </a:solidFill>
              </a:rPr>
              <a:t>DOM</a:t>
            </a:r>
            <a:r>
              <a:rPr lang="zh-CN" altLang="en-US" sz="4000" b="1" dirty="0">
                <a:solidFill>
                  <a:srgbClr val="FF0000"/>
                </a:solidFill>
              </a:rPr>
              <a:t>操作</a:t>
            </a:r>
            <a:endParaRPr lang="zh-CN" altLang="en-US" sz="4000" b="1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1510" y="1700809"/>
            <a:ext cx="8229600" cy="4824536"/>
          </a:xfrm>
        </p:spPr>
        <p:txBody>
          <a:bodyPr/>
          <a:lstStyle/>
          <a:p>
            <a:r>
              <a:rPr lang="zh-CN" altLang="en-US" dirty="0"/>
              <a:t>文档对象模型</a:t>
            </a:r>
            <a:r>
              <a:rPr lang="en-US" altLang="zh-CN" b="1" dirty="0">
                <a:solidFill>
                  <a:srgbClr val="0000FF"/>
                </a:solidFill>
              </a:rPr>
              <a:t>D</a:t>
            </a:r>
            <a:r>
              <a:rPr lang="en-US" altLang="zh-CN" dirty="0"/>
              <a:t>ocument </a:t>
            </a:r>
            <a:r>
              <a:rPr lang="en-US" altLang="zh-CN" b="1" dirty="0">
                <a:solidFill>
                  <a:srgbClr val="0000FF"/>
                </a:solidFill>
              </a:rPr>
              <a:t>O</a:t>
            </a:r>
            <a:r>
              <a:rPr lang="en-US" altLang="zh-CN" dirty="0"/>
              <a:t>bject </a:t>
            </a:r>
            <a:r>
              <a:rPr lang="en-US" altLang="zh-CN" b="1" dirty="0">
                <a:solidFill>
                  <a:srgbClr val="0000FF"/>
                </a:solidFill>
              </a:rPr>
              <a:t>M</a:t>
            </a:r>
            <a:r>
              <a:rPr lang="en-US" altLang="zh-CN" dirty="0"/>
              <a:t>odel</a:t>
            </a:r>
            <a:endParaRPr lang="en-US" altLang="zh-CN" dirty="0"/>
          </a:p>
          <a:p>
            <a:pPr lvl="1"/>
            <a:r>
              <a:rPr lang="en-US" altLang="zh-CN" dirty="0"/>
              <a:t>DOM</a:t>
            </a:r>
            <a:r>
              <a:rPr lang="zh-CN" altLang="en-US" dirty="0"/>
              <a:t>定义了</a:t>
            </a:r>
            <a:r>
              <a:rPr lang="zh-CN" altLang="en-US" dirty="0">
                <a:solidFill>
                  <a:srgbClr val="FF0000"/>
                </a:solidFill>
              </a:rPr>
              <a:t>访问</a:t>
            </a:r>
            <a:r>
              <a:rPr lang="zh-CN" altLang="en-US" dirty="0"/>
              <a:t>和</a:t>
            </a:r>
            <a:r>
              <a:rPr lang="zh-CN" altLang="en-US" dirty="0">
                <a:solidFill>
                  <a:srgbClr val="FF0000"/>
                </a:solidFill>
              </a:rPr>
              <a:t>处理 </a:t>
            </a:r>
            <a:r>
              <a:rPr lang="en-US" altLang="zh-CN" dirty="0"/>
              <a:t>HTML </a:t>
            </a:r>
            <a:r>
              <a:rPr lang="zh-CN" altLang="en-US" dirty="0"/>
              <a:t>文档的标准方法。是</a:t>
            </a:r>
            <a:r>
              <a:rPr lang="en-US" altLang="zh-CN" dirty="0"/>
              <a:t>W3C</a:t>
            </a:r>
            <a:r>
              <a:rPr lang="zh-CN" altLang="en-US" dirty="0"/>
              <a:t>国际组织制定的统一标准，在很多计算机语言中都有不同实现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1026" name="Picture 2" descr="http://e.hiphotos.baidu.com/baike/w%3D268/sign=0f127d984e4a20a4311e3bc1a8539847/d439b6003af33a87a5542590c75c10385343b57a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240279"/>
            <a:ext cx="2114550" cy="2095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 descr="http://d.hiphotos.baidu.com/baike/c%3DbaikeA1%2C10%2C95/sign=b698e7203901213fdb33198d3d8c5390/7af40ad162d9f2d36ca4f716a9ec8a13622762d0f603ecae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9833" y="3629000"/>
            <a:ext cx="792088" cy="156783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6169" y="4022473"/>
            <a:ext cx="2162175" cy="140017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85" t="24685" r="10782" b="39940"/>
          <a:stretch>
            <a:fillRect/>
          </a:stretch>
        </p:blipFill>
        <p:spPr>
          <a:xfrm>
            <a:off x="3131840" y="5937014"/>
            <a:ext cx="1844558" cy="461665"/>
          </a:xfrm>
          <a:prstGeom prst="rect">
            <a:avLst/>
          </a:prstGeom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3922" y="5712879"/>
            <a:ext cx="127635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左大括号 25"/>
          <p:cNvSpPr/>
          <p:nvPr/>
        </p:nvSpPr>
        <p:spPr>
          <a:xfrm>
            <a:off x="2364316" y="4209343"/>
            <a:ext cx="576064" cy="2145373"/>
          </a:xfrm>
          <a:prstGeom prst="leftBrace">
            <a:avLst/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7392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sz="4000" b="1" dirty="0"/>
              <a:t>HTML DOM</a:t>
            </a:r>
            <a:r>
              <a:rPr lang="zh-CN" altLang="en-US" sz="4000" b="1" dirty="0"/>
              <a:t>标准</a:t>
            </a:r>
            <a:endParaRPr lang="zh-CN" altLang="en-US" sz="4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根据 </a:t>
            </a:r>
            <a:r>
              <a:rPr lang="en-US" altLang="zh-CN" dirty="0"/>
              <a:t>W3C </a:t>
            </a:r>
            <a:r>
              <a:rPr lang="zh-CN" altLang="en-US" dirty="0"/>
              <a:t>的 </a:t>
            </a:r>
            <a:r>
              <a:rPr lang="en-US" altLang="zh-CN" dirty="0"/>
              <a:t>HTML DOM </a:t>
            </a:r>
            <a:r>
              <a:rPr lang="zh-CN" altLang="en-US" dirty="0"/>
              <a:t>标准，</a:t>
            </a:r>
            <a:r>
              <a:rPr lang="en-US" altLang="zh-CN" dirty="0"/>
              <a:t>HTML </a:t>
            </a:r>
            <a:r>
              <a:rPr lang="zh-CN" altLang="en-US" dirty="0"/>
              <a:t>文档中的</a:t>
            </a:r>
            <a:r>
              <a:rPr lang="zh-CN" altLang="en-US" dirty="0">
                <a:solidFill>
                  <a:srgbClr val="FF0000"/>
                </a:solidFill>
              </a:rPr>
              <a:t>所有内容都是节点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zh-CN" altLang="en-US" dirty="0"/>
              <a:t>整个文档是一个</a:t>
            </a:r>
            <a:r>
              <a:rPr lang="zh-CN" altLang="en-US" b="1" dirty="0"/>
              <a:t>文档节点</a:t>
            </a:r>
            <a:endParaRPr lang="zh-CN" altLang="en-US" b="1" dirty="0"/>
          </a:p>
          <a:p>
            <a:pPr lvl="1"/>
            <a:r>
              <a:rPr lang="zh-CN" altLang="en-US" dirty="0"/>
              <a:t>每个 </a:t>
            </a:r>
            <a:r>
              <a:rPr lang="en-US" altLang="zh-CN" dirty="0"/>
              <a:t>HTML </a:t>
            </a:r>
            <a:r>
              <a:rPr lang="zh-CN" altLang="en-US" dirty="0"/>
              <a:t>元素是</a:t>
            </a:r>
            <a:r>
              <a:rPr lang="zh-CN" altLang="en-US" b="1" dirty="0"/>
              <a:t>元素节点</a:t>
            </a:r>
            <a:endParaRPr lang="zh-CN" altLang="en-US" b="1" dirty="0"/>
          </a:p>
          <a:p>
            <a:pPr lvl="1"/>
            <a:r>
              <a:rPr lang="en-US" altLang="zh-CN" dirty="0"/>
              <a:t>HTML </a:t>
            </a:r>
            <a:r>
              <a:rPr lang="zh-CN" altLang="en-US" dirty="0"/>
              <a:t>元素内的文本是</a:t>
            </a:r>
            <a:r>
              <a:rPr lang="zh-CN" altLang="en-US" b="1" dirty="0"/>
              <a:t>文本节点</a:t>
            </a:r>
            <a:endParaRPr lang="zh-CN" altLang="en-US" b="1" dirty="0"/>
          </a:p>
          <a:p>
            <a:pPr lvl="1"/>
            <a:r>
              <a:rPr lang="zh-CN" altLang="en-US" dirty="0"/>
              <a:t>每个 </a:t>
            </a:r>
            <a:r>
              <a:rPr lang="en-US" altLang="zh-CN" dirty="0"/>
              <a:t>HTML </a:t>
            </a:r>
            <a:r>
              <a:rPr lang="zh-CN" altLang="en-US" dirty="0"/>
              <a:t>属性是</a:t>
            </a:r>
            <a:r>
              <a:rPr lang="zh-CN" altLang="en-US" b="1" dirty="0"/>
              <a:t>属性节点</a:t>
            </a:r>
            <a:endParaRPr lang="zh-CN" altLang="en-US" b="1" dirty="0"/>
          </a:p>
          <a:p>
            <a:pPr lvl="1"/>
            <a:r>
              <a:rPr lang="zh-CN" altLang="en-US" dirty="0"/>
              <a:t>注释是注释节点</a:t>
            </a:r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98105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sz="4000" b="1" dirty="0"/>
              <a:t>DOM</a:t>
            </a:r>
            <a:r>
              <a:rPr lang="zh-CN" altLang="en-US" sz="4000" b="1" dirty="0"/>
              <a:t>节点</a:t>
            </a:r>
            <a:endParaRPr lang="zh-CN" altLang="en-US" sz="4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2952328"/>
          </a:xfrm>
        </p:spPr>
        <p:txBody>
          <a:bodyPr>
            <a:normAutofit lnSpcReduction="10000"/>
          </a:bodyPr>
          <a:lstStyle/>
          <a:p>
            <a:r>
              <a:rPr lang="zh-CN" altLang="en-US" sz="2800" dirty="0"/>
              <a:t>节点：</a:t>
            </a:r>
            <a:r>
              <a:rPr lang="en-US" altLang="zh-CN" sz="2800" dirty="0"/>
              <a:t>Node——</a:t>
            </a:r>
            <a:r>
              <a:rPr lang="zh-CN" altLang="en-US" sz="2800" dirty="0"/>
              <a:t>构成</a:t>
            </a:r>
            <a:r>
              <a:rPr lang="en-US" altLang="zh-CN" sz="2800" dirty="0"/>
              <a:t>HTML</a:t>
            </a:r>
            <a:r>
              <a:rPr lang="zh-CN" altLang="en-US" sz="2800" dirty="0"/>
              <a:t>文档最基本的单元。</a:t>
            </a:r>
            <a:endParaRPr lang="en-US" altLang="zh-CN" sz="2800" dirty="0"/>
          </a:p>
          <a:p>
            <a:r>
              <a:rPr lang="zh-CN" altLang="en-US" sz="2800" dirty="0">
                <a:latin typeface="+mn-ea"/>
                <a:cs typeface="Arial Unicode MS" pitchFamily="34" charset="-122"/>
              </a:rPr>
              <a:t>节点分为四类</a:t>
            </a:r>
            <a:endParaRPr lang="en-US" altLang="zh-CN" sz="2800" dirty="0">
              <a:latin typeface="+mn-ea"/>
              <a:cs typeface="Arial Unicode MS" pitchFamily="34" charset="-122"/>
            </a:endParaRPr>
          </a:p>
          <a:p>
            <a:pPr lvl="1"/>
            <a:r>
              <a:rPr lang="zh-CN" altLang="en-US" sz="2000" b="1" dirty="0">
                <a:solidFill>
                  <a:srgbClr val="0000FF"/>
                </a:solidFill>
                <a:latin typeface="+mn-ea"/>
                <a:cs typeface="Arial Unicode MS" pitchFamily="34" charset="-122"/>
              </a:rPr>
              <a:t>文档节点</a:t>
            </a:r>
            <a:r>
              <a:rPr lang="en-US" altLang="zh-CN" sz="2000" b="1" dirty="0">
                <a:solidFill>
                  <a:srgbClr val="0000FF"/>
                </a:solidFill>
                <a:latin typeface="+mn-ea"/>
                <a:cs typeface="Arial Unicode MS" pitchFamily="34" charset="-122"/>
              </a:rPr>
              <a:t>(Document)</a:t>
            </a:r>
            <a:r>
              <a:rPr lang="zh-CN" altLang="en-US" sz="2000" dirty="0">
                <a:latin typeface="+mn-ea"/>
                <a:cs typeface="Arial Unicode MS" pitchFamily="34" charset="-122"/>
              </a:rPr>
              <a:t>：整个</a:t>
            </a:r>
            <a:r>
              <a:rPr lang="en-US" altLang="zh-CN" sz="2000" dirty="0">
                <a:latin typeface="+mn-ea"/>
                <a:cs typeface="Arial Unicode MS" pitchFamily="34" charset="-122"/>
              </a:rPr>
              <a:t>HTML</a:t>
            </a:r>
            <a:r>
              <a:rPr lang="zh-CN" altLang="en-US" sz="2000" dirty="0">
                <a:latin typeface="+mn-ea"/>
                <a:cs typeface="Arial Unicode MS" pitchFamily="34" charset="-122"/>
              </a:rPr>
              <a:t>文档的相关信息封装后得到的对象。</a:t>
            </a:r>
            <a:endParaRPr lang="en-US" altLang="zh-CN" sz="2000" b="1" dirty="0">
              <a:solidFill>
                <a:srgbClr val="0000FF"/>
              </a:solidFill>
              <a:latin typeface="+mn-ea"/>
              <a:cs typeface="Arial Unicode MS" pitchFamily="34" charset="-122"/>
            </a:endParaRPr>
          </a:p>
          <a:p>
            <a:pPr lvl="1"/>
            <a:r>
              <a:rPr lang="zh-CN" altLang="en-US" sz="2000" b="1" dirty="0">
                <a:solidFill>
                  <a:srgbClr val="0000FF"/>
                </a:solidFill>
                <a:latin typeface="+mn-ea"/>
                <a:cs typeface="Arial Unicode MS" pitchFamily="34" charset="-122"/>
              </a:rPr>
              <a:t>元素节点</a:t>
            </a:r>
            <a:r>
              <a:rPr lang="en-US" altLang="zh-CN" sz="2000" b="1" dirty="0">
                <a:solidFill>
                  <a:srgbClr val="0000FF"/>
                </a:solidFill>
                <a:latin typeface="+mn-ea"/>
                <a:cs typeface="Arial Unicode MS" pitchFamily="34" charset="-122"/>
              </a:rPr>
              <a:t>(Element)</a:t>
            </a:r>
            <a:r>
              <a:rPr lang="zh-CN" altLang="en-US" sz="2000" dirty="0">
                <a:latin typeface="+mn-ea"/>
                <a:cs typeface="Arial Unicode MS" pitchFamily="34" charset="-122"/>
              </a:rPr>
              <a:t>：构成</a:t>
            </a:r>
            <a:r>
              <a:rPr lang="en-US" altLang="zh-CN" sz="2000" dirty="0">
                <a:latin typeface="+mn-ea"/>
                <a:cs typeface="Arial Unicode MS" pitchFamily="34" charset="-122"/>
              </a:rPr>
              <a:t>HTML</a:t>
            </a:r>
            <a:r>
              <a:rPr lang="zh-CN" altLang="en-US" sz="2000" dirty="0">
                <a:latin typeface="+mn-ea"/>
                <a:cs typeface="Arial Unicode MS" pitchFamily="34" charset="-122"/>
              </a:rPr>
              <a:t>文档最基本的元素，对应</a:t>
            </a:r>
            <a:r>
              <a:rPr lang="en-US" altLang="zh-CN" sz="2000" dirty="0">
                <a:latin typeface="+mn-ea"/>
                <a:cs typeface="Arial Unicode MS" pitchFamily="34" charset="-122"/>
              </a:rPr>
              <a:t>HTML</a:t>
            </a:r>
            <a:r>
              <a:rPr lang="zh-CN" altLang="en-US" sz="2000" dirty="0">
                <a:latin typeface="+mn-ea"/>
                <a:cs typeface="Arial Unicode MS" pitchFamily="34" charset="-122"/>
              </a:rPr>
              <a:t>文档中的</a:t>
            </a:r>
            <a:r>
              <a:rPr lang="en-US" altLang="zh-CN" sz="2000" dirty="0">
                <a:solidFill>
                  <a:srgbClr val="FF0000"/>
                </a:solidFill>
                <a:latin typeface="+mn-ea"/>
                <a:cs typeface="Arial Unicode MS" pitchFamily="34" charset="-122"/>
              </a:rPr>
              <a:t>HTML</a:t>
            </a:r>
            <a:r>
              <a:rPr lang="zh-CN" altLang="en-US" sz="2000" dirty="0">
                <a:solidFill>
                  <a:srgbClr val="FF0000"/>
                </a:solidFill>
                <a:latin typeface="+mn-ea"/>
                <a:cs typeface="Arial Unicode MS" pitchFamily="34" charset="-122"/>
              </a:rPr>
              <a:t>标签</a:t>
            </a:r>
            <a:endParaRPr lang="en-US" altLang="zh-CN" sz="2000" dirty="0">
              <a:solidFill>
                <a:srgbClr val="FF0000"/>
              </a:solidFill>
              <a:latin typeface="+mn-ea"/>
              <a:cs typeface="Arial Unicode MS" pitchFamily="34" charset="-122"/>
            </a:endParaRPr>
          </a:p>
          <a:p>
            <a:pPr lvl="1"/>
            <a:r>
              <a:rPr lang="zh-CN" altLang="en-US" sz="2000" b="1" dirty="0">
                <a:solidFill>
                  <a:srgbClr val="0000FF"/>
                </a:solidFill>
                <a:latin typeface="+mn-ea"/>
                <a:cs typeface="Arial Unicode MS" pitchFamily="34" charset="-122"/>
              </a:rPr>
              <a:t>文本节点</a:t>
            </a:r>
            <a:r>
              <a:rPr lang="en-US" altLang="zh-CN" sz="2000" b="1" dirty="0">
                <a:solidFill>
                  <a:srgbClr val="0000FF"/>
                </a:solidFill>
                <a:latin typeface="+mn-ea"/>
                <a:cs typeface="Arial Unicode MS" pitchFamily="34" charset="-122"/>
              </a:rPr>
              <a:t>(Text)</a:t>
            </a:r>
            <a:r>
              <a:rPr lang="zh-CN" altLang="en-US" sz="2000" dirty="0">
                <a:latin typeface="+mn-ea"/>
                <a:cs typeface="Arial Unicode MS" pitchFamily="34" charset="-122"/>
              </a:rPr>
              <a:t>：</a:t>
            </a:r>
            <a:r>
              <a:rPr lang="en-US" altLang="zh-CN" sz="2000" dirty="0">
                <a:latin typeface="+mn-ea"/>
                <a:cs typeface="Arial Unicode MS" pitchFamily="34" charset="-122"/>
              </a:rPr>
              <a:t>HTML</a:t>
            </a:r>
            <a:r>
              <a:rPr lang="zh-CN" altLang="en-US" sz="2000" dirty="0">
                <a:latin typeface="+mn-ea"/>
                <a:cs typeface="Arial Unicode MS" pitchFamily="34" charset="-122"/>
              </a:rPr>
              <a:t>标签中的文本内容</a:t>
            </a:r>
            <a:endParaRPr lang="en-US" altLang="zh-CN" sz="2000" dirty="0">
              <a:latin typeface="+mn-ea"/>
              <a:cs typeface="Arial Unicode MS" pitchFamily="34" charset="-122"/>
            </a:endParaRPr>
          </a:p>
          <a:p>
            <a:pPr lvl="1"/>
            <a:r>
              <a:rPr lang="zh-CN" altLang="en-US" sz="2000" b="1" dirty="0">
                <a:solidFill>
                  <a:srgbClr val="0000FF"/>
                </a:solidFill>
                <a:latin typeface="宋体" panose="02010600030101010101" pitchFamily="2" charset="-122"/>
                <a:cs typeface="Arial Unicode MS" pitchFamily="34" charset="-122"/>
              </a:rPr>
              <a:t>属性节点</a:t>
            </a:r>
            <a:r>
              <a:rPr lang="en-US" altLang="zh-CN" sz="2000" b="1" dirty="0">
                <a:solidFill>
                  <a:srgbClr val="0000FF"/>
                </a:solidFill>
                <a:latin typeface="宋体" panose="02010600030101010101" pitchFamily="2" charset="-122"/>
                <a:cs typeface="Arial Unicode MS" pitchFamily="34" charset="-122"/>
              </a:rPr>
              <a:t>(Attribute)</a:t>
            </a:r>
            <a:r>
              <a:rPr lang="zh-CN" altLang="en-US" sz="2000" dirty="0">
                <a:solidFill>
                  <a:prstClr val="black"/>
                </a:solidFill>
                <a:latin typeface="宋体" panose="02010600030101010101" pitchFamily="2" charset="-122"/>
                <a:cs typeface="Arial Unicode MS" pitchFamily="34" charset="-122"/>
              </a:rPr>
              <a:t>：元素的属性</a:t>
            </a:r>
            <a:endParaRPr lang="zh-CN" altLang="en-US" sz="2000" dirty="0">
              <a:solidFill>
                <a:prstClr val="black"/>
              </a:solidFill>
              <a:latin typeface="宋体" panose="02010600030101010101" pitchFamily="2" charset="-122"/>
              <a:cs typeface="Arial Unicode MS" pitchFamily="34" charset="-122"/>
            </a:endParaRPr>
          </a:p>
          <a:p>
            <a:pPr lvl="1"/>
            <a:endParaRPr lang="zh-CN" altLang="en-US" sz="2000" dirty="0"/>
          </a:p>
        </p:txBody>
      </p:sp>
      <p:grpSp>
        <p:nvGrpSpPr>
          <p:cNvPr id="4" name="组合 3"/>
          <p:cNvGrpSpPr/>
          <p:nvPr/>
        </p:nvGrpSpPr>
        <p:grpSpPr>
          <a:xfrm>
            <a:off x="611560" y="4437112"/>
            <a:ext cx="8028892" cy="2313548"/>
            <a:chOff x="611560" y="4077072"/>
            <a:chExt cx="8028892" cy="2313548"/>
          </a:xfrm>
        </p:grpSpPr>
        <p:pic>
          <p:nvPicPr>
            <p:cNvPr id="5" name="Picture 2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1560" y="4304219"/>
              <a:ext cx="8028892" cy="7920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" name="矩形 5"/>
            <p:cNvSpPr/>
            <p:nvPr/>
          </p:nvSpPr>
          <p:spPr>
            <a:xfrm>
              <a:off x="1331640" y="4365104"/>
              <a:ext cx="1800200" cy="504056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下箭头 6"/>
            <p:cNvSpPr/>
            <p:nvPr/>
          </p:nvSpPr>
          <p:spPr>
            <a:xfrm>
              <a:off x="1979712" y="5013176"/>
              <a:ext cx="252028" cy="216024"/>
            </a:xfrm>
            <a:prstGeom prst="downArrow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556166" y="5190905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属性节点</a:t>
              </a:r>
              <a:endParaRPr lang="zh-CN" altLang="en-US" dirty="0"/>
            </a:p>
          </p:txBody>
        </p:sp>
        <p:sp>
          <p:nvSpPr>
            <p:cNvPr id="9" name="矩形 8"/>
            <p:cNvSpPr/>
            <p:nvPr/>
          </p:nvSpPr>
          <p:spPr>
            <a:xfrm>
              <a:off x="3289108" y="4365104"/>
              <a:ext cx="4176464" cy="504056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下箭头 9"/>
            <p:cNvSpPr/>
            <p:nvPr/>
          </p:nvSpPr>
          <p:spPr>
            <a:xfrm>
              <a:off x="5224822" y="5013176"/>
              <a:ext cx="252028" cy="216024"/>
            </a:xfrm>
            <a:prstGeom prst="downArrow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801276" y="5190905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文本节点</a:t>
              </a:r>
              <a:endParaRPr lang="zh-CN" altLang="en-US" dirty="0"/>
            </a:p>
          </p:txBody>
        </p:sp>
        <p:sp>
          <p:nvSpPr>
            <p:cNvPr id="12" name="矩形 11"/>
            <p:cNvSpPr/>
            <p:nvPr/>
          </p:nvSpPr>
          <p:spPr>
            <a:xfrm>
              <a:off x="611560" y="4077072"/>
              <a:ext cx="7848872" cy="1584176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下箭头 12"/>
            <p:cNvSpPr/>
            <p:nvPr/>
          </p:nvSpPr>
          <p:spPr>
            <a:xfrm>
              <a:off x="4089412" y="5843559"/>
              <a:ext cx="252028" cy="216024"/>
            </a:xfrm>
            <a:prstGeom prst="downArrow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665866" y="6021288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元素节点</a:t>
              </a:r>
              <a:endParaRPr lang="zh-CN" altLang="en-US" dirty="0"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73819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sz="4000" b="1" dirty="0"/>
              <a:t>树形结构</a:t>
            </a:r>
            <a:endParaRPr lang="zh-CN" altLang="en-US" sz="4000" b="1" dirty="0"/>
          </a:p>
        </p:txBody>
      </p:sp>
      <p:pic>
        <p:nvPicPr>
          <p:cNvPr id="2050" name="Picture 2" descr="HTML DOM Node Tree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2945814"/>
            <a:ext cx="5328592" cy="3694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076818"/>
            <a:ext cx="3980328" cy="2502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文本框 2"/>
          <p:cNvSpPr txBox="1"/>
          <p:nvPr/>
        </p:nvSpPr>
        <p:spPr>
          <a:xfrm>
            <a:off x="179512" y="1676708"/>
            <a:ext cx="71887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HTML DOM </a:t>
            </a:r>
            <a:r>
              <a:rPr lang="zh-CN" altLang="en-US" sz="2000" dirty="0"/>
              <a:t>将 </a:t>
            </a:r>
            <a:r>
              <a:rPr lang="en-US" altLang="zh-CN" sz="2000" dirty="0"/>
              <a:t>HTML </a:t>
            </a:r>
            <a:r>
              <a:rPr lang="zh-CN" altLang="en-US" sz="2000" dirty="0"/>
              <a:t>文档视作</a:t>
            </a:r>
            <a:r>
              <a:rPr lang="zh-CN" altLang="en-US" sz="2000" b="1" dirty="0"/>
              <a:t>树结构</a:t>
            </a:r>
            <a:r>
              <a:rPr lang="zh-CN" altLang="en-US" sz="2000" dirty="0"/>
              <a:t>。这种结构被称为</a:t>
            </a:r>
            <a:r>
              <a:rPr lang="zh-CN" altLang="en-US" sz="2000" b="1" dirty="0"/>
              <a:t>节点树</a:t>
            </a:r>
            <a:r>
              <a:rPr lang="zh-CN" altLang="en-US" sz="2000" dirty="0"/>
              <a:t>：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8733" y="598405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sz="4000" b="1" dirty="0"/>
              <a:t>DOM</a:t>
            </a:r>
            <a:r>
              <a:rPr lang="zh-CN" altLang="en-US" sz="4000" b="1" dirty="0"/>
              <a:t>查询：元素篇</a:t>
            </a:r>
            <a:endParaRPr lang="zh-CN" altLang="en-US" sz="4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4752528"/>
          </a:xfrm>
        </p:spPr>
        <p:txBody>
          <a:bodyPr>
            <a:noAutofit/>
          </a:bodyPr>
          <a:lstStyle/>
          <a:p>
            <a:r>
              <a:rPr lang="zh-CN" altLang="en-US" sz="2400" dirty="0"/>
              <a:t>在</a:t>
            </a:r>
            <a:r>
              <a:rPr lang="zh-CN" altLang="en-US" sz="2400" dirty="0">
                <a:solidFill>
                  <a:srgbClr val="0000FF"/>
                </a:solidFill>
              </a:rPr>
              <a:t>整个文档范围</a:t>
            </a:r>
            <a:r>
              <a:rPr lang="zh-CN" altLang="en-US" sz="2400" dirty="0"/>
              <a:t>内查询元素节点</a:t>
            </a:r>
            <a:endParaRPr lang="en-US" altLang="zh-CN" sz="2400" dirty="0"/>
          </a:p>
          <a:p>
            <a:pPr lvl="1"/>
            <a:r>
              <a:rPr lang="zh-CN" altLang="en-US" sz="2000" dirty="0"/>
              <a:t>根据</a:t>
            </a:r>
            <a:r>
              <a:rPr lang="en-US" altLang="zh-CN" sz="2000" dirty="0">
                <a:solidFill>
                  <a:srgbClr val="0000FF"/>
                </a:solidFill>
              </a:rPr>
              <a:t>id</a:t>
            </a:r>
            <a:r>
              <a:rPr lang="zh-CN" altLang="en-US" sz="2000" dirty="0">
                <a:solidFill>
                  <a:srgbClr val="0000FF"/>
                </a:solidFill>
              </a:rPr>
              <a:t>值</a:t>
            </a:r>
            <a:r>
              <a:rPr lang="zh-CN" altLang="en-US" sz="2000" dirty="0"/>
              <a:t>查询</a:t>
            </a:r>
            <a:r>
              <a:rPr lang="en-US" altLang="zh-CN" sz="2000" dirty="0"/>
              <a:t>【</a:t>
            </a:r>
            <a:r>
              <a:rPr lang="zh-CN" altLang="en-US" sz="2000" dirty="0"/>
              <a:t>返回</a:t>
            </a:r>
            <a:r>
              <a:rPr lang="zh-CN" altLang="en-US" sz="2000" dirty="0">
                <a:solidFill>
                  <a:srgbClr val="FF0000"/>
                </a:solidFill>
              </a:rPr>
              <a:t>一个</a:t>
            </a:r>
            <a:r>
              <a:rPr lang="zh-CN" altLang="en-US" sz="2000" dirty="0"/>
              <a:t>具体节点</a:t>
            </a:r>
            <a:r>
              <a:rPr lang="en-US" altLang="zh-CN" sz="2000" dirty="0"/>
              <a:t>】:  </a:t>
            </a:r>
            <a:endParaRPr lang="en-US" altLang="zh-CN" sz="2000" dirty="0"/>
          </a:p>
          <a:p>
            <a:pPr marL="457200" lvl="1" indent="0">
              <a:buNone/>
            </a:pPr>
            <a:r>
              <a:rPr lang="en-US" altLang="zh-CN" sz="2000" dirty="0">
                <a:solidFill>
                  <a:srgbClr val="FF0000"/>
                </a:solidFill>
              </a:rPr>
              <a:t>      document.getElementById(“</a:t>
            </a:r>
            <a:r>
              <a:rPr lang="en-US" altLang="zh-CN" sz="2000" dirty="0">
                <a:solidFill>
                  <a:srgbClr val="0000FF"/>
                </a:solidFill>
              </a:rPr>
              <a:t>id</a:t>
            </a:r>
            <a:r>
              <a:rPr lang="zh-CN" altLang="zh-CN" sz="2000" dirty="0">
                <a:solidFill>
                  <a:srgbClr val="0000FF"/>
                </a:solidFill>
              </a:rPr>
              <a:t>值</a:t>
            </a:r>
            <a:r>
              <a:rPr lang="en-US" altLang="zh-CN" sz="2000" dirty="0">
                <a:solidFill>
                  <a:srgbClr val="FF0000"/>
                </a:solidFill>
              </a:rPr>
              <a:t>”)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lvl="1"/>
            <a:r>
              <a:rPr lang="zh-CN" altLang="en-US" sz="2000" dirty="0"/>
              <a:t>根据</a:t>
            </a:r>
            <a:r>
              <a:rPr lang="zh-CN" altLang="en-US" sz="2000" dirty="0">
                <a:solidFill>
                  <a:srgbClr val="0000FF"/>
                </a:solidFill>
              </a:rPr>
              <a:t>标签名</a:t>
            </a:r>
            <a:r>
              <a:rPr lang="zh-CN" altLang="en-US" sz="2000" dirty="0"/>
              <a:t>查询</a:t>
            </a:r>
            <a:r>
              <a:rPr lang="en-US" altLang="zh-CN" sz="2000" dirty="0"/>
              <a:t>【</a:t>
            </a:r>
            <a:r>
              <a:rPr lang="zh-CN" altLang="en-US" sz="2000" dirty="0"/>
              <a:t>返回节点</a:t>
            </a:r>
            <a:r>
              <a:rPr lang="zh-CN" altLang="en-US" sz="2000" dirty="0">
                <a:solidFill>
                  <a:srgbClr val="FF0000"/>
                </a:solidFill>
              </a:rPr>
              <a:t>数组</a:t>
            </a:r>
            <a:r>
              <a:rPr lang="en-US" altLang="zh-CN" sz="2000" dirty="0"/>
              <a:t>】: </a:t>
            </a:r>
            <a:endParaRPr lang="en-US" altLang="zh-CN" sz="2000" dirty="0"/>
          </a:p>
          <a:p>
            <a:pPr marL="457200" lvl="1" indent="0">
              <a:buNone/>
            </a:pPr>
            <a:r>
              <a:rPr lang="en-US" altLang="zh-CN" sz="2000" dirty="0">
                <a:solidFill>
                  <a:srgbClr val="FF0000"/>
                </a:solidFill>
              </a:rPr>
              <a:t>      document.getElement</a:t>
            </a:r>
            <a:r>
              <a:rPr lang="en-US" altLang="zh-CN" sz="2000" dirty="0">
                <a:solidFill>
                  <a:srgbClr val="0000FF"/>
                </a:solidFill>
              </a:rPr>
              <a:t>s</a:t>
            </a:r>
            <a:r>
              <a:rPr lang="en-US" altLang="zh-CN" sz="2000" dirty="0">
                <a:solidFill>
                  <a:srgbClr val="FF0000"/>
                </a:solidFill>
              </a:rPr>
              <a:t>ByTagName(“</a:t>
            </a:r>
            <a:r>
              <a:rPr lang="zh-CN" altLang="zh-CN" sz="2000" dirty="0">
                <a:solidFill>
                  <a:srgbClr val="0000FF"/>
                </a:solidFill>
              </a:rPr>
              <a:t>标签名</a:t>
            </a:r>
            <a:r>
              <a:rPr lang="en-US" altLang="zh-CN" sz="2000" dirty="0">
                <a:solidFill>
                  <a:srgbClr val="FF0000"/>
                </a:solidFill>
              </a:rPr>
              <a:t>”)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lvl="1"/>
            <a:r>
              <a:rPr lang="zh-CN" altLang="en-US" sz="2000" dirty="0"/>
              <a:t>根据</a:t>
            </a:r>
            <a:r>
              <a:rPr lang="en-US" altLang="zh-CN" sz="2000" dirty="0">
                <a:solidFill>
                  <a:srgbClr val="0000FF"/>
                </a:solidFill>
              </a:rPr>
              <a:t>name</a:t>
            </a:r>
            <a:r>
              <a:rPr lang="zh-CN" altLang="en-US" sz="2000" dirty="0">
                <a:solidFill>
                  <a:srgbClr val="0000FF"/>
                </a:solidFill>
              </a:rPr>
              <a:t>属性</a:t>
            </a:r>
            <a:r>
              <a:rPr lang="zh-CN" altLang="en-US" sz="2000" dirty="0"/>
              <a:t>值查询</a:t>
            </a:r>
            <a:r>
              <a:rPr lang="en-US" altLang="zh-CN" sz="2000" dirty="0"/>
              <a:t>【</a:t>
            </a:r>
            <a:r>
              <a:rPr lang="zh-CN" altLang="en-US" sz="2000" dirty="0"/>
              <a:t>返回节点</a:t>
            </a:r>
            <a:r>
              <a:rPr lang="zh-CN" altLang="en-US" sz="2000" dirty="0">
                <a:solidFill>
                  <a:srgbClr val="FF0000"/>
                </a:solidFill>
              </a:rPr>
              <a:t>数组</a:t>
            </a:r>
            <a:r>
              <a:rPr lang="en-US" altLang="zh-CN" sz="2000" dirty="0"/>
              <a:t>】: </a:t>
            </a:r>
            <a:endParaRPr lang="en-US" altLang="zh-CN" sz="2000" dirty="0"/>
          </a:p>
          <a:p>
            <a:pPr marL="457200" lvl="1" indent="0">
              <a:buNone/>
            </a:pPr>
            <a:r>
              <a:rPr lang="en-US" altLang="zh-CN" sz="2000" dirty="0">
                <a:solidFill>
                  <a:srgbClr val="FF0000"/>
                </a:solidFill>
              </a:rPr>
              <a:t>      document.getElement</a:t>
            </a:r>
            <a:r>
              <a:rPr lang="en-US" altLang="zh-CN" sz="2000" dirty="0">
                <a:solidFill>
                  <a:srgbClr val="0000FF"/>
                </a:solidFill>
              </a:rPr>
              <a:t>s</a:t>
            </a:r>
            <a:r>
              <a:rPr lang="en-US" altLang="zh-CN" sz="2000" dirty="0">
                <a:solidFill>
                  <a:srgbClr val="FF0000"/>
                </a:solidFill>
              </a:rPr>
              <a:t>ByName(“</a:t>
            </a:r>
            <a:r>
              <a:rPr lang="en-US" altLang="zh-CN" sz="2000" dirty="0">
                <a:solidFill>
                  <a:srgbClr val="0000FF"/>
                </a:solidFill>
              </a:rPr>
              <a:t>name</a:t>
            </a:r>
            <a:r>
              <a:rPr lang="zh-CN" altLang="zh-CN" sz="2000" dirty="0">
                <a:solidFill>
                  <a:srgbClr val="0000FF"/>
                </a:solidFill>
              </a:rPr>
              <a:t>值</a:t>
            </a:r>
            <a:r>
              <a:rPr lang="en-US" altLang="zh-CN" sz="2000" dirty="0">
                <a:solidFill>
                  <a:srgbClr val="FF0000"/>
                </a:solidFill>
              </a:rPr>
              <a:t>”)</a:t>
            </a:r>
            <a:endParaRPr lang="en-US" altLang="zh-CN" sz="2000" dirty="0">
              <a:solidFill>
                <a:srgbClr val="FF0000"/>
              </a:solidFill>
            </a:endParaRPr>
          </a:p>
          <a:p>
            <a:r>
              <a:rPr lang="zh-CN" altLang="en-US" sz="2400" dirty="0"/>
              <a:t>在</a:t>
            </a:r>
            <a:r>
              <a:rPr lang="zh-CN" altLang="en-US" sz="2400" dirty="0">
                <a:solidFill>
                  <a:srgbClr val="0000FF"/>
                </a:solidFill>
              </a:rPr>
              <a:t>具体元素节点范围内</a:t>
            </a:r>
            <a:r>
              <a:rPr lang="zh-CN" altLang="en-US" sz="2400" dirty="0"/>
              <a:t>查找子节点</a:t>
            </a:r>
            <a:endParaRPr lang="en-US" altLang="zh-CN" sz="2400" dirty="0"/>
          </a:p>
          <a:p>
            <a:pPr lvl="1"/>
            <a:r>
              <a:rPr lang="zh-CN" altLang="en-US" sz="2000" dirty="0"/>
              <a:t>查找</a:t>
            </a:r>
            <a:r>
              <a:rPr lang="zh-CN" altLang="en-US" sz="2000" dirty="0">
                <a:solidFill>
                  <a:srgbClr val="0000FF"/>
                </a:solidFill>
              </a:rPr>
              <a:t>全部子节点</a:t>
            </a:r>
            <a:r>
              <a:rPr lang="en-US" altLang="zh-CN" sz="2000" dirty="0"/>
              <a:t>【</a:t>
            </a:r>
            <a:r>
              <a:rPr lang="zh-CN" altLang="en-US" sz="2000" dirty="0"/>
              <a:t>返回节点</a:t>
            </a:r>
            <a:r>
              <a:rPr lang="zh-CN" altLang="en-US" sz="2000" dirty="0">
                <a:solidFill>
                  <a:srgbClr val="FF0000"/>
                </a:solidFill>
              </a:rPr>
              <a:t>数组</a:t>
            </a:r>
            <a:r>
              <a:rPr lang="en-US" altLang="zh-CN" sz="2000" dirty="0"/>
              <a:t>】</a:t>
            </a:r>
            <a:r>
              <a:rPr lang="en-US" altLang="zh-CN" sz="2000" dirty="0">
                <a:solidFill>
                  <a:srgbClr val="0000FF"/>
                </a:solidFill>
              </a:rPr>
              <a:t>:</a:t>
            </a:r>
            <a:endParaRPr lang="en-US" altLang="zh-CN" sz="2000" dirty="0">
              <a:solidFill>
                <a:srgbClr val="0000FF"/>
              </a:solidFill>
            </a:endParaRPr>
          </a:p>
          <a:p>
            <a:pPr marL="457200" lvl="1" indent="0">
              <a:buNone/>
            </a:pPr>
            <a:r>
              <a:rPr lang="en-US" altLang="zh-CN" sz="2000" dirty="0">
                <a:solidFill>
                  <a:srgbClr val="0000FF"/>
                </a:solidFill>
              </a:rPr>
              <a:t>      </a:t>
            </a:r>
            <a:r>
              <a:rPr lang="en-US" altLang="zh-CN" sz="2000" dirty="0">
                <a:solidFill>
                  <a:srgbClr val="FF0000"/>
                </a:solidFill>
              </a:rPr>
              <a:t>element.childNodes</a:t>
            </a:r>
            <a:endParaRPr lang="en-US" altLang="zh-CN" sz="2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112568"/>
          </a:xfrm>
        </p:spPr>
        <p:txBody>
          <a:bodyPr/>
          <a:lstStyle/>
          <a:p>
            <a:pPr lvl="1"/>
            <a:r>
              <a:rPr lang="zh-CN" altLang="en-US" sz="2000" dirty="0">
                <a:solidFill>
                  <a:prstClr val="black"/>
                </a:solidFill>
              </a:rPr>
              <a:t>查找</a:t>
            </a:r>
            <a:r>
              <a:rPr lang="zh-CN" altLang="en-US" sz="2000" dirty="0">
                <a:solidFill>
                  <a:srgbClr val="0000FF"/>
                </a:solidFill>
              </a:rPr>
              <a:t>第一个</a:t>
            </a:r>
            <a:r>
              <a:rPr lang="zh-CN" altLang="en-US" sz="2000" dirty="0">
                <a:solidFill>
                  <a:prstClr val="black"/>
                </a:solidFill>
              </a:rPr>
              <a:t>子节点</a:t>
            </a:r>
            <a:r>
              <a:rPr lang="en-US" altLang="zh-CN" sz="2000" dirty="0"/>
              <a:t>【</a:t>
            </a:r>
            <a:r>
              <a:rPr lang="zh-CN" altLang="en-US" sz="2000" dirty="0"/>
              <a:t>返回节点</a:t>
            </a:r>
            <a:r>
              <a:rPr lang="zh-CN" altLang="en-US" sz="2000" dirty="0">
                <a:solidFill>
                  <a:srgbClr val="FF0000"/>
                </a:solidFill>
              </a:rPr>
              <a:t>对象</a:t>
            </a:r>
            <a:r>
              <a:rPr lang="en-US" altLang="zh-CN" sz="2000" dirty="0"/>
              <a:t>】</a:t>
            </a:r>
            <a:r>
              <a:rPr lang="en-US" altLang="zh-CN" sz="2000" dirty="0">
                <a:solidFill>
                  <a:prstClr val="black"/>
                </a:solidFill>
              </a:rPr>
              <a:t>: </a:t>
            </a:r>
            <a:endParaRPr lang="en-US" altLang="zh-CN" sz="2000" dirty="0">
              <a:solidFill>
                <a:prstClr val="black"/>
              </a:solidFill>
            </a:endParaRPr>
          </a:p>
          <a:p>
            <a:pPr marL="457200" lvl="1" indent="0">
              <a:buNone/>
            </a:pPr>
            <a:r>
              <a:rPr lang="en-US" altLang="zh-CN" sz="2000" dirty="0">
                <a:solidFill>
                  <a:prstClr val="black"/>
                </a:solidFill>
              </a:rPr>
              <a:t>      </a:t>
            </a:r>
            <a:r>
              <a:rPr lang="en-US" altLang="zh-CN" sz="2000" dirty="0">
                <a:solidFill>
                  <a:srgbClr val="FF0000"/>
                </a:solidFill>
              </a:rPr>
              <a:t>element.firstChild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lvl="1"/>
            <a:r>
              <a:rPr lang="zh-CN" altLang="en-US" sz="2000" dirty="0">
                <a:solidFill>
                  <a:prstClr val="black"/>
                </a:solidFill>
              </a:rPr>
              <a:t>查找</a:t>
            </a:r>
            <a:r>
              <a:rPr lang="zh-CN" altLang="en-US" sz="2000" dirty="0">
                <a:solidFill>
                  <a:srgbClr val="0000FF"/>
                </a:solidFill>
              </a:rPr>
              <a:t>最后一个</a:t>
            </a:r>
            <a:r>
              <a:rPr lang="zh-CN" altLang="en-US" sz="2000" dirty="0">
                <a:solidFill>
                  <a:prstClr val="black"/>
                </a:solidFill>
              </a:rPr>
              <a:t>子节点</a:t>
            </a:r>
            <a:r>
              <a:rPr lang="en-US" altLang="zh-CN" sz="2000" dirty="0"/>
              <a:t>【</a:t>
            </a:r>
            <a:r>
              <a:rPr lang="zh-CN" altLang="en-US" sz="2000" dirty="0"/>
              <a:t>返回节点</a:t>
            </a:r>
            <a:r>
              <a:rPr lang="zh-CN" altLang="en-US" sz="2000" dirty="0">
                <a:solidFill>
                  <a:srgbClr val="FF0000"/>
                </a:solidFill>
              </a:rPr>
              <a:t>对象</a:t>
            </a:r>
            <a:r>
              <a:rPr lang="en-US" altLang="zh-CN" sz="2000" dirty="0"/>
              <a:t>】</a:t>
            </a:r>
            <a:r>
              <a:rPr lang="en-US" altLang="zh-CN" sz="2000" dirty="0">
                <a:solidFill>
                  <a:prstClr val="black"/>
                </a:solidFill>
              </a:rPr>
              <a:t>:</a:t>
            </a:r>
            <a:endParaRPr lang="en-US" altLang="zh-CN" sz="2000" dirty="0">
              <a:solidFill>
                <a:prstClr val="black"/>
              </a:solidFill>
            </a:endParaRPr>
          </a:p>
          <a:p>
            <a:pPr marL="457200" lvl="1" indent="0">
              <a:buNone/>
            </a:pPr>
            <a:r>
              <a:rPr lang="en-US" altLang="zh-CN" sz="2000" dirty="0">
                <a:solidFill>
                  <a:prstClr val="black"/>
                </a:solidFill>
              </a:rPr>
              <a:t>      </a:t>
            </a:r>
            <a:r>
              <a:rPr lang="en-US" altLang="zh-CN" sz="2000" dirty="0">
                <a:solidFill>
                  <a:srgbClr val="FF0000"/>
                </a:solidFill>
              </a:rPr>
              <a:t>element.lastChild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lvl="1"/>
            <a:r>
              <a:rPr lang="zh-CN" altLang="en-US" sz="2000" dirty="0">
                <a:solidFill>
                  <a:prstClr val="black"/>
                </a:solidFill>
              </a:rPr>
              <a:t>查找</a:t>
            </a:r>
            <a:r>
              <a:rPr lang="zh-CN" altLang="en-US" sz="2000" dirty="0">
                <a:solidFill>
                  <a:srgbClr val="0000FF"/>
                </a:solidFill>
              </a:rPr>
              <a:t>指定标签名</a:t>
            </a:r>
            <a:r>
              <a:rPr lang="zh-CN" altLang="en-US" sz="2000" dirty="0">
                <a:solidFill>
                  <a:prstClr val="black"/>
                </a:solidFill>
              </a:rPr>
              <a:t>的子节点</a:t>
            </a:r>
            <a:r>
              <a:rPr lang="en-US" altLang="zh-CN" sz="2000" dirty="0"/>
              <a:t>【</a:t>
            </a:r>
            <a:r>
              <a:rPr lang="zh-CN" altLang="en-US" sz="2000" dirty="0"/>
              <a:t>返回节点</a:t>
            </a:r>
            <a:r>
              <a:rPr lang="zh-CN" altLang="en-US" sz="2000" dirty="0">
                <a:solidFill>
                  <a:srgbClr val="FF0000"/>
                </a:solidFill>
              </a:rPr>
              <a:t>数组</a:t>
            </a:r>
            <a:r>
              <a:rPr lang="en-US" altLang="zh-CN" sz="2000" dirty="0"/>
              <a:t>】</a:t>
            </a:r>
            <a:r>
              <a:rPr lang="en-US" altLang="zh-CN" sz="2000" dirty="0">
                <a:solidFill>
                  <a:prstClr val="black"/>
                </a:solidFill>
              </a:rPr>
              <a:t>: </a:t>
            </a:r>
            <a:endParaRPr lang="en-US" altLang="zh-CN" sz="2000" dirty="0">
              <a:solidFill>
                <a:prstClr val="black"/>
              </a:solidFill>
            </a:endParaRPr>
          </a:p>
          <a:p>
            <a:pPr marL="457200" lvl="1" indent="0">
              <a:buNone/>
            </a:pPr>
            <a:r>
              <a:rPr lang="en-US" altLang="zh-CN" sz="2000" dirty="0">
                <a:solidFill>
                  <a:prstClr val="black"/>
                </a:solidFill>
              </a:rPr>
              <a:t>      </a:t>
            </a:r>
            <a:r>
              <a:rPr lang="en-US" altLang="zh-CN" sz="2000" dirty="0">
                <a:solidFill>
                  <a:srgbClr val="FF0000"/>
                </a:solidFill>
              </a:rPr>
              <a:t>element.getElement</a:t>
            </a:r>
            <a:r>
              <a:rPr lang="en-US" altLang="zh-CN" sz="2000" dirty="0">
                <a:solidFill>
                  <a:srgbClr val="0000FF"/>
                </a:solidFill>
              </a:rPr>
              <a:t>s</a:t>
            </a:r>
            <a:r>
              <a:rPr lang="en-US" altLang="zh-CN" sz="2000" dirty="0">
                <a:solidFill>
                  <a:srgbClr val="FF0000"/>
                </a:solidFill>
              </a:rPr>
              <a:t>ByTagName(“</a:t>
            </a:r>
            <a:r>
              <a:rPr lang="zh-CN" altLang="zh-CN" sz="2000" dirty="0">
                <a:solidFill>
                  <a:srgbClr val="0000FF"/>
                </a:solidFill>
              </a:rPr>
              <a:t>标签名</a:t>
            </a:r>
            <a:r>
              <a:rPr lang="en-US" altLang="zh-CN" sz="2000" dirty="0">
                <a:solidFill>
                  <a:srgbClr val="FF0000"/>
                </a:solidFill>
              </a:rPr>
              <a:t>”)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lvl="0"/>
            <a:r>
              <a:rPr lang="zh-CN" altLang="en-US" sz="2400" dirty="0">
                <a:solidFill>
                  <a:prstClr val="black"/>
                </a:solidFill>
              </a:rPr>
              <a:t>查找指定元素节点的</a:t>
            </a:r>
            <a:r>
              <a:rPr lang="zh-CN" altLang="en-US" sz="2400" dirty="0">
                <a:solidFill>
                  <a:srgbClr val="0000FF"/>
                </a:solidFill>
              </a:rPr>
              <a:t>父节点</a:t>
            </a:r>
            <a:r>
              <a:rPr lang="en-US" altLang="zh-CN" sz="2400" dirty="0">
                <a:solidFill>
                  <a:srgbClr val="0000FF"/>
                </a:solidFill>
              </a:rPr>
              <a:t>: </a:t>
            </a:r>
            <a:endParaRPr lang="en-US" altLang="zh-CN" sz="2400" dirty="0">
              <a:solidFill>
                <a:srgbClr val="0000FF"/>
              </a:solidFill>
            </a:endParaRPr>
          </a:p>
          <a:p>
            <a:pPr marL="0" lvl="0" indent="0">
              <a:buNone/>
            </a:pPr>
            <a:r>
              <a:rPr lang="en-US" altLang="zh-CN" sz="2400" dirty="0">
                <a:solidFill>
                  <a:srgbClr val="0000FF"/>
                </a:solidFill>
              </a:rPr>
              <a:t>            </a:t>
            </a:r>
            <a:r>
              <a:rPr lang="en-US" altLang="zh-CN" sz="2000" dirty="0">
                <a:solidFill>
                  <a:srgbClr val="FF0000"/>
                </a:solidFill>
              </a:rPr>
              <a:t>element.parentNode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lvl="0"/>
            <a:r>
              <a:rPr lang="zh-CN" altLang="en-US" sz="2400" dirty="0">
                <a:solidFill>
                  <a:prstClr val="black"/>
                </a:solidFill>
              </a:rPr>
              <a:t>查找指定元素节点的</a:t>
            </a:r>
            <a:r>
              <a:rPr lang="zh-CN" altLang="en-US" sz="2400" dirty="0">
                <a:solidFill>
                  <a:srgbClr val="0000FF"/>
                </a:solidFill>
              </a:rPr>
              <a:t>兄弟节点</a:t>
            </a:r>
            <a:endParaRPr lang="en-US" altLang="zh-CN" sz="2400" dirty="0">
              <a:solidFill>
                <a:srgbClr val="0000FF"/>
              </a:solidFill>
            </a:endParaRPr>
          </a:p>
          <a:p>
            <a:pPr lvl="1"/>
            <a:r>
              <a:rPr lang="zh-CN" altLang="en-US" sz="2000" dirty="0">
                <a:solidFill>
                  <a:prstClr val="black"/>
                </a:solidFill>
              </a:rPr>
              <a:t>查找</a:t>
            </a:r>
            <a:r>
              <a:rPr lang="zh-CN" altLang="en-US" sz="2000" dirty="0">
                <a:solidFill>
                  <a:srgbClr val="0000FF"/>
                </a:solidFill>
              </a:rPr>
              <a:t>前一个兄弟</a:t>
            </a:r>
            <a:r>
              <a:rPr lang="zh-CN" altLang="en-US" sz="2000" dirty="0">
                <a:solidFill>
                  <a:prstClr val="black"/>
                </a:solidFill>
              </a:rPr>
              <a:t>节点</a:t>
            </a:r>
            <a:r>
              <a:rPr lang="en-US" altLang="zh-CN" sz="2000" dirty="0">
                <a:solidFill>
                  <a:prstClr val="black"/>
                </a:solidFill>
              </a:rPr>
              <a:t>:</a:t>
            </a:r>
            <a:endParaRPr lang="en-US" altLang="zh-CN" sz="2000" dirty="0">
              <a:solidFill>
                <a:prstClr val="black"/>
              </a:solidFill>
            </a:endParaRPr>
          </a:p>
          <a:p>
            <a:pPr marL="457200" lvl="1" indent="0">
              <a:buNone/>
            </a:pPr>
            <a:r>
              <a:rPr lang="en-US" altLang="zh-CN" sz="2000" dirty="0">
                <a:solidFill>
                  <a:prstClr val="black"/>
                </a:solidFill>
              </a:rPr>
              <a:t>      </a:t>
            </a:r>
            <a:r>
              <a:rPr lang="en-US" altLang="zh-CN" sz="2000" dirty="0">
                <a:solidFill>
                  <a:srgbClr val="FF0000"/>
                </a:solidFill>
              </a:rPr>
              <a:t>node.previousSibling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lvl="1"/>
            <a:r>
              <a:rPr lang="zh-CN" altLang="en-US" sz="2000" dirty="0">
                <a:solidFill>
                  <a:prstClr val="black"/>
                </a:solidFill>
              </a:rPr>
              <a:t>查找</a:t>
            </a:r>
            <a:r>
              <a:rPr lang="zh-CN" altLang="en-US" sz="2000" dirty="0">
                <a:solidFill>
                  <a:srgbClr val="0000FF"/>
                </a:solidFill>
              </a:rPr>
              <a:t>后一个兄弟</a:t>
            </a:r>
            <a:r>
              <a:rPr lang="zh-CN" altLang="en-US" sz="2000" dirty="0">
                <a:solidFill>
                  <a:prstClr val="black"/>
                </a:solidFill>
              </a:rPr>
              <a:t>节点</a:t>
            </a:r>
            <a:r>
              <a:rPr lang="en-US" altLang="zh-CN" sz="2000" dirty="0">
                <a:solidFill>
                  <a:prstClr val="black"/>
                </a:solidFill>
              </a:rPr>
              <a:t>:</a:t>
            </a:r>
            <a:endParaRPr lang="en-US" altLang="zh-CN" sz="2000" dirty="0">
              <a:solidFill>
                <a:prstClr val="black"/>
              </a:solidFill>
            </a:endParaRPr>
          </a:p>
          <a:p>
            <a:pPr marL="457200" lvl="1" indent="0">
              <a:buNone/>
            </a:pPr>
            <a:r>
              <a:rPr lang="en-US" altLang="zh-CN" sz="2000" dirty="0"/>
              <a:t>      </a:t>
            </a:r>
            <a:r>
              <a:rPr lang="en-US" altLang="zh-CN" sz="2000" dirty="0">
                <a:solidFill>
                  <a:srgbClr val="FF0000"/>
                </a:solidFill>
              </a:rPr>
              <a:t>node.nextSibling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7773" y="692696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sz="4000" b="1" dirty="0"/>
              <a:t>DOM</a:t>
            </a:r>
            <a:r>
              <a:rPr lang="zh-CN" altLang="en-US" sz="4000" b="1" dirty="0"/>
              <a:t>查询：属性篇</a:t>
            </a:r>
            <a:endParaRPr lang="zh-CN" altLang="en-US" sz="4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83357"/>
            <a:ext cx="8229600" cy="4525963"/>
          </a:xfrm>
        </p:spPr>
        <p:txBody>
          <a:bodyPr/>
          <a:lstStyle/>
          <a:p>
            <a:r>
              <a:rPr lang="zh-CN" altLang="en-US" dirty="0"/>
              <a:t>读取属性值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rgbClr val="0000FF"/>
                </a:solidFill>
              </a:rPr>
              <a:t>元素对象</a:t>
            </a:r>
            <a:r>
              <a:rPr lang="en-US" altLang="zh-CN" dirty="0">
                <a:solidFill>
                  <a:srgbClr val="0000FF"/>
                </a:solidFill>
              </a:rPr>
              <a:t>.</a:t>
            </a:r>
            <a:r>
              <a:rPr lang="zh-CN" altLang="en-US" dirty="0">
                <a:solidFill>
                  <a:srgbClr val="0000FF"/>
                </a:solidFill>
              </a:rPr>
              <a:t>属性名</a:t>
            </a:r>
            <a:endParaRPr lang="en-US" altLang="zh-CN" dirty="0">
              <a:solidFill>
                <a:srgbClr val="0000FF"/>
              </a:solidFill>
            </a:endParaRPr>
          </a:p>
          <a:p>
            <a:r>
              <a:rPr lang="zh-CN" altLang="en-US" dirty="0"/>
              <a:t>修改属性值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rgbClr val="0000FF"/>
                </a:solidFill>
              </a:rPr>
              <a:t>元素对象</a:t>
            </a:r>
            <a:r>
              <a:rPr lang="en-US" altLang="zh-CN" dirty="0">
                <a:solidFill>
                  <a:srgbClr val="0000FF"/>
                </a:solidFill>
              </a:rPr>
              <a:t>.</a:t>
            </a:r>
            <a:r>
              <a:rPr lang="zh-CN" altLang="en-US" dirty="0">
                <a:solidFill>
                  <a:srgbClr val="0000FF"/>
                </a:solidFill>
              </a:rPr>
              <a:t>属性名 </a:t>
            </a:r>
            <a:r>
              <a:rPr lang="en-US" altLang="zh-CN" dirty="0">
                <a:solidFill>
                  <a:srgbClr val="FF0000"/>
                </a:solidFill>
              </a:rPr>
              <a:t>=</a:t>
            </a:r>
            <a:r>
              <a:rPr lang="en-US" altLang="zh-CN" dirty="0">
                <a:solidFill>
                  <a:srgbClr val="0000FF"/>
                </a:solidFill>
              </a:rPr>
              <a:t> </a:t>
            </a:r>
            <a:r>
              <a:rPr lang="zh-CN" altLang="en-US" dirty="0">
                <a:solidFill>
                  <a:srgbClr val="0000FF"/>
                </a:solidFill>
              </a:rPr>
              <a:t>新的属性值</a:t>
            </a:r>
            <a:endParaRPr lang="zh-CN" altLang="en-US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620688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sz="4000" b="1" dirty="0"/>
              <a:t>DOM</a:t>
            </a:r>
            <a:r>
              <a:rPr lang="zh-CN" altLang="en-US" sz="4000" b="1" dirty="0"/>
              <a:t>查询：文本篇</a:t>
            </a:r>
            <a:endParaRPr lang="zh-CN" altLang="en-US" sz="4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855365"/>
            <a:ext cx="8136904" cy="4525963"/>
          </a:xfrm>
        </p:spPr>
        <p:txBody>
          <a:bodyPr>
            <a:normAutofit/>
          </a:bodyPr>
          <a:lstStyle/>
          <a:p>
            <a:r>
              <a:rPr lang="zh-CN" altLang="en-US" dirty="0"/>
              <a:t>获取文本值三步曲</a:t>
            </a:r>
            <a:endParaRPr lang="en-US" altLang="zh-CN" dirty="0"/>
          </a:p>
          <a:p>
            <a:pPr lvl="1"/>
            <a:r>
              <a:rPr lang="zh-CN" altLang="en-US" dirty="0"/>
              <a:t>获取文本节点</a:t>
            </a:r>
            <a:r>
              <a:rPr lang="zh-CN" altLang="en-US" dirty="0">
                <a:solidFill>
                  <a:srgbClr val="FF0000"/>
                </a:solidFill>
              </a:rPr>
              <a:t>父节点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zh-CN" altLang="en-US" dirty="0"/>
              <a:t>获取</a:t>
            </a:r>
            <a:r>
              <a:rPr lang="zh-CN" altLang="en-US" dirty="0">
                <a:solidFill>
                  <a:srgbClr val="0000FF"/>
                </a:solidFill>
              </a:rPr>
              <a:t>父节点的第一个子节点</a:t>
            </a:r>
            <a:endParaRPr lang="en-US" altLang="zh-CN" dirty="0">
              <a:solidFill>
                <a:srgbClr val="0000FF"/>
              </a:solidFill>
            </a:endParaRPr>
          </a:p>
          <a:p>
            <a:pPr marL="457200" lvl="1" indent="0">
              <a:buNone/>
            </a:pPr>
            <a:r>
              <a:rPr lang="en-US" altLang="zh-CN" dirty="0">
                <a:solidFill>
                  <a:srgbClr val="0000FF"/>
                </a:solidFill>
              </a:rPr>
              <a:t>    </a:t>
            </a:r>
            <a:r>
              <a:rPr lang="en-US" altLang="zh-CN" dirty="0">
                <a:solidFill>
                  <a:srgbClr val="FF0000"/>
                </a:solidFill>
              </a:rPr>
              <a:t>parentEle.firstChild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zh-CN" altLang="en-US" dirty="0"/>
              <a:t>获取</a:t>
            </a:r>
            <a:r>
              <a:rPr lang="zh-CN" altLang="en-US" dirty="0">
                <a:solidFill>
                  <a:srgbClr val="0000FF"/>
                </a:solidFill>
              </a:rPr>
              <a:t>文本节点的节点值</a:t>
            </a:r>
            <a:endParaRPr lang="en-US" altLang="zh-CN" dirty="0">
              <a:solidFill>
                <a:srgbClr val="0000FF"/>
              </a:solidFill>
            </a:endParaRPr>
          </a:p>
          <a:p>
            <a:pPr marL="457200" lvl="1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    parentEle.firstChild.nodeValue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endParaRPr lang="zh-CN" altLang="en-US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45827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sz="4000" b="1" dirty="0"/>
              <a:t>innerHTML</a:t>
            </a:r>
            <a:endParaRPr lang="zh-CN" altLang="en-US" sz="4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071389"/>
            <a:ext cx="8229600" cy="4525963"/>
          </a:xfrm>
        </p:spPr>
        <p:txBody>
          <a:bodyPr/>
          <a:lstStyle/>
          <a:p>
            <a:r>
              <a:rPr lang="zh-CN" altLang="en-US" dirty="0"/>
              <a:t>返回对象的</a:t>
            </a:r>
            <a:r>
              <a:rPr lang="zh-CN" altLang="en-US" dirty="0">
                <a:solidFill>
                  <a:srgbClr val="0000FF"/>
                </a:solidFill>
              </a:rPr>
              <a:t>起始位置</a:t>
            </a:r>
            <a:r>
              <a:rPr lang="zh-CN" altLang="en-US" dirty="0"/>
              <a:t>到</a:t>
            </a:r>
            <a:r>
              <a:rPr lang="zh-CN" altLang="en-US" dirty="0">
                <a:solidFill>
                  <a:srgbClr val="0000FF"/>
                </a:solidFill>
              </a:rPr>
              <a:t>终止位置</a:t>
            </a:r>
            <a:r>
              <a:rPr lang="zh-CN" altLang="en-US" dirty="0"/>
              <a:t>的全部内容</a:t>
            </a:r>
            <a:r>
              <a:rPr lang="en-US" altLang="zh-CN" dirty="0"/>
              <a:t>,</a:t>
            </a:r>
            <a:r>
              <a:rPr lang="zh-CN" altLang="en-US" dirty="0">
                <a:solidFill>
                  <a:srgbClr val="FF0000"/>
                </a:solidFill>
              </a:rPr>
              <a:t>包括</a:t>
            </a:r>
            <a:r>
              <a:rPr lang="en-US" altLang="zh-CN" dirty="0">
                <a:solidFill>
                  <a:srgbClr val="FF0000"/>
                </a:solidFill>
              </a:rPr>
              <a:t>Html</a:t>
            </a:r>
            <a:r>
              <a:rPr lang="zh-CN" altLang="en-US" dirty="0">
                <a:solidFill>
                  <a:srgbClr val="FF0000"/>
                </a:solidFill>
              </a:rPr>
              <a:t>标签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读取元素内部</a:t>
            </a:r>
            <a:r>
              <a:rPr lang="en-US" altLang="zh-CN" dirty="0"/>
              <a:t>HTML</a:t>
            </a:r>
            <a:r>
              <a:rPr lang="zh-CN" altLang="en-US" dirty="0"/>
              <a:t>代码</a:t>
            </a:r>
            <a:endParaRPr lang="en-US" altLang="zh-CN" dirty="0"/>
          </a:p>
          <a:p>
            <a:pPr lvl="1"/>
            <a:r>
              <a:rPr lang="zh-CN" altLang="en-US" dirty="0"/>
              <a:t>元素对象</a:t>
            </a:r>
            <a:r>
              <a:rPr lang="en-US" altLang="zh-CN" dirty="0"/>
              <a:t>.innerHTML</a:t>
            </a:r>
            <a:endParaRPr lang="en-US" altLang="zh-CN" dirty="0"/>
          </a:p>
          <a:p>
            <a:r>
              <a:rPr lang="zh-CN" altLang="en-US" dirty="0"/>
              <a:t>修改元素内部</a:t>
            </a:r>
            <a:r>
              <a:rPr lang="en-US" altLang="zh-CN" dirty="0"/>
              <a:t>HTML</a:t>
            </a:r>
            <a:r>
              <a:rPr lang="zh-CN" altLang="en-US" dirty="0"/>
              <a:t>代码</a:t>
            </a:r>
            <a:endParaRPr lang="en-US" altLang="zh-CN" dirty="0"/>
          </a:p>
          <a:p>
            <a:pPr lvl="1"/>
            <a:r>
              <a:rPr lang="zh-CN" altLang="en-US" dirty="0"/>
              <a:t>元素对象</a:t>
            </a:r>
            <a:r>
              <a:rPr lang="en-US" altLang="zh-CN" dirty="0"/>
              <a:t>.innerHTML=HTML</a:t>
            </a:r>
            <a:r>
              <a:rPr lang="zh-CN" altLang="en-US" dirty="0"/>
              <a:t>代码</a:t>
            </a:r>
            <a:endParaRPr lang="zh-CN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328" y="1275184"/>
            <a:ext cx="6985000" cy="3810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168943" y="5445224"/>
            <a:ext cx="352667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all" dirty="0">
                <a:ln w="9000" cmpd="sng">
                  <a:solidFill>
                    <a:srgbClr val="8064A2">
                      <a:shade val="50000"/>
                      <a:satMod val="120000"/>
                    </a:srgbClr>
                  </a:solidFill>
                  <a:prstDash val="solid"/>
                </a:ln>
                <a:gradFill>
                  <a:gsLst>
                    <a:gs pos="0">
                      <a:srgbClr val="8064A2">
                        <a:shade val="20000"/>
                        <a:satMod val="245000"/>
                      </a:srgbClr>
                    </a:gs>
                    <a:gs pos="43000">
                      <a:srgbClr val="8064A2">
                        <a:satMod val="255000"/>
                      </a:srgbClr>
                    </a:gs>
                    <a:gs pos="48000">
                      <a:srgbClr val="8064A2">
                        <a:shade val="85000"/>
                        <a:satMod val="255000"/>
                      </a:srgbClr>
                    </a:gs>
                    <a:gs pos="100000">
                      <a:srgbClr val="8064A2">
                        <a:shade val="20000"/>
                        <a:satMod val="245000"/>
                      </a:srgb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Thanks……</a:t>
            </a:r>
            <a:endParaRPr lang="zh-CN" altLang="en-US" sz="5400" b="1" cap="all" dirty="0">
              <a:ln w="9000" cmpd="sng">
                <a:solidFill>
                  <a:srgbClr val="8064A2">
                    <a:shade val="50000"/>
                    <a:satMod val="120000"/>
                  </a:srgbClr>
                </a:solidFill>
                <a:prstDash val="solid"/>
              </a:ln>
              <a:gradFill>
                <a:gsLst>
                  <a:gs pos="0">
                    <a:srgbClr val="8064A2">
                      <a:shade val="20000"/>
                      <a:satMod val="245000"/>
                    </a:srgbClr>
                  </a:gs>
                  <a:gs pos="43000">
                    <a:srgbClr val="8064A2">
                      <a:satMod val="255000"/>
                    </a:srgbClr>
                  </a:gs>
                  <a:gs pos="48000">
                    <a:srgbClr val="8064A2">
                      <a:shade val="85000"/>
                      <a:satMod val="255000"/>
                    </a:srgbClr>
                  </a:gs>
                  <a:gs pos="100000">
                    <a:srgbClr val="8064A2">
                      <a:shade val="20000"/>
                      <a:satMod val="245000"/>
                    </a:srgb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836712"/>
            <a:ext cx="8229600" cy="868958"/>
          </a:xfrm>
        </p:spPr>
        <p:txBody>
          <a:bodyPr>
            <a:normAutofit/>
          </a:bodyPr>
          <a:lstStyle/>
          <a:p>
            <a:r>
              <a:rPr lang="zh-CN" altLang="en-US" sz="4000" b="1" dirty="0"/>
              <a:t>学习路线</a:t>
            </a:r>
            <a:endParaRPr lang="zh-CN" altLang="en-US" sz="4000" b="1" dirty="0"/>
          </a:p>
        </p:txBody>
      </p:sp>
      <p:sp>
        <p:nvSpPr>
          <p:cNvPr id="4" name="矩形 3"/>
          <p:cNvSpPr/>
          <p:nvPr/>
        </p:nvSpPr>
        <p:spPr>
          <a:xfrm>
            <a:off x="1110019" y="2290247"/>
            <a:ext cx="2016224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JavaScript</a:t>
            </a:r>
            <a:r>
              <a:rPr lang="zh-CN" altLang="en-US" sz="2000" dirty="0">
                <a:solidFill>
                  <a:schemeClr val="tx1"/>
                </a:solidFill>
              </a:rPr>
              <a:t>简介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115616" y="3303295"/>
            <a:ext cx="2016224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HelloWorld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3779912" y="2439199"/>
            <a:ext cx="2016224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</a:rPr>
              <a:t>基本语法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3779912" y="3303295"/>
            <a:ext cx="2016224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</a:rPr>
              <a:t>事件驱动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3779912" y="4095383"/>
            <a:ext cx="2016224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</a:rPr>
              <a:t>嵌入方式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758625" y="4959479"/>
            <a:ext cx="2016224" cy="57606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DOM</a:t>
            </a:r>
            <a:r>
              <a:rPr lang="zh-CN" altLang="en-US" sz="2000" dirty="0">
                <a:solidFill>
                  <a:schemeClr val="tx1"/>
                </a:solidFill>
              </a:rPr>
              <a:t>操作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cxnSp>
        <p:nvCxnSpPr>
          <p:cNvPr id="11" name="直接箭头连接符 10"/>
          <p:cNvCxnSpPr>
            <a:stCxn id="5" idx="3"/>
            <a:endCxn id="7" idx="1"/>
          </p:cNvCxnSpPr>
          <p:nvPr/>
        </p:nvCxnSpPr>
        <p:spPr>
          <a:xfrm flipV="1">
            <a:off x="3131840" y="2727231"/>
            <a:ext cx="648072" cy="86409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5" idx="3"/>
            <a:endCxn id="8" idx="1"/>
          </p:cNvCxnSpPr>
          <p:nvPr/>
        </p:nvCxnSpPr>
        <p:spPr>
          <a:xfrm>
            <a:off x="3131840" y="3591327"/>
            <a:ext cx="648072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5" idx="3"/>
            <a:endCxn id="9" idx="1"/>
          </p:cNvCxnSpPr>
          <p:nvPr/>
        </p:nvCxnSpPr>
        <p:spPr>
          <a:xfrm>
            <a:off x="3131840" y="3591327"/>
            <a:ext cx="648072" cy="7920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5" idx="3"/>
            <a:endCxn id="10" idx="1"/>
          </p:cNvCxnSpPr>
          <p:nvPr/>
        </p:nvCxnSpPr>
        <p:spPr>
          <a:xfrm>
            <a:off x="3131840" y="3591327"/>
            <a:ext cx="626785" cy="165618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6228184" y="1791127"/>
            <a:ext cx="1008112" cy="43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变量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228184" y="2511207"/>
            <a:ext cx="1008112" cy="43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函数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8" name="直接箭头连接符 17"/>
          <p:cNvCxnSpPr>
            <a:stCxn id="7" idx="3"/>
            <a:endCxn id="16" idx="1"/>
          </p:cNvCxnSpPr>
          <p:nvPr/>
        </p:nvCxnSpPr>
        <p:spPr>
          <a:xfrm flipV="1">
            <a:off x="5796136" y="2007151"/>
            <a:ext cx="432048" cy="72008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7" idx="3"/>
            <a:endCxn id="17" idx="1"/>
          </p:cNvCxnSpPr>
          <p:nvPr/>
        </p:nvCxnSpPr>
        <p:spPr>
          <a:xfrm>
            <a:off x="5796136" y="2727231"/>
            <a:ext cx="43204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6228184" y="4453717"/>
            <a:ext cx="1008112" cy="43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节点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228184" y="5031487"/>
            <a:ext cx="1008112" cy="43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查询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228184" y="5589240"/>
            <a:ext cx="1008112" cy="43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增删改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3" name="直接箭头连接符 22"/>
          <p:cNvCxnSpPr>
            <a:stCxn id="10" idx="3"/>
            <a:endCxn id="21" idx="1"/>
          </p:cNvCxnSpPr>
          <p:nvPr/>
        </p:nvCxnSpPr>
        <p:spPr>
          <a:xfrm>
            <a:off x="5774849" y="5247511"/>
            <a:ext cx="453335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10" idx="3"/>
            <a:endCxn id="20" idx="1"/>
          </p:cNvCxnSpPr>
          <p:nvPr/>
        </p:nvCxnSpPr>
        <p:spPr>
          <a:xfrm flipV="1">
            <a:off x="5774849" y="4669741"/>
            <a:ext cx="453335" cy="57777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10" idx="3"/>
            <a:endCxn id="22" idx="1"/>
          </p:cNvCxnSpPr>
          <p:nvPr/>
        </p:nvCxnSpPr>
        <p:spPr>
          <a:xfrm>
            <a:off x="5774849" y="5247511"/>
            <a:ext cx="453335" cy="55775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4" idx="2"/>
            <a:endCxn id="5" idx="0"/>
          </p:cNvCxnSpPr>
          <p:nvPr/>
        </p:nvCxnSpPr>
        <p:spPr>
          <a:xfrm>
            <a:off x="2118131" y="2866311"/>
            <a:ext cx="5597" cy="43698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6228184" y="3231287"/>
            <a:ext cx="1008112" cy="43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对象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9" name="直接箭头连接符 28"/>
          <p:cNvCxnSpPr>
            <a:stCxn id="7" idx="3"/>
            <a:endCxn id="28" idx="1"/>
          </p:cNvCxnSpPr>
          <p:nvPr/>
        </p:nvCxnSpPr>
        <p:spPr>
          <a:xfrm>
            <a:off x="5796136" y="2727231"/>
            <a:ext cx="432048" cy="72008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57200" y="640357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sz="4000" b="1" dirty="0"/>
              <a:t>JavaScript</a:t>
            </a:r>
            <a:r>
              <a:rPr lang="zh-CN" altLang="en-US" sz="4000" b="1" dirty="0"/>
              <a:t>简介</a:t>
            </a:r>
            <a:endParaRPr lang="zh-CN" altLang="en-US" sz="4000" b="1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457200" y="1783357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N</a:t>
            </a:r>
            <a:r>
              <a:rPr lang="zh-CN" altLang="en-US" b="1" dirty="0">
                <a:solidFill>
                  <a:srgbClr val="FF0000"/>
                </a:solidFill>
              </a:rPr>
              <a:t>年前</a:t>
            </a:r>
            <a:endParaRPr lang="en-US" altLang="zh-CN" b="1" dirty="0">
              <a:solidFill>
                <a:srgbClr val="FF0000"/>
              </a:solidFill>
            </a:endParaRPr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拨号上网，网速很慢</a:t>
            </a:r>
            <a:r>
              <a:rPr lang="zh-CN" altLang="en-US" dirty="0"/>
              <a:t>，数据提交到</a:t>
            </a:r>
            <a:r>
              <a:rPr lang="zh-CN" altLang="en-US" b="1" dirty="0">
                <a:solidFill>
                  <a:srgbClr val="0000FF"/>
                </a:solidFill>
              </a:rPr>
              <a:t>服务器端验证</a:t>
            </a:r>
            <a:r>
              <a:rPr lang="zh-CN" altLang="en-US" dirty="0"/>
              <a:t>，体验很差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于是</a:t>
            </a:r>
            <a:r>
              <a:rPr lang="zh-CN" altLang="en-US" dirty="0"/>
              <a:t>，就有人在想：能不能让这些数据在</a:t>
            </a:r>
            <a:r>
              <a:rPr lang="zh-CN" altLang="en-US" b="1" dirty="0">
                <a:solidFill>
                  <a:srgbClr val="0000FF"/>
                </a:solidFill>
              </a:rPr>
              <a:t>浏览器端验证呢</a:t>
            </a:r>
            <a:r>
              <a:rPr lang="zh-CN" altLang="en-US" dirty="0">
                <a:solidFill>
                  <a:srgbClr val="FF0000"/>
                </a:solidFill>
              </a:rPr>
              <a:t>？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b="1" dirty="0">
                <a:solidFill>
                  <a:srgbClr val="FF0000"/>
                </a:solidFill>
              </a:rPr>
              <a:t>1995</a:t>
            </a:r>
            <a:r>
              <a:rPr lang="zh-CN" altLang="en-US" b="1" dirty="0">
                <a:solidFill>
                  <a:srgbClr val="FF0000"/>
                </a:solidFill>
              </a:rPr>
              <a:t>年</a:t>
            </a:r>
            <a:endParaRPr lang="en-US" altLang="zh-CN" b="1" dirty="0">
              <a:solidFill>
                <a:srgbClr val="FF0000"/>
              </a:solidFill>
            </a:endParaRPr>
          </a:p>
          <a:p>
            <a:pPr lvl="1"/>
            <a:r>
              <a:rPr lang="zh-CN" altLang="en-US" dirty="0">
                <a:solidFill>
                  <a:prstClr val="black"/>
                </a:solidFill>
              </a:rPr>
              <a:t>由</a:t>
            </a:r>
            <a:r>
              <a:rPr lang="en-US" altLang="zh-CN" dirty="0">
                <a:solidFill>
                  <a:prstClr val="black"/>
                </a:solidFill>
              </a:rPr>
              <a:t>Netscape</a:t>
            </a:r>
            <a:r>
              <a:rPr lang="zh-CN" altLang="en-US" dirty="0">
                <a:solidFill>
                  <a:prstClr val="black"/>
                </a:solidFill>
              </a:rPr>
              <a:t>公司在网景导航者浏览器上</a:t>
            </a:r>
            <a:r>
              <a:rPr lang="zh-CN" altLang="en-US" dirty="0">
                <a:solidFill>
                  <a:srgbClr val="0000FF"/>
                </a:solidFill>
              </a:rPr>
              <a:t>首次设计</a:t>
            </a:r>
            <a:r>
              <a:rPr lang="zh-CN" altLang="en-US" dirty="0">
                <a:solidFill>
                  <a:prstClr val="black"/>
                </a:solidFill>
              </a:rPr>
              <a:t>而成。</a:t>
            </a:r>
            <a:r>
              <a:rPr lang="en-US" altLang="zh-CN" dirty="0">
                <a:solidFill>
                  <a:prstClr val="black"/>
                </a:solidFill>
              </a:rPr>
              <a:t>Netscape</a:t>
            </a:r>
            <a:r>
              <a:rPr lang="zh-CN" altLang="en-US" dirty="0">
                <a:solidFill>
                  <a:prstClr val="black"/>
                </a:solidFill>
              </a:rPr>
              <a:t>在最初将其脚本语言命名为</a:t>
            </a:r>
            <a:r>
              <a:rPr lang="en-US" altLang="zh-CN" dirty="0">
                <a:solidFill>
                  <a:srgbClr val="0000FF"/>
                </a:solidFill>
              </a:rPr>
              <a:t>LiveScript</a:t>
            </a:r>
            <a:r>
              <a:rPr lang="zh-CN" altLang="en-US" dirty="0">
                <a:solidFill>
                  <a:prstClr val="black"/>
                </a:solidFill>
              </a:rPr>
              <a:t> 。</a:t>
            </a:r>
            <a:endParaRPr lang="en-US" altLang="zh-CN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4525963"/>
          </a:xfrm>
        </p:spPr>
        <p:txBody>
          <a:bodyPr>
            <a:normAutofit/>
          </a:bodyPr>
          <a:lstStyle/>
          <a:p>
            <a:pPr lvl="1">
              <a:buFont typeface="Calibri" panose="020F0502020204030204" pitchFamily="34" charset="0"/>
              <a:buChar char="–"/>
            </a:pPr>
            <a:r>
              <a:rPr lang="zh-CN" altLang="en-US" dirty="0"/>
              <a:t>后来因为</a:t>
            </a:r>
            <a:r>
              <a:rPr lang="en-US" altLang="zh-CN" dirty="0"/>
              <a:t>Netscape</a:t>
            </a:r>
            <a:r>
              <a:rPr lang="zh-CN" altLang="en-US" dirty="0"/>
              <a:t>与</a:t>
            </a:r>
            <a:r>
              <a:rPr lang="en-US" altLang="zh-CN" dirty="0"/>
              <a:t>Sun</a:t>
            </a:r>
            <a:r>
              <a:rPr lang="zh-CN" altLang="en-US" dirty="0"/>
              <a:t>合作，网景公司管理层</a:t>
            </a:r>
            <a:r>
              <a:rPr lang="zh-CN" altLang="en-US" dirty="0">
                <a:solidFill>
                  <a:srgbClr val="0000FF"/>
                </a:solidFill>
              </a:rPr>
              <a:t>希望它外观看起来像</a:t>
            </a:r>
            <a:r>
              <a:rPr lang="en-US" altLang="zh-CN" dirty="0">
                <a:solidFill>
                  <a:srgbClr val="0000FF"/>
                </a:solidFill>
              </a:rPr>
              <a:t>Java</a:t>
            </a:r>
            <a:r>
              <a:rPr lang="zh-CN" altLang="en-US" dirty="0"/>
              <a:t>，因此取名为</a:t>
            </a:r>
            <a:r>
              <a:rPr lang="en-US" altLang="zh-CN" dirty="0">
                <a:solidFill>
                  <a:srgbClr val="FF0000"/>
                </a:solidFill>
              </a:rPr>
              <a:t>JavaScript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>
              <a:buFont typeface="Calibri" panose="020F0502020204030204" pitchFamily="34" charset="0"/>
              <a:buChar char="–"/>
            </a:pPr>
            <a:r>
              <a:rPr lang="en-US" altLang="zh-CN" dirty="0"/>
              <a:t>JavaScript</a:t>
            </a:r>
            <a:r>
              <a:rPr lang="zh-CN" altLang="en-US" dirty="0"/>
              <a:t>是一门</a:t>
            </a:r>
            <a:r>
              <a:rPr lang="zh-CN" altLang="en-US" b="1" dirty="0">
                <a:solidFill>
                  <a:srgbClr val="0000FF"/>
                </a:solidFill>
              </a:rPr>
              <a:t>客户端脚本语言</a:t>
            </a:r>
            <a:r>
              <a:rPr lang="zh-CN" altLang="en-US" dirty="0"/>
              <a:t>，主要运行在</a:t>
            </a:r>
            <a:r>
              <a:rPr lang="zh-CN" altLang="en-US" dirty="0">
                <a:solidFill>
                  <a:srgbClr val="0000FF"/>
                </a:solidFill>
              </a:rPr>
              <a:t>浏览器中</a:t>
            </a:r>
            <a:r>
              <a:rPr lang="zh-CN" altLang="en-US" dirty="0"/>
              <a:t>，浏览器中负责运行</a:t>
            </a:r>
            <a:r>
              <a:rPr lang="en-US" altLang="zh-CN" dirty="0"/>
              <a:t>JavaScript</a:t>
            </a:r>
            <a:r>
              <a:rPr lang="zh-CN" altLang="en-US" dirty="0"/>
              <a:t>脚本代码的程序叫</a:t>
            </a:r>
            <a:r>
              <a:rPr lang="en-US" altLang="zh-CN" dirty="0">
                <a:solidFill>
                  <a:srgbClr val="0000FF"/>
                </a:solidFill>
              </a:rPr>
              <a:t>JavaScript</a:t>
            </a:r>
            <a:r>
              <a:rPr lang="zh-CN" altLang="en-US" dirty="0">
                <a:solidFill>
                  <a:srgbClr val="0000FF"/>
                </a:solidFill>
              </a:rPr>
              <a:t>引擎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b="1" dirty="0">
                <a:solidFill>
                  <a:srgbClr val="FF0000"/>
                </a:solidFill>
              </a:rPr>
              <a:t>五彩缤纷的现在</a:t>
            </a:r>
            <a:endParaRPr lang="en-US" altLang="zh-CN" b="1" dirty="0">
              <a:solidFill>
                <a:srgbClr val="FF0000"/>
              </a:solidFill>
            </a:endParaRPr>
          </a:p>
          <a:p>
            <a:pPr lvl="1"/>
            <a:r>
              <a:rPr lang="zh-CN" altLang="en-US" dirty="0"/>
              <a:t>时至今日</a:t>
            </a:r>
            <a:r>
              <a:rPr lang="en-US" altLang="zh-CN" dirty="0"/>
              <a:t>JavaScript</a:t>
            </a:r>
            <a:r>
              <a:rPr lang="zh-CN" altLang="en-US" dirty="0"/>
              <a:t>已经不仅仅局限于表单验证，网页上很多</a:t>
            </a:r>
            <a:r>
              <a:rPr lang="zh-CN" altLang="en-US" b="1" dirty="0">
                <a:solidFill>
                  <a:srgbClr val="0000FF"/>
                </a:solidFill>
              </a:rPr>
              <a:t>炫丽动感的特效</a:t>
            </a:r>
            <a:r>
              <a:rPr lang="zh-CN" altLang="en-US" dirty="0"/>
              <a:t>都有她的功劳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73819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sz="4000" b="1" dirty="0"/>
              <a:t>HelloWorld</a:t>
            </a:r>
            <a:endParaRPr lang="zh-CN" altLang="en-US" sz="4000" b="1" dirty="0"/>
          </a:p>
        </p:txBody>
      </p:sp>
      <p:pic>
        <p:nvPicPr>
          <p:cNvPr id="4" name="图片 3"/>
          <p:cNvPicPr/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4614" y="1772816"/>
            <a:ext cx="6088464" cy="439248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sz="4000" b="1" dirty="0"/>
              <a:t>HelloWorld</a:t>
            </a:r>
            <a:endParaRPr lang="zh-CN" altLang="en-US" sz="4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1600" dirty="0">
                <a:solidFill>
                  <a:srgbClr val="3F5FBF"/>
                </a:solidFill>
                <a:latin typeface="Consolas" panose="020B0609020204030204" pitchFamily="49" charset="0"/>
              </a:rPr>
              <a:t>&lt;!-- JavaScript</a:t>
            </a:r>
            <a:r>
              <a:rPr lang="zh-CN" altLang="en-US" sz="1600" dirty="0">
                <a:solidFill>
                  <a:srgbClr val="3F5FBF"/>
                </a:solidFill>
                <a:latin typeface="Consolas" panose="020B0609020204030204" pitchFamily="49" charset="0"/>
              </a:rPr>
              <a:t>代码写在</a:t>
            </a:r>
            <a:r>
              <a:rPr lang="en-US" altLang="zh-CN" sz="1600" dirty="0">
                <a:solidFill>
                  <a:srgbClr val="3F5FBF"/>
                </a:solidFill>
                <a:latin typeface="Consolas" panose="020B0609020204030204" pitchFamily="49" charset="0"/>
              </a:rPr>
              <a:t>Script</a:t>
            </a:r>
            <a:r>
              <a:rPr lang="zh-CN" altLang="en-US" sz="1600" dirty="0">
                <a:solidFill>
                  <a:srgbClr val="3F5FBF"/>
                </a:solidFill>
                <a:latin typeface="Consolas" panose="020B0609020204030204" pitchFamily="49" charset="0"/>
              </a:rPr>
              <a:t>标签中 </a:t>
            </a:r>
            <a:r>
              <a:rPr lang="en-US" altLang="zh-CN" sz="1600" dirty="0">
                <a:solidFill>
                  <a:srgbClr val="3F5FBF"/>
                </a:solidFill>
                <a:latin typeface="Consolas" panose="020B0609020204030204" pitchFamily="49" charset="0"/>
              </a:rPr>
              <a:t>--&gt;</a:t>
            </a:r>
            <a:endParaRPr lang="en-US" altLang="zh-CN" sz="1600" dirty="0">
              <a:solidFill>
                <a:srgbClr val="3F5FB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16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600" dirty="0">
                <a:solidFill>
                  <a:srgbClr val="3F7F7F"/>
                </a:solidFill>
                <a:latin typeface="Consolas" panose="020B0609020204030204" pitchFamily="49" charset="0"/>
              </a:rPr>
              <a:t>script </a:t>
            </a:r>
            <a:r>
              <a:rPr lang="en-US" altLang="zh-CN" sz="1600" dirty="0">
                <a:solidFill>
                  <a:srgbClr val="7F007F"/>
                </a:solidFill>
                <a:latin typeface="Consolas" panose="020B0609020204030204" pitchFamily="49" charset="0"/>
              </a:rPr>
              <a:t>type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"text/javascript"</a:t>
            </a:r>
            <a:r>
              <a:rPr lang="en-US" altLang="zh-CN" sz="16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en-US" altLang="zh-CN" sz="1600" i="1" dirty="0">
              <a:solidFill>
                <a:srgbClr val="008080"/>
              </a:solidFill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window.onload =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(){</a:t>
            </a:r>
            <a:endParaRPr lang="en-US" altLang="zh-CN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800100" lvl="2" indent="0">
              <a:buNone/>
            </a:pPr>
            <a:r>
              <a:rPr lang="en-US" altLang="zh-CN" sz="1600" dirty="0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1600" dirty="0">
                <a:solidFill>
                  <a:srgbClr val="3F7F5F"/>
                </a:solidFill>
                <a:latin typeface="Consolas" panose="020B0609020204030204" pitchFamily="49" charset="0"/>
              </a:rPr>
              <a:t>获取</a:t>
            </a:r>
            <a:r>
              <a:rPr lang="en-US" altLang="zh-CN" sz="1600" dirty="0">
                <a:solidFill>
                  <a:srgbClr val="3F7F5F"/>
                </a:solidFill>
                <a:latin typeface="Consolas" panose="020B0609020204030204" pitchFamily="49" charset="0"/>
              </a:rPr>
              <a:t>#btnId</a:t>
            </a:r>
            <a:r>
              <a:rPr lang="zh-CN" altLang="en-US" sz="1600" dirty="0">
                <a:solidFill>
                  <a:srgbClr val="3F7F5F"/>
                </a:solidFill>
                <a:latin typeface="Consolas" panose="020B0609020204030204" pitchFamily="49" charset="0"/>
              </a:rPr>
              <a:t>对应的元素节点</a:t>
            </a:r>
            <a:endParaRPr lang="zh-CN" altLang="en-US" sz="1600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pPr marL="800100" lvl="2" indent="0">
              <a:buNone/>
            </a:pP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var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btn = document.getElementById(</a:t>
            </a:r>
            <a:r>
              <a:rPr lang="en-US" altLang="zh-CN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"btnId"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zh-CN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800100" lvl="2" indent="0">
              <a:buNone/>
            </a:pPr>
            <a:r>
              <a:rPr lang="en-US" altLang="zh-CN" sz="1600" dirty="0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1600" dirty="0">
                <a:solidFill>
                  <a:srgbClr val="3F7F5F"/>
                </a:solidFill>
                <a:latin typeface="Consolas" panose="020B0609020204030204" pitchFamily="49" charset="0"/>
              </a:rPr>
              <a:t>为</a:t>
            </a:r>
            <a:r>
              <a:rPr lang="en-US" altLang="zh-CN" sz="1600" dirty="0">
                <a:solidFill>
                  <a:srgbClr val="3F7F5F"/>
                </a:solidFill>
                <a:latin typeface="Consolas" panose="020B0609020204030204" pitchFamily="49" charset="0"/>
              </a:rPr>
              <a:t>#btnId</a:t>
            </a:r>
            <a:r>
              <a:rPr lang="zh-CN" altLang="en-US" sz="1600" dirty="0">
                <a:solidFill>
                  <a:srgbClr val="3F7F5F"/>
                </a:solidFill>
                <a:latin typeface="Consolas" panose="020B0609020204030204" pitchFamily="49" charset="0"/>
              </a:rPr>
              <a:t>绑定单击响应函数</a:t>
            </a:r>
            <a:endParaRPr lang="zh-CN" altLang="en-US" sz="1600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pPr marL="800100" lvl="2" indent="0">
              <a:buNone/>
            </a:pP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btn.onclick =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(){</a:t>
            </a:r>
            <a:endParaRPr lang="en-US" altLang="zh-CN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800100" lvl="2" indent="0">
              <a:buNone/>
            </a:pPr>
            <a:r>
              <a:rPr lang="en-US" altLang="zh-CN" sz="1600" dirty="0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1600" dirty="0">
                <a:solidFill>
                  <a:srgbClr val="3F7F5F"/>
                </a:solidFill>
                <a:latin typeface="Consolas" panose="020B0609020204030204" pitchFamily="49" charset="0"/>
              </a:rPr>
              <a:t>弹出警告框，显示字符串</a:t>
            </a:r>
            <a:r>
              <a:rPr lang="en-US" altLang="zh-CN" sz="1600" dirty="0">
                <a:solidFill>
                  <a:srgbClr val="3F7F5F"/>
                </a:solidFill>
                <a:latin typeface="Consolas" panose="020B0609020204030204" pitchFamily="49" charset="0"/>
              </a:rPr>
              <a:t>Hello</a:t>
            </a:r>
            <a:endParaRPr lang="en-US" altLang="zh-CN" sz="1600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pPr marL="800100" lvl="2" indent="0">
              <a:buNone/>
            </a:pP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	   alert(</a:t>
            </a:r>
            <a:r>
              <a:rPr lang="en-US" altLang="zh-CN" sz="1600" dirty="0">
                <a:solidFill>
                  <a:srgbClr val="2A00FF"/>
                </a:solidFill>
                <a:latin typeface="Consolas" panose="020B0609020204030204" pitchFamily="49" charset="0"/>
              </a:rPr>
              <a:t>"Hello"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800100" lvl="2" indent="0">
              <a:buNone/>
            </a:pP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16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zh-CN" sz="1600" dirty="0">
                <a:solidFill>
                  <a:srgbClr val="3F7F7F"/>
                </a:solidFill>
                <a:latin typeface="Consolas" panose="020B0609020204030204" pitchFamily="49" charset="0"/>
              </a:rPr>
              <a:t>script</a:t>
            </a:r>
            <a:r>
              <a:rPr lang="en-US" altLang="zh-CN" sz="16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en-US" altLang="zh-CN" sz="1600" dirty="0">
              <a:solidFill>
                <a:srgbClr val="00808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16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zh-CN" sz="1600" dirty="0">
                <a:solidFill>
                  <a:srgbClr val="3F7F7F"/>
                </a:solidFill>
                <a:latin typeface="Consolas" panose="020B0609020204030204" pitchFamily="49" charset="0"/>
              </a:rPr>
              <a:t>head</a:t>
            </a:r>
            <a:r>
              <a:rPr lang="en-US" altLang="zh-CN" sz="16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en-US" altLang="zh-CN" sz="1600" dirty="0">
              <a:solidFill>
                <a:srgbClr val="00808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16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600" dirty="0">
                <a:solidFill>
                  <a:srgbClr val="3F7F7F"/>
                </a:solidFill>
                <a:latin typeface="Consolas" panose="020B0609020204030204" pitchFamily="49" charset="0"/>
              </a:rPr>
              <a:t>body</a:t>
            </a:r>
            <a:r>
              <a:rPr lang="en-US" altLang="zh-CN" sz="16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zh-CN" altLang="en-US" sz="1600" dirty="0"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altLang="zh-CN" sz="16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600" dirty="0">
                <a:solidFill>
                  <a:srgbClr val="3F7F7F"/>
                </a:solidFill>
                <a:latin typeface="Consolas" panose="020B0609020204030204" pitchFamily="49" charset="0"/>
              </a:rPr>
              <a:t>button </a:t>
            </a:r>
            <a:r>
              <a:rPr lang="en-US" altLang="zh-CN" sz="1600" dirty="0">
                <a:solidFill>
                  <a:srgbClr val="7F007F"/>
                </a:solidFill>
                <a:latin typeface="Consolas" panose="020B0609020204030204" pitchFamily="49" charset="0"/>
              </a:rPr>
              <a:t>id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"btnId"</a:t>
            </a:r>
            <a:r>
              <a:rPr lang="en-US" altLang="zh-CN" sz="16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SayHello</a:t>
            </a:r>
            <a:r>
              <a:rPr lang="en-US" altLang="zh-CN" sz="1600" i="1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zh-CN" sz="1600" i="1" dirty="0">
                <a:solidFill>
                  <a:srgbClr val="3F7F7F"/>
                </a:solidFill>
                <a:latin typeface="Consolas" panose="020B0609020204030204" pitchFamily="49" charset="0"/>
              </a:rPr>
              <a:t>button</a:t>
            </a:r>
            <a:r>
              <a:rPr lang="en-US" altLang="zh-CN" sz="16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zh-CN" altLang="en-US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16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zh-CN" sz="1600" dirty="0">
                <a:solidFill>
                  <a:srgbClr val="3F7F7F"/>
                </a:solidFill>
                <a:latin typeface="Consolas" panose="020B0609020204030204" pitchFamily="49" charset="0"/>
              </a:rPr>
              <a:t>body</a:t>
            </a:r>
            <a:r>
              <a:rPr lang="en-US" altLang="zh-CN" sz="16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zh-CN" altLang="en-US" sz="1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45827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sz="4000" b="1" dirty="0"/>
              <a:t>JavaScript</a:t>
            </a:r>
            <a:r>
              <a:rPr lang="zh-CN" altLang="en-US" sz="4000" b="1" dirty="0"/>
              <a:t>基本语法</a:t>
            </a:r>
            <a:endParaRPr lang="zh-CN" altLang="en-US" sz="4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071389"/>
            <a:ext cx="8229600" cy="4525963"/>
          </a:xfrm>
        </p:spPr>
        <p:txBody>
          <a:bodyPr>
            <a:normAutofit/>
          </a:bodyPr>
          <a:lstStyle/>
          <a:p>
            <a:r>
              <a:rPr lang="zh-CN" altLang="en-US" dirty="0"/>
              <a:t>在</a:t>
            </a:r>
            <a:r>
              <a:rPr lang="en-US" altLang="zh-CN" dirty="0"/>
              <a:t>JavaScript</a:t>
            </a:r>
            <a:r>
              <a:rPr lang="zh-CN" altLang="en-US" dirty="0"/>
              <a:t>中使用变量</a:t>
            </a:r>
            <a:endParaRPr lang="en-US" altLang="zh-CN" dirty="0"/>
          </a:p>
          <a:p>
            <a:pPr lvl="1"/>
            <a:r>
              <a:rPr lang="zh-CN" altLang="en-US" sz="3200" dirty="0"/>
              <a:t>声明</a:t>
            </a:r>
            <a:endParaRPr lang="en-US" altLang="zh-CN" sz="3200" dirty="0"/>
          </a:p>
          <a:p>
            <a:pPr lvl="1"/>
            <a:r>
              <a:rPr lang="zh-CN" altLang="en-US" sz="3200" dirty="0"/>
              <a:t>使用</a:t>
            </a:r>
            <a:endParaRPr lang="en-US" altLang="zh-CN" sz="3200" dirty="0"/>
          </a:p>
          <a:p>
            <a:r>
              <a:rPr lang="zh-CN" altLang="en-US" dirty="0"/>
              <a:t>在</a:t>
            </a:r>
            <a:r>
              <a:rPr lang="en-US" altLang="zh-CN" dirty="0"/>
              <a:t>JavaScript</a:t>
            </a:r>
            <a:r>
              <a:rPr lang="zh-CN" altLang="en-US" dirty="0"/>
              <a:t>中使用函数</a:t>
            </a:r>
            <a:endParaRPr lang="en-US" altLang="zh-CN" dirty="0"/>
          </a:p>
          <a:p>
            <a:pPr lvl="1"/>
            <a:r>
              <a:rPr lang="zh-CN" altLang="en-US" sz="3200" dirty="0"/>
              <a:t>声明</a:t>
            </a:r>
            <a:endParaRPr lang="en-US" altLang="zh-CN" sz="3200" dirty="0"/>
          </a:p>
          <a:p>
            <a:pPr lvl="1"/>
            <a:r>
              <a:rPr lang="zh-CN" altLang="en-US" sz="3200" dirty="0"/>
              <a:t>调用</a:t>
            </a:r>
            <a:endParaRPr lang="en-US" altLang="zh-CN" sz="32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73819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sz="4000" b="1" dirty="0"/>
              <a:t>JavaScript</a:t>
            </a:r>
            <a:r>
              <a:rPr lang="zh-CN" altLang="en-US" sz="4000" b="1" dirty="0"/>
              <a:t>事件驱动</a:t>
            </a:r>
            <a:endParaRPr lang="zh-CN" altLang="en-US" sz="4000" b="1" dirty="0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</p:nvPr>
        </p:nvGraphicFramePr>
        <p:xfrm>
          <a:off x="899592" y="1628800"/>
          <a:ext cx="5020310" cy="23164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3119755"/>
                <a:gridCol w="1900555"/>
              </a:tblGrid>
              <a:tr h="370840">
                <a:tc>
                  <a:txBody>
                    <a:bodyPr/>
                    <a:lstStyle/>
                    <a:p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3200" dirty="0"/>
                        <a:t>地雷</a:t>
                      </a:r>
                      <a:endParaRPr lang="zh-CN" alt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3200" dirty="0"/>
                        <a:t>兵工厂生产完成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3200" dirty="0"/>
                        <a:t>不会爆炸</a:t>
                      </a:r>
                      <a:endParaRPr lang="zh-CN" alt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3200" dirty="0"/>
                        <a:t>埋设到指定地点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3200" dirty="0"/>
                        <a:t>不会爆炸</a:t>
                      </a:r>
                      <a:endParaRPr lang="zh-CN" alt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3200" dirty="0"/>
                        <a:t>触发引信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3200" dirty="0"/>
                        <a:t>爆炸</a:t>
                      </a:r>
                      <a:endParaRPr lang="zh-CN" altLang="en-US" sz="3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内容占位符 5"/>
          <p:cNvGraphicFramePr/>
          <p:nvPr/>
        </p:nvGraphicFramePr>
        <p:xfrm>
          <a:off x="899592" y="4108329"/>
          <a:ext cx="5426710" cy="23164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3526155"/>
                <a:gridCol w="1900555"/>
              </a:tblGrid>
              <a:tr h="370840">
                <a:tc>
                  <a:txBody>
                    <a:bodyPr/>
                    <a:lstStyle/>
                    <a:p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3200" dirty="0"/>
                        <a:t>函数</a:t>
                      </a:r>
                      <a:endParaRPr lang="zh-CN" alt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3200" dirty="0"/>
                        <a:t>声明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3200" dirty="0"/>
                        <a:t>不会执行</a:t>
                      </a:r>
                      <a:endParaRPr lang="zh-CN" alt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3200" dirty="0"/>
                        <a:t>绑定到指定控件上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3200" dirty="0"/>
                        <a:t>不会执行</a:t>
                      </a:r>
                      <a:endParaRPr lang="zh-CN" alt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3200" dirty="0"/>
                        <a:t>触发事件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3200" dirty="0"/>
                        <a:t>执行</a:t>
                      </a:r>
                      <a:endParaRPr lang="zh-CN" altLang="en-US" sz="3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73819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sz="4000" b="1" dirty="0"/>
              <a:t>JavaScript</a:t>
            </a:r>
            <a:r>
              <a:rPr lang="zh-CN" altLang="en-US" sz="4000" b="1" dirty="0"/>
              <a:t>嵌入方式</a:t>
            </a:r>
            <a:endParaRPr lang="zh-CN" altLang="en-US" sz="4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4525963"/>
          </a:xfrm>
        </p:spPr>
        <p:txBody>
          <a:bodyPr/>
          <a:lstStyle/>
          <a:p>
            <a:r>
              <a:rPr lang="zh-CN" altLang="en-US" dirty="0"/>
              <a:t>借助</a:t>
            </a:r>
            <a:r>
              <a:rPr lang="en-US" altLang="zh-CN" dirty="0"/>
              <a:t>HTML</a:t>
            </a:r>
            <a:r>
              <a:rPr lang="zh-CN" altLang="en-US" dirty="0"/>
              <a:t>标签的事件属性</a:t>
            </a:r>
            <a:endParaRPr lang="en-US" altLang="zh-CN" dirty="0"/>
          </a:p>
          <a:p>
            <a:pPr lvl="1"/>
            <a:r>
              <a:rPr lang="zh-CN" altLang="en-US" dirty="0"/>
              <a:t>结构与行为耦合，</a:t>
            </a:r>
            <a:r>
              <a:rPr lang="zh-CN" altLang="en-US" b="1" dirty="0">
                <a:solidFill>
                  <a:srgbClr val="FF0000"/>
                </a:solidFill>
              </a:rPr>
              <a:t>不推荐</a:t>
            </a:r>
            <a:endParaRPr lang="en-US" altLang="zh-CN" b="1" dirty="0">
              <a:solidFill>
                <a:srgbClr val="FF0000"/>
              </a:solidFill>
            </a:endParaRPr>
          </a:p>
          <a:p>
            <a:r>
              <a:rPr lang="en-US" altLang="zh-CN" dirty="0"/>
              <a:t>head</a:t>
            </a:r>
            <a:r>
              <a:rPr lang="zh-CN" altLang="en-US" dirty="0"/>
              <a:t>标签内</a:t>
            </a:r>
            <a:endParaRPr lang="en-US" altLang="zh-CN" dirty="0"/>
          </a:p>
          <a:p>
            <a:pPr lvl="1"/>
            <a:r>
              <a:rPr lang="zh-CN" altLang="en-US" b="1" dirty="0">
                <a:solidFill>
                  <a:srgbClr val="FF0000"/>
                </a:solidFill>
              </a:rPr>
              <a:t>无法获取</a:t>
            </a:r>
            <a:r>
              <a:rPr lang="en-US" altLang="zh-CN" dirty="0"/>
              <a:t>body</a:t>
            </a:r>
            <a:r>
              <a:rPr lang="zh-CN" altLang="en-US" dirty="0"/>
              <a:t>中的节点</a:t>
            </a:r>
            <a:endParaRPr lang="en-US" altLang="zh-CN" dirty="0"/>
          </a:p>
          <a:p>
            <a:r>
              <a:rPr lang="en-US" altLang="zh-CN" dirty="0"/>
              <a:t>body</a:t>
            </a:r>
            <a:r>
              <a:rPr lang="zh-CN" altLang="en-US" dirty="0"/>
              <a:t>标签后面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不符合习惯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/>
              <a:t>使用</a:t>
            </a:r>
            <a:r>
              <a:rPr lang="en-US" altLang="zh-CN" dirty="0"/>
              <a:t>window.onload</a:t>
            </a:r>
            <a:endParaRPr lang="en-US" altLang="zh-CN" dirty="0"/>
          </a:p>
          <a:p>
            <a:pPr lvl="1"/>
            <a:r>
              <a:rPr lang="zh-CN" altLang="en-US" b="1" dirty="0">
                <a:solidFill>
                  <a:srgbClr val="FF0000"/>
                </a:solidFill>
              </a:rPr>
              <a:t>完美解决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2103</Words>
  <Application>WPS 演示</Application>
  <PresentationFormat>全屏显示(4:3)</PresentationFormat>
  <Paragraphs>204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9" baseType="lpstr">
      <vt:lpstr>Arial</vt:lpstr>
      <vt:lpstr>宋体</vt:lpstr>
      <vt:lpstr>Wingdings</vt:lpstr>
      <vt:lpstr>微软雅黑</vt:lpstr>
      <vt:lpstr>Calibri</vt:lpstr>
      <vt:lpstr>Consolas</vt:lpstr>
      <vt:lpstr>Arial Unicode MS</vt:lpstr>
      <vt:lpstr>Arial Unicode MS</vt:lpstr>
      <vt:lpstr>Office 主题</vt:lpstr>
      <vt:lpstr>JavaScript</vt:lpstr>
      <vt:lpstr>学习路线</vt:lpstr>
      <vt:lpstr>JavaScript简介</vt:lpstr>
      <vt:lpstr>PowerPoint 演示文稿</vt:lpstr>
      <vt:lpstr>HelloWorld</vt:lpstr>
      <vt:lpstr>HelloWorld</vt:lpstr>
      <vt:lpstr>JavaScript基本语法</vt:lpstr>
      <vt:lpstr>JavaScript事件驱动</vt:lpstr>
      <vt:lpstr>JavaScript嵌入方式</vt:lpstr>
      <vt:lpstr>DOM操作</vt:lpstr>
      <vt:lpstr>HTML DOM标准</vt:lpstr>
      <vt:lpstr>DOM节点</vt:lpstr>
      <vt:lpstr>树形结构</vt:lpstr>
      <vt:lpstr>DOM查询：元素篇</vt:lpstr>
      <vt:lpstr>PowerPoint 演示文稿</vt:lpstr>
      <vt:lpstr>DOM查询：属性篇</vt:lpstr>
      <vt:lpstr>DOM查询：文本篇</vt:lpstr>
      <vt:lpstr>innerHTML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Think Pad</dc:creator>
  <cp:lastModifiedBy>dasheng</cp:lastModifiedBy>
  <cp:revision>338</cp:revision>
  <dcterms:created xsi:type="dcterms:W3CDTF">2013-03-04T07:19:00Z</dcterms:created>
  <dcterms:modified xsi:type="dcterms:W3CDTF">2018-11-06T08:22:25Z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2052-11.1.0.7932</vt:lpwstr>
  </property>
</Properties>
</file>