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5" r:id="rId2"/>
    <p:sldId id="266" r:id="rId3"/>
    <p:sldId id="267" r:id="rId4"/>
    <p:sldId id="262" r:id="rId5"/>
    <p:sldId id="264" r:id="rId6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423"/>
    <a:srgbClr val="84BA42"/>
    <a:srgbClr val="79438E"/>
    <a:srgbClr val="DCCB59"/>
    <a:srgbClr val="F8F2A4"/>
    <a:srgbClr val="D4562E"/>
    <a:srgbClr val="FAA419"/>
    <a:srgbClr val="82AD7F"/>
    <a:srgbClr val="A3C98E"/>
    <a:srgbClr val="4E1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94762"/>
  </p:normalViewPr>
  <p:slideViewPr>
    <p:cSldViewPr snapToGrid="0">
      <p:cViewPr varScale="1">
        <p:scale>
          <a:sx n="118" d="100"/>
          <a:sy n="118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91B55-B58B-734D-8EA7-5A9B4C46F7DF}" type="datetimeFigureOut">
              <a:rPr kumimoji="1" lang="zh-CN" altLang="en-US" smtClean="0"/>
              <a:t>2025/2/22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86C02-4808-B34D-8A26-7CEFB8B6EF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1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C11D8-0EBE-7A70-6BDC-E33F2FE38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18478E-48BD-77BE-2BBF-79847D673F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D040BE2-253D-043B-4DEA-2D420DB35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E65216-0FB3-BE00-322C-3128997B0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6C02-4808-B34D-8A26-7CEFB8B6EFA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04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EDF8B-4105-4A91-7EB1-2EBE2FF26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9590D49-951C-1C68-9595-950A90AB0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2B2E064-9F28-A457-82F7-59AF99781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3F2BA7-883B-AC67-D7CB-B646964AC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6C02-4808-B34D-8A26-7CEFB8B6EFA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665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695C2-2F99-D143-A3C0-58EBE775F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8941CDC-6B42-0919-2FD4-2B9B58C363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6E99257-1BA4-68DE-1C43-E9AEB94D0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12D5E3-812A-7312-4B8B-A78C16AC14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6C02-4808-B34D-8A26-7CEFB8B6EFA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50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86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07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40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01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8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370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31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8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39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29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98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53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AC3BCC-B18C-5C46-A45E-D86B557CA5D5}" type="datetimeFigureOut">
              <a:rPr kumimoji="1" lang="zh-CN" altLang="en-US" smtClean="0"/>
              <a:t>2025/2/22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52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A9975-AB6F-EAA3-DBCA-F50BF11A3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FF332F3-0EE5-DFA8-0B3C-DCEA586103B2}"/>
              </a:ext>
            </a:extLst>
          </p:cNvPr>
          <p:cNvSpPr/>
          <p:nvPr/>
        </p:nvSpPr>
        <p:spPr>
          <a:xfrm>
            <a:off x="1470944" y="1992809"/>
            <a:ext cx="900829" cy="71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图片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D7F83B-9F1D-D7BE-D352-60C56E3D81D5}"/>
              </a:ext>
            </a:extLst>
          </p:cNvPr>
          <p:cNvSpPr/>
          <p:nvPr/>
        </p:nvSpPr>
        <p:spPr>
          <a:xfrm>
            <a:off x="2670562" y="3428867"/>
            <a:ext cx="900828" cy="71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惯性</a:t>
            </a:r>
            <a:endParaRPr kumimoji="1" lang="en-US" altLang="zh-CN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信息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B51466F-F468-0F5B-70BF-9A7A7B9A8259}"/>
              </a:ext>
            </a:extLst>
          </p:cNvPr>
          <p:cNvSpPr/>
          <p:nvPr/>
        </p:nvSpPr>
        <p:spPr>
          <a:xfrm>
            <a:off x="3873230" y="850643"/>
            <a:ext cx="2361316" cy="1859047"/>
          </a:xfrm>
          <a:prstGeom prst="roundRect">
            <a:avLst/>
          </a:prstGeom>
          <a:noFill/>
          <a:ln w="38100">
            <a:solidFill>
              <a:srgbClr val="79438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8E055A51-D46B-4B92-F336-C32A429AE6FC}"/>
              </a:ext>
            </a:extLst>
          </p:cNvPr>
          <p:cNvCxnSpPr>
            <a:cxnSpLocks/>
            <a:stCxn id="8" idx="2"/>
            <a:endCxn id="90" idx="1"/>
          </p:cNvCxnSpPr>
          <p:nvPr/>
        </p:nvCxnSpPr>
        <p:spPr>
          <a:xfrm rot="16200000" flipH="1">
            <a:off x="2788231" y="3278253"/>
            <a:ext cx="215076" cy="1954922"/>
          </a:xfrm>
          <a:prstGeom prst="bentConnector2">
            <a:avLst/>
          </a:prstGeom>
          <a:ln w="28575">
            <a:solidFill>
              <a:srgbClr val="84BA4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梯形 263">
            <a:extLst>
              <a:ext uri="{FF2B5EF4-FFF2-40B4-BE49-F238E27FC236}">
                <a16:creationId xmlns:a16="http://schemas.microsoft.com/office/drawing/2014/main" id="{0806E751-4A85-D09C-7CC4-BB37016CEA67}"/>
              </a:ext>
            </a:extLst>
          </p:cNvPr>
          <p:cNvSpPr/>
          <p:nvPr/>
        </p:nvSpPr>
        <p:spPr>
          <a:xfrm rot="10800000">
            <a:off x="7053437" y="850642"/>
            <a:ext cx="1904280" cy="1859047"/>
          </a:xfrm>
          <a:prstGeom prst="trapezoid">
            <a:avLst>
              <a:gd name="adj" fmla="val 18121"/>
            </a:avLst>
          </a:prstGeom>
          <a:noFill/>
          <a:ln w="38100">
            <a:solidFill>
              <a:srgbClr val="79438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7" name="直线连接符 266">
            <a:extLst>
              <a:ext uri="{FF2B5EF4-FFF2-40B4-BE49-F238E27FC236}">
                <a16:creationId xmlns:a16="http://schemas.microsoft.com/office/drawing/2014/main" id="{8A41EDA8-84DB-641F-CFC9-8CA5DDA9CFC0}"/>
              </a:ext>
            </a:extLst>
          </p:cNvPr>
          <p:cNvCxnSpPr>
            <a:cxnSpLocks/>
            <a:stCxn id="264" idx="3"/>
            <a:endCxn id="264" idx="1"/>
          </p:cNvCxnSpPr>
          <p:nvPr/>
        </p:nvCxnSpPr>
        <p:spPr>
          <a:xfrm>
            <a:off x="7221876" y="1780165"/>
            <a:ext cx="1567402" cy="0"/>
          </a:xfrm>
          <a:prstGeom prst="line">
            <a:avLst/>
          </a:prstGeom>
          <a:ln w="38100">
            <a:solidFill>
              <a:srgbClr val="79438E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679CA113-AC90-32E3-DC32-D0432F2E8863}"/>
              </a:ext>
            </a:extLst>
          </p:cNvPr>
          <p:cNvCxnSpPr>
            <a:cxnSpLocks/>
            <a:stCxn id="11" idx="2"/>
            <a:endCxn id="90" idx="1"/>
          </p:cNvCxnSpPr>
          <p:nvPr/>
        </p:nvCxnSpPr>
        <p:spPr>
          <a:xfrm rot="16200000" flipH="1">
            <a:off x="3389566" y="3879587"/>
            <a:ext cx="215075" cy="752254"/>
          </a:xfrm>
          <a:prstGeom prst="bentConnector2">
            <a:avLst/>
          </a:prstGeom>
          <a:ln w="28575">
            <a:solidFill>
              <a:srgbClr val="84BA4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5A5A8F6-621C-1DDE-F6EA-59B212D9946E}"/>
              </a:ext>
            </a:extLst>
          </p:cNvPr>
          <p:cNvSpPr/>
          <p:nvPr/>
        </p:nvSpPr>
        <p:spPr>
          <a:xfrm>
            <a:off x="1467893" y="3428867"/>
            <a:ext cx="900829" cy="71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图片</a:t>
            </a:r>
          </a:p>
        </p:txBody>
      </p: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86179738-2245-AE07-3548-FEA972CF6B83}"/>
              </a:ext>
            </a:extLst>
          </p:cNvPr>
          <p:cNvCxnSpPr>
            <a:cxnSpLocks/>
            <a:stCxn id="4" idx="0"/>
            <a:endCxn id="12" idx="1"/>
          </p:cNvCxnSpPr>
          <p:nvPr/>
        </p:nvCxnSpPr>
        <p:spPr>
          <a:xfrm rot="5400000" flipH="1" flipV="1">
            <a:off x="2790973" y="910553"/>
            <a:ext cx="212642" cy="1951871"/>
          </a:xfrm>
          <a:prstGeom prst="bentConnector2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7D1D44E2-72AA-78C2-37C9-0627C5001B10}"/>
              </a:ext>
            </a:extLst>
          </p:cNvPr>
          <p:cNvCxnSpPr>
            <a:cxnSpLocks/>
            <a:stCxn id="12" idx="3"/>
            <a:endCxn id="264" idx="3"/>
          </p:cNvCxnSpPr>
          <p:nvPr/>
        </p:nvCxnSpPr>
        <p:spPr>
          <a:xfrm flipV="1">
            <a:off x="6234546" y="1780165"/>
            <a:ext cx="987330" cy="2"/>
          </a:xfrm>
          <a:prstGeom prst="straightConnector1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5F1C622-538F-D271-D406-ECC4F9E3B4AA}"/>
              </a:ext>
            </a:extLst>
          </p:cNvPr>
          <p:cNvSpPr txBox="1"/>
          <p:nvPr/>
        </p:nvSpPr>
        <p:spPr>
          <a:xfrm>
            <a:off x="7278393" y="961461"/>
            <a:ext cx="1467068" cy="707886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地图</a:t>
            </a:r>
            <a:endParaRPr kumimoji="1" lang="en-US" altLang="zh-CN" sz="20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粗粒度信息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4677A24-26C8-DA78-3318-41608A86811F}"/>
              </a:ext>
            </a:extLst>
          </p:cNvPr>
          <p:cNvSpPr txBox="1"/>
          <p:nvPr/>
        </p:nvSpPr>
        <p:spPr>
          <a:xfrm>
            <a:off x="7272042" y="1890984"/>
            <a:ext cx="1467068" cy="707886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地图</a:t>
            </a:r>
            <a:endParaRPr kumimoji="1" lang="en-US" altLang="zh-CN" sz="20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细粒度信息</a:t>
            </a:r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BB17CF47-156E-858F-48A2-BB3BBFAE5B77}"/>
              </a:ext>
            </a:extLst>
          </p:cNvPr>
          <p:cNvSpPr/>
          <p:nvPr/>
        </p:nvSpPr>
        <p:spPr>
          <a:xfrm>
            <a:off x="3873230" y="3428868"/>
            <a:ext cx="2359879" cy="1868768"/>
          </a:xfrm>
          <a:prstGeom prst="roundRect">
            <a:avLst/>
          </a:prstGeom>
          <a:noFill/>
          <a:ln w="38100">
            <a:solidFill>
              <a:srgbClr val="84BA4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4D2B050-335C-C43C-7A03-118163C9C553}"/>
              </a:ext>
            </a:extLst>
          </p:cNvPr>
          <p:cNvSpPr/>
          <p:nvPr/>
        </p:nvSpPr>
        <p:spPr>
          <a:xfrm>
            <a:off x="6825637" y="3428867"/>
            <a:ext cx="2359879" cy="1868768"/>
          </a:xfrm>
          <a:prstGeom prst="roundRect">
            <a:avLst/>
          </a:prstGeom>
          <a:noFill/>
          <a:ln w="38100">
            <a:solidFill>
              <a:srgbClr val="C8242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4" name="肘形连接符 93">
            <a:extLst>
              <a:ext uri="{FF2B5EF4-FFF2-40B4-BE49-F238E27FC236}">
                <a16:creationId xmlns:a16="http://schemas.microsoft.com/office/drawing/2014/main" id="{7A2E4DC4-A4E6-EF89-1490-F3AEA3F589CF}"/>
              </a:ext>
            </a:extLst>
          </p:cNvPr>
          <p:cNvCxnSpPr>
            <a:cxnSpLocks/>
            <a:stCxn id="8" idx="0"/>
            <a:endCxn id="91" idx="1"/>
          </p:cNvCxnSpPr>
          <p:nvPr/>
        </p:nvCxnSpPr>
        <p:spPr>
          <a:xfrm rot="16200000" flipH="1">
            <a:off x="3904780" y="1442395"/>
            <a:ext cx="934384" cy="4907329"/>
          </a:xfrm>
          <a:prstGeom prst="bentConnector4">
            <a:avLst>
              <a:gd name="adj1" fmla="val -24465"/>
              <a:gd name="adj2" fmla="val 93876"/>
            </a:avLst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44B3A966-A5A0-BD20-6DE6-8874B21F32A6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6233109" y="4363251"/>
            <a:ext cx="592528" cy="1"/>
          </a:xfrm>
          <a:prstGeom prst="straightConnector1">
            <a:avLst/>
          </a:prstGeom>
          <a:ln w="28575">
            <a:solidFill>
              <a:srgbClr val="84BA4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C17CA46E-7D68-D810-B1E2-5EA851A27F94}"/>
              </a:ext>
            </a:extLst>
          </p:cNvPr>
          <p:cNvCxnSpPr>
            <a:cxnSpLocks/>
            <a:stCxn id="264" idx="0"/>
            <a:endCxn id="91" idx="0"/>
          </p:cNvCxnSpPr>
          <p:nvPr/>
        </p:nvCxnSpPr>
        <p:spPr>
          <a:xfrm>
            <a:off x="8005577" y="2709689"/>
            <a:ext cx="0" cy="719178"/>
          </a:xfrm>
          <a:prstGeom prst="straightConnector1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D48C870B-9D4E-9F04-5162-D8473A6A3BDE}"/>
              </a:ext>
            </a:extLst>
          </p:cNvPr>
          <p:cNvCxnSpPr>
            <a:cxnSpLocks/>
            <a:stCxn id="91" idx="3"/>
            <a:endCxn id="124" idx="1"/>
          </p:cNvCxnSpPr>
          <p:nvPr/>
        </p:nvCxnSpPr>
        <p:spPr>
          <a:xfrm>
            <a:off x="9185516" y="4363251"/>
            <a:ext cx="592527" cy="0"/>
          </a:xfrm>
          <a:prstGeom prst="straightConnector1">
            <a:avLst/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45B700A3-8379-D87F-CA59-488DC675C1C7}"/>
              </a:ext>
            </a:extLst>
          </p:cNvPr>
          <p:cNvSpPr/>
          <p:nvPr/>
        </p:nvSpPr>
        <p:spPr>
          <a:xfrm>
            <a:off x="9778043" y="4003596"/>
            <a:ext cx="900829" cy="719309"/>
          </a:xfrm>
          <a:prstGeom prst="rect">
            <a:avLst/>
          </a:prstGeom>
          <a:noFill/>
          <a:ln w="38100">
            <a:solidFill>
              <a:srgbClr val="C824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相机</a:t>
            </a:r>
            <a:endParaRPr kumimoji="1" lang="en-US" altLang="zh-CN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位姿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C06B3E9-BF48-EE36-6104-21F7727469E8}"/>
              </a:ext>
            </a:extLst>
          </p:cNvPr>
          <p:cNvSpPr txBox="1"/>
          <p:nvPr/>
        </p:nvSpPr>
        <p:spPr>
          <a:xfrm>
            <a:off x="4499171" y="1595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离线建图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1F7EE0E-7174-4E67-AF0A-19B5607D273D}"/>
              </a:ext>
            </a:extLst>
          </p:cNvPr>
          <p:cNvSpPr txBox="1"/>
          <p:nvPr/>
        </p:nvSpPr>
        <p:spPr>
          <a:xfrm>
            <a:off x="4152922" y="417858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视觉惯性里程计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(VIO)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3B7020F-0EDD-74B9-7B92-CC2754EACC55}"/>
              </a:ext>
            </a:extLst>
          </p:cNvPr>
          <p:cNvSpPr txBox="1"/>
          <p:nvPr/>
        </p:nvSpPr>
        <p:spPr>
          <a:xfrm>
            <a:off x="7105330" y="41785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紧耦合地图定位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354CA82B-AE04-6E0A-3E30-1E08701A5C45}"/>
              </a:ext>
            </a:extLst>
          </p:cNvPr>
          <p:cNvSpPr/>
          <p:nvPr/>
        </p:nvSpPr>
        <p:spPr>
          <a:xfrm>
            <a:off x="2670563" y="1992809"/>
            <a:ext cx="900828" cy="71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GNSS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7" name="肘形连接符 136">
            <a:extLst>
              <a:ext uri="{FF2B5EF4-FFF2-40B4-BE49-F238E27FC236}">
                <a16:creationId xmlns:a16="http://schemas.microsoft.com/office/drawing/2014/main" id="{E2D6ACC0-BF9A-B943-B67E-8D833F55E441}"/>
              </a:ext>
            </a:extLst>
          </p:cNvPr>
          <p:cNvCxnSpPr>
            <a:cxnSpLocks/>
            <a:stCxn id="136" idx="0"/>
            <a:endCxn id="12" idx="1"/>
          </p:cNvCxnSpPr>
          <p:nvPr/>
        </p:nvCxnSpPr>
        <p:spPr>
          <a:xfrm rot="5400000" flipH="1" flipV="1">
            <a:off x="3390782" y="1510362"/>
            <a:ext cx="212642" cy="752253"/>
          </a:xfrm>
          <a:prstGeom prst="bentConnector2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E8CCCC1E-5B98-2856-FD92-70C96A183671}"/>
              </a:ext>
            </a:extLst>
          </p:cNvPr>
          <p:cNvGrpSpPr/>
          <p:nvPr/>
        </p:nvGrpSpPr>
        <p:grpSpPr>
          <a:xfrm>
            <a:off x="874601" y="2080658"/>
            <a:ext cx="9833729" cy="2036250"/>
            <a:chOff x="807157" y="2044874"/>
            <a:chExt cx="9833729" cy="2036250"/>
          </a:xfrm>
        </p:grpSpPr>
        <p:cxnSp>
          <p:nvCxnSpPr>
            <p:cNvPr id="165" name="直线连接符 164">
              <a:extLst>
                <a:ext uri="{FF2B5EF4-FFF2-40B4-BE49-F238E27FC236}">
                  <a16:creationId xmlns:a16="http://schemas.microsoft.com/office/drawing/2014/main" id="{0C2ADDEE-FCFD-6DC4-DE98-45B36BBABF9D}"/>
                </a:ext>
              </a:extLst>
            </p:cNvPr>
            <p:cNvCxnSpPr/>
            <p:nvPr/>
          </p:nvCxnSpPr>
          <p:spPr>
            <a:xfrm>
              <a:off x="898448" y="3069278"/>
              <a:ext cx="97424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A8B36E35-D5D2-379B-D7FA-C395CF09B5BE}"/>
                </a:ext>
              </a:extLst>
            </p:cNvPr>
            <p:cNvSpPr txBox="1"/>
            <p:nvPr/>
          </p:nvSpPr>
          <p:spPr>
            <a:xfrm rot="16200000">
              <a:off x="488951" y="2366131"/>
              <a:ext cx="101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建图</a:t>
              </a: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59BED848-8C30-6CD8-50FF-04B7251250E5}"/>
                </a:ext>
              </a:extLst>
            </p:cNvPr>
            <p:cNvSpPr txBox="1"/>
            <p:nvPr/>
          </p:nvSpPr>
          <p:spPr>
            <a:xfrm rot="16200000">
              <a:off x="485900" y="3390535"/>
              <a:ext cx="101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定位</a:t>
              </a:r>
            </a:p>
          </p:txBody>
        </p:sp>
      </p:grpSp>
      <p:sp>
        <p:nvSpPr>
          <p:cNvPr id="176" name="文本框 175">
            <a:extLst>
              <a:ext uri="{FF2B5EF4-FFF2-40B4-BE49-F238E27FC236}">
                <a16:creationId xmlns:a16="http://schemas.microsoft.com/office/drawing/2014/main" id="{14469F3C-91B2-21EB-4FF1-9C90CB0B285B}"/>
              </a:ext>
            </a:extLst>
          </p:cNvPr>
          <p:cNvSpPr txBox="1"/>
          <p:nvPr/>
        </p:nvSpPr>
        <p:spPr>
          <a:xfrm>
            <a:off x="3930938" y="85470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i="1" dirty="0">
                <a:solidFill>
                  <a:srgbClr val="79438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</a:t>
            </a:r>
            <a:r>
              <a:rPr kumimoji="1" lang="en-US" altLang="zh-CN" i="1" dirty="0">
                <a:solidFill>
                  <a:srgbClr val="79438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kumimoji="1" lang="zh-CN" altLang="en-US" i="1" dirty="0">
                <a:solidFill>
                  <a:srgbClr val="79438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章</a:t>
            </a: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97E8EE1B-430E-2E35-D54A-AAA9865AFD54}"/>
              </a:ext>
            </a:extLst>
          </p:cNvPr>
          <p:cNvSpPr txBox="1"/>
          <p:nvPr/>
        </p:nvSpPr>
        <p:spPr>
          <a:xfrm>
            <a:off x="3920219" y="34322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i="1" dirty="0">
                <a:solidFill>
                  <a:srgbClr val="84BA4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</a:t>
            </a:r>
            <a:r>
              <a:rPr kumimoji="1" lang="en-US" altLang="zh-CN" i="1" dirty="0">
                <a:solidFill>
                  <a:srgbClr val="84BA4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kumimoji="1" lang="zh-CN" altLang="en-US" i="1" dirty="0">
                <a:solidFill>
                  <a:srgbClr val="84BA4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章</a:t>
            </a: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8141E760-EBA0-5F89-00C7-70524FFE88A2}"/>
              </a:ext>
            </a:extLst>
          </p:cNvPr>
          <p:cNvSpPr txBox="1"/>
          <p:nvPr/>
        </p:nvSpPr>
        <p:spPr>
          <a:xfrm>
            <a:off x="6883345" y="34322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i="1" dirty="0">
                <a:solidFill>
                  <a:srgbClr val="C8242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</a:t>
            </a:r>
            <a:r>
              <a:rPr kumimoji="1" lang="en-US" altLang="zh-CN" i="1" dirty="0">
                <a:solidFill>
                  <a:srgbClr val="C8242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kumimoji="1" lang="zh-CN" altLang="en-US" i="1" dirty="0">
                <a:solidFill>
                  <a:srgbClr val="C8242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4486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FD6C5-859D-E888-5003-3CD4C2F61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9724C5-C148-439E-EADB-1D26A719FDDB}"/>
              </a:ext>
            </a:extLst>
          </p:cNvPr>
          <p:cNvGrpSpPr/>
          <p:nvPr/>
        </p:nvGrpSpPr>
        <p:grpSpPr>
          <a:xfrm>
            <a:off x="4227477" y="3131073"/>
            <a:ext cx="1390271" cy="573179"/>
            <a:chOff x="6041732" y="1947498"/>
            <a:chExt cx="1390271" cy="573179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D4C5DE86-F344-2552-C0EC-BC49DE78D9E7}"/>
                </a:ext>
              </a:extLst>
            </p:cNvPr>
            <p:cNvSpPr/>
            <p:nvPr/>
          </p:nvSpPr>
          <p:spPr>
            <a:xfrm>
              <a:off x="6041732" y="1947498"/>
              <a:ext cx="1390271" cy="573179"/>
            </a:xfrm>
            <a:prstGeom prst="roundRect">
              <a:avLst/>
            </a:prstGeom>
            <a:noFill/>
            <a:ln w="28575">
              <a:solidFill>
                <a:srgbClr val="79438E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FB6CF49-FA4D-82A4-4789-7CA267C30C1C}"/>
                </a:ext>
              </a:extLst>
            </p:cNvPr>
            <p:cNvSpPr txBox="1"/>
            <p:nvPr/>
          </p:nvSpPr>
          <p:spPr>
            <a:xfrm>
              <a:off x="6298283" y="204332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预处理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99CF9C6-12DD-DD0C-6C0E-9DED760858C1}"/>
              </a:ext>
            </a:extLst>
          </p:cNvPr>
          <p:cNvGrpSpPr/>
          <p:nvPr/>
        </p:nvGrpSpPr>
        <p:grpSpPr>
          <a:xfrm>
            <a:off x="5918240" y="3137406"/>
            <a:ext cx="1390270" cy="573179"/>
            <a:chOff x="6041732" y="1947498"/>
            <a:chExt cx="1390270" cy="573179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4B03EF27-0B9C-84C8-3D48-76662AD5BF5C}"/>
                </a:ext>
              </a:extLst>
            </p:cNvPr>
            <p:cNvSpPr/>
            <p:nvPr/>
          </p:nvSpPr>
          <p:spPr>
            <a:xfrm>
              <a:off x="6041732" y="1947498"/>
              <a:ext cx="1390270" cy="573179"/>
            </a:xfrm>
            <a:prstGeom prst="roundRect">
              <a:avLst/>
            </a:prstGeom>
            <a:noFill/>
            <a:ln w="28575">
              <a:solidFill>
                <a:srgbClr val="79438E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86F7088-18E3-2929-D092-A47AC366C893}"/>
                </a:ext>
              </a:extLst>
            </p:cNvPr>
            <p:cNvSpPr txBox="1"/>
            <p:nvPr/>
          </p:nvSpPr>
          <p:spPr>
            <a:xfrm>
              <a:off x="6439346" y="2046474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SfM</a:t>
              </a:r>
              <a:endPara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A9DEDF4-9666-5975-F55E-68C18859554D}"/>
              </a:ext>
            </a:extLst>
          </p:cNvPr>
          <p:cNvGrpSpPr/>
          <p:nvPr/>
        </p:nvGrpSpPr>
        <p:grpSpPr>
          <a:xfrm>
            <a:off x="7609002" y="3137406"/>
            <a:ext cx="1390269" cy="573179"/>
            <a:chOff x="6041731" y="1947498"/>
            <a:chExt cx="1390269" cy="573179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BAA8AFC1-C417-B47E-E35A-542E4608AB5F}"/>
                </a:ext>
              </a:extLst>
            </p:cNvPr>
            <p:cNvSpPr/>
            <p:nvPr/>
          </p:nvSpPr>
          <p:spPr>
            <a:xfrm>
              <a:off x="6041731" y="1947498"/>
              <a:ext cx="1390269" cy="573179"/>
            </a:xfrm>
            <a:prstGeom prst="roundRect">
              <a:avLst/>
            </a:prstGeom>
            <a:noFill/>
            <a:ln w="28575">
              <a:solidFill>
                <a:srgbClr val="79438E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2511011-D474-197F-66EA-D8A2C0D1CB9E}"/>
                </a:ext>
              </a:extLst>
            </p:cNvPr>
            <p:cNvSpPr txBox="1"/>
            <p:nvPr/>
          </p:nvSpPr>
          <p:spPr>
            <a:xfrm>
              <a:off x="6182866" y="20464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建图对齐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B480A20-725B-F8E0-7A80-1978BC1BFD7A}"/>
              </a:ext>
            </a:extLst>
          </p:cNvPr>
          <p:cNvGrpSpPr/>
          <p:nvPr/>
        </p:nvGrpSpPr>
        <p:grpSpPr>
          <a:xfrm>
            <a:off x="9299763" y="3134458"/>
            <a:ext cx="1390269" cy="573179"/>
            <a:chOff x="5900593" y="1947498"/>
            <a:chExt cx="1390269" cy="573179"/>
          </a:xfrm>
        </p:grpSpPr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B33F9E10-016E-9130-D05D-4348EC2680FB}"/>
                </a:ext>
              </a:extLst>
            </p:cNvPr>
            <p:cNvSpPr/>
            <p:nvPr/>
          </p:nvSpPr>
          <p:spPr>
            <a:xfrm>
              <a:off x="5900593" y="1947498"/>
              <a:ext cx="1390269" cy="573179"/>
            </a:xfrm>
            <a:prstGeom prst="roundRect">
              <a:avLst/>
            </a:prstGeom>
            <a:noFill/>
            <a:ln w="28575">
              <a:solidFill>
                <a:srgbClr val="79438E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45E8ECC-2A92-CB93-5FCD-D9A447AB5CE4}"/>
                </a:ext>
              </a:extLst>
            </p:cNvPr>
            <p:cNvSpPr txBox="1"/>
            <p:nvPr/>
          </p:nvSpPr>
          <p:spPr>
            <a:xfrm>
              <a:off x="6041729" y="205011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建图融合</a:t>
              </a:r>
            </a:p>
          </p:txBody>
        </p:sp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97A0F455-61B7-2437-1C28-B6219DC1EB95}"/>
              </a:ext>
            </a:extLst>
          </p:cNvPr>
          <p:cNvSpPr/>
          <p:nvPr/>
        </p:nvSpPr>
        <p:spPr>
          <a:xfrm>
            <a:off x="1614164" y="3058009"/>
            <a:ext cx="900829" cy="71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图片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6B3D3BB-B70D-E25A-E029-1DAC51808625}"/>
              </a:ext>
            </a:extLst>
          </p:cNvPr>
          <p:cNvSpPr/>
          <p:nvPr/>
        </p:nvSpPr>
        <p:spPr>
          <a:xfrm>
            <a:off x="2813783" y="3058009"/>
            <a:ext cx="900828" cy="71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GNSS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肘形连接符 75">
            <a:extLst>
              <a:ext uri="{FF2B5EF4-FFF2-40B4-BE49-F238E27FC236}">
                <a16:creationId xmlns:a16="http://schemas.microsoft.com/office/drawing/2014/main" id="{959374C4-FFB0-4C9B-C47D-1161F037EBE3}"/>
              </a:ext>
            </a:extLst>
          </p:cNvPr>
          <p:cNvCxnSpPr>
            <a:cxnSpLocks/>
            <a:stCxn id="74" idx="0"/>
            <a:endCxn id="12" idx="0"/>
          </p:cNvCxnSpPr>
          <p:nvPr/>
        </p:nvCxnSpPr>
        <p:spPr>
          <a:xfrm rot="16200000" flipH="1">
            <a:off x="3457064" y="1665524"/>
            <a:ext cx="73064" cy="2858034"/>
          </a:xfrm>
          <a:prstGeom prst="bentConnector3">
            <a:avLst>
              <a:gd name="adj1" fmla="val -312876"/>
            </a:avLst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DF430CC7-C780-DE67-E6C7-A50B803E5226}"/>
              </a:ext>
            </a:extLst>
          </p:cNvPr>
          <p:cNvCxnSpPr>
            <a:cxnSpLocks/>
            <a:stCxn id="75" idx="2"/>
            <a:endCxn id="22" idx="2"/>
          </p:cNvCxnSpPr>
          <p:nvPr/>
        </p:nvCxnSpPr>
        <p:spPr>
          <a:xfrm rot="5400000" flipH="1" flipV="1">
            <a:off x="5750800" y="1223982"/>
            <a:ext cx="66734" cy="5039940"/>
          </a:xfrm>
          <a:prstGeom prst="bentConnector3">
            <a:avLst>
              <a:gd name="adj1" fmla="val -342554"/>
            </a:avLst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C89A33DE-5153-DAA3-9463-B8FBC9FE6A01}"/>
              </a:ext>
            </a:extLst>
          </p:cNvPr>
          <p:cNvCxnSpPr>
            <a:cxnSpLocks/>
            <a:stCxn id="75" idx="2"/>
            <a:endCxn id="25" idx="2"/>
          </p:cNvCxnSpPr>
          <p:nvPr/>
        </p:nvCxnSpPr>
        <p:spPr>
          <a:xfrm rot="5400000" flipH="1" flipV="1">
            <a:off x="6594706" y="377127"/>
            <a:ext cx="69682" cy="6730701"/>
          </a:xfrm>
          <a:prstGeom prst="bentConnector3">
            <a:avLst>
              <a:gd name="adj1" fmla="val -328062"/>
            </a:avLst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947C536D-ED89-E904-4B39-32A866F62738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5617748" y="3417663"/>
            <a:ext cx="300492" cy="6333"/>
          </a:xfrm>
          <a:prstGeom prst="straightConnector1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8CD25E9-8B29-2349-0C85-6ACC9BB85074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308510" y="3423996"/>
            <a:ext cx="300492" cy="0"/>
          </a:xfrm>
          <a:prstGeom prst="straightConnector1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B9A5673D-E40C-EA06-2D55-9A71B34693E8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8999271" y="3421048"/>
            <a:ext cx="300492" cy="2948"/>
          </a:xfrm>
          <a:prstGeom prst="straightConnector1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D5CBD296-C7EB-156F-F081-CA440C50F508}"/>
              </a:ext>
            </a:extLst>
          </p:cNvPr>
          <p:cNvCxnSpPr>
            <a:cxnSpLocks/>
            <a:endCxn id="101" idx="3"/>
          </p:cNvCxnSpPr>
          <p:nvPr/>
        </p:nvCxnSpPr>
        <p:spPr>
          <a:xfrm>
            <a:off x="10699140" y="3429000"/>
            <a:ext cx="492989" cy="0"/>
          </a:xfrm>
          <a:prstGeom prst="straightConnector1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B62CA03B-E494-1FCC-E9E3-C3268989BAD7}"/>
              </a:ext>
            </a:extLst>
          </p:cNvPr>
          <p:cNvGrpSpPr/>
          <p:nvPr/>
        </p:nvGrpSpPr>
        <p:grpSpPr>
          <a:xfrm>
            <a:off x="11140770" y="3145578"/>
            <a:ext cx="1390270" cy="566844"/>
            <a:chOff x="5217971" y="4713194"/>
            <a:chExt cx="1390270" cy="566844"/>
          </a:xfrm>
        </p:grpSpPr>
        <p:sp>
          <p:nvSpPr>
            <p:cNvPr id="101" name="梯形 100">
              <a:extLst>
                <a:ext uri="{FF2B5EF4-FFF2-40B4-BE49-F238E27FC236}">
                  <a16:creationId xmlns:a16="http://schemas.microsoft.com/office/drawing/2014/main" id="{D8FD6288-8585-638A-FDEC-E82B4436889C}"/>
                </a:ext>
              </a:extLst>
            </p:cNvPr>
            <p:cNvSpPr/>
            <p:nvPr/>
          </p:nvSpPr>
          <p:spPr>
            <a:xfrm rot="10800000">
              <a:off x="5217971" y="4713194"/>
              <a:ext cx="1390270" cy="566844"/>
            </a:xfrm>
            <a:prstGeom prst="trapezoid">
              <a:avLst>
                <a:gd name="adj" fmla="val 18121"/>
              </a:avLst>
            </a:prstGeom>
            <a:noFill/>
            <a:ln w="38100">
              <a:solidFill>
                <a:srgbClr val="79438E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80C9A2F2-BDB0-BEB8-D264-0AE8270AC567}"/>
                </a:ext>
              </a:extLst>
            </p:cNvPr>
            <p:cNvSpPr txBox="1"/>
            <p:nvPr/>
          </p:nvSpPr>
          <p:spPr>
            <a:xfrm>
              <a:off x="5365343" y="481195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地图信息</a:t>
              </a:r>
            </a:p>
          </p:txBody>
        </p:sp>
      </p:grpSp>
      <p:cxnSp>
        <p:nvCxnSpPr>
          <p:cNvPr id="2" name="肘形连接符 1">
            <a:extLst>
              <a:ext uri="{FF2B5EF4-FFF2-40B4-BE49-F238E27FC236}">
                <a16:creationId xmlns:a16="http://schemas.microsoft.com/office/drawing/2014/main" id="{1EBA5D31-442E-E263-0763-BB72C56D7C62}"/>
              </a:ext>
            </a:extLst>
          </p:cNvPr>
          <p:cNvCxnSpPr>
            <a:cxnSpLocks/>
            <a:stCxn id="75" idx="2"/>
            <a:endCxn id="12" idx="2"/>
          </p:cNvCxnSpPr>
          <p:nvPr/>
        </p:nvCxnSpPr>
        <p:spPr>
          <a:xfrm rot="5400000" flipH="1" flipV="1">
            <a:off x="4056871" y="2911578"/>
            <a:ext cx="73067" cy="1658416"/>
          </a:xfrm>
          <a:prstGeom prst="bentConnector3">
            <a:avLst>
              <a:gd name="adj1" fmla="val -312864"/>
            </a:avLst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268B3-7E1A-485C-E0D0-45D191E6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21F92B1-32BC-26ED-8071-0B1C488E5834}"/>
              </a:ext>
            </a:extLst>
          </p:cNvPr>
          <p:cNvSpPr/>
          <p:nvPr/>
        </p:nvSpPr>
        <p:spPr>
          <a:xfrm>
            <a:off x="1732298" y="2503450"/>
            <a:ext cx="900829" cy="71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图片</a:t>
            </a:r>
          </a:p>
        </p:txBody>
      </p:sp>
      <p:cxnSp>
        <p:nvCxnSpPr>
          <p:cNvPr id="94" name="肘形连接符 93">
            <a:extLst>
              <a:ext uri="{FF2B5EF4-FFF2-40B4-BE49-F238E27FC236}">
                <a16:creationId xmlns:a16="http://schemas.microsoft.com/office/drawing/2014/main" id="{8A5FACEF-1AD4-AC40-A41A-4D4A2FF13A47}"/>
              </a:ext>
            </a:extLst>
          </p:cNvPr>
          <p:cNvCxnSpPr>
            <a:cxnSpLocks/>
            <a:stCxn id="8" idx="0"/>
            <a:endCxn id="14" idx="0"/>
          </p:cNvCxnSpPr>
          <p:nvPr/>
        </p:nvCxnSpPr>
        <p:spPr>
          <a:xfrm rot="5400000" flipH="1" flipV="1">
            <a:off x="3774307" y="904368"/>
            <a:ext cx="7488" cy="3190676"/>
          </a:xfrm>
          <a:prstGeom prst="bentConnector3">
            <a:avLst>
              <a:gd name="adj1" fmla="val 3152885"/>
            </a:avLst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37ED89B2-2632-C08E-906F-D8028B3D3E22}"/>
              </a:ext>
            </a:extLst>
          </p:cNvPr>
          <p:cNvCxnSpPr>
            <a:cxnSpLocks/>
            <a:stCxn id="38" idx="3"/>
            <a:endCxn id="124" idx="1"/>
          </p:cNvCxnSpPr>
          <p:nvPr/>
        </p:nvCxnSpPr>
        <p:spPr>
          <a:xfrm flipV="1">
            <a:off x="10410733" y="2857585"/>
            <a:ext cx="380918" cy="13007"/>
          </a:xfrm>
          <a:prstGeom prst="straightConnector1">
            <a:avLst/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94A4722C-FFA3-6F0A-A8E5-E10E4DF30F5E}"/>
              </a:ext>
            </a:extLst>
          </p:cNvPr>
          <p:cNvSpPr/>
          <p:nvPr/>
        </p:nvSpPr>
        <p:spPr>
          <a:xfrm>
            <a:off x="10791651" y="2497930"/>
            <a:ext cx="900829" cy="719309"/>
          </a:xfrm>
          <a:prstGeom prst="rect">
            <a:avLst/>
          </a:prstGeom>
          <a:noFill/>
          <a:ln w="38100">
            <a:solidFill>
              <a:srgbClr val="C824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相机</a:t>
            </a:r>
            <a:endParaRPr kumimoji="1" lang="en-US" altLang="zh-CN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位姿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EADC88D-D331-DD3F-E715-350A024A448D}"/>
              </a:ext>
            </a:extLst>
          </p:cNvPr>
          <p:cNvGrpSpPr/>
          <p:nvPr/>
        </p:nvGrpSpPr>
        <p:grpSpPr>
          <a:xfrm>
            <a:off x="2931747" y="3611056"/>
            <a:ext cx="900828" cy="719310"/>
            <a:chOff x="2670559" y="3428178"/>
            <a:chExt cx="900828" cy="719310"/>
          </a:xfrm>
        </p:grpSpPr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E3F645B9-6BEB-72B9-6359-1DC383BAA021}"/>
                </a:ext>
              </a:extLst>
            </p:cNvPr>
            <p:cNvSpPr/>
            <p:nvPr/>
          </p:nvSpPr>
          <p:spPr>
            <a:xfrm>
              <a:off x="2670559" y="3428178"/>
              <a:ext cx="900828" cy="719310"/>
            </a:xfrm>
            <a:prstGeom prst="roundRect">
              <a:avLst/>
            </a:prstGeom>
            <a:noFill/>
            <a:ln w="38100">
              <a:solidFill>
                <a:srgbClr val="84BA42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F9760B22-6021-B98F-4A7F-6F5FE48B18BA}"/>
                </a:ext>
              </a:extLst>
            </p:cNvPr>
            <p:cNvSpPr txBox="1"/>
            <p:nvPr/>
          </p:nvSpPr>
          <p:spPr>
            <a:xfrm>
              <a:off x="2797807" y="345974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rPr>
                <a:t>VIO</a:t>
              </a: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输出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F4DFCE1-4C0D-1179-1FE0-139127551EAE}"/>
              </a:ext>
            </a:extLst>
          </p:cNvPr>
          <p:cNvGrpSpPr/>
          <p:nvPr/>
        </p:nvGrpSpPr>
        <p:grpSpPr>
          <a:xfrm>
            <a:off x="4518287" y="2495962"/>
            <a:ext cx="1710203" cy="734284"/>
            <a:chOff x="2688115" y="1799596"/>
            <a:chExt cx="1710203" cy="734284"/>
          </a:xfrm>
        </p:grpSpPr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51749E18-F328-5AC9-BDB8-132C193732EB}"/>
                </a:ext>
              </a:extLst>
            </p:cNvPr>
            <p:cNvSpPr/>
            <p:nvPr/>
          </p:nvSpPr>
          <p:spPr>
            <a:xfrm>
              <a:off x="2688115" y="1799596"/>
              <a:ext cx="1710203" cy="734284"/>
            </a:xfrm>
            <a:prstGeom prst="roundRect">
              <a:avLst/>
            </a:prstGeom>
            <a:noFill/>
            <a:ln w="28575">
              <a:solidFill>
                <a:srgbClr val="C824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635D853-8D8B-9437-ED24-0AF79E1DF242}"/>
                </a:ext>
              </a:extLst>
            </p:cNvPr>
            <p:cNvSpPr txBox="1"/>
            <p:nvPr/>
          </p:nvSpPr>
          <p:spPr>
            <a:xfrm>
              <a:off x="2714168" y="1842920"/>
              <a:ext cx="1637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粗到细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定位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C419019-8261-F828-5C22-4184F59FBBF8}"/>
              </a:ext>
            </a:extLst>
          </p:cNvPr>
          <p:cNvGrpSpPr/>
          <p:nvPr/>
        </p:nvGrpSpPr>
        <p:grpSpPr>
          <a:xfrm>
            <a:off x="2934961" y="2503450"/>
            <a:ext cx="900830" cy="719310"/>
            <a:chOff x="5357585" y="4713194"/>
            <a:chExt cx="900830" cy="719310"/>
          </a:xfrm>
        </p:grpSpPr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D6A42809-79D3-CB2A-6026-5A2597CA0181}"/>
                </a:ext>
              </a:extLst>
            </p:cNvPr>
            <p:cNvSpPr/>
            <p:nvPr/>
          </p:nvSpPr>
          <p:spPr>
            <a:xfrm rot="10800000">
              <a:off x="5357585" y="4713194"/>
              <a:ext cx="900830" cy="719310"/>
            </a:xfrm>
            <a:prstGeom prst="trapezoid">
              <a:avLst>
                <a:gd name="adj" fmla="val 18121"/>
              </a:avLst>
            </a:prstGeom>
            <a:noFill/>
            <a:ln w="38100">
              <a:solidFill>
                <a:srgbClr val="79438E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E87E5C2-A925-5307-A656-49972785DDCF}"/>
                </a:ext>
              </a:extLst>
            </p:cNvPr>
            <p:cNvSpPr txBox="1"/>
            <p:nvPr/>
          </p:nvSpPr>
          <p:spPr>
            <a:xfrm>
              <a:off x="5484833" y="474968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地图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信息</a:t>
              </a: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9528447-28F5-BE9B-80A5-A16831320820}"/>
              </a:ext>
            </a:extLst>
          </p:cNvPr>
          <p:cNvCxnSpPr>
            <a:cxnSpLocks/>
            <a:stCxn id="20" idx="1"/>
            <a:endCxn id="15" idx="1"/>
          </p:cNvCxnSpPr>
          <p:nvPr/>
        </p:nvCxnSpPr>
        <p:spPr>
          <a:xfrm flipV="1">
            <a:off x="3770618" y="2862452"/>
            <a:ext cx="773722" cy="653"/>
          </a:xfrm>
          <a:prstGeom prst="straightConnector1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F8D6F68-43D2-77F7-2568-F56F652D0274}"/>
              </a:ext>
            </a:extLst>
          </p:cNvPr>
          <p:cNvGrpSpPr/>
          <p:nvPr/>
        </p:nvGrpSpPr>
        <p:grpSpPr>
          <a:xfrm>
            <a:off x="6609409" y="2495309"/>
            <a:ext cx="1710203" cy="734284"/>
            <a:chOff x="2688115" y="1799596"/>
            <a:chExt cx="1710203" cy="734284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5CE7D5B4-08DC-BE22-BAD5-5AC81E4A63EA}"/>
                </a:ext>
              </a:extLst>
            </p:cNvPr>
            <p:cNvSpPr/>
            <p:nvPr/>
          </p:nvSpPr>
          <p:spPr>
            <a:xfrm>
              <a:off x="2688115" y="1799596"/>
              <a:ext cx="1710203" cy="734284"/>
            </a:xfrm>
            <a:prstGeom prst="roundRect">
              <a:avLst/>
            </a:prstGeom>
            <a:noFill/>
            <a:ln w="28575">
              <a:solidFill>
                <a:srgbClr val="C824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0C3CA9B-C9BD-3312-9144-E4F6F2BCE6BE}"/>
                </a:ext>
              </a:extLst>
            </p:cNvPr>
            <p:cNvSpPr txBox="1"/>
            <p:nvPr/>
          </p:nvSpPr>
          <p:spPr>
            <a:xfrm>
              <a:off x="2714168" y="1842920"/>
              <a:ext cx="1637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转换矩阵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初始化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2020F8FD-9ECA-8700-2CA2-C6033DADDCE5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 flipV="1">
            <a:off x="6228490" y="2862451"/>
            <a:ext cx="380919" cy="653"/>
          </a:xfrm>
          <a:prstGeom prst="straightConnector1">
            <a:avLst/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4C029DD-3855-6FA7-7256-1A638B3CA4C6}"/>
              </a:ext>
            </a:extLst>
          </p:cNvPr>
          <p:cNvGrpSpPr/>
          <p:nvPr/>
        </p:nvGrpSpPr>
        <p:grpSpPr>
          <a:xfrm>
            <a:off x="6609409" y="3596082"/>
            <a:ext cx="1710203" cy="734284"/>
            <a:chOff x="2688115" y="1799596"/>
            <a:chExt cx="1710203" cy="734284"/>
          </a:xfrm>
        </p:grpSpPr>
        <p:sp>
          <p:nvSpPr>
            <p:cNvPr id="35" name="圆角矩形 34">
              <a:extLst>
                <a:ext uri="{FF2B5EF4-FFF2-40B4-BE49-F238E27FC236}">
                  <a16:creationId xmlns:a16="http://schemas.microsoft.com/office/drawing/2014/main" id="{B44FFBC7-89A7-BFEC-75B0-96AE76FD6CC1}"/>
                </a:ext>
              </a:extLst>
            </p:cNvPr>
            <p:cNvSpPr/>
            <p:nvPr/>
          </p:nvSpPr>
          <p:spPr>
            <a:xfrm>
              <a:off x="2688115" y="1799596"/>
              <a:ext cx="1710203" cy="734284"/>
            </a:xfrm>
            <a:prstGeom prst="roundRect">
              <a:avLst/>
            </a:prstGeom>
            <a:noFill/>
            <a:ln w="28575">
              <a:solidFill>
                <a:srgbClr val="C824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DF1B6CE-7207-1034-3262-B6B31890858C}"/>
                </a:ext>
              </a:extLst>
            </p:cNvPr>
            <p:cNvSpPr txBox="1"/>
            <p:nvPr/>
          </p:nvSpPr>
          <p:spPr>
            <a:xfrm>
              <a:off x="2714168" y="1842920"/>
              <a:ext cx="1637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有效性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检验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A3075BF-26EA-E769-66AB-323EF4D615C8}"/>
              </a:ext>
            </a:extLst>
          </p:cNvPr>
          <p:cNvGrpSpPr/>
          <p:nvPr/>
        </p:nvGrpSpPr>
        <p:grpSpPr>
          <a:xfrm>
            <a:off x="8700530" y="2503450"/>
            <a:ext cx="1710203" cy="734284"/>
            <a:chOff x="2688115" y="1799596"/>
            <a:chExt cx="1710203" cy="734284"/>
          </a:xfrm>
        </p:grpSpPr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5C791B13-4B5A-420D-40CD-E6EFF8DA2EF5}"/>
                </a:ext>
              </a:extLst>
            </p:cNvPr>
            <p:cNvSpPr/>
            <p:nvPr/>
          </p:nvSpPr>
          <p:spPr>
            <a:xfrm>
              <a:off x="2688115" y="1799596"/>
              <a:ext cx="1710203" cy="734284"/>
            </a:xfrm>
            <a:prstGeom prst="roundRect">
              <a:avLst/>
            </a:prstGeom>
            <a:noFill/>
            <a:ln w="28575">
              <a:solidFill>
                <a:srgbClr val="C824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78440D0-B30E-E800-F900-D9D69F0484F1}"/>
                </a:ext>
              </a:extLst>
            </p:cNvPr>
            <p:cNvSpPr txBox="1"/>
            <p:nvPr/>
          </p:nvSpPr>
          <p:spPr>
            <a:xfrm>
              <a:off x="2714168" y="1842920"/>
              <a:ext cx="1637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紧耦合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优化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FB45A44-3BDA-360C-BE5A-D78D462FFDAF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7464511" y="3229593"/>
            <a:ext cx="0" cy="366489"/>
          </a:xfrm>
          <a:prstGeom prst="straightConnector1">
            <a:avLst/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BC01B1EB-9905-5804-95B3-16EC7831F5DB}"/>
              </a:ext>
            </a:extLst>
          </p:cNvPr>
          <p:cNvCxnSpPr>
            <a:cxnSpLocks/>
            <a:stCxn id="90" idx="3"/>
            <a:endCxn id="30" idx="1"/>
          </p:cNvCxnSpPr>
          <p:nvPr/>
        </p:nvCxnSpPr>
        <p:spPr>
          <a:xfrm flipV="1">
            <a:off x="3832575" y="2861799"/>
            <a:ext cx="2802887" cy="1108912"/>
          </a:xfrm>
          <a:prstGeom prst="bentConnector3">
            <a:avLst>
              <a:gd name="adj1" fmla="val 90485"/>
            </a:avLst>
          </a:prstGeom>
          <a:ln w="28575">
            <a:solidFill>
              <a:srgbClr val="84BA4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8D60FEF8-D951-0D33-BE05-7E7AFFF42ED0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 flipV="1">
            <a:off x="8319612" y="2869940"/>
            <a:ext cx="406971" cy="1093284"/>
          </a:xfrm>
          <a:prstGeom prst="bentConnector3">
            <a:avLst>
              <a:gd name="adj1" fmla="val 50000"/>
            </a:avLst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9A2661F-01FD-A677-0257-C0762151EC0F}"/>
              </a:ext>
            </a:extLst>
          </p:cNvPr>
          <p:cNvGrpSpPr/>
          <p:nvPr/>
        </p:nvGrpSpPr>
        <p:grpSpPr>
          <a:xfrm>
            <a:off x="8700529" y="3591829"/>
            <a:ext cx="1710203" cy="734284"/>
            <a:chOff x="2688115" y="1799596"/>
            <a:chExt cx="1710203" cy="734284"/>
          </a:xfrm>
        </p:grpSpPr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A3EDE770-30D3-32B8-0057-44EE8C0DB462}"/>
                </a:ext>
              </a:extLst>
            </p:cNvPr>
            <p:cNvSpPr/>
            <p:nvPr/>
          </p:nvSpPr>
          <p:spPr>
            <a:xfrm>
              <a:off x="2688115" y="1799596"/>
              <a:ext cx="1710203" cy="734284"/>
            </a:xfrm>
            <a:prstGeom prst="roundRect">
              <a:avLst/>
            </a:prstGeom>
            <a:noFill/>
            <a:ln w="28575">
              <a:solidFill>
                <a:srgbClr val="C824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B7C0BB9-6FFA-9952-D7E1-EC1205688B74}"/>
                </a:ext>
              </a:extLst>
            </p:cNvPr>
            <p:cNvSpPr txBox="1"/>
            <p:nvPr/>
          </p:nvSpPr>
          <p:spPr>
            <a:xfrm>
              <a:off x="2714168" y="1842920"/>
              <a:ext cx="1637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转换矩阵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更新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CDD1CD39-4C51-887E-2348-18E7919105F2}"/>
              </a:ext>
            </a:extLst>
          </p:cNvPr>
          <p:cNvCxnSpPr>
            <a:cxnSpLocks/>
            <a:stCxn id="90" idx="3"/>
            <a:endCxn id="14" idx="2"/>
          </p:cNvCxnSpPr>
          <p:nvPr/>
        </p:nvCxnSpPr>
        <p:spPr>
          <a:xfrm flipV="1">
            <a:off x="3832575" y="3230246"/>
            <a:ext cx="1540814" cy="740465"/>
          </a:xfrm>
          <a:prstGeom prst="bentConnector2">
            <a:avLst/>
          </a:prstGeom>
          <a:ln w="28575">
            <a:solidFill>
              <a:srgbClr val="84BA4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CAC46EE9-4783-25CC-4A02-2A5B6A3D543A}"/>
              </a:ext>
            </a:extLst>
          </p:cNvPr>
          <p:cNvCxnSpPr>
            <a:cxnSpLocks/>
            <a:stCxn id="38" idx="2"/>
            <a:endCxn id="52" idx="0"/>
          </p:cNvCxnSpPr>
          <p:nvPr/>
        </p:nvCxnSpPr>
        <p:spPr>
          <a:xfrm flipH="1">
            <a:off x="9555631" y="3237734"/>
            <a:ext cx="1" cy="354095"/>
          </a:xfrm>
          <a:prstGeom prst="straightConnector1">
            <a:avLst/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661B767-9329-8CFC-44BB-F0046A7FC402}"/>
              </a:ext>
            </a:extLst>
          </p:cNvPr>
          <p:cNvSpPr txBox="1"/>
          <p:nvPr/>
        </p:nvSpPr>
        <p:spPr>
          <a:xfrm>
            <a:off x="7454406" y="3212899"/>
            <a:ext cx="80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C824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endParaRPr kumimoji="1" lang="zh-CN" altLang="en-US" sz="1600" dirty="0">
              <a:solidFill>
                <a:srgbClr val="C824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EEF25-D5AC-8A78-104C-57DD83EDB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地图上有字&#10;&#10;中度可信度描述已自动生成">
            <a:extLst>
              <a:ext uri="{FF2B5EF4-FFF2-40B4-BE49-F238E27FC236}">
                <a16:creationId xmlns:a16="http://schemas.microsoft.com/office/drawing/2014/main" id="{5622B278-8834-993E-E3F0-48CF013E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72" r="9014"/>
          <a:stretch/>
        </p:blipFill>
        <p:spPr>
          <a:xfrm>
            <a:off x="5551860" y="2812183"/>
            <a:ext cx="2564930" cy="2228162"/>
          </a:xfrm>
          <a:prstGeom prst="rect">
            <a:avLst/>
          </a:prstGeom>
          <a:ln>
            <a:noFill/>
          </a:ln>
        </p:spPr>
      </p:pic>
      <p:sp>
        <p:nvSpPr>
          <p:cNvPr id="93" name="圆角矩形 92">
            <a:extLst>
              <a:ext uri="{FF2B5EF4-FFF2-40B4-BE49-F238E27FC236}">
                <a16:creationId xmlns:a16="http://schemas.microsoft.com/office/drawing/2014/main" id="{CBD7B108-FBC5-3218-9474-B8C61A9C49DA}"/>
              </a:ext>
            </a:extLst>
          </p:cNvPr>
          <p:cNvSpPr/>
          <p:nvPr/>
        </p:nvSpPr>
        <p:spPr>
          <a:xfrm>
            <a:off x="5252577" y="2280231"/>
            <a:ext cx="3151575" cy="2993764"/>
          </a:xfrm>
          <a:prstGeom prst="roundRect">
            <a:avLst/>
          </a:prstGeom>
          <a:solidFill>
            <a:srgbClr val="DCCB5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ED42757-F6F4-6B86-97B5-57812E991B51}"/>
              </a:ext>
            </a:extLst>
          </p:cNvPr>
          <p:cNvSpPr txBox="1"/>
          <p:nvPr/>
        </p:nvSpPr>
        <p:spPr>
          <a:xfrm>
            <a:off x="6171950" y="2286456"/>
            <a:ext cx="1491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粗粒度匹配</a:t>
            </a:r>
          </a:p>
        </p:txBody>
      </p:sp>
      <p:sp>
        <p:nvSpPr>
          <p:cNvPr id="94" name="圆角矩形 93">
            <a:extLst>
              <a:ext uri="{FF2B5EF4-FFF2-40B4-BE49-F238E27FC236}">
                <a16:creationId xmlns:a16="http://schemas.microsoft.com/office/drawing/2014/main" id="{A7DDF05C-4042-8B42-BAD9-37559288D8BB}"/>
              </a:ext>
            </a:extLst>
          </p:cNvPr>
          <p:cNvSpPr/>
          <p:nvPr/>
        </p:nvSpPr>
        <p:spPr>
          <a:xfrm>
            <a:off x="8742828" y="2280231"/>
            <a:ext cx="5058265" cy="2993765"/>
          </a:xfrm>
          <a:prstGeom prst="roundRect">
            <a:avLst/>
          </a:prstGeom>
          <a:solidFill>
            <a:srgbClr val="00B05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FE33F7B-E9DC-684D-A11F-00E52531C1D4}"/>
              </a:ext>
            </a:extLst>
          </p:cNvPr>
          <p:cNvSpPr/>
          <p:nvPr/>
        </p:nvSpPr>
        <p:spPr>
          <a:xfrm>
            <a:off x="7613943" y="4047327"/>
            <a:ext cx="351421" cy="348716"/>
          </a:xfrm>
          <a:prstGeom prst="ellipse">
            <a:avLst/>
          </a:prstGeom>
          <a:noFill/>
          <a:ln w="28575">
            <a:solidFill>
              <a:srgbClr val="FAA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DCCB59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48AB429-58CA-463D-2128-6D027D183332}"/>
              </a:ext>
            </a:extLst>
          </p:cNvPr>
          <p:cNvGrpSpPr/>
          <p:nvPr/>
        </p:nvGrpSpPr>
        <p:grpSpPr>
          <a:xfrm>
            <a:off x="3355625" y="3504413"/>
            <a:ext cx="1351651" cy="1355094"/>
            <a:chOff x="3665911" y="3569775"/>
            <a:chExt cx="1351651" cy="1355094"/>
          </a:xfrm>
        </p:grpSpPr>
        <p:sp>
          <p:nvSpPr>
            <p:cNvPr id="31" name="梯形 30">
              <a:extLst>
                <a:ext uri="{FF2B5EF4-FFF2-40B4-BE49-F238E27FC236}">
                  <a16:creationId xmlns:a16="http://schemas.microsoft.com/office/drawing/2014/main" id="{F30DBD84-D0A3-AD0F-CDF4-CA5211C899FD}"/>
                </a:ext>
              </a:extLst>
            </p:cNvPr>
            <p:cNvSpPr/>
            <p:nvPr/>
          </p:nvSpPr>
          <p:spPr>
            <a:xfrm rot="5400000">
              <a:off x="3664190" y="3571496"/>
              <a:ext cx="1355094" cy="1351651"/>
            </a:xfrm>
            <a:prstGeom prst="trapezoid">
              <a:avLst>
                <a:gd name="adj" fmla="val 1323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EA2BBF2-FB24-A200-2507-70F2A514FC0E}"/>
                </a:ext>
              </a:extLst>
            </p:cNvPr>
            <p:cNvSpPr txBox="1"/>
            <p:nvPr/>
          </p:nvSpPr>
          <p:spPr>
            <a:xfrm>
              <a:off x="3858273" y="3893378"/>
              <a:ext cx="9669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2000" b="1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特征</a:t>
              </a:r>
              <a:endParaRPr kumimoji="1"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2000" b="1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提取器</a:t>
              </a:r>
            </a:p>
          </p:txBody>
        </p:sp>
      </p:grp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C79C737C-C91B-1E95-F403-AFF9745888A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2990328" y="4181959"/>
            <a:ext cx="3652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9994C231-BC60-FD29-F70B-AC3CA6390F41}"/>
              </a:ext>
            </a:extLst>
          </p:cNvPr>
          <p:cNvCxnSpPr>
            <a:cxnSpLocks/>
            <a:stCxn id="31" idx="3"/>
            <a:endCxn id="68" idx="2"/>
          </p:cNvCxnSpPr>
          <p:nvPr/>
        </p:nvCxnSpPr>
        <p:spPr>
          <a:xfrm rot="16200000" flipH="1">
            <a:off x="8201141" y="600371"/>
            <a:ext cx="119994" cy="8459374"/>
          </a:xfrm>
          <a:prstGeom prst="bentConnector3">
            <a:avLst>
              <a:gd name="adj1" fmla="val 547822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图片 55" descr="路上有一些房子和树&#10;&#10;描述已自动生成">
            <a:extLst>
              <a:ext uri="{FF2B5EF4-FFF2-40B4-BE49-F238E27FC236}">
                <a16:creationId xmlns:a16="http://schemas.microsoft.com/office/drawing/2014/main" id="{7D271EF3-362C-4BF8-D562-033C2F910D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894" r="36689"/>
          <a:stretch/>
        </p:blipFill>
        <p:spPr>
          <a:xfrm>
            <a:off x="944153" y="3541730"/>
            <a:ext cx="2046175" cy="1280458"/>
          </a:xfrm>
          <a:prstGeom prst="rect">
            <a:avLst/>
          </a:prstGeom>
          <a:ln w="28575">
            <a:solidFill>
              <a:srgbClr val="C82423"/>
            </a:solidFill>
            <a:prstDash val="dash"/>
          </a:ln>
        </p:spPr>
      </p:pic>
      <p:pic>
        <p:nvPicPr>
          <p:cNvPr id="60" name="图片 59" descr="路上有许多汽车&#10;&#10;描述已自动生成">
            <a:extLst>
              <a:ext uri="{FF2B5EF4-FFF2-40B4-BE49-F238E27FC236}">
                <a16:creationId xmlns:a16="http://schemas.microsoft.com/office/drawing/2014/main" id="{5176DBC9-03E7-25E8-8C0B-DCFC1BF375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182" r="38402"/>
          <a:stretch/>
        </p:blipFill>
        <p:spPr>
          <a:xfrm>
            <a:off x="9033811" y="3541729"/>
            <a:ext cx="2132509" cy="1334484"/>
          </a:xfrm>
          <a:prstGeom prst="rect">
            <a:avLst/>
          </a:prstGeom>
          <a:ln w="28575">
            <a:solidFill>
              <a:srgbClr val="79438E"/>
            </a:solidFill>
            <a:prstDash val="dash"/>
          </a:ln>
        </p:spPr>
      </p:pic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5C61A521-EC3D-C013-0B18-5901DE95CE92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>
            <a:off x="4707277" y="4181960"/>
            <a:ext cx="2906666" cy="39725"/>
          </a:xfrm>
          <a:prstGeom prst="straightConnector1">
            <a:avLst/>
          </a:prstGeom>
          <a:ln w="28575">
            <a:solidFill>
              <a:srgbClr val="FAA419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图片 67" descr="路上有一些房子和树&#10;&#10;描述已自动生成">
            <a:extLst>
              <a:ext uri="{FF2B5EF4-FFF2-40B4-BE49-F238E27FC236}">
                <a16:creationId xmlns:a16="http://schemas.microsoft.com/office/drawing/2014/main" id="{17B75ADE-B7A2-8AC8-9863-92718A1CA7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894" r="36689"/>
          <a:stretch/>
        </p:blipFill>
        <p:spPr>
          <a:xfrm>
            <a:off x="11424570" y="3555571"/>
            <a:ext cx="2132509" cy="1334484"/>
          </a:xfrm>
          <a:prstGeom prst="rect">
            <a:avLst/>
          </a:prstGeom>
          <a:ln w="28575">
            <a:solidFill>
              <a:srgbClr val="C82423"/>
            </a:solidFill>
            <a:prstDash val="dash"/>
          </a:ln>
        </p:spPr>
      </p:pic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74BEF803-0576-DE11-92DA-8A1BDA245194}"/>
              </a:ext>
            </a:extLst>
          </p:cNvPr>
          <p:cNvCxnSpPr>
            <a:cxnSpLocks/>
          </p:cNvCxnSpPr>
          <p:nvPr/>
        </p:nvCxnSpPr>
        <p:spPr>
          <a:xfrm flipV="1">
            <a:off x="10714383" y="3926264"/>
            <a:ext cx="2669221" cy="9888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C6CD2264-6B3A-8A7A-634D-B129A87442D1}"/>
              </a:ext>
            </a:extLst>
          </p:cNvPr>
          <p:cNvCxnSpPr>
            <a:cxnSpLocks/>
          </p:cNvCxnSpPr>
          <p:nvPr/>
        </p:nvCxnSpPr>
        <p:spPr>
          <a:xfrm flipV="1">
            <a:off x="9426804" y="4496569"/>
            <a:ext cx="3110845" cy="1508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3AE30D8B-E8A9-3A26-95CE-AAD478B8787B}"/>
              </a:ext>
            </a:extLst>
          </p:cNvPr>
          <p:cNvCxnSpPr>
            <a:cxnSpLocks/>
          </p:cNvCxnSpPr>
          <p:nvPr/>
        </p:nvCxnSpPr>
        <p:spPr>
          <a:xfrm flipV="1">
            <a:off x="9059159" y="4568639"/>
            <a:ext cx="3181546" cy="163617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F0A62608-0930-A5A7-8848-310040B53EA2}"/>
              </a:ext>
            </a:extLst>
          </p:cNvPr>
          <p:cNvCxnSpPr>
            <a:cxnSpLocks/>
          </p:cNvCxnSpPr>
          <p:nvPr/>
        </p:nvCxnSpPr>
        <p:spPr>
          <a:xfrm flipV="1">
            <a:off x="10714383" y="4062953"/>
            <a:ext cx="2685819" cy="99701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AFDAEA7C-4B83-D2C3-67F2-D0CF6BD26047}"/>
              </a:ext>
            </a:extLst>
          </p:cNvPr>
          <p:cNvSpPr txBox="1"/>
          <p:nvPr/>
        </p:nvSpPr>
        <p:spPr>
          <a:xfrm>
            <a:off x="9354508" y="3103815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79438E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地图关键帧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35BB9E9-0E79-19B2-6207-18D4DC3CDD90}"/>
              </a:ext>
            </a:extLst>
          </p:cNvPr>
          <p:cNvSpPr txBox="1"/>
          <p:nvPr/>
        </p:nvSpPr>
        <p:spPr>
          <a:xfrm>
            <a:off x="11792092" y="3100555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C82423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待定位图像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9CA7DA8-9E40-327F-FE1E-2CA7BC8388DC}"/>
              </a:ext>
            </a:extLst>
          </p:cNvPr>
          <p:cNvSpPr txBox="1"/>
          <p:nvPr/>
        </p:nvSpPr>
        <p:spPr>
          <a:xfrm>
            <a:off x="10526405" y="2289595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细粒度匹配</a:t>
            </a:r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E0440726-4170-2007-6774-A676035CC4B0}"/>
              </a:ext>
            </a:extLst>
          </p:cNvPr>
          <p:cNvCxnSpPr>
            <a:cxnSpLocks/>
          </p:cNvCxnSpPr>
          <p:nvPr/>
        </p:nvCxnSpPr>
        <p:spPr>
          <a:xfrm>
            <a:off x="3016034" y="2468253"/>
            <a:ext cx="1296566" cy="0"/>
          </a:xfrm>
          <a:prstGeom prst="straightConnector1">
            <a:avLst/>
          </a:prstGeom>
          <a:ln w="28575">
            <a:solidFill>
              <a:srgbClr val="FAA419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97E23A7-2B96-C534-E712-11898023EAF5}"/>
              </a:ext>
            </a:extLst>
          </p:cNvPr>
          <p:cNvSpPr txBox="1"/>
          <p:nvPr/>
        </p:nvSpPr>
        <p:spPr>
          <a:xfrm>
            <a:off x="3198582" y="2592322"/>
            <a:ext cx="968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FAA419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图像</a:t>
            </a:r>
            <a:endParaRPr kumimoji="1" lang="en-US" altLang="zh-CN" sz="2000" b="1" dirty="0">
              <a:solidFill>
                <a:srgbClr val="FAA419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sz="2000" b="1" dirty="0">
                <a:solidFill>
                  <a:srgbClr val="FAA419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描述子</a:t>
            </a:r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E2C9DC34-D899-47C2-5142-B518C7FC5D39}"/>
              </a:ext>
            </a:extLst>
          </p:cNvPr>
          <p:cNvCxnSpPr>
            <a:cxnSpLocks/>
          </p:cNvCxnSpPr>
          <p:nvPr/>
        </p:nvCxnSpPr>
        <p:spPr>
          <a:xfrm>
            <a:off x="978637" y="2468253"/>
            <a:ext cx="1285519" cy="0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E8BF6EB-91C4-86A8-F612-BDF35F4DA0C1}"/>
              </a:ext>
            </a:extLst>
          </p:cNvPr>
          <p:cNvSpPr txBox="1"/>
          <p:nvPr/>
        </p:nvSpPr>
        <p:spPr>
          <a:xfrm>
            <a:off x="1161188" y="2587959"/>
            <a:ext cx="968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特征点</a:t>
            </a:r>
            <a:endParaRPr kumimoji="1" lang="en-US" altLang="zh-CN" sz="2000" b="1" dirty="0">
              <a:solidFill>
                <a:srgbClr val="00B05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sz="20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描述子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9C64A83-03E9-D4BD-C88F-3A25EFD2ACFD}"/>
              </a:ext>
            </a:extLst>
          </p:cNvPr>
          <p:cNvCxnSpPr>
            <a:cxnSpLocks/>
            <a:stCxn id="29" idx="6"/>
            <a:endCxn id="60" idx="1"/>
          </p:cNvCxnSpPr>
          <p:nvPr/>
        </p:nvCxnSpPr>
        <p:spPr>
          <a:xfrm flipV="1">
            <a:off x="7965364" y="4208971"/>
            <a:ext cx="1068447" cy="12714"/>
          </a:xfrm>
          <a:prstGeom prst="straightConnector1">
            <a:avLst/>
          </a:prstGeom>
          <a:ln w="28575">
            <a:solidFill>
              <a:srgbClr val="FAA419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0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95230-78A8-44ED-A355-A551AA41F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0093B654-4E77-D6C9-7BEC-131FF0DAD05D}"/>
                  </a:ext>
                </a:extLst>
              </p:cNvPr>
              <p:cNvSpPr/>
              <p:nvPr/>
            </p:nvSpPr>
            <p:spPr>
              <a:xfrm>
                <a:off x="259881" y="3393057"/>
                <a:ext cx="3401311" cy="1002890"/>
              </a:xfrm>
              <a:prstGeom prst="ellipse">
                <a:avLst/>
              </a:prstGeom>
              <a:solidFill>
                <a:srgbClr val="2878B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b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=1,…, 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0093B654-4E77-D6C9-7BEC-131FF0DAD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1" y="3393057"/>
                <a:ext cx="3401311" cy="100289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7CF7C62-7F86-CB47-B867-E31E57F30281}"/>
                  </a:ext>
                </a:extLst>
              </p:cNvPr>
              <p:cNvSpPr/>
              <p:nvPr/>
            </p:nvSpPr>
            <p:spPr>
              <a:xfrm>
                <a:off x="122761" y="1885729"/>
                <a:ext cx="720000" cy="720000"/>
              </a:xfrm>
              <a:prstGeom prst="ellipse">
                <a:avLst/>
              </a:prstGeom>
              <a:solidFill>
                <a:srgbClr val="C8242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7CF7C62-7F86-CB47-B867-E31E57F30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1" y="1885729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BA81381E-25E1-72C1-07B7-700822B02DBB}"/>
                  </a:ext>
                </a:extLst>
              </p:cNvPr>
              <p:cNvSpPr/>
              <p:nvPr/>
            </p:nvSpPr>
            <p:spPr>
              <a:xfrm>
                <a:off x="1588411" y="1880046"/>
                <a:ext cx="720000" cy="720000"/>
              </a:xfrm>
              <a:prstGeom prst="ellipse">
                <a:avLst/>
              </a:prstGeom>
              <a:solidFill>
                <a:srgbClr val="C8242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BA81381E-25E1-72C1-07B7-700822B02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411" y="1880046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 l="-35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0795BA5-F19B-650E-7F1F-FD52477D03A3}"/>
                  </a:ext>
                </a:extLst>
              </p:cNvPr>
              <p:cNvSpPr/>
              <p:nvPr/>
            </p:nvSpPr>
            <p:spPr>
              <a:xfrm>
                <a:off x="4628053" y="1886524"/>
                <a:ext cx="720000" cy="720000"/>
              </a:xfrm>
              <a:prstGeom prst="ellipse">
                <a:avLst/>
              </a:prstGeom>
              <a:solidFill>
                <a:srgbClr val="C8242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0795BA5-F19B-650E-7F1F-FD52477D0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053" y="1886524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 l="-35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7D25836A-F8AF-D532-ECD1-C8EB3DEBE52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842761" y="2240046"/>
            <a:ext cx="745650" cy="5683"/>
          </a:xfrm>
          <a:prstGeom prst="line">
            <a:avLst/>
          </a:prstGeom>
          <a:ln w="28575">
            <a:solidFill>
              <a:srgbClr val="C824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94F90BB7-0915-6712-0ADB-A2A2E8EB19D9}"/>
              </a:ext>
            </a:extLst>
          </p:cNvPr>
          <p:cNvSpPr/>
          <p:nvPr/>
        </p:nvSpPr>
        <p:spPr>
          <a:xfrm>
            <a:off x="1109459" y="2155364"/>
            <a:ext cx="216000" cy="216000"/>
          </a:xfrm>
          <a:prstGeom prst="rect">
            <a:avLst/>
          </a:prstGeom>
          <a:solidFill>
            <a:srgbClr val="C824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B5F74469-A16E-09F1-6329-A02850DCF231}"/>
              </a:ext>
            </a:extLst>
          </p:cNvPr>
          <p:cNvSpPr/>
          <p:nvPr/>
        </p:nvSpPr>
        <p:spPr>
          <a:xfrm>
            <a:off x="5907048" y="1133663"/>
            <a:ext cx="360000" cy="360000"/>
          </a:xfrm>
          <a:prstGeom prst="ellipse">
            <a:avLst/>
          </a:prstGeom>
          <a:solidFill>
            <a:srgbClr val="C824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8003868-FDAD-2034-23D4-466C70A965E9}"/>
              </a:ext>
            </a:extLst>
          </p:cNvPr>
          <p:cNvSpPr txBox="1"/>
          <p:nvPr/>
        </p:nvSpPr>
        <p:spPr>
          <a:xfrm>
            <a:off x="6581631" y="1113608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相机位姿顶点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1E5D162-BDBB-58C7-FCB9-C50528E746E7}"/>
              </a:ext>
            </a:extLst>
          </p:cNvPr>
          <p:cNvSpPr/>
          <p:nvPr/>
        </p:nvSpPr>
        <p:spPr>
          <a:xfrm>
            <a:off x="5722267" y="1698798"/>
            <a:ext cx="720000" cy="360000"/>
          </a:xfrm>
          <a:prstGeom prst="ellipse">
            <a:avLst/>
          </a:prstGeom>
          <a:solidFill>
            <a:srgbClr val="2878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9C1F094-E853-4F9E-0024-7238389067BC}"/>
              </a:ext>
            </a:extLst>
          </p:cNvPr>
          <p:cNvSpPr txBox="1"/>
          <p:nvPr/>
        </p:nvSpPr>
        <p:spPr>
          <a:xfrm>
            <a:off x="6581631" y="1678743"/>
            <a:ext cx="2274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地图点云结构顶点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FD5D8492-BE43-F8C2-0330-9C212B504461}"/>
              </a:ext>
            </a:extLst>
          </p:cNvPr>
          <p:cNvGrpSpPr/>
          <p:nvPr/>
        </p:nvGrpSpPr>
        <p:grpSpPr>
          <a:xfrm>
            <a:off x="5722267" y="2330119"/>
            <a:ext cx="720000" cy="216000"/>
            <a:chOff x="6480106" y="2362728"/>
            <a:chExt cx="720000" cy="216000"/>
          </a:xfrm>
        </p:grpSpPr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5A49A516-E2CD-50A0-750D-D612411102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106" y="2471476"/>
              <a:ext cx="720000" cy="0"/>
            </a:xfrm>
            <a:prstGeom prst="line">
              <a:avLst/>
            </a:prstGeom>
            <a:ln w="28575">
              <a:solidFill>
                <a:srgbClr val="C8242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DA446CE-962A-38E2-D12E-37064F78CAB9}"/>
                </a:ext>
              </a:extLst>
            </p:cNvPr>
            <p:cNvSpPr/>
            <p:nvPr/>
          </p:nvSpPr>
          <p:spPr>
            <a:xfrm>
              <a:off x="6723767" y="2362728"/>
              <a:ext cx="216000" cy="216000"/>
            </a:xfrm>
            <a:prstGeom prst="rect">
              <a:avLst/>
            </a:prstGeom>
            <a:solidFill>
              <a:srgbClr val="C8242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A981A16D-AEFA-7561-C182-93B8B5A02F39}"/>
              </a:ext>
            </a:extLst>
          </p:cNvPr>
          <p:cNvGrpSpPr/>
          <p:nvPr/>
        </p:nvGrpSpPr>
        <p:grpSpPr>
          <a:xfrm>
            <a:off x="5722267" y="3501967"/>
            <a:ext cx="720000" cy="216000"/>
            <a:chOff x="6480106" y="2363475"/>
            <a:chExt cx="720000" cy="216000"/>
          </a:xfrm>
        </p:grpSpPr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29C83EF9-639C-E141-697B-B84B9F316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106" y="2471476"/>
              <a:ext cx="720000" cy="0"/>
            </a:xfrm>
            <a:prstGeom prst="line">
              <a:avLst/>
            </a:prstGeom>
            <a:ln w="28575">
              <a:solidFill>
                <a:srgbClr val="F3D2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04F822F9-F790-9802-5918-9983C8F8158C}"/>
                </a:ext>
              </a:extLst>
            </p:cNvPr>
            <p:cNvSpPr/>
            <p:nvPr/>
          </p:nvSpPr>
          <p:spPr>
            <a:xfrm>
              <a:off x="6729022" y="2363475"/>
              <a:ext cx="216000" cy="216000"/>
            </a:xfrm>
            <a:prstGeom prst="rect">
              <a:avLst/>
            </a:prstGeom>
            <a:solidFill>
              <a:srgbClr val="F3D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0702A34A-A45A-8996-9BA0-4ABB30F15428}"/>
              </a:ext>
            </a:extLst>
          </p:cNvPr>
          <p:cNvGrpSpPr/>
          <p:nvPr/>
        </p:nvGrpSpPr>
        <p:grpSpPr>
          <a:xfrm>
            <a:off x="5727048" y="4100235"/>
            <a:ext cx="720000" cy="216000"/>
            <a:chOff x="6480106" y="2371533"/>
            <a:chExt cx="720000" cy="216000"/>
          </a:xfrm>
        </p:grpSpPr>
        <p:cxnSp>
          <p:nvCxnSpPr>
            <p:cNvPr id="87" name="直线连接符 86">
              <a:extLst>
                <a:ext uri="{FF2B5EF4-FFF2-40B4-BE49-F238E27FC236}">
                  <a16:creationId xmlns:a16="http://schemas.microsoft.com/office/drawing/2014/main" id="{598AA52D-A91A-DAA9-1281-89ADE8245B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106" y="2471476"/>
              <a:ext cx="720000" cy="0"/>
            </a:xfrm>
            <a:prstGeom prst="line">
              <a:avLst/>
            </a:prstGeom>
            <a:ln w="28575">
              <a:solidFill>
                <a:srgbClr val="14517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7CA7A7E3-3350-FEC7-7032-440453306516}"/>
                </a:ext>
              </a:extLst>
            </p:cNvPr>
            <p:cNvSpPr/>
            <p:nvPr/>
          </p:nvSpPr>
          <p:spPr>
            <a:xfrm>
              <a:off x="6729022" y="2371533"/>
              <a:ext cx="216000" cy="216000"/>
            </a:xfrm>
            <a:prstGeom prst="rect">
              <a:avLst/>
            </a:prstGeom>
            <a:solidFill>
              <a:srgbClr val="14517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8FA17CC6-50AB-73A8-B8B6-08DE0D62B4BD}"/>
              </a:ext>
            </a:extLst>
          </p:cNvPr>
          <p:cNvSpPr txBox="1"/>
          <p:nvPr/>
        </p:nvSpPr>
        <p:spPr>
          <a:xfrm>
            <a:off x="6581631" y="2230755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相邻帧边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E2CED0A-754E-3B1F-51DC-B3FE40979870}"/>
              </a:ext>
            </a:extLst>
          </p:cNvPr>
          <p:cNvSpPr txBox="1"/>
          <p:nvPr/>
        </p:nvSpPr>
        <p:spPr>
          <a:xfrm>
            <a:off x="6586412" y="3995837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地图点先验边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6C5658E-417D-9486-AC83-E91A33EDD754}"/>
              </a:ext>
            </a:extLst>
          </p:cNvPr>
          <p:cNvSpPr txBox="1"/>
          <p:nvPr/>
        </p:nvSpPr>
        <p:spPr>
          <a:xfrm>
            <a:off x="6581631" y="3409912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地图观测边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7A5EB05-46AF-D450-F9F2-BF9FDA265A54}"/>
              </a:ext>
            </a:extLst>
          </p:cNvPr>
          <p:cNvGrpSpPr/>
          <p:nvPr/>
        </p:nvGrpSpPr>
        <p:grpSpPr>
          <a:xfrm>
            <a:off x="5722267" y="2920060"/>
            <a:ext cx="720000" cy="216000"/>
            <a:chOff x="6480106" y="2359436"/>
            <a:chExt cx="720000" cy="216000"/>
          </a:xfrm>
          <a:solidFill>
            <a:srgbClr val="C497B2"/>
          </a:solidFill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28B77C6D-90B9-26F1-CEB3-3024CDA277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106" y="2471476"/>
              <a:ext cx="720000" cy="0"/>
            </a:xfrm>
            <a:prstGeom prst="line">
              <a:avLst/>
            </a:prstGeom>
            <a:grpFill/>
            <a:ln w="28575">
              <a:solidFill>
                <a:srgbClr val="C497B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F804C98-F91D-A322-D22C-D45A7958BC16}"/>
                </a:ext>
              </a:extLst>
            </p:cNvPr>
            <p:cNvSpPr/>
            <p:nvPr/>
          </p:nvSpPr>
          <p:spPr>
            <a:xfrm>
              <a:off x="6733803" y="2359436"/>
              <a:ext cx="216000" cy="21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5168FDFE-0F04-2E19-E92F-CF15CE6D5C22}"/>
              </a:ext>
            </a:extLst>
          </p:cNvPr>
          <p:cNvSpPr txBox="1"/>
          <p:nvPr/>
        </p:nvSpPr>
        <p:spPr>
          <a:xfrm>
            <a:off x="6581631" y="2823988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地图关键帧边</a:t>
            </a:r>
            <a:endParaRPr kumimoji="1" lang="zh-CN" altLang="en-US" sz="20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30EEC04-38F9-832D-7C02-002D33511061}"/>
                  </a:ext>
                </a:extLst>
              </p:cNvPr>
              <p:cNvSpPr/>
              <p:nvPr/>
            </p:nvSpPr>
            <p:spPr>
              <a:xfrm>
                <a:off x="3054061" y="1888653"/>
                <a:ext cx="720000" cy="720000"/>
              </a:xfrm>
              <a:prstGeom prst="ellipse">
                <a:avLst/>
              </a:prstGeom>
              <a:solidFill>
                <a:srgbClr val="C8242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30EEC04-38F9-832D-7C02-002D33511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61" y="1888653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 l="-17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2D8D6CF-2C12-DF18-3052-EC13F4F31BE7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 flipV="1">
            <a:off x="2308411" y="2240046"/>
            <a:ext cx="745650" cy="8607"/>
          </a:xfrm>
          <a:prstGeom prst="line">
            <a:avLst/>
          </a:prstGeom>
          <a:ln w="28575">
            <a:solidFill>
              <a:srgbClr val="C824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F50AEE7-D140-4BEB-12B0-3FFFD78B7A5B}"/>
              </a:ext>
            </a:extLst>
          </p:cNvPr>
          <p:cNvSpPr/>
          <p:nvPr/>
        </p:nvSpPr>
        <p:spPr>
          <a:xfrm>
            <a:off x="2535889" y="2155364"/>
            <a:ext cx="216000" cy="216000"/>
          </a:xfrm>
          <a:prstGeom prst="rect">
            <a:avLst/>
          </a:prstGeom>
          <a:solidFill>
            <a:srgbClr val="C824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673A6E3-CE4B-A2F0-5A0B-062433F3A70D}"/>
              </a:ext>
            </a:extLst>
          </p:cNvPr>
          <p:cNvSpPr txBox="1"/>
          <p:nvPr/>
        </p:nvSpPr>
        <p:spPr>
          <a:xfrm>
            <a:off x="3766138" y="2127378"/>
            <a:ext cx="82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……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207EE4D6-39B4-1F53-8754-1FAE75752FDC}"/>
              </a:ext>
            </a:extLst>
          </p:cNvPr>
          <p:cNvCxnSpPr>
            <a:cxnSpLocks/>
            <a:stCxn id="9" idx="0"/>
            <a:endCxn id="82" idx="2"/>
          </p:cNvCxnSpPr>
          <p:nvPr/>
        </p:nvCxnSpPr>
        <p:spPr>
          <a:xfrm flipV="1">
            <a:off x="1948411" y="1454272"/>
            <a:ext cx="12126" cy="425774"/>
          </a:xfrm>
          <a:prstGeom prst="line">
            <a:avLst/>
          </a:prstGeom>
          <a:ln w="28575">
            <a:solidFill>
              <a:srgbClr val="C497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F442E9D9-AB8D-52C2-E90E-6F8765C93A33}"/>
              </a:ext>
            </a:extLst>
          </p:cNvPr>
          <p:cNvCxnSpPr>
            <a:cxnSpLocks/>
            <a:stCxn id="9" idx="4"/>
            <a:endCxn id="2" idx="0"/>
          </p:cNvCxnSpPr>
          <p:nvPr/>
        </p:nvCxnSpPr>
        <p:spPr>
          <a:xfrm>
            <a:off x="1948411" y="2600046"/>
            <a:ext cx="12126" cy="793011"/>
          </a:xfrm>
          <a:prstGeom prst="line">
            <a:avLst/>
          </a:prstGeom>
          <a:ln w="28575">
            <a:solidFill>
              <a:srgbClr val="F3D2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C9AD68D4-89EA-35F5-898C-A4D83DC5BB8A}"/>
              </a:ext>
            </a:extLst>
          </p:cNvPr>
          <p:cNvSpPr/>
          <p:nvPr/>
        </p:nvSpPr>
        <p:spPr>
          <a:xfrm>
            <a:off x="4159088" y="3786502"/>
            <a:ext cx="216000" cy="216000"/>
          </a:xfrm>
          <a:prstGeom prst="rect">
            <a:avLst/>
          </a:prstGeom>
          <a:solidFill>
            <a:srgbClr val="1451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78FFEC3-D22D-87BB-60FE-57AA15E410D6}"/>
              </a:ext>
            </a:extLst>
          </p:cNvPr>
          <p:cNvSpPr/>
          <p:nvPr/>
        </p:nvSpPr>
        <p:spPr>
          <a:xfrm>
            <a:off x="1852537" y="1238272"/>
            <a:ext cx="216000" cy="216000"/>
          </a:xfrm>
          <a:prstGeom prst="rect">
            <a:avLst/>
          </a:prstGeom>
          <a:solidFill>
            <a:srgbClr val="C497B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B051E20-A77D-BFDB-2813-74EA5E5C452C}"/>
              </a:ext>
            </a:extLst>
          </p:cNvPr>
          <p:cNvSpPr/>
          <p:nvPr/>
        </p:nvSpPr>
        <p:spPr>
          <a:xfrm>
            <a:off x="1852536" y="2852251"/>
            <a:ext cx="216000" cy="216000"/>
          </a:xfrm>
          <a:prstGeom prst="rect">
            <a:avLst/>
          </a:prstGeom>
          <a:solidFill>
            <a:srgbClr val="F3D2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7330A1C3-C7C9-3054-9522-7B0A6C5D23B6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482761" y="1451228"/>
            <a:ext cx="12770" cy="434501"/>
          </a:xfrm>
          <a:prstGeom prst="line">
            <a:avLst/>
          </a:prstGeom>
          <a:ln w="28575">
            <a:solidFill>
              <a:srgbClr val="C497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D2D31BE-19A7-B0D4-8EDC-274414E6E851}"/>
              </a:ext>
            </a:extLst>
          </p:cNvPr>
          <p:cNvSpPr/>
          <p:nvPr/>
        </p:nvSpPr>
        <p:spPr>
          <a:xfrm>
            <a:off x="387531" y="1235228"/>
            <a:ext cx="216000" cy="216000"/>
          </a:xfrm>
          <a:prstGeom prst="rect">
            <a:avLst/>
          </a:prstGeom>
          <a:solidFill>
            <a:srgbClr val="C497B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320CFBF1-623F-A290-52A7-21DC1515BA65}"/>
              </a:ext>
            </a:extLst>
          </p:cNvPr>
          <p:cNvCxnSpPr>
            <a:cxnSpLocks/>
            <a:stCxn id="7" idx="4"/>
            <a:endCxn id="2" idx="1"/>
          </p:cNvCxnSpPr>
          <p:nvPr/>
        </p:nvCxnSpPr>
        <p:spPr>
          <a:xfrm>
            <a:off x="482761" y="2605729"/>
            <a:ext cx="275230" cy="934198"/>
          </a:xfrm>
          <a:prstGeom prst="line">
            <a:avLst/>
          </a:prstGeom>
          <a:ln w="28575">
            <a:solidFill>
              <a:srgbClr val="F3D2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33038329-BB86-74A7-6458-C88C6966B92A}"/>
              </a:ext>
            </a:extLst>
          </p:cNvPr>
          <p:cNvCxnSpPr>
            <a:cxnSpLocks/>
            <a:stCxn id="12" idx="4"/>
            <a:endCxn id="2" idx="7"/>
          </p:cNvCxnSpPr>
          <p:nvPr/>
        </p:nvCxnSpPr>
        <p:spPr>
          <a:xfrm flipH="1">
            <a:off x="3163082" y="2608653"/>
            <a:ext cx="250979" cy="931274"/>
          </a:xfrm>
          <a:prstGeom prst="line">
            <a:avLst/>
          </a:prstGeom>
          <a:ln w="28575">
            <a:solidFill>
              <a:srgbClr val="F3D2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D56F54A-79BC-FA06-C16F-9C741343E8A0}"/>
              </a:ext>
            </a:extLst>
          </p:cNvPr>
          <p:cNvSpPr/>
          <p:nvPr/>
        </p:nvSpPr>
        <p:spPr>
          <a:xfrm>
            <a:off x="3208748" y="2856828"/>
            <a:ext cx="216000" cy="216000"/>
          </a:xfrm>
          <a:prstGeom prst="rect">
            <a:avLst/>
          </a:prstGeom>
          <a:solidFill>
            <a:srgbClr val="F3D2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F4E75EA-5E4A-51E4-F32E-40F612A64164}"/>
              </a:ext>
            </a:extLst>
          </p:cNvPr>
          <p:cNvSpPr/>
          <p:nvPr/>
        </p:nvSpPr>
        <p:spPr>
          <a:xfrm>
            <a:off x="495531" y="2856828"/>
            <a:ext cx="216000" cy="216000"/>
          </a:xfrm>
          <a:prstGeom prst="rect">
            <a:avLst/>
          </a:prstGeom>
          <a:solidFill>
            <a:srgbClr val="F3D2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99EEB7F8-D07B-2D92-5EF1-0823B59DE7BD}"/>
              </a:ext>
            </a:extLst>
          </p:cNvPr>
          <p:cNvCxnSpPr>
            <a:cxnSpLocks/>
            <a:stCxn id="71" idx="1"/>
            <a:endCxn id="2" idx="6"/>
          </p:cNvCxnSpPr>
          <p:nvPr/>
        </p:nvCxnSpPr>
        <p:spPr>
          <a:xfrm flipH="1">
            <a:off x="3661192" y="3894502"/>
            <a:ext cx="497896" cy="0"/>
          </a:xfrm>
          <a:prstGeom prst="line">
            <a:avLst/>
          </a:prstGeom>
          <a:ln w="28575">
            <a:solidFill>
              <a:srgbClr val="14517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15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55964</TotalTime>
  <Words>135</Words>
  <Application>Microsoft Macintosh PowerPoint</Application>
  <PresentationFormat>自定义</PresentationFormat>
  <Paragraphs>70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SimSun</vt:lpstr>
      <vt:lpstr>Aptos</vt:lpstr>
      <vt:lpstr>Aptos Display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 </dc:creator>
  <cp:lastModifiedBy> </cp:lastModifiedBy>
  <cp:revision>187</cp:revision>
  <dcterms:created xsi:type="dcterms:W3CDTF">2024-08-18T10:03:04Z</dcterms:created>
  <dcterms:modified xsi:type="dcterms:W3CDTF">2025-02-22T06:24:19Z</dcterms:modified>
</cp:coreProperties>
</file>