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486" r:id="rId2"/>
    <p:sldId id="487" r:id="rId3"/>
    <p:sldId id="440" r:id="rId4"/>
    <p:sldId id="396" r:id="rId5"/>
    <p:sldId id="488" r:id="rId6"/>
    <p:sldId id="489" r:id="rId7"/>
    <p:sldId id="494" r:id="rId8"/>
    <p:sldId id="406" r:id="rId9"/>
    <p:sldId id="293" r:id="rId10"/>
    <p:sldId id="288" r:id="rId11"/>
    <p:sldId id="341" r:id="rId12"/>
    <p:sldId id="300" r:id="rId13"/>
    <p:sldId id="442" r:id="rId14"/>
    <p:sldId id="443" r:id="rId15"/>
    <p:sldId id="444" r:id="rId16"/>
    <p:sldId id="308" r:id="rId17"/>
    <p:sldId id="306" r:id="rId18"/>
    <p:sldId id="483" r:id="rId19"/>
    <p:sldId id="508" r:id="rId20"/>
    <p:sldId id="509" r:id="rId21"/>
    <p:sldId id="510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00"/>
    <a:srgbClr val="FFFFCC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94" d="100"/>
          <a:sy n="94" d="100"/>
        </p:scale>
        <p:origin x="-102" y="-342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352B9-28F4-4A00-9EF3-33F6C16807A9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A3AE2-CC95-4879-881E-13E14F60A0A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B11A2-73D0-4E10-A603-652772558A01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and Roadmap to </a:t>
            </a:r>
            <a:br>
              <a:rPr lang="en-US" dirty="0" smtClean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Basic Concepts</a:t>
            </a:r>
          </a:p>
          <a:p>
            <a:pPr eaLnBrk="1" hangingPunct="1"/>
            <a:r>
              <a:rPr lang="en-US" dirty="0" smtClean="0"/>
              <a:t>XML, SOAP, WSDL, 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Broker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Web 2.0 and Web 3.0 Semantic Web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SOA Outlook and Research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1828800"/>
            <a:ext cx="228600" cy="121920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22225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0" dirty="0"/>
              <a:t>Lecture 3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3346810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Three-party model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838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219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905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676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2057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867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733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85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49300" y="30924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85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b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486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886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362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62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609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73100" y="56070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62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581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581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6449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733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4114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648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267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419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5029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447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981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447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2057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143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477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5405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Organization Z: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553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848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934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543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924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819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981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676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5029200" y="2438400"/>
            <a:ext cx="1073150" cy="533400"/>
            <a:chOff x="3168" y="1536"/>
            <a:chExt cx="67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790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90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696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486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828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28600" y="2971800"/>
            <a:ext cx="996950" cy="1066800"/>
            <a:chOff x="144" y="1872"/>
            <a:chExt cx="628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7010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b="0" dirty="0"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1C189-C24C-4CDC-B1D2-61676AF790D8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16087"/>
            <a:ext cx="7620000" cy="460851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XML, SOAP, WSDL</a:t>
            </a:r>
          </a:p>
          <a:p>
            <a:pPr eaLnBrk="1" hangingPunct="1"/>
            <a:r>
              <a:rPr lang="en-US" dirty="0" smtClean="0"/>
              <a:t>Services</a:t>
            </a:r>
          </a:p>
          <a:p>
            <a:pPr eaLnBrk="1" hangingPunct="1"/>
            <a:r>
              <a:rPr lang="en-US" dirty="0" smtClean="0"/>
              <a:t>Service Broker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Semantic Web</a:t>
            </a:r>
            <a:endParaRPr lang="en-US" sz="3200" dirty="0" smtClean="0"/>
          </a:p>
        </p:txBody>
      </p:sp>
      <p:sp>
        <p:nvSpPr>
          <p:cNvPr id="5" name="Right Brace 4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3468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Three-party </a:t>
            </a:r>
            <a:r>
              <a:rPr lang="en-US" b="0" dirty="0" smtClean="0"/>
              <a:t>model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888" y="152400"/>
            <a:ext cx="6792912" cy="623888"/>
          </a:xfrm>
        </p:spPr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XML (Extensible Markup Language) is a Meta language that can be used: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To define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BPEL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You can define attributes to each data item for semantic meanings. Data transferred between Web services are encoded in XML</a:t>
            </a:r>
            <a:endParaRPr 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1250950"/>
            <a:ext cx="8534400" cy="1873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&lt;html&gt;</a:t>
            </a:r>
          </a:p>
          <a:p>
            <a:r>
              <a:rPr lang="en-US" sz="1600" b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>
                <a:latin typeface="Tahoma" pitchFamily="34" charset="0"/>
              </a:rPr>
              <a:t>&lt;li&gt;Software design and development</a:t>
            </a:r>
            <a:r>
              <a:rPr lang="en-US" sz="1600" b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>
                <a:latin typeface="Tahoma" pitchFamily="34" charset="0"/>
              </a:rPr>
              <a:t>&lt;li&gt;Software engineering applications</a:t>
            </a:r>
            <a:r>
              <a:rPr lang="en-US" sz="1600" b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>
                <a:latin typeface="Tahoma" pitchFamily="34" charset="0"/>
              </a:rPr>
              <a:t>&lt;li&gt;Software security</a:t>
            </a:r>
            <a:r>
              <a:rPr lang="en-US" sz="1600" b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04800" y="3635375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Differences between HTML and XML languages </a:t>
            </a:r>
            <a:endParaRPr lang="en-US" sz="2800" smtClean="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24579"/>
              </p:ext>
            </p:extLst>
          </p:nvPr>
        </p:nvGraphicFramePr>
        <p:xfrm>
          <a:off x="533400" y="1447800"/>
          <a:ext cx="8269288" cy="4624389"/>
        </p:xfrm>
        <a:graphic>
          <a:graphicData uri="http://schemas.openxmlformats.org/drawingml/2006/table">
            <a:tbl>
              <a:tblPr/>
              <a:tblGrid>
                <a:gridCol w="1524000"/>
                <a:gridCol w="2822575"/>
                <a:gridCol w="3922713"/>
              </a:tblGrid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the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SOAP: </a:t>
            </a:r>
            <a:r>
              <a:rPr lang="en-US" altLang="zh-CN" smtClean="0">
                <a:ea typeface="宋体" pitchFamily="2" charset="-122"/>
              </a:rPr>
              <a:t>Simple Object Access Protocol </a:t>
            </a:r>
            <a:endParaRPr lang="en-US" smtClean="0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228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to transport messages between Web services/apps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</a:t>
            </a:r>
            <a:r>
              <a:rPr lang="en-US" altLang="zh-CN" sz="2400" b="0" dirty="0" smtClean="0">
                <a:ea typeface="宋体" pitchFamily="2" charset="-122"/>
              </a:rPr>
              <a:t>an </a:t>
            </a:r>
            <a:r>
              <a:rPr lang="en-US" altLang="zh-CN" sz="2400" b="0" dirty="0">
                <a:ea typeface="宋体" pitchFamily="2" charset="-122"/>
              </a:rPr>
              <a:t>HTTP (Hypertext Transfer Protocol ) message and sent as an HTTP packet over the internet;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The format of SOAP message is as follows:</a:t>
            </a: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8600" y="5029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b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31775" y="5181600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76400" y="5143500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500563" y="5143500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7467600" y="517207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WSDL: </a:t>
            </a:r>
            <a:r>
              <a:rPr lang="en-US" altLang="zh-CN" sz="2800" smtClean="0">
                <a:ea typeface="宋体" pitchFamily="2" charset="-122"/>
              </a:rPr>
              <a:t>Web Service Description Language</a:t>
            </a:r>
            <a:endParaRPr lang="en-US" sz="28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WSDL is used for describing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Web services (interfaces), including four critical aspects of Web services: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provides discovery and remote call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1371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7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27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 b="0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 Services vs. OOC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4608513"/>
          </a:xfrm>
        </p:spPr>
        <p:txBody>
          <a:bodyPr/>
          <a:lstStyle/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WSDL interface	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Namespace of services 	</a:t>
            </a:r>
            <a:r>
              <a:rPr lang="en-US" dirty="0" smtClean="0">
                <a:sym typeface="Wingdings" pitchFamily="2" charset="2"/>
              </a:rPr>
              <a:t>  N</a:t>
            </a:r>
            <a:r>
              <a:rPr lang="en-US" dirty="0" smtClean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Service 	</a:t>
            </a:r>
            <a:r>
              <a:rPr lang="en-US" dirty="0" smtClean="0">
                <a:sym typeface="Wingdings" pitchFamily="2" charset="2"/>
              </a:rPr>
              <a:t>  Class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Operation type in	</a:t>
            </a:r>
            <a:r>
              <a:rPr lang="en-US" dirty="0" smtClean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1905000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367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2286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4803775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459413" y="5116513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8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5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Active Objects</a:t>
              </a:r>
              <a:endParaRPr lang="en-US" sz="1400" b="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28738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3124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3124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3581400" y="4651375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334000" y="2743200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1066800" y="990600"/>
            <a:ext cx="752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7391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2209800" y="1676400"/>
            <a:ext cx="2133600" cy="1295400"/>
          </a:xfrm>
          <a:prstGeom prst="wedgeRoundRectCallout">
            <a:avLst>
              <a:gd name="adj1" fmla="val -25375"/>
              <a:gd name="adj2" fmla="val 6421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Developers who understand database, ontology, and 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1252538" y="60309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5334000" y="6030913"/>
            <a:ext cx="1935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3403600" y="412908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52400" y="2133600"/>
            <a:ext cx="99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 rot="16200000" flipH="1">
            <a:off x="-594518" y="3748881"/>
            <a:ext cx="3135312" cy="644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52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Software engineers who understand the application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623888"/>
          </a:xfrm>
        </p:spPr>
        <p:txBody>
          <a:bodyPr/>
          <a:lstStyle/>
          <a:p>
            <a:pPr algn="ctr"/>
            <a:r>
              <a:rPr lang="en-US" dirty="0" smtClean="0"/>
              <a:t>Key SOA, SOC &amp; SOD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077200" cy="570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Component-based composition with open standards and protocols </a:t>
            </a:r>
          </a:p>
          <a:p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Remote objects</a:t>
            </a: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, </a:t>
            </a:r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binding, and remote invocation</a:t>
            </a:r>
            <a:endParaRPr lang="en-US" altLang="zh-CN" sz="2400" b="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Autonomous services with platform-independent: Using proxy, instead of code integration</a:t>
            </a:r>
          </a:p>
          <a:p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Loosely </a:t>
            </a: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coupling </a:t>
            </a:r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using message-based communication and asynchronous communication is supported</a:t>
            </a:r>
            <a:endParaRPr lang="en-US" altLang="zh-CN" sz="2400" b="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Web-based repository </a:t>
            </a: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of internet-searchable </a:t>
            </a:r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and </a:t>
            </a: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reusable </a:t>
            </a:r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services</a:t>
            </a:r>
          </a:p>
          <a:p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Automatic </a:t>
            </a: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discovering and </a:t>
            </a:r>
            <a:r>
              <a:rPr lang="en-US" altLang="zh-CN" sz="2400" b="0" dirty="0" smtClean="0">
                <a:latin typeface="Tahoma" pitchFamily="34" charset="0"/>
                <a:ea typeface="宋体" pitchFamily="2" charset="-122"/>
              </a:rPr>
              <a:t>binding, based on collaboration negotiation, dynamic re-composition, and ontology-based reasoning.</a:t>
            </a:r>
          </a:p>
          <a:p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Separation of development:</a:t>
            </a:r>
            <a:br>
              <a:rPr lang="en-US" altLang="zh-CN" sz="2400" b="0" dirty="0">
                <a:latin typeface="Tahoma" pitchFamily="34" charset="0"/>
                <a:ea typeface="宋体" pitchFamily="2" charset="-122"/>
              </a:rPr>
            </a:br>
            <a:r>
              <a:rPr lang="en-US" altLang="zh-CN" sz="2400" b="0" dirty="0">
                <a:latin typeface="Tahoma" pitchFamily="34" charset="0"/>
                <a:ea typeface="宋体" pitchFamily="2" charset="-122"/>
              </a:rPr>
              <a:t>service provider, broker, client</a:t>
            </a:r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  <a:p>
            <a:pPr eaLnBrk="1" hangingPunct="1"/>
            <a:r>
              <a:rPr lang="en-US" dirty="0" smtClean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SOA Outlook and Research (for Graduate students)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2895600"/>
            <a:ext cx="307975" cy="20574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7338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926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7543800" y="4038600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</a:t>
            </a:r>
            <a:endParaRPr lang="en-US" sz="1600" b="0"/>
          </a:p>
        </p:txBody>
      </p:sp>
      <p:grpSp>
        <p:nvGrpSpPr>
          <p:cNvPr id="5125" name="Group 108"/>
          <p:cNvGrpSpPr>
            <a:grpSpLocks/>
          </p:cNvGrpSpPr>
          <p:nvPr/>
        </p:nvGrpSpPr>
        <p:grpSpPr bwMode="auto">
          <a:xfrm>
            <a:off x="5867400" y="2971800"/>
            <a:ext cx="1077913" cy="244475"/>
            <a:chOff x="4526" y="3898"/>
            <a:chExt cx="679" cy="154"/>
          </a:xfrm>
        </p:grpSpPr>
        <p:sp>
          <p:nvSpPr>
            <p:cNvPr id="5180" name="Rectangle 47"/>
            <p:cNvSpPr>
              <a:spLocks noChangeArrowheads="1"/>
            </p:cNvSpPr>
            <p:nvPr/>
          </p:nvSpPr>
          <p:spPr bwMode="auto">
            <a:xfrm>
              <a:off x="4656" y="3898"/>
              <a:ext cx="5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Publishing</a:t>
              </a:r>
              <a:endParaRPr lang="en-US" sz="1600" b="0"/>
            </a:p>
          </p:txBody>
        </p:sp>
        <p:sp>
          <p:nvSpPr>
            <p:cNvPr id="5181" name="Rectangle 48"/>
            <p:cNvSpPr>
              <a:spLocks noChangeArrowheads="1"/>
            </p:cNvSpPr>
            <p:nvPr/>
          </p:nvSpPr>
          <p:spPr bwMode="auto">
            <a:xfrm>
              <a:off x="4526" y="3898"/>
              <a:ext cx="11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Wingdings" pitchFamily="2" charset="2"/>
                </a:rPr>
                <a:t>‚</a:t>
              </a:r>
              <a:endParaRPr lang="en-US" sz="1600" b="0"/>
            </a:p>
          </p:txBody>
        </p:sp>
      </p:grp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3319463" y="3460750"/>
            <a:ext cx="3730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Find</a:t>
            </a:r>
            <a:endParaRPr lang="en-US" sz="1600" b="0"/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>
            <a:off x="3749675" y="20399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ƒ</a:t>
            </a:r>
            <a:endParaRPr lang="en-US" sz="1600" b="0"/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2274888" y="3141663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Found</a:t>
            </a:r>
            <a:endParaRPr lang="en-US" sz="1600" b="0"/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2293938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4043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4043363" y="2276475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brokers</a:t>
            </a:r>
            <a:endParaRPr lang="en-US" sz="1600" b="0"/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2490788" y="2770188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5154613" y="2770188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Rectangle 63"/>
          <p:cNvSpPr>
            <a:spLocks noChangeArrowheads="1"/>
          </p:cNvSpPr>
          <p:nvPr/>
        </p:nvSpPr>
        <p:spPr bwMode="auto">
          <a:xfrm>
            <a:off x="3130550" y="3460750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„</a:t>
            </a:r>
            <a:endParaRPr lang="en-US" sz="1600" b="0"/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3913188" y="3962400"/>
            <a:ext cx="1427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SOAP/HTTP call</a:t>
            </a:r>
            <a:endParaRPr lang="en-US" sz="1600" b="0"/>
          </a:p>
        </p:txBody>
      </p:sp>
      <p:sp>
        <p:nvSpPr>
          <p:cNvPr id="5142" name="Rectangle 65"/>
          <p:cNvSpPr>
            <a:spLocks noChangeArrowheads="1"/>
          </p:cNvSpPr>
          <p:nvPr/>
        </p:nvSpPr>
        <p:spPr bwMode="auto">
          <a:xfrm>
            <a:off x="2054225" y="316388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…</a:t>
            </a:r>
            <a:endParaRPr lang="en-US" sz="1600" b="0"/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4267200" y="4364038"/>
            <a:ext cx="600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Results</a:t>
            </a:r>
            <a:endParaRPr lang="en-US" sz="1600" b="0"/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1673225" y="3783013"/>
            <a:ext cx="1590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 builder</a:t>
            </a:r>
            <a:endParaRPr lang="en-US" sz="1600" b="0"/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6008688" y="3751263"/>
            <a:ext cx="143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providers</a:t>
            </a:r>
            <a:endParaRPr lang="en-US" sz="1600" b="0"/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6154738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6172200" y="4238625"/>
            <a:ext cx="1227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Active Objects</a:t>
            </a:r>
            <a:endParaRPr lang="en-US" sz="1600" b="0"/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2686050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1733550" y="4210050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Applications</a:t>
            </a:r>
            <a:endParaRPr lang="en-US" sz="1600" b="0"/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3300413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3276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3938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7186613" y="2497138"/>
            <a:ext cx="17287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/>
              <a:t>Computing service</a:t>
            </a:r>
          </a:p>
          <a:p>
            <a:pPr eaLnBrk="1" hangingPunct="1"/>
            <a:r>
              <a:rPr lang="en-US" sz="1600" b="0"/>
              <a:t>development:</a:t>
            </a:r>
          </a:p>
          <a:p>
            <a:pPr eaLnBrk="1" hangingPunct="1"/>
            <a:r>
              <a:rPr lang="en-US" sz="1600" b="0"/>
              <a:t>Visual Studio</a:t>
            </a:r>
          </a:p>
          <a:p>
            <a:pPr eaLnBrk="1" hangingPunct="1"/>
            <a:r>
              <a:rPr lang="en-US" sz="1600" b="0"/>
              <a:t>Java EE / Eclipse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7291388" y="1219200"/>
            <a:ext cx="1304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/>
              <a:t>Programming</a:t>
            </a:r>
          </a:p>
          <a:p>
            <a:pPr eaLnBrk="1" hangingPunct="1"/>
            <a:r>
              <a:rPr lang="en-US" sz="1600" b="0"/>
              <a:t>languages:</a:t>
            </a:r>
          </a:p>
          <a:p>
            <a:pPr eaLnBrk="1" hangingPunct="1"/>
            <a:r>
              <a:rPr lang="en-US" sz="1600" b="0"/>
              <a:t>C++, C#</a:t>
            </a:r>
          </a:p>
          <a:p>
            <a:pPr eaLnBrk="1" hangingPunct="1"/>
            <a:r>
              <a:rPr lang="en-US" sz="1600" b="0"/>
              <a:t>Java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7153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7607300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57150" y="4889500"/>
            <a:ext cx="4819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/>
              <a:t>Application development platforms</a:t>
            </a:r>
          </a:p>
          <a:p>
            <a:pPr algn="ctr" eaLnBrk="1" hangingPunct="1"/>
            <a:r>
              <a:rPr lang="en-US" sz="1600" b="0"/>
              <a:t>Specification languages VS, WebSphere, SCA/SDO, mashup, WF, WSFL, BPEL, PSML for composition, code generation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1100138" y="1597025"/>
            <a:ext cx="21002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/>
              <a:t>Directory of services</a:t>
            </a:r>
          </a:p>
          <a:p>
            <a:pPr algn="r" eaLnBrk="1" hangingPunct="1"/>
            <a:r>
              <a:rPr lang="en-US" sz="1600" b="0"/>
              <a:t>UDDI / WSDL / SOAP</a:t>
            </a:r>
          </a:p>
          <a:p>
            <a:pPr algn="r" eaLnBrk="1" hangingPunct="1"/>
            <a:r>
              <a:rPr lang="en-US" sz="1600" b="0"/>
              <a:t>ebXML, RDF/S, OWL</a:t>
            </a:r>
          </a:p>
          <a:p>
            <a:pPr algn="r" eaLnBrk="1" hangingPunct="1"/>
            <a:r>
              <a:rPr lang="en-US" sz="1600" b="0"/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3124200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3200400" y="2514600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8027988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5211763" y="4889500"/>
            <a:ext cx="3195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/>
              <a:t>Web and data service development</a:t>
            </a:r>
          </a:p>
          <a:p>
            <a:pPr algn="ctr" eaLnBrk="1" hangingPunct="1"/>
            <a:r>
              <a:rPr lang="en-US" sz="1600" b="0"/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6478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7005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Text Box 102"/>
          <p:cNvSpPr txBox="1">
            <a:spLocks noChangeArrowheads="1"/>
          </p:cNvSpPr>
          <p:nvPr/>
        </p:nvSpPr>
        <p:spPr bwMode="auto">
          <a:xfrm>
            <a:off x="838200" y="388620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</a:t>
            </a:r>
          </a:p>
        </p:txBody>
      </p:sp>
      <p:sp>
        <p:nvSpPr>
          <p:cNvPr id="5174" name="Text Box 103"/>
          <p:cNvSpPr txBox="1">
            <a:spLocks noChangeArrowheads="1"/>
          </p:cNvSpPr>
          <p:nvPr/>
        </p:nvSpPr>
        <p:spPr bwMode="auto">
          <a:xfrm>
            <a:off x="3902075" y="434340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</a:t>
            </a:r>
          </a:p>
        </p:txBody>
      </p:sp>
      <p:sp>
        <p:nvSpPr>
          <p:cNvPr id="5175" name="Text Box 104"/>
          <p:cNvSpPr txBox="1">
            <a:spLocks noChangeArrowheads="1"/>
          </p:cNvSpPr>
          <p:nvPr/>
        </p:nvSpPr>
        <p:spPr bwMode="auto">
          <a:xfrm>
            <a:off x="3581400" y="39306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</a:t>
            </a:r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2081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2608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7458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609600" y="4138613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/>
              <a:t>Binding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SOC Technologies and Their Relations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144588" y="2749550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706938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XML and XML Schema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706938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RDF and RDF Schema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06938" y="412750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OWL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821238" y="3668713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Local Ontology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833563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833563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833563" y="345281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833563" y="3806825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3327400" y="1600200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914400" y="16002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3886200" y="2187575"/>
            <a:ext cx="2600325" cy="1241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rot="5400000" flipH="1" flipV="1">
            <a:off x="3205163" y="2124075"/>
            <a:ext cx="1163638" cy="149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>
            <a:off x="2867025" y="1944688"/>
            <a:ext cx="460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821238" y="3208338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Global Ontology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5854700" y="2289175"/>
            <a:ext cx="1322388" cy="919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4246563" y="3898900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4246563" y="343852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09600" y="25908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787775" y="53625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200775" y="16002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5740400" y="1944688"/>
            <a:ext cx="460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1442244" y="2737644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838200" y="12573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191000" y="12192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443163" y="6172200"/>
            <a:ext cx="418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3200400" y="53340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257800" y="5486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74088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b="1" dirty="0" smtClean="0"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 smtClean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referred to as a service agent and implemented by an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 smtClean="0">
                <a:ea typeface="宋体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 smtClean="0">
                <a:ea typeface="宋体" pitchFamily="2" charset="-122"/>
              </a:rPr>
              <a:t> point of view, a service is a unit of work done by a service provider to achieve desired end results for a consumer (application builder).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 smtClean="0">
                <a:ea typeface="宋体" pitchFamily="2" charset="-122"/>
              </a:rPr>
              <a:t>, so that a service can be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 smtClean="0">
                <a:ea typeface="宋体" pitchFamily="2" charset="-122"/>
              </a:rPr>
              <a:t> and called (invoked)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For human users to use services, a (graphic) user interface needs to be added</a:t>
            </a:r>
            <a:r>
              <a:rPr lang="en-US" altLang="zh-CN" sz="2400" dirty="0" smtClean="0">
                <a:ea typeface="宋体" pitchFamily="2" charset="-122"/>
              </a:rPr>
              <a:t> – forming a (Web)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b="1" dirty="0" smtClean="0"/>
              <a:t>Service-Oriented Architecture</a:t>
            </a:r>
            <a:r>
              <a:rPr lang="en-US" sz="2400" dirty="0" smtClean="0"/>
              <a:t> (SOA): Software consisting of a collection of loosely coupled and platform-independent services that communicate with each other through standard interfaces. SOA does not concern developing operational software.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Service-Oriented Computing</a:t>
            </a:r>
            <a:r>
              <a:rPr lang="en-GB" altLang="zh-CN" sz="2400" dirty="0" smtClean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 smtClean="0">
                <a:ea typeface="宋体" pitchFamily="2" charset="-122"/>
              </a:rPr>
              <a:t>. A level deeper than SOA.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 smtClean="0">
                <a:ea typeface="宋体" pitchFamily="2" charset="-122"/>
              </a:rPr>
              <a:t> are often used alternatively.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Web Services</a:t>
            </a:r>
            <a:r>
              <a:rPr lang="en-GB" altLang="zh-CN" sz="2400" dirty="0" smtClean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 smtClean="0">
                <a:ea typeface="宋体" pitchFamily="2" charset="-122"/>
              </a:rPr>
              <a:t>XML, SOAP, WSDL, HTTP, UDDI, and ebXML.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SOAP/WSDL Services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RESTful Services</a:t>
            </a:r>
            <a:endParaRPr lang="en-GB" altLang="zh-CN" sz="2000" dirty="0" smtClean="0">
              <a:ea typeface="宋体" pitchFamily="2" charset="-122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00" y="2133600"/>
            <a:ext cx="1447800" cy="838200"/>
          </a:xfrm>
          <a:prstGeom prst="wedgeRoundRectCallout">
            <a:avLst>
              <a:gd name="adj1" fmla="val -78648"/>
              <a:gd name="adj2" fmla="val -468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Architecture Pattern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96200" y="3581400"/>
            <a:ext cx="1447800" cy="838200"/>
          </a:xfrm>
          <a:prstGeom prst="wedgeRoundRectCallout">
            <a:avLst>
              <a:gd name="adj1" fmla="val -76819"/>
              <a:gd name="adj2" fmla="val -5317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Computing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/>
              <a:t>Service-Oriented Development</a:t>
            </a:r>
            <a:r>
              <a:rPr lang="en-US" dirty="0" smtClean="0"/>
              <a:t> (SOD)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concerns the entire software </a:t>
            </a:r>
            <a:r>
              <a:rPr lang="en-US" b="1" dirty="0" smtClean="0"/>
              <a:t>development cycle </a:t>
            </a:r>
            <a:r>
              <a:rPr lang="en-US" dirty="0" smtClean="0"/>
              <a:t>based on SOA concepts and SOC paradigm.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involves current technologies and tools to effectively produce operational software: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Development environment: VS, Java EE, </a:t>
            </a:r>
            <a:r>
              <a:rPr lang="en-US" altLang="zh-CN" dirty="0" err="1" smtClean="0">
                <a:ea typeface="宋体" pitchFamily="2" charset="-122"/>
              </a:rPr>
              <a:t>WebSphere</a:t>
            </a:r>
            <a:r>
              <a:rPr lang="en-US" altLang="zh-CN" dirty="0" smtClean="0">
                <a:ea typeface="宋体" pitchFamily="2" charset="-122"/>
              </a:rPr>
              <a:t>, etc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Databases, SQL, Oracle, BD, etc.;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 smtClean="0">
                <a:ea typeface="宋体" pitchFamily="2" charset="-122"/>
              </a:rPr>
              <a:t>SoD</a:t>
            </a:r>
            <a:r>
              <a:rPr lang="en-US" altLang="zh-CN" dirty="0" smtClean="0">
                <a:ea typeface="宋体" pitchFamily="2" charset="-122"/>
              </a:rPr>
              <a:t>, Google App Engine, MS Azure, etc..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96200" cy="623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PMingLiU" pitchFamily="18" charset="-120"/>
              </a:rPr>
              <a:t>OO</a:t>
            </a:r>
            <a:r>
              <a:rPr lang="en-US" altLang="zh-TW" dirty="0" smtClean="0">
                <a:ea typeface="PMingLiU" pitchFamily="18" charset="-120"/>
              </a:rPr>
              <a:t> Development versus </a:t>
            </a:r>
            <a:r>
              <a:rPr lang="en-US" altLang="zh-CN" dirty="0" smtClean="0">
                <a:ea typeface="PMingLiU" pitchFamily="18" charset="-120"/>
              </a:rPr>
              <a:t>SO</a:t>
            </a:r>
            <a:r>
              <a:rPr lang="en-US" altLang="zh-TW" dirty="0" smtClean="0"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Development </a:t>
            </a:r>
            <a:endParaRPr lang="en-US" altLang="zh-CN" dirty="0" smtClean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1676400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3444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OO IDE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52400" y="4765675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Object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orientation </a:t>
            </a:r>
          </a:p>
          <a:p>
            <a:pPr algn="ctr"/>
            <a:r>
              <a:rPr lang="en-US" b="0"/>
              <a:t>Inheritance</a:t>
            </a:r>
          </a:p>
          <a:p>
            <a:pPr algn="ctr"/>
            <a:r>
              <a:rPr lang="en-US" b="0"/>
              <a:t>Polymorphism</a:t>
            </a:r>
          </a:p>
          <a:p>
            <a:pPr algn="ctr"/>
            <a:r>
              <a:rPr lang="en-US" b="0"/>
              <a:t>Dynamic </a:t>
            </a:r>
          </a:p>
          <a:p>
            <a:pPr algn="ctr"/>
            <a:r>
              <a:rPr lang="en-US" b="0"/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1916113" y="4765675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Java</a:t>
            </a:r>
          </a:p>
          <a:p>
            <a:pPr algn="ctr">
              <a:lnSpc>
                <a:spcPct val="90000"/>
              </a:lnSpc>
            </a:pPr>
            <a:r>
              <a:rPr lang="en-US" b="0"/>
              <a:t>Simula</a:t>
            </a:r>
          </a:p>
          <a:p>
            <a:pPr algn="ctr">
              <a:lnSpc>
                <a:spcPct val="90000"/>
              </a:lnSpc>
            </a:pPr>
            <a:r>
              <a:rPr lang="en-US" b="0"/>
              <a:t>Smalltalk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b="0"/>
              <a:t>C++</a:t>
            </a:r>
          </a:p>
          <a:p>
            <a:pPr algn="ctr">
              <a:lnSpc>
                <a:spcPct val="90000"/>
              </a:lnSpc>
            </a:pPr>
            <a:r>
              <a:rPr lang="en-US" b="0"/>
              <a:t>C#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3683000" y="4765675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CORBA</a:t>
            </a:r>
          </a:p>
          <a:p>
            <a:pPr algn="ctr"/>
            <a:r>
              <a:rPr lang="en-US" b="0" dirty="0"/>
              <a:t>UML</a:t>
            </a:r>
          </a:p>
          <a:p>
            <a:pPr algn="ctr">
              <a:lnSpc>
                <a:spcPct val="130000"/>
              </a:lnSpc>
            </a:pPr>
            <a:r>
              <a:rPr lang="en-US" b="0" dirty="0"/>
              <a:t>Visual </a:t>
            </a:r>
            <a:r>
              <a:rPr lang="en-US" b="0" dirty="0" smtClean="0"/>
              <a:t>Studio</a:t>
            </a:r>
            <a:endParaRPr lang="en-US" b="0" dirty="0"/>
          </a:p>
          <a:p>
            <a:pPr algn="ctr"/>
            <a:r>
              <a:rPr lang="en-US" b="0" dirty="0"/>
              <a:t>JDK</a:t>
            </a:r>
          </a:p>
          <a:p>
            <a:pPr algn="ctr"/>
            <a:r>
              <a:rPr lang="en-US" b="0" dirty="0"/>
              <a:t>GCC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5761038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rgbClr val="0033CC"/>
                </a:solidFill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5443538" y="4765675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Specification/Modeling</a:t>
            </a:r>
          </a:p>
          <a:p>
            <a:pPr algn="ctr"/>
            <a:r>
              <a:rPr lang="en-US" b="0"/>
              <a:t>Verification/Model checking</a:t>
            </a:r>
          </a:p>
          <a:p>
            <a:pPr algn="ctr"/>
            <a:r>
              <a:rPr lang="en-US" b="0"/>
              <a:t>Design / Coding</a:t>
            </a:r>
          </a:p>
          <a:p>
            <a:pPr algn="ctr"/>
            <a:r>
              <a:rPr lang="en-US" b="0"/>
              <a:t>Validation / Testing</a:t>
            </a:r>
          </a:p>
          <a:p>
            <a:pPr algn="ctr"/>
            <a:r>
              <a:rPr lang="en-US" b="0"/>
              <a:t>Operation</a:t>
            </a:r>
          </a:p>
          <a:p>
            <a:pPr algn="ctr"/>
            <a:r>
              <a:rPr lang="en-US" b="0"/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1524000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3200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5045075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6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-762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-762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SO IDE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Remote </a:t>
              </a:r>
              <a:br>
                <a:rPr lang="en-US" b="0"/>
              </a:br>
              <a:r>
                <a:rPr lang="en-US" b="0"/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Dynamic </a:t>
              </a:r>
              <a:br>
                <a:rPr lang="en-US" b="0"/>
              </a:br>
              <a:r>
                <a:rPr lang="en-US" b="0"/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Standard</a:t>
              </a:r>
              <a:br>
                <a:rPr lang="en-US" b="0"/>
              </a:br>
              <a:r>
                <a:rPr lang="en-US" b="0"/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rgbClr val="0033CC"/>
                  </a:solidFill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0"/>
                <a:t>Service development in OOC</a:t>
              </a:r>
            </a:p>
            <a:p>
              <a:r>
                <a:rPr lang="en-US" b="0"/>
                <a:t>Interface wrapping</a:t>
              </a:r>
            </a:p>
            <a:p>
              <a:r>
                <a:rPr lang="en-US" b="0"/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b="0"/>
                <a:t>Application specification</a:t>
              </a:r>
            </a:p>
            <a:p>
              <a:r>
                <a:rPr lang="en-US" b="0"/>
                <a:t>    Service search</a:t>
              </a:r>
            </a:p>
            <a:p>
              <a:r>
                <a:rPr lang="en-US" b="0"/>
                <a:t>    Remote binding</a:t>
              </a:r>
            </a:p>
            <a:p>
              <a:r>
                <a:rPr lang="en-US" b="0"/>
                <a:t>    Operation</a:t>
              </a:r>
            </a:p>
            <a:p>
              <a:r>
                <a:rPr lang="en-US" b="0"/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Visual Studio</a:t>
              </a:r>
            </a:p>
            <a:p>
              <a:pPr algn="ctr"/>
              <a:r>
                <a:rPr lang="en-US" b="0"/>
                <a:t>MS Biz Talk</a:t>
              </a:r>
            </a:p>
            <a:p>
              <a:pPr algn="ctr"/>
              <a:r>
                <a:rPr lang="en-US" b="0"/>
                <a:t>Oracle SOA </a:t>
              </a:r>
              <a:br>
                <a:rPr lang="en-US" b="0"/>
              </a:br>
              <a:r>
                <a:rPr lang="en-US" b="0"/>
                <a:t>suite</a:t>
              </a:r>
            </a:p>
            <a:p>
              <a:pPr algn="ctr"/>
              <a:r>
                <a:rPr lang="en-US" b="0"/>
                <a:t>Jdeveloper</a:t>
              </a:r>
            </a:p>
            <a:p>
              <a:pPr algn="ctr"/>
              <a:r>
                <a:rPr lang="en-US" b="0"/>
                <a:t>Java EE</a:t>
              </a:r>
            </a:p>
            <a:p>
              <a:pPr algn="ctr"/>
              <a:r>
                <a:rPr lang="en-US" b="0"/>
                <a:t>WebSphere</a:t>
              </a:r>
            </a:p>
            <a:p>
              <a:pPr algn="ctr" eaLnBrk="0" hangingPunct="0"/>
              <a:r>
                <a:rPr lang="en-US" b="0"/>
                <a:t>ebXML</a:t>
              </a:r>
            </a:p>
            <a:p>
              <a:pPr algn="ctr"/>
              <a:r>
                <a:rPr lang="en-US" b="0"/>
                <a:t>UDDI</a:t>
              </a:r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Directory</a:t>
              </a:r>
            </a:p>
            <a:p>
              <a:r>
                <a:rPr lang="en-US" b="0"/>
                <a:t>Repository</a:t>
              </a:r>
            </a:p>
            <a:p>
              <a:r>
                <a:rPr lang="en-US" b="0"/>
                <a:t>Ontology</a:t>
              </a:r>
            </a:p>
            <a:p>
              <a:r>
                <a:rPr lang="en-US" b="0"/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XML</a:t>
              </a:r>
            </a:p>
            <a:p>
              <a:pPr algn="ctr"/>
              <a:r>
                <a:rPr lang="en-US" b="0"/>
                <a:t>WSDL</a:t>
              </a:r>
            </a:p>
            <a:p>
              <a:pPr algn="ctr"/>
              <a:r>
                <a:rPr lang="en-US" b="0"/>
                <a:t>SOAP</a:t>
              </a:r>
            </a:p>
            <a:p>
              <a:pPr algn="ctr"/>
              <a:r>
                <a:rPr lang="en-US" b="0"/>
                <a:t>RDF</a:t>
              </a:r>
            </a:p>
            <a:p>
              <a:pPr algn="ctr"/>
              <a:r>
                <a:rPr lang="en-US" b="0"/>
                <a:t>OWL</a:t>
              </a:r>
            </a:p>
            <a:p>
              <a:pPr algn="ctr"/>
              <a:r>
                <a:rPr lang="en-US" b="0"/>
                <a:t>BPEL</a:t>
              </a:r>
            </a:p>
            <a:p>
              <a:pPr algn="ctr"/>
              <a:r>
                <a:rPr lang="en-US" b="0"/>
                <a:t>SCA/SDO</a:t>
              </a:r>
            </a:p>
            <a:p>
              <a:pPr algn="ctr"/>
              <a:r>
                <a:rPr lang="en-US" b="0"/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b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/>
                <a:t>SO Concepts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smtClean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609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1066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685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609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685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1143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1066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1143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1524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1981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1600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1524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1600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2057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1905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2057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685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1143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762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685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762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1219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1143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1219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1143000" y="12954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914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1752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1600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2057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1828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3810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5029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2743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2895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3276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3200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3124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3352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3048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2590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2743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2895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2514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2667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3276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381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4572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228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457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1638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9068</TotalTime>
  <Words>1561</Words>
  <Application>Microsoft Office PowerPoint</Application>
  <PresentationFormat>On-screen Show (4:3)</PresentationFormat>
  <Paragraphs>371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Blends</vt:lpstr>
      <vt:lpstr>Overview and Roadmap to  Service-Oriented Software Development</vt:lpstr>
      <vt:lpstr>PowerPoint Presentation</vt:lpstr>
      <vt:lpstr>PowerPoint Presentation</vt:lpstr>
      <vt:lpstr>SOC Technologies and Their Relations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Roadmap</vt:lpstr>
      <vt:lpstr>XML</vt:lpstr>
      <vt:lpstr>HTML versus XML</vt:lpstr>
      <vt:lpstr>Differences between HTML and XML languages </vt:lpstr>
      <vt:lpstr>SOAP: Simple Object Access Protocol </vt:lpstr>
      <vt:lpstr>WSDL: Web Service Description Language</vt:lpstr>
      <vt:lpstr>XML-Based WSDL Document’s Elements</vt:lpstr>
      <vt:lpstr>SOC Services vs. OOC Classes</vt:lpstr>
      <vt:lpstr>Key SOA, SOC &amp; SOD Concepts</vt:lpstr>
      <vt:lpstr>Overview and Roadmap to  Service-Oriented Software Development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Yinong Chen</cp:lastModifiedBy>
  <cp:revision>752</cp:revision>
  <dcterms:created xsi:type="dcterms:W3CDTF">2005-09-17T18:09:54Z</dcterms:created>
  <dcterms:modified xsi:type="dcterms:W3CDTF">2013-01-16T18:36:03Z</dcterms:modified>
</cp:coreProperties>
</file>