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9" r:id="rId35"/>
    <p:sldId id="289" r:id="rId36"/>
    <p:sldId id="290" r:id="rId37"/>
    <p:sldId id="298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0000"/>
    <a:srgbClr val="FFFFCC"/>
    <a:srgbClr val="B2B2B2"/>
    <a:srgbClr val="CCECFF"/>
    <a:srgbClr val="FF9900"/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86425" autoAdjust="0"/>
  </p:normalViewPr>
  <p:slideViewPr>
    <p:cSldViewPr>
      <p:cViewPr varScale="1">
        <p:scale>
          <a:sx n="95" d="100"/>
          <a:sy n="95" d="100"/>
        </p:scale>
        <p:origin x="-90" y="-270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notesViewPr>
    <p:cSldViewPr>
      <p:cViewPr varScale="1">
        <p:scale>
          <a:sx n="74" d="100"/>
          <a:sy n="74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FB62E85-79D1-4C4F-8686-29BDED990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8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E6EBFA2-BFBC-4FD8-9F7F-C1F4C92C9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F4B5A-607A-4F1A-810A-E583A18252B4}" type="slidenum">
              <a:rPr lang="en-US" b="0" smtClean="0">
                <a:latin typeface="Arial" pitchFamily="34" charset="0"/>
              </a:rPr>
              <a:pPr/>
              <a:t>1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096D05-6068-43A0-98E4-EB121015D53C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EDC07-FC15-4E10-BBA7-D7F013B56BBC}" type="slidenum">
              <a:rPr lang="en-US" b="0" smtClean="0">
                <a:latin typeface="Arial" pitchFamily="34" charset="0"/>
              </a:rPr>
              <a:pPr/>
              <a:t>11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25745A-58EE-44A4-BD0D-78CB460421FE}" type="slidenum">
              <a:rPr lang="en-US" b="0" smtClean="0">
                <a:latin typeface="Arial" pitchFamily="34" charset="0"/>
              </a:rPr>
              <a:pPr/>
              <a:t>12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E329B1-78C3-4D41-ABD8-4408E7A2AFF6}" type="slidenum">
              <a:rPr lang="en-US" b="0" smtClean="0">
                <a:latin typeface="Arial" pitchFamily="34" charset="0"/>
              </a:rPr>
              <a:pPr/>
              <a:t>13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D01127-0616-44DC-92F7-B3D81D730C6C}" type="slidenum">
              <a:rPr lang="en-US" b="0" smtClean="0">
                <a:latin typeface="Arial" pitchFamily="34" charset="0"/>
              </a:rPr>
              <a:pPr/>
              <a:t>14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9F517A-873C-4D7A-BE3B-F05717F2EAF5}" type="slidenum">
              <a:rPr lang="en-US" b="0" smtClean="0">
                <a:latin typeface="Arial" pitchFamily="34" charset="0"/>
              </a:rPr>
              <a:pPr/>
              <a:t>15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FF1FF1-36C0-43D4-872E-3EC3FCB6F73F}" type="slidenum">
              <a:rPr lang="en-US" b="0" smtClean="0">
                <a:latin typeface="Arial" pitchFamily="34" charset="0"/>
              </a:rPr>
              <a:pPr/>
              <a:t>16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BE7B2-ED36-4D67-A3F1-46A9C068B84E}" type="slidenum">
              <a:rPr lang="en-US" b="0" smtClean="0">
                <a:latin typeface="Arial" pitchFamily="34" charset="0"/>
              </a:rPr>
              <a:pPr/>
              <a:t>17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5F1685-CAA0-40D9-BB26-034EB6BE00BA}" type="slidenum">
              <a:rPr lang="en-US" b="0" smtClean="0">
                <a:latin typeface="Arial" pitchFamily="34" charset="0"/>
              </a:rPr>
              <a:pPr/>
              <a:t>18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A1A29-A5C7-43A5-9C22-47FC84DD9947}" type="slidenum">
              <a:rPr lang="en-US" b="0" smtClean="0">
                <a:latin typeface="Arial" pitchFamily="34" charset="0"/>
              </a:rPr>
              <a:pPr/>
              <a:t>19</a:t>
            </a:fld>
            <a:endParaRPr lang="en-US" b="0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4940300"/>
            <a:ext cx="5033963" cy="3973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A6C6BB-D3E6-4EA8-A6E2-5851C477F0A1}" type="slidenum">
              <a:rPr lang="en-US" b="0" smtClean="0">
                <a:latin typeface="Arial" pitchFamily="34" charset="0"/>
              </a:rPr>
              <a:pPr/>
              <a:t>2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1FDC9-87E0-4492-B4DC-F68E6D35E055}" type="slidenum">
              <a:rPr lang="en-US" b="0" smtClean="0">
                <a:latin typeface="Arial" pitchFamily="34" charset="0"/>
              </a:rPr>
              <a:pPr/>
              <a:t>21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F67757-5D90-4AAB-B664-094C54B624DA}" type="slidenum">
              <a:rPr lang="en-US" b="0" smtClean="0">
                <a:latin typeface="Arial" pitchFamily="34" charset="0"/>
              </a:rPr>
              <a:pPr/>
              <a:t>22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CA7676-7D82-4076-8B9F-ED7BECB28B79}" type="slidenum">
              <a:rPr lang="en-US" b="0" smtClean="0">
                <a:latin typeface="Arial" pitchFamily="34" charset="0"/>
              </a:rPr>
              <a:pPr/>
              <a:t>23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A17BDF-2603-4225-8B18-AC96824FE946}" type="slidenum">
              <a:rPr lang="en-US" b="0" smtClean="0">
                <a:latin typeface="Arial" pitchFamily="34" charset="0"/>
              </a:rPr>
              <a:pPr/>
              <a:t>24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6C5EE9-9541-4199-8A0E-7FB1820205E1}" type="slidenum">
              <a:rPr lang="en-US" b="0" smtClean="0">
                <a:latin typeface="Arial" pitchFamily="34" charset="0"/>
              </a:rPr>
              <a:pPr/>
              <a:t>25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4CB1C5-EA5C-4759-81C2-E5A7FBCF6344}" type="slidenum">
              <a:rPr lang="en-US" b="0" smtClean="0">
                <a:latin typeface="Arial" pitchFamily="34" charset="0"/>
              </a:rPr>
              <a:pPr/>
              <a:t>26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B48AAA-7B57-4DD1-8762-58B21740AEEB}" type="slidenum">
              <a:rPr lang="en-US" b="0" smtClean="0">
                <a:latin typeface="Arial" pitchFamily="34" charset="0"/>
              </a:rPr>
              <a:pPr/>
              <a:t>27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3BDAD8-4C69-43DD-B7F6-751CD057FF73}" type="slidenum">
              <a:rPr lang="en-US" b="0" smtClean="0">
                <a:latin typeface="Arial" pitchFamily="34" charset="0"/>
              </a:rPr>
              <a:pPr/>
              <a:t>28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7D8A8-4664-49EC-87E9-2EF7E7C629EA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77943" indent="-299209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96835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75569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154304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633038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3111772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590506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4069240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defRPr/>
            </a:pPr>
            <a:fld id="{85F67A62-CD21-4910-B704-91C17A9375C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defRPr/>
              </a:pPr>
              <a:t>30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2BCB0C-D534-4FD2-8967-99E042346915}" type="slidenum">
              <a:rPr lang="en-US" b="0" smtClean="0">
                <a:latin typeface="Arial" pitchFamily="34" charset="0"/>
              </a:rPr>
              <a:pPr/>
              <a:t>3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77943" indent="-299209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96835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75569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154304" indent="-239367" defTabSz="433853" eaLnBrk="0"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633038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3111772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590506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4069240" indent="-239367" defTabSz="43385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86519" algn="l"/>
                <a:tab pos="1373036" algn="l"/>
                <a:tab pos="2059555" algn="l"/>
                <a:tab pos="2746072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defRPr/>
            </a:pPr>
            <a:fld id="{CE0A5A22-6D12-416C-B6EE-B7FF421A8A5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defRPr/>
              </a:pPr>
              <a:t>31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B7D3D-28BD-46AD-AC9C-BDD5C8E8CC23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63109-32C5-48EF-A916-223A5FEB107E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23104-50C3-4BC5-A4A8-4512708BE8AF}" type="slidenum">
              <a:rPr lang="en-US" b="0" smtClean="0">
                <a:latin typeface="Arial" pitchFamily="34" charset="0"/>
              </a:rPr>
              <a:pPr/>
              <a:t>35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572C4-C15D-4C62-8E0F-590CEC441F96}" type="slidenum">
              <a:rPr lang="en-US" b="0" smtClean="0">
                <a:latin typeface="Arial" pitchFamily="34" charset="0"/>
              </a:rPr>
              <a:pPr/>
              <a:t>36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19B720-446E-4BA0-9237-3C7AFF879C3B}" type="slidenum">
              <a:rPr lang="en-US" b="0" smtClean="0">
                <a:latin typeface="Arial" charset="0"/>
              </a:rPr>
              <a:pPr/>
              <a:t>37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EB2292-5FD0-4412-B172-C74612F4239C}" type="slidenum">
              <a:rPr lang="en-US" b="0" smtClean="0">
                <a:latin typeface="Arial" pitchFamily="34" charset="0"/>
              </a:rPr>
              <a:pPr/>
              <a:t>4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AB7107-A1A2-4515-BB7F-18491D5DB29D}" type="slidenum">
              <a:rPr lang="en-US" b="0" smtClean="0">
                <a:latin typeface="Arial" pitchFamily="34" charset="0"/>
              </a:rPr>
              <a:pPr/>
              <a:t>5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2E39D8-1DC4-4C13-96E5-8C21AE5B7398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B0C32C-0B61-4F79-A737-AA82BC2D5BAD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F84B82-1C9B-43FF-AC91-59A93630BBEF}" type="slidenum">
              <a:rPr lang="en-US" b="0" smtClean="0">
                <a:latin typeface="Arial" pitchFamily="34" charset="0"/>
              </a:rPr>
              <a:pPr/>
              <a:t>8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71B5FB-C745-423E-B645-A146E525F9AF}" type="slidenum">
              <a:rPr lang="en-US" b="0" smtClean="0">
                <a:latin typeface="Arial" pitchFamily="34" charset="0"/>
              </a:rPr>
              <a:pPr/>
              <a:t>9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377F-CED9-4D51-B8AD-76C9D5EC4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7BB87-75AC-45B3-B207-F14BE6CFB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EB11-A940-4F25-995A-2DB6D03AD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75E-83C8-479F-BAFA-74E8C29A4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AF8A-C0DE-4564-ABF0-417C18319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7B60-DEC6-4554-9E01-2E778A618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E24F-2FCC-4292-A206-370691AB3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FFA01-AC21-4DC7-8066-8F76FEB35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77A4-C5A4-4695-AD6E-6701825C2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6526C-6392-42D2-9A98-D45733239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B3D3-9A74-4385-A136-4E7FF4343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54BAC-83A9-43D7-8BCA-89176A5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421F038F-0119-499A-AFEB-07400B382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" dur="1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venus.eas.asu.edu/WSReposi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initial-contribution/IBM/evalGuides/WebServicesToolsEva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65C68-E25C-4318-9D1A-DBC478523210}" type="slidenum">
              <a:rPr lang="en-US" b="0" smtClean="0">
                <a:solidFill>
                  <a:schemeClr val="tx2"/>
                </a:solidFill>
              </a:rPr>
              <a:pPr/>
              <a:t>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" y="152400"/>
            <a:ext cx="7926388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Overview and Roadmap to </a:t>
            </a:r>
            <a:br>
              <a:rPr lang="en-US" dirty="0" smtClean="0"/>
            </a:br>
            <a:r>
              <a:rPr lang="en-US" dirty="0" smtClean="0"/>
              <a:t>Service-Oriented Software Development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6248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Basic Concepts</a:t>
            </a:r>
          </a:p>
          <a:p>
            <a:pPr eaLnBrk="1" hangingPunct="1"/>
            <a:r>
              <a:rPr lang="en-US" dirty="0" smtClean="0"/>
              <a:t>XML, SOAP, WSDL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Web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Service Registry and Repository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SOA Outlook and Research (for Graduate students)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444625" y="2895600"/>
            <a:ext cx="307975" cy="2057400"/>
          </a:xfrm>
          <a:prstGeom prst="lef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04800" y="3733800"/>
            <a:ext cx="106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7093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1CCB2D-A0D8-4F70-846F-0084ABF86AEE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57200" y="1219200"/>
            <a:ext cx="8462963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OASIS is a member-led, international non-profit standards consortium; 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Over 3000 individual members;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Over 600 organizational members in 100 countries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>
                <a:latin typeface="AmerType Md BT" pitchFamily="18" charset="0"/>
              </a:rPr>
              <a:t>The largest standards group for SOA and Web services</a:t>
            </a:r>
            <a:r>
              <a:rPr lang="en-US" sz="2800" b="0"/>
              <a:t>. Most SOA standards are from OASIS</a:t>
            </a:r>
          </a:p>
          <a:p>
            <a:pPr marL="292100" indent="-292100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Supports over 60 technical committees producing royalty-free and RAND standards in an open process.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01050" cy="508000"/>
          </a:xfrm>
          <a:noFill/>
        </p:spPr>
        <p:txBody>
          <a:bodyPr/>
          <a:lstStyle/>
          <a:p>
            <a:pPr algn="ctr" eaLnBrk="1" hangingPunct="1"/>
            <a:r>
              <a:rPr lang="en-US" smtClean="0"/>
              <a:t>Who is OASIS?</a:t>
            </a:r>
          </a:p>
        </p:txBody>
      </p:sp>
    </p:spTree>
    <p:extLst>
      <p:ext uri="{BB962C8B-B14F-4D97-AF65-F5344CB8AC3E}">
        <p14:creationId xmlns:p14="http://schemas.microsoft.com/office/powerpoint/2010/main" val="20931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6C833E-DB7F-4FAA-9344-D9193526A220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620000" cy="1219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800" smtClean="0"/>
              <a:t>UDDI Service Registry</a:t>
            </a:r>
            <a:br>
              <a:rPr lang="en-US" sz="2800" smtClean="0"/>
            </a:br>
            <a:r>
              <a:rPr lang="en-US" altLang="zh-CN" sz="2400" smtClean="0">
                <a:ea typeface="宋体" pitchFamily="2" charset="-122"/>
              </a:rPr>
              <a:t>Universal Description, Discovery, and Integration</a:t>
            </a:r>
            <a:r>
              <a:rPr lang="en-US" altLang="zh-CN" sz="2800" smtClean="0">
                <a:ea typeface="宋体" pitchFamily="2" charset="-122"/>
              </a:rPr>
              <a:t> </a:t>
            </a:r>
            <a:endParaRPr lang="en-US" sz="28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UDDI registry information is organized in three groups: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</a:rPr>
              <a:t>White pages</a:t>
            </a:r>
            <a:r>
              <a:rPr lang="en-US" altLang="zh-CN" smtClean="0">
                <a:ea typeface="宋体" pitchFamily="2" charset="-122"/>
              </a:rPr>
              <a:t> include service provider's name, identify, e.g., the DUNS number, contact information.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</a:rPr>
              <a:t>Yellow pages</a:t>
            </a:r>
            <a:r>
              <a:rPr lang="en-US" altLang="zh-CN" smtClean="0">
                <a:ea typeface="宋体" pitchFamily="2" charset="-122"/>
              </a:rPr>
              <a:t> include industry type, product and service type, and geographical location.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</a:rPr>
              <a:t>Green pages</a:t>
            </a:r>
            <a:r>
              <a:rPr lang="en-US" altLang="zh-CN" smtClean="0">
                <a:ea typeface="宋体" pitchFamily="2" charset="-122"/>
              </a:rPr>
              <a:t> include binding information and APIs associated with services, references to the technical models those services implement, and pointers to various file and URL-based discovery mechanisms.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The information can be searched and interpreted by programs.</a:t>
            </a:r>
            <a:endParaRPr lang="en-US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E38B63-5EDE-4F8A-94E2-A8DF3EC2A07A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ebXML Consists of Five Modules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476250" y="1573213"/>
            <a:ext cx="7042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800" b="0">
              <a:latin typeface="Arial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62000" y="1447800"/>
            <a:ext cx="7153275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Business Process Specification Schema 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Core Components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Collaboration Protocol Profiles and Agreements (CPPA)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Message Service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rgbClr val="990000"/>
                </a:solidFill>
              </a:rPr>
              <a:t>Registry &amp; Repository</a:t>
            </a:r>
            <a:endParaRPr lang="en-US" sz="200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2C1EC2-3E47-485B-8114-C329C02FE41D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010400" cy="533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ebXML Vendor Products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162800" cy="501015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Sun Microsystems Inc.</a:t>
            </a:r>
          </a:p>
          <a:p>
            <a:pPr eaLnBrk="1" hangingPunct="1"/>
            <a:r>
              <a:rPr lang="en-US" smtClean="0"/>
              <a:t>ebXMLsoft Inc.</a:t>
            </a:r>
          </a:p>
          <a:p>
            <a:pPr eaLnBrk="1" hangingPunct="1"/>
            <a:r>
              <a:rPr lang="en-US" smtClean="0"/>
              <a:t>CHECKMi </a:t>
            </a:r>
          </a:p>
          <a:p>
            <a:pPr eaLnBrk="1" hangingPunct="1"/>
            <a:r>
              <a:rPr lang="en-US" smtClean="0"/>
              <a:t>Digital Artefacts Inc.</a:t>
            </a:r>
          </a:p>
          <a:p>
            <a:pPr eaLnBrk="1" hangingPunct="1"/>
            <a:r>
              <a:rPr lang="en-US" smtClean="0"/>
              <a:t>Adobe Systems Inc.</a:t>
            </a:r>
          </a:p>
          <a:p>
            <a:pPr eaLnBrk="1" hangingPunct="1"/>
            <a:r>
              <a:rPr lang="en-US" smtClean="0"/>
              <a:t>freebXML Registry (open source)</a:t>
            </a:r>
          </a:p>
          <a:p>
            <a:pPr eaLnBrk="1" hangingPunct="1"/>
            <a:r>
              <a:rPr lang="en-US" smtClean="0"/>
              <a:t>Infravio - X-registry</a:t>
            </a:r>
          </a:p>
          <a:p>
            <a:pPr eaLnBrk="1" hangingPunct="1"/>
            <a:r>
              <a:rPr lang="en-US" smtClean="0"/>
              <a:t>Xenos Group Inc. – GoXML Registry</a:t>
            </a:r>
          </a:p>
        </p:txBody>
      </p:sp>
    </p:spTree>
    <p:extLst>
      <p:ext uri="{BB962C8B-B14F-4D97-AF65-F5344CB8AC3E}">
        <p14:creationId xmlns:p14="http://schemas.microsoft.com/office/powerpoint/2010/main" val="22126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26CE41-4812-4247-B221-0D0017597973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752600" y="202248"/>
            <a:ext cx="73898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457200" eaLnBrk="1" hangingPunct="1">
              <a:buClr>
                <a:srgbClr val="333399"/>
              </a:buClr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chemeClr val="tx2"/>
                </a:solidFill>
              </a:rPr>
              <a:t>What is </a:t>
            </a:r>
            <a:r>
              <a:rPr lang="en-GB" sz="3200" dirty="0" smtClean="0">
                <a:solidFill>
                  <a:schemeClr val="tx2"/>
                </a:solidFill>
              </a:rPr>
              <a:t>ebXML?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52400" y="1219200"/>
            <a:ext cx="8990013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31800" indent="-323850" defTabSz="457200" eaLnBrk="1" hangingPunct="1">
              <a:lnSpc>
                <a:spcPct val="103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Monotype Sort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/>
              <a:t>A SOA </a:t>
            </a:r>
            <a:r>
              <a:rPr lang="en-GB" sz="2400"/>
              <a:t>registry</a:t>
            </a:r>
            <a:r>
              <a:rPr lang="en-GB" sz="2400" b="0"/>
              <a:t> as well as a </a:t>
            </a:r>
            <a:r>
              <a:rPr lang="en-GB" sz="2400"/>
              <a:t>repository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/>
              <a:t>Classification of any type of information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/>
              <a:t>Managing relationships between information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/>
              <a:t>Taxonomy hosting, browsing and validation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/>
              <a:t>File/folder organization of information</a:t>
            </a:r>
          </a:p>
          <a:p>
            <a:pPr marL="431800" indent="-323850" defTabSz="457200" eaLnBrk="1" hangingPunct="1">
              <a:lnSpc>
                <a:spcPct val="103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Monotype Sorts" charset="2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/>
              <a:t>A content management system for secure &amp; federated information 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/>
              <a:t>Provides services for sharing content and metadata between entities in a federated environment 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/>
              <a:t>Lifecycle Management (LCM) actions logged in an audit trail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0"/>
              <a:t>Supports automatic versioning of objects</a:t>
            </a:r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0"/>
          </a:p>
          <a:p>
            <a:pPr marL="863600" lvl="1" indent="-287338" defTabSz="457200" eaLnBrk="1" hangingPunct="1">
              <a:lnSpc>
                <a:spcPct val="103000"/>
              </a:lnSpc>
              <a:spcBef>
                <a:spcPts val="7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0"/>
          </a:p>
        </p:txBody>
      </p:sp>
    </p:spTree>
    <p:extLst>
      <p:ext uri="{BB962C8B-B14F-4D97-AF65-F5344CB8AC3E}">
        <p14:creationId xmlns:p14="http://schemas.microsoft.com/office/powerpoint/2010/main" val="2574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D885E2-E7FC-47B0-9795-9677B1C6D09B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9142413" y="4822825"/>
            <a:ext cx="1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1114425"/>
            <a:ext cx="5622925" cy="5591175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 anchorCtr="1"/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ebXML</a:t>
            </a:r>
            <a:br>
              <a:rPr lang="en-GB" sz="2600" dirty="0">
                <a:solidFill>
                  <a:srgbClr val="000000"/>
                </a:solidFill>
                <a:latin typeface="+mj-lt"/>
              </a:rPr>
            </a:br>
            <a:r>
              <a:rPr lang="en-GB" sz="2600" dirty="0">
                <a:solidFill>
                  <a:srgbClr val="000000"/>
                </a:solidFill>
                <a:latin typeface="+mj-lt"/>
              </a:rPr>
              <a:t>Registry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9142413" y="4965700"/>
            <a:ext cx="1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3660000">
            <a:off x="4975225" y="2693988"/>
            <a:ext cx="174307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Standard Metadata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18060227">
            <a:off x="2259013" y="2692400"/>
            <a:ext cx="1646237" cy="1046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85000"/>
              </a:lnSpc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Federated Information Manage-</a:t>
            </a:r>
            <a:br>
              <a:rPr lang="en-GB" sz="2000" dirty="0">
                <a:solidFill>
                  <a:srgbClr val="000000"/>
                </a:solidFill>
                <a:latin typeface="+mj-lt"/>
              </a:rPr>
            </a:br>
            <a:r>
              <a:rPr lang="en-GB" sz="2000" dirty="0" err="1">
                <a:solidFill>
                  <a:srgbClr val="000000"/>
                </a:solidFill>
                <a:latin typeface="+mj-lt"/>
              </a:rPr>
              <a:t>ment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18000000">
            <a:off x="4991100" y="4381500"/>
            <a:ext cx="16002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Content management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1125538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>
                <a:solidFill>
                  <a:srgbClr val="000000"/>
                </a:solidFill>
                <a:latin typeface="+mj-lt"/>
              </a:rPr>
              <a:t>   </a:t>
            </a:r>
            <a:r>
              <a:rPr lang="en-GB" sz="2000">
                <a:solidFill>
                  <a:srgbClr val="000000"/>
                </a:solidFill>
                <a:latin typeface="+mj-lt"/>
              </a:rPr>
              <a:t>Events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 rot="3720000">
            <a:off x="2185987" y="4443413"/>
            <a:ext cx="172402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Secure Architecture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53200" y="4495800"/>
            <a:ext cx="2438400" cy="170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Cataloging,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Content Validation,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Version Control,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Lifecycle Support,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Extensible 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Information Model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400800" y="2057400"/>
            <a:ext cx="2511425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000000"/>
                </a:solidFill>
                <a:latin typeface="+mj-lt"/>
              </a:rPr>
              <a:t>Taxonomies, Classifications, Associations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228600" y="1981200"/>
            <a:ext cx="26670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200">
                <a:solidFill>
                  <a:srgbClr val="000000"/>
                </a:solidFill>
              </a:rPr>
              <a:t>Federated Queries, </a:t>
            </a:r>
            <a:br>
              <a:rPr lang="en-GB" sz="2200">
                <a:solidFill>
                  <a:srgbClr val="000000"/>
                </a:solidFill>
              </a:rPr>
            </a:br>
            <a:r>
              <a:rPr lang="en-GB" sz="2200">
                <a:solidFill>
                  <a:srgbClr val="000000"/>
                </a:solidFill>
              </a:rPr>
              <a:t>Inter-registry links</a:t>
            </a:r>
            <a:br>
              <a:rPr lang="en-GB" sz="2200">
                <a:solidFill>
                  <a:srgbClr val="000000"/>
                </a:solidFill>
              </a:rPr>
            </a:br>
            <a:endParaRPr lang="en-GB" sz="2200">
              <a:solidFill>
                <a:srgbClr val="000000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2400" y="4724400"/>
            <a:ext cx="2733675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000000"/>
                </a:solidFill>
                <a:latin typeface="+mj-lt"/>
              </a:rPr>
              <a:t>Digital Signatures,</a:t>
            </a:r>
            <a:br>
              <a:rPr lang="en-GB" sz="2200">
                <a:solidFill>
                  <a:srgbClr val="000000"/>
                </a:solidFill>
                <a:latin typeface="+mj-lt"/>
              </a:rPr>
            </a:br>
            <a:r>
              <a:rPr lang="en-GB" sz="2200">
                <a:solidFill>
                  <a:srgbClr val="000000"/>
                </a:solidFill>
                <a:latin typeface="+mj-lt"/>
              </a:rPr>
              <a:t>Audit Trail,</a:t>
            </a:r>
            <a:br>
              <a:rPr lang="en-GB" sz="2200">
                <a:solidFill>
                  <a:srgbClr val="000000"/>
                </a:solidFill>
                <a:latin typeface="+mj-lt"/>
              </a:rPr>
            </a:br>
            <a:r>
              <a:rPr lang="en-GB" sz="2200">
                <a:solidFill>
                  <a:srgbClr val="000000"/>
                </a:solidFill>
                <a:latin typeface="+mj-lt"/>
              </a:rPr>
              <a:t>Access Control,</a:t>
            </a:r>
            <a:br>
              <a:rPr lang="en-GB" sz="2200">
                <a:solidFill>
                  <a:srgbClr val="000000"/>
                </a:solidFill>
                <a:latin typeface="+mj-lt"/>
              </a:rPr>
            </a:br>
            <a:r>
              <a:rPr lang="en-GB" sz="2200">
                <a:solidFill>
                  <a:srgbClr val="000000"/>
                </a:solidFill>
                <a:latin typeface="+mj-lt"/>
              </a:rPr>
              <a:t>SAML SSO 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355975" y="2057400"/>
            <a:ext cx="220662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Registry</a:t>
            </a:r>
          </a:p>
          <a:p>
            <a:pPr algn="ctr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Repository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819400" y="1066800"/>
            <a:ext cx="3446463" cy="630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sz="2200">
                <a:solidFill>
                  <a:srgbClr val="000000"/>
                </a:solidFill>
                <a:latin typeface="+mj-lt"/>
              </a:rPr>
              <a:t>Registration, </a:t>
            </a:r>
            <a:br>
              <a:rPr lang="en-GB" sz="2200">
                <a:solidFill>
                  <a:srgbClr val="000000"/>
                </a:solidFill>
                <a:latin typeface="+mj-lt"/>
              </a:rPr>
            </a:br>
            <a:r>
              <a:rPr lang="en-GB" sz="2200">
                <a:solidFill>
                  <a:srgbClr val="000000"/>
                </a:solidFill>
                <a:latin typeface="+mj-lt"/>
              </a:rPr>
              <a:t>Discovery, Queries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38400" y="5999163"/>
            <a:ext cx="3970338" cy="63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  <a:latin typeface="+mj-lt"/>
              </a:rPr>
              <a:t>Content-Based </a:t>
            </a:r>
            <a:br>
              <a:rPr lang="en-GB" sz="2200" dirty="0">
                <a:solidFill>
                  <a:srgbClr val="000000"/>
                </a:solidFill>
                <a:latin typeface="+mj-lt"/>
              </a:rPr>
            </a:br>
            <a:r>
              <a:rPr lang="en-GB" sz="2200" dirty="0">
                <a:solidFill>
                  <a:srgbClr val="000000"/>
                </a:solidFill>
                <a:latin typeface="+mj-lt"/>
              </a:rPr>
              <a:t>Event Notification </a:t>
            </a:r>
          </a:p>
        </p:txBody>
      </p:sp>
      <p:sp>
        <p:nvSpPr>
          <p:cNvPr id="18" name="Rectangle 17"/>
          <p:cNvSpPr txBox="1">
            <a:spLocks noChangeArrowheads="1"/>
          </p:cNvSpPr>
          <p:nvPr/>
        </p:nvSpPr>
        <p:spPr>
          <a:xfrm>
            <a:off x="1371600" y="152400"/>
            <a:ext cx="7696200" cy="492125"/>
          </a:xfrm>
          <a:prstGeom prst="rect">
            <a:avLst/>
          </a:prstGeom>
          <a:ln/>
        </p:spPr>
        <p:txBody>
          <a:bodyPr lIns="0" tIns="0" rIns="0" bIns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ebXML Registry Key Features</a:t>
            </a:r>
          </a:p>
        </p:txBody>
      </p:sp>
    </p:spTree>
    <p:extLst>
      <p:ext uri="{BB962C8B-B14F-4D97-AF65-F5344CB8AC3E}">
        <p14:creationId xmlns:p14="http://schemas.microsoft.com/office/powerpoint/2010/main" val="40598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B93D7E-3DA9-499B-9C32-8D4A43DF9CD3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010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Need for an Integrated SOA Registry/Repository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876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Governance enforced where SOA artifacts are stored</a:t>
            </a:r>
          </a:p>
          <a:p>
            <a:pPr eaLnBrk="1" hangingPunct="1"/>
            <a:r>
              <a:rPr lang="en-US" smtClean="0"/>
              <a:t>Registry is not enough – need repository</a:t>
            </a:r>
          </a:p>
          <a:p>
            <a:pPr lvl="1" eaLnBrk="1" hangingPunct="1"/>
            <a:r>
              <a:rPr lang="en-US" smtClean="0"/>
              <a:t>Repository stores the actual artifacts</a:t>
            </a:r>
          </a:p>
          <a:p>
            <a:pPr lvl="1" eaLnBrk="1" hangingPunct="1"/>
            <a:r>
              <a:rPr lang="en-US" smtClean="0"/>
              <a:t>Registry stores metadata about the artifacts</a:t>
            </a:r>
          </a:p>
          <a:p>
            <a:pPr eaLnBrk="1" hangingPunct="1"/>
            <a:r>
              <a:rPr lang="en-US" smtClean="0"/>
              <a:t>An integrated registry/repository ensures consistent storage, management, and reuse of artifacts according to organizational policies</a:t>
            </a:r>
          </a:p>
          <a:p>
            <a:pPr eaLnBrk="1" hangingPunct="1"/>
            <a:r>
              <a:rPr lang="en-US" smtClean="0"/>
              <a:t>ebXML registry provides an integrated registry/repository</a:t>
            </a:r>
          </a:p>
          <a:p>
            <a:pPr eaLnBrk="1" hangingPunct="1"/>
            <a:r>
              <a:rPr lang="en-US" smtClean="0"/>
              <a:t>Empower service providers without their own servers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2165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02949D-44CF-4FFA-AD1B-9E4D4770E04E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371600" y="2286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3200">
                <a:solidFill>
                  <a:schemeClr val="tx2"/>
                </a:solidFill>
              </a:rPr>
              <a:t>Federated Information Management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914400" y="1447800"/>
            <a:ext cx="7848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Multiple ebXML registries may be federated together to 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b="0"/>
              <a:t>appear as a single virtual registry/repository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b="0"/>
              <a:t>support seamless information integration and sharing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b="0"/>
              <a:t>allow local autonomy over data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ebXML federated registry relies on SAML – the federated identity management standard</a:t>
            </a:r>
          </a:p>
        </p:txBody>
      </p:sp>
    </p:spTree>
    <p:extLst>
      <p:ext uri="{BB962C8B-B14F-4D97-AF65-F5344CB8AC3E}">
        <p14:creationId xmlns:p14="http://schemas.microsoft.com/office/powerpoint/2010/main" val="5827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E6E274-6A6E-4AE3-9FBC-F07FDF373534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Case Study: </a:t>
            </a:r>
            <a:br>
              <a:rPr lang="en-US" smtClean="0"/>
            </a:br>
            <a:r>
              <a:rPr lang="en-US" smtClean="0"/>
              <a:t>Government of Canada/Ontario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162800" cy="4724400"/>
          </a:xfrm>
        </p:spPr>
        <p:txBody>
          <a:bodyPr/>
          <a:lstStyle/>
          <a:p>
            <a:pPr eaLnBrk="1" hangingPunct="1"/>
            <a:r>
              <a:rPr lang="en-US" smtClean="0"/>
              <a:t>Vision: Improve service quality to Canadian people and businesses through cost-effective eServices at all levels of government</a:t>
            </a:r>
          </a:p>
          <a:p>
            <a:pPr eaLnBrk="1" hangingPunct="1"/>
            <a:r>
              <a:rPr lang="en-US" smtClean="0"/>
              <a:t>Target: Leverage the power of XML to deliver those services via collaboration across jurisdictions</a:t>
            </a:r>
          </a:p>
          <a:p>
            <a:pPr eaLnBrk="1" hangingPunct="1"/>
            <a:r>
              <a:rPr lang="en-US" smtClean="0"/>
              <a:t>Strategy: Enable service delivery infrastructure by utilizing a federated registry and repository</a:t>
            </a:r>
          </a:p>
        </p:txBody>
      </p:sp>
    </p:spTree>
    <p:extLst>
      <p:ext uri="{BB962C8B-B14F-4D97-AF65-F5344CB8AC3E}">
        <p14:creationId xmlns:p14="http://schemas.microsoft.com/office/powerpoint/2010/main" val="2259297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100013"/>
            <a:ext cx="7769225" cy="738187"/>
          </a:xfrm>
        </p:spPr>
        <p:txBody>
          <a:bodyPr lIns="0" tIns="0" rIns="0" bIns="0" anchor="ctr">
            <a:spAutoFit/>
          </a:bodyPr>
          <a:lstStyle/>
          <a:p>
            <a:pPr defTabSz="457200" eaLnBrk="1" hangingPunct="1">
              <a:buClr>
                <a:srgbClr val="333399"/>
              </a:buClr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mtClean="0"/>
              <a:t>Government of Canada’s Registry/Repository </a:t>
            </a:r>
            <a:br>
              <a:rPr lang="en-GB" sz="2400" smtClean="0"/>
            </a:br>
            <a:r>
              <a:rPr lang="en-GB" sz="2400" smtClean="0"/>
              <a:t>enables Four-Tier e-Government Architecture 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19075" y="1709738"/>
            <a:ext cx="8685213" cy="3438525"/>
            <a:chOff x="138" y="1415"/>
            <a:chExt cx="5471" cy="2166"/>
          </a:xfrm>
        </p:grpSpPr>
        <p:sp>
          <p:nvSpPr>
            <p:cNvPr id="21635" name="AutoShape 4"/>
            <p:cNvSpPr>
              <a:spLocks noChangeArrowheads="1"/>
            </p:cNvSpPr>
            <p:nvPr/>
          </p:nvSpPr>
          <p:spPr bwMode="auto">
            <a:xfrm>
              <a:off x="138" y="1415"/>
              <a:ext cx="5472" cy="2167"/>
            </a:xfrm>
            <a:prstGeom prst="roundRect">
              <a:avLst>
                <a:gd name="adj" fmla="val 42"/>
              </a:avLst>
            </a:prstGeom>
            <a:gradFill rotWithShape="0">
              <a:gsLst>
                <a:gs pos="0">
                  <a:srgbClr val="C5C5C5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163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" y="1415"/>
              <a:ext cx="5472" cy="2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1508" name="Group 6"/>
          <p:cNvGrpSpPr>
            <a:grpSpLocks/>
          </p:cNvGrpSpPr>
          <p:nvPr/>
        </p:nvGrpSpPr>
        <p:grpSpPr bwMode="auto">
          <a:xfrm>
            <a:off x="1752600" y="1685925"/>
            <a:ext cx="303213" cy="214313"/>
            <a:chOff x="1104" y="1400"/>
            <a:chExt cx="191" cy="135"/>
          </a:xfrm>
        </p:grpSpPr>
        <p:sp>
          <p:nvSpPr>
            <p:cNvPr id="21629" name="Freeform 7"/>
            <p:cNvSpPr>
              <a:spLocks noChangeArrowheads="1"/>
            </p:cNvSpPr>
            <p:nvPr/>
          </p:nvSpPr>
          <p:spPr bwMode="auto">
            <a:xfrm>
              <a:off x="1104" y="1400"/>
              <a:ext cx="192" cy="136"/>
            </a:xfrm>
            <a:custGeom>
              <a:avLst/>
              <a:gdLst>
                <a:gd name="T0" fmla="*/ 0 w 848"/>
                <a:gd name="T1" fmla="*/ 0 h 600"/>
                <a:gd name="T2" fmla="*/ 0 w 848"/>
                <a:gd name="T3" fmla="*/ 0 h 600"/>
                <a:gd name="T4" fmla="*/ 0 w 848"/>
                <a:gd name="T5" fmla="*/ 0 h 600"/>
                <a:gd name="T6" fmla="*/ 0 w 848"/>
                <a:gd name="T7" fmla="*/ 0 h 600"/>
                <a:gd name="T8" fmla="*/ 0 w 848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600"/>
                <a:gd name="T17" fmla="*/ 848 w 848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600">
                  <a:moveTo>
                    <a:pt x="847" y="0"/>
                  </a:moveTo>
                  <a:lnTo>
                    <a:pt x="0" y="0"/>
                  </a:lnTo>
                  <a:lnTo>
                    <a:pt x="0" y="599"/>
                  </a:lnTo>
                  <a:lnTo>
                    <a:pt x="847" y="599"/>
                  </a:lnTo>
                  <a:lnTo>
                    <a:pt x="847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0" name="Freeform 8"/>
            <p:cNvSpPr>
              <a:spLocks noChangeArrowheads="1"/>
            </p:cNvSpPr>
            <p:nvPr/>
          </p:nvSpPr>
          <p:spPr bwMode="auto">
            <a:xfrm>
              <a:off x="1104" y="1400"/>
              <a:ext cx="192" cy="34"/>
            </a:xfrm>
            <a:custGeom>
              <a:avLst/>
              <a:gdLst>
                <a:gd name="T0" fmla="*/ 0 w 848"/>
                <a:gd name="T1" fmla="*/ 0 h 149"/>
                <a:gd name="T2" fmla="*/ 0 w 848"/>
                <a:gd name="T3" fmla="*/ 0 h 149"/>
                <a:gd name="T4" fmla="*/ 0 w 848"/>
                <a:gd name="T5" fmla="*/ 0 h 149"/>
                <a:gd name="T6" fmla="*/ 0 w 848"/>
                <a:gd name="T7" fmla="*/ 0 h 149"/>
                <a:gd name="T8" fmla="*/ 0 w 848"/>
                <a:gd name="T9" fmla="*/ 0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149"/>
                <a:gd name="T17" fmla="*/ 848 w 848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149">
                  <a:moveTo>
                    <a:pt x="847" y="0"/>
                  </a:moveTo>
                  <a:lnTo>
                    <a:pt x="0" y="0"/>
                  </a:lnTo>
                  <a:lnTo>
                    <a:pt x="176" y="148"/>
                  </a:lnTo>
                  <a:lnTo>
                    <a:pt x="673" y="148"/>
                  </a:lnTo>
                  <a:lnTo>
                    <a:pt x="847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1" name="Freeform 9"/>
            <p:cNvSpPr>
              <a:spLocks noChangeArrowheads="1"/>
            </p:cNvSpPr>
            <p:nvPr/>
          </p:nvSpPr>
          <p:spPr bwMode="auto">
            <a:xfrm>
              <a:off x="1104" y="1400"/>
              <a:ext cx="40" cy="136"/>
            </a:xfrm>
            <a:custGeom>
              <a:avLst/>
              <a:gdLst>
                <a:gd name="T0" fmla="*/ 0 w 177"/>
                <a:gd name="T1" fmla="*/ 0 h 600"/>
                <a:gd name="T2" fmla="*/ 0 w 177"/>
                <a:gd name="T3" fmla="*/ 0 h 600"/>
                <a:gd name="T4" fmla="*/ 0 w 177"/>
                <a:gd name="T5" fmla="*/ 0 h 600"/>
                <a:gd name="T6" fmla="*/ 0 w 177"/>
                <a:gd name="T7" fmla="*/ 0 h 600"/>
                <a:gd name="T8" fmla="*/ 0 w 177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600"/>
                <a:gd name="T17" fmla="*/ 177 w 177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600">
                  <a:moveTo>
                    <a:pt x="0" y="0"/>
                  </a:moveTo>
                  <a:lnTo>
                    <a:pt x="0" y="599"/>
                  </a:lnTo>
                  <a:lnTo>
                    <a:pt x="176" y="449"/>
                  </a:lnTo>
                  <a:lnTo>
                    <a:pt x="176" y="148"/>
                  </a:lnTo>
                  <a:lnTo>
                    <a:pt x="0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2" name="Freeform 10"/>
            <p:cNvSpPr>
              <a:spLocks noChangeArrowheads="1"/>
            </p:cNvSpPr>
            <p:nvPr/>
          </p:nvSpPr>
          <p:spPr bwMode="auto">
            <a:xfrm>
              <a:off x="1104" y="1502"/>
              <a:ext cx="192" cy="34"/>
            </a:xfrm>
            <a:custGeom>
              <a:avLst/>
              <a:gdLst>
                <a:gd name="T0" fmla="*/ 0 w 848"/>
                <a:gd name="T1" fmla="*/ 0 h 151"/>
                <a:gd name="T2" fmla="*/ 0 w 848"/>
                <a:gd name="T3" fmla="*/ 0 h 151"/>
                <a:gd name="T4" fmla="*/ 0 w 848"/>
                <a:gd name="T5" fmla="*/ 0 h 151"/>
                <a:gd name="T6" fmla="*/ 0 w 848"/>
                <a:gd name="T7" fmla="*/ 0 h 151"/>
                <a:gd name="T8" fmla="*/ 0 w 848"/>
                <a:gd name="T9" fmla="*/ 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151"/>
                <a:gd name="T17" fmla="*/ 848 w 848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151">
                  <a:moveTo>
                    <a:pt x="0" y="150"/>
                  </a:moveTo>
                  <a:lnTo>
                    <a:pt x="847" y="150"/>
                  </a:lnTo>
                  <a:lnTo>
                    <a:pt x="673" y="0"/>
                  </a:lnTo>
                  <a:lnTo>
                    <a:pt x="176" y="0"/>
                  </a:lnTo>
                  <a:lnTo>
                    <a:pt x="0" y="150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3" name="Freeform 11"/>
            <p:cNvSpPr>
              <a:spLocks noChangeArrowheads="1"/>
            </p:cNvSpPr>
            <p:nvPr/>
          </p:nvSpPr>
          <p:spPr bwMode="auto">
            <a:xfrm>
              <a:off x="1257" y="1400"/>
              <a:ext cx="40" cy="136"/>
            </a:xfrm>
            <a:custGeom>
              <a:avLst/>
              <a:gdLst>
                <a:gd name="T0" fmla="*/ 0 w 175"/>
                <a:gd name="T1" fmla="*/ 0 h 600"/>
                <a:gd name="T2" fmla="*/ 0 w 175"/>
                <a:gd name="T3" fmla="*/ 0 h 600"/>
                <a:gd name="T4" fmla="*/ 0 w 175"/>
                <a:gd name="T5" fmla="*/ 0 h 600"/>
                <a:gd name="T6" fmla="*/ 0 w 175"/>
                <a:gd name="T7" fmla="*/ 0 h 600"/>
                <a:gd name="T8" fmla="*/ 0 w 175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600"/>
                <a:gd name="T17" fmla="*/ 175 w 175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600">
                  <a:moveTo>
                    <a:pt x="174" y="599"/>
                  </a:moveTo>
                  <a:lnTo>
                    <a:pt x="174" y="0"/>
                  </a:lnTo>
                  <a:lnTo>
                    <a:pt x="0" y="148"/>
                  </a:lnTo>
                  <a:lnTo>
                    <a:pt x="0" y="449"/>
                  </a:lnTo>
                  <a:lnTo>
                    <a:pt x="174" y="599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4" name="Freeform 12"/>
            <p:cNvSpPr>
              <a:spLocks noChangeArrowheads="1"/>
            </p:cNvSpPr>
            <p:nvPr/>
          </p:nvSpPr>
          <p:spPr bwMode="auto">
            <a:xfrm>
              <a:off x="1171" y="1443"/>
              <a:ext cx="59" cy="51"/>
            </a:xfrm>
            <a:custGeom>
              <a:avLst/>
              <a:gdLst>
                <a:gd name="T0" fmla="*/ 0 w 261"/>
                <a:gd name="T1" fmla="*/ 0 h 225"/>
                <a:gd name="T2" fmla="*/ 0 w 261"/>
                <a:gd name="T3" fmla="*/ 0 h 225"/>
                <a:gd name="T4" fmla="*/ 0 w 261"/>
                <a:gd name="T5" fmla="*/ 0 h 225"/>
                <a:gd name="T6" fmla="*/ 0 w 261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"/>
                <a:gd name="T13" fmla="*/ 0 h 225"/>
                <a:gd name="T14" fmla="*/ 261 w 261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" h="225">
                  <a:moveTo>
                    <a:pt x="260" y="112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60" y="112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9" name="AutoShape 13"/>
          <p:cNvSpPr>
            <a:spLocks noChangeArrowheads="1"/>
          </p:cNvSpPr>
          <p:nvPr/>
        </p:nvSpPr>
        <p:spPr bwMode="auto">
          <a:xfrm>
            <a:off x="1295400" y="1677988"/>
            <a:ext cx="1079500" cy="3441700"/>
          </a:xfrm>
          <a:prstGeom prst="roundRect">
            <a:avLst>
              <a:gd name="adj" fmla="val 144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14"/>
          <p:cNvSpPr>
            <a:spLocks noChangeArrowheads="1"/>
          </p:cNvSpPr>
          <p:nvPr/>
        </p:nvSpPr>
        <p:spPr bwMode="auto">
          <a:xfrm>
            <a:off x="1817688" y="1968500"/>
            <a:ext cx="87312" cy="2824163"/>
          </a:xfrm>
          <a:prstGeom prst="roundRect">
            <a:avLst>
              <a:gd name="adj" fmla="val 1852"/>
            </a:avLst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15"/>
          <p:cNvGrpSpPr>
            <a:grpSpLocks/>
          </p:cNvGrpSpPr>
          <p:nvPr/>
        </p:nvGrpSpPr>
        <p:grpSpPr bwMode="auto">
          <a:xfrm>
            <a:off x="1435100" y="2652713"/>
            <a:ext cx="900113" cy="141287"/>
            <a:chOff x="904" y="2009"/>
            <a:chExt cx="567" cy="89"/>
          </a:xfrm>
        </p:grpSpPr>
        <p:sp>
          <p:nvSpPr>
            <p:cNvPr id="21627" name="AutoShape 16"/>
            <p:cNvSpPr>
              <a:spLocks noChangeArrowheads="1"/>
            </p:cNvSpPr>
            <p:nvPr/>
          </p:nvSpPr>
          <p:spPr bwMode="auto">
            <a:xfrm>
              <a:off x="904" y="2009"/>
              <a:ext cx="567" cy="68"/>
            </a:xfrm>
            <a:prstGeom prst="roundRect">
              <a:avLst>
                <a:gd name="adj" fmla="val 1468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8" name="Text Box 17"/>
            <p:cNvSpPr txBox="1">
              <a:spLocks noChangeArrowheads="1"/>
            </p:cNvSpPr>
            <p:nvPr/>
          </p:nvSpPr>
          <p:spPr bwMode="auto">
            <a:xfrm>
              <a:off x="904" y="2009"/>
              <a:ext cx="567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CALL CENTRE</a:t>
              </a:r>
            </a:p>
          </p:txBody>
        </p:sp>
      </p:grpSp>
      <p:sp>
        <p:nvSpPr>
          <p:cNvPr id="21512" name="AutoShape 18"/>
          <p:cNvSpPr>
            <a:spLocks noChangeArrowheads="1"/>
          </p:cNvSpPr>
          <p:nvPr/>
        </p:nvSpPr>
        <p:spPr bwMode="auto">
          <a:xfrm>
            <a:off x="1666875" y="3140075"/>
            <a:ext cx="512763" cy="109538"/>
          </a:xfrm>
          <a:prstGeom prst="roundRect">
            <a:avLst>
              <a:gd name="adj" fmla="val 1468"/>
            </a:avLst>
          </a:prstGeom>
          <a:solidFill>
            <a:srgbClr val="F8F8F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19"/>
          <p:cNvSpPr>
            <a:spLocks noChangeArrowheads="1"/>
          </p:cNvSpPr>
          <p:nvPr/>
        </p:nvSpPr>
        <p:spPr bwMode="auto">
          <a:xfrm>
            <a:off x="1524000" y="3121025"/>
            <a:ext cx="655638" cy="128588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000">
                <a:solidFill>
                  <a:srgbClr val="777777"/>
                </a:solidFill>
                <a:latin typeface="Arial" pitchFamily="34" charset="0"/>
              </a:rPr>
              <a:t>PORTAL</a:t>
            </a: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1397000" y="3509963"/>
            <a:ext cx="1001713" cy="282575"/>
            <a:chOff x="880" y="2549"/>
            <a:chExt cx="631" cy="178"/>
          </a:xfrm>
        </p:grpSpPr>
        <p:sp>
          <p:nvSpPr>
            <p:cNvPr id="21625" name="AutoShape 21"/>
            <p:cNvSpPr>
              <a:spLocks noChangeArrowheads="1"/>
            </p:cNvSpPr>
            <p:nvPr/>
          </p:nvSpPr>
          <p:spPr bwMode="auto">
            <a:xfrm>
              <a:off x="880" y="2549"/>
              <a:ext cx="631" cy="137"/>
            </a:xfrm>
            <a:prstGeom prst="roundRect">
              <a:avLst>
                <a:gd name="adj" fmla="val 731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6" name="Text Box 22"/>
            <p:cNvSpPr txBox="1">
              <a:spLocks noChangeArrowheads="1"/>
            </p:cNvSpPr>
            <p:nvPr/>
          </p:nvSpPr>
          <p:spPr bwMode="auto">
            <a:xfrm>
              <a:off x="880" y="2549"/>
              <a:ext cx="63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COUNTER</a:t>
              </a:r>
              <a:br>
                <a:rPr lang="en-GB" sz="1000">
                  <a:solidFill>
                    <a:srgbClr val="777777"/>
                  </a:solidFill>
                  <a:latin typeface="Arial" pitchFamily="34" charset="0"/>
                </a:rPr>
              </a:b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ENVIRONMENT</a:t>
              </a:r>
            </a:p>
          </p:txBody>
        </p:sp>
      </p:grpSp>
      <p:grpSp>
        <p:nvGrpSpPr>
          <p:cNvPr id="21515" name="Group 23"/>
          <p:cNvGrpSpPr>
            <a:grpSpLocks/>
          </p:cNvGrpSpPr>
          <p:nvPr/>
        </p:nvGrpSpPr>
        <p:grpSpPr bwMode="auto">
          <a:xfrm>
            <a:off x="1535113" y="4064000"/>
            <a:ext cx="673100" cy="431800"/>
            <a:chOff x="967" y="2898"/>
            <a:chExt cx="424" cy="272"/>
          </a:xfrm>
        </p:grpSpPr>
        <p:sp>
          <p:nvSpPr>
            <p:cNvPr id="21623" name="AutoShape 24"/>
            <p:cNvSpPr>
              <a:spLocks noChangeArrowheads="1"/>
            </p:cNvSpPr>
            <p:nvPr/>
          </p:nvSpPr>
          <p:spPr bwMode="auto">
            <a:xfrm>
              <a:off x="967" y="2898"/>
              <a:ext cx="425" cy="273"/>
            </a:xfrm>
            <a:prstGeom prst="roundRect">
              <a:avLst>
                <a:gd name="adj" fmla="val 366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4" name="AutoShape 25"/>
            <p:cNvSpPr>
              <a:spLocks noChangeArrowheads="1"/>
            </p:cNvSpPr>
            <p:nvPr/>
          </p:nvSpPr>
          <p:spPr bwMode="auto">
            <a:xfrm>
              <a:off x="967" y="2898"/>
              <a:ext cx="425" cy="273"/>
            </a:xfrm>
            <a:prstGeom prst="roundRect">
              <a:avLst>
                <a:gd name="adj" fmla="val 36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FUTURE</a:t>
              </a:r>
              <a:br>
                <a:rPr lang="en-GB" sz="1000">
                  <a:solidFill>
                    <a:srgbClr val="777777"/>
                  </a:solidFill>
                  <a:latin typeface="Arial" pitchFamily="34" charset="0"/>
                </a:rPr>
              </a:b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SERVICES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- </a:t>
              </a:r>
              <a:r>
                <a:rPr lang="en-GB" sz="900">
                  <a:solidFill>
                    <a:srgbClr val="777777"/>
                  </a:solidFill>
                  <a:latin typeface="Arial" pitchFamily="34" charset="0"/>
                </a:rPr>
                <a:t>DELIVERY</a:t>
              </a:r>
              <a:br>
                <a:rPr lang="en-GB" sz="900">
                  <a:solidFill>
                    <a:srgbClr val="777777"/>
                  </a:solidFill>
                  <a:latin typeface="Arial" pitchFamily="34" charset="0"/>
                </a:rPr>
              </a:br>
              <a:r>
                <a:rPr lang="en-GB" sz="900">
                  <a:solidFill>
                    <a:srgbClr val="777777"/>
                  </a:solidFill>
                  <a:latin typeface="Arial" pitchFamily="34" charset="0"/>
                </a:rPr>
                <a:t>SERVICES</a:t>
              </a:r>
              <a:r>
                <a:rPr lang="en-GB" sz="1000">
                  <a:solidFill>
                    <a:srgbClr val="777777"/>
                  </a:solidFill>
                  <a:latin typeface="Arial" pitchFamily="34" charset="0"/>
                </a:rPr>
                <a:t> -</a:t>
              </a:r>
            </a:p>
          </p:txBody>
        </p:sp>
      </p:grpSp>
      <p:sp>
        <p:nvSpPr>
          <p:cNvPr id="21516" name="AutoShape 26"/>
          <p:cNvSpPr>
            <a:spLocks noChangeArrowheads="1"/>
          </p:cNvSpPr>
          <p:nvPr/>
        </p:nvSpPr>
        <p:spPr bwMode="auto">
          <a:xfrm>
            <a:off x="5334000" y="4978400"/>
            <a:ext cx="1647825" cy="203200"/>
          </a:xfrm>
          <a:prstGeom prst="roundRect">
            <a:avLst>
              <a:gd name="adj" fmla="val 77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7" name="Group 27"/>
          <p:cNvGrpSpPr>
            <a:grpSpLocks/>
          </p:cNvGrpSpPr>
          <p:nvPr/>
        </p:nvGrpSpPr>
        <p:grpSpPr bwMode="auto">
          <a:xfrm>
            <a:off x="6696075" y="2827338"/>
            <a:ext cx="227013" cy="193675"/>
            <a:chOff x="4246" y="2077"/>
            <a:chExt cx="143" cy="122"/>
          </a:xfrm>
        </p:grpSpPr>
        <p:sp>
          <p:nvSpPr>
            <p:cNvPr id="21617" name="Freeform 28"/>
            <p:cNvSpPr>
              <a:spLocks noChangeArrowheads="1"/>
            </p:cNvSpPr>
            <p:nvPr/>
          </p:nvSpPr>
          <p:spPr bwMode="auto">
            <a:xfrm>
              <a:off x="4246" y="2077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8" name="Freeform 29"/>
            <p:cNvSpPr>
              <a:spLocks noChangeArrowheads="1"/>
            </p:cNvSpPr>
            <p:nvPr/>
          </p:nvSpPr>
          <p:spPr bwMode="auto">
            <a:xfrm>
              <a:off x="4246" y="2077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9" name="Freeform 30"/>
            <p:cNvSpPr>
              <a:spLocks noChangeArrowheads="1"/>
            </p:cNvSpPr>
            <p:nvPr/>
          </p:nvSpPr>
          <p:spPr bwMode="auto">
            <a:xfrm>
              <a:off x="4354" y="2077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0" name="Freeform 31"/>
            <p:cNvSpPr>
              <a:spLocks noChangeArrowheads="1"/>
            </p:cNvSpPr>
            <p:nvPr/>
          </p:nvSpPr>
          <p:spPr bwMode="auto">
            <a:xfrm>
              <a:off x="4246" y="2170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1" name="Freeform 32"/>
            <p:cNvSpPr>
              <a:spLocks noChangeArrowheads="1"/>
            </p:cNvSpPr>
            <p:nvPr/>
          </p:nvSpPr>
          <p:spPr bwMode="auto">
            <a:xfrm>
              <a:off x="4246" y="2077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2" name="Freeform 33"/>
            <p:cNvSpPr>
              <a:spLocks noChangeArrowheads="1"/>
            </p:cNvSpPr>
            <p:nvPr/>
          </p:nvSpPr>
          <p:spPr bwMode="auto">
            <a:xfrm>
              <a:off x="4291" y="2116"/>
              <a:ext cx="54" cy="46"/>
            </a:xfrm>
            <a:custGeom>
              <a:avLst/>
              <a:gdLst>
                <a:gd name="T0" fmla="*/ 0 w 238"/>
                <a:gd name="T1" fmla="*/ 0 h 203"/>
                <a:gd name="T2" fmla="*/ 0 w 238"/>
                <a:gd name="T3" fmla="*/ 0 h 203"/>
                <a:gd name="T4" fmla="*/ 0 w 238"/>
                <a:gd name="T5" fmla="*/ 0 h 203"/>
                <a:gd name="T6" fmla="*/ 0 w 238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3"/>
                <a:gd name="T14" fmla="*/ 238 w 238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3">
                  <a:moveTo>
                    <a:pt x="0" y="102"/>
                  </a:moveTo>
                  <a:lnTo>
                    <a:pt x="237" y="0"/>
                  </a:lnTo>
                  <a:lnTo>
                    <a:pt x="237" y="202"/>
                  </a:lnTo>
                  <a:lnTo>
                    <a:pt x="0" y="102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8" name="Group 34"/>
          <p:cNvGrpSpPr>
            <a:grpSpLocks/>
          </p:cNvGrpSpPr>
          <p:nvPr/>
        </p:nvGrpSpPr>
        <p:grpSpPr bwMode="auto">
          <a:xfrm>
            <a:off x="6696075" y="2306638"/>
            <a:ext cx="227013" cy="193675"/>
            <a:chOff x="4246" y="1749"/>
            <a:chExt cx="143" cy="122"/>
          </a:xfrm>
        </p:grpSpPr>
        <p:sp>
          <p:nvSpPr>
            <p:cNvPr id="21611" name="Freeform 35"/>
            <p:cNvSpPr>
              <a:spLocks noChangeArrowheads="1"/>
            </p:cNvSpPr>
            <p:nvPr/>
          </p:nvSpPr>
          <p:spPr bwMode="auto">
            <a:xfrm>
              <a:off x="4246" y="1749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2" name="Freeform 36"/>
            <p:cNvSpPr>
              <a:spLocks noChangeArrowheads="1"/>
            </p:cNvSpPr>
            <p:nvPr/>
          </p:nvSpPr>
          <p:spPr bwMode="auto">
            <a:xfrm>
              <a:off x="4246" y="1749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3" name="Freeform 37"/>
            <p:cNvSpPr>
              <a:spLocks noChangeArrowheads="1"/>
            </p:cNvSpPr>
            <p:nvPr/>
          </p:nvSpPr>
          <p:spPr bwMode="auto">
            <a:xfrm>
              <a:off x="4354" y="1749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6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4" name="Freeform 38"/>
            <p:cNvSpPr>
              <a:spLocks noChangeArrowheads="1"/>
            </p:cNvSpPr>
            <p:nvPr/>
          </p:nvSpPr>
          <p:spPr bwMode="auto">
            <a:xfrm>
              <a:off x="4246" y="1841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635" y="137"/>
                  </a:moveTo>
                  <a:lnTo>
                    <a:pt x="0" y="137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7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5" name="Freeform 39"/>
            <p:cNvSpPr>
              <a:spLocks noChangeArrowheads="1"/>
            </p:cNvSpPr>
            <p:nvPr/>
          </p:nvSpPr>
          <p:spPr bwMode="auto">
            <a:xfrm>
              <a:off x="4246" y="1749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6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6" name="Freeform 40"/>
            <p:cNvSpPr>
              <a:spLocks noChangeArrowheads="1"/>
            </p:cNvSpPr>
            <p:nvPr/>
          </p:nvSpPr>
          <p:spPr bwMode="auto">
            <a:xfrm>
              <a:off x="4291" y="1787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1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1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9" name="Group 41"/>
          <p:cNvGrpSpPr>
            <a:grpSpLocks/>
          </p:cNvGrpSpPr>
          <p:nvPr/>
        </p:nvGrpSpPr>
        <p:grpSpPr bwMode="auto">
          <a:xfrm>
            <a:off x="6696075" y="3219450"/>
            <a:ext cx="227013" cy="193675"/>
            <a:chOff x="4246" y="2324"/>
            <a:chExt cx="143" cy="122"/>
          </a:xfrm>
        </p:grpSpPr>
        <p:sp>
          <p:nvSpPr>
            <p:cNvPr id="21605" name="Freeform 42"/>
            <p:cNvSpPr>
              <a:spLocks noChangeArrowheads="1"/>
            </p:cNvSpPr>
            <p:nvPr/>
          </p:nvSpPr>
          <p:spPr bwMode="auto">
            <a:xfrm>
              <a:off x="4246" y="2324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6" name="Freeform 43"/>
            <p:cNvSpPr>
              <a:spLocks noChangeArrowheads="1"/>
            </p:cNvSpPr>
            <p:nvPr/>
          </p:nvSpPr>
          <p:spPr bwMode="auto">
            <a:xfrm>
              <a:off x="4246" y="2324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" name="Freeform 44"/>
            <p:cNvSpPr>
              <a:spLocks noChangeArrowheads="1"/>
            </p:cNvSpPr>
            <p:nvPr/>
          </p:nvSpPr>
          <p:spPr bwMode="auto">
            <a:xfrm>
              <a:off x="4354" y="2324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8" name="Freeform 45"/>
            <p:cNvSpPr>
              <a:spLocks noChangeArrowheads="1"/>
            </p:cNvSpPr>
            <p:nvPr/>
          </p:nvSpPr>
          <p:spPr bwMode="auto">
            <a:xfrm>
              <a:off x="4246" y="2416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9" name="Freeform 46"/>
            <p:cNvSpPr>
              <a:spLocks noChangeArrowheads="1"/>
            </p:cNvSpPr>
            <p:nvPr/>
          </p:nvSpPr>
          <p:spPr bwMode="auto">
            <a:xfrm>
              <a:off x="4246" y="2324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" name="Freeform 47"/>
            <p:cNvSpPr>
              <a:spLocks noChangeArrowheads="1"/>
            </p:cNvSpPr>
            <p:nvPr/>
          </p:nvSpPr>
          <p:spPr bwMode="auto">
            <a:xfrm>
              <a:off x="4291" y="2362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3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0" name="Group 48"/>
          <p:cNvGrpSpPr>
            <a:grpSpLocks/>
          </p:cNvGrpSpPr>
          <p:nvPr/>
        </p:nvGrpSpPr>
        <p:grpSpPr bwMode="auto">
          <a:xfrm>
            <a:off x="6696075" y="3544888"/>
            <a:ext cx="227013" cy="193675"/>
            <a:chOff x="4246" y="2529"/>
            <a:chExt cx="143" cy="122"/>
          </a:xfrm>
        </p:grpSpPr>
        <p:sp>
          <p:nvSpPr>
            <p:cNvPr id="21599" name="Freeform 49"/>
            <p:cNvSpPr>
              <a:spLocks noChangeArrowheads="1"/>
            </p:cNvSpPr>
            <p:nvPr/>
          </p:nvSpPr>
          <p:spPr bwMode="auto">
            <a:xfrm>
              <a:off x="4246" y="2529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0" name="Freeform 50"/>
            <p:cNvSpPr>
              <a:spLocks noChangeArrowheads="1"/>
            </p:cNvSpPr>
            <p:nvPr/>
          </p:nvSpPr>
          <p:spPr bwMode="auto">
            <a:xfrm>
              <a:off x="4246" y="2529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0" y="0"/>
                  </a:moveTo>
                  <a:lnTo>
                    <a:pt x="635" y="0"/>
                  </a:lnTo>
                  <a:lnTo>
                    <a:pt x="476" y="137"/>
                  </a:lnTo>
                  <a:lnTo>
                    <a:pt x="158" y="137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1" name="Freeform 51"/>
            <p:cNvSpPr>
              <a:spLocks noChangeArrowheads="1"/>
            </p:cNvSpPr>
            <p:nvPr/>
          </p:nvSpPr>
          <p:spPr bwMode="auto">
            <a:xfrm>
              <a:off x="4354" y="2529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7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2" name="Freeform 52"/>
            <p:cNvSpPr>
              <a:spLocks noChangeArrowheads="1"/>
            </p:cNvSpPr>
            <p:nvPr/>
          </p:nvSpPr>
          <p:spPr bwMode="auto">
            <a:xfrm>
              <a:off x="4246" y="2621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3" name="Freeform 53"/>
            <p:cNvSpPr>
              <a:spLocks noChangeArrowheads="1"/>
            </p:cNvSpPr>
            <p:nvPr/>
          </p:nvSpPr>
          <p:spPr bwMode="auto">
            <a:xfrm>
              <a:off x="4246" y="2529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7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4" name="Freeform 54"/>
            <p:cNvSpPr>
              <a:spLocks noChangeArrowheads="1"/>
            </p:cNvSpPr>
            <p:nvPr/>
          </p:nvSpPr>
          <p:spPr bwMode="auto">
            <a:xfrm>
              <a:off x="4291" y="2567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3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1" name="Group 55"/>
          <p:cNvGrpSpPr>
            <a:grpSpLocks/>
          </p:cNvGrpSpPr>
          <p:nvPr/>
        </p:nvGrpSpPr>
        <p:grpSpPr bwMode="auto">
          <a:xfrm>
            <a:off x="6696075" y="4391025"/>
            <a:ext cx="227013" cy="193675"/>
            <a:chOff x="4246" y="3062"/>
            <a:chExt cx="143" cy="122"/>
          </a:xfrm>
        </p:grpSpPr>
        <p:sp>
          <p:nvSpPr>
            <p:cNvPr id="21593" name="Freeform 56"/>
            <p:cNvSpPr>
              <a:spLocks noChangeArrowheads="1"/>
            </p:cNvSpPr>
            <p:nvPr/>
          </p:nvSpPr>
          <p:spPr bwMode="auto">
            <a:xfrm>
              <a:off x="4246" y="3062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4" name="Freeform 57"/>
            <p:cNvSpPr>
              <a:spLocks noChangeArrowheads="1"/>
            </p:cNvSpPr>
            <p:nvPr/>
          </p:nvSpPr>
          <p:spPr bwMode="auto">
            <a:xfrm>
              <a:off x="4246" y="3062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0" y="0"/>
                  </a:moveTo>
                  <a:lnTo>
                    <a:pt x="635" y="0"/>
                  </a:lnTo>
                  <a:lnTo>
                    <a:pt x="476" y="137"/>
                  </a:lnTo>
                  <a:lnTo>
                    <a:pt x="158" y="137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5" name="Freeform 58"/>
            <p:cNvSpPr>
              <a:spLocks noChangeArrowheads="1"/>
            </p:cNvSpPr>
            <p:nvPr/>
          </p:nvSpPr>
          <p:spPr bwMode="auto">
            <a:xfrm>
              <a:off x="4354" y="3062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7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6" name="Freeform 59"/>
            <p:cNvSpPr>
              <a:spLocks noChangeArrowheads="1"/>
            </p:cNvSpPr>
            <p:nvPr/>
          </p:nvSpPr>
          <p:spPr bwMode="auto">
            <a:xfrm>
              <a:off x="4246" y="3155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7" name="Freeform 60"/>
            <p:cNvSpPr>
              <a:spLocks noChangeArrowheads="1"/>
            </p:cNvSpPr>
            <p:nvPr/>
          </p:nvSpPr>
          <p:spPr bwMode="auto">
            <a:xfrm>
              <a:off x="4246" y="3062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7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8" name="Freeform 61"/>
            <p:cNvSpPr>
              <a:spLocks noChangeArrowheads="1"/>
            </p:cNvSpPr>
            <p:nvPr/>
          </p:nvSpPr>
          <p:spPr bwMode="auto">
            <a:xfrm>
              <a:off x="4291" y="3101"/>
              <a:ext cx="54" cy="46"/>
            </a:xfrm>
            <a:custGeom>
              <a:avLst/>
              <a:gdLst>
                <a:gd name="T0" fmla="*/ 0 w 238"/>
                <a:gd name="T1" fmla="*/ 0 h 203"/>
                <a:gd name="T2" fmla="*/ 0 w 238"/>
                <a:gd name="T3" fmla="*/ 0 h 203"/>
                <a:gd name="T4" fmla="*/ 0 w 238"/>
                <a:gd name="T5" fmla="*/ 0 h 203"/>
                <a:gd name="T6" fmla="*/ 0 w 238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3"/>
                <a:gd name="T14" fmla="*/ 238 w 238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3">
                  <a:moveTo>
                    <a:pt x="0" y="103"/>
                  </a:moveTo>
                  <a:lnTo>
                    <a:pt x="237" y="0"/>
                  </a:lnTo>
                  <a:lnTo>
                    <a:pt x="237" y="202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2" name="Group 62"/>
          <p:cNvGrpSpPr>
            <a:grpSpLocks/>
          </p:cNvGrpSpPr>
          <p:nvPr/>
        </p:nvGrpSpPr>
        <p:grpSpPr bwMode="auto">
          <a:xfrm>
            <a:off x="5353050" y="4508500"/>
            <a:ext cx="1570038" cy="614363"/>
            <a:chOff x="3400" y="3136"/>
            <a:chExt cx="989" cy="387"/>
          </a:xfrm>
        </p:grpSpPr>
        <p:grpSp>
          <p:nvGrpSpPr>
            <p:cNvPr id="21589" name="Group 63"/>
            <p:cNvGrpSpPr>
              <a:grpSpLocks/>
            </p:cNvGrpSpPr>
            <p:nvPr/>
          </p:nvGrpSpPr>
          <p:grpSpPr bwMode="auto">
            <a:xfrm>
              <a:off x="3400" y="3139"/>
              <a:ext cx="989" cy="384"/>
              <a:chOff x="3400" y="3139"/>
              <a:chExt cx="989" cy="384"/>
            </a:xfrm>
          </p:grpSpPr>
          <p:sp>
            <p:nvSpPr>
              <p:cNvPr id="21591" name="Freeform 64"/>
              <p:cNvSpPr>
                <a:spLocks noChangeArrowheads="1"/>
              </p:cNvSpPr>
              <p:nvPr/>
            </p:nvSpPr>
            <p:spPr bwMode="auto">
              <a:xfrm>
                <a:off x="3400" y="3139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lnTo>
                      <a:pt x="0" y="1397"/>
                    </a:lnTo>
                    <a:cubicBezTo>
                      <a:pt x="0" y="1560"/>
                      <a:pt x="991" y="1696"/>
                      <a:pt x="2181" y="1696"/>
                    </a:cubicBezTo>
                    <a:cubicBezTo>
                      <a:pt x="3371" y="1696"/>
                      <a:pt x="4363" y="1560"/>
                      <a:pt x="4363" y="1397"/>
                    </a:cubicBezTo>
                    <a:lnTo>
                      <a:pt x="4363" y="299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2" name="Freeform 65"/>
              <p:cNvSpPr>
                <a:spLocks noChangeArrowheads="1"/>
              </p:cNvSpPr>
              <p:nvPr/>
            </p:nvSpPr>
            <p:spPr bwMode="auto">
              <a:xfrm>
                <a:off x="3400" y="3139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cubicBezTo>
                      <a:pt x="0" y="462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9"/>
                    </a:cubicBez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90" name="Oval 66"/>
            <p:cNvSpPr>
              <a:spLocks noChangeArrowheads="1"/>
            </p:cNvSpPr>
            <p:nvPr/>
          </p:nvSpPr>
          <p:spPr bwMode="auto">
            <a:xfrm>
              <a:off x="3400" y="3136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3" name="Group 67"/>
          <p:cNvGrpSpPr>
            <a:grpSpLocks/>
          </p:cNvGrpSpPr>
          <p:nvPr/>
        </p:nvGrpSpPr>
        <p:grpSpPr bwMode="auto">
          <a:xfrm>
            <a:off x="5353050" y="4108450"/>
            <a:ext cx="1570038" cy="615950"/>
            <a:chOff x="3400" y="2884"/>
            <a:chExt cx="989" cy="388"/>
          </a:xfrm>
        </p:grpSpPr>
        <p:grpSp>
          <p:nvGrpSpPr>
            <p:cNvPr id="21585" name="Group 68"/>
            <p:cNvGrpSpPr>
              <a:grpSpLocks/>
            </p:cNvGrpSpPr>
            <p:nvPr/>
          </p:nvGrpSpPr>
          <p:grpSpPr bwMode="auto">
            <a:xfrm>
              <a:off x="3400" y="2888"/>
              <a:ext cx="989" cy="384"/>
              <a:chOff x="3400" y="2888"/>
              <a:chExt cx="989" cy="384"/>
            </a:xfrm>
          </p:grpSpPr>
          <p:sp>
            <p:nvSpPr>
              <p:cNvPr id="21587" name="Freeform 69"/>
              <p:cNvSpPr>
                <a:spLocks noChangeArrowheads="1"/>
              </p:cNvSpPr>
              <p:nvPr/>
            </p:nvSpPr>
            <p:spPr bwMode="auto">
              <a:xfrm>
                <a:off x="3400" y="2888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6"/>
                      <a:pt x="2181" y="1696"/>
                    </a:cubicBezTo>
                    <a:cubicBezTo>
                      <a:pt x="3371" y="1696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Freeform 70"/>
              <p:cNvSpPr>
                <a:spLocks noChangeArrowheads="1"/>
              </p:cNvSpPr>
              <p:nvPr/>
            </p:nvSpPr>
            <p:spPr bwMode="auto">
              <a:xfrm>
                <a:off x="3400" y="2888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86" name="Oval 71"/>
            <p:cNvSpPr>
              <a:spLocks noChangeArrowheads="1"/>
            </p:cNvSpPr>
            <p:nvPr/>
          </p:nvSpPr>
          <p:spPr bwMode="auto">
            <a:xfrm>
              <a:off x="3400" y="2884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4" name="Group 72"/>
          <p:cNvGrpSpPr>
            <a:grpSpLocks/>
          </p:cNvGrpSpPr>
          <p:nvPr/>
        </p:nvGrpSpPr>
        <p:grpSpPr bwMode="auto">
          <a:xfrm>
            <a:off x="5353050" y="3709988"/>
            <a:ext cx="1570038" cy="615950"/>
            <a:chOff x="3400" y="2633"/>
            <a:chExt cx="989" cy="388"/>
          </a:xfrm>
        </p:grpSpPr>
        <p:grpSp>
          <p:nvGrpSpPr>
            <p:cNvPr id="21581" name="Group 73"/>
            <p:cNvGrpSpPr>
              <a:grpSpLocks/>
            </p:cNvGrpSpPr>
            <p:nvPr/>
          </p:nvGrpSpPr>
          <p:grpSpPr bwMode="auto">
            <a:xfrm>
              <a:off x="3400" y="2636"/>
              <a:ext cx="989" cy="384"/>
              <a:chOff x="3400" y="2636"/>
              <a:chExt cx="989" cy="384"/>
            </a:xfrm>
          </p:grpSpPr>
          <p:sp>
            <p:nvSpPr>
              <p:cNvPr id="21583" name="Freeform 74"/>
              <p:cNvSpPr>
                <a:spLocks noChangeArrowheads="1"/>
              </p:cNvSpPr>
              <p:nvPr/>
            </p:nvSpPr>
            <p:spPr bwMode="auto">
              <a:xfrm>
                <a:off x="3400" y="2636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6"/>
                      <a:pt x="2181" y="1696"/>
                    </a:cubicBezTo>
                    <a:cubicBezTo>
                      <a:pt x="3371" y="1696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Freeform 75"/>
              <p:cNvSpPr>
                <a:spLocks noChangeArrowheads="1"/>
              </p:cNvSpPr>
              <p:nvPr/>
            </p:nvSpPr>
            <p:spPr bwMode="auto">
              <a:xfrm>
                <a:off x="3400" y="2636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82" name="Oval 76"/>
            <p:cNvSpPr>
              <a:spLocks noChangeArrowheads="1"/>
            </p:cNvSpPr>
            <p:nvPr/>
          </p:nvSpPr>
          <p:spPr bwMode="auto">
            <a:xfrm>
              <a:off x="3400" y="2633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5" name="Group 77"/>
          <p:cNvGrpSpPr>
            <a:grpSpLocks/>
          </p:cNvGrpSpPr>
          <p:nvPr/>
        </p:nvGrpSpPr>
        <p:grpSpPr bwMode="auto">
          <a:xfrm>
            <a:off x="5353050" y="3309938"/>
            <a:ext cx="1570038" cy="615950"/>
            <a:chOff x="3400" y="2381"/>
            <a:chExt cx="989" cy="388"/>
          </a:xfrm>
        </p:grpSpPr>
        <p:grpSp>
          <p:nvGrpSpPr>
            <p:cNvPr id="21577" name="Group 78"/>
            <p:cNvGrpSpPr>
              <a:grpSpLocks/>
            </p:cNvGrpSpPr>
            <p:nvPr/>
          </p:nvGrpSpPr>
          <p:grpSpPr bwMode="auto">
            <a:xfrm>
              <a:off x="3400" y="2385"/>
              <a:ext cx="989" cy="384"/>
              <a:chOff x="3400" y="2385"/>
              <a:chExt cx="989" cy="384"/>
            </a:xfrm>
          </p:grpSpPr>
          <p:sp>
            <p:nvSpPr>
              <p:cNvPr id="21579" name="Freeform 79"/>
              <p:cNvSpPr>
                <a:spLocks noChangeArrowheads="1"/>
              </p:cNvSpPr>
              <p:nvPr/>
            </p:nvSpPr>
            <p:spPr bwMode="auto">
              <a:xfrm>
                <a:off x="3400" y="2385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8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8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Freeform 80"/>
              <p:cNvSpPr>
                <a:spLocks noChangeArrowheads="1"/>
              </p:cNvSpPr>
              <p:nvPr/>
            </p:nvSpPr>
            <p:spPr bwMode="auto">
              <a:xfrm>
                <a:off x="3400" y="2385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78" name="Oval 81"/>
            <p:cNvSpPr>
              <a:spLocks noChangeArrowheads="1"/>
            </p:cNvSpPr>
            <p:nvPr/>
          </p:nvSpPr>
          <p:spPr bwMode="auto">
            <a:xfrm>
              <a:off x="3400" y="2382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6" name="Group 82"/>
          <p:cNvGrpSpPr>
            <a:grpSpLocks/>
          </p:cNvGrpSpPr>
          <p:nvPr/>
        </p:nvGrpSpPr>
        <p:grpSpPr bwMode="auto">
          <a:xfrm>
            <a:off x="5353050" y="2911475"/>
            <a:ext cx="1570038" cy="615950"/>
            <a:chOff x="3400" y="2130"/>
            <a:chExt cx="989" cy="388"/>
          </a:xfrm>
        </p:grpSpPr>
        <p:grpSp>
          <p:nvGrpSpPr>
            <p:cNvPr id="21573" name="Group 83"/>
            <p:cNvGrpSpPr>
              <a:grpSpLocks/>
            </p:cNvGrpSpPr>
            <p:nvPr/>
          </p:nvGrpSpPr>
          <p:grpSpPr bwMode="auto">
            <a:xfrm>
              <a:off x="3400" y="2134"/>
              <a:ext cx="989" cy="384"/>
              <a:chOff x="3400" y="2134"/>
              <a:chExt cx="989" cy="384"/>
            </a:xfrm>
          </p:grpSpPr>
          <p:sp>
            <p:nvSpPr>
              <p:cNvPr id="21575" name="Freeform 84"/>
              <p:cNvSpPr>
                <a:spLocks noChangeArrowheads="1"/>
              </p:cNvSpPr>
              <p:nvPr/>
            </p:nvSpPr>
            <p:spPr bwMode="auto">
              <a:xfrm>
                <a:off x="3400" y="2134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8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8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Freeform 85"/>
              <p:cNvSpPr>
                <a:spLocks noChangeArrowheads="1"/>
              </p:cNvSpPr>
              <p:nvPr/>
            </p:nvSpPr>
            <p:spPr bwMode="auto">
              <a:xfrm>
                <a:off x="3400" y="2134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74" name="Oval 86"/>
            <p:cNvSpPr>
              <a:spLocks noChangeArrowheads="1"/>
            </p:cNvSpPr>
            <p:nvPr/>
          </p:nvSpPr>
          <p:spPr bwMode="auto">
            <a:xfrm>
              <a:off x="3400" y="2130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7" name="Group 87"/>
          <p:cNvGrpSpPr>
            <a:grpSpLocks/>
          </p:cNvGrpSpPr>
          <p:nvPr/>
        </p:nvGrpSpPr>
        <p:grpSpPr bwMode="auto">
          <a:xfrm>
            <a:off x="5353050" y="2513013"/>
            <a:ext cx="1570038" cy="615950"/>
            <a:chOff x="3400" y="1879"/>
            <a:chExt cx="989" cy="388"/>
          </a:xfrm>
        </p:grpSpPr>
        <p:grpSp>
          <p:nvGrpSpPr>
            <p:cNvPr id="21569" name="Group 88"/>
            <p:cNvGrpSpPr>
              <a:grpSpLocks/>
            </p:cNvGrpSpPr>
            <p:nvPr/>
          </p:nvGrpSpPr>
          <p:grpSpPr bwMode="auto">
            <a:xfrm>
              <a:off x="3400" y="1882"/>
              <a:ext cx="989" cy="384"/>
              <a:chOff x="3400" y="1882"/>
              <a:chExt cx="989" cy="384"/>
            </a:xfrm>
          </p:grpSpPr>
          <p:sp>
            <p:nvSpPr>
              <p:cNvPr id="21571" name="Freeform 89"/>
              <p:cNvSpPr>
                <a:spLocks noChangeArrowheads="1"/>
              </p:cNvSpPr>
              <p:nvPr/>
            </p:nvSpPr>
            <p:spPr bwMode="auto">
              <a:xfrm>
                <a:off x="3400" y="1882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Freeform 90"/>
              <p:cNvSpPr>
                <a:spLocks noChangeArrowheads="1"/>
              </p:cNvSpPr>
              <p:nvPr/>
            </p:nvSpPr>
            <p:spPr bwMode="auto">
              <a:xfrm>
                <a:off x="3400" y="1882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1"/>
                      <a:pt x="4363" y="298"/>
                    </a:cubicBezTo>
                    <a:cubicBezTo>
                      <a:pt x="4363" y="135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70" name="Oval 91"/>
            <p:cNvSpPr>
              <a:spLocks noChangeArrowheads="1"/>
            </p:cNvSpPr>
            <p:nvPr/>
          </p:nvSpPr>
          <p:spPr bwMode="auto">
            <a:xfrm>
              <a:off x="3400" y="1879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8" name="Group 92"/>
          <p:cNvGrpSpPr>
            <a:grpSpLocks/>
          </p:cNvGrpSpPr>
          <p:nvPr/>
        </p:nvGrpSpPr>
        <p:grpSpPr bwMode="auto">
          <a:xfrm>
            <a:off x="5353050" y="2112963"/>
            <a:ext cx="1570038" cy="615950"/>
            <a:chOff x="3400" y="1627"/>
            <a:chExt cx="989" cy="388"/>
          </a:xfrm>
        </p:grpSpPr>
        <p:grpSp>
          <p:nvGrpSpPr>
            <p:cNvPr id="21565" name="Group 93"/>
            <p:cNvGrpSpPr>
              <a:grpSpLocks/>
            </p:cNvGrpSpPr>
            <p:nvPr/>
          </p:nvGrpSpPr>
          <p:grpSpPr bwMode="auto">
            <a:xfrm>
              <a:off x="3400" y="1631"/>
              <a:ext cx="989" cy="384"/>
              <a:chOff x="3400" y="1631"/>
              <a:chExt cx="989" cy="384"/>
            </a:xfrm>
          </p:grpSpPr>
          <p:sp>
            <p:nvSpPr>
              <p:cNvPr id="21567" name="Freeform 94"/>
              <p:cNvSpPr>
                <a:spLocks noChangeArrowheads="1"/>
              </p:cNvSpPr>
              <p:nvPr/>
            </p:nvSpPr>
            <p:spPr bwMode="auto">
              <a:xfrm>
                <a:off x="3400" y="1631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60"/>
                      <a:pt x="991" y="1697"/>
                      <a:pt x="2181" y="1697"/>
                    </a:cubicBezTo>
                    <a:cubicBezTo>
                      <a:pt x="3371" y="1697"/>
                      <a:pt x="4363" y="1560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Freeform 95"/>
              <p:cNvSpPr>
                <a:spLocks noChangeArrowheads="1"/>
              </p:cNvSpPr>
              <p:nvPr/>
            </p:nvSpPr>
            <p:spPr bwMode="auto">
              <a:xfrm>
                <a:off x="3400" y="1631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1"/>
                      <a:pt x="4363" y="298"/>
                    </a:cubicBezTo>
                    <a:cubicBezTo>
                      <a:pt x="4363" y="135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66" name="Oval 96"/>
            <p:cNvSpPr>
              <a:spLocks noChangeArrowheads="1"/>
            </p:cNvSpPr>
            <p:nvPr/>
          </p:nvSpPr>
          <p:spPr bwMode="auto">
            <a:xfrm>
              <a:off x="3400" y="1627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9" name="Group 97"/>
          <p:cNvGrpSpPr>
            <a:grpSpLocks/>
          </p:cNvGrpSpPr>
          <p:nvPr/>
        </p:nvGrpSpPr>
        <p:grpSpPr bwMode="auto">
          <a:xfrm>
            <a:off x="5353050" y="1714500"/>
            <a:ext cx="1570038" cy="614363"/>
            <a:chOff x="3400" y="1376"/>
            <a:chExt cx="989" cy="387"/>
          </a:xfrm>
        </p:grpSpPr>
        <p:grpSp>
          <p:nvGrpSpPr>
            <p:cNvPr id="21561" name="Group 98"/>
            <p:cNvGrpSpPr>
              <a:grpSpLocks/>
            </p:cNvGrpSpPr>
            <p:nvPr/>
          </p:nvGrpSpPr>
          <p:grpSpPr bwMode="auto">
            <a:xfrm>
              <a:off x="3400" y="1380"/>
              <a:ext cx="989" cy="384"/>
              <a:chOff x="3400" y="1380"/>
              <a:chExt cx="989" cy="384"/>
            </a:xfrm>
          </p:grpSpPr>
          <p:sp>
            <p:nvSpPr>
              <p:cNvPr id="21563" name="Freeform 99"/>
              <p:cNvSpPr>
                <a:spLocks noChangeArrowheads="1"/>
              </p:cNvSpPr>
              <p:nvPr/>
            </p:nvSpPr>
            <p:spPr bwMode="auto">
              <a:xfrm>
                <a:off x="3400" y="1380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lnTo>
                      <a:pt x="0" y="1397"/>
                    </a:lnTo>
                    <a:cubicBezTo>
                      <a:pt x="0" y="1561"/>
                      <a:pt x="991" y="1696"/>
                      <a:pt x="2181" y="1696"/>
                    </a:cubicBezTo>
                    <a:cubicBezTo>
                      <a:pt x="3371" y="1696"/>
                      <a:pt x="4363" y="1561"/>
                      <a:pt x="4363" y="1397"/>
                    </a:cubicBezTo>
                    <a:lnTo>
                      <a:pt x="4363" y="299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Freeform 100"/>
              <p:cNvSpPr>
                <a:spLocks noChangeArrowheads="1"/>
              </p:cNvSpPr>
              <p:nvPr/>
            </p:nvSpPr>
            <p:spPr bwMode="auto">
              <a:xfrm>
                <a:off x="3400" y="1380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cubicBezTo>
                      <a:pt x="0" y="462"/>
                      <a:pt x="991" y="598"/>
                      <a:pt x="2181" y="598"/>
                    </a:cubicBezTo>
                    <a:cubicBezTo>
                      <a:pt x="3371" y="598"/>
                      <a:pt x="4363" y="461"/>
                      <a:pt x="4363" y="299"/>
                    </a:cubicBezTo>
                    <a:cubicBezTo>
                      <a:pt x="4363" y="137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62" name="Oval 101"/>
            <p:cNvSpPr>
              <a:spLocks noChangeArrowheads="1"/>
            </p:cNvSpPr>
            <p:nvPr/>
          </p:nvSpPr>
          <p:spPr bwMode="auto">
            <a:xfrm>
              <a:off x="3400" y="1376"/>
              <a:ext cx="989" cy="141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30" name="AutoShape 102"/>
          <p:cNvSpPr>
            <a:spLocks noChangeArrowheads="1"/>
          </p:cNvSpPr>
          <p:nvPr/>
        </p:nvSpPr>
        <p:spPr bwMode="auto">
          <a:xfrm>
            <a:off x="5845175" y="2076450"/>
            <a:ext cx="627063" cy="109538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CSDML</a:t>
            </a:r>
          </a:p>
        </p:txBody>
      </p:sp>
      <p:sp>
        <p:nvSpPr>
          <p:cNvPr id="21531" name="AutoShape 103"/>
          <p:cNvSpPr>
            <a:spLocks noChangeArrowheads="1"/>
          </p:cNvSpPr>
          <p:nvPr/>
        </p:nvSpPr>
        <p:spPr bwMode="auto">
          <a:xfrm>
            <a:off x="5518150" y="2447925"/>
            <a:ext cx="1219200" cy="130175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META DATA</a:t>
            </a:r>
          </a:p>
        </p:txBody>
      </p:sp>
      <p:sp>
        <p:nvSpPr>
          <p:cNvPr id="21532" name="AutoShape 104"/>
          <p:cNvSpPr>
            <a:spLocks noChangeArrowheads="1"/>
          </p:cNvSpPr>
          <p:nvPr/>
        </p:nvSpPr>
        <p:spPr bwMode="auto">
          <a:xfrm>
            <a:off x="5441950" y="2759075"/>
            <a:ext cx="13716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CLUSTER</a:t>
            </a:r>
            <a:br>
              <a:rPr lang="en-GB" sz="12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SCHEMAS</a:t>
            </a:r>
          </a:p>
        </p:txBody>
      </p:sp>
      <p:sp>
        <p:nvSpPr>
          <p:cNvPr id="21533" name="AutoShape 105"/>
          <p:cNvSpPr>
            <a:spLocks noChangeArrowheads="1"/>
          </p:cNvSpPr>
          <p:nvPr/>
        </p:nvSpPr>
        <p:spPr bwMode="auto">
          <a:xfrm>
            <a:off x="5441950" y="3187700"/>
            <a:ext cx="14478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TRANSACTION</a:t>
            </a:r>
            <a:br>
              <a:rPr lang="en-GB" sz="12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SCHEMAS</a:t>
            </a:r>
          </a:p>
        </p:txBody>
      </p:sp>
      <p:sp>
        <p:nvSpPr>
          <p:cNvPr id="21534" name="AutoShape 106"/>
          <p:cNvSpPr>
            <a:spLocks noChangeArrowheads="1"/>
          </p:cNvSpPr>
          <p:nvPr/>
        </p:nvSpPr>
        <p:spPr bwMode="auto">
          <a:xfrm>
            <a:off x="5594350" y="3662363"/>
            <a:ext cx="963613" cy="134937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SECURITY</a:t>
            </a:r>
          </a:p>
        </p:txBody>
      </p:sp>
      <p:sp>
        <p:nvSpPr>
          <p:cNvPr id="21535" name="AutoShape 107"/>
          <p:cNvSpPr>
            <a:spLocks noChangeArrowheads="1"/>
          </p:cNvSpPr>
          <p:nvPr/>
        </p:nvSpPr>
        <p:spPr bwMode="auto">
          <a:xfrm>
            <a:off x="5594350" y="4049713"/>
            <a:ext cx="1133475" cy="128587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GSRM Models </a:t>
            </a:r>
          </a:p>
        </p:txBody>
      </p:sp>
      <p:sp>
        <p:nvSpPr>
          <p:cNvPr id="21536" name="AutoShape 108"/>
          <p:cNvSpPr>
            <a:spLocks noChangeArrowheads="1"/>
          </p:cNvSpPr>
          <p:nvPr/>
        </p:nvSpPr>
        <p:spPr bwMode="auto">
          <a:xfrm>
            <a:off x="5518150" y="4362450"/>
            <a:ext cx="12954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COMMON</a:t>
            </a:r>
            <a:br>
              <a:rPr lang="en-GB" sz="12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200">
                <a:solidFill>
                  <a:srgbClr val="777777"/>
                </a:solidFill>
                <a:latin typeface="Arial" pitchFamily="34" charset="0"/>
              </a:rPr>
              <a:t>COMPONENTS</a:t>
            </a:r>
          </a:p>
        </p:txBody>
      </p:sp>
      <p:sp>
        <p:nvSpPr>
          <p:cNvPr id="21537" name="AutoShape 109"/>
          <p:cNvSpPr>
            <a:spLocks noChangeArrowheads="1"/>
          </p:cNvSpPr>
          <p:nvPr/>
        </p:nvSpPr>
        <p:spPr bwMode="auto">
          <a:xfrm>
            <a:off x="5441950" y="4787900"/>
            <a:ext cx="1447800" cy="325438"/>
          </a:xfrm>
          <a:prstGeom prst="roundRect">
            <a:avLst>
              <a:gd name="adj" fmla="val 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000">
                <a:solidFill>
                  <a:srgbClr val="777777"/>
                </a:solidFill>
                <a:latin typeface="Arial" pitchFamily="34" charset="0"/>
              </a:rPr>
              <a:t>TRANSFORMATIONS</a:t>
            </a:r>
            <a:br>
              <a:rPr lang="en-GB" sz="10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000">
                <a:solidFill>
                  <a:srgbClr val="777777"/>
                </a:solidFill>
                <a:latin typeface="Arial" pitchFamily="34" charset="0"/>
              </a:rPr>
              <a:t>FOR PS PROGRAMS</a:t>
            </a:r>
          </a:p>
        </p:txBody>
      </p:sp>
      <p:sp>
        <p:nvSpPr>
          <p:cNvPr id="21538" name="Oval 110"/>
          <p:cNvSpPr>
            <a:spLocks noChangeArrowheads="1"/>
          </p:cNvSpPr>
          <p:nvPr/>
        </p:nvSpPr>
        <p:spPr bwMode="auto">
          <a:xfrm>
            <a:off x="5362575" y="1711325"/>
            <a:ext cx="1562100" cy="228600"/>
          </a:xfrm>
          <a:prstGeom prst="ellipse">
            <a:avLst/>
          </a:prstGeom>
          <a:solidFill>
            <a:srgbClr val="CC99FF"/>
          </a:solidFill>
          <a:ln w="9360">
            <a:solidFill>
              <a:srgbClr val="0066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Text Box 111"/>
          <p:cNvSpPr txBox="1">
            <a:spLocks noChangeArrowheads="1"/>
          </p:cNvSpPr>
          <p:nvPr/>
        </p:nvSpPr>
        <p:spPr bwMode="auto">
          <a:xfrm>
            <a:off x="4953000" y="1209675"/>
            <a:ext cx="2482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rgbClr val="777777"/>
                </a:solidFill>
                <a:latin typeface="Arial" pitchFamily="34" charset="0"/>
              </a:rPr>
              <a:t>ebXML Registry/</a:t>
            </a:r>
            <a:br>
              <a:rPr lang="en-GB" sz="1600">
                <a:solidFill>
                  <a:srgbClr val="777777"/>
                </a:solidFill>
                <a:latin typeface="Arial" pitchFamily="34" charset="0"/>
              </a:rPr>
            </a:br>
            <a:r>
              <a:rPr lang="en-GB" sz="1600">
                <a:solidFill>
                  <a:srgbClr val="777777"/>
                </a:solidFill>
                <a:latin typeface="Arial" pitchFamily="34" charset="0"/>
              </a:rPr>
              <a:t>Repository</a:t>
            </a:r>
          </a:p>
        </p:txBody>
      </p:sp>
      <p:grpSp>
        <p:nvGrpSpPr>
          <p:cNvPr id="21540" name="Group 112"/>
          <p:cNvGrpSpPr>
            <a:grpSpLocks/>
          </p:cNvGrpSpPr>
          <p:nvPr/>
        </p:nvGrpSpPr>
        <p:grpSpPr bwMode="auto">
          <a:xfrm>
            <a:off x="2438400" y="4268788"/>
            <a:ext cx="1296988" cy="684212"/>
            <a:chOff x="1549" y="3047"/>
            <a:chExt cx="731" cy="431"/>
          </a:xfrm>
        </p:grpSpPr>
        <p:pic>
          <p:nvPicPr>
            <p:cNvPr id="21559" name="Picture 1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3047"/>
              <a:ext cx="709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60" name="AutoShape 114"/>
            <p:cNvSpPr>
              <a:spLocks noChangeArrowheads="1"/>
            </p:cNvSpPr>
            <p:nvPr/>
          </p:nvSpPr>
          <p:spPr bwMode="auto">
            <a:xfrm>
              <a:off x="1549" y="3134"/>
              <a:ext cx="607" cy="344"/>
            </a:xfrm>
            <a:prstGeom prst="roundRect">
              <a:avLst>
                <a:gd name="adj" fmla="val 28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BizPal</a:t>
              </a:r>
            </a:p>
          </p:txBody>
        </p:sp>
      </p:grpSp>
      <p:sp>
        <p:nvSpPr>
          <p:cNvPr id="21541" name="Text Box 115"/>
          <p:cNvSpPr txBox="1">
            <a:spLocks noChangeArrowheads="1"/>
          </p:cNvSpPr>
          <p:nvPr/>
        </p:nvSpPr>
        <p:spPr bwMode="auto">
          <a:xfrm>
            <a:off x="4105275" y="5276850"/>
            <a:ext cx="2590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XML Integration</a:t>
            </a:r>
            <a:br>
              <a:rPr lang="en-GB">
                <a:solidFill>
                  <a:srgbClr val="000000"/>
                </a:solidFill>
                <a:latin typeface="Arial" pitchFamily="34" charset="0"/>
              </a:rPr>
            </a:br>
            <a:r>
              <a:rPr lang="en-GB">
                <a:solidFill>
                  <a:srgbClr val="000000"/>
                </a:solidFill>
                <a:latin typeface="Arial" pitchFamily="34" charset="0"/>
              </a:rPr>
              <a:t>Layer</a:t>
            </a:r>
          </a:p>
        </p:txBody>
      </p:sp>
      <p:sp>
        <p:nvSpPr>
          <p:cNvPr id="21542" name="Text Box 116"/>
          <p:cNvSpPr txBox="1">
            <a:spLocks noChangeArrowheads="1"/>
          </p:cNvSpPr>
          <p:nvPr/>
        </p:nvSpPr>
        <p:spPr bwMode="auto">
          <a:xfrm>
            <a:off x="2428875" y="5276850"/>
            <a:ext cx="15367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ApplicationLayer</a:t>
            </a:r>
          </a:p>
        </p:txBody>
      </p:sp>
      <p:sp>
        <p:nvSpPr>
          <p:cNvPr id="21543" name="AutoShape 117"/>
          <p:cNvSpPr>
            <a:spLocks noChangeArrowheads="1"/>
          </p:cNvSpPr>
          <p:nvPr/>
        </p:nvSpPr>
        <p:spPr bwMode="auto">
          <a:xfrm>
            <a:off x="873125" y="5276850"/>
            <a:ext cx="1641475" cy="595313"/>
          </a:xfrm>
          <a:prstGeom prst="roundRect">
            <a:avLst>
              <a:gd name="adj" fmla="val 2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 defTabSz="457200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Presentation </a:t>
            </a:r>
            <a:br>
              <a:rPr lang="en-GB">
                <a:solidFill>
                  <a:srgbClr val="000000"/>
                </a:solidFill>
                <a:latin typeface="Arial" pitchFamily="34" charset="0"/>
              </a:rPr>
            </a:br>
            <a:r>
              <a:rPr lang="en-GB">
                <a:solidFill>
                  <a:srgbClr val="000000"/>
                </a:solidFill>
                <a:latin typeface="Arial" pitchFamily="34" charset="0"/>
              </a:rPr>
              <a:t>Layer</a:t>
            </a:r>
          </a:p>
        </p:txBody>
      </p:sp>
      <p:sp>
        <p:nvSpPr>
          <p:cNvPr id="21544" name="Text Box 118"/>
          <p:cNvSpPr txBox="1">
            <a:spLocks noChangeArrowheads="1"/>
          </p:cNvSpPr>
          <p:nvPr/>
        </p:nvSpPr>
        <p:spPr bwMode="auto">
          <a:xfrm>
            <a:off x="6553200" y="5276850"/>
            <a:ext cx="2590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>
                <a:solidFill>
                  <a:srgbClr val="000000"/>
                </a:solidFill>
                <a:latin typeface="Arial" pitchFamily="34" charset="0"/>
              </a:rPr>
              <a:t>Back-End</a:t>
            </a:r>
            <a:br>
              <a:rPr lang="en-GB">
                <a:solidFill>
                  <a:srgbClr val="000000"/>
                </a:solidFill>
                <a:latin typeface="Arial" pitchFamily="34" charset="0"/>
              </a:rPr>
            </a:br>
            <a:r>
              <a:rPr lang="en-GB">
                <a:solidFill>
                  <a:srgbClr val="000000"/>
                </a:solidFill>
                <a:latin typeface="Arial" pitchFamily="34" charset="0"/>
              </a:rPr>
              <a:t>Layer</a:t>
            </a:r>
          </a:p>
        </p:txBody>
      </p:sp>
      <p:grpSp>
        <p:nvGrpSpPr>
          <p:cNvPr id="21545" name="Group 119"/>
          <p:cNvGrpSpPr>
            <a:grpSpLocks/>
          </p:cNvGrpSpPr>
          <p:nvPr/>
        </p:nvGrpSpPr>
        <p:grpSpPr bwMode="auto">
          <a:xfrm>
            <a:off x="2286000" y="3649663"/>
            <a:ext cx="1447800" cy="706437"/>
            <a:chOff x="1470" y="2657"/>
            <a:chExt cx="752" cy="445"/>
          </a:xfrm>
        </p:grpSpPr>
        <p:pic>
          <p:nvPicPr>
            <p:cNvPr id="21557" name="Picture 1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2657"/>
              <a:ext cx="655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8" name="AutoShape 121"/>
            <p:cNvSpPr>
              <a:spLocks noChangeArrowheads="1"/>
            </p:cNvSpPr>
            <p:nvPr/>
          </p:nvSpPr>
          <p:spPr bwMode="auto">
            <a:xfrm>
              <a:off x="1470" y="2758"/>
              <a:ext cx="651" cy="344"/>
            </a:xfrm>
            <a:prstGeom prst="roundRect">
              <a:avLst>
                <a:gd name="adj" fmla="val 28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endParaRPr lang="en-GB" sz="1600" b="0">
                <a:solidFill>
                  <a:srgbClr val="000000"/>
                </a:solidFill>
                <a:latin typeface="SunSans-Demi" pitchFamily="16" charset="0"/>
              </a:endParaRPr>
            </a:p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CPSIN</a:t>
              </a:r>
            </a:p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endParaRPr lang="en-GB" sz="1600" b="0">
                <a:solidFill>
                  <a:srgbClr val="000000"/>
                </a:solidFill>
                <a:latin typeface="SunSans-Demi" pitchFamily="16" charset="0"/>
              </a:endParaRPr>
            </a:p>
          </p:txBody>
        </p:sp>
      </p:grpSp>
      <p:grpSp>
        <p:nvGrpSpPr>
          <p:cNvPr id="21546" name="Group 122"/>
          <p:cNvGrpSpPr>
            <a:grpSpLocks/>
          </p:cNvGrpSpPr>
          <p:nvPr/>
        </p:nvGrpSpPr>
        <p:grpSpPr bwMode="auto">
          <a:xfrm>
            <a:off x="2362200" y="3046413"/>
            <a:ext cx="1371600" cy="692150"/>
            <a:chOff x="1505" y="2277"/>
            <a:chExt cx="751" cy="436"/>
          </a:xfrm>
        </p:grpSpPr>
        <p:pic>
          <p:nvPicPr>
            <p:cNvPr id="21555" name="Picture 1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" y="2277"/>
              <a:ext cx="70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6" name="AutoShape 124"/>
            <p:cNvSpPr>
              <a:spLocks noChangeArrowheads="1"/>
            </p:cNvSpPr>
            <p:nvPr/>
          </p:nvSpPr>
          <p:spPr bwMode="auto">
            <a:xfrm>
              <a:off x="1505" y="2374"/>
              <a:ext cx="664" cy="339"/>
            </a:xfrm>
            <a:prstGeom prst="roundRect">
              <a:avLst>
                <a:gd name="adj" fmla="val 2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CSPN</a:t>
              </a:r>
            </a:p>
          </p:txBody>
        </p:sp>
      </p:grpSp>
      <p:grpSp>
        <p:nvGrpSpPr>
          <p:cNvPr id="21547" name="Group 125"/>
          <p:cNvGrpSpPr>
            <a:grpSpLocks/>
          </p:cNvGrpSpPr>
          <p:nvPr/>
        </p:nvGrpSpPr>
        <p:grpSpPr bwMode="auto">
          <a:xfrm>
            <a:off x="2362200" y="2379663"/>
            <a:ext cx="1371600" cy="717550"/>
            <a:chOff x="1505" y="1857"/>
            <a:chExt cx="751" cy="452"/>
          </a:xfrm>
        </p:grpSpPr>
        <p:pic>
          <p:nvPicPr>
            <p:cNvPr id="21553" name="Picture 1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" y="1857"/>
              <a:ext cx="702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4" name="AutoShape 127"/>
            <p:cNvSpPr>
              <a:spLocks noChangeArrowheads="1"/>
            </p:cNvSpPr>
            <p:nvPr/>
          </p:nvSpPr>
          <p:spPr bwMode="auto">
            <a:xfrm>
              <a:off x="1505" y="1944"/>
              <a:ext cx="616" cy="365"/>
            </a:xfrm>
            <a:prstGeom prst="roundRect">
              <a:avLst>
                <a:gd name="adj" fmla="val 27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0">
                  <a:solidFill>
                    <a:srgbClr val="FFFFFF"/>
                  </a:solidFill>
                  <a:latin typeface="SunSans-Demi" pitchFamily="16" charset="0"/>
                </a:rPr>
                <a:t>CBSC</a:t>
              </a:r>
            </a:p>
          </p:txBody>
        </p:sp>
      </p:grpSp>
      <p:grpSp>
        <p:nvGrpSpPr>
          <p:cNvPr id="21548" name="Group 128"/>
          <p:cNvGrpSpPr>
            <a:grpSpLocks/>
          </p:cNvGrpSpPr>
          <p:nvPr/>
        </p:nvGrpSpPr>
        <p:grpSpPr bwMode="auto">
          <a:xfrm>
            <a:off x="2438400" y="1752600"/>
            <a:ext cx="1219200" cy="674688"/>
            <a:chOff x="1546" y="1462"/>
            <a:chExt cx="720" cy="425"/>
          </a:xfrm>
        </p:grpSpPr>
        <p:pic>
          <p:nvPicPr>
            <p:cNvPr id="21551" name="Picture 1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" y="1462"/>
              <a:ext cx="72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2" name="AutoShape 130"/>
            <p:cNvSpPr>
              <a:spLocks noChangeArrowheads="1"/>
            </p:cNvSpPr>
            <p:nvPr/>
          </p:nvSpPr>
          <p:spPr bwMode="auto">
            <a:xfrm>
              <a:off x="1546" y="1549"/>
              <a:ext cx="619" cy="339"/>
            </a:xfrm>
            <a:prstGeom prst="roundRect">
              <a:avLst>
                <a:gd name="adj" fmla="val 2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0">
                  <a:solidFill>
                    <a:srgbClr val="FFFFFF"/>
                  </a:solidFill>
                  <a:latin typeface="SunSans-Demi" pitchFamily="16" charset="0"/>
                </a:rPr>
                <a:t>eContact</a:t>
              </a:r>
            </a:p>
          </p:txBody>
        </p:sp>
      </p:grpSp>
      <p:sp>
        <p:nvSpPr>
          <p:cNvPr id="21549" name="Text Box 131"/>
          <p:cNvSpPr txBox="1">
            <a:spLocks noChangeArrowheads="1"/>
          </p:cNvSpPr>
          <p:nvPr/>
        </p:nvSpPr>
        <p:spPr bwMode="auto">
          <a:xfrm>
            <a:off x="3352800" y="6381750"/>
            <a:ext cx="27432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 b="0">
                <a:solidFill>
                  <a:srgbClr val="000000"/>
                </a:solidFill>
                <a:latin typeface="SunSans-Demi" pitchFamily="16" charset="0"/>
              </a:rPr>
              <a:t>Source: Government of Canada</a:t>
            </a:r>
          </a:p>
        </p:txBody>
      </p:sp>
      <p:sp>
        <p:nvSpPr>
          <p:cNvPr id="21550" name="TextBox 1"/>
          <p:cNvSpPr txBox="1">
            <a:spLocks noChangeArrowheads="1"/>
          </p:cNvSpPr>
          <p:nvPr/>
        </p:nvSpPr>
        <p:spPr bwMode="auto">
          <a:xfrm>
            <a:off x="355600" y="1482725"/>
            <a:ext cx="93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191995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A52957-FDC4-4C63-B7FF-7B06EEC2D567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Web Services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XML, SOAP, WSDL</a:t>
            </a:r>
          </a:p>
          <a:p>
            <a:pPr eaLnBrk="1" hangingPunct="1"/>
            <a:r>
              <a:rPr lang="en-US" sz="3200" b="1" dirty="0" smtClean="0">
                <a:solidFill>
                  <a:srgbClr val="990000"/>
                </a:solidFill>
              </a:rPr>
              <a:t>Services</a:t>
            </a:r>
          </a:p>
          <a:p>
            <a:pPr eaLnBrk="1" hangingPunct="1"/>
            <a:r>
              <a:rPr lang="en-US" dirty="0" smtClean="0"/>
              <a:t>Service Broker</a:t>
            </a:r>
          </a:p>
          <a:p>
            <a:pPr eaLnBrk="1" hangingPunct="1"/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>
                <a:ea typeface="宋体" pitchFamily="2" charset="-122"/>
              </a:rPr>
              <a:t>SOA Impact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ea typeface="宋体" pitchFamily="2" charset="-122"/>
              </a:rPr>
              <a:t>Web 2.0 and 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Semantic Web</a:t>
            </a:r>
            <a:endParaRPr lang="en-US" sz="3200" dirty="0" smtClean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H="1">
            <a:off x="4271962" y="3081338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Freeform 7"/>
          <p:cNvSpPr>
            <a:spLocks/>
          </p:cNvSpPr>
          <p:nvPr/>
        </p:nvSpPr>
        <p:spPr bwMode="auto">
          <a:xfrm>
            <a:off x="5468937" y="27209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Freeform 8"/>
          <p:cNvSpPr>
            <a:spLocks/>
          </p:cNvSpPr>
          <p:nvPr/>
        </p:nvSpPr>
        <p:spPr bwMode="auto">
          <a:xfrm>
            <a:off x="5468937" y="27209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9"/>
          <p:cNvSpPr>
            <a:spLocks/>
          </p:cNvSpPr>
          <p:nvPr/>
        </p:nvSpPr>
        <p:spPr bwMode="auto">
          <a:xfrm>
            <a:off x="5881687" y="29718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Freeform 10"/>
          <p:cNvSpPr>
            <a:spLocks/>
          </p:cNvSpPr>
          <p:nvPr/>
        </p:nvSpPr>
        <p:spPr bwMode="auto">
          <a:xfrm>
            <a:off x="5881687" y="29718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1"/>
          <p:cNvSpPr>
            <a:spLocks/>
          </p:cNvSpPr>
          <p:nvPr/>
        </p:nvSpPr>
        <p:spPr bwMode="auto">
          <a:xfrm>
            <a:off x="5881687" y="3022600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6097587" y="3065463"/>
            <a:ext cx="603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5881687" y="2717800"/>
            <a:ext cx="1111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Service brokers</a:t>
            </a:r>
            <a:endParaRPr lang="en-US" sz="1400" b="0"/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6097587" y="3065463"/>
            <a:ext cx="617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V="1">
            <a:off x="4452937" y="31718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 flipV="1">
            <a:off x="6905625" y="3171825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561262" y="4049713"/>
            <a:ext cx="1506538" cy="827087"/>
            <a:chOff x="4562" y="3383"/>
            <a:chExt cx="949" cy="521"/>
          </a:xfrm>
        </p:grpSpPr>
        <p:sp>
          <p:nvSpPr>
            <p:cNvPr id="4123" name="Freeform 18"/>
            <p:cNvSpPr>
              <a:spLocks/>
            </p:cNvSpPr>
            <p:nvPr/>
          </p:nvSpPr>
          <p:spPr bwMode="auto">
            <a:xfrm>
              <a:off x="4562" y="3383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19"/>
            <p:cNvSpPr>
              <a:spLocks/>
            </p:cNvSpPr>
            <p:nvPr/>
          </p:nvSpPr>
          <p:spPr bwMode="auto">
            <a:xfrm>
              <a:off x="4562" y="3383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B2B2B2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4644" y="3399"/>
              <a:ext cx="787" cy="13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/>
                <a:t>Service providers</a:t>
              </a:r>
            </a:p>
          </p:txBody>
        </p:sp>
        <p:sp>
          <p:nvSpPr>
            <p:cNvPr id="4126" name="Freeform 21"/>
            <p:cNvSpPr>
              <a:spLocks/>
            </p:cNvSpPr>
            <p:nvPr/>
          </p:nvSpPr>
          <p:spPr bwMode="auto">
            <a:xfrm>
              <a:off x="4729" y="3591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22"/>
            <p:cNvSpPr>
              <a:spLocks/>
            </p:cNvSpPr>
            <p:nvPr/>
          </p:nvSpPr>
          <p:spPr bwMode="auto">
            <a:xfrm>
              <a:off x="4729" y="3591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23"/>
            <p:cNvSpPr>
              <a:spLocks/>
            </p:cNvSpPr>
            <p:nvPr/>
          </p:nvSpPr>
          <p:spPr bwMode="auto">
            <a:xfrm>
              <a:off x="4729" y="3632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64946093 w 570"/>
                <a:gd name="T3" fmla="*/ 111283 h 35"/>
                <a:gd name="T4" fmla="*/ 130031506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4767" y="3682"/>
              <a:ext cx="620" cy="134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chemeClr val="bg1"/>
                  </a:solidFill>
                </a:rPr>
                <a:t>Web Services</a:t>
              </a:r>
            </a:p>
          </p:txBody>
        </p:sp>
      </p:grpSp>
      <p:grpSp>
        <p:nvGrpSpPr>
          <p:cNvPr id="4113" name="Group 25"/>
          <p:cNvGrpSpPr>
            <a:grpSpLocks/>
          </p:cNvGrpSpPr>
          <p:nvPr/>
        </p:nvGrpSpPr>
        <p:grpSpPr bwMode="auto">
          <a:xfrm>
            <a:off x="3595687" y="4102100"/>
            <a:ext cx="1593850" cy="774700"/>
            <a:chOff x="860" y="2214"/>
            <a:chExt cx="1004" cy="488"/>
          </a:xfrm>
        </p:grpSpPr>
        <p:sp>
          <p:nvSpPr>
            <p:cNvPr id="4116" name="Freeform 26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7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Rectangle 28"/>
            <p:cNvSpPr>
              <a:spLocks noChangeArrowheads="1"/>
            </p:cNvSpPr>
            <p:nvPr/>
          </p:nvSpPr>
          <p:spPr bwMode="auto">
            <a:xfrm>
              <a:off x="926" y="221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 builder</a:t>
              </a:r>
              <a:endParaRPr lang="en-US" sz="1400" b="0"/>
            </a:p>
          </p:txBody>
        </p:sp>
        <p:sp>
          <p:nvSpPr>
            <p:cNvPr id="4119" name="Freeform 29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30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31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0410387 w 116"/>
                <a:gd name="T1" fmla="*/ 1684911 h 219"/>
                <a:gd name="T2" fmla="*/ 0 w 116"/>
                <a:gd name="T3" fmla="*/ 849082 h 219"/>
                <a:gd name="T4" fmla="*/ 2041038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Rectangle 32"/>
            <p:cNvSpPr>
              <a:spLocks noChangeArrowheads="1"/>
            </p:cNvSpPr>
            <p:nvPr/>
          </p:nvSpPr>
          <p:spPr bwMode="auto">
            <a:xfrm>
              <a:off x="961" y="2463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Applications</a:t>
              </a:r>
              <a:endParaRPr lang="en-US" sz="1400" b="0"/>
            </a:p>
          </p:txBody>
        </p:sp>
      </p:grpSp>
      <p:sp>
        <p:nvSpPr>
          <p:cNvPr id="4114" name="Line 33"/>
          <p:cNvSpPr>
            <a:spLocks noChangeShapeType="1"/>
          </p:cNvSpPr>
          <p:nvPr/>
        </p:nvSpPr>
        <p:spPr bwMode="auto">
          <a:xfrm flipV="1">
            <a:off x="5202237" y="4495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34"/>
          <p:cNvSpPr>
            <a:spLocks noChangeShapeType="1"/>
          </p:cNvSpPr>
          <p:nvPr/>
        </p:nvSpPr>
        <p:spPr bwMode="auto">
          <a:xfrm flipH="1">
            <a:off x="5202237" y="4648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457200"/>
          </a:xfrm>
        </p:spPr>
        <p:txBody>
          <a:bodyPr/>
          <a:lstStyle/>
          <a:p>
            <a:r>
              <a:rPr lang="en-US" sz="2400" smtClean="0"/>
              <a:t>ASU Repository of Web Services and Web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6BC1A-6B08-45B0-89FB-AA0B1A6000C8}" type="slidenum">
              <a:rPr lang="en-US" smtClean="0"/>
              <a:pPr>
                <a:defRPr/>
              </a:pPr>
              <a:t>20</a:t>
            </a:fld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895600" y="4572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venus.eas.asu.edu/WSRepository/</a:t>
            </a:r>
            <a:r>
              <a:rPr lang="en-US" b="0" dirty="0" smtClean="0"/>
              <a:t>  </a:t>
            </a:r>
            <a:endParaRPr lang="en-US" b="0" dirty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27088"/>
            <a:ext cx="76104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410075"/>
            <a:ext cx="73120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5"/>
          <p:cNvSpPr>
            <a:spLocks noChangeArrowheads="1"/>
          </p:cNvSpPr>
          <p:nvPr/>
        </p:nvSpPr>
        <p:spPr bwMode="auto">
          <a:xfrm>
            <a:off x="5638800" y="5145088"/>
            <a:ext cx="4572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eft Arrow 8"/>
          <p:cNvSpPr>
            <a:spLocks noChangeArrowheads="1"/>
          </p:cNvSpPr>
          <p:nvPr/>
        </p:nvSpPr>
        <p:spPr bwMode="auto">
          <a:xfrm>
            <a:off x="6477000" y="6373813"/>
            <a:ext cx="4572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A64541-C0FB-4719-AE97-3561F6D4E736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Roadmap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XML, SOAP, WSDL 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Web Services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Service Registry and Repository</a:t>
            </a:r>
          </a:p>
          <a:p>
            <a:pPr eaLnBrk="1" hangingPunct="1"/>
            <a:r>
              <a:rPr lang="en-US" sz="3200" b="1" dirty="0" smtClean="0">
                <a:solidFill>
                  <a:srgbClr val="990000"/>
                </a:solidFill>
              </a:rPr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ea typeface="宋体" pitchFamily="2" charset="-122"/>
              </a:rPr>
              <a:t>Web 2.0 and 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Semantic Web</a:t>
            </a:r>
            <a:endParaRPr lang="en-US" sz="3200" dirty="0" smtClean="0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4137025" y="3919538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Freeform 5"/>
          <p:cNvSpPr>
            <a:spLocks/>
          </p:cNvSpPr>
          <p:nvPr/>
        </p:nvSpPr>
        <p:spPr bwMode="auto">
          <a:xfrm>
            <a:off x="5334000" y="35591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6"/>
          <p:cNvSpPr>
            <a:spLocks/>
          </p:cNvSpPr>
          <p:nvPr/>
        </p:nvSpPr>
        <p:spPr bwMode="auto">
          <a:xfrm>
            <a:off x="5334000" y="3559175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Freeform 7"/>
          <p:cNvSpPr>
            <a:spLocks/>
          </p:cNvSpPr>
          <p:nvPr/>
        </p:nvSpPr>
        <p:spPr bwMode="auto">
          <a:xfrm>
            <a:off x="5746750" y="38100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Freeform 8"/>
          <p:cNvSpPr>
            <a:spLocks/>
          </p:cNvSpPr>
          <p:nvPr/>
        </p:nvSpPr>
        <p:spPr bwMode="auto">
          <a:xfrm>
            <a:off x="5746750" y="38100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Freeform 9"/>
          <p:cNvSpPr>
            <a:spLocks/>
          </p:cNvSpPr>
          <p:nvPr/>
        </p:nvSpPr>
        <p:spPr bwMode="auto">
          <a:xfrm>
            <a:off x="5746750" y="3860800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5962650" y="3903663"/>
            <a:ext cx="603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5746750" y="3556000"/>
            <a:ext cx="1111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Service brokers</a:t>
            </a:r>
            <a:endParaRPr lang="en-US" sz="1400" b="0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5962650" y="3903663"/>
            <a:ext cx="617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Registry</a:t>
            </a:r>
            <a:endParaRPr lang="en-US" sz="1400" b="0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V="1">
            <a:off x="4318000" y="40100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H="1" flipV="1">
            <a:off x="6770688" y="4010025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Freeform 15"/>
          <p:cNvSpPr>
            <a:spLocks/>
          </p:cNvSpPr>
          <p:nvPr/>
        </p:nvSpPr>
        <p:spPr bwMode="auto">
          <a:xfrm>
            <a:off x="7426325" y="4887913"/>
            <a:ext cx="1506538" cy="827087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Freeform 16"/>
          <p:cNvSpPr>
            <a:spLocks/>
          </p:cNvSpPr>
          <p:nvPr/>
        </p:nvSpPr>
        <p:spPr bwMode="auto">
          <a:xfrm>
            <a:off x="7426325" y="4887913"/>
            <a:ext cx="1506538" cy="827087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B2B2B2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7556500" y="4913313"/>
            <a:ext cx="1249363" cy="2127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/>
              <a:t>Service providers</a:t>
            </a:r>
          </a:p>
        </p:txBody>
      </p:sp>
      <p:sp>
        <p:nvSpPr>
          <p:cNvPr id="22547" name="Freeform 18"/>
          <p:cNvSpPr>
            <a:spLocks/>
          </p:cNvSpPr>
          <p:nvPr/>
        </p:nvSpPr>
        <p:spPr bwMode="auto">
          <a:xfrm>
            <a:off x="7691438" y="5218113"/>
            <a:ext cx="1152525" cy="414337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B2B2B2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Freeform 19"/>
          <p:cNvSpPr>
            <a:spLocks/>
          </p:cNvSpPr>
          <p:nvPr/>
        </p:nvSpPr>
        <p:spPr bwMode="auto">
          <a:xfrm>
            <a:off x="7691438" y="5218113"/>
            <a:ext cx="1152525" cy="414337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Freeform 20"/>
          <p:cNvSpPr>
            <a:spLocks/>
          </p:cNvSpPr>
          <p:nvPr/>
        </p:nvSpPr>
        <p:spPr bwMode="auto">
          <a:xfrm>
            <a:off x="7691438" y="5283200"/>
            <a:ext cx="1152525" cy="6508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7751763" y="5362575"/>
            <a:ext cx="984250" cy="212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/>
              <a:t>Web</a:t>
            </a:r>
            <a:r>
              <a:rPr lang="en-US" sz="1400" b="0">
                <a:solidFill>
                  <a:schemeClr val="bg1"/>
                </a:solidFill>
              </a:rPr>
              <a:t> </a:t>
            </a:r>
            <a:r>
              <a:rPr lang="en-US" sz="1400" b="0"/>
              <a:t>Services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460750" y="4940300"/>
            <a:ext cx="1593850" cy="774700"/>
            <a:chOff x="2064" y="3416"/>
            <a:chExt cx="1004" cy="488"/>
          </a:xfrm>
        </p:grpSpPr>
        <p:sp>
          <p:nvSpPr>
            <p:cNvPr id="22554" name="Freeform 23"/>
            <p:cNvSpPr>
              <a:spLocks/>
            </p:cNvSpPr>
            <p:nvPr/>
          </p:nvSpPr>
          <p:spPr bwMode="auto">
            <a:xfrm>
              <a:off x="2064" y="3416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Freeform 24"/>
            <p:cNvSpPr>
              <a:spLocks/>
            </p:cNvSpPr>
            <p:nvPr/>
          </p:nvSpPr>
          <p:spPr bwMode="auto">
            <a:xfrm>
              <a:off x="2064" y="3416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Rectangle 25"/>
            <p:cNvSpPr>
              <a:spLocks noChangeArrowheads="1"/>
            </p:cNvSpPr>
            <p:nvPr/>
          </p:nvSpPr>
          <p:spPr bwMode="auto">
            <a:xfrm>
              <a:off x="2130" y="3417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 builder</a:t>
              </a:r>
              <a:endParaRPr lang="en-US" sz="1400" b="0"/>
            </a:p>
          </p:txBody>
        </p:sp>
        <p:sp>
          <p:nvSpPr>
            <p:cNvPr id="22557" name="Freeform 26"/>
            <p:cNvSpPr>
              <a:spLocks/>
            </p:cNvSpPr>
            <p:nvPr/>
          </p:nvSpPr>
          <p:spPr bwMode="auto">
            <a:xfrm>
              <a:off x="2120" y="3591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Freeform 27"/>
            <p:cNvSpPr>
              <a:spLocks/>
            </p:cNvSpPr>
            <p:nvPr/>
          </p:nvSpPr>
          <p:spPr bwMode="auto">
            <a:xfrm>
              <a:off x="2120" y="3591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28"/>
            <p:cNvSpPr>
              <a:spLocks/>
            </p:cNvSpPr>
            <p:nvPr/>
          </p:nvSpPr>
          <p:spPr bwMode="auto">
            <a:xfrm>
              <a:off x="2717" y="3591"/>
              <a:ext cx="147" cy="261"/>
            </a:xfrm>
            <a:custGeom>
              <a:avLst/>
              <a:gdLst>
                <a:gd name="T0" fmla="*/ 12709620 w 116"/>
                <a:gd name="T1" fmla="*/ 1186272 h 219"/>
                <a:gd name="T2" fmla="*/ 0 w 116"/>
                <a:gd name="T3" fmla="*/ 597801 h 219"/>
                <a:gd name="T4" fmla="*/ 1270962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Rectangle 29"/>
            <p:cNvSpPr>
              <a:spLocks noChangeArrowheads="1"/>
            </p:cNvSpPr>
            <p:nvPr/>
          </p:nvSpPr>
          <p:spPr bwMode="auto">
            <a:xfrm>
              <a:off x="2304" y="3648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sp>
        <p:nvSpPr>
          <p:cNvPr id="22552" name="Line 30"/>
          <p:cNvSpPr>
            <a:spLocks noChangeShapeType="1"/>
          </p:cNvSpPr>
          <p:nvPr/>
        </p:nvSpPr>
        <p:spPr bwMode="auto">
          <a:xfrm flipV="1">
            <a:off x="5067300" y="5334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31"/>
          <p:cNvSpPr>
            <a:spLocks noChangeShapeType="1"/>
          </p:cNvSpPr>
          <p:nvPr/>
        </p:nvSpPr>
        <p:spPr bwMode="auto">
          <a:xfrm flipH="1">
            <a:off x="5067300" y="5486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F42F5B-28F1-4A7C-93F9-5347F923664C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533400"/>
          </a:xfrm>
        </p:spPr>
        <p:txBody>
          <a:bodyPr/>
          <a:lstStyle/>
          <a:p>
            <a:pPr algn="ctr" eaLnBrk="1" hangingPunct="1"/>
            <a:r>
              <a:rPr lang="en-US" altLang="zh-CN" sz="2800" smtClean="0">
                <a:ea typeface="宋体" pitchFamily="2" charset="-122"/>
              </a:rPr>
              <a:t>Process of Application Building in SOA Style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762000" y="1371600"/>
            <a:ext cx="464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itchFamily="2" charset="-122"/>
              </a:rPr>
              <a:t>Architecture / Component Interface</a:t>
            </a:r>
          </a:p>
          <a:p>
            <a:pPr algn="ctr"/>
            <a:r>
              <a:rPr lang="en-US" altLang="zh-CN" sz="2400" b="0">
                <a:ea typeface="宋体" pitchFamily="2" charset="-122"/>
              </a:rPr>
              <a:t>Level Specification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762000" y="2667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ea typeface="宋体" pitchFamily="2" charset="-122"/>
              </a:rPr>
              <a:t>Process / Workflow </a:t>
            </a:r>
            <a:br>
              <a:rPr lang="en-US" altLang="zh-CN" sz="2400" b="0">
                <a:ea typeface="宋体" pitchFamily="2" charset="-122"/>
              </a:rPr>
            </a:br>
            <a:r>
              <a:rPr lang="en-US" altLang="zh-CN" sz="2400" b="0">
                <a:ea typeface="宋体" pitchFamily="2" charset="-122"/>
              </a:rPr>
              <a:t>Level Specification</a:t>
            </a:r>
          </a:p>
        </p:txBody>
      </p:sp>
      <p:cxnSp>
        <p:nvCxnSpPr>
          <p:cNvPr id="393221" name="AutoShape 5"/>
          <p:cNvCxnSpPr>
            <a:cxnSpLocks noChangeShapeType="1"/>
            <a:stCxn id="23556" idx="2"/>
            <a:endCxn id="393220" idx="0"/>
          </p:cNvCxnSpPr>
          <p:nvPr/>
        </p:nvCxnSpPr>
        <p:spPr bwMode="auto">
          <a:xfrm>
            <a:off x="3086100" y="2209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762000" y="3810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 dirty="0" smtClean="0">
                <a:ea typeface="宋体" pitchFamily="2" charset="-122"/>
              </a:rPr>
              <a:t>Code-Level (C#, Java) Assembling</a:t>
            </a:r>
            <a:r>
              <a:rPr lang="en-US" altLang="zh-CN" sz="2400" b="0" dirty="0">
                <a:ea typeface="宋体" pitchFamily="2" charset="-122"/>
              </a:rPr>
              <a:t/>
            </a:r>
            <a:br>
              <a:rPr lang="en-US" altLang="zh-CN" sz="2400" b="0" dirty="0">
                <a:ea typeface="宋体" pitchFamily="2" charset="-122"/>
              </a:rPr>
            </a:br>
            <a:r>
              <a:rPr lang="en-US" altLang="zh-CN" sz="2400" b="0" dirty="0">
                <a:ea typeface="宋体" pitchFamily="2" charset="-122"/>
              </a:rPr>
              <a:t>and </a:t>
            </a:r>
            <a:r>
              <a:rPr lang="en-US" altLang="zh-CN" sz="2400" b="0" dirty="0" smtClean="0">
                <a:ea typeface="宋体" pitchFamily="2" charset="-122"/>
              </a:rPr>
              <a:t>Binding </a:t>
            </a:r>
            <a:r>
              <a:rPr lang="en-US" altLang="zh-CN" sz="2400" b="0" dirty="0">
                <a:ea typeface="宋体" pitchFamily="2" charset="-122"/>
              </a:rPr>
              <a:t>of Components</a:t>
            </a:r>
          </a:p>
        </p:txBody>
      </p:sp>
      <p:cxnSp>
        <p:nvCxnSpPr>
          <p:cNvPr id="393223" name="AutoShape 7"/>
          <p:cNvCxnSpPr>
            <a:cxnSpLocks noChangeShapeType="1"/>
            <a:stCxn id="393220" idx="2"/>
            <a:endCxn id="393222" idx="0"/>
          </p:cNvCxnSpPr>
          <p:nvPr/>
        </p:nvCxnSpPr>
        <p:spPr bwMode="auto">
          <a:xfrm>
            <a:off x="3086100" y="3352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762000" y="4953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0">
                <a:ea typeface="宋体" pitchFamily="2" charset="-122"/>
              </a:rPr>
              <a:t>Deployment</a:t>
            </a:r>
          </a:p>
        </p:txBody>
      </p:sp>
      <p:cxnSp>
        <p:nvCxnSpPr>
          <p:cNvPr id="393225" name="AutoShape 9"/>
          <p:cNvCxnSpPr>
            <a:cxnSpLocks noChangeShapeType="1"/>
            <a:stCxn id="393222" idx="2"/>
            <a:endCxn id="393224" idx="0"/>
          </p:cNvCxnSpPr>
          <p:nvPr/>
        </p:nvCxnSpPr>
        <p:spPr bwMode="auto">
          <a:xfrm>
            <a:off x="3086100" y="4495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5943600" y="9906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Visual Studio .Net WF</a:t>
            </a:r>
          </a:p>
        </p:txBody>
      </p:sp>
      <p:sp>
        <p:nvSpPr>
          <p:cNvPr id="393227" name="Rectangle 11"/>
          <p:cNvSpPr>
            <a:spLocks noChangeArrowheads="1"/>
          </p:cNvSpPr>
          <p:nvPr/>
        </p:nvSpPr>
        <p:spPr bwMode="auto">
          <a:xfrm>
            <a:off x="5943600" y="14478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IBM </a:t>
            </a:r>
            <a:r>
              <a:rPr lang="en-US" altLang="zh-CN" b="0" dirty="0" err="1" smtClean="0">
                <a:ea typeface="宋体" pitchFamily="2" charset="-122"/>
              </a:rPr>
              <a:t>WebSphere</a:t>
            </a:r>
            <a:r>
              <a:rPr lang="en-US" altLang="zh-CN" b="0" dirty="0" smtClean="0">
                <a:ea typeface="宋体" pitchFamily="2" charset="-122"/>
              </a:rPr>
              <a:t> </a:t>
            </a:r>
            <a:r>
              <a:rPr lang="en-US" altLang="zh-CN" b="0" dirty="0">
                <a:ea typeface="宋体" pitchFamily="2" charset="-122"/>
              </a:rPr>
              <a:t>SCA / SDO</a:t>
            </a:r>
          </a:p>
        </p:txBody>
      </p:sp>
      <p:sp>
        <p:nvSpPr>
          <p:cNvPr id="393228" name="Rectangle 12"/>
          <p:cNvSpPr>
            <a:spLocks noChangeArrowheads="1"/>
          </p:cNvSpPr>
          <p:nvPr/>
        </p:nvSpPr>
        <p:spPr bwMode="auto">
          <a:xfrm>
            <a:off x="5943600" y="2743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Microsoft XLANG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393229" name="Rectangle 13"/>
          <p:cNvSpPr>
            <a:spLocks noChangeArrowheads="1"/>
          </p:cNvSpPr>
          <p:nvPr/>
        </p:nvSpPr>
        <p:spPr bwMode="auto">
          <a:xfrm>
            <a:off x="5943600" y="2362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IBM WSFL’s </a:t>
            </a:r>
            <a:r>
              <a:rPr lang="en-US" altLang="zh-CN" b="0" dirty="0">
                <a:ea typeface="宋体" pitchFamily="2" charset="-122"/>
              </a:rPr>
              <a:t>Flow Model</a:t>
            </a:r>
          </a:p>
        </p:txBody>
      </p:sp>
      <p:sp>
        <p:nvSpPr>
          <p:cNvPr id="393230" name="Rectangle 14"/>
          <p:cNvSpPr>
            <a:spLocks noChangeArrowheads="1"/>
          </p:cNvSpPr>
          <p:nvPr/>
        </p:nvSpPr>
        <p:spPr bwMode="auto">
          <a:xfrm>
            <a:off x="5943600" y="3505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ASU PSML-S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393231" name="Rectangle 15"/>
          <p:cNvSpPr>
            <a:spLocks noChangeArrowheads="1"/>
          </p:cNvSpPr>
          <p:nvPr/>
        </p:nvSpPr>
        <p:spPr bwMode="auto">
          <a:xfrm>
            <a:off x="5943600" y="4038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WSDL</a:t>
            </a:r>
          </a:p>
        </p:txBody>
      </p:sp>
      <p:sp>
        <p:nvSpPr>
          <p:cNvPr id="393232" name="Rectangle 16"/>
          <p:cNvSpPr>
            <a:spLocks noChangeArrowheads="1"/>
          </p:cNvSpPr>
          <p:nvPr/>
        </p:nvSpPr>
        <p:spPr bwMode="auto">
          <a:xfrm>
            <a:off x="5943600" y="4419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SOAP</a:t>
            </a:r>
          </a:p>
        </p:txBody>
      </p:sp>
      <p:sp>
        <p:nvSpPr>
          <p:cNvPr id="393233" name="Rectangle 17"/>
          <p:cNvSpPr>
            <a:spLocks noChangeArrowheads="1"/>
          </p:cNvSpPr>
          <p:nvPr/>
        </p:nvSpPr>
        <p:spPr bwMode="auto">
          <a:xfrm>
            <a:off x="5943600" y="4800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RDFS / OWL</a:t>
            </a:r>
          </a:p>
        </p:txBody>
      </p:sp>
      <p:cxnSp>
        <p:nvCxnSpPr>
          <p:cNvPr id="393234" name="AutoShape 18"/>
          <p:cNvCxnSpPr>
            <a:cxnSpLocks noChangeShapeType="1"/>
            <a:stCxn id="23556" idx="3"/>
            <a:endCxn id="393226" idx="1"/>
          </p:cNvCxnSpPr>
          <p:nvPr/>
        </p:nvCxnSpPr>
        <p:spPr bwMode="auto">
          <a:xfrm flipV="1">
            <a:off x="5410200" y="1181100"/>
            <a:ext cx="533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5" name="AutoShape 19"/>
          <p:cNvCxnSpPr>
            <a:cxnSpLocks noChangeShapeType="1"/>
            <a:stCxn id="23556" idx="3"/>
            <a:endCxn id="393227" idx="1"/>
          </p:cNvCxnSpPr>
          <p:nvPr/>
        </p:nvCxnSpPr>
        <p:spPr bwMode="auto">
          <a:xfrm flipV="1">
            <a:off x="5410200" y="1638300"/>
            <a:ext cx="5334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6" name="AutoShape 20"/>
          <p:cNvCxnSpPr>
            <a:cxnSpLocks noChangeShapeType="1"/>
            <a:stCxn id="393220" idx="3"/>
            <a:endCxn id="393228" idx="1"/>
          </p:cNvCxnSpPr>
          <p:nvPr/>
        </p:nvCxnSpPr>
        <p:spPr bwMode="auto">
          <a:xfrm flipV="1">
            <a:off x="5410200" y="2895600"/>
            <a:ext cx="533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7" name="AutoShape 21"/>
          <p:cNvCxnSpPr>
            <a:cxnSpLocks noChangeShapeType="1"/>
            <a:stCxn id="393220" idx="3"/>
            <a:endCxn id="393229" idx="1"/>
          </p:cNvCxnSpPr>
          <p:nvPr/>
        </p:nvCxnSpPr>
        <p:spPr bwMode="auto">
          <a:xfrm flipV="1">
            <a:off x="5410200" y="2514600"/>
            <a:ext cx="5334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8" name="AutoShape 22"/>
          <p:cNvCxnSpPr>
            <a:cxnSpLocks noChangeShapeType="1"/>
            <a:stCxn id="393220" idx="3"/>
            <a:endCxn id="393230" idx="1"/>
          </p:cNvCxnSpPr>
          <p:nvPr/>
        </p:nvCxnSpPr>
        <p:spPr bwMode="auto">
          <a:xfrm>
            <a:off x="5410200" y="3009900"/>
            <a:ext cx="5334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9" name="AutoShape 23"/>
          <p:cNvCxnSpPr>
            <a:cxnSpLocks noChangeShapeType="1"/>
            <a:stCxn id="393222" idx="3"/>
            <a:endCxn id="393231" idx="1"/>
          </p:cNvCxnSpPr>
          <p:nvPr/>
        </p:nvCxnSpPr>
        <p:spPr bwMode="auto">
          <a:xfrm>
            <a:off x="5410200" y="4152900"/>
            <a:ext cx="5334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40" name="AutoShape 24"/>
          <p:cNvCxnSpPr>
            <a:cxnSpLocks noChangeShapeType="1"/>
            <a:stCxn id="393222" idx="3"/>
            <a:endCxn id="393232" idx="1"/>
          </p:cNvCxnSpPr>
          <p:nvPr/>
        </p:nvCxnSpPr>
        <p:spPr bwMode="auto">
          <a:xfrm>
            <a:off x="5410200" y="4152900"/>
            <a:ext cx="5334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41" name="AutoShape 25"/>
          <p:cNvCxnSpPr>
            <a:cxnSpLocks noChangeShapeType="1"/>
            <a:stCxn id="393222" idx="3"/>
            <a:endCxn id="393233" idx="1"/>
          </p:cNvCxnSpPr>
          <p:nvPr/>
        </p:nvCxnSpPr>
        <p:spPr bwMode="auto">
          <a:xfrm>
            <a:off x="5410200" y="4152900"/>
            <a:ext cx="53340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42" name="Rectangle 26"/>
          <p:cNvSpPr>
            <a:spLocks noChangeArrowheads="1"/>
          </p:cNvSpPr>
          <p:nvPr/>
        </p:nvSpPr>
        <p:spPr bwMode="auto">
          <a:xfrm>
            <a:off x="5943600" y="3124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BPEL</a:t>
            </a:r>
          </a:p>
        </p:txBody>
      </p:sp>
      <p:cxnSp>
        <p:nvCxnSpPr>
          <p:cNvPr id="393243" name="AutoShape 27"/>
          <p:cNvCxnSpPr>
            <a:cxnSpLocks noChangeShapeType="1"/>
            <a:stCxn id="393220" idx="3"/>
            <a:endCxn id="393242" idx="1"/>
          </p:cNvCxnSpPr>
          <p:nvPr/>
        </p:nvCxnSpPr>
        <p:spPr bwMode="auto">
          <a:xfrm>
            <a:off x="5410200" y="3009900"/>
            <a:ext cx="5334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44" name="Rectangle 28"/>
          <p:cNvSpPr>
            <a:spLocks noChangeArrowheads="1"/>
          </p:cNvSpPr>
          <p:nvPr/>
        </p:nvSpPr>
        <p:spPr bwMode="auto">
          <a:xfrm>
            <a:off x="762000" y="6096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0">
                <a:ea typeface="宋体" pitchFamily="2" charset="-122"/>
              </a:rPr>
              <a:t>Management</a:t>
            </a:r>
          </a:p>
        </p:txBody>
      </p:sp>
      <p:cxnSp>
        <p:nvCxnSpPr>
          <p:cNvPr id="393245" name="AutoShape 29"/>
          <p:cNvCxnSpPr>
            <a:cxnSpLocks noChangeShapeType="1"/>
            <a:endCxn id="393244" idx="0"/>
          </p:cNvCxnSpPr>
          <p:nvPr/>
        </p:nvCxnSpPr>
        <p:spPr bwMode="auto">
          <a:xfrm>
            <a:off x="3086100" y="5638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943600" y="19050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IBM WSFL’s </a:t>
            </a:r>
            <a:r>
              <a:rPr lang="en-US" altLang="zh-CN" b="0" dirty="0">
                <a:ea typeface="宋体" pitchFamily="2" charset="-122"/>
              </a:rPr>
              <a:t>Global Model</a:t>
            </a:r>
          </a:p>
        </p:txBody>
      </p:sp>
      <p:cxnSp>
        <p:nvCxnSpPr>
          <p:cNvPr id="32" name="AutoShape 19"/>
          <p:cNvCxnSpPr>
            <a:cxnSpLocks noChangeShapeType="1"/>
            <a:stCxn id="23556" idx="3"/>
            <a:endCxn id="31" idx="1"/>
          </p:cNvCxnSpPr>
          <p:nvPr/>
        </p:nvCxnSpPr>
        <p:spPr bwMode="auto">
          <a:xfrm>
            <a:off x="5410200" y="1790700"/>
            <a:ext cx="5334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943600" y="5257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Remote Desktop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943600" y="5638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FTP / WebDev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943600" y="6019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IDE (e.g., .Net)</a:t>
            </a:r>
          </a:p>
        </p:txBody>
      </p:sp>
      <p:cxnSp>
        <p:nvCxnSpPr>
          <p:cNvPr id="36" name="AutoShape 23"/>
          <p:cNvCxnSpPr>
            <a:cxnSpLocks noChangeShapeType="1"/>
            <a:stCxn id="393224" idx="3"/>
            <a:endCxn id="33" idx="1"/>
          </p:cNvCxnSpPr>
          <p:nvPr/>
        </p:nvCxnSpPr>
        <p:spPr bwMode="auto">
          <a:xfrm>
            <a:off x="5410200" y="5295900"/>
            <a:ext cx="533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4"/>
          <p:cNvCxnSpPr>
            <a:cxnSpLocks noChangeShapeType="1"/>
            <a:stCxn id="393224" idx="3"/>
            <a:endCxn id="34" idx="1"/>
          </p:cNvCxnSpPr>
          <p:nvPr/>
        </p:nvCxnSpPr>
        <p:spPr bwMode="auto">
          <a:xfrm>
            <a:off x="5410200" y="5295900"/>
            <a:ext cx="5334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5"/>
          <p:cNvCxnSpPr>
            <a:cxnSpLocks noChangeShapeType="1"/>
            <a:stCxn id="393224" idx="3"/>
            <a:endCxn id="35" idx="1"/>
          </p:cNvCxnSpPr>
          <p:nvPr/>
        </p:nvCxnSpPr>
        <p:spPr bwMode="auto">
          <a:xfrm>
            <a:off x="5410200" y="5295900"/>
            <a:ext cx="5334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5943600" y="64770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IDE (e.g., .Net)</a:t>
            </a:r>
          </a:p>
        </p:txBody>
      </p:sp>
      <p:cxnSp>
        <p:nvCxnSpPr>
          <p:cNvPr id="40" name="AutoShape 25"/>
          <p:cNvCxnSpPr>
            <a:cxnSpLocks noChangeShapeType="1"/>
            <a:stCxn id="393244" idx="3"/>
            <a:endCxn id="39" idx="1"/>
          </p:cNvCxnSpPr>
          <p:nvPr/>
        </p:nvCxnSpPr>
        <p:spPr bwMode="auto">
          <a:xfrm>
            <a:off x="5410200" y="6438900"/>
            <a:ext cx="5334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5943600" y="5334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Oracle SOA Suite</a:t>
            </a:r>
          </a:p>
        </p:txBody>
      </p:sp>
      <p:cxnSp>
        <p:nvCxnSpPr>
          <p:cNvPr id="42" name="AutoShape 18"/>
          <p:cNvCxnSpPr>
            <a:cxnSpLocks noChangeShapeType="1"/>
            <a:stCxn id="23556" idx="3"/>
            <a:endCxn id="41" idx="1"/>
          </p:cNvCxnSpPr>
          <p:nvPr/>
        </p:nvCxnSpPr>
        <p:spPr bwMode="auto">
          <a:xfrm flipV="1">
            <a:off x="5410200" y="723900"/>
            <a:ext cx="533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 rot="16200000">
            <a:off x="-816454" y="2111855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CSE446 (Integration)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906221" y="4744245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CSE445 (Development)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65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705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8050"/>
                            </p:stCondLst>
                            <p:childTnLst>
                              <p:par>
                                <p:cTn id="9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905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50"/>
                            </p:stCondLst>
                            <p:childTnLst>
                              <p:par>
                                <p:cTn id="1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1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1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1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9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6050"/>
                            </p:stCondLst>
                            <p:childTnLst>
                              <p:par>
                                <p:cTn id="20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7050"/>
                            </p:stCondLst>
                            <p:childTnLst>
                              <p:par>
                                <p:cTn id="2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2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3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2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3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9700"/>
                            </p:stCondLst>
                            <p:childTnLst>
                              <p:par>
                                <p:cTn id="2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10700"/>
                            </p:stCondLst>
                            <p:childTnLst>
                              <p:par>
                                <p:cTn id="2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2350"/>
                            </p:stCondLst>
                            <p:childTnLst>
                              <p:par>
                                <p:cTn id="2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2850"/>
                            </p:stCondLst>
                            <p:childTnLst>
                              <p:par>
                                <p:cTn id="2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nimBg="1"/>
      <p:bldP spid="393222" grpId="0" animBg="1"/>
      <p:bldP spid="393224" grpId="0" animBg="1"/>
      <p:bldP spid="393226" grpId="0" animBg="1"/>
      <p:bldP spid="393227" grpId="0" animBg="1"/>
      <p:bldP spid="393228" grpId="0" animBg="1"/>
      <p:bldP spid="393229" grpId="0" animBg="1"/>
      <p:bldP spid="393230" grpId="0" animBg="1"/>
      <p:bldP spid="393231" grpId="0" animBg="1"/>
      <p:bldP spid="393232" grpId="0" animBg="1"/>
      <p:bldP spid="393233" grpId="0" animBg="1"/>
      <p:bldP spid="393242" grpId="0" animBg="1"/>
      <p:bldP spid="393244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1" grpId="0" animBg="1"/>
      <p:bldP spid="2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17D58B-6EFE-40C0-86C1-D5E13CEF28A2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Oracle SOA Suite: StockQuoteService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85800"/>
            <a:ext cx="77533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877" name="AutoShape 5"/>
          <p:cNvSpPr>
            <a:spLocks noChangeArrowheads="1"/>
          </p:cNvSpPr>
          <p:nvPr/>
        </p:nvSpPr>
        <p:spPr bwMode="auto">
          <a:xfrm>
            <a:off x="2209800" y="3352800"/>
            <a:ext cx="3429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918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7051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879" name="AutoShape 7"/>
          <p:cNvSpPr>
            <a:spLocks noChangeArrowheads="1"/>
          </p:cNvSpPr>
          <p:nvPr/>
        </p:nvSpPr>
        <p:spPr bwMode="auto">
          <a:xfrm flipH="1">
            <a:off x="4533900" y="3810000"/>
            <a:ext cx="3429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ounded Rectangular Callout 1"/>
          <p:cNvSpPr>
            <a:spLocks noChangeArrowheads="1"/>
          </p:cNvSpPr>
          <p:nvPr/>
        </p:nvSpPr>
        <p:spPr bwMode="auto">
          <a:xfrm>
            <a:off x="7772400" y="685800"/>
            <a:ext cx="1333500" cy="1219200"/>
          </a:xfrm>
          <a:prstGeom prst="wedgeRoundRectCallout">
            <a:avLst>
              <a:gd name="adj1" fmla="val -51417"/>
              <a:gd name="adj2" fmla="val 752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BPEL </a:t>
            </a:r>
            <a:r>
              <a:rPr lang="en-US" sz="1600" b="0"/>
              <a:t>composition </a:t>
            </a:r>
            <a:r>
              <a:rPr lang="en-US" b="0"/>
              <a:t>WSDL </a:t>
            </a:r>
            <a:r>
              <a:rPr lang="en-US" sz="1600" b="0"/>
              <a:t>interface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518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7" grpId="0" animBg="1"/>
      <p:bldP spid="591879" grpId="0" animBg="1"/>
      <p:bldP spid="59187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B0AB86-5042-4000-9E7B-D2103338103D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Microsoft Visual Studio .Net / Workflow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43013"/>
            <a:ext cx="8915400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6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4925" y="838200"/>
            <a:ext cx="2590800" cy="2133600"/>
          </a:xfrm>
        </p:spPr>
        <p:txBody>
          <a:bodyPr/>
          <a:lstStyle/>
          <a:p>
            <a:r>
              <a:rPr lang="en-US" smtClean="0"/>
              <a:t>Accessing Services in Workflow Foundation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A86AE1-565E-4C89-8CC3-5FE79D807FE4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3714750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ounded Rectangular Callout 5"/>
          <p:cNvSpPr>
            <a:spLocks noChangeArrowheads="1"/>
          </p:cNvSpPr>
          <p:nvPr/>
        </p:nvSpPr>
        <p:spPr bwMode="auto">
          <a:xfrm>
            <a:off x="6781800" y="2324100"/>
            <a:ext cx="1828800" cy="381000"/>
          </a:xfrm>
          <a:prstGeom prst="wedgeRoundRectCallout">
            <a:avLst>
              <a:gd name="adj1" fmla="val -84653"/>
              <a:gd name="adj2" fmla="val 2103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Enter WS URL: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477000" y="1162050"/>
            <a:ext cx="2647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http://www.ignyte.com/webservices/ignyte.whatsshowing.webservice/moviefunctions.asmx?WSDL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11150" y="5181600"/>
            <a:ext cx="2584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http://www.webservicex.net/uszip.asmx?wsdl</a:t>
            </a:r>
          </a:p>
        </p:txBody>
      </p:sp>
      <p:sp>
        <p:nvSpPr>
          <p:cNvPr id="26632" name="Rounded Rectangular Callout 8"/>
          <p:cNvSpPr>
            <a:spLocks noChangeArrowheads="1"/>
          </p:cNvSpPr>
          <p:nvPr/>
        </p:nvSpPr>
        <p:spPr bwMode="auto">
          <a:xfrm>
            <a:off x="533400" y="4800600"/>
            <a:ext cx="1828800" cy="381000"/>
          </a:xfrm>
          <a:prstGeom prst="wedgeRoundRectCallout">
            <a:avLst>
              <a:gd name="adj1" fmla="val 114806"/>
              <a:gd name="adj2" fmla="val -402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Enter WS URL:</a:t>
            </a:r>
          </a:p>
        </p:txBody>
      </p:sp>
    </p:spTree>
    <p:extLst>
      <p:ext uri="{BB962C8B-B14F-4D97-AF65-F5344CB8AC3E}">
        <p14:creationId xmlns:p14="http://schemas.microsoft.com/office/powerpoint/2010/main" val="10464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0950ED-EB6F-44C8-BDB5-BDC4B79CE27A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76200"/>
            <a:ext cx="7620000" cy="1371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Service Component Architecture (SCA)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solidFill>
                  <a:srgbClr val="B2B2B2"/>
                </a:solidFill>
                <a:ea typeface="宋体" pitchFamily="2" charset="-122"/>
              </a:rPr>
              <a:t>Service Data Object (SDO)</a:t>
            </a:r>
          </a:p>
        </p:txBody>
      </p:sp>
      <p:pic>
        <p:nvPicPr>
          <p:cNvPr id="27652" name="Picture 3" descr="Figure 7. Imports and exports with other technolo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65313"/>
            <a:ext cx="6905625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46050" y="1295400"/>
            <a:ext cx="8851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0" dirty="0">
                <a:latin typeface="Tahoma" pitchFamily="34" charset="0"/>
                <a:ea typeface="宋体" pitchFamily="2" charset="-122"/>
              </a:rPr>
              <a:t>http://www-128.</a:t>
            </a:r>
            <a:r>
              <a:rPr lang="en-US" altLang="zh-CN" sz="1600" b="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ibm</a:t>
            </a:r>
            <a:r>
              <a:rPr lang="en-US" altLang="zh-CN" sz="1600" b="0" dirty="0">
                <a:latin typeface="Tahoma" pitchFamily="34" charset="0"/>
                <a:ea typeface="宋体" pitchFamily="2" charset="-122"/>
              </a:rPr>
              <a:t>.com/developerworks/</a:t>
            </a:r>
            <a:r>
              <a:rPr lang="en-US" altLang="zh-CN" sz="1600" b="0" dirty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websphere</a:t>
            </a:r>
            <a:r>
              <a:rPr lang="en-US" altLang="zh-CN" sz="1600" b="0" dirty="0">
                <a:latin typeface="Tahoma" pitchFamily="34" charset="0"/>
                <a:ea typeface="宋体" pitchFamily="2" charset="-122"/>
              </a:rPr>
              <a:t>/techjournal/0510_brent/0510_brent.html</a:t>
            </a:r>
            <a:endParaRPr lang="zh-CN" altLang="en-US" sz="1600" b="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73342F-2CB1-46EB-99BB-2CAB704C2D10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76200"/>
            <a:ext cx="7620000" cy="13716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B2B2B2"/>
                </a:solidFill>
                <a:ea typeface="宋体" pitchFamily="2" charset="-122"/>
              </a:rPr>
              <a:t>Service Component Architecture (SCA)</a:t>
            </a:r>
            <a:r>
              <a:rPr lang="en-US" altLang="zh-CN" smtClean="0">
                <a:ea typeface="宋体" pitchFamily="2" charset="-122"/>
              </a:rPr>
              <a:t/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Service Data Object (SDO)</a:t>
            </a:r>
          </a:p>
        </p:txBody>
      </p:sp>
      <p:pic>
        <p:nvPicPr>
          <p:cNvPr id="28676" name="Picture 3" descr="Figure 8. WebSphere Process Server business ob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3153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5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790B4F-31B1-4AB8-BD56-CBF59536AFE3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BPEL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692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BPEL is jointly developed by multiple companies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 global model consists of partners and partner links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 flow model defines the workflow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BPEL provides constructs to specify the data and control flows, including: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 smtClean="0">
                <a:ea typeface="宋体" pitchFamily="2" charset="-122"/>
              </a:rPr>
              <a:t>Assign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 smtClean="0">
                <a:ea typeface="宋体" pitchFamily="2" charset="-122"/>
              </a:rPr>
              <a:t>Condition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 smtClean="0">
                <a:ea typeface="宋体" pitchFamily="2" charset="-122"/>
              </a:rPr>
              <a:t>Switch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 smtClean="0">
                <a:ea typeface="宋体" pitchFamily="2" charset="-122"/>
              </a:rPr>
              <a:t>Loop</a:t>
            </a:r>
          </a:p>
          <a:p>
            <a:pPr marL="1254125" lvl="2" indent="-339725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altLang="zh-CN" dirty="0" smtClean="0">
                <a:ea typeface="宋体" pitchFamily="2" charset="-122"/>
              </a:rPr>
              <a:t>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will be studied in detail in the next course</a:t>
            </a:r>
          </a:p>
        </p:txBody>
      </p:sp>
    </p:spTree>
    <p:extLst>
      <p:ext uri="{BB962C8B-B14F-4D97-AF65-F5344CB8AC3E}">
        <p14:creationId xmlns:p14="http://schemas.microsoft.com/office/powerpoint/2010/main" val="21829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9B72D-69BD-420C-822F-632A718036BB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Impact of SOA/SOC Paradigm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Explicit differentiation between software engineers and programmers (Three-Party Development Model)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Application builders (</a:t>
            </a:r>
            <a:r>
              <a:rPr lang="en-US" sz="2600" b="1" dirty="0" smtClean="0">
                <a:solidFill>
                  <a:srgbClr val="0033CC"/>
                </a:solidFill>
              </a:rPr>
              <a:t>software engineers</a:t>
            </a:r>
            <a:r>
              <a:rPr lang="en-US" sz="2600" dirty="0" smtClean="0"/>
              <a:t>) do not have to focus on programming in the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Programmers do not have to understand application domain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Tougher but equal competition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Shorter development cycle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Better and more reliable software from specialized providers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Different skill requirements: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Few </a:t>
            </a:r>
            <a:r>
              <a:rPr lang="en-US" sz="2600" dirty="0" smtClean="0">
                <a:solidFill>
                  <a:srgbClr val="0033CC"/>
                </a:solidFill>
              </a:rPr>
              <a:t>programmers-only</a:t>
            </a:r>
            <a:r>
              <a:rPr lang="en-US" sz="2600" dirty="0" smtClean="0"/>
              <a:t> may be needed, as reuses increase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More software engineers (CS/CSE graduates) will be needed, as applications increase</a:t>
            </a:r>
          </a:p>
        </p:txBody>
      </p:sp>
    </p:spTree>
    <p:extLst>
      <p:ext uri="{BB962C8B-B14F-4D97-AF65-F5344CB8AC3E}">
        <p14:creationId xmlns:p14="http://schemas.microsoft.com/office/powerpoint/2010/main" val="3308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16B7E-6950-4F4F-B439-EF135B102750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WSDL Web Service (WS)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421688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are building blocks of SOC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Every WS has an standard interface in </a:t>
            </a:r>
            <a:r>
              <a:rPr lang="en-US" sz="2400" dirty="0" smtClean="0">
                <a:solidFill>
                  <a:srgbClr val="0000FF"/>
                </a:solidFill>
              </a:rPr>
              <a:t>WSDL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Every WS can be remotely invoked via a message in a standard protocol, e.g., </a:t>
            </a:r>
            <a:r>
              <a:rPr lang="en-US" sz="2400" dirty="0" smtClean="0">
                <a:solidFill>
                  <a:srgbClr val="0000FF"/>
                </a:solidFill>
              </a:rPr>
              <a:t>SOAP, HTTP</a:t>
            </a:r>
            <a:r>
              <a:rPr lang="en-US" sz="2400" dirty="0" smtClean="0"/>
              <a:t> – It is NOT a remote procedure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Loosely coupled vs. tightly coupled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Data flow vs. control flow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are platform-independent, it can be written in any languages: Java, C#, C++,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Every piece of program can be wrapped as a WS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Every WS can be placed in an internet-searchable repository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the near future, most services required will be available.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is less need of writing new services. However, there is always a need of writing better services.</a:t>
            </a:r>
          </a:p>
        </p:txBody>
      </p:sp>
    </p:spTree>
    <p:extLst>
      <p:ext uri="{BB962C8B-B14F-4D97-AF65-F5344CB8AC3E}">
        <p14:creationId xmlns:p14="http://schemas.microsoft.com/office/powerpoint/2010/main" val="6586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695325"/>
            <a:ext cx="8332787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924800" cy="762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Engineers </a:t>
            </a:r>
            <a:r>
              <a:rPr lang="en-US" sz="2800" dirty="0" smtClean="0">
                <a:solidFill>
                  <a:schemeClr val="tx1"/>
                </a:solidFill>
              </a:rPr>
              <a:t>(U.S. </a:t>
            </a:r>
            <a:r>
              <a:rPr lang="en-US" sz="2800" dirty="0" err="1" smtClean="0">
                <a:solidFill>
                  <a:schemeClr val="tx1"/>
                </a:solidFill>
              </a:rPr>
              <a:t>DoL</a:t>
            </a:r>
            <a:r>
              <a:rPr lang="en-US" sz="2800" dirty="0" smtClean="0">
                <a:solidFill>
                  <a:schemeClr val="tx1"/>
                </a:solidFill>
              </a:rPr>
              <a:t> OCO Handbook </a:t>
            </a:r>
            <a:r>
              <a:rPr lang="en-US" sz="2800" dirty="0">
                <a:solidFill>
                  <a:schemeClr val="tx1"/>
                </a:solidFill>
              </a:rPr>
              <a:t>2010-2011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/>
              <a:t>http://</a:t>
            </a:r>
            <a:r>
              <a:rPr lang="en-US" sz="2800" dirty="0" smtClean="0"/>
              <a:t>www.bls.gov/oco/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D8E337B1-8ADE-4EC2-9DCF-193B1F9A1A8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8458200" cy="10334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414683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4718050"/>
            <a:ext cx="8458200" cy="23495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414683">
              <a:defRPr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2166938"/>
            <a:ext cx="8458200" cy="685800"/>
            <a:chOff x="228600" y="5791200"/>
            <a:chExt cx="8686800" cy="686356"/>
          </a:xfrm>
        </p:grpSpPr>
        <p:sp>
          <p:nvSpPr>
            <p:cNvPr id="7" name="Rectangle 6"/>
            <p:cNvSpPr/>
            <p:nvPr/>
          </p:nvSpPr>
          <p:spPr>
            <a:xfrm>
              <a:off x="228600" y="5791200"/>
              <a:ext cx="8686800" cy="6863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4683">
                <a:defRPr/>
              </a:pPr>
              <a:endParaRPr lang="en-US"/>
            </a:p>
          </p:txBody>
        </p:sp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304800" y="5791200"/>
              <a:ext cx="2895600" cy="64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</a:rPr>
                <a:t>Computer hardware, Electric, Electronic</a:t>
              </a: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845908" y="5867400"/>
              <a:ext cx="4069492" cy="400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Arial" pitchFamily="34" charset="0"/>
                </a:rPr>
                <a:t>376,200	382,100	4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67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2"/>
          <p:cNvSpPr>
            <a:spLocks noGrp="1" noChangeArrowheads="1"/>
          </p:cNvSpPr>
          <p:nvPr>
            <p:ph type="title"/>
          </p:nvPr>
        </p:nvSpPr>
        <p:spPr>
          <a:xfrm>
            <a:off x="77788" y="76200"/>
            <a:ext cx="9066212" cy="762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Software Engineers and </a:t>
            </a:r>
            <a:r>
              <a:rPr lang="en-US" sz="2800" dirty="0" smtClean="0">
                <a:solidFill>
                  <a:schemeClr val="tx1"/>
                </a:solidFill>
              </a:rPr>
              <a:t>CS Occupations </a:t>
            </a:r>
            <a:r>
              <a:rPr lang="en-US" sz="2800" dirty="0">
                <a:solidFill>
                  <a:schemeClr val="tx1"/>
                </a:solidFill>
              </a:rPr>
              <a:t>(There are many more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in U.S. </a:t>
            </a:r>
            <a:r>
              <a:rPr lang="en-US" sz="2800" dirty="0" err="1" smtClean="0">
                <a:solidFill>
                  <a:schemeClr val="tx1"/>
                </a:solidFill>
              </a:rPr>
              <a:t>DoL</a:t>
            </a:r>
            <a:r>
              <a:rPr lang="en-US" sz="2800" dirty="0" smtClean="0">
                <a:solidFill>
                  <a:schemeClr val="tx1"/>
                </a:solidFill>
              </a:rPr>
              <a:t> Occupational Outlook Handbook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FAF20A2D-A128-4704-9170-BD6A87651DE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828800"/>
          <a:ext cx="8839199" cy="4378324"/>
        </p:xfrm>
        <a:graphic>
          <a:graphicData uri="http://schemas.openxmlformats.org/drawingml/2006/table">
            <a:tbl>
              <a:tblPr/>
              <a:tblGrid>
                <a:gridCol w="3581401"/>
                <a:gridCol w="1295400"/>
                <a:gridCol w="1371600"/>
                <a:gridCol w="1295400"/>
                <a:gridCol w="1295398"/>
              </a:tblGrid>
              <a:tr h="539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0975" algn="ct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Occupational title	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Employment in 2008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Employment in 2018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Change in number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Change in percentage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762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software engineers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909,600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1,204,800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295,200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51274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systems analysts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532,200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640,300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108,100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7762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network, systems, and database administrators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961,200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1,247,800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286,600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43813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programmers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426,700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414,400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-12,300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-3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69053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Computer support specialists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565,700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643,700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78,000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14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6444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and information systems managers</a:t>
                      </a:r>
                      <a:endParaRPr lang="en-US" sz="1800" kern="1200" dirty="0" smtClean="0">
                        <a:solidFill>
                          <a:srgbClr val="333333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293,000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342,500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49,500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19050" marR="19050" marT="0" marB="1904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1044575"/>
            <a:ext cx="8701088" cy="784225"/>
            <a:chOff x="228600" y="5791199"/>
            <a:chExt cx="8686800" cy="786027"/>
          </a:xfrm>
        </p:grpSpPr>
        <p:sp>
          <p:nvSpPr>
            <p:cNvPr id="11" name="Rectangle 10"/>
            <p:cNvSpPr/>
            <p:nvPr/>
          </p:nvSpPr>
          <p:spPr>
            <a:xfrm>
              <a:off x="228600" y="5791199"/>
              <a:ext cx="8686800" cy="6873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4683">
                <a:defRPr/>
              </a:pPr>
              <a:endParaRPr lang="en-US"/>
            </a:p>
          </p:txBody>
        </p:sp>
        <p:sp>
          <p:nvSpPr>
            <p:cNvPr id="18490" name="TextBox 7"/>
            <p:cNvSpPr txBox="1">
              <a:spLocks noChangeArrowheads="1"/>
            </p:cNvSpPr>
            <p:nvPr/>
          </p:nvSpPr>
          <p:spPr bwMode="auto">
            <a:xfrm>
              <a:off x="304800" y="5791199"/>
              <a:ext cx="2895600" cy="648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</a:rPr>
                <a:t>Computer hardware, Electric, Electronic</a:t>
              </a:r>
            </a:p>
          </p:txBody>
        </p:sp>
        <p:sp>
          <p:nvSpPr>
            <p:cNvPr id="18491" name="TextBox 8"/>
            <p:cNvSpPr txBox="1">
              <a:spLocks noChangeArrowheads="1"/>
            </p:cNvSpPr>
            <p:nvPr/>
          </p:nvSpPr>
          <p:spPr bwMode="auto">
            <a:xfrm>
              <a:off x="3728218" y="5867402"/>
              <a:ext cx="5187182" cy="709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517650" eaLnBrk="0" hangingPunct="0"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5176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570038" algn="l"/>
                  <a:tab pos="3586163" algn="l"/>
                  <a:tab pos="4854575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Arial" pitchFamily="34" charset="0"/>
                </a:rPr>
                <a:t>376,200	382,100		4	</a:t>
              </a: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2362200"/>
            <a:ext cx="8686800" cy="6858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4419600"/>
            <a:ext cx="8686800" cy="4572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D216A-3925-4CE8-832F-91288BB805AA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209800" y="533400"/>
            <a:ext cx="4975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Arial" pitchFamily="34" charset="0"/>
              </a:rPr>
              <a:t>http://money.cnn.com/magazines/moneymag/bestjobs/top50/index.html</a:t>
            </a: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2286000" y="152400"/>
            <a:ext cx="5010150" cy="371475"/>
            <a:chOff x="1440" y="96"/>
            <a:chExt cx="3156" cy="234"/>
          </a:xfrm>
        </p:grpSpPr>
        <p:pic>
          <p:nvPicPr>
            <p:cNvPr id="194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96"/>
              <a:ext cx="315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59"/>
              <a:ext cx="390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467600" y="15240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>
                <a:latin typeface="Arial" pitchFamily="34" charset="0"/>
              </a:rPr>
              <a:t>April 12, 2006</a:t>
            </a:r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47713"/>
            <a:ext cx="81534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762000" y="990600"/>
            <a:ext cx="3810000" cy="228600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71600" y="1219200"/>
          <a:ext cx="7086600" cy="5410200"/>
        </p:xfrm>
        <a:graphic>
          <a:graphicData uri="http://schemas.openxmlformats.org/drawingml/2006/table">
            <a:tbl>
              <a:tblPr/>
              <a:tblGrid>
                <a:gridCol w="5146675"/>
                <a:gridCol w="1939925"/>
              </a:tblGrid>
              <a:tr h="31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Job 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Rank in top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Software Architect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Database Administrator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Systems Security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Software Engineering / Development Director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Manager</a:t>
                      </a:r>
                    </a:p>
                  </a:txBody>
                  <a:tcPr marL="95250" marR="47625" marT="57150" marB="5715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Telecommunications Network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Network Operations Project Manager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Business Analyst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Consultant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Test Software Development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Network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Information Technology Program Manager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Computer and Information 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Scientist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95250" marR="47625" marT="57150" marB="5715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Programmer Analyst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  <a:tr h="3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Applications Engineer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6"/>
                    </a:solidFill>
                  </a:tcPr>
                </a:tc>
              </a:tr>
            </a:tbl>
          </a:graphicData>
        </a:graphic>
      </p:graphicFrame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425" y="501650"/>
            <a:ext cx="587375" cy="4889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AD830AE-B50F-4235-AE41-58CDE327369E}" type="slidenum">
              <a:rPr lang="en-US" smtClean="0">
                <a:solidFill>
                  <a:srgbClr val="0070C0"/>
                </a:solidFill>
              </a:rPr>
              <a:pPr eaLnBrk="1" hangingPunct="1">
                <a:defRPr/>
              </a:pPr>
              <a:t>33</a:t>
            </a:fld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2053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2752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7" name="TextBox 7"/>
          <p:cNvSpPr txBox="1">
            <a:spLocks noChangeArrowheads="1"/>
          </p:cNvSpPr>
          <p:nvPr/>
        </p:nvSpPr>
        <p:spPr bwMode="auto">
          <a:xfrm rot="-5400000">
            <a:off x="-1026318" y="3540918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Arial" pitchFamily="34" charset="0"/>
              </a:rPr>
              <a:t>Information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1219200"/>
            <a:ext cx="79248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3400" y="1600200"/>
            <a:ext cx="792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0" name="TextBox 11"/>
          <p:cNvSpPr txBox="1">
            <a:spLocks noChangeArrowheads="1"/>
          </p:cNvSpPr>
          <p:nvPr/>
        </p:nvSpPr>
        <p:spPr bwMode="auto">
          <a:xfrm>
            <a:off x="533400" y="12192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</a:rPr>
              <a:t>Sector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71600" y="1219200"/>
            <a:ext cx="0" cy="541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53200" y="1219200"/>
            <a:ext cx="0" cy="541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"/>
            <a:ext cx="3000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4" name="Rectangle 12"/>
          <p:cNvSpPr>
            <a:spLocks noChangeArrowheads="1"/>
          </p:cNvSpPr>
          <p:nvPr/>
        </p:nvSpPr>
        <p:spPr bwMode="auto">
          <a:xfrm>
            <a:off x="1295400" y="685800"/>
            <a:ext cx="746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http://money.cnn.com/magazines/moneymag/bestjobs/2010/sectors/#I</a:t>
            </a:r>
          </a:p>
        </p:txBody>
      </p:sp>
      <p:sp>
        <p:nvSpPr>
          <p:cNvPr id="20545" name="TextBox 14"/>
          <p:cNvSpPr txBox="1">
            <a:spLocks noChangeArrowheads="1"/>
          </p:cNvSpPr>
          <p:nvPr/>
        </p:nvSpPr>
        <p:spPr bwMode="auto">
          <a:xfrm>
            <a:off x="7381875" y="21431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Arial" pitchFamily="34" charset="0"/>
              </a:rPr>
              <a:t>2010</a:t>
            </a:r>
          </a:p>
        </p:txBody>
      </p:sp>
      <p:sp>
        <p:nvSpPr>
          <p:cNvPr id="20546" name="TextBox 1"/>
          <p:cNvSpPr txBox="1">
            <a:spLocks noChangeArrowheads="1"/>
          </p:cNvSpPr>
          <p:nvPr/>
        </p:nvSpPr>
        <p:spPr bwMode="auto">
          <a:xfrm>
            <a:off x="8575675" y="3468688"/>
            <a:ext cx="415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15</a:t>
            </a:r>
          </a:p>
          <a:p>
            <a:pPr eaLnBrk="1" hangingPunct="1"/>
            <a:r>
              <a:rPr lang="en-US"/>
              <a:t>40</a:t>
            </a:r>
          </a:p>
        </p:txBody>
      </p:sp>
      <p:cxnSp>
        <p:nvCxnSpPr>
          <p:cNvPr id="20547" name="Straight Connector 3"/>
          <p:cNvCxnSpPr>
            <a:cxnSpLocks noChangeShapeType="1"/>
            <a:endCxn id="20546" idx="3"/>
          </p:cNvCxnSpPr>
          <p:nvPr/>
        </p:nvCxnSpPr>
        <p:spPr bwMode="auto">
          <a:xfrm>
            <a:off x="8575675" y="3790950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1147763" y="1589088"/>
            <a:ext cx="2205037" cy="315912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2" y="116304"/>
            <a:ext cx="2752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88" y="268704"/>
            <a:ext cx="3000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732147" y="178217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</a:rPr>
              <a:t>2012</a:t>
            </a:r>
            <a:endParaRPr lang="en-US" sz="2000" dirty="0">
              <a:solidFill>
                <a:srgbClr val="C00000"/>
              </a:solidFill>
              <a:latin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20299"/>
              </p:ext>
            </p:extLst>
          </p:nvPr>
        </p:nvGraphicFramePr>
        <p:xfrm>
          <a:off x="132347" y="642018"/>
          <a:ext cx="8855242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53"/>
                <a:gridCol w="2743200"/>
                <a:gridCol w="1295400"/>
                <a:gridCol w="1295400"/>
                <a:gridCol w="1429944"/>
                <a:gridCol w="1385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Rank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Job</a:t>
                      </a:r>
                      <a:r>
                        <a:rPr lang="en-US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 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 Job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year g</a:t>
                      </a:r>
                      <a:r>
                        <a:rPr lang="en-US" dirty="0" smtClean="0"/>
                        <a:t>rowth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2021 Job</a:t>
                      </a:r>
                      <a:r>
                        <a:rPr lang="en-US" baseline="0" dirty="0" smtClean="0"/>
                        <a:t> number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Biomedical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$79,500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25,387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$92,100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399,172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Architect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$119,000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3,426,000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24.6%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4,268,796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Research Associate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$90,700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136,400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Administrator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$87,200 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110,800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30.6%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144,705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Adviser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$90,200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273,183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Research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$63,100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399,172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Therapist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$76,700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198,600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276,054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Developer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$84,200 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3,426,000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24.6%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4,268,796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Occupational Therapist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$74,900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145,248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Consultant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718,800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876,217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Optometrist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455,20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Consultant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$96,400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544,400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22.1%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664,712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Network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$73,400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347,200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27.8%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443,722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Security Consultant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$102,000 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347,200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27.8%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443,722</a:t>
                      </a:r>
                      <a:endParaRPr lang="en-US" sz="1800" b="1" i="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D8DF06-E43E-46E9-BF82-48A48A618A55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6781800" cy="623888"/>
          </a:xfrm>
        </p:spPr>
        <p:txBody>
          <a:bodyPr/>
          <a:lstStyle/>
          <a:p>
            <a:pPr eaLnBrk="1" hangingPunct="1"/>
            <a:r>
              <a:rPr lang="en-US" smtClean="0"/>
              <a:t>Seven Fallacies of SOA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2288"/>
            <a:ext cx="7848600" cy="4608512"/>
          </a:xfrm>
        </p:spPr>
        <p:txBody>
          <a:bodyPr/>
          <a:lstStyle/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There's Nothing New Under the Sun, and SOA Is No Exception;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SOA is a Revolutionary Paradigm Shift;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SOAs are All Hype, No Substance;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SOA is a Panacea;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 Overhead from SOA Leads to Unacceptably Poor Performance;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A Bottom-Up Approach to SOA is Good Enough;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SOA is Optional.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295400" y="776288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http://www.zapthink.com/report.html?id=ZAPFLASH-08052004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724400" y="1143000"/>
            <a:ext cx="431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/>
              <a:t>By Jason Bloomberg, Posted: Aug. 05, 2004 </a:t>
            </a:r>
          </a:p>
        </p:txBody>
      </p:sp>
    </p:spTree>
    <p:extLst>
      <p:ext uri="{BB962C8B-B14F-4D97-AF65-F5344CB8AC3E}">
        <p14:creationId xmlns:p14="http://schemas.microsoft.com/office/powerpoint/2010/main" val="42600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5FADE-3D95-4A48-8DE3-FF58D60CC6F3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10200" y="685800"/>
            <a:ext cx="3581400" cy="5562600"/>
            <a:chOff x="3408" y="528"/>
            <a:chExt cx="2256" cy="3216"/>
          </a:xfrm>
        </p:grpSpPr>
        <p:sp>
          <p:nvSpPr>
            <p:cNvPr id="41998" name="AutoShape 3"/>
            <p:cNvSpPr>
              <a:spLocks noChangeArrowheads="1"/>
            </p:cNvSpPr>
            <p:nvPr/>
          </p:nvSpPr>
          <p:spPr bwMode="auto">
            <a:xfrm>
              <a:off x="3408" y="1968"/>
              <a:ext cx="2256" cy="1776"/>
            </a:xfrm>
            <a:prstGeom prst="cloudCallout">
              <a:avLst>
                <a:gd name="adj1" fmla="val -52218"/>
                <a:gd name="adj2" fmla="val 514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  <a:p>
              <a:pPr algn="ctr"/>
              <a:r>
                <a:rPr lang="en-US"/>
                <a:t>Moore's law: processor power, network speed, and storage size are all increasing exponentially even as their costs drop </a:t>
              </a:r>
            </a:p>
          </p:txBody>
        </p:sp>
        <p:sp>
          <p:nvSpPr>
            <p:cNvPr id="41999" name="AutoShape 4"/>
            <p:cNvSpPr>
              <a:spLocks noChangeArrowheads="1"/>
            </p:cNvSpPr>
            <p:nvPr/>
          </p:nvSpPr>
          <p:spPr bwMode="auto">
            <a:xfrm>
              <a:off x="3408" y="528"/>
              <a:ext cx="2256" cy="1776"/>
            </a:xfrm>
            <a:prstGeom prst="cloudCallout">
              <a:avLst>
                <a:gd name="adj1" fmla="val -75088"/>
                <a:gd name="adj2" fmla="val -2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SOA does not have to be Web based. All services could be local! SOA is independent  of topology;</a:t>
              </a:r>
            </a:p>
            <a:p>
              <a:pPr algn="ctr"/>
              <a:r>
                <a:rPr lang="en-US"/>
                <a:t>platform;</a:t>
              </a:r>
            </a:p>
            <a:p>
              <a:pPr algn="ctr"/>
              <a:r>
                <a:rPr lang="en-US"/>
                <a:t>location.</a:t>
              </a:r>
            </a:p>
          </p:txBody>
        </p:sp>
      </p:grpSp>
      <p:sp>
        <p:nvSpPr>
          <p:cNvPr id="41988" name="Rectangle 5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mtClean="0"/>
              <a:t>How Does SOA Address the DC Fallacies ?</a:t>
            </a:r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181600" cy="53340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smtClean="0"/>
              <a:t>The network is reliable.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smtClean="0"/>
              <a:t>Latency is zero.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smtClean="0"/>
              <a:t>Bandwidth is infinite.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smtClean="0"/>
              <a:t>The network is secure.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smtClean="0"/>
              <a:t>Topology doesn't change.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smtClean="0"/>
              <a:t>There is one administrator.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smtClean="0"/>
              <a:t>Transport cost is zero. </a:t>
            </a:r>
          </a:p>
          <a:p>
            <a:pPr marL="533400" indent="-533400" eaLnBrk="1" hangingPunct="1">
              <a:lnSpc>
                <a:spcPct val="130000"/>
              </a:lnSpc>
              <a:buSzTx/>
              <a:buFont typeface="Wingdings" pitchFamily="2" charset="2"/>
              <a:buAutoNum type="arabicPeriod"/>
            </a:pPr>
            <a:r>
              <a:rPr lang="en-US" smtClean="0"/>
              <a:t>The network is homogeneous </a:t>
            </a:r>
          </a:p>
        </p:txBody>
      </p:sp>
      <p:sp>
        <p:nvSpPr>
          <p:cNvPr id="904199" name="AutoShape 7"/>
          <p:cNvSpPr>
            <a:spLocks noChangeArrowheads="1"/>
          </p:cNvSpPr>
          <p:nvPr/>
        </p:nvSpPr>
        <p:spPr bwMode="auto">
          <a:xfrm>
            <a:off x="5410200" y="876300"/>
            <a:ext cx="3581400" cy="533400"/>
          </a:xfrm>
          <a:prstGeom prst="wedgeRoundRectCallout">
            <a:avLst>
              <a:gd name="adj1" fmla="val -67463"/>
              <a:gd name="adj2" fmla="val 7708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Will be discussed in later chapter</a:t>
            </a:r>
          </a:p>
        </p:txBody>
      </p:sp>
      <p:sp>
        <p:nvSpPr>
          <p:cNvPr id="904200" name="AutoShape 8"/>
          <p:cNvSpPr>
            <a:spLocks noChangeArrowheads="1"/>
          </p:cNvSpPr>
          <p:nvPr/>
        </p:nvSpPr>
        <p:spPr bwMode="auto">
          <a:xfrm>
            <a:off x="5410200" y="1600200"/>
            <a:ext cx="3581400" cy="685800"/>
          </a:xfrm>
          <a:prstGeom prst="wedgeRoundRectCallout">
            <a:avLst>
              <a:gd name="adj1" fmla="val -100222"/>
              <a:gd name="adj2" fmla="val 3518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Race between communication and computing: who wins?</a:t>
            </a:r>
          </a:p>
        </p:txBody>
      </p:sp>
      <p:sp>
        <p:nvSpPr>
          <p:cNvPr id="904201" name="AutoShape 9"/>
          <p:cNvSpPr>
            <a:spLocks noChangeArrowheads="1"/>
          </p:cNvSpPr>
          <p:nvPr/>
        </p:nvSpPr>
        <p:spPr bwMode="auto">
          <a:xfrm>
            <a:off x="5410200" y="2438400"/>
            <a:ext cx="3581400" cy="685800"/>
          </a:xfrm>
          <a:prstGeom prst="wedgeRoundRectCallout">
            <a:avLst>
              <a:gd name="adj1" fmla="val -76639"/>
              <a:gd name="adj2" fmla="val 6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Latency and bandwidth, which one is harder to resolve?</a:t>
            </a:r>
          </a:p>
        </p:txBody>
      </p:sp>
      <p:sp>
        <p:nvSpPr>
          <p:cNvPr id="904202" name="AutoShape 10"/>
          <p:cNvSpPr>
            <a:spLocks noChangeArrowheads="1"/>
          </p:cNvSpPr>
          <p:nvPr/>
        </p:nvSpPr>
        <p:spPr bwMode="auto">
          <a:xfrm>
            <a:off x="5410200" y="3200400"/>
            <a:ext cx="3581400" cy="533400"/>
          </a:xfrm>
          <a:prstGeom prst="wedgeRoundRectCallout">
            <a:avLst>
              <a:gd name="adj1" fmla="val -73051"/>
              <a:gd name="adj2" fmla="val -416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Will be discussed in later chapter</a:t>
            </a:r>
          </a:p>
        </p:txBody>
      </p:sp>
      <p:sp>
        <p:nvSpPr>
          <p:cNvPr id="904203" name="AutoShape 11"/>
          <p:cNvSpPr>
            <a:spLocks noChangeArrowheads="1"/>
          </p:cNvSpPr>
          <p:nvPr/>
        </p:nvSpPr>
        <p:spPr bwMode="auto">
          <a:xfrm>
            <a:off x="5410200" y="3810000"/>
            <a:ext cx="3581400" cy="685800"/>
          </a:xfrm>
          <a:prstGeom prst="wedgeRoundRectCallout">
            <a:avLst>
              <a:gd name="adj1" fmla="val -69194"/>
              <a:gd name="adj2" fmla="val -1041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SOA uses end-to-end communication</a:t>
            </a:r>
          </a:p>
        </p:txBody>
      </p:sp>
      <p:sp>
        <p:nvSpPr>
          <p:cNvPr id="904204" name="AutoShape 12"/>
          <p:cNvSpPr>
            <a:spLocks noChangeArrowheads="1"/>
          </p:cNvSpPr>
          <p:nvPr/>
        </p:nvSpPr>
        <p:spPr bwMode="auto">
          <a:xfrm>
            <a:off x="5334000" y="4572000"/>
            <a:ext cx="3657600" cy="685800"/>
          </a:xfrm>
          <a:prstGeom prst="wedgeRoundRectCallout">
            <a:avLst>
              <a:gd name="adj1" fmla="val -65204"/>
              <a:gd name="adj2" fmla="val -2569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Orchestration (central controlled) versus Choreography (distributed)</a:t>
            </a:r>
          </a:p>
        </p:txBody>
      </p:sp>
      <p:sp>
        <p:nvSpPr>
          <p:cNvPr id="904205" name="AutoShape 13"/>
          <p:cNvSpPr>
            <a:spLocks noChangeArrowheads="1"/>
          </p:cNvSpPr>
          <p:nvPr/>
        </p:nvSpPr>
        <p:spPr bwMode="auto">
          <a:xfrm>
            <a:off x="5410200" y="5334000"/>
            <a:ext cx="3581400" cy="609600"/>
          </a:xfrm>
          <a:prstGeom prst="wedgeRoundRectCallout">
            <a:avLst>
              <a:gd name="adj1" fmla="val -82181"/>
              <a:gd name="adj2" fmla="val -2800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This is one of the costs of distribution</a:t>
            </a:r>
          </a:p>
        </p:txBody>
      </p:sp>
      <p:sp>
        <p:nvSpPr>
          <p:cNvPr id="904206" name="AutoShape 14"/>
          <p:cNvSpPr>
            <a:spLocks noChangeArrowheads="1"/>
          </p:cNvSpPr>
          <p:nvPr/>
        </p:nvSpPr>
        <p:spPr bwMode="auto">
          <a:xfrm>
            <a:off x="5410200" y="6019800"/>
            <a:ext cx="3581400" cy="457200"/>
          </a:xfrm>
          <a:prstGeom prst="wedgeRoundRectCallout">
            <a:avLst>
              <a:gd name="adj1" fmla="val -58866"/>
              <a:gd name="adj2" fmla="val -2673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SOA is platform independent!</a:t>
            </a:r>
          </a:p>
        </p:txBody>
      </p:sp>
    </p:spTree>
    <p:extLst>
      <p:ext uri="{BB962C8B-B14F-4D97-AF65-F5344CB8AC3E}">
        <p14:creationId xmlns:p14="http://schemas.microsoft.com/office/powerpoint/2010/main" val="14002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904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904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9" grpId="0" animBg="1"/>
      <p:bldP spid="904199" grpId="1" animBg="1"/>
      <p:bldP spid="904200" grpId="0" animBg="1"/>
      <p:bldP spid="904200" grpId="1" animBg="1"/>
      <p:bldP spid="904201" grpId="0" animBg="1"/>
      <p:bldP spid="904201" grpId="1" animBg="1"/>
      <p:bldP spid="904202" grpId="0" animBg="1"/>
      <p:bldP spid="904202" grpId="1" animBg="1"/>
      <p:bldP spid="904203" grpId="0" animBg="1"/>
      <p:bldP spid="904203" grpId="1" animBg="1"/>
      <p:bldP spid="904204" grpId="0" animBg="1"/>
      <p:bldP spid="904204" grpId="1" animBg="1"/>
      <p:bldP spid="904205" grpId="0" animBg="1"/>
      <p:bldP spid="904205" grpId="1" animBg="1"/>
      <p:bldP spid="904206" grpId="0" animBg="1"/>
      <p:bldP spid="90420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66D2E4-6337-46B7-A4ED-7AA7E0212ED7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SUMMARY of CHAPTER 1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524000" y="914400"/>
            <a:ext cx="7315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/>
              <a:t>Computer Architecture and Software Architecture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/>
              <a:t>Distributed Software Architectures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Client-Server Architecture (Two-Tier Architecture)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Three-Tier and Four-Tier architecture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Distributed Object Architecture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 dirty="0"/>
              <a:t>Service-Oriented Architecture and Concepts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Standards: XML, WSDL, SOAP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Service providers, Brokers, and Application </a:t>
            </a:r>
            <a:r>
              <a:rPr lang="en-US" sz="2000" b="0" dirty="0" smtClean="0"/>
              <a:t>builders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 smtClean="0"/>
              <a:t>SOA Impact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355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005E17-E2E2-419B-A2C0-B87B7223445D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Web Service Authoring </a:t>
            </a:r>
            <a:r>
              <a:rPr lang="en-US" i="1" smtClean="0"/>
              <a:t>Tools</a:t>
            </a:r>
            <a:r>
              <a:rPr lang="en-US" smtClean="0"/>
              <a:t> (1)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69288" cy="4837113"/>
          </a:xfrm>
        </p:spPr>
        <p:txBody>
          <a:bodyPr/>
          <a:lstStyle/>
          <a:p>
            <a:pPr eaLnBrk="1" hangingPunct="1"/>
            <a:r>
              <a:rPr lang="en-US" smtClean="0"/>
              <a:t>Choose a Web Service Platform</a:t>
            </a:r>
          </a:p>
          <a:p>
            <a:pPr eaLnBrk="1" hangingPunct="1"/>
            <a:r>
              <a:rPr lang="en-US" smtClean="0"/>
              <a:t>Define an ordinary class with data members and methods </a:t>
            </a:r>
            <a:r>
              <a:rPr lang="en-US" smtClean="0">
                <a:solidFill>
                  <a:srgbClr val="990000"/>
                </a:solidFill>
              </a:rPr>
              <a:t>in C#;</a:t>
            </a:r>
          </a:p>
          <a:p>
            <a:pPr eaLnBrk="1" hangingPunct="1"/>
            <a:r>
              <a:rPr lang="en-US" smtClean="0"/>
              <a:t>Compile and run the class, service will be generated;</a:t>
            </a:r>
          </a:p>
          <a:p>
            <a:pPr eaLnBrk="1" hangingPunct="1"/>
            <a:r>
              <a:rPr lang="en-US" smtClean="0"/>
              <a:t>WSDL file will be generated;</a:t>
            </a:r>
          </a:p>
          <a:p>
            <a:pPr eaLnBrk="1" hangingPunct="1"/>
            <a:r>
              <a:rPr lang="en-US" smtClean="0"/>
              <a:t>URL of the Web services will be generated;</a:t>
            </a:r>
          </a:p>
          <a:p>
            <a:pPr eaLnBrk="1" hangingPunct="1"/>
            <a:r>
              <a:rPr lang="en-US" smtClean="0"/>
              <a:t>SOAP call interface will be generated;</a:t>
            </a:r>
          </a:p>
          <a:p>
            <a:pPr eaLnBrk="1" hangingPunct="1"/>
            <a:r>
              <a:rPr lang="en-US" b="1" smtClean="0">
                <a:solidFill>
                  <a:srgbClr val="990000"/>
                </a:solidFill>
              </a:rPr>
              <a:t>There is little difference with writing a C# class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785938" y="990600"/>
            <a:ext cx="5414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C#</a:t>
            </a:r>
            <a:r>
              <a:rPr lang="en-US" sz="2800" dirty="0">
                <a:solidFill>
                  <a:schemeClr val="folHlink"/>
                </a:solidFill>
              </a:rPr>
              <a:t> Web Services on </a:t>
            </a:r>
            <a:r>
              <a:rPr lang="en-US" sz="2800" i="1" dirty="0">
                <a:solidFill>
                  <a:schemeClr val="tx2"/>
                </a:solidFill>
              </a:rPr>
              <a:t>Visual </a:t>
            </a:r>
            <a:r>
              <a:rPr lang="en-US" sz="2800" i="1" dirty="0" smtClean="0">
                <a:solidFill>
                  <a:schemeClr val="tx2"/>
                </a:solidFill>
              </a:rPr>
              <a:t>Studio</a:t>
            </a: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971618-D216-4AF7-9814-491A978EF6EE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5344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Define an ordinary class with data members and methods </a:t>
            </a:r>
            <a:r>
              <a:rPr lang="en-US" sz="2400" dirty="0" smtClean="0">
                <a:solidFill>
                  <a:srgbClr val="990000"/>
                </a:solidFill>
              </a:rPr>
              <a:t>in Java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There are different methods to wrap a Java class into a Web service (generate WSDL and SOAP files)</a:t>
            </a:r>
          </a:p>
          <a:p>
            <a:pPr lvl="1" eaLnBrk="1" hangingPunct="1"/>
            <a:r>
              <a:rPr lang="en-US" sz="2400" dirty="0" smtClean="0"/>
              <a:t>Manually extract the required information and wrap them into WSDL and SOAP syntax</a:t>
            </a:r>
          </a:p>
          <a:p>
            <a:pPr lvl="1" eaLnBrk="1" hangingPunct="1"/>
            <a:r>
              <a:rPr lang="en-US" sz="2400" dirty="0" smtClean="0"/>
              <a:t>Eclipse with WS extension</a:t>
            </a:r>
          </a:p>
          <a:p>
            <a:pPr lvl="1" eaLnBrk="1" hangingPunct="1"/>
            <a:r>
              <a:rPr lang="en-US" sz="2400" dirty="0" smtClean="0"/>
              <a:t>Java EE</a:t>
            </a:r>
          </a:p>
          <a:p>
            <a:pPr lvl="1" eaLnBrk="1" hangingPunct="1"/>
            <a:r>
              <a:rPr lang="en-US" sz="2400" dirty="0" smtClean="0"/>
              <a:t>Community projects and third parties, e.g., </a:t>
            </a:r>
            <a:br>
              <a:rPr lang="en-US" sz="2400" dirty="0" smtClean="0"/>
            </a:br>
            <a:r>
              <a:rPr lang="en-US" sz="2400" dirty="0" smtClean="0"/>
              <a:t>Apache Tomcat tool, Eclipse</a:t>
            </a:r>
          </a:p>
          <a:p>
            <a:pPr lvl="1" eaLnBrk="1" hangingPunct="1"/>
            <a:r>
              <a:rPr lang="en-US" sz="2400" dirty="0" smtClean="0"/>
              <a:t>IBM tools such </a:t>
            </a:r>
            <a:r>
              <a:rPr lang="en-US" sz="2400" dirty="0" err="1" smtClean="0"/>
              <a:t>WebSphere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1200" dirty="0" smtClean="0">
                <a:hlinkClick r:id="rId3"/>
              </a:rPr>
              <a:t>http://www.eclipse.org/webtools/initial-contribution/IBM/evalGuides/WebServicesToolsEval.html</a:t>
            </a:r>
            <a:endParaRPr lang="en-US" sz="1200" dirty="0" smtClean="0"/>
          </a:p>
          <a:p>
            <a:pPr lvl="1" eaLnBrk="1" hangingPunct="1"/>
            <a:r>
              <a:rPr lang="en-US" sz="2400" dirty="0" err="1" smtClean="0"/>
              <a:t>JDeveloper</a:t>
            </a:r>
            <a:r>
              <a:rPr lang="en-US" sz="2400" dirty="0" smtClean="0"/>
              <a:t> / Oracle SOA Suite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Main Web Service Authoring </a:t>
            </a:r>
            <a:r>
              <a:rPr lang="en-US" i="1" smtClean="0"/>
              <a:t>Tools</a:t>
            </a:r>
            <a:r>
              <a:rPr lang="en-US" smtClean="0"/>
              <a:t> (2)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48000" y="838200"/>
            <a:ext cx="302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00"/>
                </a:solidFill>
              </a:rPr>
              <a:t>Java </a:t>
            </a:r>
            <a:r>
              <a:rPr lang="en-US" sz="2800">
                <a:solidFill>
                  <a:schemeClr val="folHlink"/>
                </a:solidFill>
              </a:rPr>
              <a:t>Web Services</a:t>
            </a:r>
            <a:endParaRPr lang="en-US" sz="28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Straight Arrow Connector 31"/>
          <p:cNvCxnSpPr>
            <a:cxnSpLocks noChangeShapeType="1"/>
          </p:cNvCxnSpPr>
          <p:nvPr/>
        </p:nvCxnSpPr>
        <p:spPr bwMode="auto">
          <a:xfrm rot="5400000">
            <a:off x="2896394" y="3885406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03072B-1EF6-4E1F-9C98-91CBD63E0F63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mtClean="0"/>
              <a:t>Web Services are Wrapped Classes/Objects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771650" y="5260975"/>
            <a:ext cx="4557713" cy="3683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0"/>
              <a:t>Functions/Methods written in C# or Java</a:t>
            </a:r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033463" y="2971800"/>
            <a:ext cx="2092325" cy="419100"/>
          </a:xfrm>
          <a:custGeom>
            <a:avLst/>
            <a:gdLst>
              <a:gd name="T0" fmla="*/ 0 w 768"/>
              <a:gd name="T1" fmla="*/ 0 h 96"/>
              <a:gd name="T2" fmla="*/ 2147483647 w 768"/>
              <a:gd name="T3" fmla="*/ 0 h 96"/>
              <a:gd name="T4" fmla="*/ 2147483647 w 768"/>
              <a:gd name="T5" fmla="*/ 2147483647 h 96"/>
              <a:gd name="T6" fmla="*/ 0 60000 65536"/>
              <a:gd name="T7" fmla="*/ 0 60000 65536"/>
              <a:gd name="T8" fmla="*/ 0 60000 65536"/>
              <a:gd name="T9" fmla="*/ 0 w 768"/>
              <a:gd name="T10" fmla="*/ 0 h 96"/>
              <a:gd name="T11" fmla="*/ 768 w 76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96">
                <a:moveTo>
                  <a:pt x="0" y="0"/>
                </a:moveTo>
                <a:lnTo>
                  <a:pt x="768" y="0"/>
                </a:lnTo>
                <a:lnTo>
                  <a:pt x="768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3125788" y="4522788"/>
            <a:ext cx="0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996950" y="2286000"/>
            <a:ext cx="2430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Remote invocation in </a:t>
            </a:r>
          </a:p>
          <a:p>
            <a:pPr eaLnBrk="1" hangingPunct="1"/>
            <a:r>
              <a:rPr lang="en-US" sz="2000" b="0"/>
              <a:t>XML/SOAP/HTTP</a:t>
            </a: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815975" y="4708525"/>
            <a:ext cx="23050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000" b="0"/>
              <a:t>Function call </a:t>
            </a: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V="1">
            <a:off x="5095875" y="4522788"/>
            <a:ext cx="0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5065713" y="4708525"/>
            <a:ext cx="16049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Return value</a:t>
            </a:r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1033463" y="1676400"/>
            <a:ext cx="4062412" cy="2514600"/>
          </a:xfrm>
          <a:custGeom>
            <a:avLst/>
            <a:gdLst>
              <a:gd name="T0" fmla="*/ 2147483647 w 2064"/>
              <a:gd name="T1" fmla="*/ 2147483647 h 288"/>
              <a:gd name="T2" fmla="*/ 2147483647 w 2064"/>
              <a:gd name="T3" fmla="*/ 0 h 288"/>
              <a:gd name="T4" fmla="*/ 0 w 2064"/>
              <a:gd name="T5" fmla="*/ 0 h 288"/>
              <a:gd name="T6" fmla="*/ 0 60000 65536"/>
              <a:gd name="T7" fmla="*/ 0 60000 65536"/>
              <a:gd name="T8" fmla="*/ 0 60000 65536"/>
              <a:gd name="T9" fmla="*/ 0 w 2064"/>
              <a:gd name="T10" fmla="*/ 0 h 288"/>
              <a:gd name="T11" fmla="*/ 2064 w 20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288">
                <a:moveTo>
                  <a:pt x="2064" y="288"/>
                </a:moveTo>
                <a:lnTo>
                  <a:pt x="206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985838" y="1295400"/>
            <a:ext cx="384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Return value in XML/SOAP/HTTP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71450" y="5240338"/>
            <a:ext cx="15573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Service agent</a:t>
            </a:r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457200" y="5921375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b="0"/>
              <a:t>Manually write the functions/methods in the classes in C# or in Java, </a:t>
            </a:r>
          </a:p>
          <a:p>
            <a:pPr algn="ctr" eaLnBrk="1" hangingPunct="1"/>
            <a:r>
              <a:rPr lang="en-US" sz="2000" b="0"/>
              <a:t>each function corresponds to a service 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6629400" y="4419600"/>
            <a:ext cx="1697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Automatically </a:t>
            </a:r>
          </a:p>
          <a:p>
            <a:pPr eaLnBrk="1" hangingPunct="1"/>
            <a:r>
              <a:rPr lang="en-US" sz="2000" b="0"/>
              <a:t>generate the </a:t>
            </a:r>
          </a:p>
          <a:p>
            <a:pPr eaLnBrk="1" hangingPunct="1"/>
            <a:r>
              <a:rPr lang="en-US" sz="2000" b="0"/>
              <a:t>WSDL file </a:t>
            </a:r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 flipH="1" flipV="1">
            <a:off x="4111625" y="56292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Rectangle 19"/>
          <p:cNvSpPr>
            <a:spLocks noChangeArrowheads="1"/>
          </p:cNvSpPr>
          <p:nvPr/>
        </p:nvSpPr>
        <p:spPr bwMode="auto">
          <a:xfrm>
            <a:off x="6575425" y="2274888"/>
            <a:ext cx="2339975" cy="6143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0"/>
              <a:t>WSDL Description </a:t>
            </a:r>
            <a:br>
              <a:rPr lang="en-US" sz="2000" b="0"/>
            </a:br>
            <a:r>
              <a:rPr lang="en-US" sz="2000" b="0"/>
              <a:t>for UDDI publication</a:t>
            </a:r>
          </a:p>
        </p:txBody>
      </p:sp>
      <p:cxnSp>
        <p:nvCxnSpPr>
          <p:cNvPr id="8211" name="AutoShape 20"/>
          <p:cNvCxnSpPr>
            <a:cxnSpLocks noChangeShapeType="1"/>
            <a:stCxn id="8216" idx="3"/>
            <a:endCxn id="8210" idx="2"/>
          </p:cNvCxnSpPr>
          <p:nvPr/>
        </p:nvCxnSpPr>
        <p:spPr bwMode="auto">
          <a:xfrm flipV="1">
            <a:off x="6329363" y="2889250"/>
            <a:ext cx="1416050" cy="14493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Line 21"/>
          <p:cNvSpPr>
            <a:spLocks noChangeShapeType="1"/>
          </p:cNvSpPr>
          <p:nvPr/>
        </p:nvSpPr>
        <p:spPr bwMode="auto">
          <a:xfrm flipV="1">
            <a:off x="7681913" y="19050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6756400" y="1355725"/>
            <a:ext cx="18494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/>
              <a:t>To UDDI server</a:t>
            </a:r>
          </a:p>
        </p:txBody>
      </p:sp>
      <p:sp>
        <p:nvSpPr>
          <p:cNvPr id="8214" name="Text Box 23"/>
          <p:cNvSpPr txBox="1">
            <a:spLocks noChangeArrowheads="1"/>
          </p:cNvSpPr>
          <p:nvPr/>
        </p:nvSpPr>
        <p:spPr bwMode="auto">
          <a:xfrm rot="-5400000">
            <a:off x="-69056" y="1881981"/>
            <a:ext cx="1112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b="0"/>
              <a:t>Service</a:t>
            </a:r>
          </a:p>
          <a:p>
            <a:pPr algn="ctr" eaLnBrk="1" hangingPunct="1"/>
            <a:r>
              <a:rPr lang="en-US" sz="2000" b="0"/>
              <a:t>requester</a:t>
            </a:r>
          </a:p>
        </p:txBody>
      </p:sp>
      <p:cxnSp>
        <p:nvCxnSpPr>
          <p:cNvPr id="8215" name="Curved Connector 24"/>
          <p:cNvCxnSpPr>
            <a:cxnSpLocks noChangeShapeType="1"/>
            <a:stCxn id="8197" idx="3"/>
            <a:endCxn id="8216" idx="3"/>
          </p:cNvCxnSpPr>
          <p:nvPr/>
        </p:nvCxnSpPr>
        <p:spPr bwMode="auto">
          <a:xfrm flipV="1">
            <a:off x="6329363" y="4338638"/>
            <a:ext cx="1587" cy="110648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Rectangle 5"/>
          <p:cNvSpPr>
            <a:spLocks noChangeArrowheads="1"/>
          </p:cNvSpPr>
          <p:nvPr/>
        </p:nvSpPr>
        <p:spPr bwMode="auto">
          <a:xfrm>
            <a:off x="1771650" y="4152900"/>
            <a:ext cx="4557713" cy="3698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0"/>
              <a:t>Web service interfaces in WSDL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2438400" y="34290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Reactor</a:t>
            </a:r>
          </a:p>
        </p:txBody>
      </p:sp>
      <p:sp>
        <p:nvSpPr>
          <p:cNvPr id="27" name="Isosceles Triangle 26"/>
          <p:cNvSpPr>
            <a:spLocks noChangeArrowheads="1"/>
          </p:cNvSpPr>
          <p:nvPr/>
        </p:nvSpPr>
        <p:spPr bwMode="auto">
          <a:xfrm>
            <a:off x="457200" y="2743200"/>
            <a:ext cx="381000" cy="3286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953000" y="5029200"/>
            <a:ext cx="304800" cy="304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Isosceles Triangle 29"/>
          <p:cNvSpPr>
            <a:spLocks noChangeArrowheads="1"/>
          </p:cNvSpPr>
          <p:nvPr/>
        </p:nvSpPr>
        <p:spPr bwMode="auto">
          <a:xfrm>
            <a:off x="4876800" y="3810000"/>
            <a:ext cx="381000" cy="3286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049 -0.00162 L 0.2717 0.19404 " pathEditMode="relative" ptsTypes="A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86309E-7 L 3.33333E-6 0.111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6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8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8575E-6 L -3.33333E-6 -0.1332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205 L -0.49254 -0.34205 " pathEditMode="relative" ptsTypes="AAA">
                                      <p:cBhvr>
                                        <p:cTn id="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30" grpId="0" animBg="1"/>
      <p:bldP spid="3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F18837-6C9B-4D55-B2D0-F737DFCCB26F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Roadmap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XML, SOAP, WSDL</a:t>
            </a:r>
          </a:p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Web Services</a:t>
            </a:r>
          </a:p>
          <a:p>
            <a:pPr eaLnBrk="1" hangingPunct="1"/>
            <a:r>
              <a:rPr lang="en-US" sz="3200" b="1" dirty="0">
                <a:solidFill>
                  <a:srgbClr val="990000"/>
                </a:solidFill>
              </a:rPr>
              <a:t>Service Broker: Registry </a:t>
            </a:r>
            <a:r>
              <a:rPr lang="en-US" sz="3200" b="1" dirty="0" smtClean="0">
                <a:solidFill>
                  <a:srgbClr val="990000"/>
                </a:solidFill>
              </a:rPr>
              <a:t>and Repository</a:t>
            </a:r>
          </a:p>
          <a:p>
            <a:pPr eaLnBrk="1" hangingPunct="1"/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ea typeface="宋体" pitchFamily="2" charset="-122"/>
              </a:rPr>
              <a:t>Web 2.0 and 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Semantic Web</a:t>
            </a:r>
            <a:endParaRPr lang="en-US" sz="32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9221" name="Rectangle 33"/>
          <p:cNvSpPr>
            <a:spLocks noChangeArrowheads="1"/>
          </p:cNvSpPr>
          <p:nvPr/>
        </p:nvSpPr>
        <p:spPr bwMode="auto">
          <a:xfrm>
            <a:off x="7956550" y="4854575"/>
            <a:ext cx="7604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Publishing</a:t>
            </a:r>
            <a:endParaRPr lang="en-US" sz="1400" b="0"/>
          </a:p>
        </p:txBody>
      </p:sp>
      <p:sp>
        <p:nvSpPr>
          <p:cNvPr id="9222" name="Rectangle 34"/>
          <p:cNvSpPr>
            <a:spLocks noChangeArrowheads="1"/>
          </p:cNvSpPr>
          <p:nvPr/>
        </p:nvSpPr>
        <p:spPr bwMode="auto">
          <a:xfrm>
            <a:off x="5140325" y="5178425"/>
            <a:ext cx="325438" cy="212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Find</a:t>
            </a:r>
            <a:endParaRPr lang="en-US" sz="1400" b="0"/>
          </a:p>
        </p:txBody>
      </p:sp>
      <p:sp>
        <p:nvSpPr>
          <p:cNvPr id="9223" name="Rectangle 35"/>
          <p:cNvSpPr>
            <a:spLocks noChangeArrowheads="1"/>
          </p:cNvSpPr>
          <p:nvPr/>
        </p:nvSpPr>
        <p:spPr bwMode="auto">
          <a:xfrm>
            <a:off x="4178300" y="4884738"/>
            <a:ext cx="454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Found</a:t>
            </a:r>
            <a:endParaRPr lang="en-US" sz="1400" b="0"/>
          </a:p>
        </p:txBody>
      </p:sp>
      <p:sp>
        <p:nvSpPr>
          <p:cNvPr id="9224" name="Line 36"/>
          <p:cNvSpPr>
            <a:spLocks noChangeShapeType="1"/>
          </p:cNvSpPr>
          <p:nvPr/>
        </p:nvSpPr>
        <p:spPr bwMode="auto">
          <a:xfrm flipH="1">
            <a:off x="4195763" y="4452938"/>
            <a:ext cx="1319212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47"/>
          <p:cNvSpPr>
            <a:spLocks noChangeArrowheads="1"/>
          </p:cNvSpPr>
          <p:nvPr/>
        </p:nvSpPr>
        <p:spPr bwMode="auto">
          <a:xfrm>
            <a:off x="5967413" y="5681663"/>
            <a:ext cx="755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SOAP call</a:t>
            </a:r>
            <a:endParaRPr lang="en-US" sz="1400" b="0"/>
          </a:p>
        </p:txBody>
      </p:sp>
      <p:sp>
        <p:nvSpPr>
          <p:cNvPr id="9226" name="Rectangle 48"/>
          <p:cNvSpPr>
            <a:spLocks noChangeArrowheads="1"/>
          </p:cNvSpPr>
          <p:nvPr/>
        </p:nvSpPr>
        <p:spPr bwMode="auto">
          <a:xfrm>
            <a:off x="6011863" y="6010275"/>
            <a:ext cx="525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 b="0">
                <a:solidFill>
                  <a:srgbClr val="000000"/>
                </a:solidFill>
              </a:rPr>
              <a:t>Results</a:t>
            </a:r>
            <a:endParaRPr lang="en-US" sz="1400" b="0"/>
          </a:p>
        </p:txBody>
      </p:sp>
      <p:grpSp>
        <p:nvGrpSpPr>
          <p:cNvPr id="9227" name="Group 49"/>
          <p:cNvGrpSpPr>
            <a:grpSpLocks/>
          </p:cNvGrpSpPr>
          <p:nvPr/>
        </p:nvGrpSpPr>
        <p:grpSpPr bwMode="auto">
          <a:xfrm>
            <a:off x="7485063" y="5421313"/>
            <a:ext cx="1506537" cy="827087"/>
            <a:chOff x="3358" y="2181"/>
            <a:chExt cx="949" cy="521"/>
          </a:xfrm>
        </p:grpSpPr>
        <p:sp>
          <p:nvSpPr>
            <p:cNvPr id="9253" name="Freeform 50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51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Rectangle 52"/>
            <p:cNvSpPr>
              <a:spLocks noChangeArrowheads="1"/>
            </p:cNvSpPr>
            <p:nvPr/>
          </p:nvSpPr>
          <p:spPr bwMode="auto">
            <a:xfrm>
              <a:off x="3440" y="2197"/>
              <a:ext cx="7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Service providers</a:t>
              </a:r>
              <a:endParaRPr lang="en-US" sz="1400" b="0"/>
            </a:p>
          </p:txBody>
        </p:sp>
        <p:sp>
          <p:nvSpPr>
            <p:cNvPr id="9256" name="Freeform 53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54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Freeform 55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0034085 w 570"/>
                <a:gd name="T3" fmla="*/ 81096 h 35"/>
                <a:gd name="T4" fmla="*/ 8015406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Rectangle 56"/>
            <p:cNvSpPr>
              <a:spLocks noChangeArrowheads="1"/>
            </p:cNvSpPr>
            <p:nvPr/>
          </p:nvSpPr>
          <p:spPr bwMode="auto">
            <a:xfrm>
              <a:off x="3590" y="2480"/>
              <a:ext cx="61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Web Services</a:t>
              </a:r>
              <a:endParaRPr lang="en-US" sz="1400" b="0"/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3519488" y="5473700"/>
            <a:ext cx="1593850" cy="774700"/>
            <a:chOff x="860" y="2214"/>
            <a:chExt cx="1004" cy="488"/>
          </a:xfrm>
        </p:grpSpPr>
        <p:sp>
          <p:nvSpPr>
            <p:cNvPr id="9246" name="Freeform 58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59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Rectangle 60"/>
            <p:cNvSpPr>
              <a:spLocks noChangeArrowheads="1"/>
            </p:cNvSpPr>
            <p:nvPr/>
          </p:nvSpPr>
          <p:spPr bwMode="auto">
            <a:xfrm>
              <a:off x="926" y="221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 builder</a:t>
              </a:r>
              <a:endParaRPr lang="en-US" sz="1400" b="0"/>
            </a:p>
          </p:txBody>
        </p:sp>
        <p:sp>
          <p:nvSpPr>
            <p:cNvPr id="9249" name="Freeform 61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62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63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2709620 w 116"/>
                <a:gd name="T1" fmla="*/ 1186272 h 219"/>
                <a:gd name="T2" fmla="*/ 0 w 116"/>
                <a:gd name="T3" fmla="*/ 597801 h 219"/>
                <a:gd name="T4" fmla="*/ 1270962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Rectangle 64"/>
            <p:cNvSpPr>
              <a:spLocks noChangeArrowheads="1"/>
            </p:cNvSpPr>
            <p:nvPr/>
          </p:nvSpPr>
          <p:spPr bwMode="auto">
            <a:xfrm>
              <a:off x="961" y="2463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Applications</a:t>
              </a:r>
              <a:endParaRPr lang="en-US" sz="1400" b="0"/>
            </a:p>
          </p:txBody>
        </p:sp>
      </p:grpSp>
      <p:sp>
        <p:nvSpPr>
          <p:cNvPr id="9229" name="Line 65"/>
          <p:cNvSpPr>
            <a:spLocks noChangeShapeType="1"/>
          </p:cNvSpPr>
          <p:nvPr/>
        </p:nvSpPr>
        <p:spPr bwMode="auto">
          <a:xfrm>
            <a:off x="5103813" y="59055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66"/>
          <p:cNvSpPr>
            <a:spLocks noChangeShapeType="1"/>
          </p:cNvSpPr>
          <p:nvPr/>
        </p:nvSpPr>
        <p:spPr bwMode="auto">
          <a:xfrm flipH="1">
            <a:off x="5194300" y="5995988"/>
            <a:ext cx="227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AutoShape 67"/>
          <p:cNvSpPr>
            <a:spLocks noChangeArrowheads="1"/>
          </p:cNvSpPr>
          <p:nvPr/>
        </p:nvSpPr>
        <p:spPr bwMode="auto">
          <a:xfrm>
            <a:off x="5710238" y="4814888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/>
              <a:t>Internet</a:t>
            </a:r>
          </a:p>
        </p:txBody>
      </p:sp>
      <p:grpSp>
        <p:nvGrpSpPr>
          <p:cNvPr id="9232" name="Group 42"/>
          <p:cNvGrpSpPr>
            <a:grpSpLocks/>
          </p:cNvGrpSpPr>
          <p:nvPr/>
        </p:nvGrpSpPr>
        <p:grpSpPr bwMode="auto">
          <a:xfrm>
            <a:off x="7670800" y="3406775"/>
            <a:ext cx="1244600" cy="1179513"/>
            <a:chOff x="7670800" y="2743200"/>
            <a:chExt cx="1163638" cy="1179513"/>
          </a:xfrm>
        </p:grpSpPr>
        <p:sp>
          <p:nvSpPr>
            <p:cNvPr id="9242" name="Rectangle 68"/>
            <p:cNvSpPr>
              <a:spLocks noChangeArrowheads="1"/>
            </p:cNvSpPr>
            <p:nvPr/>
          </p:nvSpPr>
          <p:spPr bwMode="auto">
            <a:xfrm>
              <a:off x="7670800" y="2743200"/>
              <a:ext cx="1163638" cy="117951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69"/>
            <p:cNvSpPr>
              <a:spLocks noChangeArrowheads="1"/>
            </p:cNvSpPr>
            <p:nvPr/>
          </p:nvSpPr>
          <p:spPr bwMode="auto">
            <a:xfrm>
              <a:off x="7769225" y="2833688"/>
              <a:ext cx="968375" cy="273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0"/>
                <a:t>White pages</a:t>
              </a:r>
            </a:p>
          </p:txBody>
        </p:sp>
        <p:sp>
          <p:nvSpPr>
            <p:cNvPr id="9244" name="Rectangle 70"/>
            <p:cNvSpPr>
              <a:spLocks noChangeArrowheads="1"/>
            </p:cNvSpPr>
            <p:nvPr/>
          </p:nvSpPr>
          <p:spPr bwMode="auto">
            <a:xfrm>
              <a:off x="7769225" y="3197225"/>
              <a:ext cx="968375" cy="2714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0"/>
                <a:t>Yellow pages</a:t>
              </a:r>
            </a:p>
          </p:txBody>
        </p:sp>
        <p:sp>
          <p:nvSpPr>
            <p:cNvPr id="9245" name="Rectangle 71"/>
            <p:cNvSpPr>
              <a:spLocks noChangeArrowheads="1"/>
            </p:cNvSpPr>
            <p:nvPr/>
          </p:nvSpPr>
          <p:spPr bwMode="auto">
            <a:xfrm>
              <a:off x="7769225" y="3560763"/>
              <a:ext cx="968375" cy="271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b="0"/>
                <a:t>Green pages</a:t>
              </a:r>
            </a:p>
          </p:txBody>
        </p:sp>
      </p:grpSp>
      <p:sp>
        <p:nvSpPr>
          <p:cNvPr id="9233" name="Line 72"/>
          <p:cNvSpPr>
            <a:spLocks noChangeShapeType="1"/>
          </p:cNvSpPr>
          <p:nvPr/>
        </p:nvSpPr>
        <p:spPr bwMode="auto">
          <a:xfrm flipV="1">
            <a:off x="7285038" y="4549775"/>
            <a:ext cx="365125" cy="84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73"/>
          <p:cNvSpPr>
            <a:spLocks noChangeShapeType="1"/>
          </p:cNvSpPr>
          <p:nvPr/>
        </p:nvSpPr>
        <p:spPr bwMode="auto">
          <a:xfrm flipV="1">
            <a:off x="7285038" y="3482975"/>
            <a:ext cx="365125" cy="606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5392738" y="4089400"/>
            <a:ext cx="1858962" cy="666750"/>
            <a:chOff x="3186" y="2446"/>
            <a:chExt cx="1171" cy="420"/>
          </a:xfrm>
        </p:grpSpPr>
        <p:sp>
          <p:nvSpPr>
            <p:cNvPr id="9238" name="Freeform 37"/>
            <p:cNvSpPr>
              <a:spLocks/>
            </p:cNvSpPr>
            <p:nvPr/>
          </p:nvSpPr>
          <p:spPr bwMode="auto">
            <a:xfrm>
              <a:off x="3186" y="2448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38"/>
            <p:cNvSpPr>
              <a:spLocks/>
            </p:cNvSpPr>
            <p:nvPr/>
          </p:nvSpPr>
          <p:spPr bwMode="auto">
            <a:xfrm>
              <a:off x="3186" y="2448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Rectangle 43"/>
            <p:cNvSpPr>
              <a:spLocks noChangeArrowheads="1"/>
            </p:cNvSpPr>
            <p:nvPr/>
          </p:nvSpPr>
          <p:spPr bwMode="auto">
            <a:xfrm>
              <a:off x="3446" y="2446"/>
              <a:ext cx="7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000000"/>
                  </a:solidFill>
                </a:rPr>
                <a:t>Service brokers</a:t>
              </a:r>
              <a:endParaRPr lang="en-US" sz="1400" b="0"/>
            </a:p>
          </p:txBody>
        </p:sp>
        <p:sp>
          <p:nvSpPr>
            <p:cNvPr id="9241" name="AutoShape 74"/>
            <p:cNvSpPr>
              <a:spLocks noChangeArrowheads="1"/>
            </p:cNvSpPr>
            <p:nvPr/>
          </p:nvSpPr>
          <p:spPr bwMode="auto">
            <a:xfrm>
              <a:off x="3456" y="2592"/>
              <a:ext cx="624" cy="192"/>
            </a:xfrm>
            <a:prstGeom prst="flowChartMagneticDisk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bg1"/>
                  </a:solidFill>
                </a:rPr>
                <a:t>Registry</a:t>
              </a:r>
            </a:p>
          </p:txBody>
        </p:sp>
      </p:grpSp>
      <p:sp>
        <p:nvSpPr>
          <p:cNvPr id="9236" name="Line 45"/>
          <p:cNvSpPr>
            <a:spLocks noChangeShapeType="1"/>
          </p:cNvSpPr>
          <p:nvPr/>
        </p:nvSpPr>
        <p:spPr bwMode="auto">
          <a:xfrm flipV="1">
            <a:off x="4376738" y="45434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46"/>
          <p:cNvSpPr>
            <a:spLocks noChangeShapeType="1"/>
          </p:cNvSpPr>
          <p:nvPr/>
        </p:nvSpPr>
        <p:spPr bwMode="auto">
          <a:xfrm flipH="1" flipV="1">
            <a:off x="6829425" y="4543425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860C8F-E30C-47FE-875E-16AB20D7443B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450975" y="198438"/>
            <a:ext cx="7691438" cy="487362"/>
          </a:xfrm>
        </p:spPr>
        <p:txBody>
          <a:bodyPr lIns="0" tIns="0" rIns="0" bIns="0" anchor="ctr">
            <a:spAutoFit/>
          </a:bodyPr>
          <a:lstStyle/>
          <a:p>
            <a:pPr defTabSz="457200" eaLnBrk="1" hangingPunct="1">
              <a:buClr>
                <a:srgbClr val="333399"/>
              </a:buClr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SOA Three Party Model with More Detail 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114425"/>
            <a:ext cx="83375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1557338" y="5359400"/>
            <a:ext cx="1187450" cy="276225"/>
          </a:xfrm>
          <a:prstGeom prst="roundRect">
            <a:avLst>
              <a:gd name="adj" fmla="val 57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132138" y="5715000"/>
            <a:ext cx="189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Service Consumer</a:t>
            </a:r>
          </a:p>
          <a:p>
            <a:pPr algn="ctr"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Application Builder</a:t>
            </a:r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>
            <a:off x="4459288" y="3617913"/>
            <a:ext cx="1804987" cy="1433512"/>
          </a:xfrm>
          <a:prstGeom prst="roundRect">
            <a:avLst>
              <a:gd name="adj" fmla="val 1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4459288" y="3762375"/>
            <a:ext cx="1804987" cy="1246188"/>
          </a:xfrm>
          <a:prstGeom prst="roundRect">
            <a:avLst>
              <a:gd name="adj" fmla="val 12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5430838" y="3371850"/>
            <a:ext cx="1804987" cy="1246188"/>
          </a:xfrm>
          <a:prstGeom prst="roundRect">
            <a:avLst>
              <a:gd name="adj" fmla="val 12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2327275" y="3559175"/>
            <a:ext cx="139700" cy="2000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400" b="0">
                <a:solidFill>
                  <a:srgbClr val="FFFFFF"/>
                </a:solidFill>
                <a:latin typeface="SunSans-Demi" pitchFamily="16" charset="0"/>
              </a:rPr>
              <a:t>5</a:t>
            </a:r>
          </a:p>
        </p:txBody>
      </p:sp>
      <p:pic>
        <p:nvPicPr>
          <p:cNvPr id="1025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3402013"/>
            <a:ext cx="10064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52" name="Line 13"/>
          <p:cNvSpPr>
            <a:spLocks noChangeShapeType="1"/>
          </p:cNvSpPr>
          <p:nvPr/>
        </p:nvSpPr>
        <p:spPr bwMode="auto">
          <a:xfrm flipH="1" flipV="1">
            <a:off x="2071688" y="3043238"/>
            <a:ext cx="955675" cy="554037"/>
          </a:xfrm>
          <a:prstGeom prst="line">
            <a:avLst/>
          </a:prstGeom>
          <a:noFill/>
          <a:ln w="5472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53" name="Picture 14"/>
          <p:cNvPicPr>
            <a:picLocks noChangeAspect="1" noChangeArrowheads="1"/>
          </p:cNvPicPr>
          <p:nvPr/>
        </p:nvPicPr>
        <p:blipFill>
          <a:blip r:embed="rId5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3460750"/>
            <a:ext cx="25241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254" name="Group 15"/>
          <p:cNvGrpSpPr>
            <a:grpSpLocks/>
          </p:cNvGrpSpPr>
          <p:nvPr/>
        </p:nvGrpSpPr>
        <p:grpSpPr bwMode="auto">
          <a:xfrm>
            <a:off x="5029200" y="3392488"/>
            <a:ext cx="357188" cy="339725"/>
            <a:chOff x="3168" y="2137"/>
            <a:chExt cx="225" cy="214"/>
          </a:xfrm>
        </p:grpSpPr>
        <p:sp>
          <p:nvSpPr>
            <p:cNvPr id="450576" name="Oval 16"/>
            <p:cNvSpPr>
              <a:spLocks noChangeArrowheads="1"/>
            </p:cNvSpPr>
            <p:nvPr/>
          </p:nvSpPr>
          <p:spPr bwMode="auto">
            <a:xfrm>
              <a:off x="3168" y="2137"/>
              <a:ext cx="226" cy="215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endParaRPr 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unSans-Demi" pitchFamily="16" charset="0"/>
              </a:endParaRPr>
            </a:p>
          </p:txBody>
        </p:sp>
        <p:sp>
          <p:nvSpPr>
            <p:cNvPr id="10263" name="Text Box 17"/>
            <p:cNvSpPr txBox="1">
              <a:spLocks noChangeArrowheads="1"/>
            </p:cNvSpPr>
            <p:nvPr/>
          </p:nvSpPr>
          <p:spPr bwMode="auto">
            <a:xfrm>
              <a:off x="3260" y="2187"/>
              <a:ext cx="93" cy="12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0">
                  <a:solidFill>
                    <a:srgbClr val="FFFFFF"/>
                  </a:solidFill>
                  <a:latin typeface="SunSans-Demi" pitchFamily="16" charset="0"/>
                </a:rPr>
                <a:t>4</a:t>
              </a:r>
            </a:p>
          </p:txBody>
        </p:sp>
      </p:grp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3190875" y="3613150"/>
            <a:ext cx="173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100">
                <a:solidFill>
                  <a:srgbClr val="000000"/>
                </a:solidFill>
                <a:latin typeface="Arial" pitchFamily="34" charset="0"/>
              </a:rPr>
              <a:t>Define policies: visibility, </a:t>
            </a:r>
            <a:br>
              <a:rPr lang="en-GB" sz="1100">
                <a:solidFill>
                  <a:srgbClr val="000000"/>
                </a:solidFill>
                <a:latin typeface="Arial" pitchFamily="34" charset="0"/>
              </a:rPr>
            </a:br>
            <a:r>
              <a:rPr lang="en-GB" sz="1100">
                <a:solidFill>
                  <a:srgbClr val="000000"/>
                </a:solidFill>
                <a:latin typeface="Arial" pitchFamily="34" charset="0"/>
              </a:rPr>
              <a:t>access, lifecyle stage, etc</a:t>
            </a:r>
            <a:r>
              <a:rPr lang="en-GB" sz="1100">
                <a:solidFill>
                  <a:srgbClr val="000000"/>
                </a:solidFill>
                <a:latin typeface="Helvetica" charset="0"/>
              </a:rPr>
              <a:t>.</a:t>
            </a:r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5086350" y="4406900"/>
            <a:ext cx="20272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Service Administrator</a:t>
            </a:r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152400" y="2590800"/>
            <a:ext cx="838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990000"/>
                </a:solidFill>
                <a:latin typeface="Helvetica" charset="0"/>
              </a:rPr>
              <a:t>Service Broker</a:t>
            </a:r>
          </a:p>
        </p:txBody>
      </p:sp>
      <p:pic>
        <p:nvPicPr>
          <p:cNvPr id="10258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21288"/>
            <a:ext cx="116363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9" name="TextBox 20"/>
          <p:cNvSpPr txBox="1">
            <a:spLocks noChangeArrowheads="1"/>
          </p:cNvSpPr>
          <p:nvPr/>
        </p:nvSpPr>
        <p:spPr bwMode="auto">
          <a:xfrm>
            <a:off x="457200" y="6107113"/>
            <a:ext cx="998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End user</a:t>
            </a:r>
          </a:p>
        </p:txBody>
      </p:sp>
      <p:cxnSp>
        <p:nvCxnSpPr>
          <p:cNvPr id="10260" name="Straight Connector 21"/>
          <p:cNvCxnSpPr>
            <a:cxnSpLocks noChangeShapeType="1"/>
          </p:cNvCxnSpPr>
          <p:nvPr/>
        </p:nvCxnSpPr>
        <p:spPr bwMode="auto">
          <a:xfrm flipV="1">
            <a:off x="1697038" y="5486400"/>
            <a:ext cx="1655762" cy="2857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Box 23"/>
          <p:cNvSpPr txBox="1">
            <a:spLocks noChangeArrowheads="1"/>
          </p:cNvSpPr>
          <p:nvPr/>
        </p:nvSpPr>
        <p:spPr bwMode="auto">
          <a:xfrm>
            <a:off x="3581400" y="4078288"/>
            <a:ext cx="1274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Application</a:t>
            </a:r>
          </a:p>
          <a:p>
            <a:r>
              <a:rPr lang="en-US" b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18738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A59B6D-E8B0-48BE-A485-981BB311B628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Kinds of Service Brokers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886200" y="1143000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Service</a:t>
            </a:r>
          </a:p>
          <a:p>
            <a:pPr algn="ctr"/>
            <a:r>
              <a:rPr lang="en-US" b="0"/>
              <a:t>Brokers</a:t>
            </a:r>
          </a:p>
        </p:txBody>
      </p:sp>
      <p:sp>
        <p:nvSpPr>
          <p:cNvPr id="451589" name="Oval 5"/>
          <p:cNvSpPr>
            <a:spLocks noChangeArrowheads="1"/>
          </p:cNvSpPr>
          <p:nvPr/>
        </p:nvSpPr>
        <p:spPr bwMode="auto">
          <a:xfrm>
            <a:off x="3352800" y="2514600"/>
            <a:ext cx="2514600" cy="1752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OASIS Standard</a:t>
            </a:r>
          </a:p>
          <a:p>
            <a:pPr algn="ctr"/>
            <a:r>
              <a:rPr lang="en-US" b="0">
                <a:solidFill>
                  <a:srgbClr val="990000"/>
                </a:solidFill>
              </a:rPr>
              <a:t>ebXML Integrated</a:t>
            </a:r>
            <a:br>
              <a:rPr lang="en-US" b="0">
                <a:solidFill>
                  <a:srgbClr val="990000"/>
                </a:solidFill>
              </a:rPr>
            </a:br>
            <a:r>
              <a:rPr lang="en-US" b="0">
                <a:solidFill>
                  <a:srgbClr val="990000"/>
                </a:solidFill>
              </a:rPr>
              <a:t>Registry/Repository</a:t>
            </a:r>
          </a:p>
          <a:p>
            <a:pPr algn="ctr"/>
            <a:r>
              <a:rPr lang="en-US" b="0"/>
              <a:t>Extensive </a:t>
            </a:r>
          </a:p>
          <a:p>
            <a:pPr algn="ctr"/>
            <a:r>
              <a:rPr lang="en-US" b="0"/>
              <a:t>automation</a:t>
            </a:r>
          </a:p>
        </p:txBody>
      </p:sp>
      <p:sp>
        <p:nvSpPr>
          <p:cNvPr id="451590" name="Oval 6"/>
          <p:cNvSpPr>
            <a:spLocks noChangeArrowheads="1"/>
          </p:cNvSpPr>
          <p:nvPr/>
        </p:nvSpPr>
        <p:spPr bwMode="auto">
          <a:xfrm>
            <a:off x="838200" y="2514600"/>
            <a:ext cx="2057400" cy="1752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OASIS Standard</a:t>
            </a:r>
          </a:p>
          <a:p>
            <a:pPr algn="ctr"/>
            <a:r>
              <a:rPr lang="en-US" b="0">
                <a:solidFill>
                  <a:srgbClr val="990000"/>
                </a:solidFill>
              </a:rPr>
              <a:t>UDDI Registry</a:t>
            </a:r>
            <a:r>
              <a:rPr lang="en-US" b="0"/>
              <a:t> </a:t>
            </a:r>
          </a:p>
          <a:p>
            <a:pPr algn="ctr"/>
            <a:r>
              <a:rPr lang="en-US" b="0"/>
              <a:t>Limited </a:t>
            </a:r>
          </a:p>
          <a:p>
            <a:pPr algn="ctr"/>
            <a:r>
              <a:rPr lang="en-US" b="0"/>
              <a:t>automation</a:t>
            </a:r>
          </a:p>
        </p:txBody>
      </p:sp>
      <p:cxnSp>
        <p:nvCxnSpPr>
          <p:cNvPr id="451592" name="AutoShape 8"/>
          <p:cNvCxnSpPr>
            <a:cxnSpLocks noChangeShapeType="1"/>
            <a:stCxn id="11268" idx="4"/>
            <a:endCxn id="451589" idx="0"/>
          </p:cNvCxnSpPr>
          <p:nvPr/>
        </p:nvCxnSpPr>
        <p:spPr bwMode="auto">
          <a:xfrm>
            <a:off x="4610100" y="2057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593" name="AutoShape 9"/>
          <p:cNvCxnSpPr>
            <a:cxnSpLocks noChangeShapeType="1"/>
            <a:stCxn id="11268" idx="2"/>
            <a:endCxn id="451590" idx="0"/>
          </p:cNvCxnSpPr>
          <p:nvPr/>
        </p:nvCxnSpPr>
        <p:spPr bwMode="auto">
          <a:xfrm flipH="1">
            <a:off x="1866900" y="1600200"/>
            <a:ext cx="20193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3505200" y="4876800"/>
            <a:ext cx="2209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Small / Medium IT </a:t>
            </a:r>
          </a:p>
          <a:p>
            <a:pPr algn="ctr"/>
            <a:r>
              <a:rPr lang="en-US" b="0"/>
              <a:t>Non IT (Boeing)</a:t>
            </a:r>
          </a:p>
          <a:p>
            <a:pPr algn="ctr"/>
            <a:r>
              <a:rPr lang="en-US" b="0"/>
              <a:t>Government</a:t>
            </a:r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685800" y="4876800"/>
            <a:ext cx="23622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Large IT companies</a:t>
            </a:r>
          </a:p>
          <a:p>
            <a:pPr algn="ctr"/>
            <a:r>
              <a:rPr lang="en-US" b="0"/>
              <a:t>MS, IBM, SAP, HP</a:t>
            </a:r>
          </a:p>
        </p:txBody>
      </p:sp>
      <p:cxnSp>
        <p:nvCxnSpPr>
          <p:cNvPr id="451598" name="AutoShape 14"/>
          <p:cNvCxnSpPr>
            <a:cxnSpLocks noChangeShapeType="1"/>
            <a:stCxn id="451589" idx="4"/>
            <a:endCxn id="451595" idx="0"/>
          </p:cNvCxnSpPr>
          <p:nvPr/>
        </p:nvCxnSpPr>
        <p:spPr bwMode="auto">
          <a:xfrm>
            <a:off x="46101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599" name="AutoShape 15"/>
          <p:cNvCxnSpPr>
            <a:cxnSpLocks noChangeShapeType="1"/>
            <a:stCxn id="451590" idx="4"/>
            <a:endCxn id="451596" idx="0"/>
          </p:cNvCxnSpPr>
          <p:nvPr/>
        </p:nvCxnSpPr>
        <p:spPr bwMode="auto">
          <a:xfrm>
            <a:off x="18669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34000" y="1600200"/>
            <a:ext cx="2971800" cy="4724400"/>
            <a:chOff x="3360" y="1008"/>
            <a:chExt cx="1872" cy="2976"/>
          </a:xfrm>
        </p:grpSpPr>
        <p:sp>
          <p:nvSpPr>
            <p:cNvPr id="11278" name="Oval 7"/>
            <p:cNvSpPr>
              <a:spLocks noChangeArrowheads="1"/>
            </p:cNvSpPr>
            <p:nvPr/>
          </p:nvSpPr>
          <p:spPr bwMode="auto">
            <a:xfrm>
              <a:off x="3984" y="1584"/>
              <a:ext cx="1104" cy="110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/>
                <a:t>Ad Hoc </a:t>
              </a:r>
            </a:p>
            <a:p>
              <a:pPr algn="ctr"/>
              <a:r>
                <a:rPr lang="en-US" b="0">
                  <a:solidFill>
                    <a:srgbClr val="990000"/>
                  </a:solidFill>
                </a:rPr>
                <a:t>Registry / List</a:t>
              </a:r>
              <a:r>
                <a:rPr lang="en-US" b="0"/>
                <a:t> </a:t>
              </a:r>
            </a:p>
            <a:p>
              <a:pPr algn="ctr"/>
              <a:r>
                <a:rPr lang="en-US" b="0"/>
                <a:t>Quick start</a:t>
              </a:r>
            </a:p>
            <a:p>
              <a:pPr algn="ctr"/>
              <a:r>
                <a:rPr lang="en-US" b="0"/>
                <a:t>Manual </a:t>
              </a:r>
            </a:p>
            <a:p>
              <a:pPr algn="ctr"/>
              <a:r>
                <a:rPr lang="en-US" b="0"/>
                <a:t>search</a:t>
              </a:r>
            </a:p>
          </p:txBody>
        </p:sp>
        <p:cxnSp>
          <p:nvCxnSpPr>
            <p:cNvPr id="11279" name="AutoShape 10"/>
            <p:cNvCxnSpPr>
              <a:cxnSpLocks noChangeShapeType="1"/>
              <a:stCxn id="11268" idx="6"/>
              <a:endCxn id="11278" idx="0"/>
            </p:cNvCxnSpPr>
            <p:nvPr/>
          </p:nvCxnSpPr>
          <p:spPr bwMode="auto">
            <a:xfrm>
              <a:off x="3360" y="1008"/>
              <a:ext cx="1176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0" name="Rectangle 13"/>
            <p:cNvSpPr>
              <a:spLocks noChangeArrowheads="1"/>
            </p:cNvSpPr>
            <p:nvPr/>
          </p:nvSpPr>
          <p:spPr bwMode="auto">
            <a:xfrm>
              <a:off x="3840" y="3072"/>
              <a:ext cx="139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Small companies</a:t>
              </a:r>
            </a:p>
            <a:p>
              <a:pPr algn="ctr"/>
              <a:r>
                <a:rPr lang="en-US" b="0" dirty="0">
                  <a:solidFill>
                    <a:srgbClr val="008000"/>
                  </a:solidFill>
                </a:rPr>
                <a:t>www.xmethods.net</a:t>
              </a:r>
            </a:p>
            <a:p>
              <a:pPr algn="ctr"/>
              <a:r>
                <a:rPr lang="en-US" b="0" dirty="0" smtClean="0">
                  <a:solidFill>
                    <a:srgbClr val="008000"/>
                  </a:solidFill>
                </a:rPr>
                <a:t>www.webservicex.com</a:t>
              </a:r>
            </a:p>
            <a:p>
              <a:pPr algn="ctr"/>
              <a:r>
                <a:rPr lang="en-US" b="0" dirty="0" smtClean="0">
                  <a:solidFill>
                    <a:srgbClr val="008000"/>
                  </a:solidFill>
                </a:rPr>
                <a:t>ASU Repository</a:t>
              </a:r>
            </a:p>
            <a:p>
              <a:pPr algn="ctr"/>
              <a:r>
                <a:rPr lang="en-US" b="0" dirty="0" smtClean="0">
                  <a:solidFill>
                    <a:srgbClr val="008000"/>
                  </a:solidFill>
                </a:rPr>
                <a:t>Your A3 assignment</a:t>
              </a:r>
              <a:endParaRPr lang="en-US" b="0" dirty="0">
                <a:solidFill>
                  <a:srgbClr val="008000"/>
                </a:solidFill>
              </a:endParaRPr>
            </a:p>
          </p:txBody>
        </p:sp>
        <p:cxnSp>
          <p:nvCxnSpPr>
            <p:cNvPr id="11281" name="AutoShape 16"/>
            <p:cNvCxnSpPr>
              <a:cxnSpLocks noChangeShapeType="1"/>
              <a:stCxn id="11278" idx="4"/>
              <a:endCxn id="11280" idx="0"/>
            </p:cNvCxnSpPr>
            <p:nvPr/>
          </p:nvCxnSpPr>
          <p:spPr bwMode="auto">
            <a:xfrm>
              <a:off x="4536" y="2688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1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 animBg="1"/>
      <p:bldP spid="451590" grpId="0" animBg="1"/>
      <p:bldP spid="451595" grpId="0" animBg="1"/>
      <p:bldP spid="45159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9233</TotalTime>
  <Words>2013</Words>
  <Application>Microsoft Office PowerPoint</Application>
  <PresentationFormat>On-screen Show (4:3)</PresentationFormat>
  <Paragraphs>592</Paragraphs>
  <Slides>37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Blends</vt:lpstr>
      <vt:lpstr>Overview and Roadmap to  Service-Oriented Software Development</vt:lpstr>
      <vt:lpstr>Web Services</vt:lpstr>
      <vt:lpstr>WSDL Web Service (WS)</vt:lpstr>
      <vt:lpstr>Main Web Service Authoring Tools (1)</vt:lpstr>
      <vt:lpstr>Main Web Service Authoring Tools (2)</vt:lpstr>
      <vt:lpstr>Web Services are Wrapped Classes/Objects</vt:lpstr>
      <vt:lpstr>Roadmap</vt:lpstr>
      <vt:lpstr>SOA Three Party Model with More Detail </vt:lpstr>
      <vt:lpstr>Different Kinds of Service Brokers</vt:lpstr>
      <vt:lpstr>Who is OASIS?</vt:lpstr>
      <vt:lpstr>UDDI Service Registry Universal Description, Discovery, and Integration </vt:lpstr>
      <vt:lpstr>ebXML Consists of Five Modules</vt:lpstr>
      <vt:lpstr>ebXML Vendor Products</vt:lpstr>
      <vt:lpstr>PowerPoint Presentation</vt:lpstr>
      <vt:lpstr>PowerPoint Presentation</vt:lpstr>
      <vt:lpstr>Need for an Integrated SOA Registry/Repository</vt:lpstr>
      <vt:lpstr>PowerPoint Presentation</vt:lpstr>
      <vt:lpstr>Case Study:  Government of Canada/Ontario</vt:lpstr>
      <vt:lpstr>Government of Canada’s Registry/Repository  enables Four-Tier e-Government Architecture </vt:lpstr>
      <vt:lpstr>ASU Repository of Web Services and Web Applications</vt:lpstr>
      <vt:lpstr>Roadmap</vt:lpstr>
      <vt:lpstr>Process of Application Building in SOA Style</vt:lpstr>
      <vt:lpstr>Oracle SOA Suite: StockQuoteService</vt:lpstr>
      <vt:lpstr>Microsoft Visual Studio .Net / Workflow</vt:lpstr>
      <vt:lpstr>Accessing Services in Workflow Foundation</vt:lpstr>
      <vt:lpstr>Service Component Architecture (SCA) Service Data Object (SDO)</vt:lpstr>
      <vt:lpstr>Service Component Architecture (SCA) Service Data Object (SDO)</vt:lpstr>
      <vt:lpstr>BPEL</vt:lpstr>
      <vt:lpstr>Impact of SOA/SOC Paradigm</vt:lpstr>
      <vt:lpstr>Engineers (U.S. DoL OCO Handbook 2010-2011) http://www.bls.gov/oco/</vt:lpstr>
      <vt:lpstr>Software Engineers and CS Occupations (There are many more) in U.S. DoL Occupational Outlook Handbook</vt:lpstr>
      <vt:lpstr>PowerPoint Presentation</vt:lpstr>
      <vt:lpstr>PowerPoint Presentation</vt:lpstr>
      <vt:lpstr>PowerPoint Presentation</vt:lpstr>
      <vt:lpstr>Seven Fallacies of SOA</vt:lpstr>
      <vt:lpstr>How Does SOA Address the DC Fallacies ?</vt:lpstr>
      <vt:lpstr>SUMMARY of CHAPTER 1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Computing</dc:title>
  <dc:creator>Dr.;Yinong Chen</dc:creator>
  <cp:lastModifiedBy>Yinong Chen</cp:lastModifiedBy>
  <cp:revision>753</cp:revision>
  <dcterms:created xsi:type="dcterms:W3CDTF">2005-09-17T18:09:54Z</dcterms:created>
  <dcterms:modified xsi:type="dcterms:W3CDTF">2013-04-24T01:19:10Z</dcterms:modified>
</cp:coreProperties>
</file>