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502" r:id="rId2"/>
    <p:sldId id="505" r:id="rId3"/>
    <p:sldId id="506" r:id="rId4"/>
    <p:sldId id="507" r:id="rId5"/>
    <p:sldId id="493" r:id="rId6"/>
    <p:sldId id="504" r:id="rId7"/>
    <p:sldId id="503" r:id="rId8"/>
    <p:sldId id="494" r:id="rId9"/>
    <p:sldId id="293" r:id="rId10"/>
    <p:sldId id="401" r:id="rId11"/>
    <p:sldId id="402" r:id="rId12"/>
    <p:sldId id="404" r:id="rId13"/>
    <p:sldId id="403" r:id="rId14"/>
    <p:sldId id="406" r:id="rId15"/>
    <p:sldId id="422" r:id="rId16"/>
    <p:sldId id="423" r:id="rId17"/>
    <p:sldId id="424" r:id="rId18"/>
    <p:sldId id="425" r:id="rId19"/>
    <p:sldId id="427" r:id="rId20"/>
    <p:sldId id="414" r:id="rId21"/>
    <p:sldId id="431" r:id="rId22"/>
    <p:sldId id="429" r:id="rId23"/>
    <p:sldId id="428" r:id="rId24"/>
    <p:sldId id="430" r:id="rId25"/>
    <p:sldId id="484" r:id="rId26"/>
    <p:sldId id="464" r:id="rId27"/>
    <p:sldId id="413" r:id="rId28"/>
    <p:sldId id="465" r:id="rId29"/>
    <p:sldId id="480" r:id="rId30"/>
    <p:sldId id="492" r:id="rId31"/>
    <p:sldId id="481" r:id="rId32"/>
    <p:sldId id="482" r:id="rId33"/>
    <p:sldId id="483"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a:srgbClr val="990000"/>
    <a:srgbClr val="FFFFCC"/>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1" autoAdjust="0"/>
    <p:restoredTop sz="86444" autoAdjust="0"/>
  </p:normalViewPr>
  <p:slideViewPr>
    <p:cSldViewPr snapToObjects="1">
      <p:cViewPr varScale="1">
        <p:scale>
          <a:sx n="81" d="100"/>
          <a:sy n="81" d="100"/>
        </p:scale>
        <p:origin x="-120" y="-90"/>
      </p:cViewPr>
      <p:guideLst>
        <p:guide orient="horz" pos="4080"/>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64C4C015-FD90-4E43-BFD4-3DB0BD012254}" type="slidenum">
              <a:rPr lang="en-US"/>
              <a:pPr>
                <a:defRPr/>
              </a:pPr>
              <a:t>‹#›</a:t>
            </a:fld>
            <a:endParaRPr lang="en-US"/>
          </a:p>
        </p:txBody>
      </p:sp>
    </p:spTree>
    <p:extLst>
      <p:ext uri="{BB962C8B-B14F-4D97-AF65-F5344CB8AC3E}">
        <p14:creationId xmlns:p14="http://schemas.microsoft.com/office/powerpoint/2010/main" val="159208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B6665352-CA17-41FB-A6EC-1E36591E20C1}" type="slidenum">
              <a:rPr lang="en-US"/>
              <a:pPr>
                <a:defRPr/>
              </a:pPr>
              <a:t>‹#›</a:t>
            </a:fld>
            <a:endParaRPr lang="en-US"/>
          </a:p>
        </p:txBody>
      </p:sp>
    </p:spTree>
    <p:extLst>
      <p:ext uri="{BB962C8B-B14F-4D97-AF65-F5344CB8AC3E}">
        <p14:creationId xmlns:p14="http://schemas.microsoft.com/office/powerpoint/2010/main" val="365897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p:txBody>
          <a:bodyPr/>
          <a:lstStyle/>
          <a:p>
            <a:pPr>
              <a:defRPr/>
            </a:pPr>
            <a:fld id="{E2EC10AF-69E7-413D-8951-C85FBB6CB12C}" type="slidenum">
              <a:rPr lang="en-US" smtClean="0">
                <a:latin typeface="Arial" charset="0"/>
              </a:rPr>
              <a:pPr>
                <a:def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p:txBody>
          <a:bodyPr/>
          <a:lstStyle/>
          <a:p>
            <a:pPr>
              <a:defRPr/>
            </a:pPr>
            <a:fld id="{06751C77-A9E2-4F93-93DF-C60585A39737}" type="slidenum">
              <a:rPr lang="en-US" smtClean="0"/>
              <a:pPr>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p:txBody>
          <a:bodyPr/>
          <a:lstStyle/>
          <a:p>
            <a:pPr>
              <a:defRPr/>
            </a:pPr>
            <a:fld id="{5324B6BC-5ECB-4259-8ABD-C91030FA061D}" type="slidenum">
              <a:rPr lang="en-US" smtClean="0"/>
              <a:pPr>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p:txBody>
          <a:bodyPr/>
          <a:lstStyle/>
          <a:p>
            <a:pPr>
              <a:defRPr/>
            </a:pPr>
            <a:fld id="{225A7935-5254-4353-9F9C-044321C175B8}" type="slidenum">
              <a:rPr lang="en-US" smtClean="0"/>
              <a:pPr>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p:txBody>
          <a:bodyPr/>
          <a:lstStyle/>
          <a:p>
            <a:pPr>
              <a:defRPr/>
            </a:pPr>
            <a:fld id="{01B83452-A340-406D-A497-DA11DBA65F3C}" type="slidenum">
              <a:rPr lang="en-US" smtClean="0"/>
              <a:pPr>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p:txBody>
          <a:bodyPr/>
          <a:lstStyle/>
          <a:p>
            <a:pPr>
              <a:defRPr/>
            </a:pPr>
            <a:fld id="{5E37078C-6106-4A8F-A378-B17274D603CF}" type="slidenum">
              <a:rPr lang="en-US" smtClean="0"/>
              <a:pPr>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p:txBody>
          <a:bodyPr/>
          <a:lstStyle/>
          <a:p>
            <a:pPr>
              <a:defRPr/>
            </a:pPr>
            <a:fld id="{4C2979B2-AB28-437B-B3D6-79DECFA5B7AA}" type="slidenum">
              <a:rPr lang="en-US" smtClean="0"/>
              <a:pPr>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p:txBody>
          <a:bodyPr/>
          <a:lstStyle/>
          <a:p>
            <a:pPr>
              <a:defRPr/>
            </a:pPr>
            <a:fld id="{CB82FC89-2AA3-4425-BBB5-D5A83BBAD2B4}" type="slidenum">
              <a:rPr lang="en-US" smtClean="0"/>
              <a:pPr>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p:txBody>
          <a:bodyPr/>
          <a:lstStyle/>
          <a:p>
            <a:pPr>
              <a:defRPr/>
            </a:pPr>
            <a:fld id="{D0F6B80B-14F3-4BC4-B5B7-91E8BD6A527C}" type="slidenum">
              <a:rPr lang="en-US" smtClean="0"/>
              <a:pPr>
                <a:defRPr/>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p:txBody>
          <a:bodyPr/>
          <a:lstStyle/>
          <a:p>
            <a:pPr>
              <a:defRPr/>
            </a:pPr>
            <a:fld id="{1950C9F3-8C10-4E05-A9E6-6525DE4FD038}" type="slidenum">
              <a:rPr lang="en-US" smtClean="0"/>
              <a:pPr>
                <a:defRPr/>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D973A005-8BD9-439C-8D46-150B432EE6BF}" type="slidenum">
              <a:rPr lang="en-US" smtClean="0"/>
              <a:pPr>
                <a:defRPr/>
              </a:pPr>
              <a:t>20</a:t>
            </a:fld>
            <a:endParaRPr lang="en-US" smtClean="0"/>
          </a:p>
        </p:txBody>
      </p:sp>
      <p:sp>
        <p:nvSpPr>
          <p:cNvPr id="51203"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1204"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5FE1C869-E1C5-4554-A9FE-F9DA46690EAA}"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p:txBody>
          <a:bodyPr/>
          <a:lstStyle/>
          <a:p>
            <a:pPr>
              <a:defRPr/>
            </a:pPr>
            <a:fld id="{90E976D6-455E-4165-86E2-C76DB9C2778B}" type="slidenum">
              <a:rPr lang="en-US" smtClean="0"/>
              <a:pPr>
                <a:defRPr/>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p:txBody>
          <a:bodyPr/>
          <a:lstStyle/>
          <a:p>
            <a:pPr>
              <a:defRPr/>
            </a:pPr>
            <a:fld id="{0D43681F-305C-4B76-9DE1-1034EAF8AABC}" type="slidenum">
              <a:rPr lang="en-US" smtClean="0"/>
              <a:pPr>
                <a:defRPr/>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p:txBody>
          <a:bodyPr/>
          <a:lstStyle/>
          <a:p>
            <a:pPr>
              <a:defRPr/>
            </a:pPr>
            <a:fld id="{8641CDAF-632B-499F-BDA1-C83314B2DCB1}" type="slidenum">
              <a:rPr lang="en-US" smtClean="0"/>
              <a:pPr>
                <a:defRPr/>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p:txBody>
          <a:bodyPr/>
          <a:lstStyle/>
          <a:p>
            <a:pPr>
              <a:defRPr/>
            </a:pPr>
            <a:fld id="{93DDCEBB-C774-4256-86A6-4144DA9849A5}" type="slidenum">
              <a:rPr lang="en-US" smtClean="0"/>
              <a:pPr>
                <a:defRPr/>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p:txBody>
          <a:bodyPr/>
          <a:lstStyle/>
          <a:p>
            <a:pPr>
              <a:defRPr/>
            </a:pPr>
            <a:fld id="{74098343-E6F8-4CAB-B829-0D292A2208A4}" type="slidenum">
              <a:rPr lang="en-US" smtClean="0"/>
              <a:pPr>
                <a:defRPr/>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p:txBody>
          <a:bodyPr/>
          <a:lstStyle/>
          <a:p>
            <a:pPr>
              <a:defRPr/>
            </a:pPr>
            <a:fld id="{B994D474-605E-4F58-BE8A-7AA7C9920D9F}" type="slidenum">
              <a:rPr lang="en-US" smtClean="0"/>
              <a:pPr>
                <a:defRPr/>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D926C307-DA59-4846-A6C4-E6F2430E548B}" type="slidenum">
              <a:rPr lang="en-US" smtClean="0"/>
              <a:pPr>
                <a:defRPr/>
              </a:pPr>
              <a:t>27</a:t>
            </a:fld>
            <a:endParaRPr lang="en-US" smtClean="0"/>
          </a:p>
        </p:txBody>
      </p:sp>
      <p:sp>
        <p:nvSpPr>
          <p:cNvPr id="58371"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8372"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p:txBody>
          <a:bodyPr/>
          <a:lstStyle/>
          <a:p>
            <a:pPr>
              <a:defRPr/>
            </a:pPr>
            <a:fld id="{3354ACED-03B4-464D-8D0C-B9D9B9679E35}" type="slidenum">
              <a:rPr lang="en-US" smtClean="0"/>
              <a:pPr>
                <a:defRPr/>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p:txBody>
          <a:bodyPr/>
          <a:lstStyle/>
          <a:p>
            <a:pPr>
              <a:defRPr/>
            </a:pPr>
            <a:fld id="{AEF9321D-6550-4989-9A5B-5B544E5A30D1}" type="slidenum">
              <a:rPr lang="en-US" smtClean="0"/>
              <a:pPr>
                <a:defRPr/>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p:txBody>
          <a:bodyPr/>
          <a:lstStyle/>
          <a:p>
            <a:pPr>
              <a:defRPr/>
            </a:pPr>
            <a:fld id="{9C578A8B-52E2-4A2D-81C7-87857C7C8705}" type="slidenum">
              <a:rPr lang="en-US" smtClean="0"/>
              <a:pPr>
                <a:defRPr/>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82CAFE75-4D68-486C-BC12-CEB0FF64E11F}" type="slidenum">
              <a:rPr lang="en-US" smtClean="0">
                <a:latin typeface="Arial" charset="0"/>
              </a:rPr>
              <a:pPr/>
              <a:t>4</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p:txBody>
          <a:bodyPr/>
          <a:lstStyle/>
          <a:p>
            <a:pPr>
              <a:defRPr/>
            </a:pPr>
            <a:fld id="{F71ABC39-511E-419A-B461-CADE6586AB02}" type="slidenum">
              <a:rPr lang="en-US" smtClean="0"/>
              <a:pPr>
                <a:defRPr/>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58372" name="Slide Number Placeholder 3"/>
          <p:cNvSpPr>
            <a:spLocks noGrp="1"/>
          </p:cNvSpPr>
          <p:nvPr>
            <p:ph type="sldNum" sz="quarter" idx="5"/>
          </p:nvPr>
        </p:nvSpPr>
        <p:spPr/>
        <p:txBody>
          <a:bodyPr/>
          <a:lstStyle/>
          <a:p>
            <a:pPr>
              <a:defRPr/>
            </a:pPr>
            <a:fld id="{166EFA67-FA66-42C1-BCCD-001C5E58BCD0}" type="slidenum">
              <a:rPr lang="en-US" smtClean="0"/>
              <a:pPr>
                <a:defRPr/>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59396" name="Slide Number Placeholder 3"/>
          <p:cNvSpPr>
            <a:spLocks noGrp="1"/>
          </p:cNvSpPr>
          <p:nvPr>
            <p:ph type="sldNum" sz="quarter" idx="5"/>
          </p:nvPr>
        </p:nvSpPr>
        <p:spPr/>
        <p:txBody>
          <a:bodyPr/>
          <a:lstStyle/>
          <a:p>
            <a:pPr>
              <a:defRPr/>
            </a:pPr>
            <a:fld id="{AA289B17-71DC-4562-A287-F6C8ACC72F01}" type="slidenum">
              <a:rPr lang="en-US" smtClean="0"/>
              <a:pPr>
                <a:defRPr/>
              </a:pPr>
              <a:t>33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5AB6D785-6C75-4CAF-A5CA-123561756957}" type="slidenum">
              <a:rPr lang="en-US" smtClean="0"/>
              <a:pPr>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B208CFE4-6AD9-4C11-AB14-F08921A3FF34}" type="slidenum">
              <a:rPr lang="en-US" smtClean="0"/>
              <a:pPr>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C5A0E7E6-CD83-4201-AE35-2A223AAA40C6}" type="slidenum">
              <a:rPr lang="en-US" smtClean="0"/>
              <a:pPr>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p:txBody>
          <a:bodyPr/>
          <a:lstStyle/>
          <a:p>
            <a:pPr>
              <a:defRPr/>
            </a:pPr>
            <a:fld id="{0A17DEEB-4695-4660-8513-A4D244B454F9}" type="slidenum">
              <a:rPr lang="en-US" smtClean="0"/>
              <a:pPr>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p:txBody>
          <a:bodyPr/>
          <a:lstStyle/>
          <a:p>
            <a:pPr>
              <a:defRPr/>
            </a:pPr>
            <a:fld id="{18BDC93E-9808-4F2C-BF7B-F466156A6AF4}" type="slidenum">
              <a:rPr lang="en-US" smtClean="0"/>
              <a:pPr>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p:txBody>
          <a:bodyPr/>
          <a:lstStyle/>
          <a:p>
            <a:pPr>
              <a:defRPr/>
            </a:pPr>
            <a:fld id="{416547C1-B749-4FF1-B6B7-9D74F299C437}" type="slidenum">
              <a:rPr lang="en-US" smtClean="0"/>
              <a:pPr>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hangingPunct="0">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hangingPunct="0">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hangingPunct="0">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hangingPunct="0">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hangingPunct="0">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F32537C-4BD7-44CE-8391-AC7A05CCC6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0179759-0747-4E0A-A3FC-9CAD84E614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070DDB-779F-430F-9387-C2732DF3543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91971C3-79C3-4D6B-91E5-6E008111DA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163B593-57A1-4DE8-BABA-1568C9F62B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DE00696-DD2E-45A4-B927-07C5C05494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63B1BE-C53A-4DEE-9292-247E706146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1DA7F2D-3AE1-4E24-A2EC-D67CEB8113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707CCE7-5985-4192-BCC0-7706BB3967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60D82BF-89FD-4374-A809-5F8548D34D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37D38F7-316C-4C59-B6AC-4BBACE2757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EF18AF-C195-4B3F-9E9A-97902164DA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cs typeface="+mn-cs"/>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cs typeface="+mn-cs"/>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cs typeface="+mn-cs"/>
              </a:defRPr>
            </a:lvl1pPr>
          </a:lstStyle>
          <a:p>
            <a:pPr>
              <a:defRPr/>
            </a:pPr>
            <a:fld id="{618A6C76-99CC-40EF-8F5A-A4B0CA91977E}" type="slidenum">
              <a:rPr lang="en-US"/>
              <a:pPr>
                <a:defRPr/>
              </a:pPr>
              <a:t>‹#›</a:t>
            </a:fld>
            <a:endParaRPr lang="en-US"/>
          </a:p>
        </p:txBody>
      </p:sp>
      <p:pic>
        <p:nvPicPr>
          <p:cNvPr id="205839" name="Picture 15" descr="lwm2_mg"/>
          <p:cNvPicPr>
            <a:picLocks noChangeAspect="1" noChangeArrowheads="1"/>
          </p:cNvPicPr>
          <p:nvPr/>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p:nvSpPr>
        <p:spPr bwMode="auto">
          <a:xfrm>
            <a:off x="8320088" y="6477000"/>
            <a:ext cx="747712" cy="304800"/>
          </a:xfrm>
          <a:prstGeom prst="rect">
            <a:avLst/>
          </a:prstGeom>
          <a:noFill/>
          <a:ln>
            <a:noFill/>
          </a:ln>
          <a:extLst/>
        </p:spPr>
        <p:txBody>
          <a:bodyPr wrap="none">
            <a:spAutoFit/>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98"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wnload.oracle.com/javase/1.4.2/docs/api/java/lang/Threa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ava.sun.com/docs/books/tutorial/essential/threads/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376238" y="2895600"/>
            <a:ext cx="8386762"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200" b="1"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Lecture </a:t>
            </a:r>
            <a:r>
              <a:rPr lang="en-US" sz="2800" b="1" dirty="0" smtClean="0">
                <a:solidFill>
                  <a:schemeClr val="folHlink"/>
                </a:solidFill>
              </a:rPr>
              <a:t>06</a:t>
            </a:r>
            <a:endParaRPr lang="en-US" sz="2800" b="1" dirty="0">
              <a:solidFill>
                <a:schemeClr val="folHlink"/>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Distributed Computing and Multithreading</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 Java Multithreading</a:t>
            </a:r>
            <a:endParaRPr lang="en-US" sz="2400" b="1" dirty="0">
              <a:solidFill>
                <a:srgbClr val="0066FF"/>
              </a:solidFill>
            </a:endParaRPr>
          </a:p>
          <a:p>
            <a:pPr marL="363538" indent="-363538" algn="ctr" defTabSz="966788">
              <a:lnSpc>
                <a:spcPct val="125000"/>
              </a:lnSpc>
              <a:spcBef>
                <a:spcPct val="20000"/>
              </a:spcBef>
              <a:buClr>
                <a:srgbClr val="000000"/>
              </a:buClr>
              <a:buSzPct val="75000"/>
              <a:buFont typeface="Wingdings" pitchFamily="2" charset="2"/>
              <a:buNone/>
            </a:pPr>
            <a:r>
              <a:rPr lang="en-US" sz="2400" b="1" dirty="0">
                <a:solidFill>
                  <a:schemeClr val="folHlink"/>
                </a:solidFill>
              </a:rPr>
              <a:t>(Read Text Chapter 2)</a:t>
            </a:r>
          </a:p>
        </p:txBody>
      </p:sp>
      <p:sp>
        <p:nvSpPr>
          <p:cNvPr id="3075"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CSE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3076" name="Group 5"/>
          <p:cNvGrpSpPr>
            <a:grpSpLocks/>
          </p:cNvGrpSpPr>
          <p:nvPr/>
        </p:nvGrpSpPr>
        <p:grpSpPr bwMode="auto">
          <a:xfrm>
            <a:off x="217488" y="219075"/>
            <a:ext cx="5802312" cy="674688"/>
            <a:chOff x="76200" y="219075"/>
            <a:chExt cx="6640512" cy="771525"/>
          </a:xfrm>
        </p:grpSpPr>
        <p:pic>
          <p:nvPicPr>
            <p:cNvPr id="3077"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8"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
        <p:nvSpPr>
          <p:cNvPr id="2" name="Cloud Callout 1"/>
          <p:cNvSpPr/>
          <p:nvPr/>
        </p:nvSpPr>
        <p:spPr bwMode="auto">
          <a:xfrm>
            <a:off x="6705600" y="232667"/>
            <a:ext cx="2133600" cy="1876824"/>
          </a:xfrm>
          <a:prstGeom prst="cloudCallout">
            <a:avLst>
              <a:gd name="adj1" fmla="val -5905"/>
              <a:gd name="adj2" fmla="val 73638"/>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Times New Roman" pitchFamily="18" charset="0"/>
              </a:rPr>
              <a:t>Assignment 2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Times New Roman" pitchFamily="18" charset="0"/>
              </a:rPr>
              <a:t>is now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750" fill="hold"/>
                                        <p:tgtEl>
                                          <p:spTgt spid="2"/>
                                        </p:tgtEl>
                                        <p:attrNameLst>
                                          <p:attrName>ppt_x</p:attrName>
                                        </p:attrNameLst>
                                      </p:cBhvr>
                                      <p:tavLst>
                                        <p:tav tm="0">
                                          <p:val>
                                            <p:strVal val="#ppt_x"/>
                                          </p:val>
                                        </p:tav>
                                        <p:tav tm="100000">
                                          <p:val>
                                            <p:strVal val="#ppt_x"/>
                                          </p:val>
                                        </p:tav>
                                      </p:tavLst>
                                    </p:anim>
                                    <p:anim calcmode="lin" valueType="num">
                                      <p:cBhvr additive="base">
                                        <p:cTn id="8" dur="2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750"/>
                            </p:stCondLst>
                            <p:childTnLst>
                              <p:par>
                                <p:cTn id="10" presetID="42" presetClass="entr" presetSubtype="0" fill="hold" grpId="1"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750"/>
                                        <p:tgtEl>
                                          <p:spTgt spid="2"/>
                                        </p:tgtEl>
                                      </p:cBhvr>
                                    </p:animEffect>
                                    <p:anim calcmode="lin" valueType="num">
                                      <p:cBhvr>
                                        <p:cTn id="13" dur="2750" fill="hold"/>
                                        <p:tgtEl>
                                          <p:spTgt spid="2"/>
                                        </p:tgtEl>
                                        <p:attrNameLst>
                                          <p:attrName>ppt_x</p:attrName>
                                        </p:attrNameLst>
                                      </p:cBhvr>
                                      <p:tavLst>
                                        <p:tav tm="0">
                                          <p:val>
                                            <p:strVal val="#ppt_x"/>
                                          </p:val>
                                        </p:tav>
                                        <p:tav tm="100000">
                                          <p:val>
                                            <p:strVal val="#ppt_x"/>
                                          </p:val>
                                        </p:tav>
                                      </p:tavLst>
                                    </p:anim>
                                    <p:anim calcmode="lin" valueType="num">
                                      <p:cBhvr>
                                        <p:cTn id="14" dur="2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p>
            <a:pPr>
              <a:defRPr/>
            </a:pPr>
            <a:fld id="{486556AB-AE57-4770-BC2D-C3500487F29E}" type="slidenum">
              <a:rPr lang="en-US" smtClean="0"/>
              <a:pPr>
                <a:defRPr/>
              </a:pPr>
              <a:t>10</a:t>
            </a:fld>
            <a:endParaRPr lang="en-US" smtClean="0"/>
          </a:p>
        </p:txBody>
      </p:sp>
      <p:sp>
        <p:nvSpPr>
          <p:cNvPr id="9219" name="Rectangle 2"/>
          <p:cNvSpPr>
            <a:spLocks noGrp="1" noChangeArrowheads="1"/>
          </p:cNvSpPr>
          <p:nvPr>
            <p:ph type="title"/>
          </p:nvPr>
        </p:nvSpPr>
        <p:spPr/>
        <p:txBody>
          <a:bodyPr/>
          <a:lstStyle/>
          <a:p>
            <a:pPr eaLnBrk="1" hangingPunct="1"/>
            <a:r>
              <a:rPr lang="en-US" sz="2800" smtClean="0"/>
              <a:t>Method B: Implementing Runnable Interface</a:t>
            </a:r>
          </a:p>
        </p:txBody>
      </p:sp>
      <p:sp>
        <p:nvSpPr>
          <p:cNvPr id="9220" name="Rectangle 5"/>
          <p:cNvSpPr>
            <a:spLocks noGrp="1" noChangeArrowheads="1"/>
          </p:cNvSpPr>
          <p:nvPr>
            <p:ph type="body" idx="1"/>
          </p:nvPr>
        </p:nvSpPr>
        <p:spPr>
          <a:xfrm>
            <a:off x="838200" y="1524000"/>
            <a:ext cx="7772400" cy="4800600"/>
          </a:xfrm>
        </p:spPr>
        <p:txBody>
          <a:bodyPr/>
          <a:lstStyle/>
          <a:p>
            <a:pPr eaLnBrk="1" hangingPunct="1"/>
            <a:r>
              <a:rPr kumimoji="1" lang="en-US" sz="2400" dirty="0" smtClean="0"/>
              <a:t>Extending the </a:t>
            </a:r>
            <a:r>
              <a:rPr kumimoji="1" lang="en-US" sz="2400" dirty="0" smtClean="0">
                <a:solidFill>
                  <a:schemeClr val="folHlink"/>
                </a:solidFill>
              </a:rPr>
              <a:t>Thread</a:t>
            </a:r>
            <a:r>
              <a:rPr kumimoji="1" lang="en-US" sz="2400" dirty="0" smtClean="0"/>
              <a:t> class has a potential problem, as Java does not support multiple inheritance: </a:t>
            </a:r>
          </a:p>
          <a:p>
            <a:pPr lvl="1" eaLnBrk="1" hangingPunct="1"/>
            <a:r>
              <a:rPr kumimoji="1" lang="en-US" sz="2400" dirty="0" smtClean="0"/>
              <a:t>A Java class can extend one class only. </a:t>
            </a:r>
          </a:p>
          <a:p>
            <a:pPr lvl="1" eaLnBrk="1" hangingPunct="1"/>
            <a:r>
              <a:rPr kumimoji="1" lang="en-US" sz="2400" dirty="0" smtClean="0"/>
              <a:t>What can you do if your class has already extended a class, and you want to run it in multithreading?</a:t>
            </a:r>
          </a:p>
          <a:p>
            <a:pPr eaLnBrk="1" hangingPunct="1"/>
            <a:r>
              <a:rPr kumimoji="1" lang="en-US" sz="2400" dirty="0" smtClean="0"/>
              <a:t>Declare a user class that implements the </a:t>
            </a:r>
            <a:r>
              <a:rPr kumimoji="1" lang="en-US" sz="2400" dirty="0" smtClean="0">
                <a:solidFill>
                  <a:schemeClr val="folHlink"/>
                </a:solidFill>
              </a:rPr>
              <a:t>Runnable</a:t>
            </a:r>
            <a:r>
              <a:rPr kumimoji="1" lang="en-US" sz="2400" dirty="0" smtClean="0"/>
              <a:t> interface. The user class implements the run method. </a:t>
            </a:r>
          </a:p>
          <a:p>
            <a:pPr eaLnBrk="1" hangingPunct="1"/>
            <a:r>
              <a:rPr kumimoji="1" lang="en-US" sz="2400" dirty="0" smtClean="0"/>
              <a:t>When creating a thread from the user class, use the library class Thread for creating an </a:t>
            </a:r>
            <a:r>
              <a:rPr kumimoji="1" lang="en-US" sz="2400" dirty="0" smtClean="0"/>
              <a:t>instance (worker process), </a:t>
            </a:r>
            <a:r>
              <a:rPr kumimoji="1" lang="en-US" sz="2400" dirty="0" smtClean="0"/>
              <a:t>and </a:t>
            </a:r>
            <a:r>
              <a:rPr kumimoji="1" lang="en-US" sz="2400" dirty="0" smtClean="0"/>
              <a:t>then pass the </a:t>
            </a:r>
            <a:r>
              <a:rPr kumimoji="1" lang="en-US" sz="2400" dirty="0" smtClean="0"/>
              <a:t>user’s thread </a:t>
            </a:r>
            <a:r>
              <a:rPr kumimoji="1" lang="en-US" sz="2400" dirty="0"/>
              <a:t>object as an argument to </a:t>
            </a:r>
            <a:r>
              <a:rPr kumimoji="1" lang="en-US" sz="2400" dirty="0" smtClean="0"/>
              <a:t>the worker process:</a:t>
            </a:r>
            <a:endParaRPr kumimoji="1" lang="en-US" sz="2400" dirty="0" smtClean="0"/>
          </a:p>
          <a:p>
            <a:pPr eaLnBrk="1" hangingPunct="1">
              <a:buFont typeface="Wingdings" pitchFamily="2" charset="2"/>
              <a:buNone/>
            </a:pPr>
            <a:r>
              <a:rPr lang="en-US" dirty="0" smtClean="0">
                <a:latin typeface="Arial" pitchFamily="34" charset="0"/>
                <a:cs typeface="Arial" pitchFamily="34" charset="0"/>
              </a:rPr>
              <a:t>	</a:t>
            </a:r>
            <a:r>
              <a:rPr lang="en-US" sz="2400" dirty="0" smtClean="0">
                <a:latin typeface="Arial" pitchFamily="34" charset="0"/>
                <a:cs typeface="Arial" pitchFamily="34" charset="0"/>
              </a:rPr>
              <a:t>Thread t = </a:t>
            </a:r>
            <a:r>
              <a:rPr lang="en-US" sz="2400" dirty="0" smtClean="0">
                <a:solidFill>
                  <a:srgbClr val="C00000"/>
                </a:solidFill>
                <a:latin typeface="Arial" pitchFamily="34" charset="0"/>
                <a:cs typeface="Arial" pitchFamily="34" charset="0"/>
              </a:rPr>
              <a:t>new</a:t>
            </a:r>
            <a:r>
              <a:rPr lang="en-US" sz="2400" dirty="0" smtClean="0">
                <a:latin typeface="Arial" pitchFamily="34" charset="0"/>
                <a:cs typeface="Arial" pitchFamily="34" charset="0"/>
              </a:rPr>
              <a:t> Thread(</a:t>
            </a:r>
            <a:r>
              <a:rPr lang="en-US" sz="2400" dirty="0" smtClean="0">
                <a:solidFill>
                  <a:srgbClr val="C00000"/>
                </a:solidFill>
                <a:latin typeface="Arial" pitchFamily="34" charset="0"/>
                <a:cs typeface="Arial" pitchFamily="34" charset="0"/>
              </a:rPr>
              <a:t>new</a:t>
            </a:r>
            <a:r>
              <a:rPr lang="en-US" sz="2400" dirty="0" smtClean="0">
                <a:solidFill>
                  <a:srgbClr val="0033CC"/>
                </a:solidFill>
                <a:latin typeface="Arial" pitchFamily="34" charset="0"/>
                <a:cs typeface="Arial" pitchFamily="34" charset="0"/>
              </a:rPr>
              <a:t> </a:t>
            </a:r>
            <a:r>
              <a:rPr lang="en-US" sz="2400" dirty="0" err="1" smtClean="0">
                <a:solidFill>
                  <a:srgbClr val="0033CC"/>
                </a:solidFill>
                <a:latin typeface="Arial" pitchFamily="34" charset="0"/>
                <a:cs typeface="Arial" pitchFamily="34" charset="0"/>
              </a:rPr>
              <a:t>userClass</a:t>
            </a:r>
            <a:r>
              <a:rPr lang="en-US" sz="2400" dirty="0" smtClean="0">
                <a:solidFill>
                  <a:srgbClr val="0033CC"/>
                </a:solidFill>
                <a:latin typeface="Arial" pitchFamily="34" charset="0"/>
                <a:cs typeface="Arial" pitchFamily="34" charset="0"/>
              </a:rPr>
              <a:t>()</a:t>
            </a:r>
            <a:r>
              <a:rPr lang="en-US" sz="2400" dirty="0" smtClean="0">
                <a:latin typeface="Arial" pitchFamily="34" charset="0"/>
                <a:cs typeface="Arial" pitchFamily="34" charset="0"/>
              </a:rPr>
              <a:t>); </a:t>
            </a:r>
            <a:endParaRPr kumimoji="1"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p>
            <a:pPr>
              <a:defRPr/>
            </a:pPr>
            <a:fld id="{6D2E992C-DB31-40FE-99F1-4A4E6CDC9B76}" type="slidenum">
              <a:rPr lang="en-US" smtClean="0"/>
              <a:pPr>
                <a:defRPr/>
              </a:pPr>
              <a:t>11</a:t>
            </a:fld>
            <a:endParaRPr lang="en-US" smtClean="0"/>
          </a:p>
        </p:txBody>
      </p:sp>
      <p:sp>
        <p:nvSpPr>
          <p:cNvPr id="10243" name="Rectangle 2"/>
          <p:cNvSpPr>
            <a:spLocks noGrp="1" noChangeArrowheads="1"/>
          </p:cNvSpPr>
          <p:nvPr>
            <p:ph type="title"/>
          </p:nvPr>
        </p:nvSpPr>
        <p:spPr/>
        <p:txBody>
          <a:bodyPr/>
          <a:lstStyle/>
          <a:p>
            <a:pPr eaLnBrk="1" hangingPunct="1"/>
            <a:r>
              <a:rPr lang="en-US" dirty="0" smtClean="0"/>
              <a:t>Example using both </a:t>
            </a:r>
            <a:r>
              <a:rPr lang="en-US" dirty="0" smtClean="0">
                <a:solidFill>
                  <a:srgbClr val="FF0000"/>
                </a:solidFill>
              </a:rPr>
              <a:t>Methods A and B</a:t>
            </a:r>
          </a:p>
        </p:txBody>
      </p:sp>
      <p:sp>
        <p:nvSpPr>
          <p:cNvPr id="10244" name="Rectangle 4"/>
          <p:cNvSpPr>
            <a:spLocks noGrp="1" noChangeArrowheads="1"/>
          </p:cNvSpPr>
          <p:nvPr>
            <p:ph type="body" idx="1"/>
          </p:nvPr>
        </p:nvSpPr>
        <p:spPr>
          <a:xfrm>
            <a:off x="457200" y="1066800"/>
            <a:ext cx="8534400" cy="5715000"/>
          </a:xfrm>
        </p:spPr>
        <p:txBody>
          <a:bodyPr/>
          <a:lstStyle/>
          <a:p>
            <a:pPr marL="463550" indent="-463550" eaLnBrk="1" hangingPunct="1">
              <a:lnSpc>
                <a:spcPct val="70000"/>
              </a:lnSpc>
              <a:buFont typeface="Wingdings" pitchFamily="2" charset="2"/>
              <a:buNone/>
              <a:tabLst>
                <a:tab pos="914400" algn="l"/>
                <a:tab pos="1377950" algn="l"/>
              </a:tabLst>
            </a:pPr>
            <a:r>
              <a:rPr lang="en-US" sz="2400" dirty="0" smtClean="0"/>
              <a:t>class myThreadC1 </a:t>
            </a:r>
            <a:r>
              <a:rPr lang="en-US" sz="2400" dirty="0" smtClean="0">
                <a:solidFill>
                  <a:schemeClr val="folHlink"/>
                </a:solidFill>
              </a:rPr>
              <a:t>extends Thread</a:t>
            </a:r>
            <a:r>
              <a:rPr lang="en-US" sz="2400" dirty="0" smtClean="0"/>
              <a:t> {	// Method A</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int</a:t>
            </a:r>
            <a:r>
              <a:rPr lang="en-US" sz="2400" dirty="0" smtClean="0"/>
              <a:t> </a:t>
            </a:r>
            <a:r>
              <a:rPr lang="en-US" sz="2400" dirty="0" err="1" smtClean="0"/>
              <a:t>myID</a:t>
            </a:r>
            <a:r>
              <a:rPr lang="en-US" sz="2400" dirty="0" smtClean="0"/>
              <a:t>;</a:t>
            </a:r>
          </a:p>
          <a:p>
            <a:pPr marL="463550" indent="-463550" eaLnBrk="1" hangingPunct="1">
              <a:lnSpc>
                <a:spcPct val="70000"/>
              </a:lnSpc>
              <a:buFont typeface="Wingdings" pitchFamily="2" charset="2"/>
              <a:buNone/>
              <a:tabLst>
                <a:tab pos="914400" algn="l"/>
                <a:tab pos="1377950" algn="l"/>
              </a:tabLst>
            </a:pPr>
            <a:r>
              <a:rPr lang="en-US" sz="2400" dirty="0" smtClean="0"/>
              <a:t>	myThreadC1(</a:t>
            </a:r>
            <a:r>
              <a:rPr lang="en-US" sz="2400" dirty="0" err="1" smtClean="0"/>
              <a:t>int</a:t>
            </a:r>
            <a:r>
              <a:rPr lang="en-US" sz="2400" dirty="0" smtClean="0"/>
              <a:t> id) {		// constructor with 1 parameter</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myID</a:t>
            </a:r>
            <a:r>
              <a:rPr lang="en-US" sz="2400" dirty="0" smtClean="0"/>
              <a:t> = id;</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public void </a:t>
            </a:r>
            <a:r>
              <a:rPr lang="en-US" sz="2400" dirty="0" smtClean="0">
                <a:solidFill>
                  <a:schemeClr val="folHlink"/>
                </a:solidFill>
              </a:rPr>
              <a:t>run</a:t>
            </a: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for (</a:t>
            </a:r>
            <a:r>
              <a:rPr lang="en-US" sz="2400" dirty="0" err="1" smtClean="0"/>
              <a:t>int</a:t>
            </a:r>
            <a:r>
              <a:rPr lang="en-US" sz="2400" dirty="0" smtClean="0"/>
              <a:t> </a:t>
            </a:r>
            <a:r>
              <a:rPr lang="en-US" sz="2400" dirty="0" err="1" smtClean="0"/>
              <a:t>i</a:t>
            </a:r>
            <a:r>
              <a:rPr lang="en-US" sz="2400" dirty="0" smtClean="0"/>
              <a:t> = 1; </a:t>
            </a:r>
            <a:r>
              <a:rPr lang="en-US" sz="2400" dirty="0" err="1" smtClean="0"/>
              <a:t>i</a:t>
            </a:r>
            <a:r>
              <a:rPr lang="en-US" sz="2400" dirty="0" smtClean="0"/>
              <a:t> &lt; 5; </a:t>
            </a:r>
            <a:r>
              <a:rPr lang="en-US" sz="2400" dirty="0" err="1" smtClean="0"/>
              <a:t>i</a:t>
            </a: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int</a:t>
            </a:r>
            <a:r>
              <a:rPr lang="en-US" sz="2400" dirty="0" smtClean="0"/>
              <a:t> second = (</a:t>
            </a:r>
            <a:r>
              <a:rPr lang="en-US" sz="2400" dirty="0" err="1" smtClean="0"/>
              <a:t>int</a:t>
            </a:r>
            <a:r>
              <a:rPr lang="en-US" sz="2400" dirty="0" smtClean="0"/>
              <a:t>)(</a:t>
            </a:r>
            <a:r>
              <a:rPr lang="en-US" sz="2400" dirty="0" err="1" smtClean="0"/>
              <a:t>Math.random</a:t>
            </a:r>
            <a:r>
              <a:rPr lang="en-US" sz="2400" dirty="0" smtClean="0"/>
              <a:t>() * 500);</a:t>
            </a:r>
          </a:p>
          <a:p>
            <a:pPr marL="463550" indent="-463550" eaLnBrk="1" hangingPunct="1">
              <a:lnSpc>
                <a:spcPct val="70000"/>
              </a:lnSpc>
              <a:buFont typeface="Wingdings" pitchFamily="2" charset="2"/>
              <a:buNone/>
              <a:tabLst>
                <a:tab pos="914400" algn="l"/>
                <a:tab pos="1377950" algn="l"/>
              </a:tabLst>
            </a:pPr>
            <a:r>
              <a:rPr lang="en-US" sz="2400" dirty="0" smtClean="0"/>
              <a:t>			try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Thread.sleep</a:t>
            </a:r>
            <a:r>
              <a:rPr lang="en-US" sz="2400" dirty="0" smtClean="0"/>
              <a:t>(second);</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catch (</a:t>
            </a:r>
            <a:r>
              <a:rPr lang="en-US" sz="2400" dirty="0" err="1" smtClean="0"/>
              <a:t>InterruptedException</a:t>
            </a:r>
            <a:r>
              <a:rPr lang="en-US" sz="2400" dirty="0" smtClean="0"/>
              <a:t> e) {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System.out.println</a:t>
            </a:r>
            <a:r>
              <a:rPr lang="en-US" sz="2400" dirty="0" smtClean="0"/>
              <a:t>("myThreadC1-id" + </a:t>
            </a:r>
            <a:r>
              <a:rPr lang="en-US" sz="2400" dirty="0" err="1" smtClean="0"/>
              <a:t>myID</a:t>
            </a:r>
            <a:r>
              <a:rPr lang="en-US" sz="2400" dirty="0" smtClean="0"/>
              <a:t> + ": " + </a:t>
            </a:r>
            <a:r>
              <a:rPr lang="en-US" sz="2400" dirty="0" err="1" smtClean="0"/>
              <a:t>i</a:t>
            </a:r>
            <a:r>
              <a:rPr lang="en-US" sz="2400" dirty="0" smtClean="0"/>
              <a:t>);</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//end class myThreadC1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p:txBody>
          <a:bodyPr/>
          <a:lstStyle/>
          <a:p>
            <a:pPr>
              <a:defRPr/>
            </a:pPr>
            <a:fld id="{03DBAC57-C1EF-4B6C-96A7-E625F37A4735}" type="slidenum">
              <a:rPr lang="en-US" smtClean="0"/>
              <a:pPr>
                <a:defRPr/>
              </a:pPr>
              <a:t>12</a:t>
            </a:fld>
            <a:endParaRPr lang="en-US" smtClean="0"/>
          </a:p>
        </p:txBody>
      </p:sp>
      <p:sp>
        <p:nvSpPr>
          <p:cNvPr id="11267" name="Rectangle 2"/>
          <p:cNvSpPr>
            <a:spLocks noGrp="1" noChangeArrowheads="1"/>
          </p:cNvSpPr>
          <p:nvPr>
            <p:ph type="title"/>
          </p:nvPr>
        </p:nvSpPr>
        <p:spPr/>
        <p:txBody>
          <a:bodyPr/>
          <a:lstStyle/>
          <a:p>
            <a:pPr eaLnBrk="1" hangingPunct="1"/>
            <a:r>
              <a:rPr lang="en-US" smtClean="0"/>
              <a:t>Example implementing Runnable: thread2</a:t>
            </a:r>
          </a:p>
        </p:txBody>
      </p:sp>
      <p:sp>
        <p:nvSpPr>
          <p:cNvPr id="11268" name="Rectangle 3"/>
          <p:cNvSpPr>
            <a:spLocks noGrp="1" noChangeArrowheads="1"/>
          </p:cNvSpPr>
          <p:nvPr>
            <p:ph type="body" idx="1"/>
          </p:nvPr>
        </p:nvSpPr>
        <p:spPr>
          <a:xfrm>
            <a:off x="381000" y="1066800"/>
            <a:ext cx="8574088" cy="5715000"/>
          </a:xfrm>
        </p:spPr>
        <p:txBody>
          <a:bodyPr/>
          <a:lstStyle/>
          <a:p>
            <a:pPr marL="339725" indent="-339725" eaLnBrk="1" hangingPunct="1">
              <a:lnSpc>
                <a:spcPct val="70000"/>
              </a:lnSpc>
              <a:buFont typeface="Wingdings" pitchFamily="2" charset="2"/>
              <a:buNone/>
              <a:tabLst>
                <a:tab pos="738188" algn="l"/>
                <a:tab pos="1149350" algn="l"/>
              </a:tabLst>
            </a:pPr>
            <a:r>
              <a:rPr lang="en-US" sz="2400" dirty="0" smtClean="0"/>
              <a:t>class myThreadC2 </a:t>
            </a:r>
            <a:r>
              <a:rPr lang="en-US" sz="2400" dirty="0" smtClean="0">
                <a:solidFill>
                  <a:schemeClr val="folHlink"/>
                </a:solidFill>
              </a:rPr>
              <a:t>implements Runnable</a:t>
            </a:r>
            <a:r>
              <a:rPr lang="en-US" sz="2400" dirty="0" smtClean="0"/>
              <a:t> {	// </a:t>
            </a:r>
            <a:r>
              <a:rPr lang="en-US" sz="2400" dirty="0" smtClean="0">
                <a:solidFill>
                  <a:srgbClr val="FF0000"/>
                </a:solidFill>
              </a:rPr>
              <a:t>Method B</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int</a:t>
            </a:r>
            <a:r>
              <a:rPr lang="en-US" sz="2400" dirty="0" smtClean="0"/>
              <a:t> </a:t>
            </a:r>
            <a:r>
              <a:rPr lang="en-US" sz="2400" dirty="0" err="1" smtClean="0"/>
              <a:t>myID</a:t>
            </a:r>
            <a:r>
              <a:rPr lang="en-US" sz="2400" dirty="0" smtClean="0"/>
              <a:t>;</a:t>
            </a:r>
          </a:p>
          <a:p>
            <a:pPr marL="339725" indent="-339725" eaLnBrk="1" hangingPunct="1">
              <a:lnSpc>
                <a:spcPct val="70000"/>
              </a:lnSpc>
              <a:buNone/>
              <a:tabLst>
                <a:tab pos="738188" algn="l"/>
                <a:tab pos="1149350" algn="l"/>
              </a:tabLst>
            </a:pPr>
            <a:r>
              <a:rPr lang="en-US" sz="2400" dirty="0" smtClean="0"/>
              <a:t>	myThreadC2(</a:t>
            </a:r>
            <a:r>
              <a:rPr lang="en-US" sz="2400" dirty="0" err="1" smtClean="0"/>
              <a:t>int</a:t>
            </a:r>
            <a:r>
              <a:rPr lang="en-US" sz="2400" dirty="0" smtClean="0"/>
              <a:t> id) </a:t>
            </a:r>
            <a:r>
              <a:rPr lang="en-US" sz="2400" dirty="0"/>
              <a:t>{	 </a:t>
            </a:r>
            <a:r>
              <a:rPr lang="en-US" sz="2400" dirty="0" smtClean="0"/>
              <a:t>	// </a:t>
            </a:r>
            <a:r>
              <a:rPr lang="en-US" sz="2400" dirty="0"/>
              <a:t>constructor with 1 parameter</a:t>
            </a:r>
            <a:endParaRPr lang="en-US" sz="2400" dirty="0" smtClean="0"/>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myID</a:t>
            </a:r>
            <a:r>
              <a:rPr lang="en-US" sz="2400" dirty="0" smtClean="0"/>
              <a:t> = id;</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public void </a:t>
            </a:r>
            <a:r>
              <a:rPr lang="en-US" sz="2400" dirty="0" smtClean="0">
                <a:solidFill>
                  <a:srgbClr val="0066FF"/>
                </a:solidFill>
              </a:rPr>
              <a:t>run</a:t>
            </a: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for (</a:t>
            </a:r>
            <a:r>
              <a:rPr lang="en-US" sz="2400" dirty="0" err="1" smtClean="0"/>
              <a:t>int</a:t>
            </a:r>
            <a:r>
              <a:rPr lang="en-US" sz="2400" dirty="0" smtClean="0"/>
              <a:t> j = 1; j &lt; 5; j++) {</a:t>
            </a:r>
          </a:p>
          <a:p>
            <a:pPr marL="339725" indent="-339725" eaLnBrk="1" hangingPunct="1">
              <a:lnSpc>
                <a:spcPct val="70000"/>
              </a:lnSpc>
              <a:buFont typeface="Wingdings" pitchFamily="2" charset="2"/>
              <a:buNone/>
              <a:tabLst>
                <a:tab pos="738188" algn="l"/>
                <a:tab pos="1149350" algn="l"/>
              </a:tabLst>
            </a:pPr>
            <a:r>
              <a:rPr lang="en-US" sz="2400" dirty="0" smtClean="0"/>
              <a:t>			try {</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Thread.sleep</a:t>
            </a:r>
            <a:r>
              <a:rPr lang="en-US" sz="2400" dirty="0" smtClean="0"/>
              <a:t>((</a:t>
            </a:r>
            <a:r>
              <a:rPr lang="en-US" sz="2400" dirty="0" err="1" smtClean="0"/>
              <a:t>int</a:t>
            </a:r>
            <a:r>
              <a:rPr lang="en-US" sz="2400" dirty="0" smtClean="0"/>
              <a:t>)(</a:t>
            </a:r>
            <a:r>
              <a:rPr lang="en-US" sz="2400" dirty="0" err="1" smtClean="0"/>
              <a:t>Math.random</a:t>
            </a:r>
            <a:r>
              <a:rPr lang="en-US" sz="2400" dirty="0" smtClean="0"/>
              <a:t>() * 500));</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catch (</a:t>
            </a:r>
            <a:r>
              <a:rPr lang="en-US" sz="2400" dirty="0" err="1" smtClean="0"/>
              <a:t>InterruptedException</a:t>
            </a:r>
            <a:r>
              <a:rPr lang="en-US" sz="2400" dirty="0" smtClean="0"/>
              <a:t> e) { }</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System.out.println</a:t>
            </a:r>
            <a:r>
              <a:rPr lang="en-US" sz="2400" dirty="0" smtClean="0"/>
              <a:t>("myThreadC2-id" + </a:t>
            </a:r>
            <a:r>
              <a:rPr lang="en-US" sz="2400" dirty="0" err="1" smtClean="0"/>
              <a:t>myID</a:t>
            </a:r>
            <a:r>
              <a:rPr lang="en-US" sz="2400" dirty="0" smtClean="0"/>
              <a:t> + ": " + j*j);</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//end class myThreadC2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p:txBody>
          <a:bodyPr/>
          <a:lstStyle/>
          <a:p>
            <a:pPr>
              <a:defRPr/>
            </a:pPr>
            <a:fld id="{411CCA73-1492-40D8-A46B-A25CECB991DA}" type="slidenum">
              <a:rPr lang="en-US" smtClean="0"/>
              <a:pPr>
                <a:defRPr/>
              </a:pPr>
              <a:t>13</a:t>
            </a:fld>
            <a:endParaRPr lang="en-US" smtClean="0"/>
          </a:p>
        </p:txBody>
      </p:sp>
      <p:sp>
        <p:nvSpPr>
          <p:cNvPr id="12291" name="Rectangle 2"/>
          <p:cNvSpPr>
            <a:spLocks noGrp="1" noChangeArrowheads="1"/>
          </p:cNvSpPr>
          <p:nvPr>
            <p:ph type="title"/>
          </p:nvPr>
        </p:nvSpPr>
        <p:spPr/>
        <p:txBody>
          <a:bodyPr/>
          <a:lstStyle/>
          <a:p>
            <a:pPr eaLnBrk="1" hangingPunct="1"/>
            <a:r>
              <a:rPr lang="en-US" smtClean="0"/>
              <a:t>Creating and starting threads</a:t>
            </a:r>
          </a:p>
        </p:txBody>
      </p:sp>
      <p:sp>
        <p:nvSpPr>
          <p:cNvPr id="12292" name="Rectangle 4"/>
          <p:cNvSpPr>
            <a:spLocks noGrp="1" noChangeArrowheads="1"/>
          </p:cNvSpPr>
          <p:nvPr>
            <p:ph type="body" idx="1"/>
          </p:nvPr>
        </p:nvSpPr>
        <p:spPr>
          <a:xfrm>
            <a:off x="774700" y="990600"/>
            <a:ext cx="8445500" cy="4800600"/>
          </a:xfrm>
        </p:spPr>
        <p:txBody>
          <a:bodyPr/>
          <a:lstStyle/>
          <a:p>
            <a:pPr marL="463550" indent="-463550" eaLnBrk="1" hangingPunct="1">
              <a:lnSpc>
                <a:spcPct val="80000"/>
              </a:lnSpc>
              <a:buFont typeface="Wingdings" pitchFamily="2" charset="2"/>
              <a:buNone/>
            </a:pPr>
            <a:r>
              <a:rPr lang="en-US" sz="2400" dirty="0" smtClean="0"/>
              <a:t>public class </a:t>
            </a:r>
            <a:r>
              <a:rPr lang="en-US" sz="2400" dirty="0" err="1" smtClean="0"/>
              <a:t>testMyThreads</a:t>
            </a:r>
            <a:r>
              <a:rPr lang="en-US" sz="2400" dirty="0" smtClean="0"/>
              <a:t> {</a:t>
            </a:r>
          </a:p>
          <a:p>
            <a:pPr marL="463550" indent="-463550" eaLnBrk="1" hangingPunct="1">
              <a:lnSpc>
                <a:spcPct val="80000"/>
              </a:lnSpc>
              <a:buFont typeface="Wingdings" pitchFamily="2" charset="2"/>
              <a:buNone/>
            </a:pPr>
            <a:r>
              <a:rPr lang="en-US" sz="2400" dirty="0" smtClean="0"/>
              <a:t>	public static void </a:t>
            </a:r>
            <a:r>
              <a:rPr lang="en-US" sz="2400" dirty="0" smtClean="0">
                <a:solidFill>
                  <a:srgbClr val="0066FF"/>
                </a:solidFill>
              </a:rPr>
              <a:t>main</a:t>
            </a:r>
            <a:r>
              <a:rPr lang="en-US" sz="2400" dirty="0" smtClean="0"/>
              <a:t>(String[] </a:t>
            </a:r>
            <a:r>
              <a:rPr lang="en-US" sz="2400" dirty="0" err="1" smtClean="0"/>
              <a:t>args</a:t>
            </a:r>
            <a:r>
              <a:rPr lang="en-US" sz="2400" dirty="0" smtClean="0"/>
              <a:t>) {</a:t>
            </a:r>
          </a:p>
          <a:p>
            <a:pPr marL="463550" indent="-463550" eaLnBrk="1" hangingPunct="1">
              <a:lnSpc>
                <a:spcPct val="80000"/>
              </a:lnSpc>
              <a:buFont typeface="Wingdings" pitchFamily="2" charset="2"/>
              <a:buNone/>
            </a:pPr>
            <a:r>
              <a:rPr lang="en-US" sz="2400" dirty="0" smtClean="0"/>
              <a:t>		Thread t1 = new myThreadC1(1);</a:t>
            </a:r>
            <a:r>
              <a:rPr lang="en-US" sz="2400" dirty="0" smtClean="0">
                <a:solidFill>
                  <a:schemeClr val="tx2"/>
                </a:solidFill>
              </a:rPr>
              <a:t>	          // Method A</a:t>
            </a:r>
          </a:p>
          <a:p>
            <a:pPr marL="463550" indent="-463550" eaLnBrk="1" hangingPunct="1">
              <a:lnSpc>
                <a:spcPct val="80000"/>
              </a:lnSpc>
              <a:buFont typeface="Wingdings" pitchFamily="2" charset="2"/>
              <a:buNone/>
            </a:pPr>
            <a:r>
              <a:rPr lang="en-US" sz="2400" dirty="0" smtClean="0"/>
              <a:t>		Thread t2 = </a:t>
            </a:r>
            <a:r>
              <a:rPr lang="en-US" sz="2400" dirty="0" smtClean="0">
                <a:solidFill>
                  <a:srgbClr val="C00000"/>
                </a:solidFill>
              </a:rPr>
              <a:t>new</a:t>
            </a:r>
            <a:r>
              <a:rPr lang="en-US" sz="2400" dirty="0" smtClean="0"/>
              <a:t> Thread(</a:t>
            </a:r>
            <a:r>
              <a:rPr lang="en-US" sz="2400" dirty="0" smtClean="0">
                <a:solidFill>
                  <a:srgbClr val="C00000"/>
                </a:solidFill>
              </a:rPr>
              <a:t>new</a:t>
            </a:r>
            <a:r>
              <a:rPr lang="en-US" sz="2400" dirty="0" smtClean="0"/>
              <a:t> myThreadC1(2));	</a:t>
            </a:r>
            <a:r>
              <a:rPr lang="en-US" sz="2400" dirty="0" smtClean="0">
                <a:solidFill>
                  <a:srgbClr val="990000"/>
                </a:solidFill>
              </a:rPr>
              <a:t>// B</a:t>
            </a:r>
          </a:p>
          <a:p>
            <a:pPr marL="463550" indent="-463550" eaLnBrk="1" hangingPunct="1">
              <a:lnSpc>
                <a:spcPct val="80000"/>
              </a:lnSpc>
              <a:buFont typeface="Wingdings" pitchFamily="2" charset="2"/>
              <a:buNone/>
            </a:pPr>
            <a:r>
              <a:rPr lang="en-US" sz="2400" dirty="0" smtClean="0"/>
              <a:t>		Thread t3 = new Thread(new myThreadC2(3)); 	</a:t>
            </a:r>
            <a:r>
              <a:rPr lang="en-US" sz="2400" dirty="0" smtClean="0">
                <a:solidFill>
                  <a:schemeClr val="tx2"/>
                </a:solidFill>
              </a:rPr>
              <a:t>// B</a:t>
            </a:r>
          </a:p>
          <a:p>
            <a:pPr marL="463550" indent="-463550" eaLnBrk="1" hangingPunct="1">
              <a:lnSpc>
                <a:spcPct val="80000"/>
              </a:lnSpc>
              <a:buFont typeface="Wingdings" pitchFamily="2" charset="2"/>
              <a:buNone/>
            </a:pPr>
            <a:r>
              <a:rPr lang="en-US" sz="2400" dirty="0" smtClean="0"/>
              <a:t>		Thread t4 = new Thread(new myThreadC2(4)); </a:t>
            </a:r>
            <a:r>
              <a:rPr lang="en-US" sz="2400" dirty="0" smtClean="0">
                <a:solidFill>
                  <a:schemeClr val="tx2"/>
                </a:solidFill>
              </a:rPr>
              <a:t>	// B</a:t>
            </a:r>
          </a:p>
          <a:p>
            <a:pPr marL="463550" indent="-463550" eaLnBrk="1" hangingPunct="1">
              <a:lnSpc>
                <a:spcPct val="80000"/>
              </a:lnSpc>
              <a:buFont typeface="Wingdings" pitchFamily="2" charset="2"/>
              <a:buNone/>
            </a:pPr>
            <a:r>
              <a:rPr lang="en-US" sz="2400" dirty="0" smtClean="0"/>
              <a:t>		t1.start();</a:t>
            </a:r>
          </a:p>
          <a:p>
            <a:pPr marL="463550" indent="-463550" eaLnBrk="1" hangingPunct="1">
              <a:lnSpc>
                <a:spcPct val="80000"/>
              </a:lnSpc>
              <a:buFont typeface="Wingdings" pitchFamily="2" charset="2"/>
              <a:buNone/>
            </a:pPr>
            <a:r>
              <a:rPr lang="en-US" sz="2400" dirty="0" smtClean="0"/>
              <a:t>		t2.start();</a:t>
            </a:r>
          </a:p>
          <a:p>
            <a:pPr marL="463550" indent="-463550" eaLnBrk="1" hangingPunct="1">
              <a:lnSpc>
                <a:spcPct val="80000"/>
              </a:lnSpc>
              <a:buFont typeface="Wingdings" pitchFamily="2" charset="2"/>
              <a:buNone/>
            </a:pPr>
            <a:r>
              <a:rPr lang="en-US" sz="2400" dirty="0" smtClean="0"/>
              <a:t>		t3.start();</a:t>
            </a:r>
          </a:p>
          <a:p>
            <a:pPr marL="463550" indent="-463550" eaLnBrk="1" hangingPunct="1">
              <a:lnSpc>
                <a:spcPct val="80000"/>
              </a:lnSpc>
              <a:buFont typeface="Wingdings" pitchFamily="2" charset="2"/>
              <a:buNone/>
            </a:pPr>
            <a:r>
              <a:rPr lang="en-US" sz="2400" dirty="0" smtClean="0"/>
              <a:t>		t4.start();</a:t>
            </a:r>
          </a:p>
          <a:p>
            <a:pPr marL="463550" indent="-463550" eaLnBrk="1" hangingPunct="1">
              <a:lnSpc>
                <a:spcPct val="80000"/>
              </a:lnSpc>
              <a:buFont typeface="Wingdings" pitchFamily="2" charset="2"/>
              <a:buNone/>
            </a:pPr>
            <a:r>
              <a:rPr lang="en-US" sz="2400" dirty="0" smtClean="0"/>
              <a:t>	}</a:t>
            </a:r>
          </a:p>
          <a:p>
            <a:pPr marL="463550" indent="-463550" eaLnBrk="1" hangingPunct="1">
              <a:lnSpc>
                <a:spcPct val="80000"/>
              </a:lnSpc>
              <a:buFont typeface="Wingdings" pitchFamily="2" charset="2"/>
              <a:buNone/>
            </a:pPr>
            <a:r>
              <a:rPr lang="en-US" sz="2400" dirty="0" smtClean="0"/>
              <a:t>} //end </a:t>
            </a:r>
            <a:r>
              <a:rPr lang="en-US" sz="2400" dirty="0" err="1" smtClean="0"/>
              <a:t>testMyThreads</a:t>
            </a:r>
            <a:endParaRPr lang="en-US" sz="2400" dirty="0" smtClean="0"/>
          </a:p>
        </p:txBody>
      </p:sp>
      <p:pic>
        <p:nvPicPr>
          <p:cNvPr id="396299" name="Picture 11"/>
          <p:cNvPicPr>
            <a:picLocks noChangeAspect="1" noChangeArrowheads="1"/>
          </p:cNvPicPr>
          <p:nvPr/>
        </p:nvPicPr>
        <p:blipFill>
          <a:blip r:embed="rId3" cstate="print"/>
          <a:srcRect/>
          <a:stretch>
            <a:fillRect/>
          </a:stretch>
        </p:blipFill>
        <p:spPr bwMode="auto">
          <a:xfrm>
            <a:off x="6629400" y="3429000"/>
            <a:ext cx="2425700" cy="3352800"/>
          </a:xfrm>
          <a:prstGeom prst="rect">
            <a:avLst/>
          </a:prstGeom>
          <a:noFill/>
          <a:ln w="9525">
            <a:noFill/>
            <a:miter lim="800000"/>
            <a:headEnd/>
            <a:tailEnd/>
          </a:ln>
        </p:spPr>
      </p:pic>
      <p:pic>
        <p:nvPicPr>
          <p:cNvPr id="396300" name="Picture 12"/>
          <p:cNvPicPr>
            <a:picLocks noChangeAspect="1" noChangeArrowheads="1"/>
          </p:cNvPicPr>
          <p:nvPr/>
        </p:nvPicPr>
        <p:blipFill>
          <a:blip r:embed="rId4" cstate="print"/>
          <a:srcRect/>
          <a:stretch>
            <a:fillRect/>
          </a:stretch>
        </p:blipFill>
        <p:spPr bwMode="auto">
          <a:xfrm>
            <a:off x="3962400" y="3429000"/>
            <a:ext cx="2424113" cy="3352800"/>
          </a:xfrm>
          <a:prstGeom prst="rect">
            <a:avLst/>
          </a:prstGeom>
          <a:noFill/>
          <a:ln w="9525">
            <a:noFill/>
            <a:miter lim="800000"/>
            <a:headEnd/>
            <a:tailEnd/>
          </a:ln>
        </p:spPr>
      </p:pic>
      <p:sp>
        <p:nvSpPr>
          <p:cNvPr id="7" name="Explosion 1 6"/>
          <p:cNvSpPr/>
          <p:nvPr/>
        </p:nvSpPr>
        <p:spPr bwMode="auto">
          <a:xfrm>
            <a:off x="76200" y="1600200"/>
            <a:ext cx="1524000" cy="3429000"/>
          </a:xfrm>
          <a:prstGeom prst="irregularSeal1">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dirty="0">
                <a:cs typeface="+mn-cs"/>
              </a:rPr>
              <a:t>UNIX </a:t>
            </a:r>
            <a:r>
              <a:rPr lang="en-US" dirty="0">
                <a:latin typeface="Arial" pitchFamily="34" charset="0"/>
              </a:rPr>
              <a:t>fork() </a:t>
            </a:r>
            <a:r>
              <a:rPr lang="en-US" dirty="0">
                <a:cs typeface="+mn-cs"/>
              </a:rPr>
              <a:t>and </a:t>
            </a:r>
            <a:r>
              <a:rPr lang="en-US" dirty="0">
                <a:latin typeface="Arial" pitchFamily="34" charset="0"/>
              </a:rPr>
              <a:t>exec()</a:t>
            </a:r>
            <a:r>
              <a:rPr lang="en-US" dirty="0">
                <a:cs typeface="+mn-cs"/>
              </a:rPr>
              <a:t>?</a:t>
            </a:r>
          </a:p>
        </p:txBody>
      </p:sp>
      <p:cxnSp>
        <p:nvCxnSpPr>
          <p:cNvPr id="9" name="Straight Connector 8"/>
          <p:cNvCxnSpPr>
            <a:cxnSpLocks noChangeShapeType="1"/>
          </p:cNvCxnSpPr>
          <p:nvPr/>
        </p:nvCxnSpPr>
        <p:spPr bwMode="auto">
          <a:xfrm>
            <a:off x="3200400" y="2438400"/>
            <a:ext cx="1524000" cy="1588"/>
          </a:xfrm>
          <a:prstGeom prst="line">
            <a:avLst/>
          </a:prstGeom>
          <a:noFill/>
          <a:ln w="9525" algn="ctr">
            <a:solidFill>
              <a:srgbClr val="0066FF"/>
            </a:solidFill>
            <a:round/>
            <a:headEnd/>
            <a:tailEnd/>
          </a:ln>
        </p:spPr>
      </p:cxnSp>
      <p:cxnSp>
        <p:nvCxnSpPr>
          <p:cNvPr id="10" name="Straight Connector 9"/>
          <p:cNvCxnSpPr>
            <a:cxnSpLocks noChangeShapeType="1"/>
          </p:cNvCxnSpPr>
          <p:nvPr/>
        </p:nvCxnSpPr>
        <p:spPr bwMode="auto">
          <a:xfrm>
            <a:off x="4876800" y="2438400"/>
            <a:ext cx="2362200" cy="1588"/>
          </a:xfrm>
          <a:prstGeom prst="line">
            <a:avLst/>
          </a:prstGeom>
          <a:noFill/>
          <a:ln w="9525" algn="ctr">
            <a:solidFill>
              <a:srgbClr val="C0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96300"/>
                                        </p:tgtEl>
                                        <p:attrNameLst>
                                          <p:attrName>style.visibility</p:attrName>
                                        </p:attrNameLst>
                                      </p:cBhvr>
                                      <p:to>
                                        <p:strVal val="visible"/>
                                      </p:to>
                                    </p:set>
                                    <p:animEffect transition="in" filter="wedge">
                                      <p:cBhvr>
                                        <p:cTn id="7" dur="2000"/>
                                        <p:tgtEl>
                                          <p:spTgt spid="396300"/>
                                        </p:tgtEl>
                                      </p:cBhvr>
                                    </p:animEffect>
                                  </p:childTnLst>
                                </p:cTn>
                              </p:par>
                            </p:childTnLst>
                          </p:cTn>
                        </p:par>
                        <p:par>
                          <p:cTn id="8" fill="hold" nodeType="afterGroup">
                            <p:stCondLst>
                              <p:cond delay="2000"/>
                            </p:stCondLst>
                            <p:childTnLst>
                              <p:par>
                                <p:cTn id="9" presetID="20" presetClass="entr" presetSubtype="0" fill="hold" nodeType="afterEffect">
                                  <p:stCondLst>
                                    <p:cond delay="0"/>
                                  </p:stCondLst>
                                  <p:childTnLst>
                                    <p:set>
                                      <p:cBhvr>
                                        <p:cTn id="10" dur="1" fill="hold">
                                          <p:stCondLst>
                                            <p:cond delay="0"/>
                                          </p:stCondLst>
                                        </p:cTn>
                                        <p:tgtEl>
                                          <p:spTgt spid="396299"/>
                                        </p:tgtEl>
                                        <p:attrNameLst>
                                          <p:attrName>style.visibility</p:attrName>
                                        </p:attrNameLst>
                                      </p:cBhvr>
                                      <p:to>
                                        <p:strVal val="visible"/>
                                      </p:to>
                                    </p:set>
                                    <p:animEffect transition="in" filter="wedge">
                                      <p:cBhvr>
                                        <p:cTn id="11" dur="2000"/>
                                        <p:tgtEl>
                                          <p:spTgt spid="396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p:txBody>
          <a:bodyPr/>
          <a:lstStyle/>
          <a:p>
            <a:pPr>
              <a:defRPr/>
            </a:pPr>
            <a:fld id="{F6FD2998-7187-48C8-8ABE-714E787603CE}" type="slidenum">
              <a:rPr lang="en-US" smtClean="0"/>
              <a:pPr>
                <a:defRPr/>
              </a:pPr>
              <a:t>14</a:t>
            </a:fld>
            <a:endParaRPr lang="en-US" smtClean="0"/>
          </a:p>
        </p:txBody>
      </p:sp>
      <p:sp>
        <p:nvSpPr>
          <p:cNvPr id="13315" name="Rectangle 2"/>
          <p:cNvSpPr>
            <a:spLocks noGrp="1" noChangeArrowheads="1"/>
          </p:cNvSpPr>
          <p:nvPr>
            <p:ph type="title"/>
          </p:nvPr>
        </p:nvSpPr>
        <p:spPr/>
        <p:txBody>
          <a:bodyPr/>
          <a:lstStyle/>
          <a:p>
            <a:pPr eaLnBrk="1" hangingPunct="1"/>
            <a:r>
              <a:rPr lang="en-US" smtClean="0"/>
              <a:t>Example: Producer and Consumer</a:t>
            </a:r>
          </a:p>
        </p:txBody>
      </p:sp>
      <p:sp>
        <p:nvSpPr>
          <p:cNvPr id="13316" name="Rectangle 6"/>
          <p:cNvSpPr>
            <a:spLocks noChangeArrowheads="1"/>
          </p:cNvSpPr>
          <p:nvPr/>
        </p:nvSpPr>
        <p:spPr bwMode="auto">
          <a:xfrm>
            <a:off x="14478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13317" name="Rectangle 7"/>
          <p:cNvSpPr>
            <a:spLocks noChangeArrowheads="1"/>
          </p:cNvSpPr>
          <p:nvPr/>
        </p:nvSpPr>
        <p:spPr bwMode="auto">
          <a:xfrm>
            <a:off x="60960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13318" name="Rectangle 8"/>
          <p:cNvSpPr>
            <a:spLocks noChangeArrowheads="1"/>
          </p:cNvSpPr>
          <p:nvPr/>
        </p:nvSpPr>
        <p:spPr bwMode="auto">
          <a:xfrm>
            <a:off x="3733800" y="2209800"/>
            <a:ext cx="1219200" cy="10668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Hold an </a:t>
            </a:r>
          </a:p>
          <a:p>
            <a:pPr algn="ctr" eaLnBrk="0" hangingPunct="0"/>
            <a:r>
              <a:rPr lang="en-US"/>
              <a:t>Integer</a:t>
            </a:r>
          </a:p>
        </p:txBody>
      </p:sp>
      <p:sp>
        <p:nvSpPr>
          <p:cNvPr id="13319" name="Text Box 9"/>
          <p:cNvSpPr txBox="1">
            <a:spLocks noChangeArrowheads="1"/>
          </p:cNvSpPr>
          <p:nvPr/>
        </p:nvSpPr>
        <p:spPr bwMode="auto">
          <a:xfrm>
            <a:off x="3600450" y="1819275"/>
            <a:ext cx="1403350" cy="400050"/>
          </a:xfrm>
          <a:prstGeom prst="rect">
            <a:avLst/>
          </a:prstGeom>
          <a:noFill/>
          <a:ln w="9525">
            <a:noFill/>
            <a:miter lim="800000"/>
            <a:headEnd/>
            <a:tailEnd/>
          </a:ln>
        </p:spPr>
        <p:txBody>
          <a:bodyPr wrap="none">
            <a:spAutoFit/>
          </a:bodyPr>
          <a:lstStyle/>
          <a:p>
            <a:pPr eaLnBrk="0" hangingPunct="0"/>
            <a:r>
              <a:rPr lang="en-US" sz="2000"/>
              <a:t>BufferClass</a:t>
            </a:r>
          </a:p>
        </p:txBody>
      </p:sp>
      <p:sp>
        <p:nvSpPr>
          <p:cNvPr id="13320" name="Text Box 10"/>
          <p:cNvSpPr txBox="1">
            <a:spLocks noChangeArrowheads="1"/>
          </p:cNvSpPr>
          <p:nvPr/>
        </p:nvSpPr>
        <p:spPr bwMode="auto">
          <a:xfrm>
            <a:off x="9906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13321" name="Text Box 11"/>
          <p:cNvSpPr txBox="1">
            <a:spLocks noChangeArrowheads="1"/>
          </p:cNvSpPr>
          <p:nvPr/>
        </p:nvSpPr>
        <p:spPr bwMode="auto">
          <a:xfrm>
            <a:off x="5632450" y="1819275"/>
            <a:ext cx="2227263"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13322" name="Rectangle 12"/>
          <p:cNvSpPr>
            <a:spLocks noChangeArrowheads="1"/>
          </p:cNvSpPr>
          <p:nvPr/>
        </p:nvSpPr>
        <p:spPr bwMode="auto">
          <a:xfrm>
            <a:off x="3054350" y="3886200"/>
            <a:ext cx="258445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13323" name="AutoShape 13"/>
          <p:cNvCxnSpPr>
            <a:cxnSpLocks noChangeShapeType="1"/>
            <a:stCxn id="13322" idx="0"/>
            <a:endCxn id="13316" idx="2"/>
          </p:cNvCxnSpPr>
          <p:nvPr/>
        </p:nvCxnSpPr>
        <p:spPr bwMode="auto">
          <a:xfrm flipH="1" flipV="1">
            <a:off x="2095500" y="3124200"/>
            <a:ext cx="2251075" cy="762000"/>
          </a:xfrm>
          <a:prstGeom prst="straightConnector1">
            <a:avLst/>
          </a:prstGeom>
          <a:noFill/>
          <a:ln w="9525">
            <a:solidFill>
              <a:schemeClr val="tx1"/>
            </a:solidFill>
            <a:round/>
            <a:headEnd/>
            <a:tailEnd type="triangle" w="med" len="med"/>
          </a:ln>
        </p:spPr>
      </p:cxnSp>
      <p:cxnSp>
        <p:nvCxnSpPr>
          <p:cNvPr id="13324" name="AutoShape 14"/>
          <p:cNvCxnSpPr>
            <a:cxnSpLocks noChangeShapeType="1"/>
            <a:stCxn id="13322" idx="0"/>
            <a:endCxn id="13318" idx="2"/>
          </p:cNvCxnSpPr>
          <p:nvPr/>
        </p:nvCxnSpPr>
        <p:spPr bwMode="auto">
          <a:xfrm flipH="1" flipV="1">
            <a:off x="4343400" y="3276600"/>
            <a:ext cx="3175" cy="609600"/>
          </a:xfrm>
          <a:prstGeom prst="straightConnector1">
            <a:avLst/>
          </a:prstGeom>
          <a:noFill/>
          <a:ln w="9525">
            <a:solidFill>
              <a:schemeClr val="tx1"/>
            </a:solidFill>
            <a:round/>
            <a:headEnd/>
            <a:tailEnd type="triangle" w="med" len="med"/>
          </a:ln>
        </p:spPr>
      </p:cxnSp>
      <p:cxnSp>
        <p:nvCxnSpPr>
          <p:cNvPr id="13325" name="AutoShape 15"/>
          <p:cNvCxnSpPr>
            <a:cxnSpLocks noChangeShapeType="1"/>
            <a:stCxn id="13322" idx="0"/>
            <a:endCxn id="13317" idx="2"/>
          </p:cNvCxnSpPr>
          <p:nvPr/>
        </p:nvCxnSpPr>
        <p:spPr bwMode="auto">
          <a:xfrm flipV="1">
            <a:off x="4346575" y="3124200"/>
            <a:ext cx="2397125" cy="762000"/>
          </a:xfrm>
          <a:prstGeom prst="straightConnector1">
            <a:avLst/>
          </a:prstGeom>
          <a:noFill/>
          <a:ln w="9525">
            <a:solidFill>
              <a:schemeClr val="tx1"/>
            </a:solidFill>
            <a:round/>
            <a:headEnd/>
            <a:tailEnd type="triangle" w="med" len="med"/>
          </a:ln>
        </p:spPr>
      </p:cxnSp>
      <p:sp>
        <p:nvSpPr>
          <p:cNvPr id="13326" name="AutoShape 16"/>
          <p:cNvSpPr>
            <a:spLocks noChangeArrowheads="1"/>
          </p:cNvSpPr>
          <p:nvPr/>
        </p:nvSpPr>
        <p:spPr bwMode="auto">
          <a:xfrm>
            <a:off x="2895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3327" name="AutoShape 17"/>
          <p:cNvSpPr>
            <a:spLocks noChangeArrowheads="1"/>
          </p:cNvSpPr>
          <p:nvPr/>
        </p:nvSpPr>
        <p:spPr bwMode="auto">
          <a:xfrm>
            <a:off x="5181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p:txBody>
          <a:bodyPr/>
          <a:lstStyle/>
          <a:p>
            <a:pPr>
              <a:defRPr/>
            </a:pPr>
            <a:fld id="{3B2D8ACA-9531-4033-9BA3-5212B4406159}" type="slidenum">
              <a:rPr lang="en-US" smtClean="0"/>
              <a:pPr>
                <a:defRPr/>
              </a:pPr>
              <a:t>15</a:t>
            </a:fld>
            <a:endParaRPr lang="en-US" smtClean="0"/>
          </a:p>
        </p:txBody>
      </p:sp>
      <p:sp>
        <p:nvSpPr>
          <p:cNvPr id="14339" name="Rectangle 2"/>
          <p:cNvSpPr>
            <a:spLocks noGrp="1" noChangeArrowheads="1"/>
          </p:cNvSpPr>
          <p:nvPr>
            <p:ph type="title"/>
          </p:nvPr>
        </p:nvSpPr>
        <p:spPr>
          <a:xfrm>
            <a:off x="1447800" y="76200"/>
            <a:ext cx="7620000" cy="623888"/>
          </a:xfrm>
        </p:spPr>
        <p:txBody>
          <a:bodyPr/>
          <a:lstStyle/>
          <a:p>
            <a:pPr eaLnBrk="1" hangingPunct="1"/>
            <a:r>
              <a:rPr lang="en-US" smtClean="0"/>
              <a:t>Class that holds a shared variable</a:t>
            </a:r>
          </a:p>
        </p:txBody>
      </p:sp>
      <p:sp>
        <p:nvSpPr>
          <p:cNvPr id="14340" name="Rectangle 3"/>
          <p:cNvSpPr>
            <a:spLocks noGrp="1" noChangeArrowheads="1"/>
          </p:cNvSpPr>
          <p:nvPr>
            <p:ph type="body" idx="1"/>
          </p:nvPr>
        </p:nvSpPr>
        <p:spPr>
          <a:xfrm>
            <a:off x="685800" y="990600"/>
            <a:ext cx="8153400" cy="5486400"/>
          </a:xfrm>
        </p:spPr>
        <p:txBody>
          <a:bodyPr/>
          <a:lstStyle/>
          <a:p>
            <a:pPr marL="463550" indent="-463550" eaLnBrk="1" hangingPunct="1">
              <a:lnSpc>
                <a:spcPct val="90000"/>
              </a:lnSpc>
              <a:buFont typeface="Wingdings" pitchFamily="2" charset="2"/>
              <a:buNone/>
              <a:tabLst>
                <a:tab pos="914400" algn="l"/>
                <a:tab pos="1377950" algn="l"/>
              </a:tabLst>
            </a:pPr>
            <a:r>
              <a:rPr lang="en-US" sz="2000" noProof="1" smtClean="0"/>
              <a:t>class BufferClass</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private int bufferCell = -1;	</a:t>
            </a:r>
            <a:r>
              <a:rPr lang="en-US" sz="2000" dirty="0" smtClean="0"/>
              <a:t>	</a:t>
            </a:r>
            <a:r>
              <a:rPr lang="en-US" sz="2000" noProof="1" smtClean="0"/>
              <a:t>// buffer for an integer</a:t>
            </a:r>
          </a:p>
          <a:p>
            <a:pPr marL="463550" indent="-463550" eaLnBrk="1" hangingPunct="1">
              <a:lnSpc>
                <a:spcPct val="90000"/>
              </a:lnSpc>
              <a:buFont typeface="Wingdings" pitchFamily="2" charset="2"/>
              <a:buNone/>
              <a:tabLst>
                <a:tab pos="914400" algn="l"/>
                <a:tab pos="1377950" algn="l"/>
              </a:tabLst>
            </a:pPr>
            <a:r>
              <a:rPr lang="en-US" sz="2000" noProof="1" smtClean="0"/>
              <a:t>	private boolean </a:t>
            </a:r>
            <a:r>
              <a:rPr lang="en-US" sz="2000" b="1" noProof="1" smtClean="0">
                <a:solidFill>
                  <a:schemeClr val="folHlink"/>
                </a:solidFill>
              </a:rPr>
              <a:t>writeable</a:t>
            </a:r>
            <a:r>
              <a:rPr lang="en-US" sz="2000" noProof="1" smtClean="0"/>
              <a:t> = true;	// flag</a:t>
            </a:r>
          </a:p>
          <a:p>
            <a:pPr marL="463550" indent="-463550" eaLnBrk="1" hangingPunct="1">
              <a:lnSpc>
                <a:spcPct val="90000"/>
              </a:lnSpc>
              <a:buFont typeface="Wingdings" pitchFamily="2" charset="2"/>
              <a:buNone/>
              <a:tabLst>
                <a:tab pos="914400" algn="l"/>
                <a:tab pos="1377950" algn="l"/>
              </a:tabLst>
            </a:pPr>
            <a:r>
              <a:rPr lang="en-US" sz="2000" noProof="1" smtClean="0"/>
              <a:t>	public void setBuffer(int val)</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while (</a:t>
            </a:r>
            <a:r>
              <a:rPr lang="en-US" sz="2000" b="1" noProof="1" smtClean="0">
                <a:solidFill>
                  <a:schemeClr val="folHlink"/>
                </a:solidFill>
              </a:rPr>
              <a:t>!writeable</a:t>
            </a:r>
            <a:r>
              <a:rPr lang="en-US" sz="2000" noProof="1" smtClean="0"/>
              <a:t>)</a:t>
            </a:r>
            <a:r>
              <a:rPr lang="en-US" sz="2000" dirty="0" smtClean="0"/>
              <a:t> </a:t>
            </a:r>
          </a:p>
          <a:p>
            <a:pPr marL="463550" indent="-463550" eaLnBrk="1" hangingPunct="1">
              <a:lnSpc>
                <a:spcPct val="90000"/>
              </a:lnSpc>
              <a:buFont typeface="Wingdings" pitchFamily="2" charset="2"/>
              <a:buNone/>
              <a:tabLst>
                <a:tab pos="914400" algn="l"/>
                <a:tab pos="1377950" algn="l"/>
              </a:tabLst>
            </a:pPr>
            <a:r>
              <a:rPr lang="en-US" sz="2000" noProof="1" smtClean="0"/>
              <a:t>		{ }</a:t>
            </a:r>
          </a:p>
          <a:p>
            <a:pPr marL="463550" indent="-463550" eaLnBrk="1" hangingPunct="1">
              <a:lnSpc>
                <a:spcPct val="90000"/>
              </a:lnSpc>
              <a:buFont typeface="Wingdings" pitchFamily="2" charset="2"/>
              <a:buNone/>
              <a:tabLst>
                <a:tab pos="914400" algn="l"/>
                <a:tab pos="1377950" algn="l"/>
              </a:tabLst>
            </a:pPr>
            <a:r>
              <a:rPr lang="en-US" sz="2000" noProof="1" smtClean="0"/>
              <a:t>		bufferCell = val;</a:t>
            </a:r>
          </a:p>
          <a:p>
            <a:pPr marL="463550" indent="-463550" eaLnBrk="1" hangingPunct="1">
              <a:lnSpc>
                <a:spcPct val="90000"/>
              </a:lnSpc>
              <a:buFont typeface="Wingdings" pitchFamily="2" charset="2"/>
              <a:buNone/>
              <a:tabLst>
                <a:tab pos="914400" algn="l"/>
                <a:tab pos="1377950" algn="l"/>
              </a:tabLst>
            </a:pPr>
            <a:r>
              <a:rPr lang="en-US" sz="2000" noProof="1" smtClean="0"/>
              <a:t>		</a:t>
            </a:r>
            <a:r>
              <a:rPr lang="en-US" sz="2000" b="1" noProof="1" smtClean="0">
                <a:solidFill>
                  <a:schemeClr val="folHlink"/>
                </a:solidFill>
              </a:rPr>
              <a:t>writeable</a:t>
            </a:r>
            <a:r>
              <a:rPr lang="en-US" sz="2000" noProof="1" smtClean="0"/>
              <a:t> = false;</a:t>
            </a:r>
          </a:p>
          <a:p>
            <a:pPr marL="463550" indent="-463550" eaLnBrk="1" hangingPunct="1">
              <a:lnSpc>
                <a:spcPct val="90000"/>
              </a:lnSpc>
              <a:buFont typeface="Wingdings" pitchFamily="2" charset="2"/>
              <a:buNone/>
              <a:tabLst>
                <a:tab pos="914400" algn="l"/>
                <a:tab pos="1377950" algn="l"/>
              </a:tabLst>
            </a:pPr>
            <a:r>
              <a:rPr lang="en-US" sz="2000" noProof="1" smtClean="0"/>
              <a:t>	}</a:t>
            </a:r>
          </a:p>
          <a:p>
            <a:pPr marL="463550" indent="-463550" eaLnBrk="1" hangingPunct="1">
              <a:lnSpc>
                <a:spcPct val="90000"/>
              </a:lnSpc>
              <a:buFont typeface="Wingdings" pitchFamily="2" charset="2"/>
              <a:buNone/>
              <a:tabLst>
                <a:tab pos="914400" algn="l"/>
                <a:tab pos="1377950" algn="l"/>
              </a:tabLst>
            </a:pPr>
            <a:r>
              <a:rPr lang="en-US" sz="2000" noProof="1" smtClean="0"/>
              <a:t>	public int getBuffer()</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while (</a:t>
            </a:r>
            <a:r>
              <a:rPr lang="en-US" sz="2000" b="1" noProof="1" smtClean="0">
                <a:solidFill>
                  <a:schemeClr val="folHlink"/>
                </a:solidFill>
              </a:rPr>
              <a:t>writeable</a:t>
            </a:r>
            <a:r>
              <a:rPr lang="en-US" sz="2000" noProof="1" smtClean="0"/>
              <a:t>)</a:t>
            </a:r>
            <a:r>
              <a:rPr lang="en-US" sz="2000" dirty="0" smtClean="0"/>
              <a:t> </a:t>
            </a:r>
          </a:p>
          <a:p>
            <a:pPr marL="463550" indent="-463550" eaLnBrk="1" hangingPunct="1">
              <a:lnSpc>
                <a:spcPct val="90000"/>
              </a:lnSpc>
              <a:buFont typeface="Wingdings" pitchFamily="2" charset="2"/>
              <a:buNone/>
              <a:tabLst>
                <a:tab pos="914400" algn="l"/>
                <a:tab pos="1377950" algn="l"/>
              </a:tabLst>
            </a:pPr>
            <a:r>
              <a:rPr lang="en-US" sz="2000" noProof="1" smtClean="0"/>
              <a:t>		{ }</a:t>
            </a:r>
          </a:p>
          <a:p>
            <a:pPr marL="463550" indent="-463550" eaLnBrk="1" hangingPunct="1">
              <a:lnSpc>
                <a:spcPct val="90000"/>
              </a:lnSpc>
              <a:buFont typeface="Wingdings" pitchFamily="2" charset="2"/>
              <a:buNone/>
              <a:tabLst>
                <a:tab pos="914400" algn="l"/>
                <a:tab pos="1377950" algn="l"/>
              </a:tabLst>
            </a:pPr>
            <a:r>
              <a:rPr lang="en-US" sz="2000" noProof="1" smtClean="0"/>
              <a:t>		</a:t>
            </a:r>
            <a:r>
              <a:rPr lang="en-US" sz="2000" b="1" noProof="1" smtClean="0">
                <a:solidFill>
                  <a:schemeClr val="folHlink"/>
                </a:solidFill>
              </a:rPr>
              <a:t>writeable</a:t>
            </a:r>
            <a:r>
              <a:rPr lang="en-US" sz="2000" noProof="1" smtClean="0"/>
              <a:t> = true;</a:t>
            </a:r>
          </a:p>
          <a:p>
            <a:pPr marL="463550" indent="-463550" eaLnBrk="1" hangingPunct="1">
              <a:lnSpc>
                <a:spcPct val="90000"/>
              </a:lnSpc>
              <a:buFont typeface="Wingdings" pitchFamily="2" charset="2"/>
              <a:buNone/>
              <a:tabLst>
                <a:tab pos="914400" algn="l"/>
                <a:tab pos="1377950" algn="l"/>
              </a:tabLst>
            </a:pPr>
            <a:r>
              <a:rPr lang="en-US" sz="2000" noProof="1" smtClean="0"/>
              <a:t>		return bufferCell;</a:t>
            </a:r>
          </a:p>
          <a:p>
            <a:pPr marL="463550" indent="-463550" eaLnBrk="1" hangingPunct="1">
              <a:lnSpc>
                <a:spcPct val="90000"/>
              </a:lnSpc>
              <a:buFont typeface="Wingdings" pitchFamily="2" charset="2"/>
              <a:buNone/>
              <a:tabLst>
                <a:tab pos="914400" algn="l"/>
                <a:tab pos="1377950" algn="l"/>
              </a:tabLst>
            </a:pPr>
            <a:r>
              <a:rPr lang="en-US" sz="2000" noProof="1" smtClean="0"/>
              <a:t>	}</a:t>
            </a:r>
          </a:p>
          <a:p>
            <a:pPr marL="463550" indent="-463550" eaLnBrk="1" hangingPunct="1">
              <a:lnSpc>
                <a:spcPct val="90000"/>
              </a:lnSpc>
              <a:buFont typeface="Wingdings" pitchFamily="2" charset="2"/>
              <a:buNone/>
              <a:tabLst>
                <a:tab pos="914400" algn="l"/>
                <a:tab pos="1377950" algn="l"/>
              </a:tabLst>
            </a:pPr>
            <a:r>
              <a:rPr lang="en-US" sz="2000" noProof="1" smtClean="0"/>
              <a:t>}</a:t>
            </a:r>
          </a:p>
        </p:txBody>
      </p:sp>
      <p:sp>
        <p:nvSpPr>
          <p:cNvPr id="14341" name="Rectangle 4"/>
          <p:cNvSpPr>
            <a:spLocks noChangeArrowheads="1"/>
          </p:cNvSpPr>
          <p:nvPr/>
        </p:nvSpPr>
        <p:spPr bwMode="auto">
          <a:xfrm>
            <a:off x="5105400" y="3429000"/>
            <a:ext cx="11430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setBuffer()</a:t>
            </a:r>
          </a:p>
        </p:txBody>
      </p:sp>
      <p:sp>
        <p:nvSpPr>
          <p:cNvPr id="14342" name="Rectangle 5"/>
          <p:cNvSpPr>
            <a:spLocks noChangeArrowheads="1"/>
          </p:cNvSpPr>
          <p:nvPr/>
        </p:nvSpPr>
        <p:spPr bwMode="auto">
          <a:xfrm>
            <a:off x="6248400" y="3429000"/>
            <a:ext cx="990600" cy="5334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bufferCell</a:t>
            </a:r>
          </a:p>
        </p:txBody>
      </p:sp>
      <p:sp>
        <p:nvSpPr>
          <p:cNvPr id="14343" name="Rectangle 6"/>
          <p:cNvSpPr>
            <a:spLocks noChangeArrowheads="1"/>
          </p:cNvSpPr>
          <p:nvPr/>
        </p:nvSpPr>
        <p:spPr bwMode="auto">
          <a:xfrm>
            <a:off x="7239000" y="3429000"/>
            <a:ext cx="12954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getBuffer()</a:t>
            </a:r>
          </a:p>
        </p:txBody>
      </p:sp>
      <p:sp>
        <p:nvSpPr>
          <p:cNvPr id="14344" name="Line 7"/>
          <p:cNvSpPr>
            <a:spLocks noChangeShapeType="1"/>
          </p:cNvSpPr>
          <p:nvPr/>
        </p:nvSpPr>
        <p:spPr bwMode="auto">
          <a:xfrm>
            <a:off x="4724400" y="3886200"/>
            <a:ext cx="381000" cy="0"/>
          </a:xfrm>
          <a:prstGeom prst="line">
            <a:avLst/>
          </a:prstGeom>
          <a:noFill/>
          <a:ln w="9525">
            <a:solidFill>
              <a:schemeClr val="tx1"/>
            </a:solidFill>
            <a:round/>
            <a:headEnd/>
            <a:tailEnd type="triangle" w="med" len="med"/>
          </a:ln>
        </p:spPr>
        <p:txBody>
          <a:bodyPr/>
          <a:lstStyle/>
          <a:p>
            <a:endParaRPr lang="en-US"/>
          </a:p>
        </p:txBody>
      </p:sp>
      <p:sp>
        <p:nvSpPr>
          <p:cNvPr id="14345" name="Line 8"/>
          <p:cNvSpPr>
            <a:spLocks noChangeShapeType="1"/>
          </p:cNvSpPr>
          <p:nvPr/>
        </p:nvSpPr>
        <p:spPr bwMode="auto">
          <a:xfrm>
            <a:off x="8534400" y="3886200"/>
            <a:ext cx="457200" cy="0"/>
          </a:xfrm>
          <a:prstGeom prst="line">
            <a:avLst/>
          </a:prstGeom>
          <a:noFill/>
          <a:ln w="9525">
            <a:solidFill>
              <a:schemeClr val="tx1"/>
            </a:solidFill>
            <a:round/>
            <a:headEnd/>
            <a:tailEnd type="triangle" w="med" len="med"/>
          </a:ln>
        </p:spPr>
        <p:txBody>
          <a:bodyPr/>
          <a:lstStyle/>
          <a:p>
            <a:endParaRPr lang="en-US"/>
          </a:p>
        </p:txBody>
      </p:sp>
      <p:sp>
        <p:nvSpPr>
          <p:cNvPr id="10" name="Rectangle 5"/>
          <p:cNvSpPr>
            <a:spLocks noChangeArrowheads="1"/>
          </p:cNvSpPr>
          <p:nvPr/>
        </p:nvSpPr>
        <p:spPr bwMode="auto">
          <a:xfrm>
            <a:off x="6248400" y="3962400"/>
            <a:ext cx="990600" cy="3048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defRPr/>
            </a:pPr>
            <a:r>
              <a:rPr lang="en-US" dirty="0"/>
              <a:t>writeable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p:txBody>
          <a:bodyPr/>
          <a:lstStyle/>
          <a:p>
            <a:pPr>
              <a:defRPr/>
            </a:pPr>
            <a:fld id="{A72C1283-B87D-44A5-B105-BD91D1474159}" type="slidenum">
              <a:rPr lang="en-US" smtClean="0"/>
              <a:pPr>
                <a:defRPr/>
              </a:pPr>
              <a:t>16</a:t>
            </a:fld>
            <a:endParaRPr lang="en-US" smtClean="0"/>
          </a:p>
        </p:txBody>
      </p:sp>
      <p:sp>
        <p:nvSpPr>
          <p:cNvPr id="15363" name="Rectangle 2"/>
          <p:cNvSpPr>
            <a:spLocks noGrp="1" noChangeArrowheads="1"/>
          </p:cNvSpPr>
          <p:nvPr>
            <p:ph type="title"/>
          </p:nvPr>
        </p:nvSpPr>
        <p:spPr/>
        <p:txBody>
          <a:bodyPr/>
          <a:lstStyle/>
          <a:p>
            <a:pPr eaLnBrk="1" hangingPunct="1"/>
            <a:r>
              <a:rPr lang="en-US" smtClean="0"/>
              <a:t>Producer Class</a:t>
            </a:r>
          </a:p>
        </p:txBody>
      </p:sp>
      <p:sp>
        <p:nvSpPr>
          <p:cNvPr id="15364" name="Rectangle 3"/>
          <p:cNvSpPr>
            <a:spLocks noGrp="1" noChangeArrowheads="1"/>
          </p:cNvSpPr>
          <p:nvPr>
            <p:ph type="body" idx="1"/>
          </p:nvPr>
        </p:nvSpPr>
        <p:spPr>
          <a:xfrm>
            <a:off x="493713" y="1066800"/>
            <a:ext cx="8574087"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smtClean="0"/>
              <a:t>class ProduceInteger extends Thread {</a:t>
            </a:r>
          </a:p>
          <a:p>
            <a:pPr marL="339725" indent="-339725" eaLnBrk="1" hangingPunct="1">
              <a:lnSpc>
                <a:spcPct val="70000"/>
              </a:lnSpc>
              <a:buFont typeface="Wingdings" pitchFamily="2" charset="2"/>
              <a:buNone/>
              <a:tabLst>
                <a:tab pos="796925" algn="l"/>
                <a:tab pos="1254125" algn="l"/>
              </a:tabLst>
            </a:pPr>
            <a:r>
              <a:rPr lang="en-US" sz="2400" noProof="1" smtClean="0"/>
              <a:t>	private BufferClass pBuffer;</a:t>
            </a:r>
          </a:p>
          <a:p>
            <a:pPr marL="339725" indent="-339725" eaLnBrk="1" hangingPunct="1">
              <a:lnSpc>
                <a:spcPct val="70000"/>
              </a:lnSpc>
              <a:buFont typeface="Wingdings" pitchFamily="2" charset="2"/>
              <a:buNone/>
              <a:tabLst>
                <a:tab pos="796925" algn="l"/>
                <a:tab pos="1254125" algn="l"/>
              </a:tabLst>
            </a:pPr>
            <a:r>
              <a:rPr lang="en-US" sz="2400" noProof="1" smtClean="0"/>
              <a:t>	</a:t>
            </a:r>
            <a:r>
              <a:rPr lang="en-US" sz="2400" noProof="1" smtClean="0">
                <a:solidFill>
                  <a:schemeClr val="tx2"/>
                </a:solidFill>
              </a:rPr>
              <a:t>public ProduceInteger(BufferClass h) { pBuffer = h; }</a:t>
            </a:r>
          </a:p>
          <a:p>
            <a:pPr marL="339725" indent="-339725" eaLnBrk="1" hangingPunct="1">
              <a:lnSpc>
                <a:spcPct val="70000"/>
              </a:lnSpc>
              <a:buFont typeface="Wingdings" pitchFamily="2" charset="2"/>
              <a:buNone/>
              <a:tabLst>
                <a:tab pos="796925" algn="l"/>
                <a:tab pos="1254125" algn="l"/>
              </a:tabLst>
            </a:pPr>
            <a:r>
              <a:rPr lang="en-US" sz="2400" noProof="1" smtClean="0"/>
              <a:t>	public void run()</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for (int count = 0; count &lt; 10; count++)</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try</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catch (InterruptedException e)</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System.err.println(e.toString());</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pBuffer.setBuffer(count);  // put integer </a:t>
            </a:r>
          </a:p>
          <a:p>
            <a:pPr marL="339725" indent="-339725" eaLnBrk="1" hangingPunct="1">
              <a:lnSpc>
                <a:spcPct val="70000"/>
              </a:lnSpc>
              <a:buFont typeface="Wingdings" pitchFamily="2" charset="2"/>
              <a:buNone/>
              <a:tabLst>
                <a:tab pos="796925" algn="l"/>
                <a:tab pos="1254125" algn="l"/>
              </a:tabLst>
            </a:pPr>
            <a:r>
              <a:rPr lang="en-US" sz="2400" noProof="1" smtClean="0"/>
              <a:t>			System.out.println("Producer sets bufferCell " + count);</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a:t>
            </a:r>
          </a:p>
        </p:txBody>
      </p:sp>
      <p:sp>
        <p:nvSpPr>
          <p:cNvPr id="6" name="Oval Callout 5"/>
          <p:cNvSpPr>
            <a:spLocks noChangeArrowheads="1"/>
          </p:cNvSpPr>
          <p:nvPr/>
        </p:nvSpPr>
        <p:spPr bwMode="auto">
          <a:xfrm>
            <a:off x="6934200" y="152400"/>
            <a:ext cx="2133600" cy="1143000"/>
          </a:xfrm>
          <a:prstGeom prst="wedgeEllipseCallout">
            <a:avLst>
              <a:gd name="adj1" fmla="val -125114"/>
              <a:gd name="adj2" fmla="val 88309"/>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2" name="Group 1"/>
          <p:cNvGrpSpPr/>
          <p:nvPr/>
        </p:nvGrpSpPr>
        <p:grpSpPr>
          <a:xfrm>
            <a:off x="2072883" y="56388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ppt_x</p:attrName>
                                        </p:attrNameLst>
                                      </p:cBhvr>
                                      <p:tavLst>
                                        <p:tav tm="0">
                                          <p:val>
                                            <p:strVal val="#ppt_x"/>
                                          </p:val>
                                        </p:tav>
                                        <p:tav tm="100000">
                                          <p:val>
                                            <p:strVal val="#ppt_x"/>
                                          </p:val>
                                        </p:tav>
                                      </p:tavLst>
                                    </p:anim>
                                    <p:anim calcmode="lin" valueType="num">
                                      <p:cBhvr>
                                        <p:cTn id="13"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p>
            <a:pPr>
              <a:defRPr/>
            </a:pPr>
            <a:fld id="{481D1FBB-09B7-48AF-824F-C5BC31639D6C}" type="slidenum">
              <a:rPr lang="en-US" smtClean="0"/>
              <a:pPr>
                <a:defRPr/>
              </a:pPr>
              <a:t>17</a:t>
            </a:fld>
            <a:endParaRPr lang="en-US" smtClean="0"/>
          </a:p>
        </p:txBody>
      </p:sp>
      <p:sp>
        <p:nvSpPr>
          <p:cNvPr id="16387" name="Rectangle 2"/>
          <p:cNvSpPr>
            <a:spLocks noGrp="1" noChangeArrowheads="1"/>
          </p:cNvSpPr>
          <p:nvPr>
            <p:ph type="title"/>
          </p:nvPr>
        </p:nvSpPr>
        <p:spPr/>
        <p:txBody>
          <a:bodyPr/>
          <a:lstStyle/>
          <a:p>
            <a:pPr eaLnBrk="1" hangingPunct="1"/>
            <a:r>
              <a:rPr lang="en-US" smtClean="0"/>
              <a:t>Consumer Class</a:t>
            </a:r>
          </a:p>
        </p:txBody>
      </p:sp>
      <p:sp>
        <p:nvSpPr>
          <p:cNvPr id="16388" name="Rectangle 3"/>
          <p:cNvSpPr>
            <a:spLocks noGrp="1" noChangeArrowheads="1"/>
          </p:cNvSpPr>
          <p:nvPr>
            <p:ph type="body" idx="1"/>
          </p:nvPr>
        </p:nvSpPr>
        <p:spPr>
          <a:xfrm>
            <a:off x="914400" y="990600"/>
            <a:ext cx="8001000"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smtClean="0"/>
              <a:t>class ConsumeInteger extends Thread</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private BufferClass cBuffer;</a:t>
            </a:r>
          </a:p>
          <a:p>
            <a:pPr marL="339725" indent="-339725" eaLnBrk="1" hangingPunct="1">
              <a:lnSpc>
                <a:spcPct val="70000"/>
              </a:lnSpc>
              <a:buFont typeface="Wingdings" pitchFamily="2" charset="2"/>
              <a:buNone/>
              <a:tabLst>
                <a:tab pos="796925" algn="l"/>
                <a:tab pos="1254125" algn="l"/>
              </a:tabLst>
            </a:pPr>
            <a:r>
              <a:rPr lang="en-US" sz="2400" noProof="1" smtClean="0"/>
              <a:t>	public ConsumeInteger(BufferClass h) { cBuffer = h; }</a:t>
            </a:r>
          </a:p>
          <a:p>
            <a:pPr marL="339725" indent="-339725" eaLnBrk="1" hangingPunct="1">
              <a:lnSpc>
                <a:spcPct val="70000"/>
              </a:lnSpc>
              <a:buFont typeface="Wingdings" pitchFamily="2" charset="2"/>
              <a:buNone/>
              <a:tabLst>
                <a:tab pos="796925" algn="l"/>
                <a:tab pos="1254125" algn="l"/>
              </a:tabLst>
            </a:pPr>
            <a:r>
              <a:rPr lang="en-US" sz="2400" noProof="1" smtClean="0"/>
              <a:t>	public void run()</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int val;</a:t>
            </a:r>
          </a:p>
          <a:p>
            <a:pPr marL="339725" indent="-339725" eaLnBrk="1" hangingPunct="1">
              <a:lnSpc>
                <a:spcPct val="70000"/>
              </a:lnSpc>
              <a:buFont typeface="Wingdings" pitchFamily="2" charset="2"/>
              <a:buNone/>
              <a:tabLst>
                <a:tab pos="796925" algn="l"/>
                <a:tab pos="1254125" algn="l"/>
              </a:tabLst>
            </a:pPr>
            <a:r>
              <a:rPr lang="en-US" sz="2400" noProof="1" smtClean="0"/>
              <a:t>		for (int count = 0; count &lt; 10; count++)</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try</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catch (InterruptedException e)</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System.err.println(e.toString());</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val = cBuffer.getBuffer();</a:t>
            </a:r>
          </a:p>
          <a:p>
            <a:pPr marL="339725" indent="-339725" eaLnBrk="1" hangingPunct="1">
              <a:lnSpc>
                <a:spcPct val="70000"/>
              </a:lnSpc>
              <a:buFont typeface="Wingdings" pitchFamily="2" charset="2"/>
              <a:buNone/>
              <a:tabLst>
                <a:tab pos="796925" algn="l"/>
                <a:tab pos="1254125" algn="l"/>
              </a:tabLst>
            </a:pPr>
            <a:r>
              <a:rPr lang="en-US" sz="2400" noProof="1" smtClean="0"/>
              <a:t>			System.out.println("</a:t>
            </a:r>
            <a:r>
              <a:rPr lang="en-US" sz="2400" dirty="0" smtClean="0"/>
              <a:t>\t</a:t>
            </a:r>
            <a:r>
              <a:rPr lang="en-US" sz="2400" noProof="1" smtClean="0"/>
              <a:t>Consumer retrieved " + val);</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a:t>
            </a:r>
          </a:p>
        </p:txBody>
      </p:sp>
      <p:sp>
        <p:nvSpPr>
          <p:cNvPr id="5" name="Oval Callout 4"/>
          <p:cNvSpPr>
            <a:spLocks noChangeArrowheads="1"/>
          </p:cNvSpPr>
          <p:nvPr/>
        </p:nvSpPr>
        <p:spPr bwMode="auto">
          <a:xfrm>
            <a:off x="6934200" y="152400"/>
            <a:ext cx="2133600" cy="1143000"/>
          </a:xfrm>
          <a:prstGeom prst="wedgeEllipseCallout">
            <a:avLst>
              <a:gd name="adj1" fmla="val -97607"/>
              <a:gd name="adj2" fmla="val 76800"/>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6" name="Group 5"/>
          <p:cNvGrpSpPr/>
          <p:nvPr/>
        </p:nvGrpSpPr>
        <p:grpSpPr>
          <a:xfrm>
            <a:off x="2149083" y="57150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441498A7-B719-44AC-9BF7-D3FAF6C092A5}" type="slidenum">
              <a:rPr lang="en-US" smtClean="0"/>
              <a:pPr>
                <a:defRPr/>
              </a:pPr>
              <a:t>18</a:t>
            </a:fld>
            <a:endParaRPr lang="en-US" smtClean="0"/>
          </a:p>
        </p:txBody>
      </p:sp>
      <p:sp>
        <p:nvSpPr>
          <p:cNvPr id="17411" name="Rectangle 2"/>
          <p:cNvSpPr>
            <a:spLocks noGrp="1" noChangeArrowheads="1"/>
          </p:cNvSpPr>
          <p:nvPr>
            <p:ph type="title"/>
          </p:nvPr>
        </p:nvSpPr>
        <p:spPr/>
        <p:txBody>
          <a:bodyPr/>
          <a:lstStyle/>
          <a:p>
            <a:pPr eaLnBrk="1" hangingPunct="1"/>
            <a:r>
              <a:rPr lang="en-US" smtClean="0"/>
              <a:t>Main Program</a:t>
            </a:r>
          </a:p>
        </p:txBody>
      </p:sp>
      <p:sp>
        <p:nvSpPr>
          <p:cNvPr id="17412" name="Rectangle 3"/>
          <p:cNvSpPr>
            <a:spLocks noGrp="1" noChangeArrowheads="1"/>
          </p:cNvSpPr>
          <p:nvPr>
            <p:ph type="body" idx="1"/>
          </p:nvPr>
        </p:nvSpPr>
        <p:spPr>
          <a:xfrm>
            <a:off x="152400" y="1143000"/>
            <a:ext cx="8153400" cy="4800600"/>
          </a:xfrm>
        </p:spPr>
        <p:txBody>
          <a:bodyPr/>
          <a:lstStyle/>
          <a:p>
            <a:pPr marL="339725" indent="-339725" eaLnBrk="1" hangingPunct="1">
              <a:lnSpc>
                <a:spcPct val="80000"/>
              </a:lnSpc>
              <a:buFont typeface="Wingdings" pitchFamily="2" charset="2"/>
              <a:buNone/>
              <a:tabLst>
                <a:tab pos="796925" algn="l"/>
                <a:tab pos="1254125" algn="l"/>
              </a:tabLst>
            </a:pPr>
            <a:r>
              <a:rPr lang="en-US" noProof="1" smtClean="0"/>
              <a:t>public class ProducerConsumer</a:t>
            </a:r>
          </a:p>
          <a:p>
            <a:pPr marL="339725" indent="-339725" eaLnBrk="1" hangingPunct="1">
              <a:lnSpc>
                <a:spcPct val="80000"/>
              </a:lnSpc>
              <a:buFont typeface="Wingdings" pitchFamily="2" charset="2"/>
              <a:buNone/>
              <a:tabLst>
                <a:tab pos="796925" algn="l"/>
                <a:tab pos="1254125" algn="l"/>
              </a:tabLst>
            </a:pPr>
            <a:r>
              <a:rPr lang="en-US" noProof="1" smtClean="0"/>
              <a:t>{</a:t>
            </a:r>
          </a:p>
          <a:p>
            <a:pPr marL="339725" indent="-339725" eaLnBrk="1" hangingPunct="1">
              <a:lnSpc>
                <a:spcPct val="80000"/>
              </a:lnSpc>
              <a:buFont typeface="Wingdings" pitchFamily="2" charset="2"/>
              <a:buNone/>
              <a:tabLst>
                <a:tab pos="796925" algn="l"/>
                <a:tab pos="1254125" algn="l"/>
              </a:tabLst>
            </a:pPr>
            <a:r>
              <a:rPr lang="en-US" noProof="1" smtClean="0"/>
              <a:t>	public static void main(String args[])</a:t>
            </a:r>
          </a:p>
          <a:p>
            <a:pPr marL="339725" indent="-339725" eaLnBrk="1" hangingPunct="1">
              <a:lnSpc>
                <a:spcPct val="80000"/>
              </a:lnSpc>
              <a:buFont typeface="Wingdings" pitchFamily="2" charset="2"/>
              <a:buNone/>
              <a:tabLst>
                <a:tab pos="796925" algn="l"/>
                <a:tab pos="1254125" algn="l"/>
              </a:tabLst>
            </a:pPr>
            <a:r>
              <a:rPr lang="en-US" noProof="1" smtClean="0"/>
              <a:t>	{</a:t>
            </a:r>
          </a:p>
          <a:p>
            <a:pPr marL="339725" indent="-339725" eaLnBrk="1" hangingPunct="1">
              <a:lnSpc>
                <a:spcPct val="80000"/>
              </a:lnSpc>
              <a:buFont typeface="Wingdings" pitchFamily="2" charset="2"/>
              <a:buNone/>
              <a:tabLst>
                <a:tab pos="796925" algn="l"/>
                <a:tab pos="1254125" algn="l"/>
              </a:tabLst>
            </a:pPr>
            <a:r>
              <a:rPr lang="en-US" noProof="1" smtClean="0"/>
              <a:t>		BufferClass h = new BufferClass();</a:t>
            </a:r>
          </a:p>
          <a:p>
            <a:pPr marL="339725" indent="-339725" eaLnBrk="1" hangingPunct="1">
              <a:lnSpc>
                <a:spcPct val="80000"/>
              </a:lnSpc>
              <a:buFont typeface="Wingdings" pitchFamily="2" charset="2"/>
              <a:buNone/>
              <a:tabLst>
                <a:tab pos="796925" algn="l"/>
                <a:tab pos="1254125" algn="l"/>
              </a:tabLst>
            </a:pPr>
            <a:r>
              <a:rPr lang="en-US" noProof="1" smtClean="0"/>
              <a:t>		ProduceInteger p = new ProduceInteger(h);</a:t>
            </a:r>
          </a:p>
          <a:p>
            <a:pPr marL="339725" indent="-339725" eaLnBrk="1" hangingPunct="1">
              <a:lnSpc>
                <a:spcPct val="80000"/>
              </a:lnSpc>
              <a:buFont typeface="Wingdings" pitchFamily="2" charset="2"/>
              <a:buNone/>
              <a:tabLst>
                <a:tab pos="796925" algn="l"/>
                <a:tab pos="1254125" algn="l"/>
              </a:tabLst>
            </a:pPr>
            <a:r>
              <a:rPr lang="en-US" noProof="1" smtClean="0"/>
              <a:t>		ConsumeInteger c = new ConsumeInteger(h);</a:t>
            </a:r>
          </a:p>
          <a:p>
            <a:pPr marL="339725" indent="-339725" eaLnBrk="1" hangingPunct="1">
              <a:lnSpc>
                <a:spcPct val="80000"/>
              </a:lnSpc>
              <a:buFont typeface="Wingdings" pitchFamily="2" charset="2"/>
              <a:buNone/>
              <a:tabLst>
                <a:tab pos="796925" algn="l"/>
                <a:tab pos="1254125" algn="l"/>
              </a:tabLst>
            </a:pPr>
            <a:r>
              <a:rPr lang="en-US" noProof="1" smtClean="0"/>
              <a:t>		p.start();</a:t>
            </a:r>
          </a:p>
          <a:p>
            <a:pPr marL="339725" indent="-339725" eaLnBrk="1" hangingPunct="1">
              <a:lnSpc>
                <a:spcPct val="80000"/>
              </a:lnSpc>
              <a:buFont typeface="Wingdings" pitchFamily="2" charset="2"/>
              <a:buNone/>
              <a:tabLst>
                <a:tab pos="796925" algn="l"/>
                <a:tab pos="1254125" algn="l"/>
              </a:tabLst>
            </a:pPr>
            <a:r>
              <a:rPr lang="en-US" smtClean="0"/>
              <a:t>		p.</a:t>
            </a:r>
            <a:r>
              <a:rPr lang="en-US" smtClean="0">
                <a:solidFill>
                  <a:srgbClr val="990000"/>
                </a:solidFill>
              </a:rPr>
              <a:t>setPriority</a:t>
            </a:r>
            <a:r>
              <a:rPr lang="en-US" smtClean="0"/>
              <a:t>(</a:t>
            </a:r>
            <a:r>
              <a:rPr lang="en-US" sz="2400" smtClean="0"/>
              <a:t>Thread.NORM_PRIORITY</a:t>
            </a:r>
            <a:r>
              <a:rPr lang="en-US" smtClean="0"/>
              <a:t>-1);</a:t>
            </a:r>
            <a:endParaRPr lang="en-US" noProof="1" smtClean="0"/>
          </a:p>
          <a:p>
            <a:pPr marL="339725" indent="-339725" eaLnBrk="1" hangingPunct="1">
              <a:lnSpc>
                <a:spcPct val="80000"/>
              </a:lnSpc>
              <a:buFont typeface="Wingdings" pitchFamily="2" charset="2"/>
              <a:buNone/>
              <a:tabLst>
                <a:tab pos="796925" algn="l"/>
                <a:tab pos="1254125" algn="l"/>
              </a:tabLst>
            </a:pPr>
            <a:r>
              <a:rPr lang="en-US" noProof="1" smtClean="0"/>
              <a:t>		c.start();</a:t>
            </a:r>
          </a:p>
          <a:p>
            <a:pPr marL="339725" indent="-339725" eaLnBrk="1" hangingPunct="1">
              <a:lnSpc>
                <a:spcPct val="80000"/>
              </a:lnSpc>
              <a:buFont typeface="Wingdings" pitchFamily="2" charset="2"/>
              <a:buNone/>
              <a:tabLst>
                <a:tab pos="796925" algn="l"/>
                <a:tab pos="1254125" algn="l"/>
              </a:tabLst>
            </a:pPr>
            <a:r>
              <a:rPr lang="en-US" smtClean="0"/>
              <a:t>		c.</a:t>
            </a:r>
            <a:r>
              <a:rPr lang="en-US" smtClean="0">
                <a:solidFill>
                  <a:srgbClr val="990000"/>
                </a:solidFill>
              </a:rPr>
              <a:t>setPriority</a:t>
            </a:r>
            <a:r>
              <a:rPr lang="en-US" smtClean="0"/>
              <a:t>(</a:t>
            </a:r>
            <a:r>
              <a:rPr lang="en-US" sz="2400" smtClean="0"/>
              <a:t>Thread.NORM_PRIORITY</a:t>
            </a:r>
            <a:r>
              <a:rPr lang="en-US" smtClean="0"/>
              <a:t>+1);</a:t>
            </a:r>
            <a:endParaRPr lang="en-US" noProof="1" smtClean="0"/>
          </a:p>
          <a:p>
            <a:pPr marL="339725" indent="-339725" eaLnBrk="1" hangingPunct="1">
              <a:lnSpc>
                <a:spcPct val="80000"/>
              </a:lnSpc>
              <a:buFont typeface="Wingdings" pitchFamily="2" charset="2"/>
              <a:buNone/>
              <a:tabLst>
                <a:tab pos="796925" algn="l"/>
                <a:tab pos="1254125" algn="l"/>
              </a:tabLst>
            </a:pPr>
            <a:r>
              <a:rPr lang="en-US" noProof="1" smtClean="0"/>
              <a:t>	}</a:t>
            </a:r>
          </a:p>
          <a:p>
            <a:pPr marL="339725" indent="-339725" eaLnBrk="1" hangingPunct="1">
              <a:lnSpc>
                <a:spcPct val="80000"/>
              </a:lnSpc>
              <a:buFont typeface="Wingdings" pitchFamily="2" charset="2"/>
              <a:buNone/>
              <a:tabLst>
                <a:tab pos="796925" algn="l"/>
                <a:tab pos="1254125" algn="l"/>
              </a:tabLst>
            </a:pPr>
            <a:r>
              <a:rPr lang="en-US" noProof="1" smtClean="0"/>
              <a:t>}</a:t>
            </a:r>
          </a:p>
        </p:txBody>
      </p:sp>
      <p:sp>
        <p:nvSpPr>
          <p:cNvPr id="5" name="Oval Callout 4"/>
          <p:cNvSpPr>
            <a:spLocks noChangeArrowheads="1"/>
          </p:cNvSpPr>
          <p:nvPr/>
        </p:nvSpPr>
        <p:spPr bwMode="auto">
          <a:xfrm>
            <a:off x="6172200" y="762000"/>
            <a:ext cx="2286000" cy="762000"/>
          </a:xfrm>
          <a:prstGeom prst="wedgeEllipseCallout">
            <a:avLst>
              <a:gd name="adj1" fmla="val -53319"/>
              <a:gd name="adj2" fmla="val 235921"/>
            </a:avLst>
          </a:prstGeom>
          <a:solidFill>
            <a:srgbClr val="FFFFCC"/>
          </a:solidFill>
          <a:ln w="9525" algn="ctr">
            <a:solidFill>
              <a:schemeClr val="tx1"/>
            </a:solidFill>
            <a:round/>
            <a:headEnd/>
            <a:tailEnd/>
          </a:ln>
        </p:spPr>
        <p:txBody>
          <a:bodyPr/>
          <a:lstStyle/>
          <a:p>
            <a:pPr algn="ctr" eaLnBrk="0" hangingPunct="0"/>
            <a:r>
              <a:rPr lang="en-US"/>
              <a:t>Creating the buffer</a:t>
            </a:r>
          </a:p>
        </p:txBody>
      </p:sp>
      <p:sp>
        <p:nvSpPr>
          <p:cNvPr id="6" name="Oval Callout 5"/>
          <p:cNvSpPr>
            <a:spLocks noChangeArrowheads="1"/>
          </p:cNvSpPr>
          <p:nvPr/>
        </p:nvSpPr>
        <p:spPr bwMode="auto">
          <a:xfrm>
            <a:off x="6934200" y="1752600"/>
            <a:ext cx="2209800" cy="1447800"/>
          </a:xfrm>
          <a:prstGeom prst="wedgeEllipseCallout">
            <a:avLst>
              <a:gd name="adj1" fmla="val -50787"/>
              <a:gd name="adj2" fmla="val 57657"/>
            </a:avLst>
          </a:prstGeom>
          <a:solidFill>
            <a:schemeClr val="accent1"/>
          </a:solidFill>
          <a:ln w="9525" algn="ctr">
            <a:solidFill>
              <a:schemeClr val="tx1"/>
            </a:solidFill>
            <a:round/>
            <a:headEnd/>
            <a:tailEnd/>
          </a:ln>
        </p:spPr>
        <p:txBody>
          <a:bodyPr/>
          <a:lstStyle/>
          <a:p>
            <a:pPr algn="ctr" eaLnBrk="0" hangingPunct="0"/>
            <a:r>
              <a:rPr lang="en-US"/>
              <a:t>Creating the producer and passing the buffer to it</a:t>
            </a:r>
          </a:p>
        </p:txBody>
      </p:sp>
      <p:sp>
        <p:nvSpPr>
          <p:cNvPr id="7" name="Oval Callout 6"/>
          <p:cNvSpPr>
            <a:spLocks noChangeArrowheads="1"/>
          </p:cNvSpPr>
          <p:nvPr/>
        </p:nvSpPr>
        <p:spPr bwMode="auto">
          <a:xfrm>
            <a:off x="6858000" y="5029200"/>
            <a:ext cx="2171700" cy="1676400"/>
          </a:xfrm>
          <a:prstGeom prst="wedgeEllipseCallout">
            <a:avLst>
              <a:gd name="adj1" fmla="val -33259"/>
              <a:gd name="adj2" fmla="val -107634"/>
            </a:avLst>
          </a:prstGeom>
          <a:solidFill>
            <a:schemeClr val="accent1"/>
          </a:solidFill>
          <a:ln w="9525" algn="ctr">
            <a:solidFill>
              <a:schemeClr val="tx1"/>
            </a:solidFill>
            <a:round/>
            <a:headEnd/>
            <a:tailEnd/>
          </a:ln>
        </p:spPr>
        <p:txBody>
          <a:bodyPr/>
          <a:lstStyle/>
          <a:p>
            <a:pPr algn="ctr" eaLnBrk="0" hangingPunct="0"/>
            <a:r>
              <a:rPr lang="en-US"/>
              <a:t>Creating the consumer and passing the same buffer to it</a:t>
            </a:r>
          </a:p>
        </p:txBody>
      </p:sp>
      <p:sp>
        <p:nvSpPr>
          <p:cNvPr id="2" name="Rectangular Callout 1"/>
          <p:cNvSpPr/>
          <p:nvPr/>
        </p:nvSpPr>
        <p:spPr bwMode="auto">
          <a:xfrm>
            <a:off x="2209800" y="6019800"/>
            <a:ext cx="4343400" cy="685800"/>
          </a:xfrm>
          <a:prstGeom prst="wedgeRectCallout">
            <a:avLst>
              <a:gd name="adj1" fmla="val -47399"/>
              <a:gd name="adj2" fmla="val -8035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Priority is not significant in this example, as one thread is blocked while other is running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nodeType="afterGroup">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p:txBody>
          <a:bodyPr/>
          <a:lstStyle/>
          <a:p>
            <a:pPr>
              <a:defRPr/>
            </a:pPr>
            <a:fld id="{11C760A3-EE8D-483E-A266-8C502334574D}" type="slidenum">
              <a:rPr lang="en-US" smtClean="0"/>
              <a:pPr>
                <a:defRPr/>
              </a:pPr>
              <a:t>19</a:t>
            </a:fld>
            <a:endParaRPr lang="en-US" smtClean="0"/>
          </a:p>
        </p:txBody>
      </p:sp>
      <p:sp>
        <p:nvSpPr>
          <p:cNvPr id="18435" name="Rectangle 2"/>
          <p:cNvSpPr>
            <a:spLocks noGrp="1" noChangeArrowheads="1"/>
          </p:cNvSpPr>
          <p:nvPr>
            <p:ph type="title"/>
          </p:nvPr>
        </p:nvSpPr>
        <p:spPr/>
        <p:txBody>
          <a:bodyPr/>
          <a:lstStyle/>
          <a:p>
            <a:pPr eaLnBrk="1" hangingPunct="1"/>
            <a:r>
              <a:rPr lang="en-US" smtClean="0"/>
              <a:t>What is wrong with the program?</a:t>
            </a:r>
          </a:p>
        </p:txBody>
      </p:sp>
      <p:sp>
        <p:nvSpPr>
          <p:cNvPr id="18436" name="Rectangle 4"/>
          <p:cNvSpPr>
            <a:spLocks noChangeArrowheads="1"/>
          </p:cNvSpPr>
          <p:nvPr/>
        </p:nvSpPr>
        <p:spPr bwMode="auto">
          <a:xfrm>
            <a:off x="2057400" y="1295400"/>
            <a:ext cx="4572000" cy="5050613"/>
          </a:xfrm>
          <a:prstGeom prst="rect">
            <a:avLst/>
          </a:prstGeom>
          <a:noFill/>
          <a:ln w="9525">
            <a:noFill/>
            <a:miter lim="800000"/>
            <a:headEnd/>
            <a:tailEnd/>
          </a:ln>
        </p:spPr>
        <p:txBody>
          <a:bodyPr>
            <a:spAutoFit/>
          </a:bodyPr>
          <a:lstStyle/>
          <a:p>
            <a:pPr marL="463550" indent="-463550" eaLnBrk="1" hangingPunct="1">
              <a:lnSpc>
                <a:spcPct val="90000"/>
              </a:lnSpc>
              <a:buFont typeface="Wingdings" pitchFamily="2" charset="2"/>
              <a:buNone/>
              <a:tabLst>
                <a:tab pos="914400" algn="l"/>
                <a:tab pos="1377950" algn="l"/>
              </a:tabLst>
            </a:pPr>
            <a:r>
              <a:rPr lang="en-US" sz="2000" noProof="1"/>
              <a:t>class BufferClass</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private int bufferCell = -1;	</a:t>
            </a:r>
            <a:r>
              <a:rPr lang="en-US" sz="2000" dirty="0"/>
              <a:t>	</a:t>
            </a:r>
            <a:r>
              <a:rPr lang="en-US" sz="2000" noProof="1"/>
              <a:t>// buffer for an integer</a:t>
            </a:r>
          </a:p>
          <a:p>
            <a:pPr marL="463550" indent="-463550" eaLnBrk="1" hangingPunct="1">
              <a:lnSpc>
                <a:spcPct val="90000"/>
              </a:lnSpc>
              <a:buFont typeface="Wingdings" pitchFamily="2" charset="2"/>
              <a:buNone/>
              <a:tabLst>
                <a:tab pos="914400" algn="l"/>
                <a:tab pos="1377950" algn="l"/>
              </a:tabLst>
            </a:pPr>
            <a:r>
              <a:rPr lang="en-US" sz="2000" noProof="1"/>
              <a:t>	private boolean </a:t>
            </a:r>
            <a:r>
              <a:rPr lang="en-US" sz="2000" b="1" noProof="1">
                <a:solidFill>
                  <a:schemeClr val="folHlink"/>
                </a:solidFill>
              </a:rPr>
              <a:t>writeable</a:t>
            </a:r>
            <a:r>
              <a:rPr lang="en-US" sz="2000" noProof="1"/>
              <a:t> = true;	// flag</a:t>
            </a:r>
          </a:p>
          <a:p>
            <a:pPr marL="463550" indent="-463550" eaLnBrk="1" hangingPunct="1">
              <a:lnSpc>
                <a:spcPct val="90000"/>
              </a:lnSpc>
              <a:buFont typeface="Wingdings" pitchFamily="2" charset="2"/>
              <a:buNone/>
              <a:tabLst>
                <a:tab pos="914400" algn="l"/>
                <a:tab pos="1377950" algn="l"/>
              </a:tabLst>
            </a:pPr>
            <a:r>
              <a:rPr lang="en-US" sz="2000" noProof="1"/>
              <a:t>	public void setBuffer(int val)</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Lst>
            </a:pPr>
            <a:r>
              <a:rPr lang="en-US" sz="2000" noProof="1"/>
              <a:t>		{ }</a:t>
            </a:r>
          </a:p>
          <a:p>
            <a:pPr marL="463550" indent="-463550" eaLnBrk="1" hangingPunct="1">
              <a:lnSpc>
                <a:spcPct val="90000"/>
              </a:lnSpc>
              <a:buFont typeface="Wingdings" pitchFamily="2" charset="2"/>
              <a:buNone/>
              <a:tabLst>
                <a:tab pos="914400" algn="l"/>
                <a:tab pos="1377950" algn="l"/>
              </a:tabLst>
            </a:pPr>
            <a:r>
              <a:rPr lang="en-US" sz="2000" noProof="1"/>
              <a:t>		bufferCell = val;</a:t>
            </a:r>
          </a:p>
          <a:p>
            <a:pPr marL="463550" indent="-463550" eaLnBrk="1" hangingPunct="1">
              <a:lnSpc>
                <a:spcPct val="90000"/>
              </a:lnSpc>
              <a:buFont typeface="Wingdings" pitchFamily="2" charset="2"/>
              <a:buNone/>
              <a:tabLst>
                <a:tab pos="914400" algn="l"/>
                <a:tab pos="1377950" algn="l"/>
              </a:tabLst>
            </a:pPr>
            <a:r>
              <a:rPr lang="en-US" sz="2000" noProof="1"/>
              <a:t>		</a:t>
            </a:r>
            <a:r>
              <a:rPr lang="en-US" sz="2000" b="1" noProof="1">
                <a:solidFill>
                  <a:schemeClr val="folHlink"/>
                </a:solidFill>
              </a:rPr>
              <a:t>writeable</a:t>
            </a:r>
            <a:r>
              <a:rPr lang="en-US" sz="2000" noProof="1"/>
              <a:t> = false;</a:t>
            </a:r>
          </a:p>
          <a:p>
            <a:pPr marL="463550" indent="-463550" eaLnBrk="1" hangingPunct="1">
              <a:lnSpc>
                <a:spcPct val="90000"/>
              </a:lnSpc>
              <a:buFont typeface="Wingdings" pitchFamily="2" charset="2"/>
              <a:buNone/>
              <a:tabLst>
                <a:tab pos="914400" algn="l"/>
                <a:tab pos="1377950" algn="l"/>
              </a:tabLst>
            </a:pPr>
            <a:r>
              <a:rPr lang="en-US" sz="2000" noProof="1"/>
              <a:t>	}</a:t>
            </a:r>
          </a:p>
          <a:p>
            <a:pPr marL="463550" indent="-463550" eaLnBrk="1" hangingPunct="1">
              <a:lnSpc>
                <a:spcPct val="90000"/>
              </a:lnSpc>
              <a:buFont typeface="Wingdings" pitchFamily="2" charset="2"/>
              <a:buNone/>
              <a:tabLst>
                <a:tab pos="914400" algn="l"/>
                <a:tab pos="1377950" algn="l"/>
              </a:tabLst>
            </a:pPr>
            <a:r>
              <a:rPr lang="en-US" sz="2000" noProof="1"/>
              <a:t>	public int getBuffer()</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Lst>
            </a:pPr>
            <a:r>
              <a:rPr lang="en-US" sz="2000" noProof="1"/>
              <a:t>		{ }</a:t>
            </a:r>
          </a:p>
          <a:p>
            <a:pPr marL="463550" indent="-463550" eaLnBrk="1" hangingPunct="1">
              <a:lnSpc>
                <a:spcPct val="90000"/>
              </a:lnSpc>
              <a:buFont typeface="Wingdings" pitchFamily="2" charset="2"/>
              <a:buNone/>
              <a:tabLst>
                <a:tab pos="914400" algn="l"/>
                <a:tab pos="1377950" algn="l"/>
              </a:tabLst>
            </a:pPr>
            <a:r>
              <a:rPr lang="en-US" sz="2000" noProof="1"/>
              <a:t>		</a:t>
            </a:r>
            <a:r>
              <a:rPr lang="en-US" sz="2000" b="1" noProof="1">
                <a:solidFill>
                  <a:schemeClr val="folHlink"/>
                </a:solidFill>
              </a:rPr>
              <a:t>writeable</a:t>
            </a:r>
            <a:r>
              <a:rPr lang="en-US" sz="2000" noProof="1"/>
              <a:t> = true;</a:t>
            </a:r>
          </a:p>
          <a:p>
            <a:pPr marL="463550" indent="-463550" eaLnBrk="1" hangingPunct="1">
              <a:lnSpc>
                <a:spcPct val="90000"/>
              </a:lnSpc>
              <a:buFont typeface="Wingdings" pitchFamily="2" charset="2"/>
              <a:buNone/>
              <a:tabLst>
                <a:tab pos="914400" algn="l"/>
                <a:tab pos="1377950" algn="l"/>
              </a:tabLst>
            </a:pPr>
            <a:r>
              <a:rPr lang="en-US" sz="2000" noProof="1"/>
              <a:t>		return bufferCell;</a:t>
            </a:r>
          </a:p>
          <a:p>
            <a:pPr marL="463550" indent="-463550" eaLnBrk="1" hangingPunct="1">
              <a:lnSpc>
                <a:spcPct val="90000"/>
              </a:lnSpc>
              <a:buFont typeface="Wingdings" pitchFamily="2" charset="2"/>
              <a:buNone/>
              <a:tabLst>
                <a:tab pos="914400" algn="l"/>
                <a:tab pos="1377950" algn="l"/>
              </a:tabLst>
            </a:pPr>
            <a:r>
              <a:rPr lang="en-US" sz="2000" noProof="1"/>
              <a:t>	}</a:t>
            </a:r>
          </a:p>
          <a:p>
            <a:pPr marL="463550" indent="-463550" eaLnBrk="1" hangingPunct="1">
              <a:lnSpc>
                <a:spcPct val="90000"/>
              </a:lnSpc>
              <a:buFont typeface="Wingdings" pitchFamily="2" charset="2"/>
              <a:buNone/>
              <a:tabLst>
                <a:tab pos="914400" algn="l"/>
                <a:tab pos="1377950" algn="l"/>
              </a:tabLst>
            </a:pPr>
            <a:r>
              <a:rPr lang="en-US" sz="2000" noProof="1"/>
              <a:t>}</a:t>
            </a:r>
          </a:p>
        </p:txBody>
      </p:sp>
      <p:sp>
        <p:nvSpPr>
          <p:cNvPr id="6" name="Rounded Rectangular Callout 5"/>
          <p:cNvSpPr>
            <a:spLocks noChangeArrowheads="1"/>
          </p:cNvSpPr>
          <p:nvPr/>
        </p:nvSpPr>
        <p:spPr bwMode="auto">
          <a:xfrm>
            <a:off x="5497530" y="3436492"/>
            <a:ext cx="1447800" cy="495300"/>
          </a:xfrm>
          <a:prstGeom prst="wedgeRoundRectCallout">
            <a:avLst>
              <a:gd name="adj1" fmla="val -193519"/>
              <a:gd name="adj2" fmla="val -64769"/>
              <a:gd name="adj3" fmla="val 16667"/>
            </a:avLst>
          </a:prstGeom>
          <a:solidFill>
            <a:srgbClr val="FFFFCC"/>
          </a:solidFill>
          <a:ln w="9525" algn="ctr">
            <a:solidFill>
              <a:schemeClr val="tx1"/>
            </a:solidFill>
            <a:round/>
            <a:headEnd/>
            <a:tailEnd/>
          </a:ln>
        </p:spPr>
        <p:txBody>
          <a:bodyPr/>
          <a:lstStyle/>
          <a:p>
            <a:pPr eaLnBrk="0" hangingPunct="0"/>
            <a:r>
              <a:rPr lang="en-US"/>
              <a:t>Not efficient</a:t>
            </a:r>
          </a:p>
        </p:txBody>
      </p:sp>
      <p:sp>
        <p:nvSpPr>
          <p:cNvPr id="7" name="Rounded Rectangular Callout 6"/>
          <p:cNvSpPr>
            <a:spLocks noChangeArrowheads="1"/>
          </p:cNvSpPr>
          <p:nvPr/>
        </p:nvSpPr>
        <p:spPr bwMode="auto">
          <a:xfrm>
            <a:off x="5486400" y="5105400"/>
            <a:ext cx="1447800" cy="495300"/>
          </a:xfrm>
          <a:prstGeom prst="wedgeRoundRectCallout">
            <a:avLst>
              <a:gd name="adj1" fmla="val -194472"/>
              <a:gd name="adj2" fmla="val -69162"/>
              <a:gd name="adj3" fmla="val 16667"/>
            </a:avLst>
          </a:prstGeom>
          <a:solidFill>
            <a:srgbClr val="FFFFCC"/>
          </a:solidFill>
          <a:ln w="9525" algn="ctr">
            <a:solidFill>
              <a:schemeClr val="tx1"/>
            </a:solidFill>
            <a:round/>
            <a:headEnd/>
            <a:tailEnd/>
          </a:ln>
        </p:spPr>
        <p:txBody>
          <a:bodyPr/>
          <a:lstStyle/>
          <a:p>
            <a:pPr eaLnBrk="0" hangingPunct="0"/>
            <a:r>
              <a:rPr lang="en-US"/>
              <a:t>Not efficient</a:t>
            </a:r>
          </a:p>
        </p:txBody>
      </p:sp>
      <p:sp>
        <p:nvSpPr>
          <p:cNvPr id="9" name="Right Arrow 8"/>
          <p:cNvSpPr>
            <a:spLocks noChangeArrowheads="1"/>
          </p:cNvSpPr>
          <p:nvPr/>
        </p:nvSpPr>
        <p:spPr bwMode="auto">
          <a:xfrm>
            <a:off x="1905000" y="5105400"/>
            <a:ext cx="106680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D3ACD57-0FE5-46F6-BA14-AFCE8D4157CC}" type="slidenum">
              <a:rPr lang="en-US" smtClean="0"/>
              <a:pPr/>
              <a:t>2</a:t>
            </a:fld>
            <a:endParaRPr lang="en-US" smtClean="0"/>
          </a:p>
        </p:txBody>
      </p:sp>
      <p:grpSp>
        <p:nvGrpSpPr>
          <p:cNvPr id="2" name="Group 110"/>
          <p:cNvGrpSpPr>
            <a:grpSpLocks/>
          </p:cNvGrpSpPr>
          <p:nvPr/>
        </p:nvGrpSpPr>
        <p:grpSpPr bwMode="auto">
          <a:xfrm>
            <a:off x="4294188" y="2736850"/>
            <a:ext cx="2335212" cy="2770187"/>
            <a:chOff x="2705" y="1185"/>
            <a:chExt cx="1471" cy="1745"/>
          </a:xfrm>
        </p:grpSpPr>
        <p:sp>
          <p:nvSpPr>
            <p:cNvPr id="31788" name="Oval 86"/>
            <p:cNvSpPr>
              <a:spLocks noChangeArrowheads="1"/>
            </p:cNvSpPr>
            <p:nvPr/>
          </p:nvSpPr>
          <p:spPr bwMode="auto">
            <a:xfrm>
              <a:off x="2705" y="1185"/>
              <a:ext cx="1471" cy="1745"/>
            </a:xfrm>
            <a:prstGeom prst="ellipse">
              <a:avLst/>
            </a:prstGeom>
            <a:solidFill>
              <a:srgbClr val="FFFFFF"/>
            </a:solidFill>
            <a:ln w="7938">
              <a:solidFill>
                <a:srgbClr val="000000"/>
              </a:solidFill>
              <a:round/>
              <a:headEnd/>
              <a:tailEnd/>
            </a:ln>
          </p:spPr>
          <p:txBody>
            <a:bodyPr/>
            <a:lstStyle/>
            <a:p>
              <a:endParaRPr lang="en-US"/>
            </a:p>
          </p:txBody>
        </p:sp>
        <p:sp>
          <p:nvSpPr>
            <p:cNvPr id="31789" name="Rectangle 87"/>
            <p:cNvSpPr>
              <a:spLocks noChangeArrowheads="1"/>
            </p:cNvSpPr>
            <p:nvPr/>
          </p:nvSpPr>
          <p:spPr bwMode="auto">
            <a:xfrm>
              <a:off x="3120" y="1294"/>
              <a:ext cx="65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a:t>
              </a:r>
              <a:r>
                <a:rPr lang="en-US" sz="1600">
                  <a:solidFill>
                    <a:srgbClr val="FF0000"/>
                  </a:solidFill>
                  <a:latin typeface="Arial" charset="0"/>
                </a:rPr>
                <a:t>P1</a:t>
              </a:r>
            </a:p>
          </p:txBody>
        </p:sp>
        <p:sp>
          <p:nvSpPr>
            <p:cNvPr id="31790" name="Rectangle 90"/>
            <p:cNvSpPr>
              <a:spLocks noChangeArrowheads="1"/>
            </p:cNvSpPr>
            <p:nvPr/>
          </p:nvSpPr>
          <p:spPr bwMode="auto">
            <a:xfrm>
              <a:off x="2880" y="1573"/>
              <a:ext cx="1122" cy="195"/>
            </a:xfrm>
            <a:prstGeom prst="rect">
              <a:avLst/>
            </a:prstGeom>
            <a:solidFill>
              <a:srgbClr val="FFFFFF"/>
            </a:solidFill>
            <a:ln w="7938">
              <a:solidFill>
                <a:srgbClr val="000000"/>
              </a:solidFill>
              <a:miter lim="800000"/>
              <a:headEnd/>
              <a:tailEnd/>
            </a:ln>
          </p:spPr>
          <p:txBody>
            <a:bodyPr/>
            <a:lstStyle/>
            <a:p>
              <a:pPr algn="ctr"/>
              <a:r>
                <a:rPr lang="en-US" sz="1600">
                  <a:solidFill>
                    <a:srgbClr val="000000"/>
                  </a:solidFill>
                  <a:latin typeface="Arial" charset="0"/>
                </a:rPr>
                <a:t>Instructions(prog)</a:t>
              </a:r>
              <a:endParaRPr lang="en-US" sz="1600">
                <a:latin typeface="Arial" charset="0"/>
              </a:endParaRPr>
            </a:p>
            <a:p>
              <a:pPr algn="ctr"/>
              <a:endParaRPr lang="en-US" sz="1600">
                <a:latin typeface="Arial" charset="0"/>
              </a:endParaRPr>
            </a:p>
          </p:txBody>
        </p:sp>
        <p:sp>
          <p:nvSpPr>
            <p:cNvPr id="31791" name="Rectangle 91"/>
            <p:cNvSpPr>
              <a:spLocks noChangeArrowheads="1"/>
            </p:cNvSpPr>
            <p:nvPr/>
          </p:nvSpPr>
          <p:spPr bwMode="auto">
            <a:xfrm>
              <a:off x="2917" y="1787"/>
              <a:ext cx="1037"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92" name="Rectangle 95"/>
            <p:cNvSpPr>
              <a:spLocks noChangeArrowheads="1"/>
            </p:cNvSpPr>
            <p:nvPr/>
          </p:nvSpPr>
          <p:spPr bwMode="auto">
            <a:xfrm>
              <a:off x="2917" y="2014"/>
              <a:ext cx="989"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grpSp>
      <p:sp>
        <p:nvSpPr>
          <p:cNvPr id="31748" name="Rectangle 2"/>
          <p:cNvSpPr>
            <a:spLocks noGrp="1" noChangeArrowheads="1"/>
          </p:cNvSpPr>
          <p:nvPr>
            <p:ph type="title"/>
          </p:nvPr>
        </p:nvSpPr>
        <p:spPr/>
        <p:txBody>
          <a:bodyPr/>
          <a:lstStyle/>
          <a:p>
            <a:pPr eaLnBrk="1" hangingPunct="1"/>
            <a:r>
              <a:rPr lang="en-US" smtClean="0"/>
              <a:t>How is a New Process Created in Unix?</a:t>
            </a:r>
          </a:p>
        </p:txBody>
      </p:sp>
      <p:sp>
        <p:nvSpPr>
          <p:cNvPr id="31749" name="Oval 20"/>
          <p:cNvSpPr>
            <a:spLocks noChangeArrowheads="1"/>
          </p:cNvSpPr>
          <p:nvPr/>
        </p:nvSpPr>
        <p:spPr bwMode="auto">
          <a:xfrm>
            <a:off x="304800" y="2741612"/>
            <a:ext cx="2335213" cy="2770188"/>
          </a:xfrm>
          <a:prstGeom prst="ellipse">
            <a:avLst/>
          </a:prstGeom>
          <a:solidFill>
            <a:srgbClr val="FFFFFF"/>
          </a:solidFill>
          <a:ln w="7938">
            <a:solidFill>
              <a:srgbClr val="000000"/>
            </a:solidFill>
            <a:round/>
            <a:headEnd/>
            <a:tailEnd/>
          </a:ln>
        </p:spPr>
        <p:txBody>
          <a:bodyPr/>
          <a:lstStyle/>
          <a:p>
            <a:endParaRPr lang="en-US"/>
          </a:p>
        </p:txBody>
      </p:sp>
      <p:sp>
        <p:nvSpPr>
          <p:cNvPr id="31750" name="Rectangle 21"/>
          <p:cNvSpPr>
            <a:spLocks noChangeArrowheads="1"/>
          </p:cNvSpPr>
          <p:nvPr/>
        </p:nvSpPr>
        <p:spPr bwMode="auto">
          <a:xfrm>
            <a:off x="993775" y="2914650"/>
            <a:ext cx="10382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P0</a:t>
            </a:r>
            <a:endParaRPr lang="en-US" sz="1600">
              <a:latin typeface="Arial" charset="0"/>
            </a:endParaRPr>
          </a:p>
        </p:txBody>
      </p:sp>
      <p:sp>
        <p:nvSpPr>
          <p:cNvPr id="456726" name="Rectangle 22"/>
          <p:cNvSpPr>
            <a:spLocks noChangeArrowheads="1"/>
          </p:cNvSpPr>
          <p:nvPr/>
        </p:nvSpPr>
        <p:spPr bwMode="auto">
          <a:xfrm>
            <a:off x="1098550" y="4649787"/>
            <a:ext cx="635000" cy="244475"/>
          </a:xfrm>
          <a:prstGeom prst="rect">
            <a:avLst/>
          </a:prstGeom>
          <a:noFill/>
          <a:ln w="9525">
            <a:noFill/>
            <a:miter lim="800000"/>
            <a:headEnd/>
            <a:tailEnd/>
          </a:ln>
        </p:spPr>
        <p:txBody>
          <a:bodyPr wrap="none" lIns="0" tIns="0" rIns="0" bIns="0">
            <a:spAutoFit/>
          </a:bodyPr>
          <a:lstStyle/>
          <a:p>
            <a:pPr algn="ctr"/>
            <a:r>
              <a:rPr lang="en-US" sz="1600" b="1" i="1">
                <a:solidFill>
                  <a:srgbClr val="000000"/>
                </a:solidFill>
                <a:latin typeface="Arial" charset="0"/>
              </a:rPr>
              <a:t>fork( ) </a:t>
            </a:r>
            <a:endParaRPr lang="en-US" sz="1600" b="1" i="1">
              <a:latin typeface="Arial" charset="0"/>
            </a:endParaRPr>
          </a:p>
        </p:txBody>
      </p:sp>
      <p:sp>
        <p:nvSpPr>
          <p:cNvPr id="31752" name="Rectangle 40"/>
          <p:cNvSpPr>
            <a:spLocks noChangeArrowheads="1"/>
          </p:cNvSpPr>
          <p:nvPr/>
        </p:nvSpPr>
        <p:spPr bwMode="auto">
          <a:xfrm>
            <a:off x="554038" y="3352800"/>
            <a:ext cx="1808162" cy="309562"/>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Instructions(prog)</a:t>
            </a:r>
            <a:endParaRPr lang="en-US" sz="1600">
              <a:latin typeface="Arial" charset="0"/>
            </a:endParaRPr>
          </a:p>
          <a:p>
            <a:endParaRPr lang="en-US" sz="1600">
              <a:latin typeface="Arial" charset="0"/>
            </a:endParaRPr>
          </a:p>
        </p:txBody>
      </p:sp>
      <p:sp>
        <p:nvSpPr>
          <p:cNvPr id="31753" name="Rectangle 43"/>
          <p:cNvSpPr>
            <a:spLocks noChangeArrowheads="1"/>
          </p:cNvSpPr>
          <p:nvPr/>
        </p:nvSpPr>
        <p:spPr bwMode="auto">
          <a:xfrm>
            <a:off x="612775" y="3692525"/>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54" name="Rectangle 80"/>
          <p:cNvSpPr>
            <a:spLocks noChangeArrowheads="1"/>
          </p:cNvSpPr>
          <p:nvPr/>
        </p:nvSpPr>
        <p:spPr bwMode="auto">
          <a:xfrm>
            <a:off x="914400" y="4972050"/>
            <a:ext cx="396875"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wait</a:t>
            </a:r>
            <a:endParaRPr lang="en-US" sz="1600">
              <a:latin typeface="Arial" charset="0"/>
            </a:endParaRPr>
          </a:p>
        </p:txBody>
      </p:sp>
      <p:sp>
        <p:nvSpPr>
          <p:cNvPr id="31755" name="Rectangle 81"/>
          <p:cNvSpPr>
            <a:spLocks noChangeArrowheads="1"/>
          </p:cNvSpPr>
          <p:nvPr/>
        </p:nvSpPr>
        <p:spPr bwMode="auto">
          <a:xfrm>
            <a:off x="1360488" y="4972050"/>
            <a:ext cx="668337" cy="244475"/>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 for exit</a:t>
            </a:r>
            <a:endParaRPr lang="en-US" sz="1600" dirty="0">
              <a:latin typeface="Arial" charset="0"/>
            </a:endParaRPr>
          </a:p>
        </p:txBody>
      </p:sp>
      <p:sp>
        <p:nvSpPr>
          <p:cNvPr id="31756" name="Rectangle 82"/>
          <p:cNvSpPr>
            <a:spLocks noChangeArrowheads="1"/>
          </p:cNvSpPr>
          <p:nvPr/>
        </p:nvSpPr>
        <p:spPr bwMode="auto">
          <a:xfrm>
            <a:off x="1296988" y="5183187"/>
            <a:ext cx="4746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of P1</a:t>
            </a:r>
            <a:endParaRPr lang="en-US" sz="1600">
              <a:latin typeface="Arial" charset="0"/>
            </a:endParaRPr>
          </a:p>
        </p:txBody>
      </p:sp>
      <p:sp>
        <p:nvSpPr>
          <p:cNvPr id="31757" name="Rectangle 85"/>
          <p:cNvSpPr>
            <a:spLocks noChangeArrowheads="1"/>
          </p:cNvSpPr>
          <p:nvPr/>
        </p:nvSpPr>
        <p:spPr bwMode="auto">
          <a:xfrm>
            <a:off x="612775" y="4052887"/>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sp>
        <p:nvSpPr>
          <p:cNvPr id="456792" name="Rectangle 88"/>
          <p:cNvSpPr>
            <a:spLocks noChangeArrowheads="1"/>
          </p:cNvSpPr>
          <p:nvPr/>
        </p:nvSpPr>
        <p:spPr bwMode="auto">
          <a:xfrm>
            <a:off x="4784725" y="4665662"/>
            <a:ext cx="1691169" cy="246221"/>
          </a:xfrm>
          <a:prstGeom prst="rect">
            <a:avLst/>
          </a:prstGeom>
          <a:noFill/>
          <a:ln w="9525">
            <a:noFill/>
            <a:miter lim="800000"/>
            <a:headEnd/>
            <a:tailEnd/>
          </a:ln>
        </p:spPr>
        <p:txBody>
          <a:bodyPr wrap="none" lIns="0" tIns="0" rIns="0" bIns="0">
            <a:spAutoFit/>
          </a:bodyPr>
          <a:lstStyle/>
          <a:p>
            <a:r>
              <a:rPr lang="en-US" sz="1600" b="1" i="1" dirty="0" err="1" smtClean="0">
                <a:solidFill>
                  <a:srgbClr val="000000"/>
                </a:solidFill>
                <a:latin typeface="Arial" charset="0"/>
              </a:rPr>
              <a:t>execl</a:t>
            </a:r>
            <a:r>
              <a:rPr lang="en-US" sz="1600" dirty="0" smtClean="0">
                <a:solidFill>
                  <a:srgbClr val="000000"/>
                </a:solidFill>
                <a:latin typeface="Arial" charset="0"/>
              </a:rPr>
              <a:t> </a:t>
            </a:r>
            <a:r>
              <a:rPr lang="en-US" sz="1600" dirty="0">
                <a:solidFill>
                  <a:srgbClr val="000000"/>
                </a:solidFill>
                <a:latin typeface="Arial" charset="0"/>
              </a:rPr>
              <a:t>(</a:t>
            </a:r>
            <a:r>
              <a:rPr lang="en-US" sz="1600" dirty="0" err="1">
                <a:solidFill>
                  <a:srgbClr val="000000"/>
                </a:solidFill>
                <a:latin typeface="Arial" charset="0"/>
              </a:rPr>
              <a:t>prog</a:t>
            </a:r>
            <a:r>
              <a:rPr lang="en-US" sz="1600" dirty="0">
                <a:solidFill>
                  <a:srgbClr val="000000"/>
                </a:solidFill>
                <a:latin typeface="Arial" charset="0"/>
              </a:rPr>
              <a:t>, data) </a:t>
            </a:r>
          </a:p>
        </p:txBody>
      </p:sp>
      <p:sp>
        <p:nvSpPr>
          <p:cNvPr id="31759" name="Rectangle 102"/>
          <p:cNvSpPr>
            <a:spLocks noChangeArrowheads="1"/>
          </p:cNvSpPr>
          <p:nvPr/>
        </p:nvSpPr>
        <p:spPr bwMode="auto">
          <a:xfrm>
            <a:off x="609600" y="4589462"/>
            <a:ext cx="387350" cy="366713"/>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3" name="Group 109"/>
          <p:cNvGrpSpPr>
            <a:grpSpLocks/>
          </p:cNvGrpSpPr>
          <p:nvPr/>
        </p:nvGrpSpPr>
        <p:grpSpPr bwMode="auto">
          <a:xfrm>
            <a:off x="2640013" y="3598862"/>
            <a:ext cx="1627187" cy="900113"/>
            <a:chOff x="1663" y="1728"/>
            <a:chExt cx="1025" cy="567"/>
          </a:xfrm>
        </p:grpSpPr>
        <p:sp>
          <p:nvSpPr>
            <p:cNvPr id="31784" name="Freeform 24"/>
            <p:cNvSpPr>
              <a:spLocks/>
            </p:cNvSpPr>
            <p:nvPr/>
          </p:nvSpPr>
          <p:spPr bwMode="auto">
            <a:xfrm>
              <a:off x="2478" y="1832"/>
              <a:ext cx="104" cy="88"/>
            </a:xfrm>
            <a:custGeom>
              <a:avLst/>
              <a:gdLst>
                <a:gd name="T0" fmla="*/ 2147483647 w 13"/>
                <a:gd name="T1" fmla="*/ 0 h 8"/>
                <a:gd name="T2" fmla="*/ 2147483647 w 13"/>
                <a:gd name="T3" fmla="*/ 2147483647 h 8"/>
                <a:gd name="T4" fmla="*/ 2147483647 w 13"/>
                <a:gd name="T5" fmla="*/ 2147483647 h 8"/>
                <a:gd name="T6" fmla="*/ 2147483647 w 13"/>
                <a:gd name="T7" fmla="*/ 2147483647 h 8"/>
                <a:gd name="T8" fmla="*/ 2147483647 w 13"/>
                <a:gd name="T9" fmla="*/ 0 h 8"/>
                <a:gd name="T10" fmla="*/ 0 60000 65536"/>
                <a:gd name="T11" fmla="*/ 0 60000 65536"/>
                <a:gd name="T12" fmla="*/ 0 60000 65536"/>
                <a:gd name="T13" fmla="*/ 0 60000 65536"/>
                <a:gd name="T14" fmla="*/ 0 60000 65536"/>
                <a:gd name="T15" fmla="*/ 0 w 13"/>
                <a:gd name="T16" fmla="*/ 0 h 8"/>
                <a:gd name="T17" fmla="*/ 13 w 13"/>
                <a:gd name="T18" fmla="*/ 8 h 8"/>
              </a:gdLst>
              <a:ahLst/>
              <a:cxnLst>
                <a:cxn ang="T10">
                  <a:pos x="T0" y="T1"/>
                </a:cxn>
                <a:cxn ang="T11">
                  <a:pos x="T2" y="T3"/>
                </a:cxn>
                <a:cxn ang="T12">
                  <a:pos x="T4" y="T5"/>
                </a:cxn>
                <a:cxn ang="T13">
                  <a:pos x="T6" y="T7"/>
                </a:cxn>
                <a:cxn ang="T14">
                  <a:pos x="T8" y="T9"/>
                </a:cxn>
              </a:cxnLst>
              <a:rect l="T15" t="T16" r="T17" b="T18"/>
              <a:pathLst>
                <a:path w="13" h="8">
                  <a:moveTo>
                    <a:pt x="1" y="0"/>
                  </a:moveTo>
                  <a:cubicBezTo>
                    <a:pt x="1" y="1"/>
                    <a:pt x="1" y="1"/>
                    <a:pt x="1" y="1"/>
                  </a:cubicBezTo>
                  <a:cubicBezTo>
                    <a:pt x="0" y="4"/>
                    <a:pt x="1" y="6"/>
                    <a:pt x="3" y="8"/>
                  </a:cubicBezTo>
                  <a:lnTo>
                    <a:pt x="13" y="2"/>
                  </a:lnTo>
                  <a:lnTo>
                    <a:pt x="1" y="0"/>
                  </a:lnTo>
                  <a:close/>
                </a:path>
              </a:pathLst>
            </a:custGeom>
            <a:noFill/>
            <a:ln w="9525">
              <a:noFill/>
              <a:round/>
              <a:headEnd/>
              <a:tailEnd/>
            </a:ln>
          </p:spPr>
          <p:txBody>
            <a:bodyPr/>
            <a:lstStyle/>
            <a:p>
              <a:endParaRPr lang="en-US"/>
            </a:p>
          </p:txBody>
        </p:sp>
        <p:sp>
          <p:nvSpPr>
            <p:cNvPr id="31785" name="Line 25"/>
            <p:cNvSpPr>
              <a:spLocks noChangeShapeType="1"/>
            </p:cNvSpPr>
            <p:nvPr/>
          </p:nvSpPr>
          <p:spPr bwMode="auto">
            <a:xfrm>
              <a:off x="1663" y="2064"/>
              <a:ext cx="1025" cy="0"/>
            </a:xfrm>
            <a:prstGeom prst="line">
              <a:avLst/>
            </a:prstGeom>
            <a:noFill/>
            <a:ln w="7938">
              <a:solidFill>
                <a:srgbClr val="000000"/>
              </a:solidFill>
              <a:round/>
              <a:headEnd/>
              <a:tailEnd type="arrow" w="med" len="med"/>
            </a:ln>
          </p:spPr>
          <p:txBody>
            <a:bodyPr/>
            <a:lstStyle/>
            <a:p>
              <a:endParaRPr lang="en-US"/>
            </a:p>
          </p:txBody>
        </p:sp>
        <p:sp>
          <p:nvSpPr>
            <p:cNvPr id="31786" name="Rectangle 73"/>
            <p:cNvSpPr>
              <a:spLocks noChangeArrowheads="1"/>
            </p:cNvSpPr>
            <p:nvPr/>
          </p:nvSpPr>
          <p:spPr bwMode="auto">
            <a:xfrm>
              <a:off x="1833" y="1728"/>
              <a:ext cx="712" cy="308"/>
            </a:xfrm>
            <a:prstGeom prst="rect">
              <a:avLst/>
            </a:prstGeom>
            <a:noFill/>
            <a:ln w="9525">
              <a:noFill/>
              <a:miter lim="800000"/>
              <a:headEnd/>
              <a:tailEnd/>
            </a:ln>
          </p:spPr>
          <p:txBody>
            <a:bodyPr wrap="none" lIns="0" tIns="0" rIns="0" bIns="0">
              <a:spAutoFit/>
            </a:bodyPr>
            <a:lstStyle/>
            <a:p>
              <a:pPr algn="ctr"/>
              <a:r>
                <a:rPr lang="en-US" sz="1600">
                  <a:solidFill>
                    <a:srgbClr val="000000"/>
                  </a:solidFill>
                  <a:latin typeface="Arial" charset="0"/>
                </a:rPr>
                <a:t>Create</a:t>
              </a:r>
            </a:p>
            <a:p>
              <a:pPr algn="ctr"/>
              <a:r>
                <a:rPr lang="en-US" sz="1600">
                  <a:solidFill>
                    <a:srgbClr val="000000"/>
                  </a:solidFill>
                  <a:latin typeface="Arial" charset="0"/>
                </a:rPr>
                <a:t>a copy of P0</a:t>
              </a:r>
              <a:endParaRPr lang="en-US" sz="1600">
                <a:latin typeface="Arial" charset="0"/>
              </a:endParaRPr>
            </a:p>
          </p:txBody>
        </p:sp>
        <p:sp>
          <p:nvSpPr>
            <p:cNvPr id="31787" name="Rectangle 103"/>
            <p:cNvSpPr>
              <a:spLocks noChangeArrowheads="1"/>
            </p:cNvSpPr>
            <p:nvPr/>
          </p:nvSpPr>
          <p:spPr bwMode="auto">
            <a:xfrm>
              <a:off x="2016" y="2064"/>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08" name="Rectangle 104"/>
          <p:cNvSpPr>
            <a:spLocks noChangeArrowheads="1"/>
          </p:cNvSpPr>
          <p:nvPr/>
        </p:nvSpPr>
        <p:spPr bwMode="auto">
          <a:xfrm>
            <a:off x="4419600" y="46037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4" name="Group 112"/>
          <p:cNvGrpSpPr>
            <a:grpSpLocks/>
          </p:cNvGrpSpPr>
          <p:nvPr/>
        </p:nvGrpSpPr>
        <p:grpSpPr bwMode="auto">
          <a:xfrm>
            <a:off x="5486400" y="2532062"/>
            <a:ext cx="3352800" cy="3487738"/>
            <a:chOff x="3456" y="1056"/>
            <a:chExt cx="2112" cy="2197"/>
          </a:xfrm>
        </p:grpSpPr>
        <p:grpSp>
          <p:nvGrpSpPr>
            <p:cNvPr id="31767" name="Group 39"/>
            <p:cNvGrpSpPr>
              <a:grpSpLocks/>
            </p:cNvGrpSpPr>
            <p:nvPr/>
          </p:nvGrpSpPr>
          <p:grpSpPr bwMode="auto">
            <a:xfrm>
              <a:off x="4608" y="1206"/>
              <a:ext cx="960" cy="618"/>
              <a:chOff x="2239" y="2610"/>
              <a:chExt cx="365" cy="369"/>
            </a:xfrm>
          </p:grpSpPr>
          <p:grpSp>
            <p:nvGrpSpPr>
              <p:cNvPr id="31773" name="Group 36"/>
              <p:cNvGrpSpPr>
                <a:grpSpLocks/>
              </p:cNvGrpSpPr>
              <p:nvPr/>
            </p:nvGrpSpPr>
            <p:grpSpPr bwMode="auto">
              <a:xfrm>
                <a:off x="2239" y="2610"/>
                <a:ext cx="365" cy="369"/>
                <a:chOff x="2239" y="2610"/>
                <a:chExt cx="365" cy="369"/>
              </a:xfrm>
            </p:grpSpPr>
            <p:sp>
              <p:nvSpPr>
                <p:cNvPr id="31776" name="Freeform 28"/>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7" name="Freeform 29"/>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8" name="Freeform 30"/>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368"/>
                    <a:gd name="T53" fmla="*/ 82 w 82"/>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path>
                  </a:pathLst>
                </a:custGeom>
                <a:noFill/>
                <a:ln w="7938">
                  <a:solidFill>
                    <a:srgbClr val="000000"/>
                  </a:solidFill>
                  <a:round/>
                  <a:headEnd/>
                  <a:tailEnd/>
                </a:ln>
              </p:spPr>
              <p:txBody>
                <a:bodyPr/>
                <a:lstStyle/>
                <a:p>
                  <a:endParaRPr lang="en-US"/>
                </a:p>
              </p:txBody>
            </p:sp>
            <p:sp>
              <p:nvSpPr>
                <p:cNvPr id="31779" name="Freeform 31"/>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0" name="Freeform 32"/>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1" name="Freeform 33"/>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368"/>
                    <a:gd name="T53" fmla="*/ 87 w 87"/>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path>
                  </a:pathLst>
                </a:custGeom>
                <a:noFill/>
                <a:ln w="7938">
                  <a:solidFill>
                    <a:srgbClr val="000000"/>
                  </a:solidFill>
                  <a:round/>
                  <a:headEnd/>
                  <a:tailEnd/>
                </a:ln>
              </p:spPr>
              <p:txBody>
                <a:bodyPr/>
                <a:lstStyle/>
                <a:p>
                  <a:endParaRPr lang="en-US"/>
                </a:p>
              </p:txBody>
            </p:sp>
            <p:sp>
              <p:nvSpPr>
                <p:cNvPr id="31782" name="Line 34"/>
                <p:cNvSpPr>
                  <a:spLocks noChangeShapeType="1"/>
                </p:cNvSpPr>
                <p:nvPr/>
              </p:nvSpPr>
              <p:spPr bwMode="auto">
                <a:xfrm flipH="1">
                  <a:off x="2326" y="2610"/>
                  <a:ext cx="278" cy="1"/>
                </a:xfrm>
                <a:prstGeom prst="line">
                  <a:avLst/>
                </a:prstGeom>
                <a:noFill/>
                <a:ln w="7938">
                  <a:solidFill>
                    <a:srgbClr val="000000"/>
                  </a:solidFill>
                  <a:round/>
                  <a:headEnd/>
                  <a:tailEnd/>
                </a:ln>
              </p:spPr>
              <p:txBody>
                <a:bodyPr/>
                <a:lstStyle/>
                <a:p>
                  <a:endParaRPr lang="en-US"/>
                </a:p>
              </p:txBody>
            </p:sp>
            <p:sp>
              <p:nvSpPr>
                <p:cNvPr id="31783" name="Line 35"/>
                <p:cNvSpPr>
                  <a:spLocks noChangeShapeType="1"/>
                </p:cNvSpPr>
                <p:nvPr/>
              </p:nvSpPr>
              <p:spPr bwMode="auto">
                <a:xfrm flipH="1">
                  <a:off x="2244" y="2978"/>
                  <a:ext cx="284" cy="1"/>
                </a:xfrm>
                <a:prstGeom prst="line">
                  <a:avLst/>
                </a:prstGeom>
                <a:noFill/>
                <a:ln w="7938">
                  <a:solidFill>
                    <a:srgbClr val="000000"/>
                  </a:solidFill>
                  <a:round/>
                  <a:headEnd/>
                  <a:tailEnd/>
                </a:ln>
              </p:spPr>
              <p:txBody>
                <a:bodyPr/>
                <a:lstStyle/>
                <a:p>
                  <a:endParaRPr lang="en-US"/>
                </a:p>
              </p:txBody>
            </p:sp>
          </p:grpSp>
          <p:sp>
            <p:nvSpPr>
              <p:cNvPr id="31774" name="Rectangle 37"/>
              <p:cNvSpPr>
                <a:spLocks noChangeArrowheads="1"/>
              </p:cNvSpPr>
              <p:nvPr/>
            </p:nvSpPr>
            <p:spPr bwMode="auto">
              <a:xfrm>
                <a:off x="2288" y="2687"/>
                <a:ext cx="301" cy="276"/>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Program</a:t>
                </a:r>
              </a:p>
              <a:p>
                <a:r>
                  <a:rPr lang="en-US" sz="1600">
                    <a:solidFill>
                      <a:srgbClr val="000000"/>
                    </a:solidFill>
                    <a:latin typeface="Arial" charset="0"/>
                  </a:rPr>
                  <a:t>executable</a:t>
                </a:r>
              </a:p>
              <a:p>
                <a:r>
                  <a:rPr lang="en-US" sz="1600">
                    <a:solidFill>
                      <a:srgbClr val="000000"/>
                    </a:solidFill>
                    <a:latin typeface="Arial" charset="0"/>
                  </a:rPr>
                  <a:t>code</a:t>
                </a:r>
                <a:endParaRPr lang="en-US" sz="1600">
                  <a:latin typeface="Arial" charset="0"/>
                </a:endParaRPr>
              </a:p>
            </p:txBody>
          </p:sp>
          <p:sp>
            <p:nvSpPr>
              <p:cNvPr id="31775" name="Rectangle 38"/>
              <p:cNvSpPr>
                <a:spLocks noChangeArrowheads="1"/>
              </p:cNvSpPr>
              <p:nvPr/>
            </p:nvSpPr>
            <p:spPr bwMode="auto">
              <a:xfrm>
                <a:off x="2310" y="2779"/>
                <a:ext cx="1" cy="137"/>
              </a:xfrm>
              <a:prstGeom prst="rect">
                <a:avLst/>
              </a:prstGeom>
              <a:noFill/>
              <a:ln w="9525">
                <a:noFill/>
                <a:miter lim="800000"/>
                <a:headEnd/>
                <a:tailEnd/>
              </a:ln>
            </p:spPr>
            <p:txBody>
              <a:bodyPr wrap="none" lIns="0" tIns="0" rIns="0" bIns="0">
                <a:spAutoFit/>
              </a:bodyPr>
              <a:lstStyle/>
              <a:p>
                <a:endParaRPr lang="en-GB" sz="2400">
                  <a:latin typeface="Arial" charset="0"/>
                </a:endParaRPr>
              </a:p>
            </p:txBody>
          </p:sp>
        </p:grpSp>
        <p:sp>
          <p:nvSpPr>
            <p:cNvPr id="31768" name="Line 96"/>
            <p:cNvSpPr>
              <a:spLocks noChangeShapeType="1"/>
            </p:cNvSpPr>
            <p:nvPr/>
          </p:nvSpPr>
          <p:spPr bwMode="auto">
            <a:xfrm flipH="1">
              <a:off x="3936" y="1440"/>
              <a:ext cx="720" cy="192"/>
            </a:xfrm>
            <a:prstGeom prst="line">
              <a:avLst/>
            </a:prstGeom>
            <a:noFill/>
            <a:ln w="9525">
              <a:solidFill>
                <a:schemeClr val="tx1"/>
              </a:solidFill>
              <a:round/>
              <a:headEnd/>
              <a:tailEnd type="triangle" w="med" len="med"/>
            </a:ln>
          </p:spPr>
          <p:txBody>
            <a:bodyPr/>
            <a:lstStyle/>
            <a:p>
              <a:endParaRPr lang="en-US"/>
            </a:p>
          </p:txBody>
        </p:sp>
        <p:sp>
          <p:nvSpPr>
            <p:cNvPr id="31769" name="Freeform 98"/>
            <p:cNvSpPr>
              <a:spLocks/>
            </p:cNvSpPr>
            <p:nvPr/>
          </p:nvSpPr>
          <p:spPr bwMode="auto">
            <a:xfrm>
              <a:off x="3456" y="1824"/>
              <a:ext cx="1488" cy="1392"/>
            </a:xfrm>
            <a:custGeom>
              <a:avLst/>
              <a:gdLst>
                <a:gd name="T0" fmla="*/ 0 w 1680"/>
                <a:gd name="T1" fmla="*/ 6594 h 1296"/>
                <a:gd name="T2" fmla="*/ 0 w 1680"/>
                <a:gd name="T3" fmla="*/ 11871 h 1296"/>
                <a:gd name="T4" fmla="*/ 39 w 1680"/>
                <a:gd name="T5" fmla="*/ 11871 h 1296"/>
                <a:gd name="T6" fmla="*/ 39 w 1680"/>
                <a:gd name="T7" fmla="*/ 0 h 1296"/>
                <a:gd name="T8" fmla="*/ 0 60000 65536"/>
                <a:gd name="T9" fmla="*/ 0 60000 65536"/>
                <a:gd name="T10" fmla="*/ 0 60000 65536"/>
                <a:gd name="T11" fmla="*/ 0 60000 65536"/>
                <a:gd name="T12" fmla="*/ 0 w 1680"/>
                <a:gd name="T13" fmla="*/ 0 h 1296"/>
                <a:gd name="T14" fmla="*/ 1680 w 1680"/>
                <a:gd name="T15" fmla="*/ 1296 h 1296"/>
              </a:gdLst>
              <a:ahLst/>
              <a:cxnLst>
                <a:cxn ang="T8">
                  <a:pos x="T0" y="T1"/>
                </a:cxn>
                <a:cxn ang="T9">
                  <a:pos x="T2" y="T3"/>
                </a:cxn>
                <a:cxn ang="T10">
                  <a:pos x="T4" y="T5"/>
                </a:cxn>
                <a:cxn ang="T11">
                  <a:pos x="T6" y="T7"/>
                </a:cxn>
              </a:cxnLst>
              <a:rect l="T12" t="T13" r="T14" b="T15"/>
              <a:pathLst>
                <a:path w="1680" h="1296">
                  <a:moveTo>
                    <a:pt x="0" y="720"/>
                  </a:moveTo>
                  <a:lnTo>
                    <a:pt x="0" y="1296"/>
                  </a:lnTo>
                  <a:lnTo>
                    <a:pt x="1680" y="1296"/>
                  </a:lnTo>
                  <a:lnTo>
                    <a:pt x="1680" y="0"/>
                  </a:lnTo>
                </a:path>
              </a:pathLst>
            </a:custGeom>
            <a:noFill/>
            <a:ln w="9525">
              <a:solidFill>
                <a:schemeClr val="tx1"/>
              </a:solidFill>
              <a:round/>
              <a:headEnd/>
              <a:tailEnd type="arrow" w="med" len="med"/>
            </a:ln>
          </p:spPr>
          <p:txBody>
            <a:bodyPr/>
            <a:lstStyle/>
            <a:p>
              <a:endParaRPr lang="en-US"/>
            </a:p>
          </p:txBody>
        </p:sp>
        <p:sp>
          <p:nvSpPr>
            <p:cNvPr id="31770" name="Rectangle 99"/>
            <p:cNvSpPr>
              <a:spLocks noChangeArrowheads="1"/>
            </p:cNvSpPr>
            <p:nvPr/>
          </p:nvSpPr>
          <p:spPr bwMode="auto">
            <a:xfrm>
              <a:off x="4795" y="1056"/>
              <a:ext cx="581" cy="192"/>
            </a:xfrm>
            <a:prstGeom prst="rect">
              <a:avLst/>
            </a:prstGeom>
            <a:noFill/>
            <a:ln w="9525">
              <a:noFill/>
              <a:miter lim="800000"/>
              <a:headEnd/>
              <a:tailEnd/>
            </a:ln>
          </p:spPr>
          <p:txBody>
            <a:bodyPr wrap="none">
              <a:spAutoFit/>
            </a:bodyPr>
            <a:lstStyle/>
            <a:p>
              <a:r>
                <a:rPr lang="en-US" sz="1400" b="1">
                  <a:solidFill>
                    <a:srgbClr val="000000"/>
                  </a:solidFill>
                  <a:latin typeface="Arial" charset="0"/>
                </a:rPr>
                <a:t>prog.exe</a:t>
              </a:r>
            </a:p>
          </p:txBody>
        </p:sp>
        <p:sp>
          <p:nvSpPr>
            <p:cNvPr id="31771" name="Rectangle 105"/>
            <p:cNvSpPr>
              <a:spLocks noChangeArrowheads="1"/>
            </p:cNvSpPr>
            <p:nvPr/>
          </p:nvSpPr>
          <p:spPr bwMode="auto">
            <a:xfrm>
              <a:off x="4272" y="302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31772" name="Rectangle 106"/>
            <p:cNvSpPr>
              <a:spLocks noChangeArrowheads="1"/>
            </p:cNvSpPr>
            <p:nvPr/>
          </p:nvSpPr>
          <p:spPr bwMode="auto">
            <a:xfrm>
              <a:off x="4128" y="134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grpSp>
        <p:nvGrpSpPr>
          <p:cNvPr id="7" name="Group 111"/>
          <p:cNvGrpSpPr>
            <a:grpSpLocks/>
          </p:cNvGrpSpPr>
          <p:nvPr/>
        </p:nvGrpSpPr>
        <p:grpSpPr bwMode="auto">
          <a:xfrm>
            <a:off x="6096000" y="3827462"/>
            <a:ext cx="609600" cy="914400"/>
            <a:chOff x="3840" y="1872"/>
            <a:chExt cx="384" cy="576"/>
          </a:xfrm>
        </p:grpSpPr>
        <p:sp>
          <p:nvSpPr>
            <p:cNvPr id="31765" name="Freeform 100"/>
            <p:cNvSpPr>
              <a:spLocks/>
            </p:cNvSpPr>
            <p:nvPr/>
          </p:nvSpPr>
          <p:spPr bwMode="auto">
            <a:xfrm>
              <a:off x="3840" y="1872"/>
              <a:ext cx="192" cy="576"/>
            </a:xfrm>
            <a:custGeom>
              <a:avLst/>
              <a:gdLst>
                <a:gd name="T0" fmla="*/ 0 w 192"/>
                <a:gd name="T1" fmla="*/ 52 h 624"/>
                <a:gd name="T2" fmla="*/ 0 w 192"/>
                <a:gd name="T3" fmla="*/ 41 h 624"/>
                <a:gd name="T4" fmla="*/ 192 w 192"/>
                <a:gd name="T5" fmla="*/ 41 h 624"/>
                <a:gd name="T6" fmla="*/ 192 w 192"/>
                <a:gd name="T7" fmla="*/ 0 h 624"/>
                <a:gd name="T8" fmla="*/ 48 w 192"/>
                <a:gd name="T9" fmla="*/ 0 h 624"/>
                <a:gd name="T10" fmla="*/ 0 60000 65536"/>
                <a:gd name="T11" fmla="*/ 0 60000 65536"/>
                <a:gd name="T12" fmla="*/ 0 60000 65536"/>
                <a:gd name="T13" fmla="*/ 0 60000 65536"/>
                <a:gd name="T14" fmla="*/ 0 60000 65536"/>
                <a:gd name="T15" fmla="*/ 0 w 192"/>
                <a:gd name="T16" fmla="*/ 0 h 624"/>
                <a:gd name="T17" fmla="*/ 192 w 192"/>
                <a:gd name="T18" fmla="*/ 624 h 624"/>
              </a:gdLst>
              <a:ahLst/>
              <a:cxnLst>
                <a:cxn ang="T10">
                  <a:pos x="T0" y="T1"/>
                </a:cxn>
                <a:cxn ang="T11">
                  <a:pos x="T2" y="T3"/>
                </a:cxn>
                <a:cxn ang="T12">
                  <a:pos x="T4" y="T5"/>
                </a:cxn>
                <a:cxn ang="T13">
                  <a:pos x="T6" y="T7"/>
                </a:cxn>
                <a:cxn ang="T14">
                  <a:pos x="T8" y="T9"/>
                </a:cxn>
              </a:cxnLst>
              <a:rect l="T15" t="T16" r="T17" b="T18"/>
              <a:pathLst>
                <a:path w="192" h="624">
                  <a:moveTo>
                    <a:pt x="0" y="624"/>
                  </a:moveTo>
                  <a:lnTo>
                    <a:pt x="0" y="480"/>
                  </a:lnTo>
                  <a:lnTo>
                    <a:pt x="192" y="480"/>
                  </a:lnTo>
                  <a:lnTo>
                    <a:pt x="192" y="0"/>
                  </a:lnTo>
                  <a:lnTo>
                    <a:pt x="48" y="0"/>
                  </a:lnTo>
                </a:path>
              </a:pathLst>
            </a:custGeom>
            <a:noFill/>
            <a:ln w="9525">
              <a:solidFill>
                <a:schemeClr val="tx1"/>
              </a:solidFill>
              <a:round/>
              <a:headEnd/>
              <a:tailEnd type="arrow" w="med" len="med"/>
            </a:ln>
          </p:spPr>
          <p:txBody>
            <a:bodyPr/>
            <a:lstStyle/>
            <a:p>
              <a:endParaRPr lang="en-US"/>
            </a:p>
          </p:txBody>
        </p:sp>
        <p:sp>
          <p:nvSpPr>
            <p:cNvPr id="31766" name="Rectangle 107"/>
            <p:cNvSpPr>
              <a:spLocks noChangeArrowheads="1"/>
            </p:cNvSpPr>
            <p:nvPr/>
          </p:nvSpPr>
          <p:spPr bwMode="auto">
            <a:xfrm>
              <a:off x="3980" y="1968"/>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12" name="Rectangle 108"/>
          <p:cNvSpPr>
            <a:spLocks noChangeArrowheads="1"/>
          </p:cNvSpPr>
          <p:nvPr/>
        </p:nvSpPr>
        <p:spPr bwMode="auto">
          <a:xfrm>
            <a:off x="4343400" y="33083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5" name="Rectangle 4"/>
          <p:cNvSpPr/>
          <p:nvPr/>
        </p:nvSpPr>
        <p:spPr>
          <a:xfrm>
            <a:off x="583223" y="1295400"/>
            <a:ext cx="8253046" cy="812530"/>
          </a:xfrm>
          <a:prstGeom prst="rect">
            <a:avLst/>
          </a:prstGeom>
        </p:spPr>
        <p:txBody>
          <a:bodyPr wrap="square">
            <a:spAutoFit/>
          </a:bodyPr>
          <a:lstStyle/>
          <a:p>
            <a:pPr marL="285750" indent="-285750">
              <a:lnSpc>
                <a:spcPct val="130000"/>
              </a:lnSpc>
              <a:buFont typeface="Wingdings" pitchFamily="2" charset="2"/>
              <a:buChar char="Ø"/>
            </a:pPr>
            <a:r>
              <a:rPr lang="en-US" dirty="0" smtClean="0">
                <a:latin typeface="Arial" pitchFamily="34" charset="0"/>
              </a:rPr>
              <a:t>Use </a:t>
            </a:r>
            <a:r>
              <a:rPr lang="en-US" b="1" dirty="0" err="1" smtClean="0">
                <a:latin typeface="Arial" pitchFamily="34" charset="0"/>
              </a:rPr>
              <a:t>int</a:t>
            </a:r>
            <a:r>
              <a:rPr lang="en-US" b="1" dirty="0" smtClean="0">
                <a:latin typeface="Arial" pitchFamily="34" charset="0"/>
              </a:rPr>
              <a:t> </a:t>
            </a:r>
            <a:r>
              <a:rPr lang="en-US" b="1" dirty="0">
                <a:latin typeface="Arial" pitchFamily="34" charset="0"/>
              </a:rPr>
              <a:t>fork( </a:t>
            </a:r>
            <a:r>
              <a:rPr lang="en-US" b="1" dirty="0" smtClean="0">
                <a:latin typeface="Arial" pitchFamily="34" charset="0"/>
              </a:rPr>
              <a:t>) </a:t>
            </a:r>
            <a:r>
              <a:rPr lang="en-US" dirty="0" smtClean="0">
                <a:latin typeface="Arial" pitchFamily="34" charset="0"/>
              </a:rPr>
              <a:t>system call to create a duplicate of the parent process; </a:t>
            </a:r>
          </a:p>
          <a:p>
            <a:pPr marL="285750" indent="-285750">
              <a:lnSpc>
                <a:spcPct val="130000"/>
              </a:lnSpc>
              <a:buFont typeface="Wingdings" pitchFamily="2" charset="2"/>
              <a:buChar char="Ø"/>
            </a:pPr>
            <a:r>
              <a:rPr lang="en-US" dirty="0">
                <a:latin typeface="Arial" pitchFamily="34" charset="0"/>
              </a:rPr>
              <a:t>Use </a:t>
            </a:r>
            <a:r>
              <a:rPr lang="en-US" b="1" dirty="0" err="1" smtClean="0">
                <a:latin typeface="Arial" pitchFamily="34" charset="0"/>
              </a:rPr>
              <a:t>int</a:t>
            </a:r>
            <a:r>
              <a:rPr lang="en-US" b="1" dirty="0" smtClean="0">
                <a:latin typeface="Arial" pitchFamily="34" charset="0"/>
              </a:rPr>
              <a:t> </a:t>
            </a:r>
            <a:r>
              <a:rPr lang="en-US" b="1" dirty="0" err="1" smtClean="0">
                <a:latin typeface="Arial" pitchFamily="34" charset="0"/>
              </a:rPr>
              <a:t>execl</a:t>
            </a:r>
            <a:r>
              <a:rPr lang="en-US" b="1" dirty="0" smtClean="0">
                <a:latin typeface="Arial" pitchFamily="34" charset="0"/>
              </a:rPr>
              <a:t>() </a:t>
            </a:r>
            <a:r>
              <a:rPr lang="en-US" dirty="0">
                <a:latin typeface="Arial" pitchFamily="34" charset="0"/>
              </a:rPr>
              <a:t>system call to </a:t>
            </a:r>
            <a:r>
              <a:rPr lang="en-US" dirty="0" smtClean="0">
                <a:latin typeface="Arial" pitchFamily="34" charset="0"/>
              </a:rPr>
              <a:t>change the parent process to child process </a:t>
            </a:r>
            <a:endParaRPr lang="en-US" dirty="0">
              <a:latin typeface="Arial" pitchFamily="34" charset="0"/>
            </a:endParaRPr>
          </a:p>
        </p:txBody>
      </p:sp>
    </p:spTree>
    <p:extLst>
      <p:ext uri="{BB962C8B-B14F-4D97-AF65-F5344CB8AC3E}">
        <p14:creationId xmlns:p14="http://schemas.microsoft.com/office/powerpoint/2010/main" val="3905644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456726"/>
                                        </p:tgtEl>
                                        <p:attrNameLst>
                                          <p:attrName>r</p:attrName>
                                        </p:attrNameLst>
                                      </p:cBhvr>
                                    </p:animRot>
                                  </p:childTnLst>
                                </p:cTn>
                              </p:par>
                            </p:childTnLst>
                          </p:cTn>
                        </p:par>
                        <p:par>
                          <p:cTn id="7" fill="hold" nodeType="afterGroup">
                            <p:stCondLst>
                              <p:cond delay="200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nodeType="afterGroup">
                            <p:stCondLst>
                              <p:cond delay="2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456808"/>
                                        </p:tgtEl>
                                        <p:attrNameLst>
                                          <p:attrName>style.visibility</p:attrName>
                                        </p:attrNameLst>
                                      </p:cBhvr>
                                      <p:to>
                                        <p:strVal val="visible"/>
                                      </p:to>
                                    </p:set>
                                    <p:animEffect transition="in" filter="wipe(left)">
                                      <p:cBhvr>
                                        <p:cTn id="18" dur="500"/>
                                        <p:tgtEl>
                                          <p:spTgt spid="456808"/>
                                        </p:tgtEl>
                                      </p:cBhvr>
                                    </p:animEffect>
                                  </p:childTnLst>
                                </p:cTn>
                              </p:par>
                            </p:childTnLst>
                          </p:cTn>
                        </p:par>
                        <p:par>
                          <p:cTn id="19" fill="hold" nodeType="afterGroup">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456792"/>
                                        </p:tgtEl>
                                        <p:attrNameLst>
                                          <p:attrName>style.visibility</p:attrName>
                                        </p:attrNameLst>
                                      </p:cBhvr>
                                      <p:to>
                                        <p:strVal val="visible"/>
                                      </p:to>
                                    </p:set>
                                    <p:animEffect transition="in" filter="wipe(left)">
                                      <p:cBhvr>
                                        <p:cTn id="22" dur="500"/>
                                        <p:tgtEl>
                                          <p:spTgt spid="45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mph" presetSubtype="0" fill="hold" grpId="1" nodeType="clickEffect">
                                  <p:stCondLst>
                                    <p:cond delay="0"/>
                                  </p:stCondLst>
                                  <p:childTnLst>
                                    <p:animRot by="21600000">
                                      <p:cBhvr>
                                        <p:cTn id="26" dur="2000" fill="hold"/>
                                        <p:tgtEl>
                                          <p:spTgt spid="456792"/>
                                        </p:tgtEl>
                                        <p:attrNameLst>
                                          <p:attrName>r</p:attrName>
                                        </p:attrNameLst>
                                      </p:cBhvr>
                                    </p:animRo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nodeType="afterGroup">
                            <p:stCondLst>
                              <p:cond delay="2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nodeType="afterGroup">
                            <p:stCondLst>
                              <p:cond delay="3000"/>
                            </p:stCondLst>
                            <p:childTnLst>
                              <p:par>
                                <p:cTn id="36" presetID="4" presetClass="entr" presetSubtype="16" fill="hold" grpId="1" nodeType="afterEffect">
                                  <p:stCondLst>
                                    <p:cond delay="0"/>
                                  </p:stCondLst>
                                  <p:childTnLst>
                                    <p:set>
                                      <p:cBhvr>
                                        <p:cTn id="37" dur="1" fill="hold">
                                          <p:stCondLst>
                                            <p:cond delay="0"/>
                                          </p:stCondLst>
                                        </p:cTn>
                                        <p:tgtEl>
                                          <p:spTgt spid="456812"/>
                                        </p:tgtEl>
                                        <p:attrNameLst>
                                          <p:attrName>style.visibility</p:attrName>
                                        </p:attrNameLst>
                                      </p:cBhvr>
                                      <p:to>
                                        <p:strVal val="visible"/>
                                      </p:to>
                                    </p:set>
                                    <p:animEffect transition="in" filter="box(in)">
                                      <p:cBhvr>
                                        <p:cTn id="38" dur="500"/>
                                        <p:tgtEl>
                                          <p:spTgt spid="456812"/>
                                        </p:tgtEl>
                                      </p:cBhvr>
                                    </p:animEffect>
                                  </p:childTnLst>
                                </p:cTn>
                              </p:par>
                              <p:par>
                                <p:cTn id="39" presetID="8" presetClass="emph" presetSubtype="0" fill="hold" grpId="0" nodeType="withEffect">
                                  <p:stCondLst>
                                    <p:cond delay="0"/>
                                  </p:stCondLst>
                                  <p:childTnLst>
                                    <p:animRot by="21600000">
                                      <p:cBhvr>
                                        <p:cTn id="40" dur="2000" fill="hold"/>
                                        <p:tgtEl>
                                          <p:spTgt spid="4568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26" grpId="0"/>
      <p:bldP spid="456792" grpId="0"/>
      <p:bldP spid="456792" grpId="1"/>
      <p:bldP spid="456808" grpId="0"/>
      <p:bldP spid="456812" grpId="0"/>
      <p:bldP spid="45681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p>
            <a:pPr>
              <a:defRPr/>
            </a:pPr>
            <a:fld id="{193029A3-5721-4A51-A14E-33ECC671B66E}" type="slidenum">
              <a:rPr lang="en-US" smtClean="0"/>
              <a:pPr>
                <a:defRPr/>
              </a:pPr>
              <a:t>20</a:t>
            </a:fld>
            <a:endParaRPr lang="en-US" smtClean="0"/>
          </a:p>
        </p:txBody>
      </p:sp>
      <p:sp>
        <p:nvSpPr>
          <p:cNvPr id="19459" name="Rectangle 2"/>
          <p:cNvSpPr>
            <a:spLocks noGrp="1" noChangeArrowheads="1"/>
          </p:cNvSpPr>
          <p:nvPr>
            <p:ph type="title"/>
          </p:nvPr>
        </p:nvSpPr>
        <p:spPr>
          <a:xfrm>
            <a:off x="1143000" y="152400"/>
            <a:ext cx="7620000" cy="515938"/>
          </a:xfrm>
        </p:spPr>
        <p:txBody>
          <a:bodyPr lIns="0" tIns="0" rIns="0" bIns="0" anchor="ctr"/>
          <a:lstStyle/>
          <a:p>
            <a:pPr algn="ctr" eaLnBrk="1" hangingPunct="1"/>
            <a:r>
              <a:rPr lang="en-GB" smtClean="0"/>
              <a:t>Synchronized Method and Statement</a:t>
            </a:r>
          </a:p>
        </p:txBody>
      </p:sp>
      <p:sp>
        <p:nvSpPr>
          <p:cNvPr id="19460" name="Text Box 3"/>
          <p:cNvSpPr txBox="1">
            <a:spLocks noChangeArrowheads="1"/>
          </p:cNvSpPr>
          <p:nvPr/>
        </p:nvSpPr>
        <p:spPr bwMode="auto">
          <a:xfrm>
            <a:off x="1511300" y="990600"/>
            <a:ext cx="7099300" cy="5638800"/>
          </a:xfrm>
          <a:prstGeom prst="rect">
            <a:avLst/>
          </a:prstGeom>
          <a:noFill/>
          <a:ln w="9525">
            <a:noFill/>
            <a:miter lim="800000"/>
            <a:headEnd/>
            <a:tailEnd/>
          </a:ln>
        </p:spPr>
        <p:txBody>
          <a:bodyPr lIns="0" tIns="0" rIns="0" bIns="0" anchor="ctr"/>
          <a:lstStyle/>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a:t>Synchronized method -- simpler:  </a:t>
            </a:r>
            <a:endParaRPr lang="en-GB" sz="2200">
              <a:latin typeface="Courier New" pitchFamily="49" charset="0"/>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a:latin typeface="Courier New" pitchFamily="49" charset="0"/>
              </a:rPr>
              <a:t>	class MyClass{</a:t>
            </a:r>
            <a:r>
              <a:rPr lang="en-GB" sz="2200"/>
              <a:t> </a:t>
            </a:r>
            <a:br>
              <a:rPr lang="en-GB" sz="2200"/>
            </a:br>
            <a:r>
              <a:rPr lang="en-GB" sz="2200"/>
              <a:t>    </a:t>
            </a:r>
            <a:r>
              <a:rPr lang="en-GB" sz="2200" b="1">
                <a:solidFill>
                  <a:schemeClr val="folHlink"/>
                </a:solidFill>
                <a:latin typeface="Courier New" pitchFamily="49" charset="0"/>
              </a:rPr>
              <a:t>synchronized</a:t>
            </a:r>
            <a:r>
              <a:rPr lang="en-GB" sz="2200">
                <a:latin typeface="Courier New" pitchFamily="49" charset="0"/>
              </a:rPr>
              <a:t> void aMethod(){</a:t>
            </a:r>
            <a:r>
              <a:rPr lang="en-GB" sz="2200"/>
              <a:t> </a:t>
            </a:r>
            <a:br>
              <a:rPr lang="en-GB" sz="2200"/>
            </a:br>
            <a:r>
              <a:rPr lang="en-GB" sz="2200"/>
              <a:t>        </a:t>
            </a:r>
            <a:r>
              <a:rPr lang="en-GB" sz="2200" i="1">
                <a:latin typeface="Courier New" pitchFamily="49" charset="0"/>
              </a:rPr>
              <a:t>statements</a:t>
            </a:r>
            <a:r>
              <a:rPr lang="en-GB" sz="2200"/>
              <a:t/>
            </a:r>
            <a:br>
              <a:rPr lang="en-GB" sz="2200"/>
            </a:br>
            <a:r>
              <a:rPr lang="en-GB" sz="2200"/>
              <a:t>    </a:t>
            </a:r>
            <a:r>
              <a:rPr lang="en-GB" sz="2200">
                <a:latin typeface="Courier New" pitchFamily="49" charset="0"/>
              </a:rPr>
              <a:t>}</a:t>
            </a:r>
            <a:r>
              <a:rPr lang="en-GB" sz="2200"/>
              <a:t> </a:t>
            </a:r>
            <a:br>
              <a:rPr lang="en-GB" sz="2200"/>
            </a:br>
            <a:r>
              <a:rPr lang="en-GB" sz="2200">
                <a:latin typeface="Courier New" pitchFamily="49" charset="0"/>
              </a:rPr>
              <a:t>}</a:t>
            </a:r>
          </a:p>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a:t>Synchronized statement – more complex:</a:t>
            </a:r>
            <a:endParaRPr lang="en-GB" sz="2200">
              <a:latin typeface="Times New Roman;Times"/>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b="1">
                <a:latin typeface="Courier New" pitchFamily="49" charset="0"/>
              </a:rPr>
              <a:t>	</a:t>
            </a:r>
            <a:r>
              <a:rPr lang="en-GB" sz="2200" b="1">
                <a:solidFill>
                  <a:schemeClr val="folHlink"/>
                </a:solidFill>
                <a:latin typeface="Courier New" pitchFamily="49" charset="0"/>
              </a:rPr>
              <a:t>synchronized</a:t>
            </a:r>
            <a:r>
              <a:rPr lang="en-GB" sz="2200">
                <a:solidFill>
                  <a:schemeClr val="folHlink"/>
                </a:solidFill>
                <a:latin typeface="Courier New" pitchFamily="49" charset="0"/>
              </a:rPr>
              <a:t>(</a:t>
            </a:r>
            <a:r>
              <a:rPr lang="en-GB" sz="2200" i="1">
                <a:solidFill>
                  <a:schemeClr val="folHlink"/>
                </a:solidFill>
                <a:latin typeface="Courier New" pitchFamily="49" charset="0"/>
              </a:rPr>
              <a:t>exp</a:t>
            </a:r>
            <a:r>
              <a:rPr lang="en-GB" sz="2200">
                <a:solidFill>
                  <a:schemeClr val="folHlink"/>
                </a:solidFill>
                <a:latin typeface="Courier New" pitchFamily="49" charset="0"/>
              </a:rPr>
              <a:t>)</a:t>
            </a:r>
            <a:r>
              <a:rPr lang="en-GB" sz="2200">
                <a:latin typeface="Courier New" pitchFamily="49" charset="0"/>
              </a:rPr>
              <a:t>{</a:t>
            </a:r>
            <a:r>
              <a:rPr lang="en-GB" sz="2200"/>
              <a:t> </a:t>
            </a:r>
            <a:br>
              <a:rPr lang="en-GB" sz="2200"/>
            </a:br>
            <a:r>
              <a:rPr lang="en-GB" sz="2200"/>
              <a:t>    </a:t>
            </a:r>
            <a:r>
              <a:rPr lang="en-GB" sz="2200" i="1">
                <a:latin typeface="Courier New" pitchFamily="49" charset="0"/>
              </a:rPr>
              <a:t>statements</a:t>
            </a:r>
            <a:r>
              <a:rPr lang="en-GB" sz="2200"/>
              <a:t/>
            </a:r>
            <a:br>
              <a:rPr lang="en-GB" sz="2200"/>
            </a:br>
            <a:r>
              <a:rPr lang="en-GB" sz="2200">
                <a:latin typeface="Courier New" pitchFamily="49" charset="0"/>
              </a:rPr>
              <a:t>}</a:t>
            </a:r>
            <a:r>
              <a:rPr lang="en-GB" sz="2200"/>
              <a:t>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a:t>	Example:</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a:latin typeface="Courier New" pitchFamily="49" charset="0"/>
              </a:rPr>
              <a:t>	synchronized(RandomCharacters.this){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a:latin typeface="Courier New" pitchFamily="49" charset="0"/>
              </a:rPr>
              <a:t>		// do something</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a:latin typeface="Courier New" pitchFamily="49" charset="0"/>
              </a:rPr>
              <a:t>		RandomCharacters.this.wait();</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a:latin typeface="Courier New" pitchFamily="49" charset="0"/>
              </a:rPr>
              <a:t>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0CE08A3D-94E4-4956-833E-32D016A1CA45}" type="slidenum">
              <a:rPr lang="en-US" smtClean="0"/>
              <a:pPr>
                <a:defRPr/>
              </a:pPr>
              <a:t>21</a:t>
            </a:fld>
            <a:endParaRPr lang="en-US" smtClean="0"/>
          </a:p>
        </p:txBody>
      </p:sp>
      <p:sp>
        <p:nvSpPr>
          <p:cNvPr id="20483" name="Rectangle 2"/>
          <p:cNvSpPr>
            <a:spLocks noGrp="1" noChangeArrowheads="1"/>
          </p:cNvSpPr>
          <p:nvPr>
            <p:ph type="title"/>
          </p:nvPr>
        </p:nvSpPr>
        <p:spPr/>
        <p:txBody>
          <a:bodyPr/>
          <a:lstStyle/>
          <a:p>
            <a:pPr eaLnBrk="1" hangingPunct="1"/>
            <a:r>
              <a:rPr lang="en-US" smtClean="0"/>
              <a:t>Example: Producer and Consumer</a:t>
            </a:r>
          </a:p>
        </p:txBody>
      </p:sp>
      <p:sp>
        <p:nvSpPr>
          <p:cNvPr id="20484" name="Rectangle 3"/>
          <p:cNvSpPr>
            <a:spLocks noChangeArrowheads="1"/>
          </p:cNvSpPr>
          <p:nvPr/>
        </p:nvSpPr>
        <p:spPr bwMode="auto">
          <a:xfrm>
            <a:off x="9144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20485" name="Rectangle 4"/>
          <p:cNvSpPr>
            <a:spLocks noChangeArrowheads="1"/>
          </p:cNvSpPr>
          <p:nvPr/>
        </p:nvSpPr>
        <p:spPr bwMode="auto">
          <a:xfrm>
            <a:off x="6618288"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20486" name="Rectangle 5"/>
          <p:cNvSpPr>
            <a:spLocks noChangeArrowheads="1"/>
          </p:cNvSpPr>
          <p:nvPr/>
        </p:nvSpPr>
        <p:spPr bwMode="auto">
          <a:xfrm>
            <a:off x="3352800" y="2209800"/>
            <a:ext cx="1928813" cy="1066800"/>
          </a:xfrm>
          <a:prstGeom prst="rect">
            <a:avLst/>
          </a:prstGeom>
          <a:solidFill>
            <a:srgbClr val="CCECFF"/>
          </a:solidFill>
          <a:ln w="9525">
            <a:solidFill>
              <a:schemeClr val="tx1"/>
            </a:solidFill>
            <a:miter lim="800000"/>
            <a:headEnd/>
            <a:tailEnd/>
          </a:ln>
        </p:spPr>
        <p:txBody>
          <a:bodyPr wrap="none" anchor="ctr"/>
          <a:lstStyle/>
          <a:p>
            <a:pPr algn="ctr" eaLnBrk="0" hangingPunct="0"/>
            <a:endParaRPr lang="en-US" dirty="0"/>
          </a:p>
        </p:txBody>
      </p:sp>
      <p:sp>
        <p:nvSpPr>
          <p:cNvPr id="20487" name="Text Box 6"/>
          <p:cNvSpPr txBox="1">
            <a:spLocks noChangeArrowheads="1"/>
          </p:cNvSpPr>
          <p:nvPr/>
        </p:nvSpPr>
        <p:spPr bwMode="auto">
          <a:xfrm>
            <a:off x="3505200" y="1819275"/>
            <a:ext cx="1776413" cy="396875"/>
          </a:xfrm>
          <a:prstGeom prst="rect">
            <a:avLst/>
          </a:prstGeom>
          <a:noFill/>
          <a:ln w="9525">
            <a:noFill/>
            <a:miter lim="800000"/>
            <a:headEnd/>
            <a:tailEnd/>
          </a:ln>
        </p:spPr>
        <p:txBody>
          <a:bodyPr wrap="none">
            <a:spAutoFit/>
          </a:bodyPr>
          <a:lstStyle/>
          <a:p>
            <a:pPr eaLnBrk="0" hangingPunct="0"/>
            <a:r>
              <a:rPr lang="en-US" sz="2000"/>
              <a:t>Hold an Integer</a:t>
            </a:r>
          </a:p>
        </p:txBody>
      </p:sp>
      <p:sp>
        <p:nvSpPr>
          <p:cNvPr id="20488" name="Text Box 7"/>
          <p:cNvSpPr txBox="1">
            <a:spLocks noChangeArrowheads="1"/>
          </p:cNvSpPr>
          <p:nvPr/>
        </p:nvSpPr>
        <p:spPr bwMode="auto">
          <a:xfrm>
            <a:off x="4572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20489" name="Text Box 8"/>
          <p:cNvSpPr txBox="1">
            <a:spLocks noChangeArrowheads="1"/>
          </p:cNvSpPr>
          <p:nvPr/>
        </p:nvSpPr>
        <p:spPr bwMode="auto">
          <a:xfrm>
            <a:off x="6154738" y="1819275"/>
            <a:ext cx="2227262"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20490" name="Rectangle 9"/>
          <p:cNvSpPr>
            <a:spLocks noChangeArrowheads="1"/>
          </p:cNvSpPr>
          <p:nvPr/>
        </p:nvSpPr>
        <p:spPr bwMode="auto">
          <a:xfrm>
            <a:off x="2982913" y="3886200"/>
            <a:ext cx="26670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20491" name="AutoShape 10"/>
          <p:cNvCxnSpPr>
            <a:cxnSpLocks noChangeShapeType="1"/>
            <a:stCxn id="20490" idx="0"/>
            <a:endCxn id="20484" idx="2"/>
          </p:cNvCxnSpPr>
          <p:nvPr/>
        </p:nvCxnSpPr>
        <p:spPr bwMode="auto">
          <a:xfrm flipH="1" flipV="1">
            <a:off x="1562100" y="3124200"/>
            <a:ext cx="2754313" cy="762000"/>
          </a:xfrm>
          <a:prstGeom prst="straightConnector1">
            <a:avLst/>
          </a:prstGeom>
          <a:noFill/>
          <a:ln w="9525">
            <a:solidFill>
              <a:schemeClr val="tx1"/>
            </a:solidFill>
            <a:round/>
            <a:headEnd/>
            <a:tailEnd type="triangle" w="med" len="med"/>
          </a:ln>
        </p:spPr>
      </p:cxnSp>
      <p:cxnSp>
        <p:nvCxnSpPr>
          <p:cNvPr id="20492" name="AutoShape 11"/>
          <p:cNvCxnSpPr>
            <a:cxnSpLocks noChangeShapeType="1"/>
            <a:stCxn id="20490" idx="0"/>
            <a:endCxn id="20486" idx="2"/>
          </p:cNvCxnSpPr>
          <p:nvPr/>
        </p:nvCxnSpPr>
        <p:spPr bwMode="auto">
          <a:xfrm flipV="1">
            <a:off x="4316413" y="3276600"/>
            <a:ext cx="1587" cy="609600"/>
          </a:xfrm>
          <a:prstGeom prst="straightConnector1">
            <a:avLst/>
          </a:prstGeom>
          <a:noFill/>
          <a:ln w="9525">
            <a:solidFill>
              <a:schemeClr val="tx1"/>
            </a:solidFill>
            <a:round/>
            <a:headEnd/>
            <a:tailEnd type="triangle" w="med" len="med"/>
          </a:ln>
        </p:spPr>
      </p:cxnSp>
      <p:cxnSp>
        <p:nvCxnSpPr>
          <p:cNvPr id="20493" name="AutoShape 12"/>
          <p:cNvCxnSpPr>
            <a:cxnSpLocks noChangeShapeType="1"/>
            <a:stCxn id="20490" idx="0"/>
            <a:endCxn id="20485" idx="2"/>
          </p:cNvCxnSpPr>
          <p:nvPr/>
        </p:nvCxnSpPr>
        <p:spPr bwMode="auto">
          <a:xfrm flipV="1">
            <a:off x="4316413" y="3124200"/>
            <a:ext cx="2949575" cy="762000"/>
          </a:xfrm>
          <a:prstGeom prst="straightConnector1">
            <a:avLst/>
          </a:prstGeom>
          <a:noFill/>
          <a:ln w="9525">
            <a:solidFill>
              <a:schemeClr val="tx1"/>
            </a:solidFill>
            <a:round/>
            <a:headEnd/>
            <a:tailEnd type="triangle" w="med" len="med"/>
          </a:ln>
        </p:spPr>
      </p:cxnSp>
      <p:sp>
        <p:nvSpPr>
          <p:cNvPr id="20494" name="AutoShape 13"/>
          <p:cNvSpPr>
            <a:spLocks noChangeArrowheads="1"/>
          </p:cNvSpPr>
          <p:nvPr/>
        </p:nvSpPr>
        <p:spPr bwMode="auto">
          <a:xfrm>
            <a:off x="26670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5" name="AutoShape 14"/>
          <p:cNvSpPr>
            <a:spLocks noChangeArrowheads="1"/>
          </p:cNvSpPr>
          <p:nvPr/>
        </p:nvSpPr>
        <p:spPr bwMode="auto">
          <a:xfrm>
            <a:off x="54864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6" name="Rectangle 17"/>
          <p:cNvSpPr>
            <a:spLocks noChangeArrowheads="1"/>
          </p:cNvSpPr>
          <p:nvPr/>
        </p:nvSpPr>
        <p:spPr bwMode="auto">
          <a:xfrm>
            <a:off x="3505200" y="2362200"/>
            <a:ext cx="1600200" cy="762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eaLnBrk="0" hangingPunct="0"/>
            <a:r>
              <a:rPr lang="en-US" dirty="0"/>
              <a:t>Synchronized</a:t>
            </a:r>
          </a:p>
          <a:p>
            <a:pPr algn="ctr" eaLnBrk="0" hangingPunct="0"/>
            <a:r>
              <a:rPr lang="en-US" dirty="0"/>
              <a:t>Buffer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p:txBody>
          <a:bodyPr/>
          <a:lstStyle/>
          <a:p>
            <a:pPr>
              <a:defRPr/>
            </a:pPr>
            <a:fld id="{6CD10A79-FA5A-4E1A-8016-60EDCCD5CC88}" type="slidenum">
              <a:rPr lang="en-US" smtClean="0"/>
              <a:pPr>
                <a:defRPr/>
              </a:pPr>
              <a:t>22</a:t>
            </a:fld>
            <a:endParaRPr lang="en-US" smtClean="0"/>
          </a:p>
        </p:txBody>
      </p:sp>
      <p:sp>
        <p:nvSpPr>
          <p:cNvPr id="21507" name="Rectangle 2"/>
          <p:cNvSpPr>
            <a:spLocks noGrp="1" noChangeArrowheads="1"/>
          </p:cNvSpPr>
          <p:nvPr>
            <p:ph type="title"/>
          </p:nvPr>
        </p:nvSpPr>
        <p:spPr/>
        <p:txBody>
          <a:bodyPr/>
          <a:lstStyle/>
          <a:p>
            <a:pPr eaLnBrk="1" hangingPunct="1"/>
            <a:r>
              <a:rPr lang="en-US" smtClean="0"/>
              <a:t>Buffer Class with Synchronized Methods</a:t>
            </a:r>
          </a:p>
        </p:txBody>
      </p:sp>
      <p:sp>
        <p:nvSpPr>
          <p:cNvPr id="21508" name="Rectangle 3"/>
          <p:cNvSpPr>
            <a:spLocks noGrp="1" noChangeArrowheads="1"/>
          </p:cNvSpPr>
          <p:nvPr>
            <p:ph type="body" idx="1"/>
          </p:nvPr>
        </p:nvSpPr>
        <p:spPr>
          <a:xfrm>
            <a:off x="76200" y="1066800"/>
            <a:ext cx="8421688" cy="5715000"/>
          </a:xfrm>
        </p:spPr>
        <p:txBody>
          <a:bodyPr/>
          <a:lstStyle/>
          <a:p>
            <a:pPr marL="339725" indent="-339725" eaLnBrk="1" hangingPunct="1">
              <a:lnSpc>
                <a:spcPct val="70000"/>
              </a:lnSpc>
              <a:buFont typeface="Wingdings" pitchFamily="2" charset="2"/>
              <a:buNone/>
              <a:tabLst>
                <a:tab pos="796925" algn="l"/>
                <a:tab pos="1196975" algn="l"/>
                <a:tab pos="1604963" algn="l"/>
              </a:tabLst>
            </a:pPr>
            <a:r>
              <a:rPr lang="en-US" sz="2400" noProof="1" smtClean="0"/>
              <a:t>class BufferClass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private int bufferCell = -1;	// buffer for an integer</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private boolean writeable = true;		// flag</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public </a:t>
            </a:r>
            <a:r>
              <a:rPr lang="en-US" sz="2400" b="1" noProof="1" smtClean="0">
                <a:solidFill>
                  <a:schemeClr val="tx2"/>
                </a:solidFill>
              </a:rPr>
              <a:t>synchronized</a:t>
            </a:r>
            <a:r>
              <a:rPr lang="en-US" sz="2400" noProof="1" smtClean="0"/>
              <a:t> void </a:t>
            </a:r>
            <a:r>
              <a:rPr lang="en-US" sz="2400" noProof="1" smtClean="0">
                <a:solidFill>
                  <a:srgbClr val="0066FF"/>
                </a:solidFill>
              </a:rPr>
              <a:t>setBuffer</a:t>
            </a:r>
            <a:r>
              <a:rPr lang="en-US" sz="2400" noProof="1" smtClean="0"/>
              <a:t>( int val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while ( !writeable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try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r>
              <a:rPr lang="en-US" sz="2400" b="1" noProof="1" smtClean="0">
                <a:solidFill>
                  <a:schemeClr val="tx2"/>
                </a:solidFill>
              </a:rPr>
              <a:t>wait();</a:t>
            </a:r>
            <a:r>
              <a:rPr lang="en-US" sz="2400" noProof="1" smtClean="0"/>
              <a:t>	//voluntarily enter the wait state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catch ( InterruptedException e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System.err.println("Exception: "+e.toString()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 // end while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bufferCell = val;</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writeable = false;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r>
              <a:rPr lang="en-US" sz="2400" b="1" noProof="1" smtClean="0">
                <a:solidFill>
                  <a:schemeClr val="tx2"/>
                </a:solidFill>
              </a:rPr>
              <a:t>notify();</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p:txBody>
      </p:sp>
      <p:sp>
        <p:nvSpPr>
          <p:cNvPr id="5" name="Rounded Rectangular Callout 4"/>
          <p:cNvSpPr>
            <a:spLocks noChangeArrowheads="1"/>
          </p:cNvSpPr>
          <p:nvPr/>
        </p:nvSpPr>
        <p:spPr bwMode="auto">
          <a:xfrm>
            <a:off x="3657600" y="2438400"/>
            <a:ext cx="1219200" cy="495300"/>
          </a:xfrm>
          <a:prstGeom prst="wedgeRoundRectCallout">
            <a:avLst>
              <a:gd name="adj1" fmla="val -140336"/>
              <a:gd name="adj2" fmla="val 79111"/>
              <a:gd name="adj3" fmla="val 16667"/>
            </a:avLst>
          </a:prstGeom>
          <a:solidFill>
            <a:srgbClr val="FFFFCC"/>
          </a:solidFill>
          <a:ln w="9525" algn="ctr">
            <a:solidFill>
              <a:schemeClr val="tx1"/>
            </a:solidFill>
            <a:round/>
            <a:headEnd/>
            <a:tailEnd/>
          </a:ln>
        </p:spPr>
        <p:txBody>
          <a:bodyPr/>
          <a:lstStyle/>
          <a:p>
            <a:pPr eaLnBrk="0" hangingPunct="0"/>
            <a:r>
              <a:rPr lang="en-US"/>
              <a:t>Efficient</a:t>
            </a:r>
          </a:p>
        </p:txBody>
      </p:sp>
      <p:grpSp>
        <p:nvGrpSpPr>
          <p:cNvPr id="2" name="Group 40"/>
          <p:cNvGrpSpPr>
            <a:grpSpLocks/>
          </p:cNvGrpSpPr>
          <p:nvPr/>
        </p:nvGrpSpPr>
        <p:grpSpPr bwMode="auto">
          <a:xfrm>
            <a:off x="5410200" y="3657600"/>
            <a:ext cx="3657600" cy="3008313"/>
            <a:chOff x="2085976" y="2487612"/>
            <a:chExt cx="4306584" cy="3541713"/>
          </a:xfrm>
        </p:grpSpPr>
        <p:sp>
          <p:nvSpPr>
            <p:cNvPr id="21511" name="Oval 89"/>
            <p:cNvSpPr>
              <a:spLocks noChangeArrowheads="1"/>
            </p:cNvSpPr>
            <p:nvPr/>
          </p:nvSpPr>
          <p:spPr bwMode="auto">
            <a:xfrm>
              <a:off x="4687888" y="2487612"/>
              <a:ext cx="1444625" cy="385763"/>
            </a:xfrm>
            <a:prstGeom prst="ellipse">
              <a:avLst/>
            </a:prstGeom>
            <a:noFill/>
            <a:ln w="12700">
              <a:solidFill>
                <a:srgbClr val="000000"/>
              </a:solidFill>
              <a:round/>
              <a:headEnd/>
              <a:tailEnd/>
            </a:ln>
          </p:spPr>
          <p:txBody>
            <a:bodyPr/>
            <a:lstStyle/>
            <a:p>
              <a:endParaRPr lang="en-US" sz="1600"/>
            </a:p>
          </p:txBody>
        </p:sp>
        <p:sp>
          <p:nvSpPr>
            <p:cNvPr id="21512" name="Rectangle 90"/>
            <p:cNvSpPr>
              <a:spLocks noChangeArrowheads="1"/>
            </p:cNvSpPr>
            <p:nvPr/>
          </p:nvSpPr>
          <p:spPr bwMode="auto">
            <a:xfrm>
              <a:off x="5100638" y="2524125"/>
              <a:ext cx="781313" cy="289878"/>
            </a:xfrm>
            <a:prstGeom prst="rect">
              <a:avLst/>
            </a:prstGeom>
            <a:noFill/>
            <a:ln w="9525">
              <a:noFill/>
              <a:miter lim="800000"/>
              <a:headEnd/>
              <a:tailEnd/>
            </a:ln>
          </p:spPr>
          <p:txBody>
            <a:bodyPr wrap="none" lIns="0" tIns="0" rIns="0" bIns="0">
              <a:spAutoFit/>
            </a:bodyPr>
            <a:lstStyle/>
            <a:p>
              <a:r>
                <a:rPr lang="en-US" sz="1600">
                  <a:solidFill>
                    <a:srgbClr val="000000"/>
                  </a:solidFill>
                </a:rPr>
                <a:t>creation</a:t>
              </a:r>
              <a:endParaRPr lang="en-US" sz="1600"/>
            </a:p>
          </p:txBody>
        </p:sp>
        <p:sp>
          <p:nvSpPr>
            <p:cNvPr id="21513" name="Oval 91"/>
            <p:cNvSpPr>
              <a:spLocks noChangeArrowheads="1"/>
            </p:cNvSpPr>
            <p:nvPr/>
          </p:nvSpPr>
          <p:spPr bwMode="auto">
            <a:xfrm>
              <a:off x="4689476" y="3346450"/>
              <a:ext cx="1443037" cy="396875"/>
            </a:xfrm>
            <a:prstGeom prst="ellipse">
              <a:avLst/>
            </a:prstGeom>
            <a:noFill/>
            <a:ln w="12700">
              <a:solidFill>
                <a:srgbClr val="000000"/>
              </a:solidFill>
              <a:round/>
              <a:headEnd/>
              <a:tailEnd/>
            </a:ln>
          </p:spPr>
          <p:txBody>
            <a:bodyPr/>
            <a:lstStyle/>
            <a:p>
              <a:endParaRPr lang="en-US" sz="1600"/>
            </a:p>
          </p:txBody>
        </p:sp>
        <p:sp>
          <p:nvSpPr>
            <p:cNvPr id="21514" name="Oval 92"/>
            <p:cNvSpPr>
              <a:spLocks noChangeArrowheads="1"/>
            </p:cNvSpPr>
            <p:nvPr/>
          </p:nvSpPr>
          <p:spPr bwMode="auto">
            <a:xfrm>
              <a:off x="4687888" y="4602162"/>
              <a:ext cx="1444625" cy="400050"/>
            </a:xfrm>
            <a:prstGeom prst="ellipse">
              <a:avLst/>
            </a:prstGeom>
            <a:noFill/>
            <a:ln w="12700">
              <a:solidFill>
                <a:srgbClr val="000000"/>
              </a:solidFill>
              <a:round/>
              <a:headEnd/>
              <a:tailEnd/>
            </a:ln>
          </p:spPr>
          <p:txBody>
            <a:bodyPr/>
            <a:lstStyle/>
            <a:p>
              <a:endParaRPr lang="en-US" sz="1600"/>
            </a:p>
          </p:txBody>
        </p:sp>
        <p:sp>
          <p:nvSpPr>
            <p:cNvPr id="21515" name="Oval 96"/>
            <p:cNvSpPr>
              <a:spLocks noChangeArrowheads="1"/>
            </p:cNvSpPr>
            <p:nvPr/>
          </p:nvSpPr>
          <p:spPr bwMode="auto">
            <a:xfrm>
              <a:off x="2085976" y="5643562"/>
              <a:ext cx="1395412" cy="385763"/>
            </a:xfrm>
            <a:prstGeom prst="ellipse">
              <a:avLst/>
            </a:prstGeom>
            <a:noFill/>
            <a:ln w="12700">
              <a:solidFill>
                <a:srgbClr val="000000"/>
              </a:solidFill>
              <a:round/>
              <a:headEnd/>
              <a:tailEnd/>
            </a:ln>
          </p:spPr>
          <p:txBody>
            <a:bodyPr/>
            <a:lstStyle/>
            <a:p>
              <a:endParaRPr lang="en-US" sz="1600"/>
            </a:p>
          </p:txBody>
        </p:sp>
        <p:sp>
          <p:nvSpPr>
            <p:cNvPr id="21516" name="Rectangle 97"/>
            <p:cNvSpPr>
              <a:spLocks noChangeArrowheads="1"/>
            </p:cNvSpPr>
            <p:nvPr/>
          </p:nvSpPr>
          <p:spPr bwMode="auto">
            <a:xfrm>
              <a:off x="5478463" y="2938462"/>
              <a:ext cx="418965" cy="289878"/>
            </a:xfrm>
            <a:prstGeom prst="rect">
              <a:avLst/>
            </a:prstGeom>
            <a:noFill/>
            <a:ln w="9525">
              <a:noFill/>
              <a:miter lim="800000"/>
              <a:headEnd/>
              <a:tailEnd/>
            </a:ln>
          </p:spPr>
          <p:txBody>
            <a:bodyPr wrap="none" lIns="0" tIns="0" rIns="0" bIns="0">
              <a:spAutoFit/>
            </a:bodyPr>
            <a:lstStyle/>
            <a:p>
              <a:r>
                <a:rPr lang="en-US" sz="1600">
                  <a:solidFill>
                    <a:srgbClr val="000000"/>
                  </a:solidFill>
                </a:rPr>
                <a:t>start</a:t>
              </a:r>
              <a:endParaRPr lang="en-US" sz="1600"/>
            </a:p>
          </p:txBody>
        </p:sp>
        <p:sp>
          <p:nvSpPr>
            <p:cNvPr id="21517" name="Rectangle 98"/>
            <p:cNvSpPr>
              <a:spLocks noChangeArrowheads="1"/>
            </p:cNvSpPr>
            <p:nvPr/>
          </p:nvSpPr>
          <p:spPr bwMode="auto">
            <a:xfrm>
              <a:off x="5176838" y="3362325"/>
              <a:ext cx="537861" cy="289878"/>
            </a:xfrm>
            <a:prstGeom prst="rect">
              <a:avLst/>
            </a:prstGeom>
            <a:noFill/>
            <a:ln w="9525">
              <a:noFill/>
              <a:miter lim="800000"/>
              <a:headEnd/>
              <a:tailEnd/>
            </a:ln>
          </p:spPr>
          <p:txBody>
            <a:bodyPr wrap="none" lIns="0" tIns="0" rIns="0" bIns="0">
              <a:spAutoFit/>
            </a:bodyPr>
            <a:lstStyle/>
            <a:p>
              <a:r>
                <a:rPr lang="en-US" sz="1600">
                  <a:solidFill>
                    <a:srgbClr val="000000"/>
                  </a:solidFill>
                </a:rPr>
                <a:t>ready</a:t>
              </a:r>
              <a:endParaRPr lang="en-US" sz="1600"/>
            </a:p>
          </p:txBody>
        </p:sp>
        <p:sp>
          <p:nvSpPr>
            <p:cNvPr id="21518" name="Rectangle 99"/>
            <p:cNvSpPr>
              <a:spLocks noChangeArrowheads="1"/>
            </p:cNvSpPr>
            <p:nvPr/>
          </p:nvSpPr>
          <p:spPr bwMode="auto">
            <a:xfrm>
              <a:off x="5100638" y="4657725"/>
              <a:ext cx="753006" cy="289878"/>
            </a:xfrm>
            <a:prstGeom prst="rect">
              <a:avLst/>
            </a:prstGeom>
            <a:noFill/>
            <a:ln w="9525">
              <a:noFill/>
              <a:miter lim="800000"/>
              <a:headEnd/>
              <a:tailEnd/>
            </a:ln>
          </p:spPr>
          <p:txBody>
            <a:bodyPr wrap="none" lIns="0" tIns="0" rIns="0" bIns="0">
              <a:spAutoFit/>
            </a:bodyPr>
            <a:lstStyle/>
            <a:p>
              <a:r>
                <a:rPr lang="en-US" sz="1600">
                  <a:solidFill>
                    <a:srgbClr val="000000"/>
                  </a:solidFill>
                </a:rPr>
                <a:t>running</a:t>
              </a:r>
              <a:endParaRPr lang="en-US" sz="1600"/>
            </a:p>
          </p:txBody>
        </p:sp>
        <p:sp>
          <p:nvSpPr>
            <p:cNvPr id="21519" name="Rectangle 100"/>
            <p:cNvSpPr>
              <a:spLocks noChangeArrowheads="1"/>
            </p:cNvSpPr>
            <p:nvPr/>
          </p:nvSpPr>
          <p:spPr bwMode="auto">
            <a:xfrm>
              <a:off x="2433638" y="5702300"/>
              <a:ext cx="726584" cy="289878"/>
            </a:xfrm>
            <a:prstGeom prst="rect">
              <a:avLst/>
            </a:prstGeom>
            <a:noFill/>
            <a:ln w="9525">
              <a:noFill/>
              <a:miter lim="800000"/>
              <a:headEnd/>
              <a:tailEnd/>
            </a:ln>
          </p:spPr>
          <p:txBody>
            <a:bodyPr wrap="none" lIns="0" tIns="0" rIns="0" bIns="0">
              <a:spAutoFit/>
            </a:bodyPr>
            <a:lstStyle/>
            <a:p>
              <a:r>
                <a:rPr lang="en-US" sz="1600">
                  <a:solidFill>
                    <a:srgbClr val="000000"/>
                  </a:solidFill>
                </a:rPr>
                <a:t>waiting</a:t>
              </a:r>
              <a:endParaRPr lang="en-US" sz="1600"/>
            </a:p>
          </p:txBody>
        </p:sp>
        <p:sp>
          <p:nvSpPr>
            <p:cNvPr id="21520" name="Rectangle 105"/>
            <p:cNvSpPr>
              <a:spLocks noChangeArrowheads="1"/>
            </p:cNvSpPr>
            <p:nvPr/>
          </p:nvSpPr>
          <p:spPr bwMode="auto">
            <a:xfrm>
              <a:off x="2876083" y="4550963"/>
              <a:ext cx="914400" cy="289878"/>
            </a:xfrm>
            <a:prstGeom prst="rect">
              <a:avLst/>
            </a:prstGeom>
            <a:noFill/>
            <a:ln w="9525">
              <a:noFill/>
              <a:miter lim="800000"/>
              <a:headEnd/>
              <a:tailEnd/>
            </a:ln>
          </p:spPr>
          <p:txBody>
            <a:bodyPr lIns="0" tIns="0" rIns="0" bIns="0">
              <a:spAutoFit/>
            </a:bodyPr>
            <a:lstStyle/>
            <a:p>
              <a:r>
                <a:rPr lang="en-US" sz="1600">
                  <a:solidFill>
                    <a:srgbClr val="000000"/>
                  </a:solidFill>
                </a:rPr>
                <a:t>notify</a:t>
              </a:r>
              <a:endParaRPr lang="en-US" sz="1600"/>
            </a:p>
          </p:txBody>
        </p:sp>
        <p:sp>
          <p:nvSpPr>
            <p:cNvPr id="21521" name="Rectangle 107"/>
            <p:cNvSpPr>
              <a:spLocks noChangeArrowheads="1"/>
            </p:cNvSpPr>
            <p:nvPr/>
          </p:nvSpPr>
          <p:spPr bwMode="auto">
            <a:xfrm>
              <a:off x="3969904" y="5247905"/>
              <a:ext cx="503670" cy="289878"/>
            </a:xfrm>
            <a:prstGeom prst="rect">
              <a:avLst/>
            </a:prstGeom>
            <a:noFill/>
            <a:ln w="9525">
              <a:noFill/>
              <a:miter lim="800000"/>
              <a:headEnd/>
              <a:tailEnd/>
            </a:ln>
          </p:spPr>
          <p:txBody>
            <a:bodyPr lIns="0" tIns="0" rIns="0" bIns="0">
              <a:spAutoFit/>
            </a:bodyPr>
            <a:lstStyle/>
            <a:p>
              <a:r>
                <a:rPr lang="en-US" sz="1600">
                  <a:solidFill>
                    <a:srgbClr val="000000"/>
                  </a:solidFill>
                </a:rPr>
                <a:t>wait</a:t>
              </a:r>
              <a:endParaRPr lang="en-US" sz="1600"/>
            </a:p>
          </p:txBody>
        </p:sp>
        <p:cxnSp>
          <p:nvCxnSpPr>
            <p:cNvPr id="21522" name="AutoShape 111"/>
            <p:cNvCxnSpPr>
              <a:cxnSpLocks noChangeShapeType="1"/>
              <a:stCxn id="21511" idx="4"/>
              <a:endCxn id="21513" idx="0"/>
            </p:cNvCxnSpPr>
            <p:nvPr/>
          </p:nvCxnSpPr>
          <p:spPr bwMode="auto">
            <a:xfrm>
              <a:off x="5410201" y="2873375"/>
              <a:ext cx="1587" cy="473075"/>
            </a:xfrm>
            <a:prstGeom prst="straightConnector1">
              <a:avLst/>
            </a:prstGeom>
            <a:noFill/>
            <a:ln w="9525">
              <a:solidFill>
                <a:schemeClr val="tx1"/>
              </a:solidFill>
              <a:round/>
              <a:headEnd/>
              <a:tailEnd type="triangle" w="med" len="med"/>
            </a:ln>
          </p:spPr>
        </p:cxnSp>
        <p:cxnSp>
          <p:nvCxnSpPr>
            <p:cNvPr id="21523" name="AutoShape 112"/>
            <p:cNvCxnSpPr>
              <a:cxnSpLocks noChangeShapeType="1"/>
              <a:stCxn id="21514" idx="1"/>
              <a:endCxn id="21513" idx="3"/>
            </p:cNvCxnSpPr>
            <p:nvPr/>
          </p:nvCxnSpPr>
          <p:spPr bwMode="auto">
            <a:xfrm flipV="1">
              <a:off x="4897438" y="3686175"/>
              <a:ext cx="3175" cy="974725"/>
            </a:xfrm>
            <a:prstGeom prst="straightConnector1">
              <a:avLst/>
            </a:prstGeom>
            <a:noFill/>
            <a:ln w="9525">
              <a:solidFill>
                <a:schemeClr val="tx1"/>
              </a:solidFill>
              <a:round/>
              <a:headEnd/>
              <a:tailEnd type="triangle" w="med" len="med"/>
            </a:ln>
          </p:spPr>
        </p:cxnSp>
        <p:cxnSp>
          <p:nvCxnSpPr>
            <p:cNvPr id="21524" name="AutoShape 113"/>
            <p:cNvCxnSpPr>
              <a:cxnSpLocks noChangeShapeType="1"/>
              <a:stCxn id="21513" idx="5"/>
              <a:endCxn id="21514" idx="7"/>
            </p:cNvCxnSpPr>
            <p:nvPr/>
          </p:nvCxnSpPr>
          <p:spPr bwMode="auto">
            <a:xfrm>
              <a:off x="5921376" y="3686175"/>
              <a:ext cx="0" cy="974725"/>
            </a:xfrm>
            <a:prstGeom prst="straightConnector1">
              <a:avLst/>
            </a:prstGeom>
            <a:noFill/>
            <a:ln w="9525">
              <a:solidFill>
                <a:schemeClr val="tx1"/>
              </a:solidFill>
              <a:round/>
              <a:headEnd/>
              <a:tailEnd type="triangle" w="med" len="med"/>
            </a:ln>
          </p:spPr>
        </p:cxnSp>
        <p:cxnSp>
          <p:nvCxnSpPr>
            <p:cNvPr id="21525" name="AutoShape 115"/>
            <p:cNvCxnSpPr>
              <a:cxnSpLocks noChangeShapeType="1"/>
              <a:stCxn id="21514" idx="2"/>
              <a:endCxn id="21515" idx="7"/>
            </p:cNvCxnSpPr>
            <p:nvPr/>
          </p:nvCxnSpPr>
          <p:spPr bwMode="auto">
            <a:xfrm rot="10800000" flipV="1">
              <a:off x="3277036" y="4802186"/>
              <a:ext cx="1410853" cy="897869"/>
            </a:xfrm>
            <a:prstGeom prst="straightConnector1">
              <a:avLst/>
            </a:prstGeom>
            <a:noFill/>
            <a:ln w="9525">
              <a:solidFill>
                <a:schemeClr val="tx1"/>
              </a:solidFill>
              <a:round/>
              <a:headEnd/>
              <a:tailEnd type="triangle" w="med" len="med"/>
            </a:ln>
          </p:spPr>
        </p:cxnSp>
        <p:cxnSp>
          <p:nvCxnSpPr>
            <p:cNvPr id="21526" name="AutoShape 119"/>
            <p:cNvCxnSpPr>
              <a:cxnSpLocks noChangeShapeType="1"/>
              <a:stCxn id="21515" idx="0"/>
              <a:endCxn id="21513" idx="2"/>
            </p:cNvCxnSpPr>
            <p:nvPr/>
          </p:nvCxnSpPr>
          <p:spPr bwMode="auto">
            <a:xfrm rot="5400000" flipH="1" flipV="1">
              <a:off x="2687242" y="3641330"/>
              <a:ext cx="2098674" cy="1905793"/>
            </a:xfrm>
            <a:prstGeom prst="straightConnector1">
              <a:avLst/>
            </a:prstGeom>
            <a:noFill/>
            <a:ln w="9525">
              <a:solidFill>
                <a:schemeClr val="tx1"/>
              </a:solidFill>
              <a:round/>
              <a:headEnd/>
              <a:tailEnd type="triangle" w="med" len="med"/>
            </a:ln>
          </p:spPr>
        </p:cxnSp>
        <p:sp>
          <p:nvSpPr>
            <p:cNvPr id="21527" name="Rectangle 121"/>
            <p:cNvSpPr>
              <a:spLocks noChangeArrowheads="1"/>
            </p:cNvSpPr>
            <p:nvPr/>
          </p:nvSpPr>
          <p:spPr bwMode="auto">
            <a:xfrm>
              <a:off x="4473576" y="3895725"/>
              <a:ext cx="847367" cy="579757"/>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quantum</a:t>
              </a:r>
            </a:p>
            <a:p>
              <a:r>
                <a:rPr lang="en-US" sz="1600">
                  <a:solidFill>
                    <a:srgbClr val="000000"/>
                  </a:solidFill>
                </a:rPr>
                <a:t>expires</a:t>
              </a:r>
            </a:p>
          </p:txBody>
        </p:sp>
        <p:sp>
          <p:nvSpPr>
            <p:cNvPr id="21528" name="Rectangle 122"/>
            <p:cNvSpPr>
              <a:spLocks noChangeArrowheads="1"/>
            </p:cNvSpPr>
            <p:nvPr/>
          </p:nvSpPr>
          <p:spPr bwMode="auto">
            <a:xfrm>
              <a:off x="5584826" y="4006850"/>
              <a:ext cx="807734" cy="289878"/>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dispatch</a:t>
              </a:r>
              <a:endParaRPr lang="en-US" sz="1600"/>
            </a:p>
          </p:txBody>
        </p:sp>
        <p:sp>
          <p:nvSpPr>
            <p:cNvPr id="21529" name="Rectangle 123"/>
            <p:cNvSpPr>
              <a:spLocks noChangeArrowheads="1"/>
            </p:cNvSpPr>
            <p:nvPr/>
          </p:nvSpPr>
          <p:spPr bwMode="auto">
            <a:xfrm>
              <a:off x="5265738" y="5221287"/>
              <a:ext cx="888886" cy="289878"/>
            </a:xfrm>
            <a:prstGeom prst="rect">
              <a:avLst/>
            </a:prstGeom>
            <a:noFill/>
            <a:ln w="9525">
              <a:noFill/>
              <a:miter lim="800000"/>
              <a:headEnd/>
              <a:tailEnd/>
            </a:ln>
          </p:spPr>
          <p:txBody>
            <a:bodyPr wrap="none" lIns="0" tIns="0" rIns="0" bIns="0">
              <a:spAutoFit/>
            </a:bodyPr>
            <a:lstStyle/>
            <a:p>
              <a:r>
                <a:rPr lang="en-US" sz="1600">
                  <a:solidFill>
                    <a:srgbClr val="000000"/>
                  </a:solidFill>
                </a:rPr>
                <a:t>complete</a:t>
              </a:r>
              <a:endParaRPr lang="en-US" sz="1600"/>
            </a:p>
          </p:txBody>
        </p:sp>
      </p:grpSp>
      <p:sp>
        <p:nvSpPr>
          <p:cNvPr id="26" name="Rounded Rectangular Callout 25"/>
          <p:cNvSpPr>
            <a:spLocks noChangeArrowheads="1"/>
          </p:cNvSpPr>
          <p:nvPr/>
        </p:nvSpPr>
        <p:spPr bwMode="auto">
          <a:xfrm>
            <a:off x="2783958" y="6109768"/>
            <a:ext cx="1219200" cy="495300"/>
          </a:xfrm>
          <a:prstGeom prst="wedgeRoundRectCallout">
            <a:avLst>
              <a:gd name="adj1" fmla="val -103600"/>
              <a:gd name="adj2" fmla="val -105504"/>
              <a:gd name="adj3" fmla="val 16667"/>
            </a:avLst>
          </a:prstGeom>
          <a:solidFill>
            <a:srgbClr val="FFFFCC"/>
          </a:solidFill>
          <a:ln w="9525" algn="ctr">
            <a:solidFill>
              <a:schemeClr val="tx1"/>
            </a:solidFill>
            <a:round/>
            <a:headEnd/>
            <a:tailEnd/>
          </a:ln>
        </p:spPr>
        <p:txBody>
          <a:bodyPr/>
          <a:lstStyle/>
          <a:p>
            <a:pPr eaLnBrk="0" hangingPunct="0"/>
            <a:r>
              <a:rPr lang="en-US" dirty="0" smtClean="0"/>
              <a:t>Release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xfrm>
            <a:off x="76200" y="304800"/>
            <a:ext cx="685800" cy="457200"/>
          </a:xfrm>
        </p:spPr>
        <p:txBody>
          <a:bodyPr/>
          <a:lstStyle/>
          <a:p>
            <a:pPr>
              <a:defRPr/>
            </a:pPr>
            <a:fld id="{5C5AC8F4-4EFC-4B3E-9628-E71155864176}" type="slidenum">
              <a:rPr lang="en-US" smtClean="0"/>
              <a:pPr>
                <a:defRPr/>
              </a:pPr>
              <a:t>23</a:t>
            </a:fld>
            <a:endParaRPr lang="en-US" dirty="0" smtClean="0"/>
          </a:p>
        </p:txBody>
      </p:sp>
      <p:sp>
        <p:nvSpPr>
          <p:cNvPr id="22531" name="Rectangle 2"/>
          <p:cNvSpPr>
            <a:spLocks noGrp="1" noChangeArrowheads="1"/>
          </p:cNvSpPr>
          <p:nvPr>
            <p:ph type="title"/>
          </p:nvPr>
        </p:nvSpPr>
        <p:spPr>
          <a:xfrm>
            <a:off x="1447800" y="76200"/>
            <a:ext cx="7620000" cy="623888"/>
          </a:xfrm>
        </p:spPr>
        <p:txBody>
          <a:bodyPr/>
          <a:lstStyle/>
          <a:p>
            <a:pPr eaLnBrk="1" hangingPunct="1"/>
            <a:r>
              <a:rPr lang="en-US" smtClean="0"/>
              <a:t>Class with Synchronized Methods (contd.)</a:t>
            </a:r>
          </a:p>
        </p:txBody>
      </p:sp>
      <p:sp>
        <p:nvSpPr>
          <p:cNvPr id="22532" name="Rectangle 3"/>
          <p:cNvSpPr>
            <a:spLocks noGrp="1" noChangeArrowheads="1"/>
          </p:cNvSpPr>
          <p:nvPr>
            <p:ph type="body" idx="1"/>
          </p:nvPr>
        </p:nvSpPr>
        <p:spPr>
          <a:xfrm>
            <a:off x="304800" y="1066800"/>
            <a:ext cx="8763000" cy="5486400"/>
          </a:xfrm>
        </p:spPr>
        <p:txBody>
          <a:bodyPr/>
          <a:lstStyle/>
          <a:p>
            <a:pPr marL="339725" indent="-339725" eaLnBrk="1" hangingPunct="1">
              <a:lnSpc>
                <a:spcPct val="70000"/>
              </a:lnSpc>
              <a:buFont typeface="Wingdings" pitchFamily="2" charset="2"/>
              <a:buNone/>
              <a:tabLst>
                <a:tab pos="796925" algn="l"/>
                <a:tab pos="1254125" algn="l"/>
                <a:tab pos="1654175" algn="l"/>
              </a:tabLst>
            </a:pPr>
            <a:r>
              <a:rPr lang="en-US" noProof="1" smtClean="0"/>
              <a:t>	public </a:t>
            </a:r>
            <a:r>
              <a:rPr lang="en-US" b="1" noProof="1" smtClean="0">
                <a:solidFill>
                  <a:schemeClr val="tx2"/>
                </a:solidFill>
              </a:rPr>
              <a:t>synchronized</a:t>
            </a:r>
            <a:r>
              <a:rPr lang="en-US" noProof="1" smtClean="0"/>
              <a:t> int </a:t>
            </a:r>
            <a:r>
              <a:rPr lang="en-US" dirty="0" smtClean="0">
                <a:solidFill>
                  <a:srgbClr val="0066FF"/>
                </a:solidFill>
              </a:rPr>
              <a:t>g</a:t>
            </a:r>
            <a:r>
              <a:rPr lang="en-US" noProof="1" smtClean="0">
                <a:solidFill>
                  <a:srgbClr val="0066FF"/>
                </a:solidFill>
              </a:rPr>
              <a:t>etBuffer</a:t>
            </a:r>
            <a:r>
              <a:rPr lang="en-US" noProof="1" smtClean="0"/>
              <a:t>()</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while (writeable)</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try</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r>
              <a:rPr lang="en-US" b="1" noProof="1" smtClean="0">
                <a:solidFill>
                  <a:schemeClr val="tx2"/>
                </a:solidFill>
              </a:rPr>
              <a:t>wait();</a:t>
            </a:r>
            <a:r>
              <a:rPr lang="en-US" noProof="1" smtClean="0"/>
              <a:t>	//voluntarily enter the wait state</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catch (InterruptedException e)</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System.err.println("Exception: " + e.toString());</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writeable = true;</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r>
              <a:rPr lang="en-US" b="1" noProof="1" smtClean="0">
                <a:solidFill>
                  <a:schemeClr val="tx2"/>
                </a:solidFill>
              </a:rPr>
              <a:t>notify();</a:t>
            </a:r>
          </a:p>
          <a:p>
            <a:pPr marL="339725" indent="-339725" eaLnBrk="1" hangingPunct="1">
              <a:lnSpc>
                <a:spcPct val="70000"/>
              </a:lnSpc>
              <a:buFont typeface="Wingdings" pitchFamily="2" charset="2"/>
              <a:buNone/>
              <a:tabLst>
                <a:tab pos="796925" algn="l"/>
                <a:tab pos="1254125" algn="l"/>
                <a:tab pos="1654175" algn="l"/>
              </a:tabLst>
            </a:pPr>
            <a:r>
              <a:rPr lang="en-US" noProof="1" smtClean="0"/>
              <a:t>		return bufferCell;</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p>
            <a:pPr>
              <a:defRPr/>
            </a:pPr>
            <a:fld id="{0492F20E-0920-4D19-97A6-1DCD9F88CCC9}" type="slidenum">
              <a:rPr lang="en-US" smtClean="0"/>
              <a:pPr>
                <a:defRPr/>
              </a:pPr>
              <a:t>24</a:t>
            </a:fld>
            <a:endParaRPr lang="en-US" smtClean="0"/>
          </a:p>
        </p:txBody>
      </p:sp>
      <p:sp>
        <p:nvSpPr>
          <p:cNvPr id="23555" name="Rectangle 2"/>
          <p:cNvSpPr>
            <a:spLocks noGrp="1" noChangeArrowheads="1"/>
          </p:cNvSpPr>
          <p:nvPr>
            <p:ph type="title"/>
          </p:nvPr>
        </p:nvSpPr>
        <p:spPr/>
        <p:txBody>
          <a:bodyPr/>
          <a:lstStyle/>
          <a:p>
            <a:pPr eaLnBrk="1" hangingPunct="1"/>
            <a:r>
              <a:rPr lang="en-US" smtClean="0"/>
              <a:t>Synchronized Results</a:t>
            </a:r>
          </a:p>
        </p:txBody>
      </p:sp>
      <p:sp>
        <p:nvSpPr>
          <p:cNvPr id="21508" name="Rectangle 3"/>
          <p:cNvSpPr>
            <a:spLocks noChangeArrowheads="1"/>
          </p:cNvSpPr>
          <p:nvPr/>
        </p:nvSpPr>
        <p:spPr bwMode="auto">
          <a:xfrm>
            <a:off x="4038600" y="776288"/>
            <a:ext cx="4648200" cy="5584825"/>
          </a:xfrm>
          <a:prstGeom prst="rect">
            <a:avLst/>
          </a:prstGeom>
          <a:noFill/>
          <a:ln w="9525">
            <a:noFill/>
            <a:miter lim="800000"/>
            <a:headEnd/>
            <a:tailEnd/>
          </a:ln>
        </p:spPr>
        <p:txBody>
          <a:bodyPr>
            <a:spAutoFit/>
          </a:bodyPr>
          <a:lstStyle/>
          <a:p>
            <a:pPr eaLnBrk="0" hangingPunct="0"/>
            <a:r>
              <a:rPr lang="en-US"/>
              <a:t>Producer sets bufferCell 0</a:t>
            </a:r>
          </a:p>
          <a:p>
            <a:pPr eaLnBrk="0" hangingPunct="0"/>
            <a:r>
              <a:rPr lang="en-US"/>
              <a:t>	Consumer retrieved 0</a:t>
            </a:r>
          </a:p>
          <a:p>
            <a:pPr eaLnBrk="0" hangingPunct="0"/>
            <a:r>
              <a:rPr lang="en-US"/>
              <a:t>Producer sets bufferCell 1</a:t>
            </a:r>
          </a:p>
          <a:p>
            <a:pPr eaLnBrk="0" hangingPunct="0"/>
            <a:r>
              <a:rPr lang="en-US"/>
              <a:t>	Consumer retrieved 1</a:t>
            </a:r>
          </a:p>
          <a:p>
            <a:pPr eaLnBrk="0" hangingPunct="0"/>
            <a:r>
              <a:rPr lang="en-US"/>
              <a:t>Producer sets bufferCell 2</a:t>
            </a:r>
          </a:p>
          <a:p>
            <a:pPr eaLnBrk="0" hangingPunct="0"/>
            <a:r>
              <a:rPr lang="en-US"/>
              <a:t>	Consumer retrieved 2</a:t>
            </a:r>
          </a:p>
          <a:p>
            <a:pPr eaLnBrk="0" hangingPunct="0"/>
            <a:r>
              <a:rPr lang="en-US"/>
              <a:t>Producer sets bufferCell 3</a:t>
            </a:r>
          </a:p>
          <a:p>
            <a:pPr eaLnBrk="0" hangingPunct="0"/>
            <a:r>
              <a:rPr lang="en-US"/>
              <a:t>	Consumer retrieved 3</a:t>
            </a:r>
          </a:p>
          <a:p>
            <a:pPr eaLnBrk="0" hangingPunct="0"/>
            <a:r>
              <a:rPr lang="en-US"/>
              <a:t>Producer sets bufferCell 4</a:t>
            </a:r>
          </a:p>
          <a:p>
            <a:pPr eaLnBrk="0" hangingPunct="0"/>
            <a:r>
              <a:rPr lang="en-US"/>
              <a:t>	Consumer retrieved 4</a:t>
            </a:r>
          </a:p>
          <a:p>
            <a:pPr eaLnBrk="0" hangingPunct="0"/>
            <a:r>
              <a:rPr lang="en-US"/>
              <a:t>Producer sets bufferCell 5</a:t>
            </a:r>
          </a:p>
          <a:p>
            <a:pPr eaLnBrk="0" hangingPunct="0"/>
            <a:r>
              <a:rPr lang="en-US"/>
              <a:t>Producer sets bufferCell 6</a:t>
            </a:r>
          </a:p>
          <a:p>
            <a:pPr eaLnBrk="0" hangingPunct="0"/>
            <a:r>
              <a:rPr lang="en-US"/>
              <a:t>	</a:t>
            </a:r>
            <a:r>
              <a:rPr lang="en-US" b="1">
                <a:solidFill>
                  <a:schemeClr val="folHlink"/>
                </a:solidFill>
              </a:rPr>
              <a:t>Consumer retrieved 5</a:t>
            </a:r>
          </a:p>
          <a:p>
            <a:pPr eaLnBrk="0" hangingPunct="0"/>
            <a:r>
              <a:rPr lang="en-US"/>
              <a:t>	Consumer retrieved 6</a:t>
            </a:r>
          </a:p>
          <a:p>
            <a:pPr eaLnBrk="0" hangingPunct="0"/>
            <a:r>
              <a:rPr lang="en-US"/>
              <a:t>Producer sets bufferCell 7</a:t>
            </a:r>
          </a:p>
          <a:p>
            <a:pPr eaLnBrk="0" hangingPunct="0"/>
            <a:r>
              <a:rPr lang="en-US"/>
              <a:t>	Consumer retrieved 7</a:t>
            </a:r>
          </a:p>
          <a:p>
            <a:pPr eaLnBrk="0" hangingPunct="0"/>
            <a:r>
              <a:rPr lang="en-US"/>
              <a:t>Producer sets bufferCell 8</a:t>
            </a:r>
          </a:p>
          <a:p>
            <a:pPr eaLnBrk="0" hangingPunct="0"/>
            <a:r>
              <a:rPr lang="en-US"/>
              <a:t>	Consumer retrieved 8</a:t>
            </a:r>
          </a:p>
          <a:p>
            <a:pPr eaLnBrk="0" hangingPunct="0"/>
            <a:r>
              <a:rPr lang="en-US"/>
              <a:t>	</a:t>
            </a:r>
            <a:r>
              <a:rPr lang="en-US" b="1">
                <a:solidFill>
                  <a:schemeClr val="tx2"/>
                </a:solidFill>
              </a:rPr>
              <a:t>Consumer retrieved 9</a:t>
            </a:r>
          </a:p>
          <a:p>
            <a:pPr eaLnBrk="0" hangingPunct="0"/>
            <a:r>
              <a:rPr lang="en-US"/>
              <a:t>Producer sets bufferCell 9</a:t>
            </a:r>
          </a:p>
        </p:txBody>
      </p:sp>
      <p:grpSp>
        <p:nvGrpSpPr>
          <p:cNvPr id="2" name="Group 7"/>
          <p:cNvGrpSpPr>
            <a:grpSpLocks/>
          </p:cNvGrpSpPr>
          <p:nvPr/>
        </p:nvGrpSpPr>
        <p:grpSpPr bwMode="auto">
          <a:xfrm>
            <a:off x="296863" y="4343400"/>
            <a:ext cx="4656137" cy="1447800"/>
            <a:chOff x="187" y="2832"/>
            <a:chExt cx="2933" cy="912"/>
          </a:xfrm>
        </p:grpSpPr>
        <p:sp>
          <p:nvSpPr>
            <p:cNvPr id="23558" name="Text Box 4"/>
            <p:cNvSpPr txBox="1">
              <a:spLocks noChangeArrowheads="1"/>
            </p:cNvSpPr>
            <p:nvPr/>
          </p:nvSpPr>
          <p:spPr bwMode="auto">
            <a:xfrm>
              <a:off x="187" y="2832"/>
              <a:ext cx="1450" cy="756"/>
            </a:xfrm>
            <a:prstGeom prst="rect">
              <a:avLst/>
            </a:prstGeom>
            <a:noFill/>
            <a:ln w="9525">
              <a:solidFill>
                <a:schemeClr val="tx2"/>
              </a:solidFill>
              <a:miter lim="800000"/>
              <a:headEnd/>
              <a:tailEnd/>
            </a:ln>
          </p:spPr>
          <p:txBody>
            <a:bodyPr>
              <a:spAutoFit/>
            </a:bodyPr>
            <a:lstStyle/>
            <a:p>
              <a:pPr eaLnBrk="0" hangingPunct="0"/>
              <a:r>
                <a:rPr lang="en-US"/>
                <a:t>The thread is interrupted before printing; The results are still correct!</a:t>
              </a:r>
            </a:p>
          </p:txBody>
        </p:sp>
        <p:sp>
          <p:nvSpPr>
            <p:cNvPr id="23559" name="Line 5"/>
            <p:cNvSpPr>
              <a:spLocks noChangeShapeType="1"/>
            </p:cNvSpPr>
            <p:nvPr/>
          </p:nvSpPr>
          <p:spPr bwMode="auto">
            <a:xfrm flipV="1">
              <a:off x="1637" y="2832"/>
              <a:ext cx="1483" cy="96"/>
            </a:xfrm>
            <a:prstGeom prst="line">
              <a:avLst/>
            </a:prstGeom>
            <a:noFill/>
            <a:ln w="9525">
              <a:solidFill>
                <a:schemeClr val="tx1"/>
              </a:solidFill>
              <a:round/>
              <a:headEnd/>
              <a:tailEnd type="triangle" w="med" len="med"/>
            </a:ln>
          </p:spPr>
          <p:txBody>
            <a:bodyPr/>
            <a:lstStyle/>
            <a:p>
              <a:endParaRPr lang="en-US"/>
            </a:p>
          </p:txBody>
        </p:sp>
        <p:sp>
          <p:nvSpPr>
            <p:cNvPr id="23560" name="Line 6"/>
            <p:cNvSpPr>
              <a:spLocks noChangeShapeType="1"/>
            </p:cNvSpPr>
            <p:nvPr/>
          </p:nvSpPr>
          <p:spPr bwMode="auto">
            <a:xfrm>
              <a:off x="1637" y="3456"/>
              <a:ext cx="1483" cy="28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8">
                                            <p:txEl>
                                              <p:pRg st="11" end="11"/>
                                            </p:txEl>
                                          </p:spTgt>
                                        </p:tgtEl>
                                        <p:attrNameLst>
                                          <p:attrName>style.visibility</p:attrName>
                                        </p:attrNameLst>
                                      </p:cBhvr>
                                      <p:to>
                                        <p:strVal val="visible"/>
                                      </p:to>
                                    </p:set>
                                    <p:animEffect transition="in" filter="wipe(up)">
                                      <p:cBhvr>
                                        <p:cTn id="7" dur="500"/>
                                        <p:tgtEl>
                                          <p:spTgt spid="21508">
                                            <p:txEl>
                                              <p:pRg st="11" end="1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1508">
                                            <p:txEl>
                                              <p:pRg st="12" end="12"/>
                                            </p:txEl>
                                          </p:spTgt>
                                        </p:tgtEl>
                                        <p:attrNameLst>
                                          <p:attrName>style.visibility</p:attrName>
                                        </p:attrNameLst>
                                      </p:cBhvr>
                                      <p:to>
                                        <p:strVal val="visible"/>
                                      </p:to>
                                    </p:set>
                                    <p:animEffect transition="in" filter="wipe(up)">
                                      <p:cBhvr>
                                        <p:cTn id="10" dur="500"/>
                                        <p:tgtEl>
                                          <p:spTgt spid="21508">
                                            <p:txEl>
                                              <p:pRg st="12" end="1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508">
                                            <p:txEl>
                                              <p:pRg st="13" end="13"/>
                                            </p:txEl>
                                          </p:spTgt>
                                        </p:tgtEl>
                                        <p:attrNameLst>
                                          <p:attrName>style.visibility</p:attrName>
                                        </p:attrNameLst>
                                      </p:cBhvr>
                                      <p:to>
                                        <p:strVal val="visible"/>
                                      </p:to>
                                    </p:set>
                                    <p:animEffect transition="in" filter="wipe(up)">
                                      <p:cBhvr>
                                        <p:cTn id="13" dur="500"/>
                                        <p:tgtEl>
                                          <p:spTgt spid="21508">
                                            <p:txEl>
                                              <p:pRg st="13" end="1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1508">
                                            <p:txEl>
                                              <p:pRg st="14" end="14"/>
                                            </p:txEl>
                                          </p:spTgt>
                                        </p:tgtEl>
                                        <p:attrNameLst>
                                          <p:attrName>style.visibility</p:attrName>
                                        </p:attrNameLst>
                                      </p:cBhvr>
                                      <p:to>
                                        <p:strVal val="visible"/>
                                      </p:to>
                                    </p:set>
                                    <p:animEffect transition="in" filter="wipe(up)">
                                      <p:cBhvr>
                                        <p:cTn id="16" dur="500"/>
                                        <p:tgtEl>
                                          <p:spTgt spid="21508">
                                            <p:txEl>
                                              <p:pRg st="14" end="1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1508">
                                            <p:txEl>
                                              <p:pRg st="15" end="15"/>
                                            </p:txEl>
                                          </p:spTgt>
                                        </p:tgtEl>
                                        <p:attrNameLst>
                                          <p:attrName>style.visibility</p:attrName>
                                        </p:attrNameLst>
                                      </p:cBhvr>
                                      <p:to>
                                        <p:strVal val="visible"/>
                                      </p:to>
                                    </p:set>
                                    <p:animEffect transition="in" filter="wipe(up)">
                                      <p:cBhvr>
                                        <p:cTn id="19" dur="500"/>
                                        <p:tgtEl>
                                          <p:spTgt spid="21508">
                                            <p:txEl>
                                              <p:pRg st="15" end="1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1508">
                                            <p:txEl>
                                              <p:pRg st="16" end="16"/>
                                            </p:txEl>
                                          </p:spTgt>
                                        </p:tgtEl>
                                        <p:attrNameLst>
                                          <p:attrName>style.visibility</p:attrName>
                                        </p:attrNameLst>
                                      </p:cBhvr>
                                      <p:to>
                                        <p:strVal val="visible"/>
                                      </p:to>
                                    </p:set>
                                    <p:animEffect transition="in" filter="wipe(up)">
                                      <p:cBhvr>
                                        <p:cTn id="22" dur="500"/>
                                        <p:tgtEl>
                                          <p:spTgt spid="21508">
                                            <p:txEl>
                                              <p:pRg st="16" end="1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1508">
                                            <p:txEl>
                                              <p:pRg st="17" end="17"/>
                                            </p:txEl>
                                          </p:spTgt>
                                        </p:tgtEl>
                                        <p:attrNameLst>
                                          <p:attrName>style.visibility</p:attrName>
                                        </p:attrNameLst>
                                      </p:cBhvr>
                                      <p:to>
                                        <p:strVal val="visible"/>
                                      </p:to>
                                    </p:set>
                                    <p:animEffect transition="in" filter="wipe(up)">
                                      <p:cBhvr>
                                        <p:cTn id="25" dur="500"/>
                                        <p:tgtEl>
                                          <p:spTgt spid="21508">
                                            <p:txEl>
                                              <p:pRg st="17" end="17"/>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1508">
                                            <p:txEl>
                                              <p:pRg st="18" end="18"/>
                                            </p:txEl>
                                          </p:spTgt>
                                        </p:tgtEl>
                                        <p:attrNameLst>
                                          <p:attrName>style.visibility</p:attrName>
                                        </p:attrNameLst>
                                      </p:cBhvr>
                                      <p:to>
                                        <p:strVal val="visible"/>
                                      </p:to>
                                    </p:set>
                                    <p:animEffect transition="in" filter="wipe(up)">
                                      <p:cBhvr>
                                        <p:cTn id="28" dur="500"/>
                                        <p:tgtEl>
                                          <p:spTgt spid="21508">
                                            <p:txEl>
                                              <p:pRg st="18" end="18"/>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1508">
                                            <p:txEl>
                                              <p:pRg st="19" end="19"/>
                                            </p:txEl>
                                          </p:spTgt>
                                        </p:tgtEl>
                                        <p:attrNameLst>
                                          <p:attrName>style.visibility</p:attrName>
                                        </p:attrNameLst>
                                      </p:cBhvr>
                                      <p:to>
                                        <p:strVal val="visible"/>
                                      </p:to>
                                    </p:set>
                                    <p:animEffect transition="in" filter="wipe(up)">
                                      <p:cBhvr>
                                        <p:cTn id="31" dur="500"/>
                                        <p:tgtEl>
                                          <p:spTgt spid="21508">
                                            <p:txEl>
                                              <p:pRg st="19" end="1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Synchronized methods can be interrupted</a:t>
            </a:r>
          </a:p>
        </p:txBody>
      </p:sp>
      <p:sp>
        <p:nvSpPr>
          <p:cNvPr id="19459" name="Slide Number Placeholder 3"/>
          <p:cNvSpPr>
            <a:spLocks noGrp="1"/>
          </p:cNvSpPr>
          <p:nvPr>
            <p:ph type="sldNum" sz="quarter" idx="12"/>
          </p:nvPr>
        </p:nvSpPr>
        <p:spPr/>
        <p:txBody>
          <a:bodyPr/>
          <a:lstStyle/>
          <a:p>
            <a:pPr>
              <a:defRPr/>
            </a:pPr>
            <a:fld id="{F13E067D-3EE8-4C06-A381-90921D1CECBB}" type="slidenum">
              <a:rPr lang="en-US" smtClean="0"/>
              <a:pPr>
                <a:defRPr/>
              </a:pPr>
              <a:t>25</a:t>
            </a:fld>
            <a:endParaRPr lang="en-US" smtClean="0"/>
          </a:p>
        </p:txBody>
      </p:sp>
      <p:sp>
        <p:nvSpPr>
          <p:cNvPr id="5" name="Rectangle 3"/>
          <p:cNvSpPr txBox="1">
            <a:spLocks noChangeArrowheads="1"/>
          </p:cNvSpPr>
          <p:nvPr/>
        </p:nvSpPr>
        <p:spPr bwMode="auto">
          <a:xfrm>
            <a:off x="4724400" y="1600200"/>
            <a:ext cx="41910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ConsumeInteger extends Thread</a:t>
            </a:r>
            <a:r>
              <a:rPr lang="en-US" sz="2000"/>
              <a:t>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val = cBuffer.getBuffer();</a:t>
            </a:r>
          </a:p>
          <a:p>
            <a:pPr marL="339725" indent="-339725">
              <a:buFont typeface="Wingdings" pitchFamily="2" charset="2"/>
              <a:buNone/>
              <a:tabLst>
                <a:tab pos="796925" algn="l"/>
                <a:tab pos="1254125" algn="l"/>
              </a:tabLst>
            </a:pPr>
            <a:r>
              <a:rPr lang="en-US" sz="2000" noProof="1"/>
              <a:t>	System.out.println(" </a:t>
            </a:r>
            <a:r>
              <a:rPr lang="en-US" sz="2000"/>
              <a:t>\t</a:t>
            </a:r>
            <a:r>
              <a:rPr lang="en-US" sz="2000" noProof="1"/>
              <a:t>Consumer retrieved " + val);</a:t>
            </a:r>
          </a:p>
          <a:p>
            <a:pPr marL="339725" indent="-339725">
              <a:buFont typeface="Wingdings" pitchFamily="2" charset="2"/>
              <a:buNone/>
              <a:tabLst>
                <a:tab pos="796925" algn="l"/>
                <a:tab pos="1254125" algn="l"/>
              </a:tabLst>
            </a:pPr>
            <a:r>
              <a:rPr lang="en-US" sz="2000" noProof="1"/>
              <a:t>}</a:t>
            </a:r>
          </a:p>
        </p:txBody>
      </p:sp>
      <p:sp>
        <p:nvSpPr>
          <p:cNvPr id="6" name="Rectangle 3"/>
          <p:cNvSpPr txBox="1">
            <a:spLocks noChangeArrowheads="1"/>
          </p:cNvSpPr>
          <p:nvPr/>
        </p:nvSpPr>
        <p:spPr bwMode="auto">
          <a:xfrm>
            <a:off x="304800" y="1600200"/>
            <a:ext cx="41148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ProduceInteger extends Thread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pBuffer.setBuffer(count);  </a:t>
            </a:r>
          </a:p>
          <a:p>
            <a:pPr marL="339725" indent="-339725">
              <a:buFont typeface="Wingdings" pitchFamily="2" charset="2"/>
              <a:buNone/>
              <a:tabLst>
                <a:tab pos="796925" algn="l"/>
                <a:tab pos="1254125" algn="l"/>
              </a:tabLst>
            </a:pPr>
            <a:r>
              <a:rPr lang="en-US" sz="2000" noProof="1"/>
              <a:t>	System.out.println("Producer sets bufferCell " + count);</a:t>
            </a:r>
          </a:p>
          <a:p>
            <a:pPr marL="339725" indent="-339725">
              <a:buFont typeface="Wingdings" pitchFamily="2" charset="2"/>
              <a:buNone/>
              <a:tabLst>
                <a:tab pos="796925" algn="l"/>
                <a:tab pos="1254125" algn="l"/>
              </a:tabLst>
            </a:pPr>
            <a:r>
              <a:rPr lang="en-US" sz="2000" noProof="1"/>
              <a:t>}</a:t>
            </a:r>
          </a:p>
        </p:txBody>
      </p:sp>
      <p:cxnSp>
        <p:nvCxnSpPr>
          <p:cNvPr id="24582" name="Straight Connector 7"/>
          <p:cNvCxnSpPr>
            <a:cxnSpLocks noChangeShapeType="1"/>
          </p:cNvCxnSpPr>
          <p:nvPr/>
        </p:nvCxnSpPr>
        <p:spPr bwMode="auto">
          <a:xfrm rot="5400000">
            <a:off x="2982119" y="2447132"/>
            <a:ext cx="3184525" cy="1587"/>
          </a:xfrm>
          <a:prstGeom prst="line">
            <a:avLst/>
          </a:prstGeom>
          <a:noFill/>
          <a:ln w="9525" algn="ctr">
            <a:solidFill>
              <a:schemeClr val="tx1"/>
            </a:solidFill>
            <a:round/>
            <a:headEnd/>
            <a:tailEnd/>
          </a:ln>
        </p:spPr>
      </p:cxnSp>
      <p:sp>
        <p:nvSpPr>
          <p:cNvPr id="11" name="Rectangle 10"/>
          <p:cNvSpPr/>
          <p:nvPr/>
        </p:nvSpPr>
        <p:spPr bwMode="auto">
          <a:xfrm>
            <a:off x="4191000" y="4648200"/>
            <a:ext cx="803275" cy="52387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0" hangingPunct="0">
              <a:lnSpc>
                <a:spcPct val="150000"/>
              </a:lnSpc>
              <a:defRPr/>
            </a:pPr>
            <a:endParaRPr lang="en-US" dirty="0">
              <a:cs typeface="+mn-cs"/>
            </a:endParaRPr>
          </a:p>
        </p:txBody>
      </p:sp>
      <p:sp>
        <p:nvSpPr>
          <p:cNvPr id="13" name="Rectangle 12"/>
          <p:cNvSpPr>
            <a:spLocks noChangeArrowheads="1"/>
          </p:cNvSpPr>
          <p:nvPr/>
        </p:nvSpPr>
        <p:spPr bwMode="auto">
          <a:xfrm>
            <a:off x="3119438" y="4648200"/>
            <a:ext cx="363537" cy="523875"/>
          </a:xfrm>
          <a:prstGeom prst="rect">
            <a:avLst/>
          </a:prstGeom>
          <a:noFill/>
          <a:ln w="9525">
            <a:noFill/>
            <a:miter lim="800000"/>
            <a:headEnd/>
            <a:tailEnd/>
          </a:ln>
        </p:spPr>
        <p:txBody>
          <a:bodyPr wrap="none">
            <a:spAutoFit/>
          </a:bodyPr>
          <a:lstStyle/>
          <a:p>
            <a:pPr eaLnBrk="0" hangingPunct="0"/>
            <a:r>
              <a:rPr lang="en-US" sz="2800"/>
              <a:t>5</a:t>
            </a:r>
          </a:p>
        </p:txBody>
      </p:sp>
      <p:sp>
        <p:nvSpPr>
          <p:cNvPr id="14" name="Rectangle 13"/>
          <p:cNvSpPr>
            <a:spLocks noChangeArrowheads="1"/>
          </p:cNvSpPr>
          <p:nvPr/>
        </p:nvSpPr>
        <p:spPr bwMode="auto">
          <a:xfrm>
            <a:off x="2976563" y="4648200"/>
            <a:ext cx="363537" cy="523875"/>
          </a:xfrm>
          <a:prstGeom prst="rect">
            <a:avLst/>
          </a:prstGeom>
          <a:noFill/>
          <a:ln w="9525">
            <a:noFill/>
            <a:miter lim="800000"/>
            <a:headEnd/>
            <a:tailEnd/>
          </a:ln>
        </p:spPr>
        <p:txBody>
          <a:bodyPr wrap="none">
            <a:spAutoFit/>
          </a:bodyPr>
          <a:lstStyle/>
          <a:p>
            <a:pPr eaLnBrk="0" hangingPunct="0"/>
            <a:r>
              <a:rPr lang="en-US" sz="2800"/>
              <a:t>6</a:t>
            </a:r>
          </a:p>
        </p:txBody>
      </p:sp>
      <p:sp>
        <p:nvSpPr>
          <p:cNvPr id="15" name="Rectangle 14"/>
          <p:cNvSpPr>
            <a:spLocks noChangeArrowheads="1"/>
          </p:cNvSpPr>
          <p:nvPr/>
        </p:nvSpPr>
        <p:spPr bwMode="auto">
          <a:xfrm>
            <a:off x="2133600" y="5334000"/>
            <a:ext cx="2860675" cy="400050"/>
          </a:xfrm>
          <a:prstGeom prst="rect">
            <a:avLst/>
          </a:prstGeom>
          <a:noFill/>
          <a:ln w="9525">
            <a:noFill/>
            <a:miter lim="800000"/>
            <a:headEnd/>
            <a:tailEnd/>
          </a:ln>
        </p:spPr>
        <p:txBody>
          <a:bodyPr wrap="none">
            <a:spAutoFit/>
          </a:bodyPr>
          <a:lstStyle/>
          <a:p>
            <a:pPr eaLnBrk="0" hangingPunct="0"/>
            <a:r>
              <a:rPr lang="en-US" sz="2000"/>
              <a:t>Producer sets bufferCell 5</a:t>
            </a:r>
          </a:p>
        </p:txBody>
      </p:sp>
      <p:sp>
        <p:nvSpPr>
          <p:cNvPr id="16" name="Rectangle 15"/>
          <p:cNvSpPr>
            <a:spLocks noChangeArrowheads="1"/>
          </p:cNvSpPr>
          <p:nvPr/>
        </p:nvSpPr>
        <p:spPr bwMode="auto">
          <a:xfrm>
            <a:off x="2135188" y="5726113"/>
            <a:ext cx="2860675" cy="400050"/>
          </a:xfrm>
          <a:prstGeom prst="rect">
            <a:avLst/>
          </a:prstGeom>
          <a:noFill/>
          <a:ln w="9525">
            <a:noFill/>
            <a:miter lim="800000"/>
            <a:headEnd/>
            <a:tailEnd/>
          </a:ln>
        </p:spPr>
        <p:txBody>
          <a:bodyPr wrap="none">
            <a:spAutoFit/>
          </a:bodyPr>
          <a:lstStyle/>
          <a:p>
            <a:pPr eaLnBrk="0" hangingPunct="0"/>
            <a:r>
              <a:rPr lang="en-US" sz="2000"/>
              <a:t>Producer sets bufferCell 6</a:t>
            </a:r>
          </a:p>
        </p:txBody>
      </p:sp>
      <p:sp>
        <p:nvSpPr>
          <p:cNvPr id="17" name="Rectangle 16"/>
          <p:cNvSpPr>
            <a:spLocks noChangeArrowheads="1"/>
          </p:cNvSpPr>
          <p:nvPr/>
        </p:nvSpPr>
        <p:spPr bwMode="auto">
          <a:xfrm>
            <a:off x="4343400" y="61071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5</a:t>
            </a:r>
            <a:endParaRPr lang="en-US" sz="2000"/>
          </a:p>
        </p:txBody>
      </p:sp>
      <p:sp>
        <p:nvSpPr>
          <p:cNvPr id="18" name="Rectangle 17"/>
          <p:cNvSpPr>
            <a:spLocks noChangeArrowheads="1"/>
          </p:cNvSpPr>
          <p:nvPr/>
        </p:nvSpPr>
        <p:spPr bwMode="auto">
          <a:xfrm>
            <a:off x="4343400" y="63357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6</a:t>
            </a:r>
            <a:endParaRPr lang="en-US" sz="2000"/>
          </a:p>
        </p:txBody>
      </p:sp>
      <p:sp>
        <p:nvSpPr>
          <p:cNvPr id="24590" name="TextBox 19"/>
          <p:cNvSpPr txBox="1">
            <a:spLocks noChangeArrowheads="1"/>
          </p:cNvSpPr>
          <p:nvPr/>
        </p:nvSpPr>
        <p:spPr bwMode="auto">
          <a:xfrm>
            <a:off x="4038600" y="4354513"/>
            <a:ext cx="1128713" cy="369887"/>
          </a:xfrm>
          <a:prstGeom prst="rect">
            <a:avLst/>
          </a:prstGeom>
          <a:noFill/>
          <a:ln w="9525">
            <a:noFill/>
            <a:miter lim="800000"/>
            <a:headEnd/>
            <a:tailEnd/>
          </a:ln>
        </p:spPr>
        <p:txBody>
          <a:bodyPr wrap="none">
            <a:spAutoFit/>
          </a:bodyPr>
          <a:lstStyle/>
          <a:p>
            <a:pPr eaLnBrk="0" hangingPunct="0"/>
            <a:r>
              <a:rPr lang="en-US"/>
              <a:t>bufferCell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6">
                                            <p:txEl>
                                              <p:pRg st="4" end="4"/>
                                            </p:txEl>
                                          </p:spTgt>
                                        </p:tgtEl>
                                      </p:cBhvr>
                                    </p:animEffect>
                                    <p:animScale>
                                      <p:cBhvr>
                                        <p:cTn id="13" dur="250" autoRev="1" fill="hold"/>
                                        <p:tgtEl>
                                          <p:spTgt spid="6">
                                            <p:txEl>
                                              <p:pRg st="4" end="4"/>
                                            </p:txEl>
                                          </p:spTgt>
                                        </p:tgtEl>
                                      </p:cBhvr>
                                      <p:by x="105000" y="105000"/>
                                    </p:animScale>
                                  </p:childTnLst>
                                </p:cTn>
                              </p:par>
                            </p:childTnLst>
                          </p:cTn>
                        </p:par>
                        <p:par>
                          <p:cTn id="14" fill="hold" nodeType="afterGroup">
                            <p:stCondLst>
                              <p:cond delay="500"/>
                            </p:stCondLst>
                            <p:childTnLst>
                              <p:par>
                                <p:cTn id="15" presetID="19" presetClass="emph" presetSubtype="0" fill="hold" nodeType="afterEffect">
                                  <p:stCondLst>
                                    <p:cond delay="0"/>
                                  </p:stCondLst>
                                  <p:childTnLst>
                                    <p:animClr clrSpc="rgb" dir="cw">
                                      <p:cBhvr override="childStyle">
                                        <p:cTn id="16" dur="500" fill="hold"/>
                                        <p:tgtEl>
                                          <p:spTgt spid="6">
                                            <p:txEl>
                                              <p:pRg st="4" end="4"/>
                                            </p:txEl>
                                          </p:spTgt>
                                        </p:tgtEl>
                                        <p:attrNameLst>
                                          <p:attrName>style.color</p:attrName>
                                        </p:attrNameLst>
                                      </p:cBhvr>
                                      <p:to>
                                        <a:srgbClr val="990000"/>
                                      </p:to>
                                    </p:animClr>
                                    <p:animClr clrSpc="rgb" dir="cw">
                                      <p:cBhvr>
                                        <p:cTn id="17" dur="500" fill="hold"/>
                                        <p:tgtEl>
                                          <p:spTgt spid="6">
                                            <p:txEl>
                                              <p:pRg st="4" end="4"/>
                                            </p:txEl>
                                          </p:spTgt>
                                        </p:tgtEl>
                                        <p:attrNameLst>
                                          <p:attrName>fillcolor</p:attrName>
                                        </p:attrNameLst>
                                      </p:cBhvr>
                                      <p:to>
                                        <a:srgbClr val="990000"/>
                                      </p:to>
                                    </p:animClr>
                                    <p:set>
                                      <p:cBhvr>
                                        <p:cTn id="18" dur="500" fill="hold"/>
                                        <p:tgtEl>
                                          <p:spTgt spid="6">
                                            <p:txEl>
                                              <p:pRg st="4" end="4"/>
                                            </p:txEl>
                                          </p:spTgt>
                                        </p:tgtEl>
                                        <p:attrNameLst>
                                          <p:attrName>fill.type</p:attrName>
                                        </p:attrNameLst>
                                      </p:cBhvr>
                                      <p:to>
                                        <p:strVal val="solid"/>
                                      </p:to>
                                    </p:set>
                                    <p:set>
                                      <p:cBhvr>
                                        <p:cTn id="19" dur="500" fill="hold"/>
                                        <p:tgtEl>
                                          <p:spTgt spid="6">
                                            <p:txEl>
                                              <p:pRg st="4" end="4"/>
                                            </p:txEl>
                                          </p:spTgt>
                                        </p:tgtEl>
                                        <p:attrNameLst>
                                          <p:attrName>fill.on</p:attrName>
                                        </p:attrNameLst>
                                      </p:cBhvr>
                                      <p:to>
                                        <p:strVal val="true"/>
                                      </p:to>
                                    </p:set>
                                  </p:childTnLst>
                                </p:cTn>
                              </p:par>
                            </p:childTnLst>
                          </p:cTn>
                        </p:par>
                        <p:par>
                          <p:cTn id="20" fill="hold" nodeType="afterGroup">
                            <p:stCondLst>
                              <p:cond delay="1000"/>
                            </p:stCondLst>
                            <p:childTnLst>
                              <p:par>
                                <p:cTn id="21" presetID="63" presetClass="path" presetSubtype="0" accel="50000" decel="50000" fill="hold" grpId="1" nodeType="afterEffect">
                                  <p:stCondLst>
                                    <p:cond delay="0"/>
                                  </p:stCondLst>
                                  <p:childTnLst>
                                    <p:animMotion origin="layout" path="M 4.72222E-6 4.44444E-6 L 0.14253 4.44444E-6 " pathEditMode="relative" rAng="0" ptsTypes="AA">
                                      <p:cBhvr>
                                        <p:cTn id="22" dur="2000" fill="hold"/>
                                        <p:tgtEl>
                                          <p:spTgt spid="13"/>
                                        </p:tgtEl>
                                        <p:attrNameLst>
                                          <p:attrName>ppt_x</p:attrName>
                                          <p:attrName>ppt_y</p:attrName>
                                        </p:attrNameLst>
                                      </p:cBhvr>
                                      <p:rCtr x="71"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6">
                                            <p:txEl>
                                              <p:pRg st="5" end="5"/>
                                            </p:txEl>
                                          </p:spTgt>
                                        </p:tgtEl>
                                      </p:cBhvr>
                                    </p:animEffect>
                                    <p:animScale>
                                      <p:cBhvr>
                                        <p:cTn id="27" dur="250" autoRev="1" fill="hold"/>
                                        <p:tgtEl>
                                          <p:spTgt spid="6">
                                            <p:txEl>
                                              <p:pRg st="5" end="5"/>
                                            </p:txEl>
                                          </p:spTgt>
                                        </p:tgtEl>
                                      </p:cBhvr>
                                      <p:by x="105000" y="105000"/>
                                    </p:animScale>
                                  </p:childTnLst>
                                </p:cTn>
                              </p:par>
                            </p:childTnLst>
                          </p:cTn>
                        </p:par>
                        <p:par>
                          <p:cTn id="28" fill="hold" nodeType="afterGroup">
                            <p:stCondLst>
                              <p:cond delay="500"/>
                            </p:stCondLst>
                            <p:childTnLst>
                              <p:par>
                                <p:cTn id="29" presetID="19" presetClass="emph" presetSubtype="0" fill="hold" nodeType="afterEffect">
                                  <p:stCondLst>
                                    <p:cond delay="0"/>
                                  </p:stCondLst>
                                  <p:childTnLst>
                                    <p:animClr clrSpc="rgb" dir="cw">
                                      <p:cBhvr override="childStyle">
                                        <p:cTn id="30" dur="500" fill="hold"/>
                                        <p:tgtEl>
                                          <p:spTgt spid="6">
                                            <p:txEl>
                                              <p:pRg st="5" end="5"/>
                                            </p:txEl>
                                          </p:spTgt>
                                        </p:tgtEl>
                                        <p:attrNameLst>
                                          <p:attrName>style.color</p:attrName>
                                        </p:attrNameLst>
                                      </p:cBhvr>
                                      <p:to>
                                        <a:srgbClr val="990000"/>
                                      </p:to>
                                    </p:animClr>
                                    <p:animClr clrSpc="rgb" dir="cw">
                                      <p:cBhvr>
                                        <p:cTn id="31" dur="500" fill="hold"/>
                                        <p:tgtEl>
                                          <p:spTgt spid="6">
                                            <p:txEl>
                                              <p:pRg st="5" end="5"/>
                                            </p:txEl>
                                          </p:spTgt>
                                        </p:tgtEl>
                                        <p:attrNameLst>
                                          <p:attrName>fillcolor</p:attrName>
                                        </p:attrNameLst>
                                      </p:cBhvr>
                                      <p:to>
                                        <a:srgbClr val="990000"/>
                                      </p:to>
                                    </p:animClr>
                                    <p:set>
                                      <p:cBhvr>
                                        <p:cTn id="32" dur="500" fill="hold"/>
                                        <p:tgtEl>
                                          <p:spTgt spid="6">
                                            <p:txEl>
                                              <p:pRg st="5" end="5"/>
                                            </p:txEl>
                                          </p:spTgt>
                                        </p:tgtEl>
                                        <p:attrNameLst>
                                          <p:attrName>fill.type</p:attrName>
                                        </p:attrNameLst>
                                      </p:cBhvr>
                                      <p:to>
                                        <p:strVal val="solid"/>
                                      </p:to>
                                    </p:set>
                                    <p:set>
                                      <p:cBhvr>
                                        <p:cTn id="33" dur="500" fill="hold"/>
                                        <p:tgtEl>
                                          <p:spTgt spid="6">
                                            <p:txEl>
                                              <p:pRg st="5" end="5"/>
                                            </p:txEl>
                                          </p:spTgt>
                                        </p:tgtEl>
                                        <p:attrNameLst>
                                          <p:attrName>fill.on</p:attrName>
                                        </p:attrNameLst>
                                      </p:cBhvr>
                                      <p:to>
                                        <p:strVal val="true"/>
                                      </p:to>
                                    </p:set>
                                  </p:childTnLst>
                                </p:cTn>
                              </p:par>
                            </p:childTnLst>
                          </p:cTn>
                        </p:par>
                        <p:par>
                          <p:cTn id="34" fill="hold" nodeType="afterGroup">
                            <p:stCondLst>
                              <p:cond delay="10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15"/>
                                        </p:tgtEl>
                                        <p:attrNameLst>
                                          <p:attrName>style.visibility</p:attrName>
                                        </p:attrNameLst>
                                      </p:cBhvr>
                                      <p:to>
                                        <p:strVal val="visible"/>
                                      </p:to>
                                    </p:set>
                                    <p:anim calcmode="discrete" valueType="clr">
                                      <p:cBhvr override="childStyle">
                                        <p:cTn id="3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5"/>
                                        </p:tgtEl>
                                        <p:attrNameLst>
                                          <p:attrName>fillcolor</p:attrName>
                                        </p:attrNameLst>
                                      </p:cBhvr>
                                      <p:tavLst>
                                        <p:tav tm="0">
                                          <p:val>
                                            <p:clrVal>
                                              <a:schemeClr val="accent2"/>
                                            </p:clrVal>
                                          </p:val>
                                        </p:tav>
                                        <p:tav tm="50000">
                                          <p:val>
                                            <p:clrVal>
                                              <a:schemeClr val="hlink"/>
                                            </p:clrVal>
                                          </p:val>
                                        </p:tav>
                                      </p:tavLst>
                                    </p:anim>
                                    <p:set>
                                      <p:cBhvr>
                                        <p:cTn id="39" dur="80"/>
                                        <p:tgtEl>
                                          <p:spTgt spid="15"/>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5">
                                            <p:txEl>
                                              <p:pRg st="4" end="4"/>
                                            </p:txEl>
                                          </p:spTgt>
                                        </p:tgtEl>
                                      </p:cBhvr>
                                    </p:animEffect>
                                    <p:animScale>
                                      <p:cBhvr>
                                        <p:cTn id="44" dur="250" autoRev="1" fill="hold"/>
                                        <p:tgtEl>
                                          <p:spTgt spid="5">
                                            <p:txEl>
                                              <p:pRg st="4" end="4"/>
                                            </p:txEl>
                                          </p:spTgt>
                                        </p:tgtEl>
                                      </p:cBhvr>
                                      <p:by x="105000" y="105000"/>
                                    </p:animScale>
                                  </p:childTnLst>
                                </p:cTn>
                              </p:par>
                            </p:childTnLst>
                          </p:cTn>
                        </p:par>
                        <p:par>
                          <p:cTn id="45" fill="hold" nodeType="afterGroup">
                            <p:stCondLst>
                              <p:cond delay="500"/>
                            </p:stCondLst>
                            <p:childTnLst>
                              <p:par>
                                <p:cTn id="46" presetID="19" presetClass="emph" presetSubtype="0" fill="hold" nodeType="afterEffect">
                                  <p:stCondLst>
                                    <p:cond delay="0"/>
                                  </p:stCondLst>
                                  <p:childTnLst>
                                    <p:animClr clrSpc="rgb" dir="cw">
                                      <p:cBhvr override="childStyle">
                                        <p:cTn id="47" dur="500" fill="hold"/>
                                        <p:tgtEl>
                                          <p:spTgt spid="5">
                                            <p:txEl>
                                              <p:pRg st="4" end="4"/>
                                            </p:txEl>
                                          </p:spTgt>
                                        </p:tgtEl>
                                        <p:attrNameLst>
                                          <p:attrName>style.color</p:attrName>
                                        </p:attrNameLst>
                                      </p:cBhvr>
                                      <p:to>
                                        <a:schemeClr val="folHlink"/>
                                      </p:to>
                                    </p:animClr>
                                    <p:animClr clrSpc="rgb" dir="cw">
                                      <p:cBhvr>
                                        <p:cTn id="48" dur="500" fill="hold"/>
                                        <p:tgtEl>
                                          <p:spTgt spid="5">
                                            <p:txEl>
                                              <p:pRg st="4" end="4"/>
                                            </p:txEl>
                                          </p:spTgt>
                                        </p:tgtEl>
                                        <p:attrNameLst>
                                          <p:attrName>fillcolor</p:attrName>
                                        </p:attrNameLst>
                                      </p:cBhvr>
                                      <p:to>
                                        <a:schemeClr val="folHlink"/>
                                      </p:to>
                                    </p:animClr>
                                    <p:set>
                                      <p:cBhvr>
                                        <p:cTn id="49" dur="500" fill="hold"/>
                                        <p:tgtEl>
                                          <p:spTgt spid="5">
                                            <p:txEl>
                                              <p:pRg st="4" end="4"/>
                                            </p:txEl>
                                          </p:spTgt>
                                        </p:tgtEl>
                                        <p:attrNameLst>
                                          <p:attrName>fill.type</p:attrName>
                                        </p:attrNameLst>
                                      </p:cBhvr>
                                      <p:to>
                                        <p:strVal val="solid"/>
                                      </p:to>
                                    </p:set>
                                    <p:set>
                                      <p:cBhvr>
                                        <p:cTn id="50" dur="500" fill="hold"/>
                                        <p:tgtEl>
                                          <p:spTgt spid="5">
                                            <p:txEl>
                                              <p:pRg st="4" end="4"/>
                                            </p:txEl>
                                          </p:spTgt>
                                        </p:tgtEl>
                                        <p:attrNameLst>
                                          <p:attrName>fill.on</p:attrName>
                                        </p:attrNameLst>
                                      </p:cBhvr>
                                      <p:to>
                                        <p:strVal val="true"/>
                                      </p:to>
                                    </p:set>
                                  </p:childTnLst>
                                </p:cTn>
                              </p:par>
                            </p:childTnLst>
                          </p:cTn>
                        </p:par>
                        <p:par>
                          <p:cTn id="51" fill="hold" nodeType="afterGroup">
                            <p:stCondLst>
                              <p:cond delay="1000"/>
                            </p:stCondLst>
                            <p:childTnLst>
                              <p:par>
                                <p:cTn id="52" presetID="63" presetClass="path" presetSubtype="0" accel="50000" decel="50000" fill="hold" grpId="2" nodeType="afterEffect">
                                  <p:stCondLst>
                                    <p:cond delay="0"/>
                                  </p:stCondLst>
                                  <p:childTnLst>
                                    <p:animMotion origin="layout" path="M 0.14253 3.33333E-6 L 0.3092 3.33333E-6 " pathEditMode="relative" rAng="0" ptsTypes="AA">
                                      <p:cBhvr>
                                        <p:cTn id="53" dur="2000" fill="hold"/>
                                        <p:tgtEl>
                                          <p:spTgt spid="13"/>
                                        </p:tgtEl>
                                        <p:attrNameLst>
                                          <p:attrName>ppt_x</p:attrName>
                                          <p:attrName>ppt_y</p:attrName>
                                        </p:attrNameLst>
                                      </p:cBhvr>
                                      <p:rCtr x="83" y="0"/>
                                    </p:animMotion>
                                  </p:childTnLst>
                                </p:cTn>
                              </p:par>
                            </p:childTnLst>
                          </p:cTn>
                        </p:par>
                        <p:par>
                          <p:cTn id="54" fill="hold" nodeType="afterGroup">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6">
                                            <p:txEl>
                                              <p:pRg st="4" end="4"/>
                                            </p:txEl>
                                          </p:spTgt>
                                        </p:tgtEl>
                                      </p:cBhvr>
                                    </p:animEffect>
                                    <p:animScale>
                                      <p:cBhvr>
                                        <p:cTn id="63" dur="250" autoRev="1" fill="hold"/>
                                        <p:tgtEl>
                                          <p:spTgt spid="6">
                                            <p:txEl>
                                              <p:pRg st="4" end="4"/>
                                            </p:txEl>
                                          </p:spTgt>
                                        </p:tgtEl>
                                      </p:cBhvr>
                                      <p:by x="105000" y="105000"/>
                                    </p:animScale>
                                  </p:childTnLst>
                                </p:cTn>
                              </p:par>
                            </p:childTnLst>
                          </p:cTn>
                        </p:par>
                        <p:par>
                          <p:cTn id="64" fill="hold" nodeType="afterGroup">
                            <p:stCondLst>
                              <p:cond delay="500"/>
                            </p:stCondLst>
                            <p:childTnLst>
                              <p:par>
                                <p:cTn id="65" presetID="19" presetClass="emph" presetSubtype="0" fill="hold" nodeType="afterEffect">
                                  <p:stCondLst>
                                    <p:cond delay="0"/>
                                  </p:stCondLst>
                                  <p:childTnLst>
                                    <p:animClr clrSpc="rgb" dir="cw">
                                      <p:cBhvr override="childStyle">
                                        <p:cTn id="66" dur="500" fill="hold"/>
                                        <p:tgtEl>
                                          <p:spTgt spid="6">
                                            <p:txEl>
                                              <p:pRg st="4" end="4"/>
                                            </p:txEl>
                                          </p:spTgt>
                                        </p:tgtEl>
                                        <p:attrNameLst>
                                          <p:attrName>style.color</p:attrName>
                                        </p:attrNameLst>
                                      </p:cBhvr>
                                      <p:to>
                                        <a:schemeClr val="accent2"/>
                                      </p:to>
                                    </p:animClr>
                                    <p:animClr clrSpc="rgb" dir="cw">
                                      <p:cBhvr>
                                        <p:cTn id="67" dur="500" fill="hold"/>
                                        <p:tgtEl>
                                          <p:spTgt spid="6">
                                            <p:txEl>
                                              <p:pRg st="4" end="4"/>
                                            </p:txEl>
                                          </p:spTgt>
                                        </p:tgtEl>
                                        <p:attrNameLst>
                                          <p:attrName>fillcolor</p:attrName>
                                        </p:attrNameLst>
                                      </p:cBhvr>
                                      <p:to>
                                        <a:schemeClr val="accent2"/>
                                      </p:to>
                                    </p:animClr>
                                    <p:set>
                                      <p:cBhvr>
                                        <p:cTn id="68" dur="500" fill="hold"/>
                                        <p:tgtEl>
                                          <p:spTgt spid="6">
                                            <p:txEl>
                                              <p:pRg st="4" end="4"/>
                                            </p:txEl>
                                          </p:spTgt>
                                        </p:tgtEl>
                                        <p:attrNameLst>
                                          <p:attrName>fill.type</p:attrName>
                                        </p:attrNameLst>
                                      </p:cBhvr>
                                      <p:to>
                                        <p:strVal val="solid"/>
                                      </p:to>
                                    </p:set>
                                    <p:set>
                                      <p:cBhvr>
                                        <p:cTn id="69" dur="500" fill="hold"/>
                                        <p:tgtEl>
                                          <p:spTgt spid="6">
                                            <p:txEl>
                                              <p:pRg st="4" end="4"/>
                                            </p:txEl>
                                          </p:spTgt>
                                        </p:tgtEl>
                                        <p:attrNameLst>
                                          <p:attrName>fill.on</p:attrName>
                                        </p:attrNameLst>
                                      </p:cBhvr>
                                      <p:to>
                                        <p:strVal val="true"/>
                                      </p:to>
                                    </p:set>
                                  </p:childTnLst>
                                </p:cTn>
                              </p:par>
                            </p:childTnLst>
                          </p:cTn>
                        </p:par>
                        <p:par>
                          <p:cTn id="70" fill="hold" nodeType="afterGroup">
                            <p:stCondLst>
                              <p:cond delay="1000"/>
                            </p:stCondLst>
                            <p:childTnLst>
                              <p:par>
                                <p:cTn id="71" presetID="63" presetClass="path" presetSubtype="0" accel="50000" decel="50000" fill="hold" grpId="1" nodeType="afterEffect">
                                  <p:stCondLst>
                                    <p:cond delay="0"/>
                                  </p:stCondLst>
                                  <p:childTnLst>
                                    <p:animMotion origin="layout" path="M -2.5E-6 -2.22222E-6 L 0.15816 -2.22222E-6 " pathEditMode="relative" rAng="0" ptsTypes="AA">
                                      <p:cBhvr>
                                        <p:cTn id="72" dur="2000" fill="hold"/>
                                        <p:tgtEl>
                                          <p:spTgt spid="14"/>
                                        </p:tgtEl>
                                        <p:attrNameLst>
                                          <p:attrName>ppt_x</p:attrName>
                                          <p:attrName>ppt_y</p:attrName>
                                        </p:attrNameLst>
                                      </p:cBhvr>
                                      <p:rCtr x="79" y="0"/>
                                    </p:animMotion>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nodeType="clickEffect">
                                  <p:stCondLst>
                                    <p:cond delay="0"/>
                                  </p:stCondLst>
                                  <p:childTnLst>
                                    <p:animEffect transition="out" filter="fade">
                                      <p:cBhvr>
                                        <p:cTn id="76" dur="500" tmFilter="0, 0; .2, .5; .8, .5; 1, 0"/>
                                        <p:tgtEl>
                                          <p:spTgt spid="6">
                                            <p:txEl>
                                              <p:pRg st="5" end="5"/>
                                            </p:txEl>
                                          </p:spTgt>
                                        </p:tgtEl>
                                      </p:cBhvr>
                                    </p:animEffect>
                                    <p:animScale>
                                      <p:cBhvr>
                                        <p:cTn id="77" dur="250" autoRev="1" fill="hold"/>
                                        <p:tgtEl>
                                          <p:spTgt spid="6">
                                            <p:txEl>
                                              <p:pRg st="5" end="5"/>
                                            </p:txEl>
                                          </p:spTgt>
                                        </p:tgtEl>
                                      </p:cBhvr>
                                      <p:by x="105000" y="105000"/>
                                    </p:animScale>
                                  </p:childTnLst>
                                </p:cTn>
                              </p:par>
                            </p:childTnLst>
                          </p:cTn>
                        </p:par>
                        <p:par>
                          <p:cTn id="78" fill="hold" nodeType="afterGroup">
                            <p:stCondLst>
                              <p:cond delay="500"/>
                            </p:stCondLst>
                            <p:childTnLst>
                              <p:par>
                                <p:cTn id="79" presetID="19" presetClass="emph" presetSubtype="0" fill="hold" nodeType="afterEffect">
                                  <p:stCondLst>
                                    <p:cond delay="0"/>
                                  </p:stCondLst>
                                  <p:childTnLst>
                                    <p:animClr clrSpc="rgb" dir="cw">
                                      <p:cBhvr override="childStyle">
                                        <p:cTn id="80" dur="500" fill="hold"/>
                                        <p:tgtEl>
                                          <p:spTgt spid="6">
                                            <p:txEl>
                                              <p:pRg st="5" end="5"/>
                                            </p:txEl>
                                          </p:spTgt>
                                        </p:tgtEl>
                                        <p:attrNameLst>
                                          <p:attrName>style.color</p:attrName>
                                        </p:attrNameLst>
                                      </p:cBhvr>
                                      <p:to>
                                        <a:schemeClr val="accent2"/>
                                      </p:to>
                                    </p:animClr>
                                    <p:animClr clrSpc="rgb" dir="cw">
                                      <p:cBhvr>
                                        <p:cTn id="81" dur="500" fill="hold"/>
                                        <p:tgtEl>
                                          <p:spTgt spid="6">
                                            <p:txEl>
                                              <p:pRg st="5" end="5"/>
                                            </p:txEl>
                                          </p:spTgt>
                                        </p:tgtEl>
                                        <p:attrNameLst>
                                          <p:attrName>fillcolor</p:attrName>
                                        </p:attrNameLst>
                                      </p:cBhvr>
                                      <p:to>
                                        <a:schemeClr val="accent2"/>
                                      </p:to>
                                    </p:animClr>
                                    <p:set>
                                      <p:cBhvr>
                                        <p:cTn id="82" dur="500" fill="hold"/>
                                        <p:tgtEl>
                                          <p:spTgt spid="6">
                                            <p:txEl>
                                              <p:pRg st="5" end="5"/>
                                            </p:txEl>
                                          </p:spTgt>
                                        </p:tgtEl>
                                        <p:attrNameLst>
                                          <p:attrName>fill.type</p:attrName>
                                        </p:attrNameLst>
                                      </p:cBhvr>
                                      <p:to>
                                        <p:strVal val="solid"/>
                                      </p:to>
                                    </p:set>
                                    <p:set>
                                      <p:cBhvr>
                                        <p:cTn id="83" dur="500" fill="hold"/>
                                        <p:tgtEl>
                                          <p:spTgt spid="6">
                                            <p:txEl>
                                              <p:pRg st="5" end="5"/>
                                            </p:txEl>
                                          </p:spTgt>
                                        </p:tgtEl>
                                        <p:attrNameLst>
                                          <p:attrName>fill.on</p:attrName>
                                        </p:attrNameLst>
                                      </p:cBhvr>
                                      <p:to>
                                        <p:strVal val="true"/>
                                      </p:to>
                                    </p:set>
                                  </p:childTnLst>
                                </p:cTn>
                              </p:par>
                            </p:childTnLst>
                          </p:cTn>
                        </p:par>
                        <p:par>
                          <p:cTn id="84" fill="hold" nodeType="afterGroup">
                            <p:stCondLst>
                              <p:cond delay="1000"/>
                            </p:stCondLst>
                            <p:childTnLst>
                              <p:par>
                                <p:cTn id="85" presetID="27" presetClass="entr" presetSubtype="0" fill="hold" grpId="0" nodeType="afterEffect">
                                  <p:stCondLst>
                                    <p:cond delay="0"/>
                                  </p:stCondLst>
                                  <p:iterate type="lt">
                                    <p:tmPct val="50000"/>
                                  </p:iterate>
                                  <p:childTnLst>
                                    <p:set>
                                      <p:cBhvr>
                                        <p:cTn id="86" dur="1" fill="hold">
                                          <p:stCondLst>
                                            <p:cond delay="0"/>
                                          </p:stCondLst>
                                        </p:cTn>
                                        <p:tgtEl>
                                          <p:spTgt spid="16"/>
                                        </p:tgtEl>
                                        <p:attrNameLst>
                                          <p:attrName>style.visibility</p:attrName>
                                        </p:attrNameLst>
                                      </p:cBhvr>
                                      <p:to>
                                        <p:strVal val="visible"/>
                                      </p:to>
                                    </p:set>
                                    <p:anim calcmode="discrete" valueType="clr">
                                      <p:cBhvr override="childStyle">
                                        <p:cTn id="87"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88" dur="80"/>
                                        <p:tgtEl>
                                          <p:spTgt spid="16"/>
                                        </p:tgtEl>
                                        <p:attrNameLst>
                                          <p:attrName>fillcolor</p:attrName>
                                        </p:attrNameLst>
                                      </p:cBhvr>
                                      <p:tavLst>
                                        <p:tav tm="0">
                                          <p:val>
                                            <p:clrVal>
                                              <a:schemeClr val="accent2"/>
                                            </p:clrVal>
                                          </p:val>
                                        </p:tav>
                                        <p:tav tm="50000">
                                          <p:val>
                                            <p:clrVal>
                                              <a:schemeClr val="hlink"/>
                                            </p:clrVal>
                                          </p:val>
                                        </p:tav>
                                      </p:tavLst>
                                    </p:anim>
                                    <p:set>
                                      <p:cBhvr>
                                        <p:cTn id="89" dur="80"/>
                                        <p:tgtEl>
                                          <p:spTgt spid="16"/>
                                        </p:tgtEl>
                                        <p:attrNameLst>
                                          <p:attrName>fill.type</p:attrName>
                                        </p:attrNameLst>
                                      </p:cBhvr>
                                      <p:to>
                                        <p:strVal val="solid"/>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6" presetClass="emph" presetSubtype="0" fill="hold" nodeType="clickEffect">
                                  <p:stCondLst>
                                    <p:cond delay="0"/>
                                  </p:stCondLst>
                                  <p:childTnLst>
                                    <p:animEffect transition="out" filter="fade">
                                      <p:cBhvr>
                                        <p:cTn id="93" dur="500" tmFilter="0, 0; .2, .5; .8, .5; 1, 0"/>
                                        <p:tgtEl>
                                          <p:spTgt spid="5">
                                            <p:txEl>
                                              <p:pRg st="5" end="5"/>
                                            </p:txEl>
                                          </p:spTgt>
                                        </p:tgtEl>
                                      </p:cBhvr>
                                    </p:animEffect>
                                    <p:animScale>
                                      <p:cBhvr>
                                        <p:cTn id="94" dur="250" autoRev="1" fill="hold"/>
                                        <p:tgtEl>
                                          <p:spTgt spid="5">
                                            <p:txEl>
                                              <p:pRg st="5" end="5"/>
                                            </p:txEl>
                                          </p:spTgt>
                                        </p:tgtEl>
                                      </p:cBhvr>
                                      <p:by x="105000" y="105000"/>
                                    </p:animScale>
                                  </p:childTnLst>
                                </p:cTn>
                              </p:par>
                            </p:childTnLst>
                          </p:cTn>
                        </p:par>
                        <p:par>
                          <p:cTn id="95" fill="hold" nodeType="afterGroup">
                            <p:stCondLst>
                              <p:cond delay="500"/>
                            </p:stCondLst>
                            <p:childTnLst>
                              <p:par>
                                <p:cTn id="96" presetID="19" presetClass="emph" presetSubtype="0" fill="hold" nodeType="afterEffect">
                                  <p:stCondLst>
                                    <p:cond delay="0"/>
                                  </p:stCondLst>
                                  <p:childTnLst>
                                    <p:animClr clrSpc="rgb" dir="cw">
                                      <p:cBhvr override="childStyle">
                                        <p:cTn id="97" dur="500" fill="hold"/>
                                        <p:tgtEl>
                                          <p:spTgt spid="5">
                                            <p:txEl>
                                              <p:pRg st="5" end="5"/>
                                            </p:txEl>
                                          </p:spTgt>
                                        </p:tgtEl>
                                        <p:attrNameLst>
                                          <p:attrName>style.color</p:attrName>
                                        </p:attrNameLst>
                                      </p:cBhvr>
                                      <p:to>
                                        <a:schemeClr val="hlink"/>
                                      </p:to>
                                    </p:animClr>
                                    <p:animClr clrSpc="rgb" dir="cw">
                                      <p:cBhvr>
                                        <p:cTn id="98" dur="500" fill="hold"/>
                                        <p:tgtEl>
                                          <p:spTgt spid="5">
                                            <p:txEl>
                                              <p:pRg st="5" end="5"/>
                                            </p:txEl>
                                          </p:spTgt>
                                        </p:tgtEl>
                                        <p:attrNameLst>
                                          <p:attrName>fillcolor</p:attrName>
                                        </p:attrNameLst>
                                      </p:cBhvr>
                                      <p:to>
                                        <a:schemeClr val="hlink"/>
                                      </p:to>
                                    </p:animClr>
                                    <p:set>
                                      <p:cBhvr>
                                        <p:cTn id="99" dur="500" fill="hold"/>
                                        <p:tgtEl>
                                          <p:spTgt spid="5">
                                            <p:txEl>
                                              <p:pRg st="5" end="5"/>
                                            </p:txEl>
                                          </p:spTgt>
                                        </p:tgtEl>
                                        <p:attrNameLst>
                                          <p:attrName>fill.type</p:attrName>
                                        </p:attrNameLst>
                                      </p:cBhvr>
                                      <p:to>
                                        <p:strVal val="solid"/>
                                      </p:to>
                                    </p:set>
                                    <p:set>
                                      <p:cBhvr>
                                        <p:cTn id="100" dur="500" fill="hold"/>
                                        <p:tgtEl>
                                          <p:spTgt spid="5">
                                            <p:txEl>
                                              <p:pRg st="5" end="5"/>
                                            </p:txEl>
                                          </p:spTgt>
                                        </p:tgtEl>
                                        <p:attrNameLst>
                                          <p:attrName>fill.on</p:attrName>
                                        </p:attrNameLst>
                                      </p:cBhvr>
                                      <p:to>
                                        <p:strVal val="true"/>
                                      </p:to>
                                    </p:set>
                                  </p:childTnLst>
                                </p:cTn>
                              </p:par>
                            </p:childTnLst>
                          </p:cTn>
                        </p:par>
                        <p:par>
                          <p:cTn id="101" fill="hold" nodeType="afterGroup">
                            <p:stCondLst>
                              <p:cond delay="1000"/>
                            </p:stCondLst>
                            <p:childTnLst>
                              <p:par>
                                <p:cTn id="102" presetID="27" presetClass="entr" presetSubtype="0" fill="hold" grpId="0" nodeType="afterEffect">
                                  <p:stCondLst>
                                    <p:cond delay="0"/>
                                  </p:stCondLst>
                                  <p:iterate type="lt">
                                    <p:tmPct val="50000"/>
                                  </p:iterate>
                                  <p:childTnLst>
                                    <p:set>
                                      <p:cBhvr>
                                        <p:cTn id="103" dur="1" fill="hold">
                                          <p:stCondLst>
                                            <p:cond delay="0"/>
                                          </p:stCondLst>
                                        </p:cTn>
                                        <p:tgtEl>
                                          <p:spTgt spid="17"/>
                                        </p:tgtEl>
                                        <p:attrNameLst>
                                          <p:attrName>style.visibility</p:attrName>
                                        </p:attrNameLst>
                                      </p:cBhvr>
                                      <p:to>
                                        <p:strVal val="visible"/>
                                      </p:to>
                                    </p:set>
                                    <p:anim calcmode="discrete" valueType="clr">
                                      <p:cBhvr override="childStyle">
                                        <p:cTn id="104"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105" dur="80"/>
                                        <p:tgtEl>
                                          <p:spTgt spid="17"/>
                                        </p:tgtEl>
                                        <p:attrNameLst>
                                          <p:attrName>fillcolor</p:attrName>
                                        </p:attrNameLst>
                                      </p:cBhvr>
                                      <p:tavLst>
                                        <p:tav tm="0">
                                          <p:val>
                                            <p:clrVal>
                                              <a:schemeClr val="accent2"/>
                                            </p:clrVal>
                                          </p:val>
                                        </p:tav>
                                        <p:tav tm="50000">
                                          <p:val>
                                            <p:clrVal>
                                              <a:schemeClr val="hlink"/>
                                            </p:clrVal>
                                          </p:val>
                                        </p:tav>
                                      </p:tavLst>
                                    </p:anim>
                                    <p:set>
                                      <p:cBhvr>
                                        <p:cTn id="106" dur="80"/>
                                        <p:tgtEl>
                                          <p:spTgt spid="17"/>
                                        </p:tgtEl>
                                        <p:attrNameLst>
                                          <p:attrName>fill.type</p:attrName>
                                        </p:attrNameLst>
                                      </p:cBhvr>
                                      <p:to>
                                        <p:strVal val="solid"/>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6" presetClass="emph" presetSubtype="0" fill="hold" nodeType="clickEffect">
                                  <p:stCondLst>
                                    <p:cond delay="0"/>
                                  </p:stCondLst>
                                  <p:childTnLst>
                                    <p:animEffect transition="out" filter="fade">
                                      <p:cBhvr>
                                        <p:cTn id="110" dur="500" tmFilter="0, 0; .2, .5; .8, .5; 1, 0"/>
                                        <p:tgtEl>
                                          <p:spTgt spid="5">
                                            <p:txEl>
                                              <p:pRg st="5" end="5"/>
                                            </p:txEl>
                                          </p:spTgt>
                                        </p:tgtEl>
                                      </p:cBhvr>
                                    </p:animEffect>
                                    <p:animScale>
                                      <p:cBhvr>
                                        <p:cTn id="111" dur="250" autoRev="1" fill="hold"/>
                                        <p:tgtEl>
                                          <p:spTgt spid="5">
                                            <p:txEl>
                                              <p:pRg st="5" end="5"/>
                                            </p:txEl>
                                          </p:spTgt>
                                        </p:tgtEl>
                                      </p:cBhvr>
                                      <p:by x="105000" y="105000"/>
                                    </p:animScale>
                                  </p:childTnLst>
                                </p:cTn>
                              </p:par>
                            </p:childTnLst>
                          </p:cTn>
                        </p:par>
                        <p:par>
                          <p:cTn id="112" fill="hold" nodeType="afterGroup">
                            <p:stCondLst>
                              <p:cond delay="500"/>
                            </p:stCondLst>
                            <p:childTnLst>
                              <p:par>
                                <p:cTn id="113" presetID="19" presetClass="emph" presetSubtype="0" fill="hold" nodeType="afterEffect">
                                  <p:stCondLst>
                                    <p:cond delay="0"/>
                                  </p:stCondLst>
                                  <p:childTnLst>
                                    <p:animClr clrSpc="rgb" dir="cw">
                                      <p:cBhvr override="childStyle">
                                        <p:cTn id="114" dur="500" fill="hold"/>
                                        <p:tgtEl>
                                          <p:spTgt spid="5">
                                            <p:txEl>
                                              <p:pRg st="5" end="5"/>
                                            </p:txEl>
                                          </p:spTgt>
                                        </p:tgtEl>
                                        <p:attrNameLst>
                                          <p:attrName>style.color</p:attrName>
                                        </p:attrNameLst>
                                      </p:cBhvr>
                                      <p:to>
                                        <a:schemeClr val="hlink"/>
                                      </p:to>
                                    </p:animClr>
                                    <p:animClr clrSpc="rgb" dir="cw">
                                      <p:cBhvr>
                                        <p:cTn id="115" dur="500" fill="hold"/>
                                        <p:tgtEl>
                                          <p:spTgt spid="5">
                                            <p:txEl>
                                              <p:pRg st="5" end="5"/>
                                            </p:txEl>
                                          </p:spTgt>
                                        </p:tgtEl>
                                        <p:attrNameLst>
                                          <p:attrName>fillcolor</p:attrName>
                                        </p:attrNameLst>
                                      </p:cBhvr>
                                      <p:to>
                                        <a:schemeClr val="hlink"/>
                                      </p:to>
                                    </p:animClr>
                                    <p:set>
                                      <p:cBhvr>
                                        <p:cTn id="116" dur="500" fill="hold"/>
                                        <p:tgtEl>
                                          <p:spTgt spid="5">
                                            <p:txEl>
                                              <p:pRg st="5" end="5"/>
                                            </p:txEl>
                                          </p:spTgt>
                                        </p:tgtEl>
                                        <p:attrNameLst>
                                          <p:attrName>fill.type</p:attrName>
                                        </p:attrNameLst>
                                      </p:cBhvr>
                                      <p:to>
                                        <p:strVal val="solid"/>
                                      </p:to>
                                    </p:set>
                                    <p:set>
                                      <p:cBhvr>
                                        <p:cTn id="117" dur="500" fill="hold"/>
                                        <p:tgtEl>
                                          <p:spTgt spid="5">
                                            <p:txEl>
                                              <p:pRg st="5" end="5"/>
                                            </p:txEl>
                                          </p:spTgt>
                                        </p:tgtEl>
                                        <p:attrNameLst>
                                          <p:attrName>fill.on</p:attrName>
                                        </p:attrNameLst>
                                      </p:cBhvr>
                                      <p:to>
                                        <p:strVal val="true"/>
                                      </p:to>
                                    </p:set>
                                  </p:childTnLst>
                                </p:cTn>
                              </p:par>
                            </p:childTnLst>
                          </p:cTn>
                        </p:par>
                        <p:par>
                          <p:cTn id="118" fill="hold" nodeType="afterGroup">
                            <p:stCondLst>
                              <p:cond delay="1000"/>
                            </p:stCondLst>
                            <p:childTnLst>
                              <p:par>
                                <p:cTn id="119" presetID="27" presetClass="entr" presetSubtype="0" fill="hold" grpId="0" nodeType="afterEffect">
                                  <p:stCondLst>
                                    <p:cond delay="0"/>
                                  </p:stCondLst>
                                  <p:iterate type="lt">
                                    <p:tmPct val="50000"/>
                                  </p:iterate>
                                  <p:childTnLst>
                                    <p:set>
                                      <p:cBhvr>
                                        <p:cTn id="120" dur="1" fill="hold">
                                          <p:stCondLst>
                                            <p:cond delay="0"/>
                                          </p:stCondLst>
                                        </p:cTn>
                                        <p:tgtEl>
                                          <p:spTgt spid="18"/>
                                        </p:tgtEl>
                                        <p:attrNameLst>
                                          <p:attrName>style.visibility</p:attrName>
                                        </p:attrNameLst>
                                      </p:cBhvr>
                                      <p:to>
                                        <p:strVal val="visible"/>
                                      </p:to>
                                    </p:set>
                                    <p:anim calcmode="discrete" valueType="clr">
                                      <p:cBhvr override="childStyle">
                                        <p:cTn id="121"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22" dur="80"/>
                                        <p:tgtEl>
                                          <p:spTgt spid="18"/>
                                        </p:tgtEl>
                                        <p:attrNameLst>
                                          <p:attrName>fillcolor</p:attrName>
                                        </p:attrNameLst>
                                      </p:cBhvr>
                                      <p:tavLst>
                                        <p:tav tm="0">
                                          <p:val>
                                            <p:clrVal>
                                              <a:schemeClr val="accent2"/>
                                            </p:clrVal>
                                          </p:val>
                                        </p:tav>
                                        <p:tav tm="50000">
                                          <p:val>
                                            <p:clrVal>
                                              <a:schemeClr val="hlink"/>
                                            </p:clrVal>
                                          </p:val>
                                        </p:tav>
                                      </p:tavLst>
                                    </p:anim>
                                    <p:set>
                                      <p:cBhvr>
                                        <p:cTn id="123"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p>
            <a:pPr>
              <a:defRPr/>
            </a:pPr>
            <a:fld id="{9C788F2E-8FC1-43C5-8EB5-E444F78F7FEE}" type="slidenum">
              <a:rPr lang="en-US" smtClean="0"/>
              <a:pPr>
                <a:defRPr/>
              </a:pPr>
              <a:t>26</a:t>
            </a:fld>
            <a:endParaRPr lang="en-US" smtClean="0"/>
          </a:p>
        </p:txBody>
      </p:sp>
      <p:sp>
        <p:nvSpPr>
          <p:cNvPr id="25603" name="Rectangle 2"/>
          <p:cNvSpPr>
            <a:spLocks noGrp="1" noChangeArrowheads="1"/>
          </p:cNvSpPr>
          <p:nvPr>
            <p:ph type="title"/>
          </p:nvPr>
        </p:nvSpPr>
        <p:spPr/>
        <p:txBody>
          <a:bodyPr/>
          <a:lstStyle/>
          <a:p>
            <a:pPr eaLnBrk="1" hangingPunct="1"/>
            <a:r>
              <a:rPr lang="en-US" smtClean="0"/>
              <a:t>Waiting for Child Threads to complete</a:t>
            </a:r>
          </a:p>
        </p:txBody>
      </p:sp>
      <p:sp>
        <p:nvSpPr>
          <p:cNvPr id="25604" name="Rectangle 3"/>
          <p:cNvSpPr>
            <a:spLocks noGrp="1" noChangeArrowheads="1"/>
          </p:cNvSpPr>
          <p:nvPr>
            <p:ph type="body" idx="1"/>
          </p:nvPr>
        </p:nvSpPr>
        <p:spPr>
          <a:xfrm>
            <a:off x="304800" y="1066800"/>
            <a:ext cx="8650288" cy="5562600"/>
          </a:xfrm>
        </p:spPr>
        <p:txBody>
          <a:bodyPr/>
          <a:lstStyle/>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public class </a:t>
            </a:r>
            <a:r>
              <a:rPr lang="en-US" sz="1600" dirty="0" err="1" smtClean="0">
                <a:latin typeface="Arial" pitchFamily="34" charset="0"/>
              </a:rPr>
              <a:t>myM</a:t>
            </a:r>
            <a:r>
              <a:rPr lang="en-US" sz="1600" noProof="1" smtClean="0">
                <a:latin typeface="Arial" pitchFamily="34" charset="0"/>
              </a:rPr>
              <a:t>ain</a:t>
            </a:r>
            <a:r>
              <a:rPr lang="en-US" sz="1600" dirty="0" smtClean="0">
                <a:latin typeface="Arial" pitchFamily="34" charset="0"/>
              </a:rPr>
              <a:t>Class</a:t>
            </a: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public static void main(String[</a:t>
            </a:r>
            <a:r>
              <a:rPr lang="en-US" sz="1600" dirty="0" smtClean="0">
                <a:latin typeface="Arial" pitchFamily="34" charset="0"/>
              </a:rPr>
              <a:t> </a:t>
            </a:r>
            <a:r>
              <a:rPr lang="en-US" sz="1600" noProof="1" smtClean="0">
                <a:latin typeface="Arial" pitchFamily="34" charset="0"/>
              </a:rPr>
              <a:t>] args)</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r>
              <a:rPr lang="en-US" sz="1600" noProof="1" smtClean="0">
                <a:solidFill>
                  <a:schemeClr val="folHlink"/>
                </a:solidFill>
                <a:latin typeface="Arial" pitchFamily="34" charset="0"/>
              </a:rPr>
              <a:t>int originalThreadCount = Thread.activeCount();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System.out.println("thread count=" + originalThreadCount);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for (int j = 0; j &lt; 1; j++)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Thread producer = new Thread(new producerThread(j));</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Thread consumer = new Thread(new consumerThread(j));</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producer.start();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consumer.start();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System.out.println("main thread count=" + Thread.activeCount());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r>
              <a:rPr lang="en-US" sz="1600" noProof="1" smtClean="0">
                <a:solidFill>
                  <a:schemeClr val="folHlink"/>
                </a:solidFill>
                <a:latin typeface="Arial" pitchFamily="34" charset="0"/>
              </a:rPr>
              <a:t>while (Thread.activeCount() &gt; originalThreadCount) </a:t>
            </a:r>
            <a:r>
              <a:rPr lang="en-US" sz="1600" noProof="1" smtClean="0">
                <a:solidFill>
                  <a:schemeClr val="accent5">
                    <a:lumMod val="50000"/>
                  </a:schemeClr>
                </a:solidFill>
                <a:latin typeface="Arial" pitchFamily="34" charset="0"/>
              </a:rPr>
              <a:t>// another method is to use join()</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r>
              <a:rPr lang="en-US" sz="1600" dirty="0" smtClean="0">
                <a:solidFill>
                  <a:schemeClr val="folHlink"/>
                </a:solidFill>
                <a:latin typeface="Arial" pitchFamily="34" charset="0"/>
              </a:rPr>
              <a:t>	</a:t>
            </a:r>
            <a:r>
              <a:rPr lang="en-US" sz="1600" noProof="1" smtClean="0">
                <a:solidFill>
                  <a:schemeClr val="folHlink"/>
                </a:solidFill>
                <a:latin typeface="Arial" pitchFamily="34" charset="0"/>
              </a:rPr>
              <a:t>System.out.println("The </a:t>
            </a:r>
            <a:r>
              <a:rPr lang="en-US" sz="1600" dirty="0" smtClean="0">
                <a:solidFill>
                  <a:schemeClr val="folHlink"/>
                </a:solidFill>
                <a:latin typeface="Arial" pitchFamily="34" charset="0"/>
              </a:rPr>
              <a:t>remaining thread</a:t>
            </a:r>
            <a:r>
              <a:rPr lang="en-US" sz="1600" noProof="1" smtClean="0">
                <a:solidFill>
                  <a:schemeClr val="folHlink"/>
                </a:solidFill>
                <a:latin typeface="Arial" pitchFamily="34" charset="0"/>
              </a:rPr>
              <a:t> </a:t>
            </a:r>
            <a:r>
              <a:rPr lang="en-US" sz="1600" dirty="0" smtClean="0">
                <a:solidFill>
                  <a:schemeClr val="folHlink"/>
                </a:solidFill>
                <a:latin typeface="Arial" pitchFamily="34" charset="0"/>
              </a:rPr>
              <a:t>c</a:t>
            </a:r>
            <a:r>
              <a:rPr lang="en-US" sz="1600" noProof="1" smtClean="0">
                <a:solidFill>
                  <a:schemeClr val="folHlink"/>
                </a:solidFill>
                <a:latin typeface="Arial" pitchFamily="34" charset="0"/>
              </a:rPr>
              <a:t>ount = "</a:t>
            </a:r>
            <a:r>
              <a:rPr lang="en-US" sz="1600" dirty="0" smtClean="0">
                <a:solidFill>
                  <a:schemeClr val="folHlink"/>
                </a:solidFill>
                <a:latin typeface="Arial" pitchFamily="34" charset="0"/>
              </a:rPr>
              <a:t> + </a:t>
            </a:r>
            <a:r>
              <a:rPr lang="en-US" sz="1600" noProof="1" smtClean="0">
                <a:solidFill>
                  <a:schemeClr val="folHlink"/>
                </a:solidFill>
                <a:latin typeface="Arial" pitchFamily="34" charset="0"/>
              </a:rPr>
              <a:t>Thread.activeCount() );</a:t>
            </a:r>
            <a:endParaRPr lang="en-US" sz="1600" dirty="0" smtClean="0">
              <a:solidFill>
                <a:schemeClr val="folHlink"/>
              </a:solidFill>
              <a:latin typeface="Arial" pitchFamily="34" charset="0"/>
            </a:endParaRPr>
          </a:p>
          <a:p>
            <a:pPr eaLnBrk="1" hangingPunct="1">
              <a:lnSpc>
                <a:spcPct val="90000"/>
              </a:lnSpc>
              <a:buFont typeface="Wingdings" pitchFamily="2" charset="2"/>
              <a:buNone/>
              <a:tabLst>
                <a:tab pos="795338" algn="l"/>
                <a:tab pos="1258888" algn="l"/>
              </a:tabLst>
              <a:defRPr/>
            </a:pPr>
            <a:r>
              <a:rPr lang="en-US" sz="1600" dirty="0" smtClean="0"/>
              <a:t>			</a:t>
            </a:r>
            <a:r>
              <a:rPr lang="en-US" sz="1600" noProof="1" smtClean="0">
                <a:solidFill>
                  <a:schemeClr val="folHlink"/>
                </a:solidFill>
                <a:latin typeface="Arial" pitchFamily="34" charset="0"/>
              </a:rPr>
              <a:t>Thread.sleep(300);</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endParaRPr lang="en-US" sz="1600" dirty="0" smtClean="0">
              <a:latin typeface="Arial" pitchFamily="34" charset="0"/>
            </a:endParaRP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a:t>
            </a:r>
            <a:r>
              <a:rPr lang="en-US" sz="1600" dirty="0" smtClean="0">
                <a:latin typeface="Arial" pitchFamily="34" charset="0"/>
              </a:rPr>
              <a:t> </a:t>
            </a:r>
            <a:r>
              <a:rPr lang="en-US" sz="1600" noProof="1" smtClean="0">
                <a:latin typeface="Arial" pitchFamily="34" charset="0"/>
              </a:rPr>
              <a:t>//end myMainClass</a:t>
            </a:r>
            <a:endParaRPr lang="en-US" sz="1600" dirty="0" smtClean="0">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p>
            <a:pPr>
              <a:defRPr/>
            </a:pPr>
            <a:fld id="{5B832806-3474-42D2-8086-B8D14322BDD8}" type="slidenum">
              <a:rPr lang="en-US" smtClean="0"/>
              <a:pPr>
                <a:defRPr/>
              </a:pPr>
              <a:t>27</a:t>
            </a:fld>
            <a:endParaRPr lang="en-US" smtClean="0"/>
          </a:p>
        </p:txBody>
      </p:sp>
      <p:sp>
        <p:nvSpPr>
          <p:cNvPr id="26627" name="Rectangle 2"/>
          <p:cNvSpPr>
            <a:spLocks noGrp="1" noChangeArrowheads="1"/>
          </p:cNvSpPr>
          <p:nvPr>
            <p:ph type="title"/>
          </p:nvPr>
        </p:nvSpPr>
        <p:spPr>
          <a:xfrm>
            <a:off x="1219200" y="152400"/>
            <a:ext cx="7620000" cy="422275"/>
          </a:xfrm>
        </p:spPr>
        <p:txBody>
          <a:bodyPr lIns="0" tIns="0" rIns="0" bIns="0" anchor="ctr"/>
          <a:lstStyle/>
          <a:p>
            <a:pPr algn="ctr" eaLnBrk="1" hangingPunct="1"/>
            <a:r>
              <a:rPr lang="en-US" smtClean="0"/>
              <a:t>Thread Synchronization in Java</a:t>
            </a:r>
            <a:endParaRPr lang="en-GB" smtClean="0"/>
          </a:p>
        </p:txBody>
      </p:sp>
      <p:sp>
        <p:nvSpPr>
          <p:cNvPr id="26628" name="Text Box 3"/>
          <p:cNvSpPr txBox="1">
            <a:spLocks noChangeArrowheads="1"/>
          </p:cNvSpPr>
          <p:nvPr/>
        </p:nvSpPr>
        <p:spPr bwMode="auto">
          <a:xfrm>
            <a:off x="673100" y="1066800"/>
            <a:ext cx="8318500" cy="5562600"/>
          </a:xfrm>
          <a:prstGeom prst="rect">
            <a:avLst/>
          </a:prstGeom>
          <a:noFill/>
          <a:ln w="9525">
            <a:noFill/>
            <a:miter lim="800000"/>
            <a:headEnd/>
            <a:tailEnd/>
          </a:ln>
        </p:spPr>
        <p:txBody>
          <a:bodyPr lIns="0" tIns="0" rIns="0" bIns="0" anchor="ctr"/>
          <a:lstStyle/>
          <a:p>
            <a:pPr marL="395288" indent="-395288" defTabSz="828675" eaLnBrk="0" hangingPunct="0">
              <a:lnSpc>
                <a:spcPct val="11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Mutual exclusion of threads.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objected is created, a </a:t>
            </a:r>
            <a:r>
              <a:rPr lang="en-GB" sz="2800" dirty="0">
                <a:solidFill>
                  <a:schemeClr val="folHlink"/>
                </a:solidFill>
              </a:rPr>
              <a:t>lock-bit</a:t>
            </a:r>
            <a:r>
              <a:rPr lang="en-GB" sz="2800" dirty="0"/>
              <a:t> will be created;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accessed by a synchronized method / statement, the </a:t>
            </a:r>
            <a:r>
              <a:rPr lang="en-GB" sz="2800" dirty="0">
                <a:solidFill>
                  <a:schemeClr val="folHlink"/>
                </a:solidFill>
              </a:rPr>
              <a:t>lock-bit</a:t>
            </a:r>
            <a:r>
              <a:rPr lang="en-GB" sz="2800" dirty="0"/>
              <a:t> will be turned on: the object is locked until the method is completed.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locked, any </a:t>
            </a:r>
            <a:r>
              <a:rPr lang="en-US" sz="2800" dirty="0">
                <a:solidFill>
                  <a:srgbClr val="0066FF"/>
                </a:solidFill>
              </a:rPr>
              <a:t>synchronized</a:t>
            </a:r>
            <a:r>
              <a:rPr lang="en-US" sz="2800" dirty="0"/>
              <a:t> </a:t>
            </a:r>
            <a:r>
              <a:rPr lang="en-GB" sz="2800" dirty="0" smtClean="0"/>
              <a:t>thread </a:t>
            </a:r>
            <a:r>
              <a:rPr lang="en-GB" sz="2800" dirty="0"/>
              <a:t>attempting to access the object will be 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unlocked, the blocked threads will be unblocked.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This mechanism is also called an </a:t>
            </a:r>
            <a:r>
              <a:rPr lang="en-GB" sz="2800" dirty="0">
                <a:solidFill>
                  <a:schemeClr val="folHlink"/>
                </a:solidFill>
              </a:rPr>
              <a:t>intrinsic lock</a:t>
            </a:r>
            <a:r>
              <a:rPr lang="en-GB" sz="2800" dirty="0"/>
              <a:t> or </a:t>
            </a:r>
            <a:r>
              <a:rPr lang="en-GB" sz="2800" dirty="0">
                <a:solidFill>
                  <a:schemeClr val="folHlink"/>
                </a:solidFill>
              </a:rPr>
              <a:t>monitor</a:t>
            </a:r>
            <a:r>
              <a:rPr lang="en-GB" sz="28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EDED8A1D-942F-4661-893C-4B450001D6F6}" type="slidenum">
              <a:rPr lang="en-US" smtClean="0"/>
              <a:pPr>
                <a:defRPr/>
              </a:pPr>
              <a:t>28</a:t>
            </a:fld>
            <a:endParaRPr lang="en-US" smtClean="0"/>
          </a:p>
        </p:txBody>
      </p:sp>
      <p:sp>
        <p:nvSpPr>
          <p:cNvPr id="27651" name="Rectangle 2"/>
          <p:cNvSpPr>
            <a:spLocks noGrp="1" noChangeArrowheads="1"/>
          </p:cNvSpPr>
          <p:nvPr>
            <p:ph type="title"/>
          </p:nvPr>
        </p:nvSpPr>
        <p:spPr>
          <a:xfrm>
            <a:off x="1295400" y="76200"/>
            <a:ext cx="7391400" cy="560388"/>
          </a:xfrm>
        </p:spPr>
        <p:txBody>
          <a:bodyPr/>
          <a:lstStyle/>
          <a:p>
            <a:pPr eaLnBrk="1" hangingPunct="1"/>
            <a:r>
              <a:rPr lang="en-US" smtClean="0"/>
              <a:t>How is an Intrinsic Lock implemented?</a:t>
            </a:r>
          </a:p>
        </p:txBody>
      </p:sp>
      <p:sp>
        <p:nvSpPr>
          <p:cNvPr id="27652" name="Rectangle 3"/>
          <p:cNvSpPr>
            <a:spLocks noChangeArrowheads="1"/>
          </p:cNvSpPr>
          <p:nvPr/>
        </p:nvSpPr>
        <p:spPr bwMode="auto">
          <a:xfrm>
            <a:off x="2632075" y="1143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7653" name="Text Box 4"/>
          <p:cNvSpPr txBox="1">
            <a:spLocks noChangeArrowheads="1"/>
          </p:cNvSpPr>
          <p:nvPr/>
        </p:nvSpPr>
        <p:spPr bwMode="auto">
          <a:xfrm>
            <a:off x="3413125" y="1081088"/>
            <a:ext cx="666750" cy="366712"/>
          </a:xfrm>
          <a:prstGeom prst="rect">
            <a:avLst/>
          </a:prstGeom>
          <a:noFill/>
          <a:ln w="9525">
            <a:noFill/>
            <a:miter lim="800000"/>
            <a:headEnd/>
            <a:tailEnd/>
          </a:ln>
        </p:spPr>
        <p:txBody>
          <a:bodyPr wrap="none">
            <a:spAutoFit/>
          </a:bodyPr>
          <a:lstStyle/>
          <a:p>
            <a:pPr eaLnBrk="0" hangingPunct="0"/>
            <a:r>
              <a:rPr lang="en-US"/>
              <a:t>Heap</a:t>
            </a:r>
          </a:p>
        </p:txBody>
      </p:sp>
      <p:sp>
        <p:nvSpPr>
          <p:cNvPr id="27654" name="Rectangle 6"/>
          <p:cNvSpPr>
            <a:spLocks noChangeArrowheads="1"/>
          </p:cNvSpPr>
          <p:nvPr/>
        </p:nvSpPr>
        <p:spPr bwMode="auto">
          <a:xfrm>
            <a:off x="2936875" y="1905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5" name="Rectangle 7"/>
          <p:cNvSpPr>
            <a:spLocks noChangeArrowheads="1"/>
          </p:cNvSpPr>
          <p:nvPr/>
        </p:nvSpPr>
        <p:spPr bwMode="auto">
          <a:xfrm>
            <a:off x="2936875" y="2209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6" name="Rectangle 9"/>
          <p:cNvSpPr>
            <a:spLocks noChangeArrowheads="1"/>
          </p:cNvSpPr>
          <p:nvPr/>
        </p:nvSpPr>
        <p:spPr bwMode="auto">
          <a:xfrm>
            <a:off x="2936875"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7" name="Rectangle 10"/>
          <p:cNvSpPr>
            <a:spLocks noChangeArrowheads="1"/>
          </p:cNvSpPr>
          <p:nvPr/>
        </p:nvSpPr>
        <p:spPr bwMode="auto">
          <a:xfrm>
            <a:off x="2936875" y="3733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8" name="Rectangle 11"/>
          <p:cNvSpPr>
            <a:spLocks noChangeArrowheads="1"/>
          </p:cNvSpPr>
          <p:nvPr/>
        </p:nvSpPr>
        <p:spPr bwMode="auto">
          <a:xfrm>
            <a:off x="346075" y="1905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1</a:t>
            </a:r>
          </a:p>
        </p:txBody>
      </p:sp>
      <p:sp>
        <p:nvSpPr>
          <p:cNvPr id="27659" name="Rectangle 12"/>
          <p:cNvSpPr>
            <a:spLocks noChangeArrowheads="1"/>
          </p:cNvSpPr>
          <p:nvPr/>
        </p:nvSpPr>
        <p:spPr bwMode="auto">
          <a:xfrm>
            <a:off x="346075" y="2286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2</a:t>
            </a:r>
          </a:p>
        </p:txBody>
      </p:sp>
      <p:sp>
        <p:nvSpPr>
          <p:cNvPr id="27660" name="Rectangle 14"/>
          <p:cNvSpPr>
            <a:spLocks noChangeArrowheads="1"/>
          </p:cNvSpPr>
          <p:nvPr/>
        </p:nvSpPr>
        <p:spPr bwMode="auto">
          <a:xfrm>
            <a:off x="346075" y="3048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n</a:t>
            </a:r>
          </a:p>
        </p:txBody>
      </p:sp>
      <p:sp>
        <p:nvSpPr>
          <p:cNvPr id="27661" name="Text Box 15"/>
          <p:cNvSpPr txBox="1">
            <a:spLocks noChangeArrowheads="1"/>
          </p:cNvSpPr>
          <p:nvPr/>
        </p:nvSpPr>
        <p:spPr bwMode="auto">
          <a:xfrm>
            <a:off x="152400" y="1143000"/>
            <a:ext cx="1911350" cy="641350"/>
          </a:xfrm>
          <a:prstGeom prst="rect">
            <a:avLst/>
          </a:prstGeom>
          <a:noFill/>
          <a:ln w="9525">
            <a:noFill/>
            <a:miter lim="800000"/>
            <a:headEnd/>
            <a:tailEnd/>
          </a:ln>
        </p:spPr>
        <p:txBody>
          <a:bodyPr wrap="none">
            <a:spAutoFit/>
          </a:bodyPr>
          <a:lstStyle/>
          <a:p>
            <a:pPr algn="ctr" eaLnBrk="0" hangingPunct="0"/>
            <a:r>
              <a:rPr lang="en-US"/>
              <a:t>Threads accessing </a:t>
            </a:r>
          </a:p>
          <a:p>
            <a:pPr algn="ctr" eaLnBrk="0" hangingPunct="0"/>
            <a:r>
              <a:rPr lang="en-US"/>
              <a:t>the same object</a:t>
            </a:r>
          </a:p>
        </p:txBody>
      </p:sp>
      <p:sp>
        <p:nvSpPr>
          <p:cNvPr id="27662" name="Text Box 41"/>
          <p:cNvSpPr txBox="1">
            <a:spLocks noChangeArrowheads="1"/>
          </p:cNvSpPr>
          <p:nvPr/>
        </p:nvSpPr>
        <p:spPr bwMode="auto">
          <a:xfrm>
            <a:off x="441325" y="4724400"/>
            <a:ext cx="8702675" cy="1465263"/>
          </a:xfrm>
          <a:prstGeom prst="rect">
            <a:avLst/>
          </a:prstGeom>
          <a:noFill/>
          <a:ln w="9525">
            <a:noFill/>
            <a:miter lim="800000"/>
            <a:headEnd/>
            <a:tailEnd/>
          </a:ln>
        </p:spPr>
        <p:txBody>
          <a:bodyPr>
            <a:spAutoFit/>
          </a:bodyPr>
          <a:lstStyle/>
          <a:p>
            <a:pPr marL="228600" indent="-228600" eaLnBrk="0" hangingPunct="0"/>
            <a:r>
              <a:rPr lang="en-US" dirty="0"/>
              <a:t>When a </a:t>
            </a:r>
            <a:r>
              <a:rPr lang="en-US" b="1" dirty="0">
                <a:solidFill>
                  <a:schemeClr val="folHlink"/>
                </a:solidFill>
              </a:rPr>
              <a:t>synchronized</a:t>
            </a:r>
            <a:r>
              <a:rPr lang="en-US" dirty="0"/>
              <a:t> method accesses </a:t>
            </a:r>
            <a:r>
              <a:rPr lang="en-US" b="1" dirty="0">
                <a:solidFill>
                  <a:schemeClr val="folHlink"/>
                </a:solidFill>
              </a:rPr>
              <a:t>any</a:t>
            </a:r>
            <a:r>
              <a:rPr lang="en-US" dirty="0"/>
              <a:t> object, the runtime checks if the lock is on/off.</a:t>
            </a:r>
          </a:p>
          <a:p>
            <a:pPr marL="228600" indent="-228600" eaLnBrk="0" hangingPunct="0">
              <a:buFontTx/>
              <a:buChar char="•"/>
            </a:pPr>
            <a:r>
              <a:rPr lang="en-US" dirty="0"/>
              <a:t>If the lock is on (true), the thread trying to access the object will be </a:t>
            </a:r>
            <a:r>
              <a:rPr lang="en-US" dirty="0">
                <a:solidFill>
                  <a:srgbClr val="FF0000"/>
                </a:solidFill>
              </a:rPr>
              <a:t>blocked</a:t>
            </a:r>
            <a:r>
              <a:rPr lang="en-US" dirty="0"/>
              <a:t>.</a:t>
            </a:r>
          </a:p>
          <a:p>
            <a:pPr marL="228600" indent="-228600" eaLnBrk="0" hangingPunct="0">
              <a:buFontTx/>
              <a:buChar char="•"/>
            </a:pPr>
            <a:r>
              <a:rPr lang="en-US" dirty="0"/>
              <a:t>If the lock is off (false), and the accessing method is “synchronized”, the lock is turned on and then the thread can access the object. The lock is turned off when the synchronized method </a:t>
            </a:r>
            <a:r>
              <a:rPr lang="en-US" dirty="0" smtClean="0"/>
              <a:t>exits, and the blocked threads are </a:t>
            </a:r>
            <a:r>
              <a:rPr lang="en-US" dirty="0" smtClean="0">
                <a:solidFill>
                  <a:schemeClr val="accent1">
                    <a:lumMod val="50000"/>
                  </a:schemeClr>
                </a:solidFill>
              </a:rPr>
              <a:t>unblocked</a:t>
            </a:r>
            <a:r>
              <a:rPr lang="en-US" dirty="0" smtClean="0"/>
              <a:t>.</a:t>
            </a:r>
            <a:endParaRPr lang="en-US" dirty="0"/>
          </a:p>
        </p:txBody>
      </p:sp>
      <p:cxnSp>
        <p:nvCxnSpPr>
          <p:cNvPr id="27663" name="AutoShape 44"/>
          <p:cNvCxnSpPr>
            <a:cxnSpLocks noChangeShapeType="1"/>
            <a:stCxn id="27658" idx="3"/>
            <a:endCxn id="27654" idx="1"/>
          </p:cNvCxnSpPr>
          <p:nvPr/>
        </p:nvCxnSpPr>
        <p:spPr bwMode="auto">
          <a:xfrm>
            <a:off x="1946275" y="2019300"/>
            <a:ext cx="990600" cy="38100"/>
          </a:xfrm>
          <a:prstGeom prst="straightConnector1">
            <a:avLst/>
          </a:prstGeom>
          <a:noFill/>
          <a:ln w="9525">
            <a:solidFill>
              <a:schemeClr val="tx1"/>
            </a:solidFill>
            <a:prstDash val="dash"/>
            <a:round/>
            <a:headEnd/>
            <a:tailEnd type="triangle" w="med" len="med"/>
          </a:ln>
        </p:spPr>
      </p:cxnSp>
      <p:cxnSp>
        <p:nvCxnSpPr>
          <p:cNvPr id="27664" name="AutoShape 46"/>
          <p:cNvCxnSpPr>
            <a:cxnSpLocks noChangeShapeType="1"/>
            <a:stCxn id="27659" idx="3"/>
            <a:endCxn id="27654" idx="1"/>
          </p:cNvCxnSpPr>
          <p:nvPr/>
        </p:nvCxnSpPr>
        <p:spPr bwMode="auto">
          <a:xfrm flipV="1">
            <a:off x="1946275" y="2057400"/>
            <a:ext cx="990600" cy="342900"/>
          </a:xfrm>
          <a:prstGeom prst="straightConnector1">
            <a:avLst/>
          </a:prstGeom>
          <a:noFill/>
          <a:ln w="9525">
            <a:solidFill>
              <a:schemeClr val="tx1"/>
            </a:solidFill>
            <a:round/>
            <a:headEnd/>
            <a:tailEnd type="triangle" w="med" len="med"/>
          </a:ln>
        </p:spPr>
      </p:cxnSp>
      <p:cxnSp>
        <p:nvCxnSpPr>
          <p:cNvPr id="27665" name="AutoShape 47"/>
          <p:cNvCxnSpPr>
            <a:cxnSpLocks noChangeShapeType="1"/>
            <a:stCxn id="27660" idx="3"/>
            <a:endCxn id="27654" idx="1"/>
          </p:cNvCxnSpPr>
          <p:nvPr/>
        </p:nvCxnSpPr>
        <p:spPr bwMode="auto">
          <a:xfrm flipV="1">
            <a:off x="1946275" y="2057400"/>
            <a:ext cx="990600" cy="1104900"/>
          </a:xfrm>
          <a:prstGeom prst="straightConnector1">
            <a:avLst/>
          </a:prstGeom>
          <a:noFill/>
          <a:ln w="9525">
            <a:solidFill>
              <a:schemeClr val="tx1"/>
            </a:solidFill>
            <a:prstDash val="dash"/>
            <a:round/>
            <a:headEnd/>
            <a:tailEnd type="triangle" w="med" len="med"/>
          </a:ln>
        </p:spPr>
      </p:cxnSp>
      <p:sp>
        <p:nvSpPr>
          <p:cNvPr id="27666" name="Text Box 48"/>
          <p:cNvSpPr txBox="1">
            <a:spLocks noChangeArrowheads="1"/>
          </p:cNvSpPr>
          <p:nvPr/>
        </p:nvSpPr>
        <p:spPr bwMode="auto">
          <a:xfrm>
            <a:off x="955675" y="25527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7667" name="Text Box 49"/>
          <p:cNvSpPr txBox="1">
            <a:spLocks noChangeArrowheads="1"/>
          </p:cNvSpPr>
          <p:nvPr/>
        </p:nvSpPr>
        <p:spPr bwMode="auto">
          <a:xfrm>
            <a:off x="3609975" y="2971800"/>
            <a:ext cx="469900" cy="366713"/>
          </a:xfrm>
          <a:prstGeom prst="rect">
            <a:avLst/>
          </a:prstGeom>
          <a:noFill/>
          <a:ln w="9525">
            <a:noFill/>
            <a:miter lim="800000"/>
            <a:headEnd/>
            <a:tailEnd/>
          </a:ln>
        </p:spPr>
        <p:txBody>
          <a:bodyPr wrap="none">
            <a:spAutoFit/>
          </a:bodyPr>
          <a:lstStyle/>
          <a:p>
            <a:pPr eaLnBrk="0" hangingPunct="0"/>
            <a:r>
              <a:rPr lang="en-US"/>
              <a:t>. . .</a:t>
            </a:r>
          </a:p>
        </p:txBody>
      </p:sp>
      <p:grpSp>
        <p:nvGrpSpPr>
          <p:cNvPr id="6" name="Group 5"/>
          <p:cNvGrpSpPr/>
          <p:nvPr/>
        </p:nvGrpSpPr>
        <p:grpSpPr>
          <a:xfrm>
            <a:off x="5454650" y="954087"/>
            <a:ext cx="3460750" cy="3541713"/>
            <a:chOff x="5454650" y="954087"/>
            <a:chExt cx="3460750" cy="3541713"/>
          </a:xfrm>
        </p:grpSpPr>
        <p:sp>
          <p:nvSpPr>
            <p:cNvPr id="21" name="Oval 89"/>
            <p:cNvSpPr>
              <a:spLocks noChangeArrowheads="1"/>
            </p:cNvSpPr>
            <p:nvPr/>
          </p:nvSpPr>
          <p:spPr bwMode="auto">
            <a:xfrm>
              <a:off x="5454650" y="954087"/>
              <a:ext cx="1444625" cy="385763"/>
            </a:xfrm>
            <a:prstGeom prst="ellipse">
              <a:avLst/>
            </a:prstGeom>
            <a:noFill/>
            <a:ln w="12700">
              <a:solidFill>
                <a:srgbClr val="000000"/>
              </a:solidFill>
              <a:round/>
              <a:headEnd/>
              <a:tailEnd/>
            </a:ln>
          </p:spPr>
          <p:txBody>
            <a:bodyPr/>
            <a:lstStyle/>
            <a:p>
              <a:endParaRPr lang="en-US"/>
            </a:p>
          </p:txBody>
        </p:sp>
        <p:sp>
          <p:nvSpPr>
            <p:cNvPr id="22" name="Rectangle 90"/>
            <p:cNvSpPr>
              <a:spLocks noChangeArrowheads="1"/>
            </p:cNvSpPr>
            <p:nvPr/>
          </p:nvSpPr>
          <p:spPr bwMode="auto">
            <a:xfrm>
              <a:off x="5867400" y="990600"/>
              <a:ext cx="736600" cy="274638"/>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23" name="Oval 91"/>
            <p:cNvSpPr>
              <a:spLocks noChangeArrowheads="1"/>
            </p:cNvSpPr>
            <p:nvPr/>
          </p:nvSpPr>
          <p:spPr bwMode="auto">
            <a:xfrm>
              <a:off x="5456238" y="1812925"/>
              <a:ext cx="1443037" cy="396875"/>
            </a:xfrm>
            <a:prstGeom prst="ellipse">
              <a:avLst/>
            </a:prstGeom>
            <a:noFill/>
            <a:ln w="12700">
              <a:solidFill>
                <a:srgbClr val="000000"/>
              </a:solidFill>
              <a:round/>
              <a:headEnd/>
              <a:tailEnd/>
            </a:ln>
          </p:spPr>
          <p:txBody>
            <a:bodyPr/>
            <a:lstStyle/>
            <a:p>
              <a:endParaRPr lang="en-US"/>
            </a:p>
          </p:txBody>
        </p:sp>
        <p:sp>
          <p:nvSpPr>
            <p:cNvPr id="24" name="Oval 92"/>
            <p:cNvSpPr>
              <a:spLocks noChangeArrowheads="1"/>
            </p:cNvSpPr>
            <p:nvPr/>
          </p:nvSpPr>
          <p:spPr bwMode="auto">
            <a:xfrm>
              <a:off x="5454650" y="3068637"/>
              <a:ext cx="1444625" cy="400050"/>
            </a:xfrm>
            <a:prstGeom prst="ellipse">
              <a:avLst/>
            </a:prstGeom>
            <a:noFill/>
            <a:ln w="12700">
              <a:solidFill>
                <a:srgbClr val="000000"/>
              </a:solidFill>
              <a:round/>
              <a:headEnd/>
              <a:tailEnd/>
            </a:ln>
          </p:spPr>
          <p:txBody>
            <a:bodyPr/>
            <a:lstStyle/>
            <a:p>
              <a:endParaRPr lang="en-US"/>
            </a:p>
          </p:txBody>
        </p:sp>
        <p:sp>
          <p:nvSpPr>
            <p:cNvPr id="27" name="Oval 95"/>
            <p:cNvSpPr>
              <a:spLocks noChangeArrowheads="1"/>
            </p:cNvSpPr>
            <p:nvPr/>
          </p:nvSpPr>
          <p:spPr bwMode="auto">
            <a:xfrm>
              <a:off x="7772400" y="4110037"/>
              <a:ext cx="1109662" cy="385763"/>
            </a:xfrm>
            <a:prstGeom prst="ellipse">
              <a:avLst/>
            </a:prstGeom>
            <a:noFill/>
            <a:ln w="12700">
              <a:solidFill>
                <a:srgbClr val="000000"/>
              </a:solidFill>
              <a:round/>
              <a:headEnd/>
              <a:tailEnd/>
            </a:ln>
          </p:spPr>
          <p:txBody>
            <a:bodyPr/>
            <a:lstStyle/>
            <a:p>
              <a:endParaRPr lang="en-US"/>
            </a:p>
          </p:txBody>
        </p:sp>
        <p:sp>
          <p:nvSpPr>
            <p:cNvPr id="29" name="Rectangle 97"/>
            <p:cNvSpPr>
              <a:spLocks noChangeArrowheads="1"/>
            </p:cNvSpPr>
            <p:nvPr/>
          </p:nvSpPr>
          <p:spPr bwMode="auto">
            <a:xfrm>
              <a:off x="6245225" y="1404937"/>
              <a:ext cx="392112" cy="276225"/>
            </a:xfrm>
            <a:prstGeom prst="rect">
              <a:avLst/>
            </a:prstGeom>
            <a:noFill/>
            <a:ln w="9525">
              <a:noFill/>
              <a:miter lim="800000"/>
              <a:headEnd/>
              <a:tailEnd/>
            </a:ln>
          </p:spPr>
          <p:txBody>
            <a:bodyPr wrap="none" lIns="0" tIns="0" rIns="0" bIns="0">
              <a:spAutoFit/>
            </a:bodyPr>
            <a:lstStyle/>
            <a:p>
              <a:r>
                <a:rPr lang="en-US">
                  <a:solidFill>
                    <a:srgbClr val="000000"/>
                  </a:solidFill>
                </a:rPr>
                <a:t>start</a:t>
              </a:r>
              <a:endParaRPr lang="en-US"/>
            </a:p>
          </p:txBody>
        </p:sp>
        <p:sp>
          <p:nvSpPr>
            <p:cNvPr id="30" name="Rectangle 98"/>
            <p:cNvSpPr>
              <a:spLocks noChangeArrowheads="1"/>
            </p:cNvSpPr>
            <p:nvPr/>
          </p:nvSpPr>
          <p:spPr bwMode="auto">
            <a:xfrm>
              <a:off x="5943600" y="1828800"/>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31" name="Rectangle 99"/>
            <p:cNvSpPr>
              <a:spLocks noChangeArrowheads="1"/>
            </p:cNvSpPr>
            <p:nvPr/>
          </p:nvSpPr>
          <p:spPr bwMode="auto">
            <a:xfrm>
              <a:off x="5867400" y="3124200"/>
              <a:ext cx="711200" cy="274638"/>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34" name="Rectangle 102"/>
            <p:cNvSpPr>
              <a:spLocks noChangeArrowheads="1"/>
            </p:cNvSpPr>
            <p:nvPr/>
          </p:nvSpPr>
          <p:spPr bwMode="auto">
            <a:xfrm>
              <a:off x="8009990" y="4168775"/>
              <a:ext cx="905410" cy="274638"/>
            </a:xfrm>
            <a:prstGeom prst="rect">
              <a:avLst/>
            </a:prstGeom>
            <a:noFill/>
            <a:ln w="9525">
              <a:noFill/>
              <a:miter lim="800000"/>
              <a:headEnd/>
              <a:tailEnd/>
            </a:ln>
          </p:spPr>
          <p:txBody>
            <a:bodyPr wrap="square" lIns="0" tIns="0" rIns="0" bIns="0">
              <a:spAutoFit/>
            </a:bodyPr>
            <a:lstStyle/>
            <a:p>
              <a:r>
                <a:rPr lang="en-US" dirty="0">
                  <a:solidFill>
                    <a:srgbClr val="FF0000"/>
                  </a:solidFill>
                </a:rPr>
                <a:t>blocked</a:t>
              </a:r>
            </a:p>
          </p:txBody>
        </p:sp>
        <p:sp>
          <p:nvSpPr>
            <p:cNvPr id="38" name="Rectangle 106"/>
            <p:cNvSpPr>
              <a:spLocks noChangeArrowheads="1"/>
            </p:cNvSpPr>
            <p:nvPr/>
          </p:nvSpPr>
          <p:spPr bwMode="auto">
            <a:xfrm>
              <a:off x="7848600" y="2762250"/>
              <a:ext cx="961802" cy="276999"/>
            </a:xfrm>
            <a:prstGeom prst="rect">
              <a:avLst/>
            </a:prstGeom>
            <a:noFill/>
            <a:ln w="9525">
              <a:noFill/>
              <a:miter lim="800000"/>
              <a:headEnd/>
              <a:tailEnd/>
            </a:ln>
          </p:spPr>
          <p:txBody>
            <a:bodyPr wrap="none" lIns="0" tIns="0" rIns="0" bIns="0">
              <a:spAutoFit/>
            </a:bodyPr>
            <a:lstStyle/>
            <a:p>
              <a:r>
                <a:rPr lang="en-US" dirty="0" smtClean="0">
                  <a:solidFill>
                    <a:schemeClr val="accent1">
                      <a:lumMod val="50000"/>
                    </a:schemeClr>
                  </a:solidFill>
                </a:rPr>
                <a:t>unblocked</a:t>
              </a:r>
              <a:endParaRPr lang="en-US" dirty="0">
                <a:solidFill>
                  <a:schemeClr val="accent1">
                    <a:lumMod val="50000"/>
                  </a:schemeClr>
                </a:solidFill>
              </a:endParaRPr>
            </a:p>
          </p:txBody>
        </p:sp>
        <p:sp>
          <p:nvSpPr>
            <p:cNvPr id="41" name="Rectangle 110"/>
            <p:cNvSpPr>
              <a:spLocks noChangeArrowheads="1"/>
            </p:cNvSpPr>
            <p:nvPr/>
          </p:nvSpPr>
          <p:spPr bwMode="auto">
            <a:xfrm>
              <a:off x="7264400" y="3205162"/>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42" name="AutoShape 111"/>
            <p:cNvCxnSpPr>
              <a:cxnSpLocks noChangeShapeType="1"/>
              <a:stCxn id="21" idx="4"/>
              <a:endCxn id="23" idx="0"/>
            </p:cNvCxnSpPr>
            <p:nvPr/>
          </p:nvCxnSpPr>
          <p:spPr bwMode="auto">
            <a:xfrm>
              <a:off x="6176963" y="1339850"/>
              <a:ext cx="1587" cy="473075"/>
            </a:xfrm>
            <a:prstGeom prst="straightConnector1">
              <a:avLst/>
            </a:prstGeom>
            <a:noFill/>
            <a:ln w="9525">
              <a:solidFill>
                <a:schemeClr val="tx1"/>
              </a:solidFill>
              <a:round/>
              <a:headEnd/>
              <a:tailEnd type="triangle" w="med" len="med"/>
            </a:ln>
          </p:spPr>
        </p:cxnSp>
        <p:cxnSp>
          <p:nvCxnSpPr>
            <p:cNvPr id="44" name="AutoShape 113"/>
            <p:cNvCxnSpPr>
              <a:cxnSpLocks noChangeShapeType="1"/>
              <a:stCxn id="23" idx="5"/>
              <a:endCxn id="24" idx="7"/>
            </p:cNvCxnSpPr>
            <p:nvPr/>
          </p:nvCxnSpPr>
          <p:spPr bwMode="auto">
            <a:xfrm>
              <a:off x="6688138" y="2152650"/>
              <a:ext cx="0" cy="974725"/>
            </a:xfrm>
            <a:prstGeom prst="straightConnector1">
              <a:avLst/>
            </a:prstGeom>
            <a:noFill/>
            <a:ln w="9525">
              <a:solidFill>
                <a:schemeClr val="tx1"/>
              </a:solidFill>
              <a:round/>
              <a:headEnd/>
              <a:tailEnd type="triangle" w="med" len="med"/>
            </a:ln>
          </p:spPr>
        </p:cxnSp>
        <p:cxnSp>
          <p:nvCxnSpPr>
            <p:cNvPr id="48" name="AutoShape 117"/>
            <p:cNvCxnSpPr>
              <a:cxnSpLocks noChangeShapeType="1"/>
              <a:stCxn id="24" idx="6"/>
              <a:endCxn id="27" idx="1"/>
            </p:cNvCxnSpPr>
            <p:nvPr/>
          </p:nvCxnSpPr>
          <p:spPr bwMode="auto">
            <a:xfrm>
              <a:off x="6899275" y="3268662"/>
              <a:ext cx="1035631" cy="897869"/>
            </a:xfrm>
            <a:prstGeom prst="straightConnector1">
              <a:avLst/>
            </a:prstGeom>
            <a:noFill/>
            <a:ln w="9525">
              <a:solidFill>
                <a:schemeClr val="tx1"/>
              </a:solidFill>
              <a:round/>
              <a:headEnd/>
              <a:tailEnd type="triangle" w="med" len="med"/>
            </a:ln>
          </p:spPr>
        </p:cxnSp>
        <p:cxnSp>
          <p:nvCxnSpPr>
            <p:cNvPr id="49" name="AutoShape 118"/>
            <p:cNvCxnSpPr>
              <a:cxnSpLocks noChangeShapeType="1"/>
              <a:stCxn id="27" idx="7"/>
              <a:endCxn id="23" idx="6"/>
            </p:cNvCxnSpPr>
            <p:nvPr/>
          </p:nvCxnSpPr>
          <p:spPr bwMode="auto">
            <a:xfrm flipH="1" flipV="1">
              <a:off x="6899275" y="2011363"/>
              <a:ext cx="1820281" cy="2155168"/>
            </a:xfrm>
            <a:prstGeom prst="straightConnector1">
              <a:avLst/>
            </a:prstGeom>
            <a:noFill/>
            <a:ln w="9525">
              <a:solidFill>
                <a:schemeClr val="tx1"/>
              </a:solidFill>
              <a:round/>
              <a:headEnd/>
              <a:tailEnd type="triangle" w="med" len="med"/>
            </a:ln>
          </p:spPr>
        </p:cxnSp>
        <p:sp>
          <p:nvSpPr>
            <p:cNvPr id="53" name="Rectangle 122"/>
            <p:cNvSpPr>
              <a:spLocks noChangeArrowheads="1"/>
            </p:cNvSpPr>
            <p:nvPr/>
          </p:nvSpPr>
          <p:spPr bwMode="auto">
            <a:xfrm>
              <a:off x="6351588" y="2473325"/>
              <a:ext cx="762000" cy="274638"/>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p>
            <a:pPr>
              <a:defRPr/>
            </a:pPr>
            <a:fld id="{890CF1B1-9926-41FB-9FE0-0F903FD48E36}" type="slidenum">
              <a:rPr lang="en-US" smtClean="0"/>
              <a:pPr>
                <a:defRPr/>
              </a:pPr>
              <a:t>29</a:t>
            </a:fld>
            <a:endParaRPr lang="en-US" smtClean="0"/>
          </a:p>
        </p:txBody>
      </p:sp>
      <p:sp>
        <p:nvSpPr>
          <p:cNvPr id="28675" name="Rectangle 2"/>
          <p:cNvSpPr>
            <a:spLocks noGrp="1" noChangeArrowheads="1"/>
          </p:cNvSpPr>
          <p:nvPr>
            <p:ph type="title"/>
          </p:nvPr>
        </p:nvSpPr>
        <p:spPr/>
        <p:txBody>
          <a:bodyPr/>
          <a:lstStyle/>
          <a:p>
            <a:pPr eaLnBrk="1" hangingPunct="1"/>
            <a:r>
              <a:rPr lang="en-US" smtClean="0"/>
              <a:t>Issues need to be aware of</a:t>
            </a:r>
          </a:p>
        </p:txBody>
      </p:sp>
      <p:sp>
        <p:nvSpPr>
          <p:cNvPr id="28676" name="Rectangle 3"/>
          <p:cNvSpPr>
            <a:spLocks noGrp="1" noChangeArrowheads="1"/>
          </p:cNvSpPr>
          <p:nvPr>
            <p:ph type="body" idx="1"/>
          </p:nvPr>
        </p:nvSpPr>
        <p:spPr>
          <a:xfrm>
            <a:off x="304800" y="1219200"/>
            <a:ext cx="8763000" cy="5257800"/>
          </a:xfrm>
        </p:spPr>
        <p:txBody>
          <a:bodyPr/>
          <a:lstStyle/>
          <a:p>
            <a:pPr eaLnBrk="1" hangingPunct="1">
              <a:lnSpc>
                <a:spcPct val="90000"/>
              </a:lnSpc>
            </a:pPr>
            <a:r>
              <a:rPr lang="en-US" dirty="0" smtClean="0"/>
              <a:t>If a synchronized method accesses many objects, </a:t>
            </a:r>
            <a:r>
              <a:rPr lang="en-US" b="1" dirty="0" smtClean="0">
                <a:solidFill>
                  <a:schemeClr val="folHlink"/>
                </a:solidFill>
              </a:rPr>
              <a:t>all objects</a:t>
            </a:r>
            <a:r>
              <a:rPr lang="en-US" dirty="0" smtClean="0"/>
              <a:t> will be locked </a:t>
            </a:r>
          </a:p>
          <a:p>
            <a:pPr lvl="1" eaLnBrk="1" hangingPunct="1">
              <a:lnSpc>
                <a:spcPct val="90000"/>
              </a:lnSpc>
            </a:pPr>
            <a:r>
              <a:rPr lang="en-US" dirty="0" smtClean="0"/>
              <a:t>It may cause unnecessary blocking and reducing the capability of parallel computing;</a:t>
            </a:r>
          </a:p>
          <a:p>
            <a:pPr lvl="1" eaLnBrk="1" hangingPunct="1">
              <a:lnSpc>
                <a:spcPct val="90000"/>
              </a:lnSpc>
            </a:pPr>
            <a:r>
              <a:rPr lang="en-US" dirty="0" smtClean="0"/>
              <a:t>It can cause deadlock.</a:t>
            </a:r>
          </a:p>
          <a:p>
            <a:pPr eaLnBrk="1" hangingPunct="1">
              <a:lnSpc>
                <a:spcPct val="90000"/>
              </a:lnSpc>
            </a:pPr>
            <a:r>
              <a:rPr lang="en-US" dirty="0" smtClean="0"/>
              <a:t>Because </a:t>
            </a:r>
            <a:r>
              <a:rPr lang="en-US" b="1" dirty="0" smtClean="0">
                <a:solidFill>
                  <a:schemeClr val="folHlink"/>
                </a:solidFill>
              </a:rPr>
              <a:t>all objects</a:t>
            </a:r>
            <a:r>
              <a:rPr lang="en-US" dirty="0" smtClean="0"/>
              <a:t> accessed will be locked, we do not need to specify the object!</a:t>
            </a:r>
          </a:p>
          <a:p>
            <a:pPr eaLnBrk="1" hangingPunct="1">
              <a:lnSpc>
                <a:spcPct val="90000"/>
              </a:lnSpc>
            </a:pPr>
            <a:r>
              <a:rPr lang="en-US" dirty="0" smtClean="0"/>
              <a:t>An unsynchronized method can still access a locked object – no check will be made if a method is not synchronized;</a:t>
            </a:r>
          </a:p>
          <a:p>
            <a:pPr eaLnBrk="1" hangingPunct="1">
              <a:lnSpc>
                <a:spcPct val="90000"/>
              </a:lnSpc>
            </a:pPr>
            <a:r>
              <a:rPr lang="en-US" dirty="0" smtClean="0"/>
              <a:t>Re-entrant method: If a method reenters, it can acquire the lock that has been locked by its previous entrance.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623888"/>
          </a:xfrm>
        </p:spPr>
        <p:txBody>
          <a:bodyPr/>
          <a:lstStyle/>
          <a:p>
            <a:pPr algn="ctr"/>
            <a:r>
              <a:rPr lang="en-US" dirty="0" smtClean="0"/>
              <a:t>Case Study: Writing a UNIX Shell: </a:t>
            </a:r>
            <a:r>
              <a:rPr lang="en-US" dirty="0" err="1" smtClean="0"/>
              <a:t>SimShell</a:t>
            </a:r>
            <a:endParaRPr lang="en-US" dirty="0"/>
          </a:p>
        </p:txBody>
      </p:sp>
      <p:sp>
        <p:nvSpPr>
          <p:cNvPr id="3" name="Content Placeholder 2"/>
          <p:cNvSpPr>
            <a:spLocks noGrp="1"/>
          </p:cNvSpPr>
          <p:nvPr>
            <p:ph idx="1"/>
          </p:nvPr>
        </p:nvSpPr>
        <p:spPr>
          <a:xfrm>
            <a:off x="457200" y="1371600"/>
            <a:ext cx="8269288" cy="5105400"/>
          </a:xfrm>
        </p:spPr>
        <p:txBody>
          <a:bodyPr/>
          <a:lstStyle/>
          <a:p>
            <a:r>
              <a:rPr lang="en-US" dirty="0" err="1" smtClean="0"/>
              <a:t>SimShell</a:t>
            </a:r>
            <a:r>
              <a:rPr lang="en-US" dirty="0" smtClean="0"/>
              <a:t> is  a simple command Line Interpreter;</a:t>
            </a:r>
          </a:p>
          <a:p>
            <a:r>
              <a:rPr lang="en-US" dirty="0" smtClean="0"/>
              <a:t>When </a:t>
            </a:r>
            <a:r>
              <a:rPr lang="en-US" dirty="0" err="1" smtClean="0"/>
              <a:t>SimShell</a:t>
            </a:r>
            <a:r>
              <a:rPr lang="en-US" dirty="0" smtClean="0"/>
              <a:t> is running, you can enter a command (program name) followed by a list of parameters;</a:t>
            </a:r>
          </a:p>
          <a:p>
            <a:pPr lvl="1"/>
            <a:r>
              <a:rPr lang="en-US" sz="2400" dirty="0" smtClean="0"/>
              <a:t>e.g., </a:t>
            </a:r>
            <a:r>
              <a:rPr lang="en-US" sz="2400" dirty="0" smtClean="0">
                <a:solidFill>
                  <a:srgbClr val="0000FF"/>
                </a:solidFill>
              </a:rPr>
              <a:t>equationSolver.exe </a:t>
            </a:r>
            <a:r>
              <a:rPr lang="en-US" sz="2400" dirty="0" err="1" smtClean="0">
                <a:solidFill>
                  <a:srgbClr val="0000FF"/>
                </a:solidFill>
              </a:rPr>
              <a:t>inMatrix</a:t>
            </a:r>
            <a:r>
              <a:rPr lang="en-US" sz="2400" dirty="0" smtClean="0">
                <a:solidFill>
                  <a:srgbClr val="0000FF"/>
                </a:solidFill>
              </a:rPr>
              <a:t> </a:t>
            </a:r>
            <a:r>
              <a:rPr lang="en-US" sz="2400" dirty="0" err="1" smtClean="0">
                <a:solidFill>
                  <a:srgbClr val="0000FF"/>
                </a:solidFill>
              </a:rPr>
              <a:t>outVector</a:t>
            </a:r>
            <a:endParaRPr lang="en-US" sz="2400" dirty="0" smtClean="0">
              <a:solidFill>
                <a:srgbClr val="0000FF"/>
              </a:solidFill>
            </a:endParaRPr>
          </a:p>
          <a:p>
            <a:r>
              <a:rPr lang="en-US" dirty="0" err="1" smtClean="0"/>
              <a:t>SimShell</a:t>
            </a:r>
            <a:r>
              <a:rPr lang="en-US" dirty="0" smtClean="0"/>
              <a:t> will start the program </a:t>
            </a:r>
            <a:r>
              <a:rPr lang="en-US" dirty="0" err="1" smtClean="0">
                <a:solidFill>
                  <a:srgbClr val="0000FF"/>
                </a:solidFill>
              </a:rPr>
              <a:t>equationSolver</a:t>
            </a:r>
            <a:r>
              <a:rPr lang="en-US" dirty="0" smtClean="0"/>
              <a:t>, read </a:t>
            </a:r>
            <a:r>
              <a:rPr lang="en-US" dirty="0" err="1" smtClean="0">
                <a:solidFill>
                  <a:srgbClr val="0000FF"/>
                </a:solidFill>
              </a:rPr>
              <a:t>inMatrix</a:t>
            </a:r>
            <a:r>
              <a:rPr lang="en-US" dirty="0" smtClean="0">
                <a:solidFill>
                  <a:srgbClr val="0000FF"/>
                </a:solidFill>
              </a:rPr>
              <a:t> </a:t>
            </a:r>
            <a:r>
              <a:rPr lang="en-US" dirty="0" smtClean="0"/>
              <a:t>and feed them to the program, and return </a:t>
            </a:r>
            <a:r>
              <a:rPr lang="en-US" dirty="0" err="1" smtClean="0">
                <a:solidFill>
                  <a:srgbClr val="0000FF"/>
                </a:solidFill>
              </a:rPr>
              <a:t>outVector</a:t>
            </a:r>
            <a:r>
              <a:rPr lang="en-US" dirty="0" smtClean="0"/>
              <a:t>;</a:t>
            </a:r>
          </a:p>
          <a:p>
            <a:r>
              <a:rPr lang="en-US" dirty="0" smtClean="0"/>
              <a:t>The program can run in foreground (return to </a:t>
            </a:r>
            <a:r>
              <a:rPr lang="en-US" dirty="0" err="1" smtClean="0"/>
              <a:t>SimShell</a:t>
            </a:r>
            <a:r>
              <a:rPr lang="en-US" dirty="0" smtClean="0"/>
              <a:t> after the command is completed) or in background (return to </a:t>
            </a:r>
            <a:r>
              <a:rPr lang="en-US" dirty="0" err="1" smtClean="0"/>
              <a:t>SimShell</a:t>
            </a:r>
            <a:r>
              <a:rPr lang="en-US" dirty="0" smtClean="0"/>
              <a:t> immediate);</a:t>
            </a:r>
          </a:p>
          <a:p>
            <a:r>
              <a:rPr lang="en-US" dirty="0" err="1" smtClean="0"/>
              <a:t>Simshell</a:t>
            </a:r>
            <a:r>
              <a:rPr lang="en-US" dirty="0" smtClean="0"/>
              <a:t> is written in C.</a:t>
            </a:r>
            <a:endParaRPr lang="en-US" dirty="0"/>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a:t>
            </a:fld>
            <a:endParaRPr lang="en-US"/>
          </a:p>
        </p:txBody>
      </p:sp>
    </p:spTree>
    <p:extLst>
      <p:ext uri="{BB962C8B-B14F-4D97-AF65-F5344CB8AC3E}">
        <p14:creationId xmlns:p14="http://schemas.microsoft.com/office/powerpoint/2010/main" val="2853275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4418B97B-D91A-41B5-B424-23A9D8B52975}" type="slidenum">
              <a:rPr lang="en-US" smtClean="0"/>
              <a:pPr>
                <a:defRPr/>
              </a:pPr>
              <a:t>30</a:t>
            </a:fld>
            <a:endParaRPr lang="en-US" smtClean="0"/>
          </a:p>
        </p:txBody>
      </p:sp>
      <p:sp>
        <p:nvSpPr>
          <p:cNvPr id="29699" name="Rectangle 2"/>
          <p:cNvSpPr>
            <a:spLocks noGrp="1" noChangeArrowheads="1"/>
          </p:cNvSpPr>
          <p:nvPr>
            <p:ph type="title"/>
          </p:nvPr>
        </p:nvSpPr>
        <p:spPr>
          <a:xfrm>
            <a:off x="2133600" y="76200"/>
            <a:ext cx="6553200" cy="560388"/>
          </a:xfrm>
        </p:spPr>
        <p:txBody>
          <a:bodyPr/>
          <a:lstStyle/>
          <a:p>
            <a:pPr eaLnBrk="1" hangingPunct="1"/>
            <a:r>
              <a:rPr lang="en-US" smtClean="0"/>
              <a:t>Deadlock Scenario</a:t>
            </a:r>
          </a:p>
        </p:txBody>
      </p:sp>
      <p:sp>
        <p:nvSpPr>
          <p:cNvPr id="29700" name="Rectangle 3"/>
          <p:cNvSpPr>
            <a:spLocks noChangeArrowheads="1"/>
          </p:cNvSpPr>
          <p:nvPr/>
        </p:nvSpPr>
        <p:spPr bwMode="auto">
          <a:xfrm>
            <a:off x="3187700" y="2667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9701" name="Text Box 4"/>
          <p:cNvSpPr txBox="1">
            <a:spLocks noChangeArrowheads="1"/>
          </p:cNvSpPr>
          <p:nvPr/>
        </p:nvSpPr>
        <p:spPr bwMode="auto">
          <a:xfrm>
            <a:off x="3968750" y="2605088"/>
            <a:ext cx="666750" cy="366712"/>
          </a:xfrm>
          <a:prstGeom prst="rect">
            <a:avLst/>
          </a:prstGeom>
          <a:noFill/>
          <a:ln w="9525">
            <a:noFill/>
            <a:miter lim="800000"/>
            <a:headEnd/>
            <a:tailEnd/>
          </a:ln>
        </p:spPr>
        <p:txBody>
          <a:bodyPr wrap="none">
            <a:spAutoFit/>
          </a:bodyPr>
          <a:lstStyle/>
          <a:p>
            <a:pPr eaLnBrk="0" hangingPunct="0"/>
            <a:r>
              <a:rPr lang="en-US"/>
              <a:t>Heap</a:t>
            </a:r>
          </a:p>
        </p:txBody>
      </p:sp>
      <p:sp>
        <p:nvSpPr>
          <p:cNvPr id="29702" name="Rectangle 6"/>
          <p:cNvSpPr>
            <a:spLocks noChangeArrowheads="1"/>
          </p:cNvSpPr>
          <p:nvPr/>
        </p:nvSpPr>
        <p:spPr bwMode="auto">
          <a:xfrm>
            <a:off x="3492500"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3" name="Rectangle 7"/>
          <p:cNvSpPr>
            <a:spLocks noChangeArrowheads="1"/>
          </p:cNvSpPr>
          <p:nvPr/>
        </p:nvSpPr>
        <p:spPr bwMode="auto">
          <a:xfrm>
            <a:off x="3492500" y="3733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Object1</a:t>
            </a:r>
          </a:p>
        </p:txBody>
      </p:sp>
      <p:sp>
        <p:nvSpPr>
          <p:cNvPr id="29704" name="Rectangle 9"/>
          <p:cNvSpPr>
            <a:spLocks noChangeArrowheads="1"/>
          </p:cNvSpPr>
          <p:nvPr/>
        </p:nvSpPr>
        <p:spPr bwMode="auto">
          <a:xfrm>
            <a:off x="3492500" y="4953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5" name="Rectangle 10"/>
          <p:cNvSpPr>
            <a:spLocks noChangeArrowheads="1"/>
          </p:cNvSpPr>
          <p:nvPr/>
        </p:nvSpPr>
        <p:spPr bwMode="auto">
          <a:xfrm>
            <a:off x="3492500" y="5257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Object2</a:t>
            </a:r>
          </a:p>
        </p:txBody>
      </p:sp>
      <p:sp>
        <p:nvSpPr>
          <p:cNvPr id="29706" name="Rectangle 11"/>
          <p:cNvSpPr>
            <a:spLocks noChangeArrowheads="1"/>
          </p:cNvSpPr>
          <p:nvPr/>
        </p:nvSpPr>
        <p:spPr bwMode="auto">
          <a:xfrm>
            <a:off x="457200" y="3429000"/>
            <a:ext cx="2044700" cy="18288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1</a:t>
            </a:r>
          </a:p>
          <a:p>
            <a:pPr eaLnBrk="0" hangingPunct="0"/>
            <a:endParaRPr lang="en-US"/>
          </a:p>
          <a:p>
            <a:pPr eaLnBrk="0" hangingPunct="0"/>
            <a:r>
              <a:rPr lang="en-US"/>
              <a:t>Access Object1 {</a:t>
            </a:r>
          </a:p>
          <a:p>
            <a:pPr eaLnBrk="0" hangingPunct="0"/>
            <a:r>
              <a:rPr lang="en-US"/>
              <a:t>…</a:t>
            </a:r>
          </a:p>
          <a:p>
            <a:pPr eaLnBrk="0" hangingPunct="0"/>
            <a:r>
              <a:rPr lang="en-US"/>
              <a:t>       Access Object2</a:t>
            </a:r>
          </a:p>
          <a:p>
            <a:pPr eaLnBrk="0" hangingPunct="0"/>
            <a:r>
              <a:rPr lang="en-US"/>
              <a:t>}</a:t>
            </a:r>
          </a:p>
        </p:txBody>
      </p:sp>
      <p:sp>
        <p:nvSpPr>
          <p:cNvPr id="29707" name="Text Box 15"/>
          <p:cNvSpPr txBox="1">
            <a:spLocks noChangeArrowheads="1"/>
          </p:cNvSpPr>
          <p:nvPr/>
        </p:nvSpPr>
        <p:spPr bwMode="auto">
          <a:xfrm>
            <a:off x="639763" y="2514600"/>
            <a:ext cx="2103437" cy="923925"/>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1 and then Object2</a:t>
            </a:r>
          </a:p>
        </p:txBody>
      </p:sp>
      <p:sp>
        <p:nvSpPr>
          <p:cNvPr id="29708" name="Text Box 41"/>
          <p:cNvSpPr txBox="1">
            <a:spLocks noChangeArrowheads="1"/>
          </p:cNvSpPr>
          <p:nvPr/>
        </p:nvSpPr>
        <p:spPr bwMode="auto">
          <a:xfrm>
            <a:off x="1050925" y="944563"/>
            <a:ext cx="7559675" cy="831850"/>
          </a:xfrm>
          <a:prstGeom prst="rect">
            <a:avLst/>
          </a:prstGeom>
          <a:noFill/>
          <a:ln w="9525">
            <a:noFill/>
            <a:miter lim="800000"/>
            <a:headEnd/>
            <a:tailEnd/>
          </a:ln>
        </p:spPr>
        <p:txBody>
          <a:bodyPr>
            <a:spAutoFit/>
          </a:bodyPr>
          <a:lstStyle/>
          <a:p>
            <a:pPr marL="228600" indent="-228600" eaLnBrk="0" hangingPunct="0">
              <a:buFontTx/>
              <a:buChar char="•"/>
            </a:pPr>
            <a:r>
              <a:rPr lang="en-US" sz="2400"/>
              <a:t>Thread 1 hold Object 1 while waiting for Object 2</a:t>
            </a:r>
          </a:p>
          <a:p>
            <a:pPr marL="228600" indent="-228600" eaLnBrk="0" hangingPunct="0">
              <a:buFontTx/>
              <a:buChar char="•"/>
            </a:pPr>
            <a:r>
              <a:rPr lang="en-US" sz="2400"/>
              <a:t>Thread 2 hold Object 2 while waiting for Object 1</a:t>
            </a:r>
          </a:p>
        </p:txBody>
      </p:sp>
      <p:cxnSp>
        <p:nvCxnSpPr>
          <p:cNvPr id="29709" name="AutoShape 44"/>
          <p:cNvCxnSpPr>
            <a:cxnSpLocks noChangeShapeType="1"/>
            <a:endCxn id="29702" idx="1"/>
          </p:cNvCxnSpPr>
          <p:nvPr/>
        </p:nvCxnSpPr>
        <p:spPr bwMode="auto">
          <a:xfrm flipV="1">
            <a:off x="2501900" y="3581400"/>
            <a:ext cx="990600" cy="609600"/>
          </a:xfrm>
          <a:prstGeom prst="straightConnector1">
            <a:avLst/>
          </a:prstGeom>
          <a:noFill/>
          <a:ln w="9525">
            <a:solidFill>
              <a:schemeClr val="tx1"/>
            </a:solidFill>
            <a:prstDash val="dash"/>
            <a:round/>
            <a:headEnd/>
            <a:tailEnd type="triangle" w="med" len="med"/>
          </a:ln>
        </p:spPr>
      </p:cxnSp>
      <p:cxnSp>
        <p:nvCxnSpPr>
          <p:cNvPr id="29710" name="AutoShape 46"/>
          <p:cNvCxnSpPr>
            <a:cxnSpLocks noChangeShapeType="1"/>
          </p:cNvCxnSpPr>
          <p:nvPr/>
        </p:nvCxnSpPr>
        <p:spPr bwMode="auto">
          <a:xfrm flipH="1">
            <a:off x="5321300" y="4724400"/>
            <a:ext cx="1384300" cy="381000"/>
          </a:xfrm>
          <a:prstGeom prst="straightConnector1">
            <a:avLst/>
          </a:prstGeom>
          <a:noFill/>
          <a:ln w="9525">
            <a:solidFill>
              <a:schemeClr val="tx1"/>
            </a:solidFill>
            <a:round/>
            <a:headEnd/>
            <a:tailEnd type="triangle" w="med" len="med"/>
          </a:ln>
        </p:spPr>
      </p:cxnSp>
      <p:cxnSp>
        <p:nvCxnSpPr>
          <p:cNvPr id="29711" name="AutoShape 47"/>
          <p:cNvCxnSpPr>
            <a:cxnSpLocks noChangeShapeType="1"/>
            <a:endCxn id="29704" idx="1"/>
          </p:cNvCxnSpPr>
          <p:nvPr/>
        </p:nvCxnSpPr>
        <p:spPr bwMode="auto">
          <a:xfrm>
            <a:off x="2501900" y="4724400"/>
            <a:ext cx="990600" cy="381000"/>
          </a:xfrm>
          <a:prstGeom prst="straightConnector1">
            <a:avLst/>
          </a:prstGeom>
          <a:noFill/>
          <a:ln w="9525">
            <a:solidFill>
              <a:schemeClr val="tx1"/>
            </a:solidFill>
            <a:prstDash val="dash"/>
            <a:round/>
            <a:headEnd/>
            <a:tailEnd type="triangle" w="med" len="med"/>
          </a:ln>
        </p:spPr>
      </p:cxnSp>
      <p:sp>
        <p:nvSpPr>
          <p:cNvPr id="29712" name="Text Box 49"/>
          <p:cNvSpPr txBox="1">
            <a:spLocks noChangeArrowheads="1"/>
          </p:cNvSpPr>
          <p:nvPr/>
        </p:nvSpPr>
        <p:spPr bwMode="auto">
          <a:xfrm>
            <a:off x="4165600" y="44958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9713" name="Rectangle 11"/>
          <p:cNvSpPr>
            <a:spLocks noChangeArrowheads="1"/>
          </p:cNvSpPr>
          <p:nvPr/>
        </p:nvSpPr>
        <p:spPr bwMode="auto">
          <a:xfrm>
            <a:off x="6705600" y="3924300"/>
            <a:ext cx="2057400" cy="18669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2</a:t>
            </a:r>
          </a:p>
          <a:p>
            <a:pPr eaLnBrk="0" hangingPunct="0"/>
            <a:endParaRPr lang="en-US"/>
          </a:p>
          <a:p>
            <a:pPr eaLnBrk="0" hangingPunct="0"/>
            <a:r>
              <a:rPr lang="en-US"/>
              <a:t>Access Object2 {</a:t>
            </a:r>
          </a:p>
          <a:p>
            <a:pPr eaLnBrk="0" hangingPunct="0"/>
            <a:r>
              <a:rPr lang="en-US"/>
              <a:t>…</a:t>
            </a:r>
          </a:p>
          <a:p>
            <a:pPr eaLnBrk="0" hangingPunct="0"/>
            <a:r>
              <a:rPr lang="en-US"/>
              <a:t>    Access Object1</a:t>
            </a:r>
          </a:p>
          <a:p>
            <a:pPr eaLnBrk="0" hangingPunct="0"/>
            <a:r>
              <a:rPr lang="en-US"/>
              <a:t>}</a:t>
            </a:r>
          </a:p>
        </p:txBody>
      </p:sp>
      <p:cxnSp>
        <p:nvCxnSpPr>
          <p:cNvPr id="29714" name="AutoShape 46"/>
          <p:cNvCxnSpPr>
            <a:cxnSpLocks noChangeShapeType="1"/>
            <a:endCxn id="29702" idx="3"/>
          </p:cNvCxnSpPr>
          <p:nvPr/>
        </p:nvCxnSpPr>
        <p:spPr bwMode="auto">
          <a:xfrm rot="16200000" flipV="1">
            <a:off x="5175250" y="3727450"/>
            <a:ext cx="1676400" cy="1384300"/>
          </a:xfrm>
          <a:prstGeom prst="straightConnector1">
            <a:avLst/>
          </a:prstGeom>
          <a:noFill/>
          <a:ln w="9525">
            <a:solidFill>
              <a:schemeClr val="tx1"/>
            </a:solidFill>
            <a:round/>
            <a:headEnd/>
            <a:tailEnd type="triangle" w="med" len="med"/>
          </a:ln>
        </p:spPr>
      </p:cxnSp>
      <p:sp>
        <p:nvSpPr>
          <p:cNvPr id="29715" name="Text Box 15"/>
          <p:cNvSpPr txBox="1">
            <a:spLocks noChangeArrowheads="1"/>
          </p:cNvSpPr>
          <p:nvPr/>
        </p:nvSpPr>
        <p:spPr bwMode="auto">
          <a:xfrm>
            <a:off x="6278563" y="2843213"/>
            <a:ext cx="2332037" cy="922337"/>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2 and then Object1</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a:defRPr/>
            </a:pPr>
            <a:fld id="{DF0F7F55-27B0-4B86-9BF7-FA801BAE1AD2}" type="slidenum">
              <a:rPr lang="en-US" smtClean="0"/>
              <a:pPr>
                <a:defRPr/>
              </a:pPr>
              <a:t>31</a:t>
            </a:fld>
            <a:endParaRPr lang="en-US" smtClean="0"/>
          </a:p>
        </p:txBody>
      </p:sp>
      <p:sp>
        <p:nvSpPr>
          <p:cNvPr id="30723" name="Rectangle 2"/>
          <p:cNvSpPr>
            <a:spLocks noGrp="1" noChangeArrowheads="1"/>
          </p:cNvSpPr>
          <p:nvPr>
            <p:ph type="title"/>
          </p:nvPr>
        </p:nvSpPr>
        <p:spPr>
          <a:xfrm>
            <a:off x="1447800" y="0"/>
            <a:ext cx="7620000" cy="1371600"/>
          </a:xfrm>
        </p:spPr>
        <p:txBody>
          <a:bodyPr/>
          <a:lstStyle/>
          <a:p>
            <a:pPr eaLnBrk="1" hangingPunct="1">
              <a:lnSpc>
                <a:spcPct val="120000"/>
              </a:lnSpc>
            </a:pPr>
            <a:r>
              <a:rPr lang="en-US" smtClean="0"/>
              <a:t>Synchronized Statements:</a:t>
            </a:r>
            <a:br>
              <a:rPr lang="en-US" smtClean="0"/>
            </a:br>
            <a:r>
              <a:rPr lang="en-US" smtClean="0"/>
              <a:t>Fine-Grained Synchronization</a:t>
            </a:r>
          </a:p>
        </p:txBody>
      </p:sp>
      <p:sp>
        <p:nvSpPr>
          <p:cNvPr id="30724" name="Rectangle 3"/>
          <p:cNvSpPr>
            <a:spLocks noGrp="1" noChangeArrowheads="1"/>
          </p:cNvSpPr>
          <p:nvPr>
            <p:ph type="body" idx="1"/>
          </p:nvPr>
        </p:nvSpPr>
        <p:spPr>
          <a:xfrm>
            <a:off x="685800" y="1524000"/>
            <a:ext cx="8269288" cy="609600"/>
          </a:xfrm>
        </p:spPr>
        <p:txBody>
          <a:bodyPr/>
          <a:lstStyle/>
          <a:p>
            <a:pPr eaLnBrk="1" hangingPunct="1">
              <a:buFont typeface="Wingdings" pitchFamily="2" charset="2"/>
              <a:buNone/>
            </a:pPr>
            <a:r>
              <a:rPr lang="en-US" smtClean="0"/>
              <a:t>We do not have to synchronize the entire method;</a:t>
            </a:r>
          </a:p>
          <a:p>
            <a:pPr eaLnBrk="1" hangingPunct="1">
              <a:buFont typeface="Wingdings" pitchFamily="2" charset="2"/>
              <a:buNone/>
            </a:pPr>
            <a:endParaRPr lang="en-US" smtClean="0"/>
          </a:p>
        </p:txBody>
      </p:sp>
      <p:sp>
        <p:nvSpPr>
          <p:cNvPr id="30725" name="Rectangle 4"/>
          <p:cNvSpPr>
            <a:spLocks noChangeArrowheads="1"/>
          </p:cNvSpPr>
          <p:nvPr/>
        </p:nvSpPr>
        <p:spPr bwMode="auto">
          <a:xfrm>
            <a:off x="533400" y="2478088"/>
            <a:ext cx="5943600" cy="399891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this</a:t>
            </a: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spcBef>
                <a:spcPct val="20000"/>
              </a:spcBef>
              <a:buClr>
                <a:schemeClr val="folHlink"/>
              </a:buClr>
              <a:buSzPct val="60000"/>
              <a:buFont typeface="Wingdings" pitchFamily="2" charset="2"/>
              <a:buNone/>
            </a:pPr>
            <a:r>
              <a:rPr lang="en-US" sz="2400">
                <a:latin typeface="Arial" pitchFamily="34" charset="0"/>
              </a:rPr>
              <a:t>} </a:t>
            </a:r>
          </a:p>
        </p:txBody>
      </p:sp>
      <p:sp>
        <p:nvSpPr>
          <p:cNvPr id="30726" name="Rectangle 5"/>
          <p:cNvSpPr>
            <a:spLocks noChangeArrowheads="1"/>
          </p:cNvSpPr>
          <p:nvPr/>
        </p:nvSpPr>
        <p:spPr bwMode="auto">
          <a:xfrm>
            <a:off x="6324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7" name="Rectangle 6"/>
          <p:cNvSpPr>
            <a:spLocks noChangeArrowheads="1"/>
          </p:cNvSpPr>
          <p:nvPr/>
        </p:nvSpPr>
        <p:spPr bwMode="auto">
          <a:xfrm>
            <a:off x="7086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8" name="Rectangle 7"/>
          <p:cNvSpPr>
            <a:spLocks noChangeArrowheads="1"/>
          </p:cNvSpPr>
          <p:nvPr/>
        </p:nvSpPr>
        <p:spPr bwMode="auto">
          <a:xfrm>
            <a:off x="7848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9" name="Rectangle 8"/>
          <p:cNvSpPr>
            <a:spLocks noChangeArrowheads="1"/>
          </p:cNvSpPr>
          <p:nvPr/>
        </p:nvSpPr>
        <p:spPr bwMode="auto">
          <a:xfrm>
            <a:off x="85725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30730" name="AutoShape 9"/>
          <p:cNvCxnSpPr>
            <a:cxnSpLocks noChangeShapeType="1"/>
            <a:stCxn id="30726" idx="3"/>
            <a:endCxn id="30727" idx="1"/>
          </p:cNvCxnSpPr>
          <p:nvPr/>
        </p:nvCxnSpPr>
        <p:spPr bwMode="auto">
          <a:xfrm>
            <a:off x="6629400" y="3619500"/>
            <a:ext cx="457200" cy="0"/>
          </a:xfrm>
          <a:prstGeom prst="straightConnector1">
            <a:avLst/>
          </a:prstGeom>
          <a:noFill/>
          <a:ln w="9525">
            <a:solidFill>
              <a:schemeClr val="tx1"/>
            </a:solidFill>
            <a:round/>
            <a:headEnd/>
            <a:tailEnd type="triangle" w="med" len="med"/>
          </a:ln>
        </p:spPr>
      </p:cxnSp>
      <p:cxnSp>
        <p:nvCxnSpPr>
          <p:cNvPr id="484362" name="AutoShape 10"/>
          <p:cNvCxnSpPr>
            <a:cxnSpLocks noChangeShapeType="1"/>
            <a:stCxn id="30727" idx="3"/>
            <a:endCxn id="30728" idx="1"/>
          </p:cNvCxnSpPr>
          <p:nvPr/>
        </p:nvCxnSpPr>
        <p:spPr bwMode="auto">
          <a:xfrm>
            <a:off x="7391400" y="3619500"/>
            <a:ext cx="457200" cy="0"/>
          </a:xfrm>
          <a:prstGeom prst="straightConnector1">
            <a:avLst/>
          </a:prstGeom>
          <a:noFill/>
          <a:ln w="9525">
            <a:solidFill>
              <a:schemeClr val="tx1"/>
            </a:solidFill>
            <a:round/>
            <a:headEnd/>
            <a:tailEnd type="triangle" w="med" len="med"/>
          </a:ln>
        </p:spPr>
      </p:cxnSp>
      <p:cxnSp>
        <p:nvCxnSpPr>
          <p:cNvPr id="30732" name="AutoShape 11"/>
          <p:cNvCxnSpPr>
            <a:cxnSpLocks noChangeShapeType="1"/>
            <a:stCxn id="30728" idx="3"/>
            <a:endCxn id="30729" idx="1"/>
          </p:cNvCxnSpPr>
          <p:nvPr/>
        </p:nvCxnSpPr>
        <p:spPr bwMode="auto">
          <a:xfrm>
            <a:off x="8153400" y="3619500"/>
            <a:ext cx="419100" cy="0"/>
          </a:xfrm>
          <a:prstGeom prst="straightConnector1">
            <a:avLst/>
          </a:prstGeom>
          <a:noFill/>
          <a:ln w="9525">
            <a:solidFill>
              <a:schemeClr val="tx1"/>
            </a:solidFill>
            <a:round/>
            <a:headEnd/>
            <a:tailEnd type="triangle" w="med" len="med"/>
          </a:ln>
        </p:spPr>
      </p:cxnSp>
      <p:sp>
        <p:nvSpPr>
          <p:cNvPr id="30733" name="Line 12"/>
          <p:cNvSpPr>
            <a:spLocks noChangeShapeType="1"/>
          </p:cNvSpPr>
          <p:nvPr/>
        </p:nvSpPr>
        <p:spPr bwMode="auto">
          <a:xfrm>
            <a:off x="6019800" y="3619500"/>
            <a:ext cx="304800" cy="0"/>
          </a:xfrm>
          <a:prstGeom prst="line">
            <a:avLst/>
          </a:prstGeom>
          <a:noFill/>
          <a:ln w="9525">
            <a:solidFill>
              <a:schemeClr val="tx1"/>
            </a:solidFill>
            <a:round/>
            <a:headEnd/>
            <a:tailEnd type="triangle" w="med" len="med"/>
          </a:ln>
        </p:spPr>
        <p:txBody>
          <a:bodyPr/>
          <a:lstStyle/>
          <a:p>
            <a:endParaRPr lang="en-US"/>
          </a:p>
        </p:txBody>
      </p:sp>
      <p:sp>
        <p:nvSpPr>
          <p:cNvPr id="30734" name="Text Box 13"/>
          <p:cNvSpPr txBox="1">
            <a:spLocks noChangeArrowheads="1"/>
          </p:cNvSpPr>
          <p:nvPr/>
        </p:nvSpPr>
        <p:spPr bwMode="auto">
          <a:xfrm>
            <a:off x="5334000" y="3429000"/>
            <a:ext cx="692150" cy="366713"/>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head</a:t>
            </a:r>
          </a:p>
        </p:txBody>
      </p:sp>
      <p:sp>
        <p:nvSpPr>
          <p:cNvPr id="30735" name="Rectangle 15"/>
          <p:cNvSpPr>
            <a:spLocks noChangeArrowheads="1"/>
          </p:cNvSpPr>
          <p:nvPr/>
        </p:nvSpPr>
        <p:spPr bwMode="auto">
          <a:xfrm>
            <a:off x="7658100" y="42672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484368" name="AutoShape 16"/>
          <p:cNvCxnSpPr>
            <a:cxnSpLocks noChangeShapeType="1"/>
            <a:endCxn id="30735" idx="1"/>
          </p:cNvCxnSpPr>
          <p:nvPr/>
        </p:nvCxnSpPr>
        <p:spPr bwMode="auto">
          <a:xfrm>
            <a:off x="7353300" y="4533900"/>
            <a:ext cx="304800" cy="0"/>
          </a:xfrm>
          <a:prstGeom prst="straightConnector1">
            <a:avLst/>
          </a:prstGeom>
          <a:noFill/>
          <a:ln w="9525">
            <a:solidFill>
              <a:schemeClr val="tx1"/>
            </a:solidFill>
            <a:round/>
            <a:headEnd/>
            <a:tailEnd type="triangle" w="med" len="med"/>
          </a:ln>
        </p:spPr>
      </p:cxnSp>
      <p:sp>
        <p:nvSpPr>
          <p:cNvPr id="30737" name="Text Box 17"/>
          <p:cNvSpPr txBox="1">
            <a:spLocks noChangeArrowheads="1"/>
          </p:cNvSpPr>
          <p:nvPr/>
        </p:nvSpPr>
        <p:spPr bwMode="auto">
          <a:xfrm>
            <a:off x="7010400" y="4281488"/>
            <a:ext cx="311150" cy="366712"/>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n</a:t>
            </a:r>
          </a:p>
        </p:txBody>
      </p:sp>
      <p:cxnSp>
        <p:nvCxnSpPr>
          <p:cNvPr id="484370" name="AutoShape 18"/>
          <p:cNvCxnSpPr>
            <a:cxnSpLocks noChangeShapeType="1"/>
            <a:stCxn id="30727" idx="3"/>
            <a:endCxn id="30735" idx="1"/>
          </p:cNvCxnSpPr>
          <p:nvPr/>
        </p:nvCxnSpPr>
        <p:spPr bwMode="auto">
          <a:xfrm>
            <a:off x="7391400" y="3619500"/>
            <a:ext cx="266700" cy="914400"/>
          </a:xfrm>
          <a:prstGeom prst="bentConnector3">
            <a:avLst>
              <a:gd name="adj1" fmla="val 50000"/>
            </a:avLst>
          </a:prstGeom>
          <a:noFill/>
          <a:ln w="9525">
            <a:solidFill>
              <a:schemeClr val="tx1"/>
            </a:solidFill>
            <a:miter lim="800000"/>
            <a:headEnd/>
            <a:tailEnd type="triangle" w="med" len="med"/>
          </a:ln>
        </p:spPr>
      </p:cxnSp>
      <p:cxnSp>
        <p:nvCxnSpPr>
          <p:cNvPr id="484371" name="AutoShape 19"/>
          <p:cNvCxnSpPr>
            <a:cxnSpLocks noChangeShapeType="1"/>
            <a:stCxn id="30735" idx="3"/>
            <a:endCxn id="30728" idx="1"/>
          </p:cNvCxnSpPr>
          <p:nvPr/>
        </p:nvCxnSpPr>
        <p:spPr bwMode="auto">
          <a:xfrm flipH="1" flipV="1">
            <a:off x="7848600" y="3619500"/>
            <a:ext cx="114300" cy="914400"/>
          </a:xfrm>
          <a:prstGeom prst="bentConnector5">
            <a:avLst>
              <a:gd name="adj1" fmla="val -200000"/>
              <a:gd name="adj2" fmla="val 50000"/>
              <a:gd name="adj3" fmla="val 300000"/>
            </a:avLst>
          </a:prstGeom>
          <a:noFill/>
          <a:ln w="9525">
            <a:solidFill>
              <a:schemeClr val="tx1"/>
            </a:solidFill>
            <a:miter lim="800000"/>
            <a:headEnd/>
            <a:tailEnd type="triangle" w="med" len="med"/>
          </a:ln>
        </p:spPr>
      </p:cxnSp>
      <p:sp>
        <p:nvSpPr>
          <p:cNvPr id="484372" name="AutoShape 20"/>
          <p:cNvSpPr>
            <a:spLocks noChangeArrowheads="1"/>
          </p:cNvSpPr>
          <p:nvPr/>
        </p:nvSpPr>
        <p:spPr bwMode="auto">
          <a:xfrm>
            <a:off x="3657600" y="5029200"/>
            <a:ext cx="5410200" cy="1676400"/>
          </a:xfrm>
          <a:prstGeom prst="wedgeRoundRectCallout">
            <a:avLst>
              <a:gd name="adj1" fmla="val -52653"/>
              <a:gd name="adj2" fmla="val -125319"/>
              <a:gd name="adj3" fmla="val 16667"/>
            </a:avLst>
          </a:prstGeom>
          <a:noFill/>
          <a:ln w="9525">
            <a:solidFill>
              <a:schemeClr val="tx1"/>
            </a:solidFill>
            <a:miter lim="800000"/>
            <a:headEnd/>
            <a:tailEnd/>
          </a:ln>
        </p:spPr>
        <p:txBody>
          <a:bodyPr/>
          <a:lstStyle/>
          <a:p>
            <a:pPr algn="ctr" eaLnBrk="0" hangingPunct="0"/>
            <a:r>
              <a:rPr lang="en-US"/>
              <a:t>The statement locks the members in “this” object only!</a:t>
            </a:r>
          </a:p>
          <a:p>
            <a:pPr algn="ctr" eaLnBrk="0" hangingPunct="0"/>
            <a:r>
              <a:rPr lang="en-US"/>
              <a:t>If listCount is a static member in “myMainClass”, using “this” does not prevent the “listCount” and “head” being accessed by other unsynchronized threads!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484362"/>
                                        </p:tgtEl>
                                      </p:cBhvr>
                                    </p:animEffect>
                                    <p:set>
                                      <p:cBhvr>
                                        <p:cTn id="7" dur="1" fill="hold">
                                          <p:stCondLst>
                                            <p:cond delay="1999"/>
                                          </p:stCondLst>
                                        </p:cTn>
                                        <p:tgtEl>
                                          <p:spTgt spid="48436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484368"/>
                                        </p:tgtEl>
                                      </p:cBhvr>
                                    </p:animEffect>
                                    <p:set>
                                      <p:cBhvr>
                                        <p:cTn id="10" dur="1" fill="hold">
                                          <p:stCondLst>
                                            <p:cond delay="1999"/>
                                          </p:stCondLst>
                                        </p:cTn>
                                        <p:tgtEl>
                                          <p:spTgt spid="484368"/>
                                        </p:tgtEl>
                                        <p:attrNameLst>
                                          <p:attrName>style.visibility</p:attrName>
                                        </p:attrNameLst>
                                      </p:cBhvr>
                                      <p:to>
                                        <p:strVal val="hidden"/>
                                      </p:to>
                                    </p:set>
                                  </p:childTnLst>
                                </p:cTn>
                              </p:par>
                            </p:childTnLst>
                          </p:cTn>
                        </p:par>
                        <p:par>
                          <p:cTn id="11" fill="hold" nodeType="afterGroup">
                            <p:stCondLst>
                              <p:cond delay="2000"/>
                            </p:stCondLst>
                            <p:childTnLst>
                              <p:par>
                                <p:cTn id="12" presetID="22" presetClass="entr" presetSubtype="8" fill="hold" nodeType="afterEffect">
                                  <p:stCondLst>
                                    <p:cond delay="0"/>
                                  </p:stCondLst>
                                  <p:childTnLst>
                                    <p:set>
                                      <p:cBhvr>
                                        <p:cTn id="13" dur="1" fill="hold">
                                          <p:stCondLst>
                                            <p:cond delay="0"/>
                                          </p:stCondLst>
                                        </p:cTn>
                                        <p:tgtEl>
                                          <p:spTgt spid="484370"/>
                                        </p:tgtEl>
                                        <p:attrNameLst>
                                          <p:attrName>style.visibility</p:attrName>
                                        </p:attrNameLst>
                                      </p:cBhvr>
                                      <p:to>
                                        <p:strVal val="visible"/>
                                      </p:to>
                                    </p:set>
                                    <p:animEffect transition="in" filter="wipe(left)">
                                      <p:cBhvr>
                                        <p:cTn id="14" dur="500"/>
                                        <p:tgtEl>
                                          <p:spTgt spid="484370"/>
                                        </p:tgtEl>
                                      </p:cBhvr>
                                    </p:animEffect>
                                  </p:childTnLst>
                                </p:cTn>
                              </p:par>
                            </p:childTnLst>
                          </p:cTn>
                        </p:par>
                        <p:par>
                          <p:cTn id="15" fill="hold" nodeType="afterGroup">
                            <p:stCondLst>
                              <p:cond delay="2500"/>
                            </p:stCondLst>
                            <p:childTnLst>
                              <p:par>
                                <p:cTn id="16" presetID="22" presetClass="entr" presetSubtype="4" fill="hold" nodeType="afterEffect">
                                  <p:stCondLst>
                                    <p:cond delay="0"/>
                                  </p:stCondLst>
                                  <p:childTnLst>
                                    <p:set>
                                      <p:cBhvr>
                                        <p:cTn id="17" dur="1" fill="hold">
                                          <p:stCondLst>
                                            <p:cond delay="0"/>
                                          </p:stCondLst>
                                        </p:cTn>
                                        <p:tgtEl>
                                          <p:spTgt spid="484371"/>
                                        </p:tgtEl>
                                        <p:attrNameLst>
                                          <p:attrName>style.visibility</p:attrName>
                                        </p:attrNameLst>
                                      </p:cBhvr>
                                      <p:to>
                                        <p:strVal val="visible"/>
                                      </p:to>
                                    </p:set>
                                    <p:animEffect transition="in" filter="wipe(down)">
                                      <p:cBhvr>
                                        <p:cTn id="18" dur="500"/>
                                        <p:tgtEl>
                                          <p:spTgt spid="484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4372"/>
                                        </p:tgtEl>
                                        <p:attrNameLst>
                                          <p:attrName>style.visibility</p:attrName>
                                        </p:attrNameLst>
                                      </p:cBhvr>
                                      <p:to>
                                        <p:strVal val="visible"/>
                                      </p:to>
                                    </p:set>
                                    <p:animEffect transition="in" filter="wipe(up)">
                                      <p:cBhvr>
                                        <p:cTn id="23" dur="500"/>
                                        <p:tgtEl>
                                          <p:spTgt spid="48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F5C3F34F-D3D1-4197-BAC6-C65FAB79F37F}" type="slidenum">
              <a:rPr lang="en-US" smtClean="0"/>
              <a:pPr>
                <a:defRPr/>
              </a:pPr>
              <a:t>32</a:t>
            </a:fld>
            <a:endParaRPr lang="en-US" smtClean="0"/>
          </a:p>
        </p:txBody>
      </p:sp>
      <p:sp>
        <p:nvSpPr>
          <p:cNvPr id="31747" name="Rectangle 2"/>
          <p:cNvSpPr>
            <a:spLocks noGrp="1" noChangeArrowheads="1"/>
          </p:cNvSpPr>
          <p:nvPr>
            <p:ph type="title"/>
          </p:nvPr>
        </p:nvSpPr>
        <p:spPr>
          <a:xfrm>
            <a:off x="1447800" y="0"/>
            <a:ext cx="7620000" cy="685800"/>
          </a:xfrm>
        </p:spPr>
        <p:txBody>
          <a:bodyPr/>
          <a:lstStyle/>
          <a:p>
            <a:pPr eaLnBrk="1" hangingPunct="1">
              <a:lnSpc>
                <a:spcPct val="120000"/>
              </a:lnSpc>
            </a:pPr>
            <a:r>
              <a:rPr lang="en-US" smtClean="0"/>
              <a:t>Synchronized Statements:</a:t>
            </a:r>
          </a:p>
        </p:txBody>
      </p:sp>
      <p:sp>
        <p:nvSpPr>
          <p:cNvPr id="31748" name="Rectangle 4"/>
          <p:cNvSpPr>
            <a:spLocks noChangeArrowheads="1"/>
          </p:cNvSpPr>
          <p:nvPr/>
        </p:nvSpPr>
        <p:spPr bwMode="auto">
          <a:xfrm>
            <a:off x="2209800" y="3581400"/>
            <a:ext cx="5715000" cy="32766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myMainClass</a:t>
            </a: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p>
        </p:txBody>
      </p:sp>
      <p:sp>
        <p:nvSpPr>
          <p:cNvPr id="31749" name="Rectangle 21"/>
          <p:cNvSpPr>
            <a:spLocks noChangeArrowheads="1"/>
          </p:cNvSpPr>
          <p:nvPr/>
        </p:nvSpPr>
        <p:spPr bwMode="auto">
          <a:xfrm>
            <a:off x="2286000" y="933450"/>
            <a:ext cx="5867400" cy="2678113"/>
          </a:xfrm>
          <a:prstGeom prst="rect">
            <a:avLst/>
          </a:prstGeom>
          <a:noFill/>
          <a:ln w="9525">
            <a:noFill/>
            <a:miter lim="800000"/>
            <a:headEnd/>
            <a:tailEnd/>
          </a:ln>
        </p:spPr>
        <p:txBody>
          <a:bodyPr>
            <a:spAutoFit/>
          </a:bodyPr>
          <a:lstStyle/>
          <a:p>
            <a:pPr marL="346075" indent="-346075" eaLnBrk="0" hangingPunct="0">
              <a:tabLst>
                <a:tab pos="692150" algn="l"/>
              </a:tabLst>
            </a:pPr>
            <a:r>
              <a:rPr lang="en-US" sz="2400" noProof="1">
                <a:latin typeface="Arial" pitchFamily="34" charset="0"/>
              </a:rPr>
              <a:t>public class </a:t>
            </a:r>
            <a:r>
              <a:rPr lang="en-US" sz="2400" b="1">
                <a:solidFill>
                  <a:srgbClr val="008000"/>
                </a:solidFill>
                <a:latin typeface="Arial" pitchFamily="34" charset="0"/>
              </a:rPr>
              <a:t>myM</a:t>
            </a:r>
            <a:r>
              <a:rPr lang="en-US" sz="2400" b="1" noProof="1">
                <a:solidFill>
                  <a:srgbClr val="008000"/>
                </a:solidFill>
                <a:latin typeface="Arial" pitchFamily="34" charset="0"/>
              </a:rPr>
              <a:t>ain</a:t>
            </a:r>
            <a:r>
              <a:rPr lang="en-US" sz="2400" b="1">
                <a:solidFill>
                  <a:srgbClr val="008000"/>
                </a:solidFill>
                <a:latin typeface="Arial" pitchFamily="34" charset="0"/>
              </a:rPr>
              <a:t>Class</a:t>
            </a:r>
            <a:r>
              <a:rPr lang="en-US" sz="2400" noProof="1">
                <a:latin typeface="Arial" pitchFamily="34" charset="0"/>
              </a:rPr>
              <a:t> {</a:t>
            </a:r>
          </a:p>
          <a:p>
            <a:pPr marL="346075" indent="-346075" eaLnBrk="0" hangingPunct="0">
              <a:tabLst>
                <a:tab pos="692150" algn="l"/>
              </a:tabLst>
            </a:pPr>
            <a:r>
              <a:rPr lang="en-US" sz="2400" noProof="1">
                <a:latin typeface="Arial" pitchFamily="34" charset="0"/>
              </a:rPr>
              <a:t>	public static void main(String[</a:t>
            </a:r>
            <a:r>
              <a:rPr lang="en-US" sz="2400">
                <a:latin typeface="Arial" pitchFamily="34" charset="0"/>
              </a:rPr>
              <a:t> </a:t>
            </a:r>
            <a:r>
              <a:rPr lang="en-US" sz="2400" noProof="1">
                <a:latin typeface="Arial" pitchFamily="34" charset="0"/>
              </a:rPr>
              <a:t>] args)</a:t>
            </a:r>
            <a:r>
              <a:rPr lang="en-US" sz="2400">
                <a:latin typeface="Arial" pitchFamily="34" charset="0"/>
              </a:rPr>
              <a:t> </a:t>
            </a:r>
            <a:r>
              <a:rPr lang="en-US" sz="2400" noProof="1">
                <a:latin typeface="Arial" pitchFamily="34" charset="0"/>
              </a:rPr>
              <a:t>{</a:t>
            </a:r>
            <a:endParaRPr lang="en-US" sz="2400">
              <a:latin typeface="Arial" pitchFamily="34" charset="0"/>
            </a:endParaRPr>
          </a:p>
          <a:p>
            <a:pPr marL="346075" indent="-346075" eaLnBrk="0" hangingPunct="0">
              <a:tabLst>
                <a:tab pos="692150" algn="l"/>
              </a:tabLst>
            </a:pPr>
            <a:r>
              <a:rPr lang="en-US" sz="2400">
                <a:latin typeface="Arial" pitchFamily="34" charset="0"/>
              </a:rPr>
              <a:t>		node </a:t>
            </a:r>
            <a:r>
              <a:rPr lang="en-US" sz="2400">
                <a:solidFill>
                  <a:schemeClr val="folHlink"/>
                </a:solidFill>
                <a:latin typeface="Arial" pitchFamily="34" charset="0"/>
              </a:rPr>
              <a:t>head</a:t>
            </a:r>
            <a:r>
              <a:rPr lang="en-US" sz="2400">
                <a:latin typeface="Arial" pitchFamily="34" charset="0"/>
              </a:rPr>
              <a:t>;</a:t>
            </a:r>
          </a:p>
          <a:p>
            <a:pPr marL="346075" indent="-346075" eaLnBrk="0" hangingPunct="0">
              <a:tabLst>
                <a:tab pos="692150" algn="l"/>
              </a:tabLst>
            </a:pPr>
            <a:r>
              <a:rPr lang="en-US" sz="2400">
                <a:latin typeface="Arial" pitchFamily="34" charset="0"/>
              </a:rPr>
              <a:t>		public static </a:t>
            </a:r>
            <a:r>
              <a:rPr lang="en-US" sz="2400">
                <a:solidFill>
                  <a:schemeClr val="folHlink"/>
                </a:solidFill>
                <a:latin typeface="Arial" pitchFamily="34" charset="0"/>
              </a:rPr>
              <a:t>listCount</a:t>
            </a:r>
            <a:r>
              <a:rPr lang="en-US" sz="2400">
                <a:latin typeface="Arial" pitchFamily="34" charset="0"/>
              </a:rPr>
              <a:t> = 0;</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a:t>
            </a:r>
            <a:endParaRPr lang="en-US" sz="2400" noProof="1">
              <a:latin typeface="Arial" pitchFamily="34" charset="0"/>
            </a:endParaRPr>
          </a:p>
        </p:txBody>
      </p:sp>
      <p:sp>
        <p:nvSpPr>
          <p:cNvPr id="6" name="AutoShape 20"/>
          <p:cNvSpPr>
            <a:spLocks noChangeArrowheads="1"/>
          </p:cNvSpPr>
          <p:nvPr/>
        </p:nvSpPr>
        <p:spPr bwMode="auto">
          <a:xfrm>
            <a:off x="5638800" y="5638800"/>
            <a:ext cx="2895600" cy="1066800"/>
          </a:xfrm>
          <a:prstGeom prst="wedgeRoundRectCallout">
            <a:avLst>
              <a:gd name="adj1" fmla="val -52181"/>
              <a:gd name="adj2" fmla="val -137009"/>
              <a:gd name="adj3" fmla="val 16667"/>
            </a:avLst>
          </a:prstGeom>
          <a:solidFill>
            <a:schemeClr val="bg1"/>
          </a:solidFill>
          <a:ln w="9525">
            <a:solidFill>
              <a:schemeClr val="tx1"/>
            </a:solidFill>
            <a:miter lim="800000"/>
            <a:headEnd/>
            <a:tailEnd/>
          </a:ln>
        </p:spPr>
        <p:txBody>
          <a:bodyPr/>
          <a:lstStyle/>
          <a:p>
            <a:pPr algn="ctr" eaLnBrk="0" hangingPunct="0"/>
            <a:r>
              <a:rPr lang="en-US"/>
              <a:t>The statement will lock the myMainClass and the static variable listCount.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p>
            <a:pPr>
              <a:defRPr/>
            </a:pPr>
            <a:fld id="{8C8E54FD-9375-44EB-B449-538CA53ECF7E}" type="slidenum">
              <a:rPr lang="en-US" smtClean="0"/>
              <a:pPr>
                <a:defRPr/>
              </a:pPr>
              <a:t>33</a:t>
            </a:fld>
            <a:endParaRPr lang="en-US" smtClean="0"/>
          </a:p>
        </p:txBody>
      </p:sp>
      <p:sp>
        <p:nvSpPr>
          <p:cNvPr id="32771" name="Rectangle 2"/>
          <p:cNvSpPr>
            <a:spLocks noGrp="1" noChangeArrowheads="1"/>
          </p:cNvSpPr>
          <p:nvPr>
            <p:ph type="title"/>
          </p:nvPr>
        </p:nvSpPr>
        <p:spPr/>
        <p:txBody>
          <a:bodyPr/>
          <a:lstStyle/>
          <a:p>
            <a:pPr eaLnBrk="1" hangingPunct="1"/>
            <a:r>
              <a:rPr lang="en-US" smtClean="0"/>
              <a:t>Synchronized Statements</a:t>
            </a:r>
          </a:p>
        </p:txBody>
      </p:sp>
      <p:sp>
        <p:nvSpPr>
          <p:cNvPr id="32772" name="Rectangle 3"/>
          <p:cNvSpPr>
            <a:spLocks noGrp="1" noChangeArrowheads="1"/>
          </p:cNvSpPr>
          <p:nvPr>
            <p:ph type="body" idx="1"/>
          </p:nvPr>
        </p:nvSpPr>
        <p:spPr>
          <a:xfrm>
            <a:off x="685800" y="1143000"/>
            <a:ext cx="7620000" cy="3657600"/>
          </a:xfrm>
        </p:spPr>
        <p:txBody>
          <a:bodyPr/>
          <a:lstStyle/>
          <a:p>
            <a:pPr eaLnBrk="1" hangingPunct="1">
              <a:lnSpc>
                <a:spcPct val="90000"/>
              </a:lnSpc>
              <a:buFont typeface="Wingdings" pitchFamily="2" charset="2"/>
              <a:buNone/>
            </a:pPr>
            <a:r>
              <a:rPr lang="en-US" sz="2000" smtClean="0">
                <a:latin typeface="Arial" pitchFamily="34" charset="0"/>
              </a:rPr>
              <a:t>public void insertNode(String name) { </a:t>
            </a:r>
          </a:p>
          <a:p>
            <a:pPr eaLnBrk="1" hangingPunct="1">
              <a:lnSpc>
                <a:spcPct val="90000"/>
              </a:lnSpc>
              <a:buFont typeface="Wingdings" pitchFamily="2" charset="2"/>
              <a:buNone/>
            </a:pPr>
            <a:r>
              <a:rPr lang="en-US" sz="2000" smtClean="0">
                <a:latin typeface="Arial" pitchFamily="34" charset="0"/>
              </a:rPr>
              <a:t>	node n = new node(name);</a:t>
            </a:r>
          </a:p>
          <a:p>
            <a:pPr eaLnBrk="1" hangingPunct="1">
              <a:lnSpc>
                <a:spcPct val="90000"/>
              </a:lnSpc>
              <a:buFont typeface="Wingdings" pitchFamily="2" charset="2"/>
              <a:buNone/>
            </a:pPr>
            <a:r>
              <a:rPr lang="en-US" sz="2000" smtClean="0">
                <a:latin typeface="Arial" pitchFamily="34" charset="0"/>
              </a:rPr>
              <a:t>	</a:t>
            </a:r>
            <a:r>
              <a:rPr lang="en-US" sz="2000" smtClean="0">
                <a:solidFill>
                  <a:schemeClr val="folHlink"/>
                </a:solidFill>
                <a:latin typeface="Arial" pitchFamily="34" charset="0"/>
              </a:rPr>
              <a:t>synchronized(</a:t>
            </a:r>
            <a:r>
              <a:rPr lang="en-US" sz="2000" b="1" smtClean="0">
                <a:solidFill>
                  <a:srgbClr val="008000"/>
                </a:solidFill>
                <a:latin typeface="Arial" pitchFamily="34" charset="0"/>
              </a:rPr>
              <a:t>myMainClass</a:t>
            </a: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solidFill>
                  <a:schemeClr val="folHlink"/>
                </a:solidFill>
                <a:latin typeface="Arial" pitchFamily="34" charset="0"/>
              </a:rPr>
              <a:t>		listCount++; </a:t>
            </a:r>
          </a:p>
          <a:p>
            <a:pPr eaLnBrk="1" hangingPunct="1">
              <a:lnSpc>
                <a:spcPct val="90000"/>
              </a:lnSpc>
              <a:buFont typeface="Wingdings" pitchFamily="2" charset="2"/>
              <a:buNone/>
            </a:pPr>
            <a:r>
              <a:rPr lang="en-US" sz="2000" smtClean="0">
                <a:solidFill>
                  <a:schemeClr val="folHlink"/>
                </a:solidFill>
                <a:latin typeface="Arial" pitchFamily="34" charset="0"/>
              </a:rPr>
              <a:t>	}</a:t>
            </a:r>
          </a:p>
          <a:p>
            <a:pPr eaLnBrk="1" hangingPunct="1">
              <a:lnSpc>
                <a:spcPct val="90000"/>
              </a:lnSpc>
              <a:buFont typeface="Wingdings" pitchFamily="2" charset="2"/>
              <a:buNone/>
            </a:pPr>
            <a:r>
              <a:rPr lang="en-US" sz="2000" smtClean="0">
                <a:solidFill>
                  <a:schemeClr val="folHlink"/>
                </a:solidFill>
                <a:latin typeface="Arial" pitchFamily="34" charset="0"/>
              </a:rPr>
              <a:t>	synchronized(</a:t>
            </a:r>
            <a:r>
              <a:rPr lang="en-US" sz="2000" b="1" smtClean="0">
                <a:solidFill>
                  <a:srgbClr val="008000"/>
                </a:solidFill>
                <a:latin typeface="Arial" pitchFamily="34" charset="0"/>
              </a:rPr>
              <a:t>myMainClass</a:t>
            </a: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solidFill>
                  <a:schemeClr val="folHlink"/>
                </a:solidFill>
                <a:latin typeface="Arial" pitchFamily="34" charset="0"/>
              </a:rPr>
              <a:t>		addNode(head, n);</a:t>
            </a:r>
          </a:p>
          <a:p>
            <a:pPr eaLnBrk="1" hangingPunct="1">
              <a:lnSpc>
                <a:spcPct val="90000"/>
              </a:lnSpc>
              <a:buFont typeface="Wingdings" pitchFamily="2" charset="2"/>
              <a:buNone/>
            </a:pP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latin typeface="Arial" pitchFamily="34" charset="0"/>
              </a:rPr>
              <a:t>	display(head); 	</a:t>
            </a:r>
          </a:p>
          <a:p>
            <a:pPr eaLnBrk="1" hangingPunct="1">
              <a:lnSpc>
                <a:spcPct val="90000"/>
              </a:lnSpc>
              <a:buFont typeface="Wingdings" pitchFamily="2" charset="2"/>
              <a:buNone/>
            </a:pPr>
            <a:r>
              <a:rPr lang="en-US" sz="2000" smtClean="0">
                <a:latin typeface="Arial" pitchFamily="34" charset="0"/>
              </a:rPr>
              <a:t>} </a:t>
            </a:r>
          </a:p>
        </p:txBody>
      </p:sp>
      <p:sp>
        <p:nvSpPr>
          <p:cNvPr id="32773" name="Text Box 4"/>
          <p:cNvSpPr txBox="1">
            <a:spLocks noChangeArrowheads="1"/>
          </p:cNvSpPr>
          <p:nvPr/>
        </p:nvSpPr>
        <p:spPr bwMode="auto">
          <a:xfrm>
            <a:off x="593725" y="4838700"/>
            <a:ext cx="8093075" cy="1187450"/>
          </a:xfrm>
          <a:prstGeom prst="rect">
            <a:avLst/>
          </a:prstGeom>
          <a:noFill/>
          <a:ln w="9525">
            <a:noFill/>
            <a:miter lim="800000"/>
            <a:headEnd/>
            <a:tailEnd/>
          </a:ln>
        </p:spPr>
        <p:txBody>
          <a:bodyPr>
            <a:spAutoFit/>
          </a:bodyPr>
          <a:lstStyle/>
          <a:p>
            <a:pPr eaLnBrk="0" hangingPunct="0"/>
            <a:r>
              <a:rPr lang="en-US" sz="2400"/>
              <a:t>This implementation will allow listCount and head to be accessed simultaneously, while preventing each variable being accessed simultaneously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DBC8A62-13C4-4153-BBA9-12EB46BB7454}" type="slidenum">
              <a:rPr lang="en-US" smtClean="0"/>
              <a:pPr/>
              <a:t>4</a:t>
            </a:fld>
            <a:endParaRPr lang="en-US" smtClean="0"/>
          </a:p>
        </p:txBody>
      </p:sp>
      <p:sp>
        <p:nvSpPr>
          <p:cNvPr id="32771" name="Rectangle 2"/>
          <p:cNvSpPr>
            <a:spLocks noGrp="1" noChangeArrowheads="1"/>
          </p:cNvSpPr>
          <p:nvPr>
            <p:ph type="title"/>
          </p:nvPr>
        </p:nvSpPr>
        <p:spPr>
          <a:xfrm>
            <a:off x="1447800" y="76200"/>
            <a:ext cx="7620000" cy="623888"/>
          </a:xfrm>
        </p:spPr>
        <p:txBody>
          <a:bodyPr/>
          <a:lstStyle/>
          <a:p>
            <a:pPr eaLnBrk="1" hangingPunct="1"/>
            <a:r>
              <a:rPr lang="en-US" sz="2800" smtClean="0"/>
              <a:t>Example: Creating a Child Process in Unix</a:t>
            </a:r>
          </a:p>
        </p:txBody>
      </p:sp>
      <p:sp>
        <p:nvSpPr>
          <p:cNvPr id="32772" name="Text Box 3"/>
          <p:cNvSpPr txBox="1">
            <a:spLocks noChangeArrowheads="1"/>
          </p:cNvSpPr>
          <p:nvPr/>
        </p:nvSpPr>
        <p:spPr bwMode="auto">
          <a:xfrm>
            <a:off x="457200" y="1101725"/>
            <a:ext cx="8534400" cy="5521512"/>
          </a:xfrm>
          <a:prstGeom prst="rect">
            <a:avLst/>
          </a:prstGeom>
          <a:noFill/>
          <a:ln w="9525">
            <a:noFill/>
            <a:miter lim="800000"/>
            <a:headEnd/>
            <a:tailEnd/>
          </a:ln>
        </p:spPr>
        <p:txBody>
          <a:bodyPr>
            <a:spAutoFit/>
          </a:bodyPr>
          <a:lstStyle/>
          <a:p>
            <a:pPr marL="457200" indent="-457200">
              <a:lnSpc>
                <a:spcPct val="120000"/>
              </a:lnSpc>
              <a:tabLst>
                <a:tab pos="1033463" algn="l"/>
                <a:tab pos="1538288" algn="l"/>
                <a:tab pos="2171700" algn="l"/>
                <a:tab pos="4343400" algn="l"/>
              </a:tabLst>
            </a:pPr>
            <a:r>
              <a:rPr lang="en-US" dirty="0">
                <a:latin typeface="Arial" charset="0"/>
              </a:rPr>
              <a:t>#include &lt;</a:t>
            </a:r>
            <a:r>
              <a:rPr lang="en-US" dirty="0" err="1">
                <a:latin typeface="Arial" charset="0"/>
              </a:rPr>
              <a:t>fcntl.h</a:t>
            </a:r>
            <a:r>
              <a:rPr lang="en-US" dirty="0">
                <a:latin typeface="Arial" charset="0"/>
              </a:rPr>
              <a:t>&gt; // </a:t>
            </a:r>
            <a:r>
              <a:rPr lang="en-US" dirty="0" err="1" smtClean="0">
                <a:solidFill>
                  <a:srgbClr val="0000FF"/>
                </a:solidFill>
                <a:latin typeface="Arial" charset="0"/>
              </a:rPr>
              <a:t>SimShell</a:t>
            </a:r>
            <a:r>
              <a:rPr lang="en-US" dirty="0" smtClean="0">
                <a:latin typeface="Arial" charset="0"/>
              </a:rPr>
              <a:t> </a:t>
            </a:r>
            <a:r>
              <a:rPr lang="en-US" dirty="0" smtClean="0">
                <a:solidFill>
                  <a:srgbClr val="0000FF"/>
                </a:solidFill>
                <a:latin typeface="Arial" charset="0"/>
              </a:rPr>
              <a:t>is</a:t>
            </a:r>
            <a:r>
              <a:rPr lang="en-US" dirty="0" smtClean="0">
                <a:latin typeface="Arial" charset="0"/>
              </a:rPr>
              <a:t> </a:t>
            </a:r>
            <a:r>
              <a:rPr lang="en-US" dirty="0" smtClean="0">
                <a:solidFill>
                  <a:srgbClr val="0000FF"/>
                </a:solidFill>
                <a:latin typeface="Arial" charset="0"/>
              </a:rPr>
              <a:t>Command </a:t>
            </a:r>
            <a:r>
              <a:rPr lang="en-US" dirty="0">
                <a:solidFill>
                  <a:srgbClr val="0000FF"/>
                </a:solidFill>
                <a:latin typeface="Arial" charset="0"/>
              </a:rPr>
              <a:t>Line Interpreter </a:t>
            </a:r>
          </a:p>
          <a:p>
            <a:pPr marL="457200" indent="-457200">
              <a:lnSpc>
                <a:spcPct val="120000"/>
              </a:lnSpc>
              <a:tabLst>
                <a:tab pos="1033463" algn="l"/>
                <a:tab pos="1538288" algn="l"/>
                <a:tab pos="2171700" algn="l"/>
                <a:tab pos="4343400" algn="l"/>
              </a:tabLst>
            </a:pPr>
            <a:r>
              <a:rPr lang="en-US" dirty="0">
                <a:latin typeface="Arial" charset="0"/>
              </a:rPr>
              <a:t>static void main (</a:t>
            </a:r>
            <a:r>
              <a:rPr lang="en-US" dirty="0" err="1">
                <a:latin typeface="Arial" charset="0"/>
              </a:rPr>
              <a:t>int</a:t>
            </a:r>
            <a:r>
              <a:rPr lang="en-US" dirty="0">
                <a:latin typeface="Arial" charset="0"/>
              </a:rPr>
              <a:t> </a:t>
            </a:r>
            <a:r>
              <a:rPr lang="en-US" dirty="0" err="1">
                <a:latin typeface="Arial" charset="0"/>
              </a:rPr>
              <a:t>argc</a:t>
            </a:r>
            <a:r>
              <a:rPr lang="en-US" dirty="0">
                <a:latin typeface="Arial" charset="0"/>
              </a:rPr>
              <a:t>, </a:t>
            </a:r>
            <a:r>
              <a:rPr lang="en-US" dirty="0"/>
              <a:t>char *</a:t>
            </a:r>
            <a:r>
              <a:rPr lang="en-US" dirty="0" err="1"/>
              <a:t>argv</a:t>
            </a:r>
            <a:r>
              <a:rPr lang="en-US" dirty="0"/>
              <a:t>[ ]</a:t>
            </a:r>
            <a:r>
              <a:rPr lang="en-US" dirty="0">
                <a:latin typeface="Arial" charset="0"/>
              </a:rPr>
              <a:t>)  {	</a:t>
            </a:r>
          </a:p>
          <a:p>
            <a:pPr marL="457200" indent="-457200">
              <a:lnSpc>
                <a:spcPct val="120000"/>
              </a:lnSpc>
              <a:tabLst>
                <a:tab pos="1033463" algn="l"/>
                <a:tab pos="1538288" algn="l"/>
                <a:tab pos="2171700" algn="l"/>
                <a:tab pos="4343400" algn="l"/>
              </a:tabLst>
            </a:pPr>
            <a:r>
              <a:rPr lang="en-US" dirty="0">
                <a:latin typeface="Arial" charset="0"/>
              </a:rPr>
              <a:t>	while (TRUE) {	// read, execute a command and wait for termination</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read_command</a:t>
            </a:r>
            <a:r>
              <a:rPr lang="en-US" dirty="0">
                <a:latin typeface="Arial" charset="0"/>
              </a:rPr>
              <a:t>(</a:t>
            </a:r>
            <a:r>
              <a:rPr lang="en-US" dirty="0" err="1">
                <a:latin typeface="Arial" charset="0"/>
              </a:rPr>
              <a:t>argv</a:t>
            </a:r>
            <a:r>
              <a:rPr lang="en-US" dirty="0">
                <a:latin typeface="Arial" charset="0"/>
              </a:rPr>
              <a:t>); </a:t>
            </a:r>
            <a:r>
              <a:rPr lang="en-US" dirty="0" smtClean="0">
                <a:latin typeface="Arial" charset="0"/>
              </a:rPr>
              <a:t>// </a:t>
            </a:r>
            <a:r>
              <a:rPr lang="en-US" dirty="0" err="1" smtClean="0">
                <a:solidFill>
                  <a:srgbClr val="0000FF"/>
                </a:solidFill>
                <a:latin typeface="Arial" charset="0"/>
              </a:rPr>
              <a:t>equationSolver</a:t>
            </a:r>
            <a:r>
              <a:rPr lang="en-US" dirty="0" smtClean="0">
                <a:solidFill>
                  <a:srgbClr val="0000FF"/>
                </a:solidFill>
                <a:latin typeface="Arial" charset="0"/>
              </a:rPr>
              <a:t> </a:t>
            </a:r>
            <a:r>
              <a:rPr lang="en-US" dirty="0" err="1" smtClean="0">
                <a:solidFill>
                  <a:srgbClr val="0000FF"/>
                </a:solidFill>
                <a:latin typeface="Arial" charset="0"/>
              </a:rPr>
              <a:t>inMatrix</a:t>
            </a:r>
            <a:r>
              <a:rPr lang="en-US" dirty="0" smtClean="0">
                <a:solidFill>
                  <a:srgbClr val="0000FF"/>
                </a:solidFill>
                <a:latin typeface="Arial" charset="0"/>
              </a:rPr>
              <a:t> </a:t>
            </a:r>
            <a:r>
              <a:rPr lang="en-US" dirty="0" err="1" smtClean="0">
                <a:solidFill>
                  <a:srgbClr val="0000FF"/>
                </a:solidFill>
                <a:latin typeface="Arial" charset="0"/>
              </a:rPr>
              <a:t>outVector</a:t>
            </a:r>
            <a:endParaRPr lang="en-US" dirty="0">
              <a:solidFill>
                <a:srgbClr val="0000FF"/>
              </a:solidFill>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 </a:t>
            </a:r>
            <a:r>
              <a:rPr lang="en-US" dirty="0" err="1" smtClean="0">
                <a:latin typeface="Arial" charset="0"/>
              </a:rPr>
              <a:t>argv</a:t>
            </a:r>
            <a:r>
              <a:rPr lang="en-US" dirty="0" smtClean="0">
                <a:latin typeface="Arial" charset="0"/>
              </a:rPr>
              <a:t>[0] = “</a:t>
            </a:r>
            <a:r>
              <a:rPr lang="en-US" dirty="0" smtClean="0">
                <a:solidFill>
                  <a:srgbClr val="0000FF"/>
                </a:solidFill>
                <a:latin typeface="Arial" charset="0"/>
              </a:rPr>
              <a:t>equationSolver.exe</a:t>
            </a:r>
            <a:r>
              <a:rPr lang="en-US" dirty="0" smtClean="0">
                <a:latin typeface="Arial" charset="0"/>
              </a:rPr>
              <a:t>”, </a:t>
            </a:r>
            <a:r>
              <a:rPr lang="en-US" dirty="0" err="1" smtClean="0">
                <a:latin typeface="Arial" charset="0"/>
              </a:rPr>
              <a:t>argv</a:t>
            </a:r>
            <a:r>
              <a:rPr lang="en-US" dirty="0" smtClean="0">
                <a:latin typeface="Arial" charset="0"/>
              </a:rPr>
              <a:t>[1] = “</a:t>
            </a:r>
            <a:r>
              <a:rPr lang="en-US" dirty="0" err="1" smtClean="0">
                <a:solidFill>
                  <a:srgbClr val="0000FF"/>
                </a:solidFill>
                <a:latin typeface="Arial" charset="0"/>
              </a:rPr>
              <a:t>inMatrix</a:t>
            </a:r>
            <a:r>
              <a:rPr lang="en-US" dirty="0" smtClean="0">
                <a:latin typeface="Arial" charset="0"/>
              </a:rPr>
              <a:t>”, </a:t>
            </a:r>
            <a:r>
              <a:rPr lang="en-US" dirty="0" err="1" smtClean="0">
                <a:latin typeface="Arial" charset="0"/>
              </a:rPr>
              <a:t>argv</a:t>
            </a:r>
            <a:r>
              <a:rPr lang="en-US" dirty="0" smtClean="0">
                <a:latin typeface="Arial" charset="0"/>
              </a:rPr>
              <a:t>[2] = “</a:t>
            </a:r>
            <a:r>
              <a:rPr lang="en-US" dirty="0" err="1" smtClean="0">
                <a:solidFill>
                  <a:srgbClr val="0000FF"/>
                </a:solidFill>
                <a:latin typeface="Arial" charset="0"/>
              </a:rPr>
              <a:t>outVector</a:t>
            </a:r>
            <a:r>
              <a:rPr lang="en-US" dirty="0" smtClean="0">
                <a:latin typeface="Arial" charset="0"/>
              </a:rPr>
              <a:t>”</a:t>
            </a:r>
            <a:endParaRPr lang="en-US" dirty="0">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switch(fork()) {</a:t>
            </a:r>
          </a:p>
          <a:p>
            <a:pPr marL="457200" indent="-457200">
              <a:lnSpc>
                <a:spcPct val="120000"/>
              </a:lnSpc>
              <a:tabLst>
                <a:tab pos="1033463" algn="l"/>
                <a:tab pos="1538288" algn="l"/>
                <a:tab pos="2171700" algn="l"/>
                <a:tab pos="4343400" algn="l"/>
              </a:tabLst>
            </a:pPr>
            <a:r>
              <a:rPr lang="en-US" dirty="0">
                <a:latin typeface="Arial" charset="0"/>
              </a:rPr>
              <a:t>	case -1: 	</a:t>
            </a:r>
            <a:r>
              <a:rPr lang="en-US" dirty="0" err="1">
                <a:latin typeface="Arial" charset="0"/>
              </a:rPr>
              <a:t>printf</a:t>
            </a:r>
            <a:r>
              <a:rPr lang="en-US" dirty="0">
                <a:latin typeface="Arial" charset="0"/>
              </a:rPr>
              <a:t>("Cannot create new process \n");</a:t>
            </a:r>
          </a:p>
          <a:p>
            <a:pPr marL="457200" indent="-457200">
              <a:lnSpc>
                <a:spcPct val="120000"/>
              </a:lnSpc>
              <a:tabLst>
                <a:tab pos="1033463" algn="l"/>
                <a:tab pos="1538288" algn="l"/>
                <a:tab pos="2171700" algn="l"/>
                <a:tab pos="4343400" algn="l"/>
              </a:tabLst>
            </a:pPr>
            <a:r>
              <a:rPr lang="en-US" dirty="0">
                <a:latin typeface="Arial" charset="0"/>
              </a:rPr>
              <a:t>			return;</a:t>
            </a:r>
          </a:p>
          <a:p>
            <a:pPr marL="457200" indent="-457200">
              <a:lnSpc>
                <a:spcPct val="120000"/>
              </a:lnSpc>
              <a:tabLst>
                <a:tab pos="1033463" algn="l"/>
                <a:tab pos="1538288" algn="l"/>
                <a:tab pos="2171700" algn="l"/>
                <a:tab pos="4343400" algn="l"/>
              </a:tabLst>
            </a:pPr>
            <a:r>
              <a:rPr lang="en-US" dirty="0">
                <a:latin typeface="Arial" charset="0"/>
              </a:rPr>
              <a:t>	case 0:	</a:t>
            </a:r>
            <a:r>
              <a:rPr lang="en-US" dirty="0" err="1">
                <a:latin typeface="Arial" charset="0"/>
              </a:rPr>
              <a:t>execvp</a:t>
            </a:r>
            <a:r>
              <a:rPr lang="en-US" dirty="0">
                <a:latin typeface="Arial" charset="0"/>
              </a:rPr>
              <a:t> (</a:t>
            </a:r>
            <a:r>
              <a:rPr lang="en-US" dirty="0" err="1">
                <a:latin typeface="Arial" charset="0"/>
              </a:rPr>
              <a:t>argv</a:t>
            </a:r>
            <a:r>
              <a:rPr lang="en-US" dirty="0">
                <a:latin typeface="Arial" charset="0"/>
              </a:rPr>
              <a:t>[0], </a:t>
            </a:r>
            <a:r>
              <a:rPr lang="en-US" dirty="0" err="1">
                <a:latin typeface="Arial" charset="0"/>
              </a:rPr>
              <a:t>argv</a:t>
            </a:r>
            <a:r>
              <a:rPr lang="en-US" dirty="0">
                <a:latin typeface="Arial" charset="0"/>
              </a:rPr>
              <a:t>);	// </a:t>
            </a:r>
            <a:r>
              <a:rPr lang="en-US" dirty="0" err="1" smtClean="0">
                <a:latin typeface="Arial" charset="0"/>
              </a:rPr>
              <a:t>execvp</a:t>
            </a:r>
            <a:r>
              <a:rPr lang="en-US" dirty="0" smtClean="0">
                <a:latin typeface="Arial" charset="0"/>
              </a:rPr>
              <a:t> does not return to caller</a:t>
            </a:r>
            <a:endParaRPr lang="en-US" dirty="0">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\n"); // </a:t>
            </a:r>
            <a:r>
              <a:rPr lang="en-US" dirty="0" err="1">
                <a:latin typeface="Arial" charset="0"/>
              </a:rPr>
              <a:t>execvp</a:t>
            </a:r>
            <a:r>
              <a:rPr lang="en-US" dirty="0">
                <a:latin typeface="Arial" charset="0"/>
              </a:rPr>
              <a:t> returns only by error</a:t>
            </a:r>
          </a:p>
          <a:p>
            <a:pPr marL="457200" indent="-457200">
              <a:lnSpc>
                <a:spcPct val="120000"/>
              </a:lnSpc>
              <a:tabLst>
                <a:tab pos="1033463" algn="l"/>
                <a:tab pos="1538288" algn="l"/>
                <a:tab pos="2171700" algn="l"/>
                <a:tab pos="4343400" algn="l"/>
              </a:tabLst>
            </a:pPr>
            <a:r>
              <a:rPr lang="en-US" dirty="0">
                <a:latin typeface="Arial" charset="0"/>
              </a:rPr>
              <a:t>			exit (1);</a:t>
            </a:r>
          </a:p>
          <a:p>
            <a:pPr marL="457200" indent="-457200">
              <a:lnSpc>
                <a:spcPct val="120000"/>
              </a:lnSpc>
              <a:tabLst>
                <a:tab pos="1033463" algn="l"/>
                <a:tab pos="1538288" algn="l"/>
                <a:tab pos="2171700" algn="l"/>
                <a:tab pos="4343400" algn="l"/>
              </a:tabLst>
            </a:pPr>
            <a:r>
              <a:rPr lang="en-US" dirty="0">
                <a:latin typeface="Arial" charset="0"/>
              </a:rPr>
              <a:t>	default:	if (wait(NULL) == -1)		</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wait system call \n");</a:t>
            </a:r>
          </a:p>
          <a:p>
            <a:pPr marL="457200" indent="-457200">
              <a:lnSpc>
                <a:spcPct val="120000"/>
              </a:lnSpc>
              <a:tabLst>
                <a:tab pos="1033463" algn="l"/>
                <a:tab pos="1538288" algn="l"/>
                <a:tab pos="2171700" algn="l"/>
                <a:tab pos="4343400" algn="l"/>
              </a:tabLst>
            </a:pPr>
            <a:r>
              <a:rPr lang="en-US" dirty="0"/>
              <a:t>			</a:t>
            </a:r>
            <a:r>
              <a:rPr lang="en-US" dirty="0">
                <a:latin typeface="Arial" charset="0"/>
              </a:rPr>
              <a:t>// Parent process receives the PID of child process </a:t>
            </a:r>
          </a:p>
          <a:p>
            <a:pPr marL="457200" indent="-457200">
              <a:lnSpc>
                <a:spcPct val="120000"/>
              </a:lnSpc>
              <a:tabLst>
                <a:tab pos="1033463" algn="l"/>
                <a:tab pos="1538288" algn="l"/>
                <a:tab pos="2171700" algn="l"/>
                <a:tab pos="4343400" algn="l"/>
              </a:tabLst>
            </a:pPr>
            <a:r>
              <a:rPr lang="en-US" dirty="0">
                <a:latin typeface="Arial" charset="0"/>
              </a:rPr>
              <a:t>			// and then waits for the termination of child  </a:t>
            </a:r>
          </a:p>
          <a:p>
            <a:pPr marL="457200" indent="-457200">
              <a:lnSpc>
                <a:spcPct val="120000"/>
              </a:lnSpc>
              <a:tabLst>
                <a:tab pos="1033463" algn="l"/>
                <a:tab pos="1538288" algn="l"/>
                <a:tab pos="2171700" algn="l"/>
                <a:tab pos="4343400" algn="l"/>
              </a:tabLst>
            </a:pPr>
            <a:r>
              <a:rPr lang="en-US" dirty="0">
                <a:latin typeface="Arial" charset="0"/>
              </a:rPr>
              <a:t>}	}	}		</a:t>
            </a:r>
          </a:p>
        </p:txBody>
      </p:sp>
      <p:sp>
        <p:nvSpPr>
          <p:cNvPr id="32773" name="TextBox 4"/>
          <p:cNvSpPr txBox="1">
            <a:spLocks noChangeArrowheads="1"/>
          </p:cNvSpPr>
          <p:nvPr/>
        </p:nvSpPr>
        <p:spPr bwMode="auto">
          <a:xfrm>
            <a:off x="6172200" y="762000"/>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extLst>
      <p:ext uri="{BB962C8B-B14F-4D97-AF65-F5344CB8AC3E}">
        <p14:creationId xmlns:p14="http://schemas.microsoft.com/office/powerpoint/2010/main" val="2139048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B92312B1-F7D9-4E2A-8803-B74405ACDADA}" type="slidenum">
              <a:rPr lang="en-US" smtClean="0"/>
              <a:pPr>
                <a:defRPr/>
              </a:pPr>
              <a:t>5</a:t>
            </a:fld>
            <a:endParaRPr lang="en-US" smtClean="0"/>
          </a:p>
        </p:txBody>
      </p:sp>
      <p:sp>
        <p:nvSpPr>
          <p:cNvPr id="4099" name="Rectangle 2"/>
          <p:cNvSpPr>
            <a:spLocks noGrp="1" noChangeArrowheads="1"/>
          </p:cNvSpPr>
          <p:nvPr>
            <p:ph type="title"/>
          </p:nvPr>
        </p:nvSpPr>
        <p:spPr>
          <a:xfrm>
            <a:off x="1447800" y="76200"/>
            <a:ext cx="7620000" cy="623888"/>
          </a:xfrm>
        </p:spPr>
        <p:txBody>
          <a:bodyPr/>
          <a:lstStyle/>
          <a:p>
            <a:pPr eaLnBrk="1" hangingPunct="1"/>
            <a:r>
              <a:rPr lang="en-US" smtClean="0"/>
              <a:t>Thread Class in Java</a:t>
            </a:r>
          </a:p>
        </p:txBody>
      </p:sp>
      <p:sp>
        <p:nvSpPr>
          <p:cNvPr id="4100" name="Rectangle 3"/>
          <p:cNvSpPr>
            <a:spLocks noGrp="1" noChangeArrowheads="1"/>
          </p:cNvSpPr>
          <p:nvPr>
            <p:ph type="body" idx="1"/>
          </p:nvPr>
        </p:nvSpPr>
        <p:spPr>
          <a:xfrm>
            <a:off x="228600" y="1219200"/>
            <a:ext cx="8686800" cy="5181600"/>
          </a:xfrm>
        </p:spPr>
        <p:txBody>
          <a:bodyPr/>
          <a:lstStyle/>
          <a:p>
            <a:pPr eaLnBrk="1" hangingPunct="1">
              <a:defRPr/>
            </a:pPr>
            <a:r>
              <a:rPr lang="en-US" sz="2400" b="1" dirty="0" smtClean="0">
                <a:solidFill>
                  <a:srgbClr val="0066FF"/>
                </a:solidFill>
              </a:rPr>
              <a:t>Thread</a:t>
            </a:r>
            <a:r>
              <a:rPr lang="en-US" sz="2400" dirty="0" smtClean="0"/>
              <a:t> class is defined in the standard Java libraries.</a:t>
            </a:r>
          </a:p>
          <a:p>
            <a:pPr eaLnBrk="1" hangingPunct="1">
              <a:defRPr/>
            </a:pPr>
            <a:r>
              <a:rPr lang="en-US" sz="2400" dirty="0" smtClean="0"/>
              <a:t>Properties: </a:t>
            </a:r>
            <a:r>
              <a:rPr lang="en-US" sz="2000" dirty="0" smtClean="0">
                <a:solidFill>
                  <a:srgbClr val="0066FF"/>
                </a:solidFill>
              </a:rPr>
              <a:t>MAX_PRIORITY</a:t>
            </a:r>
            <a:r>
              <a:rPr lang="en-US" sz="2000" dirty="0" smtClean="0"/>
              <a:t>, </a:t>
            </a:r>
            <a:r>
              <a:rPr lang="en-US" sz="2000" dirty="0" smtClean="0">
                <a:solidFill>
                  <a:srgbClr val="0066FF"/>
                </a:solidFill>
              </a:rPr>
              <a:t>MIM_PRIORITY</a:t>
            </a:r>
            <a:r>
              <a:rPr lang="en-US" sz="2000" dirty="0" smtClean="0"/>
              <a:t>, </a:t>
            </a:r>
            <a:r>
              <a:rPr lang="en-US" sz="2000" dirty="0" smtClean="0">
                <a:solidFill>
                  <a:srgbClr val="0066FF"/>
                </a:solidFill>
              </a:rPr>
              <a:t>NORM_PRIORITY</a:t>
            </a:r>
            <a:r>
              <a:rPr lang="en-US" sz="2400" dirty="0" smtClean="0"/>
              <a:t>.</a:t>
            </a:r>
          </a:p>
          <a:p>
            <a:pPr eaLnBrk="1" hangingPunct="1">
              <a:defRPr/>
            </a:pPr>
            <a:r>
              <a:rPr lang="en-US" sz="2400" dirty="0" smtClean="0"/>
              <a:t>Overloaded Constructors:</a:t>
            </a:r>
          </a:p>
          <a:p>
            <a:pPr marL="0" indent="0" eaLnBrk="1" hangingPunct="1">
              <a:buFont typeface="Wingdings" pitchFamily="2" charset="2"/>
              <a:buNone/>
              <a:defRPr/>
            </a:pPr>
            <a:r>
              <a:rPr lang="en-US" sz="2400" dirty="0"/>
              <a:t>	</a:t>
            </a:r>
            <a:r>
              <a:rPr lang="en-US" sz="2000" dirty="0" smtClean="0">
                <a:latin typeface="Arial" pitchFamily="34" charset="0"/>
                <a:cs typeface="Arial" pitchFamily="34" charset="0"/>
              </a:rPr>
              <a:t>Thread();</a:t>
            </a:r>
          </a:p>
          <a:p>
            <a:pPr marL="0" indent="0" eaLnBrk="1" hangingPunct="1">
              <a:buFont typeface="Wingdings" pitchFamily="2" charset="2"/>
              <a:buNone/>
              <a:defRPr/>
            </a:pPr>
            <a:r>
              <a:rPr lang="en-US" sz="2000" dirty="0" smtClean="0">
                <a:latin typeface="Arial" pitchFamily="34" charset="0"/>
                <a:cs typeface="Arial" pitchFamily="34" charset="0"/>
              </a:rPr>
              <a:t>	Thread(String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p:txBody>
      </p:sp>
      <p:sp>
        <p:nvSpPr>
          <p:cNvPr id="4101" name="Rectangle 87"/>
          <p:cNvSpPr>
            <a:spLocks noChangeArrowheads="1"/>
          </p:cNvSpPr>
          <p:nvPr/>
        </p:nvSpPr>
        <p:spPr bwMode="auto">
          <a:xfrm>
            <a:off x="1473200" y="776288"/>
            <a:ext cx="6834188" cy="369887"/>
          </a:xfrm>
          <a:prstGeom prst="rect">
            <a:avLst/>
          </a:prstGeom>
          <a:noFill/>
          <a:ln w="9525">
            <a:noFill/>
            <a:miter lim="800000"/>
            <a:headEnd/>
            <a:tailEnd/>
          </a:ln>
        </p:spPr>
        <p:txBody>
          <a:bodyPr wrap="none">
            <a:spAutoFit/>
          </a:bodyPr>
          <a:lstStyle/>
          <a:p>
            <a:r>
              <a:rPr lang="en-US">
                <a:hlinkClick r:id="rId3"/>
              </a:rPr>
              <a:t>http://download.oracle.com/javase/1.4.2/docs/api/java/lang/Thread.html</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4C77C875-280D-4C3E-BAC4-C73911CE0FCD}" type="slidenum">
              <a:rPr lang="en-US" smtClean="0"/>
              <a:pPr>
                <a:defRPr/>
              </a:pPr>
              <a:t>6</a:t>
            </a:fld>
            <a:endParaRPr lang="en-US" smtClean="0"/>
          </a:p>
        </p:txBody>
      </p:sp>
      <p:sp>
        <p:nvSpPr>
          <p:cNvPr id="5123" name="Rectangle 2"/>
          <p:cNvSpPr>
            <a:spLocks noGrp="1" noChangeArrowheads="1"/>
          </p:cNvSpPr>
          <p:nvPr>
            <p:ph type="title"/>
          </p:nvPr>
        </p:nvSpPr>
        <p:spPr>
          <a:xfrm>
            <a:off x="1447800" y="76200"/>
            <a:ext cx="7620000" cy="623888"/>
          </a:xfrm>
        </p:spPr>
        <p:txBody>
          <a:bodyPr/>
          <a:lstStyle/>
          <a:p>
            <a:pPr eaLnBrk="1" hangingPunct="1"/>
            <a:r>
              <a:rPr lang="en-US" dirty="0" smtClean="0"/>
              <a:t>The </a:t>
            </a:r>
            <a:r>
              <a:rPr lang="en-US" dirty="0" smtClean="0">
                <a:solidFill>
                  <a:srgbClr val="0066FF"/>
                </a:solidFill>
              </a:rPr>
              <a:t>Thread</a:t>
            </a:r>
            <a:r>
              <a:rPr lang="en-US" dirty="0" smtClean="0"/>
              <a:t> Class in Java (Contd.)</a:t>
            </a:r>
          </a:p>
        </p:txBody>
      </p:sp>
      <p:sp>
        <p:nvSpPr>
          <p:cNvPr id="4100" name="Rectangle 3"/>
          <p:cNvSpPr>
            <a:spLocks noGrp="1" noChangeArrowheads="1"/>
          </p:cNvSpPr>
          <p:nvPr>
            <p:ph type="body" idx="1"/>
          </p:nvPr>
        </p:nvSpPr>
        <p:spPr>
          <a:xfrm>
            <a:off x="990600" y="838200"/>
            <a:ext cx="8077200" cy="5638800"/>
          </a:xfrm>
        </p:spPr>
        <p:txBody>
          <a:bodyPr/>
          <a:lstStyle/>
          <a:p>
            <a:pPr marL="0" indent="0" eaLnBrk="1" hangingPunct="1">
              <a:buFont typeface="Wingdings" pitchFamily="2" charset="2"/>
              <a:buNone/>
              <a:defRPr/>
            </a:pPr>
            <a:r>
              <a:rPr lang="en-US" sz="2000" dirty="0" smtClean="0"/>
              <a:t>Methods in </a:t>
            </a:r>
            <a:r>
              <a:rPr lang="en-US" sz="2000" dirty="0" smtClean="0">
                <a:solidFill>
                  <a:srgbClr val="0066FF"/>
                </a:solidFill>
              </a:rPr>
              <a:t>Thread</a:t>
            </a:r>
            <a:r>
              <a:rPr lang="en-US" sz="2000" dirty="0" smtClean="0"/>
              <a:t> class:</a:t>
            </a:r>
          </a:p>
          <a:p>
            <a:pPr eaLnBrk="1" hangingPunct="1">
              <a:defRPr/>
            </a:pPr>
            <a:r>
              <a:rPr lang="en-US" sz="2000" dirty="0" smtClean="0"/>
              <a:t>static </a:t>
            </a:r>
            <a:r>
              <a:rPr lang="en-US" sz="2000" dirty="0" err="1" smtClean="0"/>
              <a:t>int</a:t>
            </a:r>
            <a:r>
              <a:rPr lang="en-US" sz="2000" dirty="0"/>
              <a:t> </a:t>
            </a:r>
            <a:r>
              <a:rPr lang="en-US" sz="2000" dirty="0" err="1" smtClean="0">
                <a:solidFill>
                  <a:srgbClr val="0033CC"/>
                </a:solidFill>
              </a:rPr>
              <a:t>activeCount</a:t>
            </a:r>
            <a:r>
              <a:rPr lang="en-US" sz="2000" dirty="0" smtClean="0">
                <a:solidFill>
                  <a:srgbClr val="0033CC"/>
                </a:solidFill>
              </a:rPr>
              <a:t>()</a:t>
            </a:r>
            <a:r>
              <a:rPr lang="en-US" sz="2000" dirty="0" smtClean="0"/>
              <a:t>: Returns </a:t>
            </a:r>
            <a:r>
              <a:rPr lang="en-US" sz="2000" dirty="0"/>
              <a:t>the number of active threads in the current thread's thread </a:t>
            </a:r>
            <a:r>
              <a:rPr lang="en-US" sz="2000" dirty="0" smtClean="0"/>
              <a:t>group</a:t>
            </a:r>
          </a:p>
          <a:p>
            <a:pPr eaLnBrk="1" hangingPunct="1">
              <a:defRPr/>
            </a:pPr>
            <a:r>
              <a:rPr lang="en-US" sz="2000" dirty="0" smtClean="0"/>
              <a:t>static Thread </a:t>
            </a:r>
            <a:r>
              <a:rPr lang="en-US" sz="2000" dirty="0" err="1" smtClean="0">
                <a:solidFill>
                  <a:srgbClr val="0033CC"/>
                </a:solidFill>
              </a:rPr>
              <a:t>currentThread</a:t>
            </a:r>
            <a:r>
              <a:rPr lang="en-US" sz="2000" dirty="0" smtClean="0">
                <a:solidFill>
                  <a:srgbClr val="0033CC"/>
                </a:solidFill>
              </a:rPr>
              <a:t>()</a:t>
            </a:r>
            <a:r>
              <a:rPr lang="en-US" sz="2000" dirty="0" smtClean="0"/>
              <a:t>: Returns a reference to the currently executing thread object.</a:t>
            </a:r>
          </a:p>
          <a:p>
            <a:pPr eaLnBrk="1" hangingPunct="1">
              <a:defRPr/>
            </a:pPr>
            <a:r>
              <a:rPr lang="en-US" sz="2000" dirty="0" smtClean="0"/>
              <a:t>void	</a:t>
            </a:r>
            <a:r>
              <a:rPr lang="en-US" sz="2000" dirty="0" smtClean="0">
                <a:solidFill>
                  <a:srgbClr val="0033CC"/>
                </a:solidFill>
              </a:rPr>
              <a:t>destroy()</a:t>
            </a:r>
            <a:r>
              <a:rPr lang="en-US" sz="2000" dirty="0" smtClean="0"/>
              <a:t>: Destroys this thread, without any cleanup</a:t>
            </a:r>
          </a:p>
          <a:p>
            <a:pPr eaLnBrk="1" hangingPunct="1">
              <a:defRPr/>
            </a:pPr>
            <a:r>
              <a:rPr lang="en-US" sz="2000" dirty="0" smtClean="0"/>
              <a:t>static </a:t>
            </a:r>
            <a:r>
              <a:rPr lang="en-US" sz="2000" dirty="0" err="1" smtClean="0"/>
              <a:t>int</a:t>
            </a:r>
            <a:r>
              <a:rPr lang="en-US" sz="2000" dirty="0"/>
              <a:t> </a:t>
            </a:r>
            <a:r>
              <a:rPr lang="en-US" sz="2000" dirty="0" smtClean="0">
                <a:solidFill>
                  <a:srgbClr val="0033CC"/>
                </a:solidFill>
              </a:rPr>
              <a:t>enumerate(Thread[] </a:t>
            </a:r>
            <a:r>
              <a:rPr lang="en-US" sz="2000" dirty="0" err="1" smtClean="0">
                <a:solidFill>
                  <a:srgbClr val="0033CC"/>
                </a:solidFill>
              </a:rPr>
              <a:t>tarray</a:t>
            </a:r>
            <a:r>
              <a:rPr lang="en-US" sz="2000" dirty="0" smtClean="0">
                <a:solidFill>
                  <a:srgbClr val="0033CC"/>
                </a:solidFill>
              </a:rPr>
              <a:t>)</a:t>
            </a:r>
            <a:r>
              <a:rPr lang="en-US" sz="2000" dirty="0" smtClean="0"/>
              <a:t>: Copies into the specified array every active thread in the current thread's thread group and its subgroups.</a:t>
            </a:r>
          </a:p>
          <a:p>
            <a:pPr eaLnBrk="1" hangingPunct="1">
              <a:defRPr/>
            </a:pPr>
            <a:r>
              <a:rPr lang="en-US" sz="2000" dirty="0" smtClean="0"/>
              <a:t>String </a:t>
            </a:r>
            <a:r>
              <a:rPr lang="en-US" sz="2000" dirty="0" err="1" smtClean="0">
                <a:solidFill>
                  <a:srgbClr val="0033CC"/>
                </a:solidFill>
              </a:rPr>
              <a:t>getName</a:t>
            </a:r>
            <a:r>
              <a:rPr lang="en-US" sz="2000" dirty="0" smtClean="0">
                <a:solidFill>
                  <a:srgbClr val="0033CC"/>
                </a:solidFill>
              </a:rPr>
              <a:t>()</a:t>
            </a:r>
            <a:r>
              <a:rPr lang="en-US" sz="2000" dirty="0" smtClean="0"/>
              <a:t>: Returns this thread's name.</a:t>
            </a:r>
          </a:p>
          <a:p>
            <a:pPr eaLnBrk="1" hangingPunct="1">
              <a:defRPr/>
            </a:pPr>
            <a:r>
              <a:rPr lang="en-US" sz="2000" dirty="0" smtClean="0"/>
              <a:t> </a:t>
            </a:r>
            <a:r>
              <a:rPr lang="en-US" sz="2000" dirty="0" err="1" smtClean="0"/>
              <a:t>int</a:t>
            </a:r>
            <a:r>
              <a:rPr lang="en-US" sz="2000" dirty="0"/>
              <a:t> </a:t>
            </a:r>
            <a:r>
              <a:rPr lang="en-US" sz="2000" dirty="0" err="1" smtClean="0">
                <a:solidFill>
                  <a:srgbClr val="0033CC"/>
                </a:solidFill>
              </a:rPr>
              <a:t>getPriority</a:t>
            </a:r>
            <a:r>
              <a:rPr lang="en-US" sz="2000" dirty="0" smtClean="0">
                <a:solidFill>
                  <a:srgbClr val="0033CC"/>
                </a:solidFill>
              </a:rPr>
              <a:t>()</a:t>
            </a:r>
            <a:r>
              <a:rPr lang="en-US" sz="2000" dirty="0" smtClean="0"/>
              <a:t>: Returns this thread's priority.</a:t>
            </a:r>
          </a:p>
          <a:p>
            <a:pPr eaLnBrk="1" hangingPunct="1">
              <a:defRPr/>
            </a:pPr>
            <a:r>
              <a:rPr lang="en-US" sz="2000" dirty="0" smtClean="0"/>
              <a:t>void	</a:t>
            </a:r>
            <a:r>
              <a:rPr lang="en-US" sz="2000" dirty="0" err="1" smtClean="0">
                <a:solidFill>
                  <a:srgbClr val="0033CC"/>
                </a:solidFill>
              </a:rPr>
              <a:t>setPriority</a:t>
            </a:r>
            <a:r>
              <a:rPr lang="en-US" sz="2000" dirty="0" smtClean="0">
                <a:solidFill>
                  <a:srgbClr val="0033CC"/>
                </a:solidFill>
              </a:rPr>
              <a:t>(</a:t>
            </a:r>
            <a:r>
              <a:rPr lang="en-US" sz="2000" dirty="0" err="1" smtClean="0">
                <a:solidFill>
                  <a:srgbClr val="0033CC"/>
                </a:solidFill>
              </a:rPr>
              <a:t>int</a:t>
            </a:r>
            <a:r>
              <a:rPr lang="en-US" sz="2000" dirty="0" smtClean="0">
                <a:solidFill>
                  <a:srgbClr val="0033CC"/>
                </a:solidFill>
              </a:rPr>
              <a:t> </a:t>
            </a:r>
            <a:r>
              <a:rPr lang="en-US" sz="2000" dirty="0" err="1" smtClean="0">
                <a:solidFill>
                  <a:srgbClr val="0033CC"/>
                </a:solidFill>
              </a:rPr>
              <a:t>newPriority</a:t>
            </a:r>
            <a:r>
              <a:rPr lang="en-US" sz="2000" dirty="0" smtClean="0">
                <a:solidFill>
                  <a:srgbClr val="0033CC"/>
                </a:solidFill>
              </a:rPr>
              <a:t>)</a:t>
            </a:r>
            <a:r>
              <a:rPr lang="en-US" sz="2000" dirty="0" smtClean="0"/>
              <a:t>: Change the priority of a thread.</a:t>
            </a:r>
          </a:p>
          <a:p>
            <a:pPr eaLnBrk="1" hangingPunct="1">
              <a:defRPr/>
            </a:pPr>
            <a:r>
              <a:rPr lang="en-US" sz="2000" dirty="0" smtClean="0"/>
              <a:t>void	</a:t>
            </a:r>
            <a:r>
              <a:rPr lang="en-US" sz="2000" dirty="0" smtClean="0">
                <a:solidFill>
                  <a:srgbClr val="0033CC"/>
                </a:solidFill>
              </a:rPr>
              <a:t>join()</a:t>
            </a:r>
            <a:r>
              <a:rPr lang="en-US" sz="2000" dirty="0" smtClean="0"/>
              <a:t>: Waits for this thread to die.</a:t>
            </a:r>
          </a:p>
          <a:p>
            <a:pPr eaLnBrk="1" hangingPunct="1">
              <a:defRPr/>
            </a:pPr>
            <a:r>
              <a:rPr lang="en-US" sz="2000" dirty="0" smtClean="0"/>
              <a:t>static void </a:t>
            </a:r>
            <a:r>
              <a:rPr lang="en-US" sz="2000" dirty="0" smtClean="0">
                <a:solidFill>
                  <a:srgbClr val="0033CC"/>
                </a:solidFill>
              </a:rPr>
              <a:t>sleep(long </a:t>
            </a:r>
            <a:r>
              <a:rPr lang="en-US" sz="2000" dirty="0" err="1" smtClean="0">
                <a:solidFill>
                  <a:srgbClr val="0033CC"/>
                </a:solidFill>
              </a:rPr>
              <a:t>millis</a:t>
            </a:r>
            <a:r>
              <a:rPr lang="en-US" sz="2000" dirty="0" smtClean="0">
                <a:solidFill>
                  <a:srgbClr val="0033CC"/>
                </a:solidFill>
              </a:rPr>
              <a:t>) </a:t>
            </a:r>
          </a:p>
          <a:p>
            <a:pPr eaLnBrk="1" hangingPunct="1">
              <a:defRPr/>
            </a:pPr>
            <a:r>
              <a:rPr lang="en-US" sz="2000" dirty="0" smtClean="0"/>
              <a:t>static void </a:t>
            </a:r>
            <a:r>
              <a:rPr lang="en-US" sz="2000" dirty="0" smtClean="0">
                <a:solidFill>
                  <a:srgbClr val="0033CC"/>
                </a:solidFill>
              </a:rPr>
              <a:t>sleep(long </a:t>
            </a:r>
            <a:r>
              <a:rPr lang="en-US" sz="2000" dirty="0" err="1" smtClean="0">
                <a:solidFill>
                  <a:srgbClr val="0033CC"/>
                </a:solidFill>
              </a:rPr>
              <a:t>millis</a:t>
            </a:r>
            <a:r>
              <a:rPr lang="en-US" sz="2000" dirty="0" smtClean="0">
                <a:solidFill>
                  <a:srgbClr val="0033CC"/>
                </a:solidFill>
              </a:rPr>
              <a:t>, </a:t>
            </a:r>
            <a:r>
              <a:rPr lang="en-US" sz="2000" dirty="0" err="1" smtClean="0">
                <a:solidFill>
                  <a:srgbClr val="0033CC"/>
                </a:solidFill>
              </a:rPr>
              <a:t>int</a:t>
            </a:r>
            <a:r>
              <a:rPr lang="en-US" sz="2000" dirty="0" smtClean="0">
                <a:solidFill>
                  <a:srgbClr val="0033CC"/>
                </a:solidFill>
              </a:rPr>
              <a:t> </a:t>
            </a:r>
            <a:r>
              <a:rPr lang="en-US" sz="2000" dirty="0" err="1" smtClean="0">
                <a:solidFill>
                  <a:srgbClr val="0033CC"/>
                </a:solidFill>
              </a:rPr>
              <a:t>nanos</a:t>
            </a:r>
            <a:r>
              <a:rPr lang="en-US" sz="2000" dirty="0" smtClean="0">
                <a:solidFill>
                  <a:srgbClr val="0033CC"/>
                </a:solidFill>
              </a:rPr>
              <a:t>)</a:t>
            </a:r>
            <a:r>
              <a:rPr lang="en-US" sz="2000" dirty="0" smtClean="0"/>
              <a:t> </a:t>
            </a:r>
          </a:p>
          <a:p>
            <a:pPr eaLnBrk="1" hangingPunct="1">
              <a:defRPr/>
            </a:pPr>
            <a:r>
              <a:rPr lang="en-US" sz="2000" dirty="0" smtClean="0"/>
              <a:t>void </a:t>
            </a:r>
            <a:r>
              <a:rPr lang="en-US" sz="2000" dirty="0" smtClean="0">
                <a:solidFill>
                  <a:srgbClr val="0033CC"/>
                </a:solidFill>
              </a:rPr>
              <a:t>run()</a:t>
            </a:r>
            <a:r>
              <a:rPr lang="en-US" sz="2000" dirty="0" smtClean="0"/>
              <a:t> </a:t>
            </a:r>
          </a:p>
          <a:p>
            <a:pPr eaLnBrk="1" hangingPunct="1">
              <a:defRPr/>
            </a:pPr>
            <a:r>
              <a:rPr lang="en-US" sz="2000" dirty="0" smtClean="0"/>
              <a:t>void </a:t>
            </a:r>
            <a:r>
              <a:rPr lang="en-US" sz="2000" dirty="0" smtClean="0">
                <a:solidFill>
                  <a:srgbClr val="0033CC"/>
                </a:solidFill>
              </a:rPr>
              <a:t>start() </a:t>
            </a:r>
          </a:p>
          <a:p>
            <a:pPr eaLnBrk="1" hangingPunct="1">
              <a:defRPr/>
            </a:pPr>
            <a:r>
              <a:rPr lang="en-US" sz="2000" dirty="0" smtClean="0"/>
              <a:t>…</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F8ED1809-FCC4-4745-849D-DBC5528C72A4}" type="slidenum">
              <a:rPr lang="en-US" smtClean="0"/>
              <a:pPr>
                <a:defRPr/>
              </a:pPr>
              <a:t>7</a:t>
            </a:fld>
            <a:endParaRPr lang="en-US" smtClean="0"/>
          </a:p>
        </p:txBody>
      </p:sp>
      <p:sp>
        <p:nvSpPr>
          <p:cNvPr id="6147" name="Rectangle 2"/>
          <p:cNvSpPr>
            <a:spLocks noGrp="1" noChangeArrowheads="1"/>
          </p:cNvSpPr>
          <p:nvPr>
            <p:ph type="title"/>
          </p:nvPr>
        </p:nvSpPr>
        <p:spPr>
          <a:xfrm>
            <a:off x="1447800" y="76200"/>
            <a:ext cx="7620000" cy="623888"/>
          </a:xfrm>
        </p:spPr>
        <p:txBody>
          <a:bodyPr/>
          <a:lstStyle/>
          <a:p>
            <a:pPr eaLnBrk="1" hangingPunct="1"/>
            <a:r>
              <a:rPr lang="en-US" smtClean="0"/>
              <a:t>Multithreading in Java: Thread life cycle</a:t>
            </a:r>
          </a:p>
        </p:txBody>
      </p:sp>
      <p:sp>
        <p:nvSpPr>
          <p:cNvPr id="6148" name="Rectangle 87"/>
          <p:cNvSpPr>
            <a:spLocks noChangeArrowheads="1"/>
          </p:cNvSpPr>
          <p:nvPr/>
        </p:nvSpPr>
        <p:spPr bwMode="auto">
          <a:xfrm>
            <a:off x="1473200" y="776288"/>
            <a:ext cx="6375400" cy="366712"/>
          </a:xfrm>
          <a:prstGeom prst="rect">
            <a:avLst/>
          </a:prstGeom>
          <a:noFill/>
          <a:ln w="9525">
            <a:noFill/>
            <a:miter lim="800000"/>
            <a:headEnd/>
            <a:tailEnd/>
          </a:ln>
        </p:spPr>
        <p:txBody>
          <a:bodyPr wrap="none">
            <a:spAutoFit/>
          </a:bodyPr>
          <a:lstStyle/>
          <a:p>
            <a:r>
              <a:rPr lang="en-US">
                <a:hlinkClick r:id="rId3"/>
              </a:rPr>
              <a:t>http://java.sun.com/docs/books/tutorial/essential/threads/index.html</a:t>
            </a:r>
            <a:endParaRPr lang="en-US"/>
          </a:p>
        </p:txBody>
      </p:sp>
      <p:grpSp>
        <p:nvGrpSpPr>
          <p:cNvPr id="6149" name="Group 124"/>
          <p:cNvGrpSpPr>
            <a:grpSpLocks/>
          </p:cNvGrpSpPr>
          <p:nvPr/>
        </p:nvGrpSpPr>
        <p:grpSpPr bwMode="auto">
          <a:xfrm>
            <a:off x="204788" y="2514600"/>
            <a:ext cx="6500812" cy="3541713"/>
            <a:chOff x="693" y="1801"/>
            <a:chExt cx="4095" cy="2231"/>
          </a:xfrm>
        </p:grpSpPr>
        <p:sp>
          <p:nvSpPr>
            <p:cNvPr id="6152" name="Oval 89"/>
            <p:cNvSpPr>
              <a:spLocks noChangeArrowheads="1"/>
            </p:cNvSpPr>
            <p:nvPr/>
          </p:nvSpPr>
          <p:spPr bwMode="auto">
            <a:xfrm>
              <a:off x="2332" y="1801"/>
              <a:ext cx="910" cy="243"/>
            </a:xfrm>
            <a:prstGeom prst="ellipse">
              <a:avLst/>
            </a:prstGeom>
            <a:noFill/>
            <a:ln w="12700">
              <a:solidFill>
                <a:srgbClr val="000000"/>
              </a:solidFill>
              <a:round/>
              <a:headEnd/>
              <a:tailEnd/>
            </a:ln>
          </p:spPr>
          <p:txBody>
            <a:bodyPr/>
            <a:lstStyle/>
            <a:p>
              <a:endParaRPr lang="en-US"/>
            </a:p>
          </p:txBody>
        </p:sp>
        <p:sp>
          <p:nvSpPr>
            <p:cNvPr id="6153" name="Rectangle 90"/>
            <p:cNvSpPr>
              <a:spLocks noChangeArrowheads="1"/>
            </p:cNvSpPr>
            <p:nvPr/>
          </p:nvSpPr>
          <p:spPr bwMode="auto">
            <a:xfrm>
              <a:off x="2592" y="1824"/>
              <a:ext cx="464" cy="173"/>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6154" name="Oval 91"/>
            <p:cNvSpPr>
              <a:spLocks noChangeArrowheads="1"/>
            </p:cNvSpPr>
            <p:nvPr/>
          </p:nvSpPr>
          <p:spPr bwMode="auto">
            <a:xfrm>
              <a:off x="2333" y="2342"/>
              <a:ext cx="909" cy="250"/>
            </a:xfrm>
            <a:prstGeom prst="ellipse">
              <a:avLst/>
            </a:prstGeom>
            <a:noFill/>
            <a:ln w="12700">
              <a:solidFill>
                <a:srgbClr val="000000"/>
              </a:solidFill>
              <a:round/>
              <a:headEnd/>
              <a:tailEnd/>
            </a:ln>
          </p:spPr>
          <p:txBody>
            <a:bodyPr/>
            <a:lstStyle/>
            <a:p>
              <a:endParaRPr lang="en-US"/>
            </a:p>
          </p:txBody>
        </p:sp>
        <p:sp>
          <p:nvSpPr>
            <p:cNvPr id="6155" name="Oval 92"/>
            <p:cNvSpPr>
              <a:spLocks noChangeArrowheads="1"/>
            </p:cNvSpPr>
            <p:nvPr/>
          </p:nvSpPr>
          <p:spPr bwMode="auto">
            <a:xfrm>
              <a:off x="2332" y="3133"/>
              <a:ext cx="910" cy="252"/>
            </a:xfrm>
            <a:prstGeom prst="ellipse">
              <a:avLst/>
            </a:prstGeom>
            <a:noFill/>
            <a:ln w="12700">
              <a:solidFill>
                <a:srgbClr val="000000"/>
              </a:solidFill>
              <a:round/>
              <a:headEnd/>
              <a:tailEnd/>
            </a:ln>
          </p:spPr>
          <p:txBody>
            <a:bodyPr/>
            <a:lstStyle/>
            <a:p>
              <a:endParaRPr lang="en-US"/>
            </a:p>
          </p:txBody>
        </p:sp>
        <p:sp>
          <p:nvSpPr>
            <p:cNvPr id="6156" name="Oval 93"/>
            <p:cNvSpPr>
              <a:spLocks noChangeArrowheads="1"/>
            </p:cNvSpPr>
            <p:nvPr/>
          </p:nvSpPr>
          <p:spPr bwMode="auto">
            <a:xfrm>
              <a:off x="2878" y="3791"/>
              <a:ext cx="878" cy="241"/>
            </a:xfrm>
            <a:prstGeom prst="ellipse">
              <a:avLst/>
            </a:prstGeom>
            <a:noFill/>
            <a:ln w="12700">
              <a:solidFill>
                <a:srgbClr val="000000"/>
              </a:solidFill>
              <a:round/>
              <a:headEnd/>
              <a:tailEnd/>
            </a:ln>
          </p:spPr>
          <p:txBody>
            <a:bodyPr/>
            <a:lstStyle/>
            <a:p>
              <a:endParaRPr lang="en-US"/>
            </a:p>
          </p:txBody>
        </p:sp>
        <p:sp>
          <p:nvSpPr>
            <p:cNvPr id="6157" name="Oval 94"/>
            <p:cNvSpPr>
              <a:spLocks noChangeArrowheads="1"/>
            </p:cNvSpPr>
            <p:nvPr/>
          </p:nvSpPr>
          <p:spPr bwMode="auto">
            <a:xfrm>
              <a:off x="1846" y="3789"/>
              <a:ext cx="879" cy="243"/>
            </a:xfrm>
            <a:prstGeom prst="ellipse">
              <a:avLst/>
            </a:prstGeom>
            <a:noFill/>
            <a:ln w="12700">
              <a:solidFill>
                <a:srgbClr val="000000"/>
              </a:solidFill>
              <a:round/>
              <a:headEnd/>
              <a:tailEnd/>
            </a:ln>
          </p:spPr>
          <p:txBody>
            <a:bodyPr/>
            <a:lstStyle/>
            <a:p>
              <a:endParaRPr lang="en-US"/>
            </a:p>
          </p:txBody>
        </p:sp>
        <p:sp>
          <p:nvSpPr>
            <p:cNvPr id="6158" name="Oval 95"/>
            <p:cNvSpPr>
              <a:spLocks noChangeArrowheads="1"/>
            </p:cNvSpPr>
            <p:nvPr/>
          </p:nvSpPr>
          <p:spPr bwMode="auto">
            <a:xfrm>
              <a:off x="3909" y="3789"/>
              <a:ext cx="879" cy="243"/>
            </a:xfrm>
            <a:prstGeom prst="ellipse">
              <a:avLst/>
            </a:prstGeom>
            <a:noFill/>
            <a:ln w="12700">
              <a:solidFill>
                <a:srgbClr val="000000"/>
              </a:solidFill>
              <a:round/>
              <a:headEnd/>
              <a:tailEnd/>
            </a:ln>
          </p:spPr>
          <p:txBody>
            <a:bodyPr/>
            <a:lstStyle/>
            <a:p>
              <a:endParaRPr lang="en-US"/>
            </a:p>
          </p:txBody>
        </p:sp>
        <p:sp>
          <p:nvSpPr>
            <p:cNvPr id="6159" name="Oval 96"/>
            <p:cNvSpPr>
              <a:spLocks noChangeArrowheads="1"/>
            </p:cNvSpPr>
            <p:nvPr/>
          </p:nvSpPr>
          <p:spPr bwMode="auto">
            <a:xfrm>
              <a:off x="693" y="3789"/>
              <a:ext cx="879" cy="243"/>
            </a:xfrm>
            <a:prstGeom prst="ellipse">
              <a:avLst/>
            </a:prstGeom>
            <a:noFill/>
            <a:ln w="12700">
              <a:solidFill>
                <a:srgbClr val="000000"/>
              </a:solidFill>
              <a:round/>
              <a:headEnd/>
              <a:tailEnd/>
            </a:ln>
          </p:spPr>
          <p:txBody>
            <a:bodyPr/>
            <a:lstStyle/>
            <a:p>
              <a:endParaRPr lang="en-US"/>
            </a:p>
          </p:txBody>
        </p:sp>
        <p:sp>
          <p:nvSpPr>
            <p:cNvPr id="6160" name="Rectangle 97"/>
            <p:cNvSpPr>
              <a:spLocks noChangeArrowheads="1"/>
            </p:cNvSpPr>
            <p:nvPr/>
          </p:nvSpPr>
          <p:spPr bwMode="auto">
            <a:xfrm>
              <a:off x="2830" y="2085"/>
              <a:ext cx="247" cy="174"/>
            </a:xfrm>
            <a:prstGeom prst="rect">
              <a:avLst/>
            </a:prstGeom>
            <a:noFill/>
            <a:ln w="9525">
              <a:noFill/>
              <a:miter lim="800000"/>
              <a:headEnd/>
              <a:tailEnd/>
            </a:ln>
          </p:spPr>
          <p:txBody>
            <a:bodyPr wrap="none" lIns="0" tIns="0" rIns="0" bIns="0">
              <a:spAutoFit/>
            </a:bodyPr>
            <a:lstStyle/>
            <a:p>
              <a:r>
                <a:rPr lang="en-US">
                  <a:solidFill>
                    <a:srgbClr val="000000"/>
                  </a:solidFill>
                </a:rPr>
                <a:t>start</a:t>
              </a:r>
              <a:endParaRPr lang="en-US"/>
            </a:p>
          </p:txBody>
        </p:sp>
        <p:sp>
          <p:nvSpPr>
            <p:cNvPr id="6161" name="Rectangle 98"/>
            <p:cNvSpPr>
              <a:spLocks noChangeArrowheads="1"/>
            </p:cNvSpPr>
            <p:nvPr/>
          </p:nvSpPr>
          <p:spPr bwMode="auto">
            <a:xfrm>
              <a:off x="2640" y="2352"/>
              <a:ext cx="320" cy="173"/>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6162" name="Rectangle 99"/>
            <p:cNvSpPr>
              <a:spLocks noChangeArrowheads="1"/>
            </p:cNvSpPr>
            <p:nvPr/>
          </p:nvSpPr>
          <p:spPr bwMode="auto">
            <a:xfrm>
              <a:off x="2592" y="3168"/>
              <a:ext cx="448" cy="173"/>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6163" name="Rectangle 100"/>
            <p:cNvSpPr>
              <a:spLocks noChangeArrowheads="1"/>
            </p:cNvSpPr>
            <p:nvPr/>
          </p:nvSpPr>
          <p:spPr bwMode="auto">
            <a:xfrm>
              <a:off x="912" y="3826"/>
              <a:ext cx="432" cy="173"/>
            </a:xfrm>
            <a:prstGeom prst="rect">
              <a:avLst/>
            </a:prstGeom>
            <a:noFill/>
            <a:ln w="9525">
              <a:noFill/>
              <a:miter lim="800000"/>
              <a:headEnd/>
              <a:tailEnd/>
            </a:ln>
          </p:spPr>
          <p:txBody>
            <a:bodyPr wrap="none" lIns="0" tIns="0" rIns="0" bIns="0">
              <a:spAutoFit/>
            </a:bodyPr>
            <a:lstStyle/>
            <a:p>
              <a:r>
                <a:rPr lang="en-US">
                  <a:solidFill>
                    <a:srgbClr val="000000"/>
                  </a:solidFill>
                </a:rPr>
                <a:t>waiting</a:t>
              </a:r>
              <a:endParaRPr lang="en-US"/>
            </a:p>
          </p:txBody>
        </p:sp>
        <p:sp>
          <p:nvSpPr>
            <p:cNvPr id="6164" name="Rectangle 101"/>
            <p:cNvSpPr>
              <a:spLocks noChangeArrowheads="1"/>
            </p:cNvSpPr>
            <p:nvPr/>
          </p:nvSpPr>
          <p:spPr bwMode="auto">
            <a:xfrm>
              <a:off x="2064" y="3811"/>
              <a:ext cx="480" cy="173"/>
            </a:xfrm>
            <a:prstGeom prst="rect">
              <a:avLst/>
            </a:prstGeom>
            <a:noFill/>
            <a:ln w="9525">
              <a:noFill/>
              <a:miter lim="800000"/>
              <a:headEnd/>
              <a:tailEnd/>
            </a:ln>
          </p:spPr>
          <p:txBody>
            <a:bodyPr wrap="none" lIns="0" tIns="0" rIns="0" bIns="0">
              <a:spAutoFit/>
            </a:bodyPr>
            <a:lstStyle/>
            <a:p>
              <a:r>
                <a:rPr lang="en-US">
                  <a:solidFill>
                    <a:srgbClr val="000000"/>
                  </a:solidFill>
                </a:rPr>
                <a:t>sleeping</a:t>
              </a:r>
              <a:endParaRPr lang="en-US"/>
            </a:p>
          </p:txBody>
        </p:sp>
        <p:sp>
          <p:nvSpPr>
            <p:cNvPr id="6165" name="Rectangle 102"/>
            <p:cNvSpPr>
              <a:spLocks noChangeArrowheads="1"/>
            </p:cNvSpPr>
            <p:nvPr/>
          </p:nvSpPr>
          <p:spPr bwMode="auto">
            <a:xfrm>
              <a:off x="4152" y="3826"/>
              <a:ext cx="456" cy="173"/>
            </a:xfrm>
            <a:prstGeom prst="rect">
              <a:avLst/>
            </a:prstGeom>
            <a:noFill/>
            <a:ln w="9525">
              <a:noFill/>
              <a:miter lim="800000"/>
              <a:headEnd/>
              <a:tailEnd/>
            </a:ln>
          </p:spPr>
          <p:txBody>
            <a:bodyPr wrap="none" lIns="0" tIns="0" rIns="0" bIns="0">
              <a:spAutoFit/>
            </a:bodyPr>
            <a:lstStyle/>
            <a:p>
              <a:r>
                <a:rPr lang="en-US">
                  <a:solidFill>
                    <a:srgbClr val="000000"/>
                  </a:solidFill>
                </a:rPr>
                <a:t>blocked</a:t>
              </a:r>
              <a:endParaRPr lang="en-US"/>
            </a:p>
          </p:txBody>
        </p:sp>
        <p:sp>
          <p:nvSpPr>
            <p:cNvPr id="6166" name="Rectangle 103"/>
            <p:cNvSpPr>
              <a:spLocks noChangeArrowheads="1"/>
            </p:cNvSpPr>
            <p:nvPr/>
          </p:nvSpPr>
          <p:spPr bwMode="auto">
            <a:xfrm>
              <a:off x="3024" y="3826"/>
              <a:ext cx="615" cy="173"/>
            </a:xfrm>
            <a:prstGeom prst="rect">
              <a:avLst/>
            </a:prstGeom>
            <a:noFill/>
            <a:ln w="9525">
              <a:noFill/>
              <a:miter lim="800000"/>
              <a:headEnd/>
              <a:tailEnd/>
            </a:ln>
          </p:spPr>
          <p:txBody>
            <a:bodyPr wrap="none" lIns="0" tIns="0" rIns="0" bIns="0">
              <a:spAutoFit/>
            </a:bodyPr>
            <a:lstStyle/>
            <a:p>
              <a:r>
                <a:rPr lang="en-US">
                  <a:solidFill>
                    <a:srgbClr val="000000"/>
                  </a:solidFill>
                </a:rPr>
                <a:t>terminated</a:t>
              </a:r>
              <a:endParaRPr lang="en-US"/>
            </a:p>
          </p:txBody>
        </p:sp>
        <p:sp>
          <p:nvSpPr>
            <p:cNvPr id="6167" name="Rectangle 104"/>
            <p:cNvSpPr>
              <a:spLocks noChangeArrowheads="1"/>
            </p:cNvSpPr>
            <p:nvPr/>
          </p:nvSpPr>
          <p:spPr bwMode="auto">
            <a:xfrm>
              <a:off x="1200" y="2212"/>
              <a:ext cx="476" cy="519"/>
            </a:xfrm>
            <a:prstGeom prst="rect">
              <a:avLst/>
            </a:prstGeom>
            <a:noFill/>
            <a:ln w="9525">
              <a:noFill/>
              <a:miter lim="800000"/>
              <a:headEnd/>
              <a:tailEnd/>
            </a:ln>
          </p:spPr>
          <p:txBody>
            <a:bodyPr wrap="none" lIns="0" tIns="0" rIns="0" bIns="0">
              <a:spAutoFit/>
            </a:bodyPr>
            <a:lstStyle/>
            <a:p>
              <a:r>
                <a:rPr lang="en-US">
                  <a:solidFill>
                    <a:srgbClr val="000000"/>
                  </a:solidFill>
                </a:rPr>
                <a:t>sleep </a:t>
              </a:r>
            </a:p>
            <a:p>
              <a:r>
                <a:rPr lang="en-US">
                  <a:solidFill>
                    <a:srgbClr val="000000"/>
                  </a:solidFill>
                </a:rPr>
                <a:t>interval </a:t>
              </a:r>
            </a:p>
            <a:p>
              <a:r>
                <a:rPr lang="en-US">
                  <a:solidFill>
                    <a:srgbClr val="000000"/>
                  </a:solidFill>
                </a:rPr>
                <a:t>expires</a:t>
              </a:r>
              <a:endParaRPr lang="en-US"/>
            </a:p>
          </p:txBody>
        </p:sp>
        <p:sp>
          <p:nvSpPr>
            <p:cNvPr id="6168" name="Rectangle 105"/>
            <p:cNvSpPr>
              <a:spLocks noChangeArrowheads="1"/>
            </p:cNvSpPr>
            <p:nvPr/>
          </p:nvSpPr>
          <p:spPr bwMode="auto">
            <a:xfrm>
              <a:off x="996" y="3216"/>
              <a:ext cx="344" cy="173"/>
            </a:xfrm>
            <a:prstGeom prst="rect">
              <a:avLst/>
            </a:prstGeom>
            <a:noFill/>
            <a:ln w="9525">
              <a:noFill/>
              <a:miter lim="800000"/>
              <a:headEnd/>
              <a:tailEnd/>
            </a:ln>
          </p:spPr>
          <p:txBody>
            <a:bodyPr wrap="none" lIns="0" tIns="0" rIns="0" bIns="0">
              <a:spAutoFit/>
            </a:bodyPr>
            <a:lstStyle/>
            <a:p>
              <a:r>
                <a:rPr lang="en-US">
                  <a:solidFill>
                    <a:srgbClr val="000000"/>
                  </a:solidFill>
                </a:rPr>
                <a:t>notify</a:t>
              </a:r>
              <a:endParaRPr lang="en-US"/>
            </a:p>
          </p:txBody>
        </p:sp>
        <p:sp>
          <p:nvSpPr>
            <p:cNvPr id="6169" name="Rectangle 106"/>
            <p:cNvSpPr>
              <a:spLocks noChangeArrowheads="1"/>
            </p:cNvSpPr>
            <p:nvPr/>
          </p:nvSpPr>
          <p:spPr bwMode="auto">
            <a:xfrm>
              <a:off x="3909" y="2940"/>
              <a:ext cx="606" cy="174"/>
            </a:xfrm>
            <a:prstGeom prst="rect">
              <a:avLst/>
            </a:prstGeom>
            <a:noFill/>
            <a:ln w="9525">
              <a:noFill/>
              <a:miter lim="800000"/>
              <a:headEnd/>
              <a:tailEnd/>
            </a:ln>
          </p:spPr>
          <p:txBody>
            <a:bodyPr wrap="none" lIns="0" tIns="0" rIns="0" bIns="0">
              <a:spAutoFit/>
            </a:bodyPr>
            <a:lstStyle/>
            <a:p>
              <a:r>
                <a:rPr lang="en-US" dirty="0" smtClean="0">
                  <a:solidFill>
                    <a:srgbClr val="000000"/>
                  </a:solidFill>
                </a:rPr>
                <a:t>unblocked</a:t>
              </a:r>
              <a:endParaRPr lang="en-US" dirty="0"/>
            </a:p>
          </p:txBody>
        </p:sp>
        <p:sp>
          <p:nvSpPr>
            <p:cNvPr id="6170" name="Rectangle 107"/>
            <p:cNvSpPr>
              <a:spLocks noChangeArrowheads="1"/>
            </p:cNvSpPr>
            <p:nvPr/>
          </p:nvSpPr>
          <p:spPr bwMode="auto">
            <a:xfrm>
              <a:off x="1935" y="3183"/>
              <a:ext cx="249" cy="173"/>
            </a:xfrm>
            <a:prstGeom prst="rect">
              <a:avLst/>
            </a:prstGeom>
            <a:noFill/>
            <a:ln w="9525">
              <a:noFill/>
              <a:miter lim="800000"/>
              <a:headEnd/>
              <a:tailEnd/>
            </a:ln>
          </p:spPr>
          <p:txBody>
            <a:bodyPr wrap="none" lIns="0" tIns="0" rIns="0" bIns="0">
              <a:spAutoFit/>
            </a:bodyPr>
            <a:lstStyle/>
            <a:p>
              <a:r>
                <a:rPr lang="en-US">
                  <a:solidFill>
                    <a:srgbClr val="000000"/>
                  </a:solidFill>
                </a:rPr>
                <a:t>wait</a:t>
              </a:r>
              <a:endParaRPr lang="en-US"/>
            </a:p>
          </p:txBody>
        </p:sp>
        <p:sp>
          <p:nvSpPr>
            <p:cNvPr id="6171" name="Rectangle 109"/>
            <p:cNvSpPr>
              <a:spLocks noChangeArrowheads="1"/>
            </p:cNvSpPr>
            <p:nvPr/>
          </p:nvSpPr>
          <p:spPr bwMode="auto">
            <a:xfrm>
              <a:off x="2028" y="3523"/>
              <a:ext cx="296" cy="173"/>
            </a:xfrm>
            <a:prstGeom prst="rect">
              <a:avLst/>
            </a:prstGeom>
            <a:noFill/>
            <a:ln w="9525">
              <a:noFill/>
              <a:miter lim="800000"/>
              <a:headEnd/>
              <a:tailEnd/>
            </a:ln>
          </p:spPr>
          <p:txBody>
            <a:bodyPr wrap="none" lIns="0" tIns="0" rIns="0" bIns="0">
              <a:spAutoFit/>
            </a:bodyPr>
            <a:lstStyle/>
            <a:p>
              <a:r>
                <a:rPr lang="en-US">
                  <a:solidFill>
                    <a:srgbClr val="000000"/>
                  </a:solidFill>
                </a:rPr>
                <a:t>sleep</a:t>
              </a:r>
              <a:endParaRPr lang="en-US"/>
            </a:p>
          </p:txBody>
        </p:sp>
        <p:sp>
          <p:nvSpPr>
            <p:cNvPr id="6172" name="Rectangle 110"/>
            <p:cNvSpPr>
              <a:spLocks noChangeArrowheads="1"/>
            </p:cNvSpPr>
            <p:nvPr/>
          </p:nvSpPr>
          <p:spPr bwMode="auto">
            <a:xfrm>
              <a:off x="3472" y="3219"/>
              <a:ext cx="320" cy="173"/>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6173" name="AutoShape 111"/>
            <p:cNvCxnSpPr>
              <a:cxnSpLocks noChangeShapeType="1"/>
              <a:stCxn id="6152" idx="4"/>
              <a:endCxn id="6154" idx="0"/>
            </p:cNvCxnSpPr>
            <p:nvPr/>
          </p:nvCxnSpPr>
          <p:spPr bwMode="auto">
            <a:xfrm>
              <a:off x="2787" y="2044"/>
              <a:ext cx="1" cy="298"/>
            </a:xfrm>
            <a:prstGeom prst="straightConnector1">
              <a:avLst/>
            </a:prstGeom>
            <a:noFill/>
            <a:ln w="9525">
              <a:solidFill>
                <a:schemeClr val="tx1"/>
              </a:solidFill>
              <a:round/>
              <a:headEnd/>
              <a:tailEnd type="triangle" w="med" len="med"/>
            </a:ln>
          </p:spPr>
        </p:cxnSp>
        <p:cxnSp>
          <p:nvCxnSpPr>
            <p:cNvPr id="6174" name="AutoShape 112"/>
            <p:cNvCxnSpPr>
              <a:cxnSpLocks noChangeShapeType="1"/>
              <a:stCxn id="6155" idx="1"/>
              <a:endCxn id="6154" idx="3"/>
            </p:cNvCxnSpPr>
            <p:nvPr/>
          </p:nvCxnSpPr>
          <p:spPr bwMode="auto">
            <a:xfrm flipV="1">
              <a:off x="2464" y="2556"/>
              <a:ext cx="2" cy="614"/>
            </a:xfrm>
            <a:prstGeom prst="straightConnector1">
              <a:avLst/>
            </a:prstGeom>
            <a:noFill/>
            <a:ln w="9525">
              <a:solidFill>
                <a:schemeClr val="tx1"/>
              </a:solidFill>
              <a:round/>
              <a:headEnd/>
              <a:tailEnd type="triangle" w="med" len="med"/>
            </a:ln>
          </p:spPr>
        </p:cxnSp>
        <p:cxnSp>
          <p:nvCxnSpPr>
            <p:cNvPr id="6175" name="AutoShape 113"/>
            <p:cNvCxnSpPr>
              <a:cxnSpLocks noChangeShapeType="1"/>
              <a:stCxn id="6154" idx="5"/>
              <a:endCxn id="6155" idx="7"/>
            </p:cNvCxnSpPr>
            <p:nvPr/>
          </p:nvCxnSpPr>
          <p:spPr bwMode="auto">
            <a:xfrm>
              <a:off x="3109" y="2556"/>
              <a:ext cx="0" cy="614"/>
            </a:xfrm>
            <a:prstGeom prst="straightConnector1">
              <a:avLst/>
            </a:prstGeom>
            <a:noFill/>
            <a:ln w="9525">
              <a:solidFill>
                <a:schemeClr val="tx1"/>
              </a:solidFill>
              <a:round/>
              <a:headEnd/>
              <a:tailEnd type="triangle" w="med" len="med"/>
            </a:ln>
          </p:spPr>
        </p:cxnSp>
        <p:cxnSp>
          <p:nvCxnSpPr>
            <p:cNvPr id="6176" name="AutoShape 114"/>
            <p:cNvCxnSpPr>
              <a:cxnSpLocks noChangeShapeType="1"/>
              <a:stCxn id="6155" idx="3"/>
              <a:endCxn id="6157" idx="0"/>
            </p:cNvCxnSpPr>
            <p:nvPr/>
          </p:nvCxnSpPr>
          <p:spPr bwMode="auto">
            <a:xfrm flipH="1">
              <a:off x="2286" y="3348"/>
              <a:ext cx="178" cy="441"/>
            </a:xfrm>
            <a:prstGeom prst="straightConnector1">
              <a:avLst/>
            </a:prstGeom>
            <a:noFill/>
            <a:ln w="9525">
              <a:solidFill>
                <a:schemeClr val="tx1"/>
              </a:solidFill>
              <a:round/>
              <a:headEnd/>
              <a:tailEnd type="triangle" w="med" len="med"/>
            </a:ln>
          </p:spPr>
        </p:cxnSp>
        <p:cxnSp>
          <p:nvCxnSpPr>
            <p:cNvPr id="6177" name="AutoShape 115"/>
            <p:cNvCxnSpPr>
              <a:cxnSpLocks noChangeShapeType="1"/>
              <a:stCxn id="6155" idx="2"/>
              <a:endCxn id="6159" idx="0"/>
            </p:cNvCxnSpPr>
            <p:nvPr/>
          </p:nvCxnSpPr>
          <p:spPr bwMode="auto">
            <a:xfrm flipH="1">
              <a:off x="1133" y="3260"/>
              <a:ext cx="1199" cy="529"/>
            </a:xfrm>
            <a:prstGeom prst="straightConnector1">
              <a:avLst/>
            </a:prstGeom>
            <a:noFill/>
            <a:ln w="9525">
              <a:solidFill>
                <a:schemeClr val="tx1"/>
              </a:solidFill>
              <a:round/>
              <a:headEnd/>
              <a:tailEnd type="triangle" w="med" len="med"/>
            </a:ln>
          </p:spPr>
        </p:cxnSp>
        <p:cxnSp>
          <p:nvCxnSpPr>
            <p:cNvPr id="6178" name="AutoShape 116"/>
            <p:cNvCxnSpPr>
              <a:cxnSpLocks noChangeShapeType="1"/>
              <a:stCxn id="6155" idx="5"/>
              <a:endCxn id="6156" idx="0"/>
            </p:cNvCxnSpPr>
            <p:nvPr/>
          </p:nvCxnSpPr>
          <p:spPr bwMode="auto">
            <a:xfrm>
              <a:off x="3109" y="3348"/>
              <a:ext cx="209" cy="443"/>
            </a:xfrm>
            <a:prstGeom prst="straightConnector1">
              <a:avLst/>
            </a:prstGeom>
            <a:noFill/>
            <a:ln w="9525">
              <a:solidFill>
                <a:schemeClr val="tx1"/>
              </a:solidFill>
              <a:round/>
              <a:headEnd/>
              <a:tailEnd type="triangle" w="med" len="med"/>
            </a:ln>
          </p:spPr>
        </p:cxnSp>
        <p:cxnSp>
          <p:nvCxnSpPr>
            <p:cNvPr id="6179" name="AutoShape 117"/>
            <p:cNvCxnSpPr>
              <a:cxnSpLocks noChangeShapeType="1"/>
              <a:stCxn id="6155" idx="6"/>
              <a:endCxn id="6158" idx="0"/>
            </p:cNvCxnSpPr>
            <p:nvPr/>
          </p:nvCxnSpPr>
          <p:spPr bwMode="auto">
            <a:xfrm>
              <a:off x="3242" y="3260"/>
              <a:ext cx="1107" cy="529"/>
            </a:xfrm>
            <a:prstGeom prst="straightConnector1">
              <a:avLst/>
            </a:prstGeom>
            <a:noFill/>
            <a:ln w="9525">
              <a:solidFill>
                <a:schemeClr val="tx1"/>
              </a:solidFill>
              <a:round/>
              <a:headEnd/>
              <a:tailEnd type="triangle" w="med" len="med"/>
            </a:ln>
          </p:spPr>
        </p:cxnSp>
        <p:cxnSp>
          <p:nvCxnSpPr>
            <p:cNvPr id="6180" name="AutoShape 118"/>
            <p:cNvCxnSpPr>
              <a:cxnSpLocks noChangeShapeType="1"/>
              <a:stCxn id="6158" idx="7"/>
              <a:endCxn id="6154" idx="6"/>
            </p:cNvCxnSpPr>
            <p:nvPr/>
          </p:nvCxnSpPr>
          <p:spPr bwMode="auto">
            <a:xfrm flipH="1" flipV="1">
              <a:off x="3242" y="2467"/>
              <a:ext cx="1417" cy="1358"/>
            </a:xfrm>
            <a:prstGeom prst="straightConnector1">
              <a:avLst/>
            </a:prstGeom>
            <a:noFill/>
            <a:ln w="9525">
              <a:solidFill>
                <a:schemeClr val="tx1"/>
              </a:solidFill>
              <a:round/>
              <a:headEnd/>
              <a:tailEnd type="triangle" w="med" len="med"/>
            </a:ln>
          </p:spPr>
        </p:cxnSp>
        <p:cxnSp>
          <p:nvCxnSpPr>
            <p:cNvPr id="6181" name="AutoShape 119"/>
            <p:cNvCxnSpPr>
              <a:cxnSpLocks noChangeShapeType="1"/>
              <a:stCxn id="6159" idx="1"/>
              <a:endCxn id="6154" idx="2"/>
            </p:cNvCxnSpPr>
            <p:nvPr/>
          </p:nvCxnSpPr>
          <p:spPr bwMode="auto">
            <a:xfrm flipV="1">
              <a:off x="822" y="2467"/>
              <a:ext cx="1511" cy="1358"/>
            </a:xfrm>
            <a:prstGeom prst="straightConnector1">
              <a:avLst/>
            </a:prstGeom>
            <a:noFill/>
            <a:ln w="9525">
              <a:solidFill>
                <a:schemeClr val="tx1"/>
              </a:solidFill>
              <a:round/>
              <a:headEnd/>
              <a:tailEnd type="triangle" w="med" len="med"/>
            </a:ln>
          </p:spPr>
        </p:cxnSp>
        <p:cxnSp>
          <p:nvCxnSpPr>
            <p:cNvPr id="6182" name="AutoShape 120"/>
            <p:cNvCxnSpPr>
              <a:cxnSpLocks noChangeShapeType="1"/>
              <a:stCxn id="6157" idx="2"/>
              <a:endCxn id="6154" idx="1"/>
            </p:cNvCxnSpPr>
            <p:nvPr/>
          </p:nvCxnSpPr>
          <p:spPr bwMode="auto">
            <a:xfrm rot="10800000" flipH="1">
              <a:off x="1846" y="2379"/>
              <a:ext cx="620" cy="1532"/>
            </a:xfrm>
            <a:prstGeom prst="bentConnector4">
              <a:avLst>
                <a:gd name="adj1" fmla="val -29389"/>
                <a:gd name="adj2" fmla="val 114273"/>
              </a:avLst>
            </a:prstGeom>
            <a:noFill/>
            <a:ln w="9525">
              <a:solidFill>
                <a:schemeClr val="tx1"/>
              </a:solidFill>
              <a:miter lim="800000"/>
              <a:headEnd/>
              <a:tailEnd type="triangle" w="med" len="med"/>
            </a:ln>
          </p:spPr>
        </p:cxnSp>
        <p:sp>
          <p:nvSpPr>
            <p:cNvPr id="6183" name="Rectangle 121"/>
            <p:cNvSpPr>
              <a:spLocks noChangeArrowheads="1"/>
            </p:cNvSpPr>
            <p:nvPr/>
          </p:nvSpPr>
          <p:spPr bwMode="auto">
            <a:xfrm>
              <a:off x="2197" y="2688"/>
              <a:ext cx="504" cy="346"/>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quantum</a:t>
              </a:r>
            </a:p>
            <a:p>
              <a:r>
                <a:rPr lang="en-US">
                  <a:solidFill>
                    <a:srgbClr val="000000"/>
                  </a:solidFill>
                </a:rPr>
                <a:t>expires</a:t>
              </a:r>
            </a:p>
          </p:txBody>
        </p:sp>
        <p:sp>
          <p:nvSpPr>
            <p:cNvPr id="6184" name="Rectangle 122"/>
            <p:cNvSpPr>
              <a:spLocks noChangeArrowheads="1"/>
            </p:cNvSpPr>
            <p:nvPr/>
          </p:nvSpPr>
          <p:spPr bwMode="auto">
            <a:xfrm>
              <a:off x="2897" y="2758"/>
              <a:ext cx="480"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sp>
          <p:nvSpPr>
            <p:cNvPr id="6185" name="Rectangle 123"/>
            <p:cNvSpPr>
              <a:spLocks noChangeArrowheads="1"/>
            </p:cNvSpPr>
            <p:nvPr/>
          </p:nvSpPr>
          <p:spPr bwMode="auto">
            <a:xfrm>
              <a:off x="2696" y="3523"/>
              <a:ext cx="528" cy="173"/>
            </a:xfrm>
            <a:prstGeom prst="rect">
              <a:avLst/>
            </a:prstGeom>
            <a:noFill/>
            <a:ln w="9525">
              <a:noFill/>
              <a:miter lim="800000"/>
              <a:headEnd/>
              <a:tailEnd/>
            </a:ln>
          </p:spPr>
          <p:txBody>
            <a:bodyPr wrap="none" lIns="0" tIns="0" rIns="0" bIns="0">
              <a:spAutoFit/>
            </a:bodyPr>
            <a:lstStyle/>
            <a:p>
              <a:r>
                <a:rPr lang="en-US">
                  <a:solidFill>
                    <a:srgbClr val="000000"/>
                  </a:solidFill>
                </a:rPr>
                <a:t>complete</a:t>
              </a:r>
              <a:endParaRPr lang="en-US"/>
            </a:p>
          </p:txBody>
        </p:sp>
      </p:grpSp>
      <p:sp>
        <p:nvSpPr>
          <p:cNvPr id="6150" name="TextBox 40"/>
          <p:cNvSpPr txBox="1">
            <a:spLocks noChangeArrowheads="1"/>
          </p:cNvSpPr>
          <p:nvPr/>
        </p:nvSpPr>
        <p:spPr bwMode="auto">
          <a:xfrm>
            <a:off x="3570288" y="6488113"/>
            <a:ext cx="1687512" cy="369887"/>
          </a:xfrm>
          <a:prstGeom prst="rect">
            <a:avLst/>
          </a:prstGeom>
          <a:noFill/>
          <a:ln w="9525">
            <a:noFill/>
            <a:miter lim="800000"/>
            <a:headEnd/>
            <a:tailEnd/>
          </a:ln>
        </p:spPr>
        <p:txBody>
          <a:bodyPr wrap="none">
            <a:spAutoFit/>
          </a:bodyPr>
          <a:lstStyle/>
          <a:p>
            <a:r>
              <a:rPr lang="en-US"/>
              <a:t>Text Section 2.4</a:t>
            </a:r>
          </a:p>
        </p:txBody>
      </p:sp>
      <p:sp>
        <p:nvSpPr>
          <p:cNvPr id="2" name="Rectangular Callout 1"/>
          <p:cNvSpPr/>
          <p:nvPr/>
        </p:nvSpPr>
        <p:spPr bwMode="auto">
          <a:xfrm>
            <a:off x="5067300" y="1365250"/>
            <a:ext cx="3962400" cy="2298700"/>
          </a:xfrm>
          <a:prstGeom prst="wedgeRectCallout">
            <a:avLst>
              <a:gd name="adj1" fmla="val -75604"/>
              <a:gd name="adj2" fmla="val 46975"/>
            </a:avLst>
          </a:prstGeom>
          <a:solidFill>
            <a:srgbClr val="FFFFCC"/>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Scheduling threads in ready queue:</a:t>
            </a:r>
          </a:p>
          <a:p>
            <a:pPr marL="115888" indent="-115888" eaLnBrk="0" hangingPunct="0">
              <a:buFont typeface="Arial" pitchFamily="34" charset="0"/>
              <a:buChar char="•"/>
              <a:defRPr/>
            </a:pPr>
            <a:r>
              <a:rPr lang="en-US" dirty="0"/>
              <a:t>By default, all threads have the same priority 5 (allowed: 1 - 10), and they are executed in round robin;</a:t>
            </a:r>
          </a:p>
          <a:p>
            <a:pPr marL="115888" indent="-115888" eaLnBrk="0" hangingPunct="0">
              <a:buFont typeface="Arial" pitchFamily="34" charset="0"/>
              <a:buChar char="•"/>
              <a:defRPr/>
            </a:pPr>
            <a:r>
              <a:rPr lang="en-US" dirty="0"/>
              <a:t>If a higher priority thread occurs, it preempts the lower priority thread and begins to execute. </a:t>
            </a:r>
          </a:p>
          <a:p>
            <a:pPr marL="115888" indent="-115888" eaLnBrk="0" hangingPunct="0">
              <a:buFont typeface="Arial" pitchFamily="34" charset="0"/>
              <a:buChar char="•"/>
              <a:defRPr/>
            </a:pPr>
            <a:r>
              <a:rPr lang="en-US" dirty="0"/>
              <a:t>Programmers make sure no starvation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p>
            <a:pPr>
              <a:defRPr/>
            </a:pPr>
            <a:fld id="{B5C31A6E-A672-4334-B37C-5B4A68E85092}" type="slidenum">
              <a:rPr lang="en-US" smtClean="0"/>
              <a:pPr>
                <a:defRPr/>
              </a:pPr>
              <a:t>8</a:t>
            </a:fld>
            <a:endParaRPr lang="en-US" smtClean="0"/>
          </a:p>
        </p:txBody>
      </p:sp>
      <p:sp>
        <p:nvSpPr>
          <p:cNvPr id="7171" name="Rectangle 2"/>
          <p:cNvSpPr>
            <a:spLocks noGrp="1" noChangeArrowheads="1"/>
          </p:cNvSpPr>
          <p:nvPr>
            <p:ph type="title"/>
          </p:nvPr>
        </p:nvSpPr>
        <p:spPr/>
        <p:txBody>
          <a:bodyPr/>
          <a:lstStyle/>
          <a:p>
            <a:pPr eaLnBrk="1" hangingPunct="1"/>
            <a:r>
              <a:rPr lang="en-US" smtClean="0"/>
              <a:t>Creating and Starting Threads in Java</a:t>
            </a:r>
          </a:p>
        </p:txBody>
      </p:sp>
      <p:sp>
        <p:nvSpPr>
          <p:cNvPr id="7172" name="Rectangle 4"/>
          <p:cNvSpPr>
            <a:spLocks noChangeArrowheads="1"/>
          </p:cNvSpPr>
          <p:nvPr/>
        </p:nvSpPr>
        <p:spPr bwMode="auto">
          <a:xfrm>
            <a:off x="1150938" y="633413"/>
            <a:ext cx="7793037" cy="1042987"/>
          </a:xfrm>
          <a:prstGeom prst="rect">
            <a:avLst/>
          </a:prstGeom>
          <a:noFill/>
          <a:ln w="9525">
            <a:noFill/>
            <a:miter lim="800000"/>
            <a:headEnd/>
            <a:tailEnd/>
          </a:ln>
        </p:spPr>
        <p:txBody>
          <a:bodyPr anchor="b"/>
          <a:lstStyle/>
          <a:p>
            <a:endParaRPr lang="en-GB" sz="2800" b="1">
              <a:solidFill>
                <a:schemeClr val="tx2"/>
              </a:solidFill>
            </a:endParaRPr>
          </a:p>
        </p:txBody>
      </p:sp>
      <p:sp>
        <p:nvSpPr>
          <p:cNvPr id="7173" name="Rectangle 5"/>
          <p:cNvSpPr>
            <a:spLocks noGrp="1" noChangeArrowheads="1"/>
          </p:cNvSpPr>
          <p:nvPr>
            <p:ph type="body" idx="1"/>
          </p:nvPr>
        </p:nvSpPr>
        <p:spPr>
          <a:xfrm>
            <a:off x="228600" y="1219200"/>
            <a:ext cx="8839200" cy="685800"/>
          </a:xfrm>
          <a:noFill/>
        </p:spPr>
        <p:txBody>
          <a:bodyPr/>
          <a:lstStyle/>
          <a:p>
            <a:pPr marL="0" indent="0" eaLnBrk="1" hangingPunct="1">
              <a:buFont typeface="Wingdings" pitchFamily="2" charset="2"/>
              <a:buNone/>
            </a:pPr>
            <a:r>
              <a:rPr lang="en-US" smtClean="0"/>
              <a:t>Java provides two ways of creating a new thread:</a:t>
            </a:r>
          </a:p>
          <a:p>
            <a:pPr marL="0" indent="0" eaLnBrk="1" hangingPunct="1"/>
            <a:endParaRPr lang="en-US" smtClean="0"/>
          </a:p>
        </p:txBody>
      </p:sp>
      <p:sp>
        <p:nvSpPr>
          <p:cNvPr id="7174" name="Text Box 6"/>
          <p:cNvSpPr txBox="1">
            <a:spLocks noChangeArrowheads="1"/>
          </p:cNvSpPr>
          <p:nvPr/>
        </p:nvSpPr>
        <p:spPr bwMode="auto">
          <a:xfrm>
            <a:off x="536575" y="1752600"/>
            <a:ext cx="8407400" cy="4760913"/>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a:t>Method A: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solidFill>
                  <a:schemeClr val="tx2"/>
                </a:solidFill>
              </a:rPr>
              <a:t>Subclass of the </a:t>
            </a:r>
            <a:r>
              <a:rPr lang="en-GB" sz="2800">
                <a:solidFill>
                  <a:schemeClr val="tx2"/>
                </a:solidFill>
                <a:latin typeface="Courier New" pitchFamily="49" charset="0"/>
              </a:rPr>
              <a:t>Thread</a:t>
            </a:r>
            <a:r>
              <a:rPr lang="en-GB" sz="2800">
                <a:solidFill>
                  <a:schemeClr val="tx2"/>
                </a:solidFill>
              </a:rPr>
              <a:t> class.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t>Override the </a:t>
            </a:r>
            <a:r>
              <a:rPr lang="en-GB" sz="2800">
                <a:latin typeface="Courier New" pitchFamily="49" charset="0"/>
              </a:rPr>
              <a:t>run()</a:t>
            </a:r>
            <a:r>
              <a:rPr lang="en-GB" sz="2800"/>
              <a:t> method.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solidFill>
                  <a:schemeClr val="tx2"/>
                </a:solidFill>
              </a:rPr>
              <a:t>Create a thread with </a:t>
            </a:r>
            <a:r>
              <a:rPr lang="en-GB" sz="2800">
                <a:solidFill>
                  <a:schemeClr val="tx2"/>
                </a:solidFill>
                <a:latin typeface="Courier New" pitchFamily="49" charset="0"/>
              </a:rPr>
              <a:t>new MyThread(...)</a:t>
            </a:r>
            <a:r>
              <a:rPr lang="en-GB" sz="2800">
                <a:solidFill>
                  <a:schemeClr val="tx2"/>
                </a:solidFill>
              </a:rPr>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t>Start the thread by calling the </a:t>
            </a:r>
            <a:r>
              <a:rPr lang="en-GB" sz="2800">
                <a:latin typeface="Courier New" pitchFamily="49" charset="0"/>
              </a:rPr>
              <a:t>start()</a:t>
            </a:r>
            <a:r>
              <a:rPr lang="en-GB" sz="2800"/>
              <a:t> method.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3200"/>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a:t>Method B: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solidFill>
                  <a:schemeClr val="tx2"/>
                </a:solidFill>
              </a:rPr>
              <a:t>Implement the </a:t>
            </a:r>
            <a:r>
              <a:rPr lang="en-GB" sz="2800">
                <a:solidFill>
                  <a:schemeClr val="tx2"/>
                </a:solidFill>
                <a:latin typeface="Courier New" pitchFamily="49" charset="0"/>
              </a:rPr>
              <a:t>Runnable</a:t>
            </a:r>
            <a:r>
              <a:rPr lang="en-GB" sz="2800">
                <a:solidFill>
                  <a:schemeClr val="tx2"/>
                </a:solidFill>
              </a:rPr>
              <a:t> interface.</a:t>
            </a:r>
            <a:r>
              <a:rPr lang="en-GB" sz="2800"/>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t>Override the </a:t>
            </a:r>
            <a:r>
              <a:rPr lang="en-GB" sz="2800">
                <a:latin typeface="Courier New" pitchFamily="49" charset="0"/>
              </a:rPr>
              <a:t>run()</a:t>
            </a:r>
            <a:r>
              <a:rPr lang="en-GB" sz="2800"/>
              <a:t> method.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solidFill>
                  <a:schemeClr val="tx2"/>
                </a:solidFill>
              </a:rPr>
              <a:t>Create a thread with </a:t>
            </a:r>
            <a:r>
              <a:rPr lang="en-GB" sz="2800">
                <a:solidFill>
                  <a:schemeClr val="tx2"/>
                </a:solidFill>
                <a:latin typeface="Courier New" pitchFamily="49" charset="0"/>
              </a:rPr>
              <a:t>new Thread(runnable)</a:t>
            </a:r>
            <a:r>
              <a:rPr lang="en-GB" sz="2800">
                <a:solidFill>
                  <a:schemeClr val="tx2"/>
                </a:solidFill>
              </a:rPr>
              <a:t>.</a:t>
            </a:r>
            <a:r>
              <a:rPr lang="en-GB" sz="2800"/>
              <a:t> </a:t>
            </a:r>
          </a:p>
          <a:p>
            <a:pPr>
              <a:lnSpc>
                <a:spcPct val="9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a:t>Start the thread by calling the </a:t>
            </a:r>
            <a:r>
              <a:rPr lang="en-GB" sz="2800">
                <a:latin typeface="Courier New" pitchFamily="49" charset="0"/>
              </a:rPr>
              <a:t>start()</a:t>
            </a:r>
            <a:r>
              <a:rPr lang="en-GB" sz="2800"/>
              <a:t> method. </a:t>
            </a:r>
            <a:endParaRPr lang="en-GB"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p>
            <a:pPr>
              <a:defRPr/>
            </a:pPr>
            <a:fld id="{3AE4BAAA-A288-42A3-9A2A-1C035ABF7710}" type="slidenum">
              <a:rPr lang="en-US" smtClean="0"/>
              <a:pPr>
                <a:defRPr/>
              </a:pPr>
              <a:t>9</a:t>
            </a:fld>
            <a:endParaRPr lang="en-US" smtClean="0"/>
          </a:p>
        </p:txBody>
      </p:sp>
      <p:sp>
        <p:nvSpPr>
          <p:cNvPr id="8195" name="Rectangle 2"/>
          <p:cNvSpPr>
            <a:spLocks noGrp="1" noChangeArrowheads="1"/>
          </p:cNvSpPr>
          <p:nvPr>
            <p:ph type="title"/>
          </p:nvPr>
        </p:nvSpPr>
        <p:spPr>
          <a:xfrm>
            <a:off x="1524000" y="76200"/>
            <a:ext cx="7394575" cy="623888"/>
          </a:xfrm>
        </p:spPr>
        <p:txBody>
          <a:bodyPr/>
          <a:lstStyle/>
          <a:p>
            <a:pPr eaLnBrk="1" hangingPunct="1"/>
            <a:r>
              <a:rPr lang="en-US" dirty="0" smtClean="0"/>
              <a:t>Extending Thread Class: </a:t>
            </a:r>
            <a:r>
              <a:rPr lang="en-US" dirty="0" smtClean="0">
                <a:solidFill>
                  <a:srgbClr val="FF0000"/>
                </a:solidFill>
              </a:rPr>
              <a:t>Method A</a:t>
            </a:r>
          </a:p>
        </p:txBody>
      </p:sp>
      <p:sp>
        <p:nvSpPr>
          <p:cNvPr id="8196" name="Text Box 521"/>
          <p:cNvSpPr txBox="1">
            <a:spLocks noChangeArrowheads="1"/>
          </p:cNvSpPr>
          <p:nvPr/>
        </p:nvSpPr>
        <p:spPr bwMode="auto">
          <a:xfrm>
            <a:off x="381000" y="1095375"/>
            <a:ext cx="8382000" cy="1190625"/>
          </a:xfrm>
          <a:prstGeom prst="rect">
            <a:avLst/>
          </a:prstGeom>
          <a:noFill/>
          <a:ln w="9525">
            <a:noFill/>
            <a:miter lim="800000"/>
            <a:headEnd/>
            <a:tailEnd/>
          </a:ln>
        </p:spPr>
        <p:txBody>
          <a:bodyPr>
            <a:spAutoFit/>
          </a:bodyPr>
          <a:lstStyle/>
          <a:p>
            <a:pPr eaLnBrk="0" hangingPunct="0"/>
            <a:r>
              <a:rPr lang="en-US"/>
              <a:t>For each thread that you want to create, you define a class that extends the </a:t>
            </a:r>
            <a:r>
              <a:rPr lang="en-US" i="1"/>
              <a:t>Thread</a:t>
            </a:r>
            <a:r>
              <a:rPr lang="en-US"/>
              <a:t> class.</a:t>
            </a:r>
          </a:p>
          <a:p>
            <a:pPr eaLnBrk="0" hangingPunct="0"/>
            <a:r>
              <a:rPr lang="en-US"/>
              <a:t>A </a:t>
            </a:r>
            <a:r>
              <a:rPr lang="en-US" b="1" i="1">
                <a:solidFill>
                  <a:srgbClr val="0033CC"/>
                </a:solidFill>
              </a:rPr>
              <a:t>run</a:t>
            </a:r>
            <a:r>
              <a:rPr lang="en-US"/>
              <a:t> method must be defined in this class, just like the </a:t>
            </a:r>
            <a:r>
              <a:rPr lang="en-US" i="1"/>
              <a:t>main</a:t>
            </a:r>
            <a:r>
              <a:rPr lang="en-US"/>
              <a:t> method of a single-thread program. You can have multiple classes, each  with a </a:t>
            </a:r>
            <a:r>
              <a:rPr lang="en-US" i="1"/>
              <a:t>run</a:t>
            </a:r>
            <a:r>
              <a:rPr lang="en-US"/>
              <a:t> method, but you can only have one class with the </a:t>
            </a:r>
            <a:r>
              <a:rPr lang="en-US" i="1"/>
              <a:t>main</a:t>
            </a:r>
            <a:r>
              <a:rPr lang="en-US"/>
              <a:t> method.</a:t>
            </a:r>
          </a:p>
        </p:txBody>
      </p:sp>
      <p:sp>
        <p:nvSpPr>
          <p:cNvPr id="264714" name="Text Box 522"/>
          <p:cNvSpPr txBox="1">
            <a:spLocks noChangeArrowheads="1"/>
          </p:cNvSpPr>
          <p:nvPr/>
        </p:nvSpPr>
        <p:spPr bwMode="auto">
          <a:xfrm>
            <a:off x="152400" y="2362200"/>
            <a:ext cx="3810000" cy="4357688"/>
          </a:xfrm>
          <a:prstGeom prst="rect">
            <a:avLst/>
          </a:prstGeom>
          <a:noFill/>
          <a:ln w="9525">
            <a:noFill/>
            <a:miter lim="800000"/>
            <a:headEnd/>
            <a:tailEnd/>
          </a:ln>
        </p:spPr>
        <p:txBody>
          <a:bodyPr>
            <a:spAutoFit/>
          </a:bodyPr>
          <a:lstStyle/>
          <a:p>
            <a:pPr eaLnBrk="0" hangingPunct="0">
              <a:lnSpc>
                <a:spcPct val="110000"/>
              </a:lnSpc>
              <a:tabLst>
                <a:tab pos="228600" algn="l"/>
                <a:tab pos="457200" algn="l"/>
              </a:tabLst>
            </a:pPr>
            <a:r>
              <a:rPr lang="en-US" dirty="0">
                <a:latin typeface="Arial" pitchFamily="34" charset="0"/>
              </a:rPr>
              <a:t>class myThreadC1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public 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something1</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class myThreadC2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a:t>
            </a:r>
            <a:r>
              <a:rPr lang="en-US" dirty="0"/>
              <a:t>public </a:t>
            </a:r>
            <a:r>
              <a:rPr lang="en-US" dirty="0">
                <a:latin typeface="Arial" pitchFamily="34" charset="0"/>
              </a:rPr>
              <a:t>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something2</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p:txBody>
      </p:sp>
      <p:grpSp>
        <p:nvGrpSpPr>
          <p:cNvPr id="2" name="Group 525"/>
          <p:cNvGrpSpPr>
            <a:grpSpLocks/>
          </p:cNvGrpSpPr>
          <p:nvPr/>
        </p:nvGrpSpPr>
        <p:grpSpPr bwMode="auto">
          <a:xfrm>
            <a:off x="3886200" y="2286000"/>
            <a:ext cx="5105400" cy="4724400"/>
            <a:chOff x="2448" y="1344"/>
            <a:chExt cx="3216" cy="2976"/>
          </a:xfrm>
        </p:grpSpPr>
        <p:sp>
          <p:nvSpPr>
            <p:cNvPr id="8200" name="Text Box 523"/>
            <p:cNvSpPr txBox="1">
              <a:spLocks noChangeArrowheads="1"/>
            </p:cNvSpPr>
            <p:nvPr/>
          </p:nvSpPr>
          <p:spPr bwMode="auto">
            <a:xfrm>
              <a:off x="2496" y="1344"/>
              <a:ext cx="3168" cy="2757"/>
            </a:xfrm>
            <a:prstGeom prst="rect">
              <a:avLst/>
            </a:prstGeom>
            <a:noFill/>
            <a:ln w="9525">
              <a:noFill/>
              <a:miter lim="800000"/>
              <a:headEnd/>
              <a:tailEnd/>
            </a:ln>
          </p:spPr>
          <p:txBody>
            <a:bodyPr>
              <a:spAutoFit/>
            </a:bodyPr>
            <a:lstStyle/>
            <a:p>
              <a:pPr eaLnBrk="0" hangingPunct="0">
                <a:lnSpc>
                  <a:spcPct val="130000"/>
                </a:lnSpc>
                <a:tabLst>
                  <a:tab pos="168275" algn="l"/>
                  <a:tab pos="347663" algn="l"/>
                  <a:tab pos="457200" algn="l"/>
                </a:tabLst>
              </a:pPr>
              <a:r>
                <a:rPr lang="en-US" dirty="0">
                  <a:latin typeface="Arial" pitchFamily="34" charset="0"/>
                </a:rPr>
                <a:t>public class </a:t>
              </a:r>
              <a:r>
                <a:rPr lang="en-US" dirty="0" err="1">
                  <a:latin typeface="Arial" pitchFamily="34" charset="0"/>
                </a:rPr>
                <a:t>TestMyThreads</a:t>
              </a: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	public static void </a:t>
              </a:r>
              <a:r>
                <a:rPr lang="en-US" b="1" dirty="0">
                  <a:solidFill>
                    <a:srgbClr val="0066FF"/>
                  </a:solidFill>
                  <a:latin typeface="Arial" pitchFamily="34" charset="0"/>
                </a:rPr>
                <a:t>main</a:t>
              </a:r>
              <a:r>
                <a:rPr lang="en-US" b="1" dirty="0">
                  <a:latin typeface="Arial" pitchFamily="34" charset="0"/>
                </a:rPr>
                <a:t> </a:t>
              </a:r>
              <a:r>
                <a:rPr lang="en-US" dirty="0">
                  <a:latin typeface="Arial" pitchFamily="34" charset="0"/>
                </a:rPr>
                <a:t>( String </a:t>
              </a:r>
              <a:r>
                <a:rPr lang="en-US" dirty="0" err="1">
                  <a:latin typeface="Arial" pitchFamily="34" charset="0"/>
                </a:rPr>
                <a:t>args</a:t>
              </a:r>
              <a:r>
                <a:rPr lang="en-US" dirty="0">
                  <a:latin typeface="Arial" pitchFamily="34" charset="0"/>
                </a:rPr>
                <a:t>[] ) { </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threadA</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threadB</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threadC</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threadD</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threadA.start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threadB.start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threadC.start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threadD.start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a:t>
              </a:r>
            </a:p>
          </p:txBody>
        </p:sp>
        <p:sp>
          <p:nvSpPr>
            <p:cNvPr id="8201" name="Line 524"/>
            <p:cNvSpPr>
              <a:spLocks noChangeShapeType="1"/>
            </p:cNvSpPr>
            <p:nvPr/>
          </p:nvSpPr>
          <p:spPr bwMode="auto">
            <a:xfrm>
              <a:off x="2448" y="1344"/>
              <a:ext cx="0" cy="2976"/>
            </a:xfrm>
            <a:prstGeom prst="line">
              <a:avLst/>
            </a:prstGeom>
            <a:noFill/>
            <a:ln w="9525">
              <a:solidFill>
                <a:schemeClr val="tx1"/>
              </a:solidFill>
              <a:round/>
              <a:headEnd/>
              <a:tailEnd/>
            </a:ln>
          </p:spPr>
          <p:txBody>
            <a:bodyPr/>
            <a:lstStyle/>
            <a:p>
              <a:endParaRPr lang="en-US"/>
            </a:p>
          </p:txBody>
        </p:sp>
      </p:grpSp>
      <p:sp>
        <p:nvSpPr>
          <p:cNvPr id="8199" name="TextBox 8"/>
          <p:cNvSpPr txBox="1">
            <a:spLocks noChangeArrowheads="1"/>
          </p:cNvSpPr>
          <p:nvPr/>
        </p:nvSpPr>
        <p:spPr bwMode="auto">
          <a:xfrm>
            <a:off x="3417888" y="762000"/>
            <a:ext cx="1687512" cy="369888"/>
          </a:xfrm>
          <a:prstGeom prst="rect">
            <a:avLst/>
          </a:prstGeom>
          <a:noFill/>
          <a:ln w="9525">
            <a:noFill/>
            <a:miter lim="800000"/>
            <a:headEnd/>
            <a:tailEnd/>
          </a:ln>
        </p:spPr>
        <p:txBody>
          <a:bodyPr wrap="none">
            <a:spAutoFit/>
          </a:bodyPr>
          <a:lstStyle/>
          <a:p>
            <a:pPr eaLnBrk="0" hangingPunct="0"/>
            <a:r>
              <a:rPr lang="en-US"/>
              <a:t>Text Section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714"/>
                                        </p:tgtEl>
                                        <p:attrNameLst>
                                          <p:attrName>style.visibility</p:attrName>
                                        </p:attrNameLst>
                                      </p:cBhvr>
                                      <p:to>
                                        <p:strVal val="visible"/>
                                      </p:to>
                                    </p:set>
                                    <p:anim calcmode="lin" valueType="num">
                                      <p:cBhvr additive="base">
                                        <p:cTn id="7" dur="500" fill="hold"/>
                                        <p:tgtEl>
                                          <p:spTgt spid="264714"/>
                                        </p:tgtEl>
                                        <p:attrNameLst>
                                          <p:attrName>ppt_x</p:attrName>
                                        </p:attrNameLst>
                                      </p:cBhvr>
                                      <p:tavLst>
                                        <p:tav tm="0">
                                          <p:val>
                                            <p:strVal val="#ppt_x"/>
                                          </p:val>
                                        </p:tav>
                                        <p:tav tm="100000">
                                          <p:val>
                                            <p:strVal val="#ppt_x"/>
                                          </p:val>
                                        </p:tav>
                                      </p:tavLst>
                                    </p:anim>
                                    <p:anim calcmode="lin" valueType="num">
                                      <p:cBhvr additive="base">
                                        <p:cTn id="8" dur="500" fill="hold"/>
                                        <p:tgtEl>
                                          <p:spTgt spid="2647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14"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12628</TotalTime>
  <Words>1523</Words>
  <Application>Microsoft Office PowerPoint</Application>
  <PresentationFormat>On-screen Show (4:3)</PresentationFormat>
  <Paragraphs>629</Paragraphs>
  <Slides>33</Slides>
  <Notes>32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Blends</vt:lpstr>
      <vt:lpstr>PowerPoint Presentation</vt:lpstr>
      <vt:lpstr>How is a New Process Created in Unix?</vt:lpstr>
      <vt:lpstr>Case Study: Writing a UNIX Shell: SimShell</vt:lpstr>
      <vt:lpstr>Example: Creating a Child Process in Unix</vt:lpstr>
      <vt:lpstr>Thread Class in Java</vt:lpstr>
      <vt:lpstr>The Thread Class in Java (Contd.)</vt:lpstr>
      <vt:lpstr>Multithreading in Java: Thread life cycle</vt:lpstr>
      <vt:lpstr>Creating and Starting Threads in Java</vt:lpstr>
      <vt:lpstr>Extending Thread Class: Method A</vt:lpstr>
      <vt:lpstr>Method B: Implementing Runnable Interface</vt:lpstr>
      <vt:lpstr>Example using both Methods A and B</vt:lpstr>
      <vt:lpstr>Example implementing Runnable: thread2</vt:lpstr>
      <vt:lpstr>Creating and starting threads</vt:lpstr>
      <vt:lpstr>Example: Producer and Consumer</vt:lpstr>
      <vt:lpstr>Class that holds a shared variable</vt:lpstr>
      <vt:lpstr>Producer Class</vt:lpstr>
      <vt:lpstr>Consumer Class</vt:lpstr>
      <vt:lpstr>Main Program</vt:lpstr>
      <vt:lpstr>What is wrong with the program?</vt:lpstr>
      <vt:lpstr>Synchronized Method and Statement</vt:lpstr>
      <vt:lpstr>Example: Producer and Consumer</vt:lpstr>
      <vt:lpstr>Buffer Class with Synchronized Methods</vt:lpstr>
      <vt:lpstr>Class with Synchronized Methods (contd.)</vt:lpstr>
      <vt:lpstr>Synchronized Results</vt:lpstr>
      <vt:lpstr>Synchronized methods can be interrupted</vt:lpstr>
      <vt:lpstr>Waiting for Child Threads to complete</vt:lpstr>
      <vt:lpstr>Thread Synchronization in Java</vt:lpstr>
      <vt:lpstr>How is an Intrinsic Lock implemented?</vt:lpstr>
      <vt:lpstr>Issues need to be aware of</vt:lpstr>
      <vt:lpstr>Deadlock Scenario</vt:lpstr>
      <vt:lpstr>Synchronized Statements: Fine-Grained Synchronization</vt:lpstr>
      <vt:lpstr>Synchronized Statements:</vt:lpstr>
      <vt:lpstr>Synchronized Statements</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732</cp:revision>
  <dcterms:created xsi:type="dcterms:W3CDTF">2005-09-17T18:09:54Z</dcterms:created>
  <dcterms:modified xsi:type="dcterms:W3CDTF">2013-09-09T22:33:53Z</dcterms:modified>
</cp:coreProperties>
</file>