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52"/>
  </p:notesMasterIdLst>
  <p:handoutMasterIdLst>
    <p:handoutMasterId r:id="rId53"/>
  </p:handoutMasterIdLst>
  <p:sldIdLst>
    <p:sldId id="523" r:id="rId2"/>
    <p:sldId id="524" r:id="rId3"/>
    <p:sldId id="525" r:id="rId4"/>
    <p:sldId id="557" r:id="rId5"/>
    <p:sldId id="558" r:id="rId6"/>
    <p:sldId id="528" r:id="rId7"/>
    <p:sldId id="529" r:id="rId8"/>
    <p:sldId id="541" r:id="rId9"/>
    <p:sldId id="530" r:id="rId10"/>
    <p:sldId id="540" r:id="rId11"/>
    <p:sldId id="542" r:id="rId12"/>
    <p:sldId id="543" r:id="rId13"/>
    <p:sldId id="531" r:id="rId14"/>
    <p:sldId id="554" r:id="rId15"/>
    <p:sldId id="532" r:id="rId16"/>
    <p:sldId id="544" r:id="rId17"/>
    <p:sldId id="545" r:id="rId18"/>
    <p:sldId id="556" r:id="rId19"/>
    <p:sldId id="546" r:id="rId20"/>
    <p:sldId id="592" r:id="rId21"/>
    <p:sldId id="591" r:id="rId22"/>
    <p:sldId id="573" r:id="rId23"/>
    <p:sldId id="533" r:id="rId24"/>
    <p:sldId id="534" r:id="rId25"/>
    <p:sldId id="574" r:id="rId26"/>
    <p:sldId id="535" r:id="rId27"/>
    <p:sldId id="580" r:id="rId28"/>
    <p:sldId id="576" r:id="rId29"/>
    <p:sldId id="577" r:id="rId30"/>
    <p:sldId id="578" r:id="rId31"/>
    <p:sldId id="581" r:id="rId32"/>
    <p:sldId id="582" r:id="rId33"/>
    <p:sldId id="583" r:id="rId34"/>
    <p:sldId id="599" r:id="rId35"/>
    <p:sldId id="584" r:id="rId36"/>
    <p:sldId id="586" r:id="rId37"/>
    <p:sldId id="587" r:id="rId38"/>
    <p:sldId id="588" r:id="rId39"/>
    <p:sldId id="568" r:id="rId40"/>
    <p:sldId id="570" r:id="rId41"/>
    <p:sldId id="566" r:id="rId42"/>
    <p:sldId id="550" r:id="rId43"/>
    <p:sldId id="536" r:id="rId44"/>
    <p:sldId id="547" r:id="rId45"/>
    <p:sldId id="571" r:id="rId46"/>
    <p:sldId id="548" r:id="rId47"/>
    <p:sldId id="579" r:id="rId48"/>
    <p:sldId id="593" r:id="rId49"/>
    <p:sldId id="594" r:id="rId50"/>
    <p:sldId id="598" r:id="rId51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0000FF"/>
    <a:srgbClr val="990000"/>
    <a:srgbClr val="008000"/>
    <a:srgbClr val="CCCCFF"/>
    <a:srgbClr val="CCECFF"/>
    <a:srgbClr val="FF9900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55" autoAdjust="0"/>
    <p:restoredTop sz="86403" autoAdjust="0"/>
  </p:normalViewPr>
  <p:slideViewPr>
    <p:cSldViewPr snapToObjects="1">
      <p:cViewPr>
        <p:scale>
          <a:sx n="100" d="100"/>
          <a:sy n="100" d="100"/>
        </p:scale>
        <p:origin x="-72" y="-132"/>
      </p:cViewPr>
      <p:guideLst>
        <p:guide orient="horz" pos="4080"/>
        <p:guide pos="56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file:///C:\YinongDellOffice\Current\CSE445%20YC\Lecture%20Notes%20CSE445-598\Milticore%20threading%20performance.xlsx" TargetMode="External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oleObject" Target="file:///C:\YinongDellOffice\Current\CSE445%20YC\Lecture%20Notes%20CSE445-598\Milticore%20threading%20performance.xlsx" TargetMode="External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oleObject" Target="file:///C:\YinongDellOffice\Current\CSE445%20YC\Lecture%20Notes%20CSE445-598\Milticore%20threading%20performance.xlsx" TargetMode="External"/><Relationship Id="rId1" Type="http://schemas.openxmlformats.org/officeDocument/2006/relationships/themeOverride" Target="../theme/themeOverrid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1400" b="0"/>
            </a:pPr>
            <a:r>
              <a:rPr lang="en-US" sz="1400" b="0"/>
              <a:t>Speedup four cores / single core</a:t>
            </a:r>
          </a:p>
        </c:rich>
      </c:tx>
      <c:layout>
        <c:manualLayout>
          <c:xMode val="edge"/>
          <c:yMode val="edge"/>
          <c:x val="0.1763427586009412"/>
          <c:y val="4.0402055857176877E-2"/>
        </c:manualLayout>
      </c:layout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Result!$D$1</c:f>
              <c:strCache>
                <c:ptCount val="1"/>
                <c:pt idx="0">
                  <c:v>Speedup</c:v>
                </c:pt>
              </c:strCache>
            </c:strRef>
          </c:tx>
          <c:marker>
            <c:symbol val="none"/>
          </c:marker>
          <c:cat>
            <c:numRef>
              <c:f>Result!$A$2:$A$11</c:f>
              <c:numCache>
                <c:formatCode>General</c:formatCode>
                <c:ptCount val="10"/>
                <c:pt idx="0">
                  <c:v>20000</c:v>
                </c:pt>
                <c:pt idx="1">
                  <c:v>40000</c:v>
                </c:pt>
                <c:pt idx="2">
                  <c:v>60000</c:v>
                </c:pt>
                <c:pt idx="3">
                  <c:v>80000</c:v>
                </c:pt>
                <c:pt idx="4">
                  <c:v>100000</c:v>
                </c:pt>
                <c:pt idx="5">
                  <c:v>120000</c:v>
                </c:pt>
                <c:pt idx="6">
                  <c:v>140000</c:v>
                </c:pt>
                <c:pt idx="7">
                  <c:v>160000</c:v>
                </c:pt>
                <c:pt idx="8">
                  <c:v>180000</c:v>
                </c:pt>
                <c:pt idx="9">
                  <c:v>200000</c:v>
                </c:pt>
              </c:numCache>
            </c:numRef>
          </c:cat>
          <c:val>
            <c:numRef>
              <c:f>Result!$D$2:$D$11</c:f>
              <c:numCache>
                <c:formatCode>0.00</c:formatCode>
                <c:ptCount val="10"/>
                <c:pt idx="0">
                  <c:v>2.0499999999999998</c:v>
                </c:pt>
                <c:pt idx="1">
                  <c:v>2.6969696969696968</c:v>
                </c:pt>
                <c:pt idx="2">
                  <c:v>2.8367346938775508</c:v>
                </c:pt>
                <c:pt idx="3">
                  <c:v>3.0806451612903225</c:v>
                </c:pt>
                <c:pt idx="4">
                  <c:v>2.7954545454545454</c:v>
                </c:pt>
                <c:pt idx="5">
                  <c:v>3.0927835051546393</c:v>
                </c:pt>
                <c:pt idx="6">
                  <c:v>3.5544554455445527</c:v>
                </c:pt>
                <c:pt idx="7">
                  <c:v>3.4789915966386555</c:v>
                </c:pt>
                <c:pt idx="8">
                  <c:v>3.1677852348993292</c:v>
                </c:pt>
                <c:pt idx="9">
                  <c:v>3.3529411764705781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5698176"/>
        <c:axId val="94934656"/>
      </c:lineChart>
      <c:catAx>
        <c:axId val="11569817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94934656"/>
        <c:crosses val="autoZero"/>
        <c:auto val="1"/>
        <c:lblAlgn val="ctr"/>
        <c:lblOffset val="100"/>
        <c:noMultiLvlLbl val="0"/>
      </c:catAx>
      <c:valAx>
        <c:axId val="94934656"/>
        <c:scaling>
          <c:orientation val="minMax"/>
          <c:min val="1"/>
        </c:scaling>
        <c:delete val="0"/>
        <c:axPos val="l"/>
        <c:majorGridlines/>
        <c:numFmt formatCode="0.00" sourceLinked="1"/>
        <c:majorTickMark val="out"/>
        <c:minorTickMark val="none"/>
        <c:tickLblPos val="nextTo"/>
        <c:crossAx val="115698176"/>
        <c:crosses val="autoZero"/>
        <c:crossBetween val="between"/>
      </c:valAx>
    </c:plotArea>
    <c:plotVisOnly val="1"/>
    <c:dispBlanksAs val="gap"/>
    <c:showDLblsOverMax val="0"/>
  </c:chart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1400" b="0"/>
            </a:pPr>
            <a:r>
              <a:rPr lang="en-US" sz="1400" b="0" dirty="0"/>
              <a:t>Efficiency four </a:t>
            </a:r>
            <a:r>
              <a:rPr lang="en-US" sz="1400" b="0" dirty="0" smtClean="0"/>
              <a:t>cores </a:t>
            </a:r>
            <a:r>
              <a:rPr lang="en-US" sz="1400" b="0" dirty="0"/>
              <a:t>/ single core</a:t>
            </a:r>
          </a:p>
        </c:rich>
      </c:tx>
      <c:layout>
        <c:manualLayout>
          <c:xMode val="edge"/>
          <c:yMode val="edge"/>
          <c:x val="0.15978299501747031"/>
          <c:y val="4.1411848740264177E-2"/>
        </c:manualLayout>
      </c:layout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Result!$E$1</c:f>
              <c:strCache>
                <c:ptCount val="1"/>
                <c:pt idx="0">
                  <c:v>Efficiency</c:v>
                </c:pt>
              </c:strCache>
            </c:strRef>
          </c:tx>
          <c:spPr>
            <a:ln>
              <a:solidFill>
                <a:srgbClr val="002060"/>
              </a:solidFill>
            </a:ln>
          </c:spPr>
          <c:marker>
            <c:symbol val="none"/>
          </c:marker>
          <c:cat>
            <c:numRef>
              <c:f>Result!$A$2:$A$11</c:f>
              <c:numCache>
                <c:formatCode>General</c:formatCode>
                <c:ptCount val="10"/>
                <c:pt idx="0">
                  <c:v>20000</c:v>
                </c:pt>
                <c:pt idx="1">
                  <c:v>40000</c:v>
                </c:pt>
                <c:pt idx="2">
                  <c:v>60000</c:v>
                </c:pt>
                <c:pt idx="3">
                  <c:v>80000</c:v>
                </c:pt>
                <c:pt idx="4">
                  <c:v>100000</c:v>
                </c:pt>
                <c:pt idx="5">
                  <c:v>120000</c:v>
                </c:pt>
                <c:pt idx="6">
                  <c:v>140000</c:v>
                </c:pt>
                <c:pt idx="7">
                  <c:v>160000</c:v>
                </c:pt>
                <c:pt idx="8">
                  <c:v>180000</c:v>
                </c:pt>
                <c:pt idx="9">
                  <c:v>200000</c:v>
                </c:pt>
              </c:numCache>
            </c:numRef>
          </c:cat>
          <c:val>
            <c:numRef>
              <c:f>Result!$E$2:$E$11</c:f>
              <c:numCache>
                <c:formatCode>0%</c:formatCode>
                <c:ptCount val="10"/>
                <c:pt idx="0">
                  <c:v>0.51249999999999996</c:v>
                </c:pt>
                <c:pt idx="1">
                  <c:v>0.67424242424242464</c:v>
                </c:pt>
                <c:pt idx="2">
                  <c:v>0.70918367346939071</c:v>
                </c:pt>
                <c:pt idx="3">
                  <c:v>0.77016129032258396</c:v>
                </c:pt>
                <c:pt idx="4">
                  <c:v>0.69886363636363902</c:v>
                </c:pt>
                <c:pt idx="5">
                  <c:v>0.77319587628866504</c:v>
                </c:pt>
                <c:pt idx="6">
                  <c:v>0.88861386138613851</c:v>
                </c:pt>
                <c:pt idx="7">
                  <c:v>0.86974789915966622</c:v>
                </c:pt>
                <c:pt idx="8">
                  <c:v>0.79194630872483218</c:v>
                </c:pt>
                <c:pt idx="9">
                  <c:v>0.83823529411764708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5699200"/>
        <c:axId val="94936384"/>
      </c:lineChart>
      <c:catAx>
        <c:axId val="1156992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94936384"/>
        <c:crosses val="autoZero"/>
        <c:auto val="1"/>
        <c:lblAlgn val="ctr"/>
        <c:lblOffset val="100"/>
        <c:noMultiLvlLbl val="0"/>
      </c:catAx>
      <c:valAx>
        <c:axId val="94936384"/>
        <c:scaling>
          <c:orientation val="minMax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115699200"/>
        <c:crosses val="autoZero"/>
        <c:crossBetween val="between"/>
      </c:valAx>
    </c:plotArea>
    <c:plotVisOnly val="1"/>
    <c:dispBlanksAs val="gap"/>
    <c:showDLblsOverMax val="0"/>
  </c:chart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1400" b="0"/>
            </a:pPr>
            <a:r>
              <a:rPr lang="en-US" sz="1400" dirty="0"/>
              <a:t>Execution </a:t>
            </a:r>
            <a:r>
              <a:rPr lang="en-US" sz="1400" dirty="0" smtClean="0"/>
              <a:t>Time in milliseconds</a:t>
            </a:r>
            <a:endParaRPr lang="en-US" sz="1400" dirty="0"/>
          </a:p>
        </c:rich>
      </c:tx>
      <c:layout>
        <c:manualLayout>
          <c:xMode val="edge"/>
          <c:yMode val="edge"/>
          <c:x val="0.33488905106571026"/>
          <c:y val="3.9392676353894561E-2"/>
        </c:manualLayout>
      </c:layout>
      <c:overlay val="0"/>
      <c:spPr>
        <a:noFill/>
      </c:sp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Result!$B$1</c:f>
              <c:strCache>
                <c:ptCount val="1"/>
                <c:pt idx="0">
                  <c:v>One thread</c:v>
                </c:pt>
              </c:strCache>
            </c:strRef>
          </c:tx>
          <c:marker>
            <c:symbol val="none"/>
          </c:marker>
          <c:cat>
            <c:numRef>
              <c:f>Result!$A$2:$A$11</c:f>
              <c:numCache>
                <c:formatCode>General</c:formatCode>
                <c:ptCount val="10"/>
                <c:pt idx="0">
                  <c:v>20000</c:v>
                </c:pt>
                <c:pt idx="1">
                  <c:v>40000</c:v>
                </c:pt>
                <c:pt idx="2">
                  <c:v>60000</c:v>
                </c:pt>
                <c:pt idx="3">
                  <c:v>80000</c:v>
                </c:pt>
                <c:pt idx="4">
                  <c:v>100000</c:v>
                </c:pt>
                <c:pt idx="5">
                  <c:v>120000</c:v>
                </c:pt>
                <c:pt idx="6">
                  <c:v>140000</c:v>
                </c:pt>
                <c:pt idx="7">
                  <c:v>160000</c:v>
                </c:pt>
                <c:pt idx="8">
                  <c:v>180000</c:v>
                </c:pt>
                <c:pt idx="9">
                  <c:v>200000</c:v>
                </c:pt>
              </c:numCache>
            </c:numRef>
          </c:cat>
          <c:val>
            <c:numRef>
              <c:f>Result!$B$2:$B$11</c:f>
              <c:numCache>
                <c:formatCode>General</c:formatCode>
                <c:ptCount val="10"/>
                <c:pt idx="0">
                  <c:v>41</c:v>
                </c:pt>
                <c:pt idx="1">
                  <c:v>89</c:v>
                </c:pt>
                <c:pt idx="2">
                  <c:v>139</c:v>
                </c:pt>
                <c:pt idx="3">
                  <c:v>191</c:v>
                </c:pt>
                <c:pt idx="4">
                  <c:v>246</c:v>
                </c:pt>
                <c:pt idx="5">
                  <c:v>300</c:v>
                </c:pt>
                <c:pt idx="6">
                  <c:v>359</c:v>
                </c:pt>
                <c:pt idx="7">
                  <c:v>414</c:v>
                </c:pt>
                <c:pt idx="8">
                  <c:v>472</c:v>
                </c:pt>
                <c:pt idx="9">
                  <c:v>513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Result!$C$1</c:f>
              <c:strCache>
                <c:ptCount val="1"/>
                <c:pt idx="0">
                  <c:v>Four Thread</c:v>
                </c:pt>
              </c:strCache>
            </c:strRef>
          </c:tx>
          <c:spPr>
            <a:ln>
              <a:solidFill>
                <a:srgbClr val="0000FF"/>
              </a:solidFill>
            </a:ln>
          </c:spPr>
          <c:marker>
            <c:symbol val="none"/>
          </c:marker>
          <c:cat>
            <c:numRef>
              <c:f>Result!$A$2:$A$11</c:f>
              <c:numCache>
                <c:formatCode>General</c:formatCode>
                <c:ptCount val="10"/>
                <c:pt idx="0">
                  <c:v>20000</c:v>
                </c:pt>
                <c:pt idx="1">
                  <c:v>40000</c:v>
                </c:pt>
                <c:pt idx="2">
                  <c:v>60000</c:v>
                </c:pt>
                <c:pt idx="3">
                  <c:v>80000</c:v>
                </c:pt>
                <c:pt idx="4">
                  <c:v>100000</c:v>
                </c:pt>
                <c:pt idx="5">
                  <c:v>120000</c:v>
                </c:pt>
                <c:pt idx="6">
                  <c:v>140000</c:v>
                </c:pt>
                <c:pt idx="7">
                  <c:v>160000</c:v>
                </c:pt>
                <c:pt idx="8">
                  <c:v>180000</c:v>
                </c:pt>
                <c:pt idx="9">
                  <c:v>200000</c:v>
                </c:pt>
              </c:numCache>
            </c:numRef>
          </c:cat>
          <c:val>
            <c:numRef>
              <c:f>Result!$C$2:$C$11</c:f>
              <c:numCache>
                <c:formatCode>General</c:formatCode>
                <c:ptCount val="10"/>
                <c:pt idx="0">
                  <c:v>20</c:v>
                </c:pt>
                <c:pt idx="1">
                  <c:v>33</c:v>
                </c:pt>
                <c:pt idx="2">
                  <c:v>49</c:v>
                </c:pt>
                <c:pt idx="3">
                  <c:v>62</c:v>
                </c:pt>
                <c:pt idx="4">
                  <c:v>88</c:v>
                </c:pt>
                <c:pt idx="5">
                  <c:v>97</c:v>
                </c:pt>
                <c:pt idx="6">
                  <c:v>101</c:v>
                </c:pt>
                <c:pt idx="7">
                  <c:v>119</c:v>
                </c:pt>
                <c:pt idx="8">
                  <c:v>149</c:v>
                </c:pt>
                <c:pt idx="9">
                  <c:v>153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6989952"/>
        <c:axId val="117294208"/>
      </c:lineChart>
      <c:catAx>
        <c:axId val="11698995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17294208"/>
        <c:crosses val="autoZero"/>
        <c:auto val="1"/>
        <c:lblAlgn val="ctr"/>
        <c:lblOffset val="100"/>
        <c:noMultiLvlLbl val="0"/>
      </c:catAx>
      <c:valAx>
        <c:axId val="117294208"/>
        <c:scaling>
          <c:orientation val="minMax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16989952"/>
        <c:crosses val="autoZero"/>
        <c:crossBetween val="between"/>
      </c:valAx>
    </c:plotArea>
    <c:plotVisOnly val="1"/>
    <c:dispBlanksAs val="gap"/>
    <c:showDLblsOverMax val="0"/>
  </c:chart>
  <c:externalData r:id="rId2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3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3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b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3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A4942511-8E02-4D26-8A6D-C648596D0C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431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b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EA890248-C579-4297-87B9-AEB6A657E8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8461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A77C28-F867-45A1-B381-138732AB895B}" type="slidenum">
              <a:rPr lang="en-US" smtClean="0">
                <a:latin typeface="Arial" charset="0"/>
              </a:rPr>
              <a:pPr/>
              <a:t>1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85903A-B93E-42FA-8813-B63BAB897262}" type="slidenum">
              <a:rPr lang="en-US" smtClean="0">
                <a:latin typeface="Arial" charset="0"/>
              </a:rPr>
              <a:pPr/>
              <a:t>10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88375E-F5AA-4E61-BF12-860753F27750}" type="slidenum">
              <a:rPr lang="en-US" smtClean="0">
                <a:latin typeface="Arial" charset="0"/>
              </a:rPr>
              <a:pPr/>
              <a:t>11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6AFDD8-7E73-44E7-9DA7-6CD43CEE11AA}" type="slidenum">
              <a:rPr lang="en-US" smtClean="0">
                <a:latin typeface="Arial" charset="0"/>
              </a:rPr>
              <a:pPr/>
              <a:t>12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C23D3F-1CAC-4C2A-945B-337DFCEA4794}" type="slidenum">
              <a:rPr lang="en-US" smtClean="0">
                <a:latin typeface="Arial" charset="0"/>
              </a:rPr>
              <a:pPr/>
              <a:t>13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D28461-6645-47E0-A62B-22810B9600E1}" type="slidenum">
              <a:rPr lang="en-US" smtClean="0">
                <a:latin typeface="Arial" charset="0"/>
              </a:rPr>
              <a:pPr/>
              <a:t>14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89A6D1-0F67-4A9F-8D7C-B0ACF54BF701}" type="slidenum">
              <a:rPr lang="en-US" smtClean="0">
                <a:latin typeface="Arial" charset="0"/>
              </a:rPr>
              <a:pPr/>
              <a:t>15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4AF1496-D021-44ED-94FD-EB7031B2A668}" type="slidenum">
              <a:rPr lang="en-US" smtClean="0">
                <a:latin typeface="Arial" charset="0"/>
              </a:rPr>
              <a:pPr/>
              <a:t>16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569F81-7342-4B5C-A4FD-721A30C93606}" type="slidenum">
              <a:rPr lang="en-US" smtClean="0">
                <a:latin typeface="Arial" charset="0"/>
              </a:rPr>
              <a:pPr/>
              <a:t>17</a:t>
            </a:fld>
            <a:endParaRPr lang="en-US" smtClean="0">
              <a:latin typeface="Arial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41450" y="923925"/>
            <a:ext cx="4427538" cy="3321050"/>
          </a:xfrm>
          <a:solidFill>
            <a:srgbClr val="FFFFFF"/>
          </a:solidFill>
          <a:ln/>
        </p:spPr>
      </p:sp>
      <p:sp>
        <p:nvSpPr>
          <p:cNvPr id="71684" name="Text Box 3"/>
          <p:cNvSpPr txBox="1">
            <a:spLocks noChangeArrowheads="1"/>
          </p:cNvSpPr>
          <p:nvPr/>
        </p:nvSpPr>
        <p:spPr bwMode="auto">
          <a:xfrm>
            <a:off x="1131888" y="4568825"/>
            <a:ext cx="5056187" cy="3687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defTabSz="846138"/>
            <a:endParaRPr lang="en-US" sz="220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2D25A6-5071-4707-97FF-F84E432E6E8C}" type="slidenum">
              <a:rPr lang="en-US" smtClean="0">
                <a:latin typeface="Arial" charset="0"/>
              </a:rPr>
              <a:pPr/>
              <a:t>18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35FB2F-A388-41B3-BA33-4FA4A17E6603}" type="slidenum">
              <a:rPr lang="en-US" smtClean="0">
                <a:latin typeface="Arial" charset="0"/>
              </a:rPr>
              <a:pPr/>
              <a:t>19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00788B-FE9C-43E5-B06C-639145EBD4DC}" type="slidenum">
              <a:rPr lang="en-US" smtClean="0">
                <a:latin typeface="Arial" charset="0"/>
              </a:rPr>
              <a:pPr/>
              <a:t>2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E0CB268-7F0B-4F62-976E-5A64471A8E7B}" type="slidenum">
              <a:rPr lang="en-US" smtClean="0">
                <a:latin typeface="Arial" charset="0"/>
              </a:rPr>
              <a:pPr/>
              <a:t>20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156A1F-2E32-4DB3-A38F-5CA32FA64D62}" type="slidenum">
              <a:rPr lang="en-US" smtClean="0">
                <a:latin typeface="Arial" charset="0"/>
              </a:rPr>
              <a:pPr/>
              <a:t>23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D6BB6A-8CD0-4BD4-B9A5-1A1735284CC5}" type="slidenum">
              <a:rPr lang="en-US" smtClean="0">
                <a:latin typeface="Arial" charset="0"/>
              </a:rPr>
              <a:pPr/>
              <a:t>24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3E0BB8-90E2-4C22-9721-56F722ECAF0E}" type="slidenum">
              <a:rPr lang="en-US" smtClean="0">
                <a:latin typeface="Arial" charset="0"/>
              </a:rPr>
              <a:pPr/>
              <a:t>25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1356ED-8902-4035-A3AC-32EBBF3CF4A0}" type="slidenum">
              <a:rPr lang="en-US" smtClean="0">
                <a:latin typeface="Arial" charset="0"/>
              </a:rPr>
              <a:pPr/>
              <a:t>26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BFB8DD-CB93-4EE2-B472-2B48F053BA90}" type="slidenum">
              <a:rPr lang="en-US" smtClean="0">
                <a:latin typeface="Arial" charset="0"/>
              </a:rPr>
              <a:pPr/>
              <a:t>27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69EFD3-669D-494C-A86A-6F5CBC6B4549}" type="slidenum">
              <a:rPr lang="en-US" smtClean="0">
                <a:latin typeface="Arial" charset="0"/>
              </a:rPr>
              <a:pPr/>
              <a:t>28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026DDB-DDE4-4D7B-B22A-D9DF76A4832F}" type="slidenum">
              <a:rPr lang="en-US" smtClean="0">
                <a:latin typeface="Arial" charset="0"/>
              </a:rPr>
              <a:pPr/>
              <a:t>29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6B475E-7CCA-407A-A3F7-2BC5ADEB84B4}" type="slidenum">
              <a:rPr lang="en-US" smtClean="0">
                <a:latin typeface="Arial" charset="0"/>
              </a:rPr>
              <a:pPr/>
              <a:t>31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6B475E-7CCA-407A-A3F7-2BC5ADEB84B4}" type="slidenum">
              <a:rPr lang="en-US" smtClean="0">
                <a:latin typeface="Arial" charset="0"/>
              </a:rPr>
              <a:pPr/>
              <a:t>34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EFB6EC-B245-40A4-9236-73C1ED5CFB0A}" type="slidenum">
              <a:rPr lang="en-US" smtClean="0">
                <a:latin typeface="Arial" charset="0"/>
              </a:rPr>
              <a:pPr/>
              <a:t>3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61A251-ED56-49C9-A6B5-F67B1AB4D52A}" type="slidenum">
              <a:rPr lang="en-US" smtClean="0">
                <a:latin typeface="Arial" charset="0"/>
              </a:rPr>
              <a:pPr/>
              <a:t>42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57581F-7D5E-4CA1-B428-0FDBF6630493}" type="slidenum">
              <a:rPr lang="en-US" smtClean="0">
                <a:latin typeface="Arial" charset="0"/>
              </a:rPr>
              <a:pPr/>
              <a:t>43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2DA063-CABE-483D-A7C9-3BDDF8EC0EFC}" type="slidenum">
              <a:rPr lang="en-US" smtClean="0">
                <a:latin typeface="Arial" charset="0"/>
              </a:rPr>
              <a:pPr/>
              <a:t>44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CD3651-7457-4A9C-AC2D-DC460E5B9BC9}" type="slidenum">
              <a:rPr lang="en-US" smtClean="0">
                <a:latin typeface="Arial" charset="0"/>
              </a:rPr>
              <a:pPr/>
              <a:t>45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D28B3D-ACB7-4C53-A16D-299A7B50AC43}" type="slidenum">
              <a:rPr lang="en-US" smtClean="0">
                <a:latin typeface="Arial" charset="0"/>
              </a:rPr>
              <a:pPr/>
              <a:t>46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346027-510C-4FC2-8FAB-C6CBED4D7086}" type="slidenum">
              <a:rPr lang="en-US" smtClean="0">
                <a:latin typeface="Arial" charset="0"/>
              </a:rPr>
              <a:pPr/>
              <a:t>47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6264C0D-2E34-4ACB-92A2-822B5DFA7D9B}" type="slidenum">
              <a:rPr lang="en-US" smtClean="0">
                <a:latin typeface="Arial" charset="0"/>
              </a:rPr>
              <a:pPr/>
              <a:t>49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04AFD12-4087-40ED-9C88-A2D2D7A6ABF8}" type="slidenum">
              <a:rPr lang="en-US" smtClean="0">
                <a:latin typeface="Arial" charset="0"/>
              </a:rPr>
              <a:pPr/>
              <a:t>50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7122B6-4192-4D9A-84EC-9B907AFD3616}" type="slidenum">
              <a:rPr lang="en-US" smtClean="0">
                <a:latin typeface="Arial" charset="0"/>
              </a:rPr>
              <a:pPr/>
              <a:t>4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0D15C1-996E-407C-BC42-F9140636D09B}" type="slidenum">
              <a:rPr lang="en-US" smtClean="0">
                <a:latin typeface="Arial" charset="0"/>
              </a:rPr>
              <a:pPr/>
              <a:t>5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C5087D-8C2E-4E04-A202-86140A2597A6}" type="slidenum">
              <a:rPr lang="en-US" smtClean="0">
                <a:latin typeface="Arial" charset="0"/>
              </a:rPr>
              <a:pPr/>
              <a:t>6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CE8C32-6619-47A6-85CF-65143FE6CA11}" type="slidenum">
              <a:rPr lang="en-US" smtClean="0">
                <a:latin typeface="Arial" charset="0"/>
              </a:rPr>
              <a:pPr/>
              <a:t>7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377A63-6843-4558-B759-98CE2E6D16C6}" type="slidenum">
              <a:rPr lang="en-US" smtClean="0">
                <a:latin typeface="Arial" charset="0"/>
              </a:rPr>
              <a:pPr/>
              <a:t>8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E4DAA42-5A22-463A-A2CF-8E16FB047C29}" type="slidenum">
              <a:rPr lang="en-US" smtClean="0">
                <a:latin typeface="Arial" charset="0"/>
              </a:rPr>
              <a:pPr/>
              <a:t>9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19812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686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2192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686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3528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ABC0CD-EE29-4F87-A114-E40AE56C19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2300" y="152400"/>
            <a:ext cx="2095500" cy="59801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6134100" cy="59801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C9099D-F065-41FA-8273-06827CF464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620000" cy="6238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524000"/>
            <a:ext cx="8269288" cy="460851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0B44AD-01AF-4C65-80FC-449D76609F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620000" cy="6238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4057650" cy="46085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524000"/>
            <a:ext cx="4059238" cy="46085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832EAA-CF0B-47A3-BB32-628348ED82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DF119-116B-4D18-ADF3-794E8A3075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8719A1-8D21-4B1C-A9CB-27F9772C56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405765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524000"/>
            <a:ext cx="4059238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BC3022-D420-4417-89D9-52FDD59167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6D6DD2-DDAA-4D33-B29B-3B9013BAD8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1DF071-FE7C-4EC3-9AB1-25B2964A2B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1AF17B-967E-42A6-BD0C-D7B74AFE66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E50BD0-A3FC-4D3D-AA46-3A7BD93A6E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237279-4BC5-430E-BFB0-92E29C429E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GB" sz="2400">
              <a:latin typeface="Tahoma" pitchFamily="34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GB" sz="2400">
              <a:latin typeface="Tahoma" pitchFamily="34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GB" sz="2400">
              <a:latin typeface="Tahoma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GB" sz="2400">
              <a:latin typeface="Tahoma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GB" sz="2400">
              <a:latin typeface="Tahoma" pitchFamily="34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GB" sz="2400">
              <a:latin typeface="Tahoma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7905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GB" sz="2400">
              <a:latin typeface="Tahoma" pitchFamily="34" charset="0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152400"/>
            <a:ext cx="7620000" cy="6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8269288" cy="460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83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8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83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" y="304800"/>
            <a:ext cx="7794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26D13C1E-445E-434A-B4C5-9ED2D98D4B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05839" name="Picture 15" descr="lwm2_mg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6200" y="6477000"/>
            <a:ext cx="15240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9" name="Text Box 16"/>
          <p:cNvSpPr txBox="1">
            <a:spLocks noChangeArrowheads="1"/>
          </p:cNvSpPr>
          <p:nvPr userDrawn="1"/>
        </p:nvSpPr>
        <p:spPr bwMode="auto">
          <a:xfrm>
            <a:off x="7924800" y="6477000"/>
            <a:ext cx="1096963" cy="30797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sz="1400" i="1" smtClean="0">
                <a:solidFill>
                  <a:schemeClr val="folHlink"/>
                </a:solidFill>
              </a:rPr>
              <a:t>Yinong Chen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44" r:id="rId1"/>
    <p:sldLayoutId id="2147484732" r:id="rId2"/>
    <p:sldLayoutId id="2147484733" r:id="rId3"/>
    <p:sldLayoutId id="2147484734" r:id="rId4"/>
    <p:sldLayoutId id="2147484735" r:id="rId5"/>
    <p:sldLayoutId id="2147484736" r:id="rId6"/>
    <p:sldLayoutId id="2147484737" r:id="rId7"/>
    <p:sldLayoutId id="2147484738" r:id="rId8"/>
    <p:sldLayoutId id="2147484739" r:id="rId9"/>
    <p:sldLayoutId id="2147484740" r:id="rId10"/>
    <p:sldLayoutId id="2147484741" r:id="rId11"/>
    <p:sldLayoutId id="2147484742" r:id="rId12"/>
    <p:sldLayoutId id="2147484743" r:id="rId1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0"/>
                                        <p:tgtEl>
                                          <p:spTgt spid="2058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205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oftware.intel.com/en-us/videos/destroy-the-castle-demo-at-gdc-austin/" TargetMode="External"/><Relationship Id="rId5" Type="http://schemas.openxmlformats.org/officeDocument/2006/relationships/hyperlink" Target="http://software.intel.com/en-us/videos/intel-horsepower-demo-sigcse-2010/" TargetMode="External"/><Relationship Id="rId4" Type="http://schemas.openxmlformats.org/officeDocument/2006/relationships/image" Target="../media/image5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software.intel.com/en-us/articles/intel-many-core-testing-lab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"/>
          <p:cNvSpPr>
            <a:spLocks noChangeArrowheads="1"/>
          </p:cNvSpPr>
          <p:nvPr/>
        </p:nvSpPr>
        <p:spPr bwMode="auto">
          <a:xfrm>
            <a:off x="646112" y="2819400"/>
            <a:ext cx="8345487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736" tIns="48368" rIns="96736" bIns="48368"/>
          <a:lstStyle/>
          <a:p>
            <a:pPr marL="363538" indent="-363538" defTabSz="966788">
              <a:lnSpc>
                <a:spcPct val="12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endParaRPr lang="en-US" sz="2400" dirty="0">
              <a:solidFill>
                <a:schemeClr val="folHlink"/>
              </a:solidFill>
            </a:endParaRPr>
          </a:p>
          <a:p>
            <a:pPr marL="363538" indent="-363538" defTabSz="966788"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sz="3600" dirty="0">
                <a:solidFill>
                  <a:schemeClr val="folHlink"/>
                </a:solidFill>
              </a:rPr>
              <a:t>Performance of</a:t>
            </a:r>
          </a:p>
          <a:p>
            <a:pPr marL="363538" indent="-363538" defTabSz="966788"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sz="3600" dirty="0">
                <a:solidFill>
                  <a:schemeClr val="folHlink"/>
                </a:solidFill>
              </a:rPr>
              <a:t>Multithreading </a:t>
            </a:r>
            <a:r>
              <a:rPr lang="en-US" sz="3600" dirty="0" smtClean="0">
                <a:solidFill>
                  <a:schemeClr val="folHlink"/>
                </a:solidFill>
              </a:rPr>
              <a:t>and Multi-Core Computing</a:t>
            </a:r>
            <a:endParaRPr lang="en-US" sz="3600" dirty="0">
              <a:solidFill>
                <a:schemeClr val="folHlink"/>
              </a:solidFill>
            </a:endParaRPr>
          </a:p>
        </p:txBody>
      </p:sp>
      <p:sp>
        <p:nvSpPr>
          <p:cNvPr id="3075" name="Rectangle 11"/>
          <p:cNvSpPr>
            <a:spLocks noChangeArrowheads="1"/>
          </p:cNvSpPr>
          <p:nvPr/>
        </p:nvSpPr>
        <p:spPr bwMode="auto">
          <a:xfrm>
            <a:off x="609600" y="5257800"/>
            <a:ext cx="8194675" cy="85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736" tIns="48368" rIns="96736" bIns="48368">
            <a:spAutoFit/>
          </a:bodyPr>
          <a:lstStyle/>
          <a:p>
            <a:pPr algn="ctr" defTabSz="966788"/>
            <a:r>
              <a:rPr lang="en-US" sz="2500" dirty="0" err="1"/>
              <a:t>Yinong</a:t>
            </a:r>
            <a:r>
              <a:rPr lang="en-US" sz="2500" dirty="0"/>
              <a:t> Chen (Ph.D.)</a:t>
            </a:r>
          </a:p>
          <a:p>
            <a:pPr algn="ctr" defTabSz="966788" eaLnBrk="1" hangingPunct="1"/>
            <a:r>
              <a:rPr lang="en-US" sz="2400" dirty="0"/>
              <a:t>http://www.public.asu.edu/~ychen10/teaching/cse445/index.html</a:t>
            </a:r>
          </a:p>
        </p:txBody>
      </p:sp>
      <p:pic>
        <p:nvPicPr>
          <p:cNvPr id="307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457200"/>
            <a:ext cx="6457950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8" descr="http://engineering.asu.edu/sites/default/files/shared/downloads/ASU_engineering_RGB_2009_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36638" y="460375"/>
            <a:ext cx="3230562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8" name="Rectangle 12"/>
          <p:cNvSpPr>
            <a:spLocks noChangeArrowheads="1"/>
          </p:cNvSpPr>
          <p:nvPr/>
        </p:nvSpPr>
        <p:spPr bwMode="auto">
          <a:xfrm>
            <a:off x="1017588" y="1676400"/>
            <a:ext cx="7288212" cy="114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736" tIns="48368" rIns="96736" bIns="48368" anchor="ctr"/>
          <a:lstStyle/>
          <a:p>
            <a:pPr marL="363538" indent="-363538" defTabSz="966788">
              <a:lnSpc>
                <a:spcPct val="85000"/>
              </a:lnSpc>
              <a:spcBef>
                <a:spcPct val="20000"/>
              </a:spcBef>
            </a:pPr>
            <a:r>
              <a:rPr lang="en-GB" altLang="en-US" sz="3000" b="1" i="1">
                <a:solidFill>
                  <a:srgbClr val="280099"/>
                </a:solidFill>
              </a:rPr>
              <a:t>CSE445/598</a:t>
            </a:r>
          </a:p>
          <a:p>
            <a:pPr marL="363538" indent="-363538" defTabSz="966788">
              <a:lnSpc>
                <a:spcPct val="85000"/>
              </a:lnSpc>
              <a:spcBef>
                <a:spcPct val="20000"/>
              </a:spcBef>
            </a:pPr>
            <a:r>
              <a:rPr lang="en-GB" altLang="en-US" sz="3000" b="1" i="1">
                <a:solidFill>
                  <a:srgbClr val="280099"/>
                </a:solidFill>
              </a:rPr>
              <a:t>Distributed Software Development</a:t>
            </a:r>
            <a:endParaRPr lang="en-US" altLang="en-US" sz="3000" b="1" i="1">
              <a:solidFill>
                <a:srgbClr val="2800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338" name="Straight Arrow Connector 38"/>
          <p:cNvCxnSpPr>
            <a:cxnSpLocks noChangeShapeType="1"/>
            <a:stCxn id="31" idx="2"/>
            <a:endCxn id="35" idx="0"/>
          </p:cNvCxnSpPr>
          <p:nvPr/>
        </p:nvCxnSpPr>
        <p:spPr bwMode="auto">
          <a:xfrm rot="16200000" flipH="1">
            <a:off x="4952207" y="2666206"/>
            <a:ext cx="457200" cy="4587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4339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848600" cy="623888"/>
          </a:xfrm>
        </p:spPr>
        <p:txBody>
          <a:bodyPr/>
          <a:lstStyle/>
          <a:p>
            <a:r>
              <a:rPr lang="en-US" smtClean="0"/>
              <a:t>TBB Asynchronous Call on Smaller Thread</a:t>
            </a: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00" y="304800"/>
            <a:ext cx="1371600" cy="457200"/>
          </a:xfrm>
          <a:noFill/>
        </p:spPr>
        <p:txBody>
          <a:bodyPr/>
          <a:lstStyle/>
          <a:p>
            <a:fld id="{10F4F5FC-1EF9-4AF8-892E-AA1A71F5963F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13317" name="Rectangle 19"/>
          <p:cNvSpPr>
            <a:spLocks noChangeArrowheads="1"/>
          </p:cNvSpPr>
          <p:nvPr/>
        </p:nvSpPr>
        <p:spPr bwMode="auto">
          <a:xfrm>
            <a:off x="4038600" y="990600"/>
            <a:ext cx="20574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/>
              <a:t>Entry Point / Root</a:t>
            </a:r>
          </a:p>
        </p:txBody>
      </p:sp>
      <p:sp>
        <p:nvSpPr>
          <p:cNvPr id="21" name="Flowchart: Terminator 20"/>
          <p:cNvSpPr/>
          <p:nvPr/>
        </p:nvSpPr>
        <p:spPr bwMode="auto">
          <a:xfrm>
            <a:off x="4572000" y="1905000"/>
            <a:ext cx="1828800" cy="457200"/>
          </a:xfrm>
          <a:prstGeom prst="flowChartTerminator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Task processing</a:t>
            </a:r>
          </a:p>
        </p:txBody>
      </p:sp>
      <p:sp>
        <p:nvSpPr>
          <p:cNvPr id="14343" name="Rectangle 21"/>
          <p:cNvSpPr>
            <a:spLocks noChangeArrowheads="1"/>
          </p:cNvSpPr>
          <p:nvPr/>
        </p:nvSpPr>
        <p:spPr bwMode="auto">
          <a:xfrm>
            <a:off x="1524000" y="990600"/>
            <a:ext cx="1979613" cy="6096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/>
              <a:t>Caller spawns </a:t>
            </a:r>
          </a:p>
          <a:p>
            <a:pPr algn="ctr"/>
            <a:r>
              <a:rPr lang="en-US"/>
              <a:t>without Waiting</a:t>
            </a:r>
          </a:p>
        </p:txBody>
      </p:sp>
      <p:sp>
        <p:nvSpPr>
          <p:cNvPr id="24" name="Flowchart: Terminator 23"/>
          <p:cNvSpPr/>
          <p:nvPr/>
        </p:nvSpPr>
        <p:spPr bwMode="auto">
          <a:xfrm>
            <a:off x="4267200" y="2057400"/>
            <a:ext cx="1828800" cy="457200"/>
          </a:xfrm>
          <a:prstGeom prst="flowChartTerminator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Task processing</a:t>
            </a:r>
          </a:p>
        </p:txBody>
      </p:sp>
      <p:sp>
        <p:nvSpPr>
          <p:cNvPr id="31" name="Flowchart: Terminator 30"/>
          <p:cNvSpPr/>
          <p:nvPr/>
        </p:nvSpPr>
        <p:spPr bwMode="auto">
          <a:xfrm>
            <a:off x="4037013" y="2209800"/>
            <a:ext cx="1828800" cy="457200"/>
          </a:xfrm>
          <a:prstGeom prst="flowChartTerminator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Task processing</a:t>
            </a:r>
          </a:p>
        </p:txBody>
      </p:sp>
      <p:cxnSp>
        <p:nvCxnSpPr>
          <p:cNvPr id="13322" name="Straight Arrow Connector 31"/>
          <p:cNvCxnSpPr>
            <a:cxnSpLocks noChangeShapeType="1"/>
            <a:stCxn id="13317" idx="2"/>
            <a:endCxn id="31" idx="0"/>
          </p:cNvCxnSpPr>
          <p:nvPr/>
        </p:nvCxnSpPr>
        <p:spPr bwMode="auto">
          <a:xfrm rot="5400000">
            <a:off x="4628357" y="1770856"/>
            <a:ext cx="762000" cy="115887"/>
          </a:xfrm>
          <a:prstGeom prst="straightConnector1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/>
            <a:tailEnd type="arrow" w="med" len="med"/>
          </a:ln>
        </p:spPr>
      </p:cxnSp>
      <p:cxnSp>
        <p:nvCxnSpPr>
          <p:cNvPr id="13323" name="Straight Arrow Connector 32"/>
          <p:cNvCxnSpPr>
            <a:cxnSpLocks noChangeShapeType="1"/>
            <a:stCxn id="13317" idx="2"/>
            <a:endCxn id="21" idx="0"/>
          </p:cNvCxnSpPr>
          <p:nvPr/>
        </p:nvCxnSpPr>
        <p:spPr bwMode="auto">
          <a:xfrm rot="16200000" flipH="1">
            <a:off x="5048250" y="1466850"/>
            <a:ext cx="457200" cy="419100"/>
          </a:xfrm>
          <a:prstGeom prst="straightConnector1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/>
            <a:tailEnd type="arrow" w="med" len="med"/>
          </a:ln>
        </p:spPr>
      </p:cxnSp>
      <p:cxnSp>
        <p:nvCxnSpPr>
          <p:cNvPr id="13324" name="Straight Arrow Connector 33"/>
          <p:cNvCxnSpPr>
            <a:cxnSpLocks noChangeShapeType="1"/>
            <a:stCxn id="13317" idx="2"/>
            <a:endCxn id="24" idx="0"/>
          </p:cNvCxnSpPr>
          <p:nvPr/>
        </p:nvCxnSpPr>
        <p:spPr bwMode="auto">
          <a:xfrm rot="16200000" flipH="1">
            <a:off x="4819650" y="1695450"/>
            <a:ext cx="609600" cy="114300"/>
          </a:xfrm>
          <a:prstGeom prst="straightConnector1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/>
            <a:tailEnd type="arrow" w="med" len="med"/>
          </a:ln>
        </p:spPr>
      </p:cxnSp>
      <p:sp>
        <p:nvSpPr>
          <p:cNvPr id="35" name="Flowchart: Terminator 34"/>
          <p:cNvSpPr/>
          <p:nvPr/>
        </p:nvSpPr>
        <p:spPr bwMode="auto">
          <a:xfrm>
            <a:off x="4495800" y="3124200"/>
            <a:ext cx="1828800" cy="457200"/>
          </a:xfrm>
          <a:prstGeom prst="flowChartTerminator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Task processing</a:t>
            </a:r>
          </a:p>
        </p:txBody>
      </p:sp>
      <p:sp>
        <p:nvSpPr>
          <p:cNvPr id="36" name="Flowchart: Terminator 35"/>
          <p:cNvSpPr/>
          <p:nvPr/>
        </p:nvSpPr>
        <p:spPr bwMode="auto">
          <a:xfrm>
            <a:off x="4343400" y="3276600"/>
            <a:ext cx="1828800" cy="457200"/>
          </a:xfrm>
          <a:prstGeom prst="flowChartTerminator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Task processing</a:t>
            </a:r>
          </a:p>
        </p:txBody>
      </p:sp>
      <p:sp>
        <p:nvSpPr>
          <p:cNvPr id="37" name="Flowchart: Terminator 36"/>
          <p:cNvSpPr/>
          <p:nvPr/>
        </p:nvSpPr>
        <p:spPr bwMode="auto">
          <a:xfrm>
            <a:off x="4037013" y="3429000"/>
            <a:ext cx="1828800" cy="457200"/>
          </a:xfrm>
          <a:prstGeom prst="flowChartTerminator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Task processing</a:t>
            </a:r>
          </a:p>
        </p:txBody>
      </p:sp>
      <p:cxnSp>
        <p:nvCxnSpPr>
          <p:cNvPr id="14352" name="Straight Arrow Connector 37"/>
          <p:cNvCxnSpPr>
            <a:cxnSpLocks noChangeShapeType="1"/>
            <a:endCxn id="37" idx="0"/>
          </p:cNvCxnSpPr>
          <p:nvPr/>
        </p:nvCxnSpPr>
        <p:spPr bwMode="auto">
          <a:xfrm rot="5400000">
            <a:off x="4571207" y="3047206"/>
            <a:ext cx="7620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4353" name="Straight Arrow Connector 39"/>
          <p:cNvCxnSpPr>
            <a:cxnSpLocks noChangeShapeType="1"/>
            <a:stCxn id="31" idx="2"/>
            <a:endCxn id="36" idx="0"/>
          </p:cNvCxnSpPr>
          <p:nvPr/>
        </p:nvCxnSpPr>
        <p:spPr bwMode="auto">
          <a:xfrm rot="16200000" flipH="1">
            <a:off x="4799807" y="2818606"/>
            <a:ext cx="609600" cy="3063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4354" name="Shape 22"/>
          <p:cNvCxnSpPr>
            <a:cxnSpLocks noChangeShapeType="1"/>
            <a:stCxn id="14343" idx="3"/>
          </p:cNvCxnSpPr>
          <p:nvPr/>
        </p:nvCxnSpPr>
        <p:spPr bwMode="auto">
          <a:xfrm>
            <a:off x="3503613" y="1295400"/>
            <a:ext cx="839787" cy="914400"/>
          </a:xfrm>
          <a:prstGeom prst="curved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4355" name="Rectangle 41"/>
          <p:cNvSpPr>
            <a:spLocks noChangeArrowheads="1"/>
          </p:cNvSpPr>
          <p:nvPr/>
        </p:nvSpPr>
        <p:spPr bwMode="auto">
          <a:xfrm>
            <a:off x="1828800" y="2514600"/>
            <a:ext cx="1371600" cy="3810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pPr algn="ctr"/>
            <a:r>
              <a:rPr lang="en-US"/>
              <a:t>doCallback</a:t>
            </a:r>
          </a:p>
        </p:txBody>
      </p:sp>
      <p:cxnSp>
        <p:nvCxnSpPr>
          <p:cNvPr id="14356" name="Curved Connector 43"/>
          <p:cNvCxnSpPr>
            <a:cxnSpLocks noChangeShapeType="1"/>
            <a:stCxn id="14355" idx="3"/>
            <a:endCxn id="31" idx="1"/>
          </p:cNvCxnSpPr>
          <p:nvPr/>
        </p:nvCxnSpPr>
        <p:spPr bwMode="auto">
          <a:xfrm flipV="1">
            <a:off x="3200400" y="2438400"/>
            <a:ext cx="836613" cy="266700"/>
          </a:xfrm>
          <a:prstGeom prst="curved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4357" name="Rectangle 52"/>
          <p:cNvSpPr>
            <a:spLocks noChangeArrowheads="1"/>
          </p:cNvSpPr>
          <p:nvPr/>
        </p:nvSpPr>
        <p:spPr bwMode="auto">
          <a:xfrm>
            <a:off x="762000" y="4191000"/>
            <a:ext cx="8153400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Arial" charset="0"/>
                <a:cs typeface="Arial" charset="0"/>
              </a:rPr>
              <a:t>void </a:t>
            </a:r>
            <a:r>
              <a:rPr lang="en-US">
                <a:solidFill>
                  <a:srgbClr val="0000FF"/>
                </a:solidFill>
                <a:latin typeface="Arial" charset="0"/>
                <a:cs typeface="Arial" charset="0"/>
              </a:rPr>
              <a:t>doCallback</a:t>
            </a:r>
            <a:r>
              <a:rPr lang="en-US">
                <a:latin typeface="Arial" charset="0"/>
                <a:cs typeface="Arial" charset="0"/>
              </a:rPr>
              <a:t>(FunctionPointer  fCallback, void *pParam)    // C++ code</a:t>
            </a:r>
          </a:p>
          <a:p>
            <a:r>
              <a:rPr lang="en-US">
                <a:latin typeface="Arial" charset="0"/>
                <a:cs typeface="Arial" charset="0"/>
              </a:rPr>
              <a:t>{  </a:t>
            </a:r>
          </a:p>
          <a:p>
            <a:r>
              <a:rPr lang="en-US">
                <a:latin typeface="Arial" charset="0"/>
                <a:cs typeface="Arial" charset="0"/>
              </a:rPr>
              <a:t>    // allocation with "placement new" syntax, see TBB reference documents  </a:t>
            </a:r>
          </a:p>
          <a:p>
            <a:r>
              <a:rPr lang="en-US">
                <a:latin typeface="Arial" charset="0"/>
                <a:cs typeface="Arial" charset="0"/>
              </a:rPr>
              <a:t>    CallbackTask *pCallbackTask = new(  </a:t>
            </a:r>
          </a:p>
          <a:p>
            <a:r>
              <a:rPr lang="en-US">
                <a:latin typeface="Arial" charset="0"/>
                <a:cs typeface="Arial" charset="0"/>
              </a:rPr>
              <a:t>        s_pCallbackRoot-&gt;allocate_additional_child_of(*s_pCallbackRoot)  </a:t>
            </a:r>
          </a:p>
          <a:p>
            <a:r>
              <a:rPr lang="en-US">
                <a:latin typeface="Arial" charset="0"/>
                <a:cs typeface="Arial" charset="0"/>
              </a:rPr>
              <a:t>    ) CallbackTask(fCallback, pParam);  </a:t>
            </a:r>
          </a:p>
          <a:p>
            <a:r>
              <a:rPr lang="en-US">
                <a:latin typeface="Arial" charset="0"/>
                <a:cs typeface="Arial" charset="0"/>
              </a:rPr>
              <a:t>    s_pCallbackRoot-&gt;spawn(*pCallbackTask);  </a:t>
            </a:r>
          </a:p>
          <a:p>
            <a:r>
              <a:rPr lang="en-US">
                <a:latin typeface="Arial" charset="0"/>
                <a:cs typeface="Arial" charset="0"/>
              </a:rPr>
              <a:t>}  </a:t>
            </a:r>
          </a:p>
        </p:txBody>
      </p:sp>
      <p:sp>
        <p:nvSpPr>
          <p:cNvPr id="14358" name="Rounded Rectangular Callout 63"/>
          <p:cNvSpPr>
            <a:spLocks noChangeArrowheads="1"/>
          </p:cNvSpPr>
          <p:nvPr/>
        </p:nvSpPr>
        <p:spPr bwMode="auto">
          <a:xfrm>
            <a:off x="7391400" y="838200"/>
            <a:ext cx="1219200" cy="1219200"/>
          </a:xfrm>
          <a:prstGeom prst="wedgeRoundRectCallout">
            <a:avLst>
              <a:gd name="adj1" fmla="val -148431"/>
              <a:gd name="adj2" fmla="val -19875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Root node will not be created</a:t>
            </a:r>
          </a:p>
        </p:txBody>
      </p:sp>
      <p:sp>
        <p:nvSpPr>
          <p:cNvPr id="14359" name="TextBox 24"/>
          <p:cNvSpPr txBox="1">
            <a:spLocks noChangeArrowheads="1"/>
          </p:cNvSpPr>
          <p:nvPr/>
        </p:nvSpPr>
        <p:spPr bwMode="auto">
          <a:xfrm>
            <a:off x="1752600" y="1878013"/>
            <a:ext cx="11588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eventAlert</a:t>
            </a:r>
          </a:p>
        </p:txBody>
      </p:sp>
      <p:sp>
        <p:nvSpPr>
          <p:cNvPr id="14360" name="Freeform 29"/>
          <p:cNvSpPr>
            <a:spLocks/>
          </p:cNvSpPr>
          <p:nvPr/>
        </p:nvSpPr>
        <p:spPr bwMode="auto">
          <a:xfrm>
            <a:off x="2590800" y="2062163"/>
            <a:ext cx="1517650" cy="407987"/>
          </a:xfrm>
          <a:custGeom>
            <a:avLst/>
            <a:gdLst>
              <a:gd name="T0" fmla="*/ 385818 w 1686296"/>
              <a:gd name="T1" fmla="*/ 231552 h 407720"/>
              <a:gd name="T2" fmla="*/ 214645 w 1686296"/>
              <a:gd name="T3" fmla="*/ 15964 h 407720"/>
              <a:gd name="T4" fmla="*/ 43472 w 1686296"/>
              <a:gd name="T5" fmla="*/ 135737 h 407720"/>
              <a:gd name="T6" fmla="*/ 0 w 1686296"/>
              <a:gd name="T7" fmla="*/ 411205 h 407720"/>
              <a:gd name="T8" fmla="*/ 0 60000 65536"/>
              <a:gd name="T9" fmla="*/ 0 60000 65536"/>
              <a:gd name="T10" fmla="*/ 0 60000 65536"/>
              <a:gd name="T11" fmla="*/ 0 60000 65536"/>
              <a:gd name="T12" fmla="*/ 0 w 1686296"/>
              <a:gd name="T13" fmla="*/ 0 h 407720"/>
              <a:gd name="T14" fmla="*/ 1686296 w 1686296"/>
              <a:gd name="T15" fmla="*/ 407720 h 4077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86296" h="407720">
                <a:moveTo>
                  <a:pt x="1686296" y="229590"/>
                </a:moveTo>
                <a:cubicBezTo>
                  <a:pt x="1436914" y="130629"/>
                  <a:pt x="1187533" y="31668"/>
                  <a:pt x="938151" y="15834"/>
                </a:cubicBezTo>
                <a:cubicBezTo>
                  <a:pt x="688769" y="0"/>
                  <a:pt x="346364" y="69273"/>
                  <a:pt x="190005" y="134587"/>
                </a:cubicBezTo>
                <a:cubicBezTo>
                  <a:pt x="33647" y="199901"/>
                  <a:pt x="16823" y="303810"/>
                  <a:pt x="0" y="40772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Creating a Root for Sync Calls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34400" cy="4648200"/>
          </a:xfrm>
        </p:spPr>
        <p:txBody>
          <a:bodyPr/>
          <a:lstStyle/>
          <a:p>
            <a:r>
              <a:rPr lang="en-US" sz="3200" smtClean="0"/>
              <a:t>In many cases, sync calls are still needed, and it is then advantageous to have a </a:t>
            </a:r>
            <a:r>
              <a:rPr lang="en-US" sz="3200" smtClean="0">
                <a:solidFill>
                  <a:srgbClr val="0000FF"/>
                </a:solidFill>
              </a:rPr>
              <a:t>root</a:t>
            </a:r>
            <a:r>
              <a:rPr lang="en-US" sz="3200" smtClean="0"/>
              <a:t>, which keeps track of asynchronous calls and explicitly waits for them to complete.</a:t>
            </a:r>
          </a:p>
          <a:p>
            <a:r>
              <a:rPr lang="en-US" sz="3200" smtClean="0"/>
              <a:t>TBB uses a Promise system: When handling a request for asynchronous execution, the promise system provides to the calling thread an object that acts as a link to the asynchronous call.</a:t>
            </a:r>
          </a:p>
          <a:p>
            <a:r>
              <a:rPr lang="en-US" smtClean="0"/>
              <a:t>This Promise object allows the calling thread to wait on the asynchronous call when necessary.</a:t>
            </a:r>
          </a:p>
          <a:p>
            <a:endParaRPr lang="en-US" sz="3200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00" y="304800"/>
            <a:ext cx="838200" cy="457200"/>
          </a:xfrm>
          <a:noFill/>
        </p:spPr>
        <p:txBody>
          <a:bodyPr/>
          <a:lstStyle/>
          <a:p>
            <a:fld id="{03F7A8B4-1183-4DDD-A3F8-9915D5417F92}" type="slidenum">
              <a:rPr lang="en-US" smtClean="0"/>
              <a:pPr/>
              <a:t>11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 bwMode="auto">
          <a:xfrm>
            <a:off x="3732213" y="2286000"/>
            <a:ext cx="2668587" cy="1066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Promise</a:t>
            </a:r>
          </a:p>
        </p:txBody>
      </p:sp>
      <p:cxnSp>
        <p:nvCxnSpPr>
          <p:cNvPr id="16387" name="Straight Arrow Connector 38"/>
          <p:cNvCxnSpPr>
            <a:cxnSpLocks noChangeShapeType="1"/>
            <a:stCxn id="31" idx="2"/>
            <a:endCxn id="35" idx="0"/>
          </p:cNvCxnSpPr>
          <p:nvPr/>
        </p:nvCxnSpPr>
        <p:spPr bwMode="auto">
          <a:xfrm rot="16200000" flipH="1">
            <a:off x="5180807" y="5257006"/>
            <a:ext cx="457200" cy="4587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6388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8001000" cy="623888"/>
          </a:xfrm>
        </p:spPr>
        <p:txBody>
          <a:bodyPr/>
          <a:lstStyle/>
          <a:p>
            <a:r>
              <a:rPr lang="en-US" smtClean="0"/>
              <a:t>TBB Sync Calls with Promise System</a:t>
            </a:r>
          </a:p>
        </p:txBody>
      </p:sp>
      <p:sp>
        <p:nvSpPr>
          <p:cNvPr id="1638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00" y="304800"/>
            <a:ext cx="1371600" cy="457200"/>
          </a:xfrm>
          <a:noFill/>
        </p:spPr>
        <p:txBody>
          <a:bodyPr/>
          <a:lstStyle/>
          <a:p>
            <a:fld id="{C5CE5BFE-E35E-4680-9D01-5990E2E36329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16390" name="Rectangle 19"/>
          <p:cNvSpPr>
            <a:spLocks noChangeArrowheads="1"/>
          </p:cNvSpPr>
          <p:nvPr/>
        </p:nvSpPr>
        <p:spPr bwMode="auto">
          <a:xfrm>
            <a:off x="4037013" y="2667000"/>
            <a:ext cx="20574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pPr algn="ctr"/>
            <a:r>
              <a:rPr lang="en-US"/>
              <a:t>Entry Point / Root</a:t>
            </a:r>
          </a:p>
        </p:txBody>
      </p:sp>
      <p:sp>
        <p:nvSpPr>
          <p:cNvPr id="21" name="Flowchart: Terminator 20"/>
          <p:cNvSpPr/>
          <p:nvPr/>
        </p:nvSpPr>
        <p:spPr bwMode="auto">
          <a:xfrm>
            <a:off x="4800600" y="4495800"/>
            <a:ext cx="1828800" cy="457200"/>
          </a:xfrm>
          <a:prstGeom prst="flowChartTerminator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Task processing</a:t>
            </a:r>
          </a:p>
        </p:txBody>
      </p:sp>
      <p:sp>
        <p:nvSpPr>
          <p:cNvPr id="16392" name="Rectangle 21"/>
          <p:cNvSpPr>
            <a:spLocks noChangeArrowheads="1"/>
          </p:cNvSpPr>
          <p:nvPr/>
        </p:nvSpPr>
        <p:spPr bwMode="auto">
          <a:xfrm>
            <a:off x="1752600" y="3581400"/>
            <a:ext cx="1979613" cy="6096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/>
              <a:t>Caller spawns </a:t>
            </a:r>
          </a:p>
          <a:p>
            <a:pPr algn="ctr"/>
            <a:r>
              <a:rPr lang="en-US"/>
              <a:t>without Waiting</a:t>
            </a:r>
          </a:p>
        </p:txBody>
      </p:sp>
      <p:sp>
        <p:nvSpPr>
          <p:cNvPr id="24" name="Flowchart: Terminator 23"/>
          <p:cNvSpPr/>
          <p:nvPr/>
        </p:nvSpPr>
        <p:spPr bwMode="auto">
          <a:xfrm>
            <a:off x="4495800" y="4648200"/>
            <a:ext cx="1828800" cy="457200"/>
          </a:xfrm>
          <a:prstGeom prst="flowChartTerminator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Task processing</a:t>
            </a:r>
          </a:p>
        </p:txBody>
      </p:sp>
      <p:sp>
        <p:nvSpPr>
          <p:cNvPr id="31" name="Flowchart: Terminator 30"/>
          <p:cNvSpPr/>
          <p:nvPr/>
        </p:nvSpPr>
        <p:spPr bwMode="auto">
          <a:xfrm>
            <a:off x="4265613" y="4800600"/>
            <a:ext cx="1828800" cy="457200"/>
          </a:xfrm>
          <a:prstGeom prst="flowChartTerminator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Task processing</a:t>
            </a:r>
          </a:p>
        </p:txBody>
      </p:sp>
      <p:cxnSp>
        <p:nvCxnSpPr>
          <p:cNvPr id="16395" name="Straight Arrow Connector 31"/>
          <p:cNvCxnSpPr>
            <a:cxnSpLocks noChangeShapeType="1"/>
            <a:stCxn id="16390" idx="2"/>
            <a:endCxn id="31" idx="0"/>
          </p:cNvCxnSpPr>
          <p:nvPr/>
        </p:nvCxnSpPr>
        <p:spPr bwMode="auto">
          <a:xfrm rot="16200000" flipH="1">
            <a:off x="4284663" y="3905250"/>
            <a:ext cx="1676400" cy="1143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arrow" w="med" len="med"/>
          </a:ln>
        </p:spPr>
      </p:cxnSp>
      <p:cxnSp>
        <p:nvCxnSpPr>
          <p:cNvPr id="16396" name="Straight Arrow Connector 32"/>
          <p:cNvCxnSpPr>
            <a:cxnSpLocks noChangeShapeType="1"/>
            <a:stCxn id="16390" idx="2"/>
            <a:endCxn id="21" idx="0"/>
          </p:cNvCxnSpPr>
          <p:nvPr/>
        </p:nvCxnSpPr>
        <p:spPr bwMode="auto">
          <a:xfrm rot="16200000" flipH="1">
            <a:off x="4704557" y="3485356"/>
            <a:ext cx="1371600" cy="6492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arrow" w="med" len="med"/>
          </a:ln>
        </p:spPr>
      </p:cxnSp>
      <p:cxnSp>
        <p:nvCxnSpPr>
          <p:cNvPr id="16397" name="Straight Arrow Connector 33"/>
          <p:cNvCxnSpPr>
            <a:cxnSpLocks noChangeShapeType="1"/>
            <a:stCxn id="16390" idx="2"/>
            <a:endCxn id="24" idx="0"/>
          </p:cNvCxnSpPr>
          <p:nvPr/>
        </p:nvCxnSpPr>
        <p:spPr bwMode="auto">
          <a:xfrm rot="16200000" flipH="1">
            <a:off x="4475957" y="3713956"/>
            <a:ext cx="1524000" cy="3444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arrow" w="med" len="med"/>
          </a:ln>
        </p:spPr>
      </p:cxnSp>
      <p:sp>
        <p:nvSpPr>
          <p:cNvPr id="35" name="Flowchart: Terminator 34"/>
          <p:cNvSpPr/>
          <p:nvPr/>
        </p:nvSpPr>
        <p:spPr bwMode="auto">
          <a:xfrm>
            <a:off x="4724400" y="5715000"/>
            <a:ext cx="1828800" cy="457200"/>
          </a:xfrm>
          <a:prstGeom prst="flowChartTerminator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Task processing</a:t>
            </a:r>
          </a:p>
        </p:txBody>
      </p:sp>
      <p:sp>
        <p:nvSpPr>
          <p:cNvPr id="36" name="Flowchart: Terminator 35"/>
          <p:cNvSpPr/>
          <p:nvPr/>
        </p:nvSpPr>
        <p:spPr bwMode="auto">
          <a:xfrm>
            <a:off x="4572000" y="5867400"/>
            <a:ext cx="1828800" cy="457200"/>
          </a:xfrm>
          <a:prstGeom prst="flowChartTerminator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Task processing</a:t>
            </a:r>
          </a:p>
        </p:txBody>
      </p:sp>
      <p:sp>
        <p:nvSpPr>
          <p:cNvPr id="37" name="Flowchart: Terminator 36"/>
          <p:cNvSpPr/>
          <p:nvPr/>
        </p:nvSpPr>
        <p:spPr bwMode="auto">
          <a:xfrm>
            <a:off x="4265613" y="6019800"/>
            <a:ext cx="1828800" cy="457200"/>
          </a:xfrm>
          <a:prstGeom prst="flowChartTerminator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Task processing</a:t>
            </a:r>
          </a:p>
        </p:txBody>
      </p:sp>
      <p:cxnSp>
        <p:nvCxnSpPr>
          <p:cNvPr id="16401" name="Straight Arrow Connector 37"/>
          <p:cNvCxnSpPr>
            <a:cxnSpLocks noChangeShapeType="1"/>
            <a:endCxn id="37" idx="0"/>
          </p:cNvCxnSpPr>
          <p:nvPr/>
        </p:nvCxnSpPr>
        <p:spPr bwMode="auto">
          <a:xfrm rot="5400000">
            <a:off x="4799807" y="5638006"/>
            <a:ext cx="7620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6402" name="Straight Arrow Connector 39"/>
          <p:cNvCxnSpPr>
            <a:cxnSpLocks noChangeShapeType="1"/>
            <a:stCxn id="31" idx="2"/>
            <a:endCxn id="36" idx="0"/>
          </p:cNvCxnSpPr>
          <p:nvPr/>
        </p:nvCxnSpPr>
        <p:spPr bwMode="auto">
          <a:xfrm rot="16200000" flipH="1">
            <a:off x="5028407" y="5409406"/>
            <a:ext cx="609600" cy="3063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6403" name="Shape 22"/>
          <p:cNvCxnSpPr>
            <a:cxnSpLocks noChangeShapeType="1"/>
            <a:stCxn id="16392" idx="3"/>
          </p:cNvCxnSpPr>
          <p:nvPr/>
        </p:nvCxnSpPr>
        <p:spPr bwMode="auto">
          <a:xfrm>
            <a:off x="3732213" y="3886200"/>
            <a:ext cx="839787" cy="914400"/>
          </a:xfrm>
          <a:prstGeom prst="curved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6404" name="Rectangle 41"/>
          <p:cNvSpPr>
            <a:spLocks noChangeArrowheads="1"/>
          </p:cNvSpPr>
          <p:nvPr/>
        </p:nvSpPr>
        <p:spPr bwMode="auto">
          <a:xfrm>
            <a:off x="1981200" y="5029200"/>
            <a:ext cx="1371600" cy="3810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pPr algn="ctr"/>
            <a:r>
              <a:rPr lang="en-US"/>
              <a:t>doCallback</a:t>
            </a:r>
          </a:p>
        </p:txBody>
      </p:sp>
      <p:cxnSp>
        <p:nvCxnSpPr>
          <p:cNvPr id="16405" name="Curved Connector 43"/>
          <p:cNvCxnSpPr>
            <a:cxnSpLocks noChangeShapeType="1"/>
            <a:stCxn id="16404" idx="3"/>
            <a:endCxn id="31" idx="1"/>
          </p:cNvCxnSpPr>
          <p:nvPr/>
        </p:nvCxnSpPr>
        <p:spPr bwMode="auto">
          <a:xfrm flipV="1">
            <a:off x="3352800" y="5029200"/>
            <a:ext cx="912813" cy="190500"/>
          </a:xfrm>
          <a:prstGeom prst="curved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43" name="Rectangle 42"/>
          <p:cNvSpPr/>
          <p:nvPr/>
        </p:nvSpPr>
        <p:spPr bwMode="auto">
          <a:xfrm>
            <a:off x="7162800" y="1828800"/>
            <a:ext cx="1828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Wait with Mutex</a:t>
            </a:r>
          </a:p>
        </p:txBody>
      </p:sp>
      <p:cxnSp>
        <p:nvCxnSpPr>
          <p:cNvPr id="16407" name="Curved Connector 45"/>
          <p:cNvCxnSpPr>
            <a:cxnSpLocks noChangeShapeType="1"/>
            <a:stCxn id="43" idx="1"/>
          </p:cNvCxnSpPr>
          <p:nvPr/>
        </p:nvCxnSpPr>
        <p:spPr bwMode="auto">
          <a:xfrm rot="10800000" flipV="1">
            <a:off x="6400800" y="2019300"/>
            <a:ext cx="762000" cy="342900"/>
          </a:xfrm>
          <a:prstGeom prst="curved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49" name="Rounded Rectangular Callout 48"/>
          <p:cNvSpPr/>
          <p:nvPr/>
        </p:nvSpPr>
        <p:spPr bwMode="auto">
          <a:xfrm>
            <a:off x="152400" y="1447800"/>
            <a:ext cx="3200400" cy="1333500"/>
          </a:xfrm>
          <a:prstGeom prst="wedgeRoundRectCallout">
            <a:avLst>
              <a:gd name="adj1" fmla="val 60058"/>
              <a:gd name="adj2" fmla="val 20162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/>
              <a:t>The root is encapsulated in </a:t>
            </a:r>
            <a:r>
              <a:rPr lang="en-US" dirty="0" smtClean="0"/>
              <a:t>lib function Promise</a:t>
            </a:r>
            <a:r>
              <a:rPr lang="en-US" dirty="0"/>
              <a:t>. It starts if necessary: When the promise has a </a:t>
            </a:r>
            <a:r>
              <a:rPr lang="en-US" dirty="0" err="1" smtClean="0">
                <a:solidFill>
                  <a:srgbClr val="FF0000"/>
                </a:solidFill>
              </a:rPr>
              <a:t>Mux.Wait</a:t>
            </a:r>
            <a:r>
              <a:rPr lang="en-US" dirty="0" smtClean="0"/>
              <a:t> </a:t>
            </a:r>
            <a:r>
              <a:rPr lang="en-US" dirty="0"/>
              <a:t>for it. </a:t>
            </a:r>
          </a:p>
        </p:txBody>
      </p:sp>
      <p:sp>
        <p:nvSpPr>
          <p:cNvPr id="16409" name="TextBox 25"/>
          <p:cNvSpPr txBox="1">
            <a:spLocks noChangeArrowheads="1"/>
          </p:cNvSpPr>
          <p:nvPr/>
        </p:nvSpPr>
        <p:spPr bwMode="auto">
          <a:xfrm>
            <a:off x="1981200" y="4437063"/>
            <a:ext cx="11588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eventAlert</a:t>
            </a:r>
          </a:p>
        </p:txBody>
      </p:sp>
      <p:sp>
        <p:nvSpPr>
          <p:cNvPr id="16410" name="Freeform 26"/>
          <p:cNvSpPr>
            <a:spLocks/>
          </p:cNvSpPr>
          <p:nvPr/>
        </p:nvSpPr>
        <p:spPr bwMode="auto">
          <a:xfrm>
            <a:off x="2819400" y="4621213"/>
            <a:ext cx="1517650" cy="407987"/>
          </a:xfrm>
          <a:custGeom>
            <a:avLst/>
            <a:gdLst>
              <a:gd name="T0" fmla="*/ 385818 w 1686296"/>
              <a:gd name="T1" fmla="*/ 231552 h 407720"/>
              <a:gd name="T2" fmla="*/ 214645 w 1686296"/>
              <a:gd name="T3" fmla="*/ 15964 h 407720"/>
              <a:gd name="T4" fmla="*/ 43472 w 1686296"/>
              <a:gd name="T5" fmla="*/ 135737 h 407720"/>
              <a:gd name="T6" fmla="*/ 0 w 1686296"/>
              <a:gd name="T7" fmla="*/ 411205 h 407720"/>
              <a:gd name="T8" fmla="*/ 0 60000 65536"/>
              <a:gd name="T9" fmla="*/ 0 60000 65536"/>
              <a:gd name="T10" fmla="*/ 0 60000 65536"/>
              <a:gd name="T11" fmla="*/ 0 60000 65536"/>
              <a:gd name="T12" fmla="*/ 0 w 1686296"/>
              <a:gd name="T13" fmla="*/ 0 h 407720"/>
              <a:gd name="T14" fmla="*/ 1686296 w 1686296"/>
              <a:gd name="T15" fmla="*/ 407720 h 4077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86296" h="407720">
                <a:moveTo>
                  <a:pt x="1686296" y="229590"/>
                </a:moveTo>
                <a:cubicBezTo>
                  <a:pt x="1436914" y="130629"/>
                  <a:pt x="1187533" y="31668"/>
                  <a:pt x="938151" y="15834"/>
                </a:cubicBezTo>
                <a:cubicBezTo>
                  <a:pt x="688769" y="0"/>
                  <a:pt x="346364" y="69273"/>
                  <a:pt x="190005" y="134587"/>
                </a:cubicBezTo>
                <a:cubicBezTo>
                  <a:pt x="33647" y="199901"/>
                  <a:pt x="16823" y="303810"/>
                  <a:pt x="0" y="40772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C++ Code Implementing Promise &amp; Wait</a:t>
            </a:r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AE88F9C-7363-42CB-8A4F-9650DEFA36D6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5" name="Rectangle 4"/>
          <p:cNvSpPr/>
          <p:nvPr/>
        </p:nvSpPr>
        <p:spPr>
          <a:xfrm>
            <a:off x="304800" y="914400"/>
            <a:ext cx="8534400" cy="31400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void </a:t>
            </a:r>
            <a:r>
              <a:rPr lang="en-US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doPromise</a:t>
            </a:r>
            <a:r>
              <a:rPr lang="en-US" dirty="0">
                <a:latin typeface="Arial" pitchFamily="34" charset="0"/>
                <a:cs typeface="Arial" pitchFamily="34" charset="0"/>
              </a:rPr>
              <a:t>(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FunctionPointer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fCallback</a:t>
            </a:r>
            <a:r>
              <a:rPr lang="en-US" dirty="0">
                <a:latin typeface="Arial" pitchFamily="34" charset="0"/>
                <a:cs typeface="Arial" pitchFamily="34" charset="0"/>
              </a:rPr>
              <a:t>, void *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pParam</a:t>
            </a:r>
            <a:r>
              <a:rPr lang="en-US" dirty="0">
                <a:latin typeface="Arial" pitchFamily="34" charset="0"/>
                <a:cs typeface="Arial" pitchFamily="34" charset="0"/>
              </a:rPr>
              <a:t>, Promise *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pPromise</a:t>
            </a:r>
            <a:r>
              <a:rPr lang="en-US" dirty="0">
                <a:latin typeface="Arial" pitchFamily="34" charset="0"/>
                <a:cs typeface="Arial" pitchFamily="34" charset="0"/>
              </a:rPr>
              <a:t>)  {  </a:t>
            </a:r>
          </a:p>
          <a:p>
            <a:pPr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     // allocation with "placement new" syntax, see TBB reference documents  </a:t>
            </a:r>
          </a:p>
          <a:p>
            <a:pPr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    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tbb</a:t>
            </a:r>
            <a:r>
              <a:rPr lang="en-US" dirty="0">
                <a:latin typeface="Arial" pitchFamily="34" charset="0"/>
                <a:cs typeface="Arial" pitchFamily="34" charset="0"/>
              </a:rPr>
              <a:t>::task *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pParentTask</a:t>
            </a:r>
            <a:r>
              <a:rPr lang="en-US" dirty="0">
                <a:latin typeface="Arial" pitchFamily="34" charset="0"/>
                <a:cs typeface="Arial" pitchFamily="34" charset="0"/>
              </a:rPr>
              <a:t> = new(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tbb</a:t>
            </a:r>
            <a:r>
              <a:rPr lang="en-US" dirty="0">
                <a:latin typeface="Arial" pitchFamily="34" charset="0"/>
                <a:cs typeface="Arial" pitchFamily="34" charset="0"/>
              </a:rPr>
              <a:t>::task::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allocate_root</a:t>
            </a:r>
            <a:r>
              <a:rPr lang="en-US" dirty="0">
                <a:latin typeface="Arial" pitchFamily="34" charset="0"/>
                <a:cs typeface="Arial" pitchFamily="34" charset="0"/>
              </a:rPr>
              <a:t>())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tbb</a:t>
            </a:r>
            <a:r>
              <a:rPr lang="en-US" dirty="0">
                <a:latin typeface="Arial" pitchFamily="34" charset="0"/>
                <a:cs typeface="Arial" pitchFamily="34" charset="0"/>
              </a:rPr>
              <a:t>::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empty_task</a:t>
            </a:r>
            <a:r>
              <a:rPr lang="en-US" dirty="0">
                <a:latin typeface="Arial" pitchFamily="34" charset="0"/>
                <a:cs typeface="Arial" pitchFamily="34" charset="0"/>
              </a:rPr>
              <a:t>();  </a:t>
            </a:r>
          </a:p>
          <a:p>
            <a:pPr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     assert(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pPromise</a:t>
            </a:r>
            <a:r>
              <a:rPr lang="en-US" dirty="0">
                <a:latin typeface="Arial" pitchFamily="34" charset="0"/>
                <a:cs typeface="Arial" pitchFamily="34" charset="0"/>
              </a:rPr>
              <a:t> != NULL);  </a:t>
            </a:r>
          </a:p>
          <a:p>
            <a:pPr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    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pPromise</a:t>
            </a:r>
            <a:r>
              <a:rPr lang="en-US" dirty="0">
                <a:latin typeface="Arial" pitchFamily="34" charset="0"/>
                <a:cs typeface="Arial" pitchFamily="34" charset="0"/>
              </a:rPr>
              <a:t>-&gt;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setRoot</a:t>
            </a:r>
            <a:r>
              <a:rPr lang="en-US" dirty="0">
                <a:latin typeface="Arial" pitchFamily="34" charset="0"/>
                <a:cs typeface="Arial" pitchFamily="34" charset="0"/>
              </a:rPr>
              <a:t>(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pParentTask</a:t>
            </a:r>
            <a:r>
              <a:rPr lang="en-US" dirty="0">
                <a:latin typeface="Arial" pitchFamily="34" charset="0"/>
                <a:cs typeface="Arial" pitchFamily="34" charset="0"/>
              </a:rPr>
              <a:t>);  </a:t>
            </a:r>
          </a:p>
          <a:p>
            <a:pPr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    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PromiseTask</a:t>
            </a:r>
            <a:r>
              <a:rPr lang="en-US" dirty="0">
                <a:latin typeface="Arial" pitchFamily="34" charset="0"/>
                <a:cs typeface="Arial" pitchFamily="34" charset="0"/>
              </a:rPr>
              <a:t> *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pPromiseTask</a:t>
            </a:r>
            <a:r>
              <a:rPr lang="en-US" dirty="0">
                <a:latin typeface="Arial" pitchFamily="34" charset="0"/>
                <a:cs typeface="Arial" pitchFamily="34" charset="0"/>
              </a:rPr>
              <a:t> = new(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pParentTask</a:t>
            </a:r>
            <a:r>
              <a:rPr lang="en-US" dirty="0">
                <a:latin typeface="Arial" pitchFamily="34" charset="0"/>
                <a:cs typeface="Arial" pitchFamily="34" charset="0"/>
              </a:rPr>
              <a:t>-&gt;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allocate_child</a:t>
            </a:r>
            <a:r>
              <a:rPr lang="en-US" dirty="0">
                <a:latin typeface="Arial" pitchFamily="34" charset="0"/>
                <a:cs typeface="Arial" pitchFamily="34" charset="0"/>
              </a:rPr>
              <a:t>())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PromiseTask</a:t>
            </a:r>
            <a:r>
              <a:rPr lang="en-US" dirty="0">
                <a:latin typeface="Arial" pitchFamily="34" charset="0"/>
                <a:cs typeface="Arial" pitchFamily="34" charset="0"/>
              </a:rPr>
              <a:t>(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fCallback</a:t>
            </a:r>
            <a:r>
              <a:rPr lang="en-US" dirty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pParam</a:t>
            </a:r>
            <a:r>
              <a:rPr lang="en-US" dirty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pPromise</a:t>
            </a:r>
            <a:r>
              <a:rPr lang="en-US" dirty="0">
                <a:latin typeface="Arial" pitchFamily="34" charset="0"/>
                <a:cs typeface="Arial" pitchFamily="34" charset="0"/>
              </a:rPr>
              <a:t>);  </a:t>
            </a:r>
          </a:p>
          <a:p>
            <a:pPr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     // set ref count to 2, which accounts for the 1st child and eventually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wait_for_all</a:t>
            </a:r>
            <a:r>
              <a:rPr lang="en-US" dirty="0">
                <a:latin typeface="Arial" pitchFamily="34" charset="0"/>
                <a:cs typeface="Arial" pitchFamily="34" charset="0"/>
              </a:rPr>
              <a:t>  </a:t>
            </a:r>
          </a:p>
          <a:p>
            <a:pPr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    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pParentTask</a:t>
            </a:r>
            <a:r>
              <a:rPr lang="en-US" dirty="0">
                <a:latin typeface="Arial" pitchFamily="34" charset="0"/>
                <a:cs typeface="Arial" pitchFamily="34" charset="0"/>
              </a:rPr>
              <a:t>-&gt;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set_ref_count</a:t>
            </a:r>
            <a:r>
              <a:rPr lang="en-US" dirty="0">
                <a:latin typeface="Arial" pitchFamily="34" charset="0"/>
                <a:cs typeface="Arial" pitchFamily="34" charset="0"/>
              </a:rPr>
              <a:t>(2);  </a:t>
            </a:r>
          </a:p>
          <a:p>
            <a:pPr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    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pParentTask</a:t>
            </a:r>
            <a:r>
              <a:rPr lang="en-US" dirty="0">
                <a:latin typeface="Arial" pitchFamily="34" charset="0"/>
                <a:cs typeface="Arial" pitchFamily="34" charset="0"/>
              </a:rPr>
              <a:t>-&gt;spawn(*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pPromiseTask</a:t>
            </a:r>
            <a:r>
              <a:rPr lang="en-US" dirty="0">
                <a:latin typeface="Arial" pitchFamily="34" charset="0"/>
                <a:cs typeface="Arial" pitchFamily="34" charset="0"/>
              </a:rPr>
              <a:t>);  </a:t>
            </a:r>
          </a:p>
          <a:p>
            <a:pPr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 }   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800" y="4206875"/>
            <a:ext cx="8534400" cy="25844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void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waitUntilDone</a:t>
            </a:r>
            <a:r>
              <a:rPr lang="en-US" dirty="0">
                <a:latin typeface="Arial" pitchFamily="34" charset="0"/>
                <a:cs typeface="Arial" pitchFamily="34" charset="0"/>
              </a:rPr>
              <a:t>()  {  </a:t>
            </a:r>
          </a:p>
          <a:p>
            <a:pPr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     if(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m_pRoot</a:t>
            </a:r>
            <a:r>
              <a:rPr lang="en-US" dirty="0">
                <a:latin typeface="Arial" pitchFamily="34" charset="0"/>
                <a:cs typeface="Arial" pitchFamily="34" charset="0"/>
              </a:rPr>
              <a:t> != NULL)   {  </a:t>
            </a:r>
          </a:p>
          <a:p>
            <a:pPr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         // mutex lock up access to one-at-a-time  </a:t>
            </a:r>
          </a:p>
          <a:p>
            <a:pPr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        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tbb</a:t>
            </a:r>
            <a:r>
              <a:rPr lang="en-US" dirty="0">
                <a:latin typeface="Arial" pitchFamily="34" charset="0"/>
                <a:cs typeface="Arial" pitchFamily="34" charset="0"/>
              </a:rPr>
              <a:t>::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spin_mutex</a:t>
            </a:r>
            <a:r>
              <a:rPr lang="en-US" dirty="0">
                <a:latin typeface="Arial" pitchFamily="34" charset="0"/>
                <a:cs typeface="Arial" pitchFamily="34" charset="0"/>
              </a:rPr>
              <a:t>::</a:t>
            </a:r>
            <a:r>
              <a:rPr lang="en-US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scoped_lock</a:t>
            </a:r>
            <a:r>
              <a:rPr lang="en-US" dirty="0">
                <a:latin typeface="Arial" pitchFamily="34" charset="0"/>
                <a:cs typeface="Arial" pitchFamily="34" charset="0"/>
              </a:rPr>
              <a:t>(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m_tMutex</a:t>
            </a:r>
            <a:r>
              <a:rPr lang="en-US" dirty="0">
                <a:latin typeface="Arial" pitchFamily="34" charset="0"/>
                <a:cs typeface="Arial" pitchFamily="34" charset="0"/>
              </a:rPr>
              <a:t>);  </a:t>
            </a:r>
          </a:p>
          <a:p>
            <a:pPr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         if(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m_pRoot</a:t>
            </a:r>
            <a:r>
              <a:rPr lang="en-US" dirty="0">
                <a:latin typeface="Arial" pitchFamily="34" charset="0"/>
                <a:cs typeface="Arial" pitchFamily="34" charset="0"/>
              </a:rPr>
              <a:t> != NULL)  {  </a:t>
            </a:r>
          </a:p>
          <a:p>
            <a:pPr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            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m_pRoot</a:t>
            </a:r>
            <a:r>
              <a:rPr lang="en-US" dirty="0">
                <a:latin typeface="Arial" pitchFamily="34" charset="0"/>
                <a:cs typeface="Arial" pitchFamily="34" charset="0"/>
              </a:rPr>
              <a:t>-&gt;</a:t>
            </a:r>
            <a:r>
              <a:rPr lang="en-US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wait_for_al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</a:t>
            </a:r>
            <a:r>
              <a:rPr lang="en-US" dirty="0">
                <a:latin typeface="Arial" pitchFamily="34" charset="0"/>
                <a:cs typeface="Arial" pitchFamily="34" charset="0"/>
              </a:rPr>
              <a:t>();  </a:t>
            </a:r>
          </a:p>
          <a:p>
            <a:pPr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            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m_pRoot</a:t>
            </a:r>
            <a:r>
              <a:rPr lang="en-US" dirty="0">
                <a:latin typeface="Arial" pitchFamily="34" charset="0"/>
                <a:cs typeface="Arial" pitchFamily="34" charset="0"/>
              </a:rPr>
              <a:t>-&gt;destroy(*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m_pRoot</a:t>
            </a:r>
            <a:r>
              <a:rPr lang="en-US" dirty="0">
                <a:latin typeface="Arial" pitchFamily="34" charset="0"/>
                <a:cs typeface="Arial" pitchFamily="34" charset="0"/>
              </a:rPr>
              <a:t>);  </a:t>
            </a:r>
          </a:p>
          <a:p>
            <a:pPr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            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m_pRoot</a:t>
            </a:r>
            <a:r>
              <a:rPr lang="en-US" dirty="0">
                <a:latin typeface="Arial" pitchFamily="34" charset="0"/>
                <a:cs typeface="Arial" pitchFamily="34" charset="0"/>
              </a:rPr>
              <a:t> = NULL;  </a:t>
            </a:r>
          </a:p>
          <a:p>
            <a:pPr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}    }     }     </a:t>
            </a:r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5715000" y="4206875"/>
            <a:ext cx="3124200" cy="258445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mutex</a:t>
            </a:r>
            <a:r>
              <a:rPr lang="en-US" dirty="0"/>
              <a:t> is introduced here to ensure that the </a:t>
            </a:r>
            <a:r>
              <a:rPr lang="en-US" dirty="0" err="1"/>
              <a:t>waitUntilDone</a:t>
            </a:r>
            <a:r>
              <a:rPr lang="en-US" dirty="0"/>
              <a:t> call is </a:t>
            </a:r>
            <a:r>
              <a:rPr lang="en-US" dirty="0">
                <a:solidFill>
                  <a:srgbClr val="FF0000"/>
                </a:solidFill>
              </a:rPr>
              <a:t>thread-safe</a:t>
            </a:r>
            <a:r>
              <a:rPr lang="en-US" dirty="0"/>
              <a:t>. </a:t>
            </a:r>
          </a:p>
          <a:p>
            <a:r>
              <a:rPr lang="en-US" dirty="0"/>
              <a:t>If </a:t>
            </a:r>
            <a:r>
              <a:rPr lang="en-US" dirty="0" err="1"/>
              <a:t>waitUntilDone</a:t>
            </a:r>
            <a:r>
              <a:rPr lang="en-US" dirty="0"/>
              <a:t> will be called by only one thread (the thread that submitted the asynchronous call), this additional </a:t>
            </a:r>
            <a:r>
              <a:rPr lang="en-US" dirty="0" err="1"/>
              <a:t>mutex</a:t>
            </a:r>
            <a:r>
              <a:rPr lang="en-US" dirty="0"/>
              <a:t> is not necessary.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848600" cy="623888"/>
          </a:xfrm>
        </p:spPr>
        <p:txBody>
          <a:bodyPr/>
          <a:lstStyle/>
          <a:p>
            <a:r>
              <a:rPr lang="en-US" smtClean="0"/>
              <a:t>Other Solutions of Improving Performance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69288" cy="4608513"/>
          </a:xfrm>
        </p:spPr>
        <p:txBody>
          <a:bodyPr/>
          <a:lstStyle/>
          <a:p>
            <a:pPr>
              <a:lnSpc>
                <a:spcPts val="3200"/>
              </a:lnSpc>
              <a:buFont typeface="Wingdings" pitchFamily="2" charset="2"/>
              <a:buNone/>
            </a:pPr>
            <a:r>
              <a:rPr lang="en-US" dirty="0" smtClean="0"/>
              <a:t>For examples:</a:t>
            </a:r>
          </a:p>
          <a:p>
            <a:pPr>
              <a:lnSpc>
                <a:spcPts val="3200"/>
              </a:lnSpc>
            </a:pPr>
            <a:r>
              <a:rPr lang="en-US" sz="2400" dirty="0" err="1" smtClean="0">
                <a:solidFill>
                  <a:srgbClr val="0000FF"/>
                </a:solidFill>
              </a:rPr>
              <a:t>OpenMP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smtClean="0"/>
              <a:t>(Open Multi-Processing) is an API that supports multi-platform shared memory multiprocessing programming in C, C++ and Fortran on many architectures. It consists of a set of compiler directives, library routines, and environment variables that influence run-time behavior [http://en.wikipedia.org/wiki/OpenMP].</a:t>
            </a:r>
          </a:p>
          <a:p>
            <a:pPr>
              <a:lnSpc>
                <a:spcPts val="3200"/>
              </a:lnSpc>
            </a:pPr>
            <a:r>
              <a:rPr lang="en-US" sz="2400" dirty="0" err="1" smtClean="0">
                <a:solidFill>
                  <a:srgbClr val="0000FF"/>
                </a:solidFill>
              </a:rPr>
              <a:t>Pthreads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smtClean="0"/>
              <a:t>(POSIX Threads) define a set of C library types, functions and constants that can be used to improve threading performance.</a:t>
            </a: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B565BBA-40BA-4299-9EDF-C55CBFAE3163}" type="slidenum">
              <a:rPr lang="en-US" smtClean="0"/>
              <a:pPr/>
              <a:t>14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Performance Metrics of Multithreading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8269288" cy="1066800"/>
          </a:xfrm>
        </p:spPr>
        <p:txBody>
          <a:bodyPr/>
          <a:lstStyle/>
          <a:p>
            <a:r>
              <a:rPr lang="en-US" smtClean="0"/>
              <a:t>Speedup of a program: The ratio of the serial execution time to the parallel execution time</a:t>
            </a:r>
          </a:p>
          <a:p>
            <a:pPr lvl="1">
              <a:buFont typeface="Wingdings" pitchFamily="2" charset="2"/>
              <a:buNone/>
            </a:pPr>
            <a:endParaRPr lang="en-US" smtClean="0"/>
          </a:p>
          <a:p>
            <a:endParaRPr lang="en-US" smtClean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B88737C-EFC5-4275-A043-F95A60A7612F}" type="slidenum">
              <a:rPr lang="en-US" smtClean="0"/>
              <a:pPr/>
              <a:t>15</a:t>
            </a:fld>
            <a:endParaRPr lang="en-US" smtClean="0"/>
          </a:p>
        </p:txBody>
      </p:sp>
      <p:grpSp>
        <p:nvGrpSpPr>
          <p:cNvPr id="19461" name="Group 12"/>
          <p:cNvGrpSpPr>
            <a:grpSpLocks/>
          </p:cNvGrpSpPr>
          <p:nvPr/>
        </p:nvGrpSpPr>
        <p:grpSpPr bwMode="auto">
          <a:xfrm>
            <a:off x="1143000" y="2057400"/>
            <a:ext cx="5467350" cy="984250"/>
            <a:chOff x="1198774" y="2600979"/>
            <a:chExt cx="5466650" cy="984885"/>
          </a:xfrm>
        </p:grpSpPr>
        <p:sp>
          <p:nvSpPr>
            <p:cNvPr id="19482" name="Rectangle 4"/>
            <p:cNvSpPr>
              <a:spLocks noChangeArrowheads="1"/>
            </p:cNvSpPr>
            <p:nvPr/>
          </p:nvSpPr>
          <p:spPr bwMode="auto">
            <a:xfrm>
              <a:off x="3482174" y="2600979"/>
              <a:ext cx="316022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SerialExecutionTime(P)</a:t>
              </a:r>
            </a:p>
          </p:txBody>
        </p:sp>
        <p:sp>
          <p:nvSpPr>
            <p:cNvPr id="19483" name="Rectangle 5"/>
            <p:cNvSpPr>
              <a:spLocks noChangeArrowheads="1"/>
            </p:cNvSpPr>
            <p:nvPr/>
          </p:nvSpPr>
          <p:spPr bwMode="auto">
            <a:xfrm>
              <a:off x="1198774" y="2831067"/>
              <a:ext cx="202491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Speedup (P) = </a:t>
              </a:r>
            </a:p>
          </p:txBody>
        </p:sp>
        <p:sp>
          <p:nvSpPr>
            <p:cNvPr id="19484" name="Rectangle 6"/>
            <p:cNvSpPr>
              <a:spLocks noChangeArrowheads="1"/>
            </p:cNvSpPr>
            <p:nvPr/>
          </p:nvSpPr>
          <p:spPr bwMode="auto">
            <a:xfrm>
              <a:off x="3505200" y="3124199"/>
              <a:ext cx="316022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ParallExecutionTime(P)</a:t>
              </a:r>
            </a:p>
          </p:txBody>
        </p:sp>
        <p:cxnSp>
          <p:nvCxnSpPr>
            <p:cNvPr id="19485" name="Straight Connector 8"/>
            <p:cNvCxnSpPr>
              <a:cxnSpLocks noChangeShapeType="1"/>
            </p:cNvCxnSpPr>
            <p:nvPr/>
          </p:nvCxnSpPr>
          <p:spPr bwMode="auto">
            <a:xfrm>
              <a:off x="3505200" y="3124199"/>
              <a:ext cx="3137198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11" name="Rectangle 10"/>
          <p:cNvSpPr/>
          <p:nvPr/>
        </p:nvSpPr>
        <p:spPr bwMode="auto">
          <a:xfrm>
            <a:off x="2743200" y="3406775"/>
            <a:ext cx="3200400" cy="29337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cxnSp>
        <p:nvCxnSpPr>
          <p:cNvPr id="19463" name="Straight Connector 14"/>
          <p:cNvCxnSpPr>
            <a:cxnSpLocks noChangeShapeType="1"/>
          </p:cNvCxnSpPr>
          <p:nvPr/>
        </p:nvCxnSpPr>
        <p:spPr bwMode="auto">
          <a:xfrm flipV="1">
            <a:off x="2743200" y="3406775"/>
            <a:ext cx="3200400" cy="29337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464" name="Straight Arrow Connector 16"/>
          <p:cNvCxnSpPr>
            <a:cxnSpLocks noChangeShapeType="1"/>
          </p:cNvCxnSpPr>
          <p:nvPr/>
        </p:nvCxnSpPr>
        <p:spPr bwMode="auto">
          <a:xfrm>
            <a:off x="2743200" y="6340475"/>
            <a:ext cx="36576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9465" name="Straight Arrow Connector 17"/>
          <p:cNvCxnSpPr>
            <a:cxnSpLocks noChangeShapeType="1"/>
          </p:cNvCxnSpPr>
          <p:nvPr/>
        </p:nvCxnSpPr>
        <p:spPr bwMode="auto">
          <a:xfrm rot="5400000" flipH="1" flipV="1">
            <a:off x="1131093" y="4729957"/>
            <a:ext cx="3224213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9466" name="TextBox 20"/>
          <p:cNvSpPr txBox="1">
            <a:spLocks noChangeArrowheads="1"/>
          </p:cNvSpPr>
          <p:nvPr/>
        </p:nvSpPr>
        <p:spPr bwMode="auto">
          <a:xfrm>
            <a:off x="2590800" y="6411913"/>
            <a:ext cx="3000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9467" name="TextBox 21"/>
          <p:cNvSpPr txBox="1">
            <a:spLocks noChangeArrowheads="1"/>
          </p:cNvSpPr>
          <p:nvPr/>
        </p:nvSpPr>
        <p:spPr bwMode="auto">
          <a:xfrm>
            <a:off x="3052763" y="6411913"/>
            <a:ext cx="3000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19468" name="TextBox 22"/>
          <p:cNvSpPr txBox="1">
            <a:spLocks noChangeArrowheads="1"/>
          </p:cNvSpPr>
          <p:nvPr/>
        </p:nvSpPr>
        <p:spPr bwMode="auto">
          <a:xfrm>
            <a:off x="3514725" y="6411913"/>
            <a:ext cx="3000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9469" name="TextBox 23"/>
          <p:cNvSpPr txBox="1">
            <a:spLocks noChangeArrowheads="1"/>
          </p:cNvSpPr>
          <p:nvPr/>
        </p:nvSpPr>
        <p:spPr bwMode="auto">
          <a:xfrm>
            <a:off x="3976688" y="6411913"/>
            <a:ext cx="3000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9470" name="TextBox 24"/>
          <p:cNvSpPr txBox="1">
            <a:spLocks noChangeArrowheads="1"/>
          </p:cNvSpPr>
          <p:nvPr/>
        </p:nvSpPr>
        <p:spPr bwMode="auto">
          <a:xfrm>
            <a:off x="4438650" y="6411913"/>
            <a:ext cx="3000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19471" name="TextBox 25"/>
          <p:cNvSpPr txBox="1">
            <a:spLocks noChangeArrowheads="1"/>
          </p:cNvSpPr>
          <p:nvPr/>
        </p:nvSpPr>
        <p:spPr bwMode="auto">
          <a:xfrm>
            <a:off x="4900613" y="6411913"/>
            <a:ext cx="3000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19472" name="TextBox 26"/>
          <p:cNvSpPr txBox="1">
            <a:spLocks noChangeArrowheads="1"/>
          </p:cNvSpPr>
          <p:nvPr/>
        </p:nvSpPr>
        <p:spPr bwMode="auto">
          <a:xfrm>
            <a:off x="5362575" y="6411913"/>
            <a:ext cx="3000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19473" name="TextBox 27"/>
          <p:cNvSpPr txBox="1">
            <a:spLocks noChangeArrowheads="1"/>
          </p:cNvSpPr>
          <p:nvPr/>
        </p:nvSpPr>
        <p:spPr bwMode="auto">
          <a:xfrm>
            <a:off x="5824538" y="6411913"/>
            <a:ext cx="3000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8</a:t>
            </a:r>
          </a:p>
        </p:txBody>
      </p:sp>
      <p:sp>
        <p:nvSpPr>
          <p:cNvPr id="19474" name="TextBox 30"/>
          <p:cNvSpPr txBox="1">
            <a:spLocks noChangeArrowheads="1"/>
          </p:cNvSpPr>
          <p:nvPr/>
        </p:nvSpPr>
        <p:spPr bwMode="auto">
          <a:xfrm>
            <a:off x="2362200" y="3124200"/>
            <a:ext cx="300038" cy="3367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/>
              <a:t>8</a:t>
            </a:r>
          </a:p>
          <a:p>
            <a:pPr>
              <a:lnSpc>
                <a:spcPct val="150000"/>
              </a:lnSpc>
            </a:pPr>
            <a:r>
              <a:rPr lang="en-US"/>
              <a:t>7</a:t>
            </a:r>
          </a:p>
          <a:p>
            <a:pPr>
              <a:lnSpc>
                <a:spcPct val="150000"/>
              </a:lnSpc>
            </a:pPr>
            <a:r>
              <a:rPr lang="en-US"/>
              <a:t>6</a:t>
            </a:r>
          </a:p>
          <a:p>
            <a:pPr>
              <a:lnSpc>
                <a:spcPct val="150000"/>
              </a:lnSpc>
            </a:pPr>
            <a:r>
              <a:rPr lang="en-US"/>
              <a:t>5</a:t>
            </a:r>
          </a:p>
          <a:p>
            <a:pPr>
              <a:lnSpc>
                <a:spcPct val="150000"/>
              </a:lnSpc>
            </a:pPr>
            <a:r>
              <a:rPr lang="en-US"/>
              <a:t>4</a:t>
            </a:r>
          </a:p>
          <a:p>
            <a:pPr>
              <a:lnSpc>
                <a:spcPct val="150000"/>
              </a:lnSpc>
            </a:pPr>
            <a:r>
              <a:rPr lang="en-US"/>
              <a:t>3</a:t>
            </a:r>
          </a:p>
          <a:p>
            <a:pPr>
              <a:lnSpc>
                <a:spcPct val="150000"/>
              </a:lnSpc>
            </a:pPr>
            <a:r>
              <a:rPr lang="en-US"/>
              <a:t>2</a:t>
            </a:r>
          </a:p>
          <a:p>
            <a:pPr>
              <a:lnSpc>
                <a:spcPct val="150000"/>
              </a:lnSpc>
            </a:pPr>
            <a:r>
              <a:rPr lang="en-US"/>
              <a:t>1</a:t>
            </a:r>
          </a:p>
        </p:txBody>
      </p:sp>
      <p:sp>
        <p:nvSpPr>
          <p:cNvPr id="19475" name="TextBox 31"/>
          <p:cNvSpPr txBox="1">
            <a:spLocks noChangeArrowheads="1"/>
          </p:cNvSpPr>
          <p:nvPr/>
        </p:nvSpPr>
        <p:spPr bwMode="auto">
          <a:xfrm rot="-5400000">
            <a:off x="1534319" y="3772694"/>
            <a:ext cx="11938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speedup</a:t>
            </a:r>
          </a:p>
        </p:txBody>
      </p:sp>
      <p:sp>
        <p:nvSpPr>
          <p:cNvPr id="19476" name="TextBox 32"/>
          <p:cNvSpPr txBox="1">
            <a:spLocks noChangeArrowheads="1"/>
          </p:cNvSpPr>
          <p:nvPr/>
        </p:nvSpPr>
        <p:spPr bwMode="auto">
          <a:xfrm>
            <a:off x="6264275" y="6400800"/>
            <a:ext cx="17367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Number of cores</a:t>
            </a:r>
          </a:p>
        </p:txBody>
      </p:sp>
      <p:sp>
        <p:nvSpPr>
          <p:cNvPr id="19477" name="Freeform 34"/>
          <p:cNvSpPr>
            <a:spLocks/>
          </p:cNvSpPr>
          <p:nvPr/>
        </p:nvSpPr>
        <p:spPr bwMode="auto">
          <a:xfrm>
            <a:off x="2732088" y="3989388"/>
            <a:ext cx="3217862" cy="2363787"/>
          </a:xfrm>
          <a:custGeom>
            <a:avLst/>
            <a:gdLst>
              <a:gd name="T0" fmla="*/ 0 w 3218213"/>
              <a:gd name="T1" fmla="*/ 2384766 h 2363190"/>
              <a:gd name="T2" fmla="*/ 1502264 w 3218213"/>
              <a:gd name="T3" fmla="*/ 1174412 h 2363190"/>
              <a:gd name="T4" fmla="*/ 2365773 w 3218213"/>
              <a:gd name="T5" fmla="*/ 491335 h 2363190"/>
              <a:gd name="T6" fmla="*/ 2933557 w 3218213"/>
              <a:gd name="T7" fmla="*/ 143800 h 2363190"/>
              <a:gd name="T8" fmla="*/ 3205613 w 3218213"/>
              <a:gd name="T9" fmla="*/ 0 h 23631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18213"/>
              <a:gd name="T16" fmla="*/ 0 h 2363190"/>
              <a:gd name="T17" fmla="*/ 3218213 w 3218213"/>
              <a:gd name="T18" fmla="*/ 2363190 h 236319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18213" h="2363190">
                <a:moveTo>
                  <a:pt x="0" y="2363190"/>
                </a:moveTo>
                <a:lnTo>
                  <a:pt x="1508166" y="1163782"/>
                </a:lnTo>
                <a:lnTo>
                  <a:pt x="2375065" y="486888"/>
                </a:lnTo>
                <a:lnTo>
                  <a:pt x="2945080" y="142504"/>
                </a:lnTo>
                <a:lnTo>
                  <a:pt x="3218213" y="0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78" name="Freeform 35"/>
          <p:cNvSpPr>
            <a:spLocks/>
          </p:cNvSpPr>
          <p:nvPr/>
        </p:nvSpPr>
        <p:spPr bwMode="auto">
          <a:xfrm>
            <a:off x="2743200" y="5295900"/>
            <a:ext cx="3206750" cy="1046163"/>
          </a:xfrm>
          <a:custGeom>
            <a:avLst/>
            <a:gdLst>
              <a:gd name="T0" fmla="*/ 0 w 3206338"/>
              <a:gd name="T1" fmla="*/ 1086678 h 1045028"/>
              <a:gd name="T2" fmla="*/ 882842 w 3206338"/>
              <a:gd name="T3" fmla="*/ 444547 h 1045028"/>
              <a:gd name="T4" fmla="*/ 1646392 w 3206338"/>
              <a:gd name="T5" fmla="*/ 61743 h 1045028"/>
              <a:gd name="T6" fmla="*/ 2600810 w 3206338"/>
              <a:gd name="T7" fmla="*/ 0 h 1045028"/>
              <a:gd name="T8" fmla="*/ 3221190 w 3206338"/>
              <a:gd name="T9" fmla="*/ 86439 h 10450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06338"/>
              <a:gd name="T16" fmla="*/ 0 h 1045028"/>
              <a:gd name="T17" fmla="*/ 3206338 w 3206338"/>
              <a:gd name="T18" fmla="*/ 1045028 h 10450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06338" h="1045028">
                <a:moveTo>
                  <a:pt x="0" y="1045028"/>
                </a:moveTo>
                <a:lnTo>
                  <a:pt x="878774" y="427511"/>
                </a:lnTo>
                <a:lnTo>
                  <a:pt x="1638795" y="59376"/>
                </a:lnTo>
                <a:lnTo>
                  <a:pt x="2588821" y="0"/>
                </a:lnTo>
                <a:lnTo>
                  <a:pt x="3206338" y="83127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79" name="TextBox 37"/>
          <p:cNvSpPr txBox="1">
            <a:spLocks noChangeArrowheads="1"/>
          </p:cNvSpPr>
          <p:nvPr/>
        </p:nvSpPr>
        <p:spPr bwMode="auto">
          <a:xfrm>
            <a:off x="5943600" y="3276600"/>
            <a:ext cx="18446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Perfect scalability</a:t>
            </a:r>
          </a:p>
        </p:txBody>
      </p:sp>
      <p:sp>
        <p:nvSpPr>
          <p:cNvPr id="19480" name="TextBox 38"/>
          <p:cNvSpPr txBox="1">
            <a:spLocks noChangeArrowheads="1"/>
          </p:cNvSpPr>
          <p:nvPr/>
        </p:nvSpPr>
        <p:spPr bwMode="auto">
          <a:xfrm>
            <a:off x="5959475" y="3810000"/>
            <a:ext cx="17049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Good scalability</a:t>
            </a:r>
          </a:p>
        </p:txBody>
      </p:sp>
      <p:sp>
        <p:nvSpPr>
          <p:cNvPr id="19481" name="TextBox 39"/>
          <p:cNvSpPr txBox="1">
            <a:spLocks noChangeArrowheads="1"/>
          </p:cNvSpPr>
          <p:nvPr/>
        </p:nvSpPr>
        <p:spPr bwMode="auto">
          <a:xfrm>
            <a:off x="5949950" y="5181600"/>
            <a:ext cx="16271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Poor scalability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49DFB2F-03D8-4B55-AC56-1B5877E2174F}" type="slidenum">
              <a:rPr lang="en-US" smtClean="0">
                <a:latin typeface="Arial" charset="0"/>
              </a:rPr>
              <a:pPr/>
              <a:t>16</a:t>
            </a:fld>
            <a:endParaRPr lang="en-US" smtClean="0">
              <a:latin typeface="Arial" charset="0"/>
            </a:endParaRPr>
          </a:p>
        </p:txBody>
      </p:sp>
      <p:sp>
        <p:nvSpPr>
          <p:cNvPr id="20483" name="AutoShape 2"/>
          <p:cNvSpPr>
            <a:spLocks noGrp="1" noChangeArrowheads="1"/>
          </p:cNvSpPr>
          <p:nvPr>
            <p:ph type="title"/>
          </p:nvPr>
        </p:nvSpPr>
        <p:spPr>
          <a:xfrm>
            <a:off x="2819400" y="152400"/>
            <a:ext cx="5562600" cy="6096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Amdahl’s Law (Review)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38400" y="2514600"/>
            <a:ext cx="3429000" cy="762000"/>
          </a:xfrm>
        </p:spPr>
        <p:txBody>
          <a:bodyPr/>
          <a:lstStyle/>
          <a:p>
            <a:pPr marL="0" indent="0" algn="ctr" eaLnBrk="1" hangingPunct="1">
              <a:buFont typeface="Wingdings" pitchFamily="2" charset="2"/>
              <a:buNone/>
              <a:tabLst>
                <a:tab pos="1712913" algn="l"/>
              </a:tabLst>
            </a:pPr>
            <a:r>
              <a:rPr lang="en-GB" altLang="en-US" sz="2400" i="1" smtClean="0"/>
              <a:t>SerialExecTime</a:t>
            </a:r>
            <a:endParaRPr lang="en-US" altLang="en-US" sz="2400" i="1" smtClean="0"/>
          </a:p>
          <a:p>
            <a:pPr marL="0" indent="0" algn="ctr" eaLnBrk="1" hangingPunct="1">
              <a:buFont typeface="Wingdings" pitchFamily="2" charset="2"/>
              <a:buNone/>
              <a:tabLst>
                <a:tab pos="1712913" algn="l"/>
              </a:tabLst>
            </a:pPr>
            <a:r>
              <a:rPr lang="en-GB" altLang="en-US" sz="2400" i="1" smtClean="0"/>
              <a:t>ParallelExecTime</a:t>
            </a:r>
          </a:p>
          <a:p>
            <a:pPr marL="0" indent="0" eaLnBrk="1" hangingPunct="1">
              <a:buFont typeface="Wingdings" pitchFamily="2" charset="2"/>
              <a:buNone/>
              <a:tabLst>
                <a:tab pos="1712913" algn="l"/>
              </a:tabLst>
            </a:pPr>
            <a:endParaRPr lang="en-GB" altLang="en-US" sz="2400" i="1" smtClean="0"/>
          </a:p>
        </p:txBody>
      </p:sp>
      <p:sp>
        <p:nvSpPr>
          <p:cNvPr id="20485" name="Text Box 4"/>
          <p:cNvSpPr txBox="1">
            <a:spLocks noChangeArrowheads="1"/>
          </p:cNvSpPr>
          <p:nvPr/>
        </p:nvSpPr>
        <p:spPr bwMode="auto">
          <a:xfrm>
            <a:off x="609600" y="1066800"/>
            <a:ext cx="83820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/>
              <a:t>An N-core design </a:t>
            </a:r>
            <a:r>
              <a:rPr lang="en-US" sz="2400" dirty="0">
                <a:solidFill>
                  <a:srgbClr val="FF0000"/>
                </a:solidFill>
              </a:rPr>
              <a:t>cannot</a:t>
            </a:r>
            <a:r>
              <a:rPr lang="en-US" sz="2400" dirty="0"/>
              <a:t> improve the speed of all components in the system by a fact or N.</a:t>
            </a:r>
          </a:p>
          <a:p>
            <a:r>
              <a:rPr lang="en-GB" altLang="en-US" sz="2400" dirty="0"/>
              <a:t>Assume</a:t>
            </a:r>
            <a:r>
              <a:rPr lang="en-US" altLang="en-US" sz="2400" dirty="0"/>
              <a:t> that </a:t>
            </a:r>
            <a:r>
              <a:rPr lang="en-GB" altLang="en-US" sz="2400" b="1" i="1" dirty="0"/>
              <a:t>f</a:t>
            </a:r>
            <a:r>
              <a:rPr lang="en-GB" altLang="en-US" sz="2400" dirty="0"/>
              <a:t>  fraction of the system is enhanced</a:t>
            </a:r>
            <a:r>
              <a:rPr lang="en-US" altLang="en-US" sz="2400" dirty="0"/>
              <a:t> </a:t>
            </a:r>
            <a:r>
              <a:rPr lang="en-GB" altLang="en-US" sz="2400" dirty="0"/>
              <a:t>by the factor </a:t>
            </a:r>
            <a:r>
              <a:rPr lang="en-GB" altLang="en-US" sz="2400" b="1" i="1" dirty="0"/>
              <a:t>N</a:t>
            </a:r>
          </a:p>
          <a:p>
            <a:r>
              <a:rPr lang="en-US" sz="2400" dirty="0"/>
              <a:t> </a:t>
            </a:r>
          </a:p>
        </p:txBody>
      </p:sp>
      <p:sp>
        <p:nvSpPr>
          <p:cNvPr id="20486" name="Rectangle 5"/>
          <p:cNvSpPr>
            <a:spLocks noChangeArrowheads="1"/>
          </p:cNvSpPr>
          <p:nvPr/>
        </p:nvSpPr>
        <p:spPr bwMode="auto">
          <a:xfrm>
            <a:off x="427038" y="2754313"/>
            <a:ext cx="155416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 i="1"/>
              <a:t>Speedup</a:t>
            </a:r>
            <a:r>
              <a:rPr lang="en-GB" altLang="en-US" sz="2400"/>
              <a:t>  =</a:t>
            </a:r>
            <a:endParaRPr lang="en-US" sz="2400"/>
          </a:p>
        </p:txBody>
      </p:sp>
      <p:sp>
        <p:nvSpPr>
          <p:cNvPr id="20487" name="Line 7"/>
          <p:cNvSpPr>
            <a:spLocks noChangeShapeType="1"/>
          </p:cNvSpPr>
          <p:nvPr/>
        </p:nvSpPr>
        <p:spPr bwMode="auto">
          <a:xfrm>
            <a:off x="2286000" y="2971800"/>
            <a:ext cx="3657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88" name="Rectangle 6"/>
          <p:cNvSpPr>
            <a:spLocks noChangeArrowheads="1"/>
          </p:cNvSpPr>
          <p:nvPr/>
        </p:nvSpPr>
        <p:spPr bwMode="auto">
          <a:xfrm>
            <a:off x="1703388" y="3744913"/>
            <a:ext cx="7059612" cy="979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buFont typeface="Wingdings" pitchFamily="2" charset="2"/>
              <a:buNone/>
              <a:tabLst>
                <a:tab pos="1712913" algn="l"/>
              </a:tabLst>
            </a:pPr>
            <a:r>
              <a:rPr lang="en-GB" altLang="en-US" sz="2400" i="1"/>
              <a:t>SerialExecTime</a:t>
            </a:r>
            <a:endParaRPr lang="en-US" altLang="en-US" sz="2400" i="1"/>
          </a:p>
          <a:p>
            <a:pPr algn="ctr">
              <a:lnSpc>
                <a:spcPct val="140000"/>
              </a:lnSpc>
              <a:tabLst>
                <a:tab pos="1712913" algn="l"/>
              </a:tabLst>
            </a:pPr>
            <a:r>
              <a:rPr lang="en-GB" altLang="en-US" sz="2400" i="1"/>
              <a:t>(f </a:t>
            </a:r>
            <a:r>
              <a:rPr lang="en-GB" altLang="en-US" sz="2400" i="1">
                <a:latin typeface="Arial" charset="0"/>
                <a:cs typeface="Arial" charset="0"/>
              </a:rPr>
              <a:t>x</a:t>
            </a:r>
            <a:r>
              <a:rPr lang="en-GB" altLang="en-US" sz="2400" i="1"/>
              <a:t> SerialExecTime)/N + (1 – f ) </a:t>
            </a:r>
            <a:r>
              <a:rPr lang="en-GB" altLang="en-US" sz="2400" i="1">
                <a:latin typeface="Arial" charset="0"/>
                <a:cs typeface="Arial" charset="0"/>
              </a:rPr>
              <a:t>x</a:t>
            </a:r>
            <a:r>
              <a:rPr lang="en-GB" altLang="en-US" sz="2400" b="1" i="1"/>
              <a:t> </a:t>
            </a:r>
            <a:r>
              <a:rPr lang="en-GB" altLang="en-US" sz="2400" i="1"/>
              <a:t>SerialExecTime</a:t>
            </a:r>
            <a:endParaRPr lang="en-US" altLang="en-US" sz="2400" i="1"/>
          </a:p>
        </p:txBody>
      </p:sp>
      <p:sp>
        <p:nvSpPr>
          <p:cNvPr id="20489" name="Line 9"/>
          <p:cNvSpPr>
            <a:spLocks noChangeShapeType="1"/>
          </p:cNvSpPr>
          <p:nvPr/>
        </p:nvSpPr>
        <p:spPr bwMode="auto">
          <a:xfrm>
            <a:off x="2117725" y="4202113"/>
            <a:ext cx="6264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90" name="Text Box 10"/>
          <p:cNvSpPr txBox="1">
            <a:spLocks noChangeArrowheads="1"/>
          </p:cNvSpPr>
          <p:nvPr/>
        </p:nvSpPr>
        <p:spPr bwMode="auto">
          <a:xfrm>
            <a:off x="1600200" y="3971925"/>
            <a:ext cx="35718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=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1625600" y="5181600"/>
            <a:ext cx="4927600" cy="1127125"/>
            <a:chOff x="1360" y="3522"/>
            <a:chExt cx="3104" cy="710"/>
          </a:xfrm>
        </p:grpSpPr>
        <p:sp>
          <p:nvSpPr>
            <p:cNvPr id="20492" name="Rectangle 11"/>
            <p:cNvSpPr>
              <a:spLocks noChangeArrowheads="1"/>
            </p:cNvSpPr>
            <p:nvPr/>
          </p:nvSpPr>
          <p:spPr bwMode="auto">
            <a:xfrm>
              <a:off x="1632" y="3522"/>
              <a:ext cx="2832" cy="7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140000"/>
                </a:lnSpc>
              </a:pPr>
              <a:r>
                <a:rPr lang="en-GB" altLang="en-US" sz="2400"/>
                <a:t>1</a:t>
              </a:r>
              <a:endParaRPr lang="en-US" altLang="en-US" sz="2400"/>
            </a:p>
            <a:p>
              <a:pPr algn="ctr">
                <a:lnSpc>
                  <a:spcPct val="140000"/>
                </a:lnSpc>
              </a:pPr>
              <a:r>
                <a:rPr lang="en-GB" altLang="en-US" sz="2400" i="1"/>
                <a:t>f </a:t>
              </a:r>
              <a:r>
                <a:rPr lang="en-GB" altLang="en-US" sz="2400"/>
                <a:t>/</a:t>
              </a:r>
              <a:r>
                <a:rPr lang="en-GB" altLang="en-US" sz="2400" i="1"/>
                <a:t>N</a:t>
              </a:r>
              <a:r>
                <a:rPr lang="en-GB" altLang="en-US" sz="2400"/>
                <a:t> + (1 – </a:t>
              </a:r>
              <a:r>
                <a:rPr lang="en-GB" altLang="en-US" sz="2400" i="1"/>
                <a:t>f </a:t>
              </a:r>
              <a:r>
                <a:rPr lang="en-GB" altLang="en-US" sz="2400"/>
                <a:t>)</a:t>
              </a:r>
              <a:endParaRPr lang="en-US" altLang="en-US" sz="2400"/>
            </a:p>
          </p:txBody>
        </p:sp>
        <p:sp>
          <p:nvSpPr>
            <p:cNvPr id="20493" name="Line 12"/>
            <p:cNvSpPr>
              <a:spLocks noChangeShapeType="1"/>
            </p:cNvSpPr>
            <p:nvPr/>
          </p:nvSpPr>
          <p:spPr bwMode="auto">
            <a:xfrm>
              <a:off x="1680" y="3848"/>
              <a:ext cx="26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4" name="Text Box 13"/>
            <p:cNvSpPr txBox="1">
              <a:spLocks noChangeArrowheads="1"/>
            </p:cNvSpPr>
            <p:nvPr/>
          </p:nvSpPr>
          <p:spPr bwMode="auto">
            <a:xfrm>
              <a:off x="1360" y="3696"/>
              <a:ext cx="2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=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6A9AA9F-E013-49E6-8A06-3680C3F7F747}" type="slidenum">
              <a:rPr lang="en-US" smtClean="0">
                <a:latin typeface="Arial" charset="0"/>
              </a:rPr>
              <a:pPr/>
              <a:t>17</a:t>
            </a:fld>
            <a:endParaRPr lang="en-US" smtClean="0">
              <a:latin typeface="Arial" charset="0"/>
            </a:endParaRPr>
          </a:p>
        </p:txBody>
      </p:sp>
      <p:sp>
        <p:nvSpPr>
          <p:cNvPr id="21507" name="AutoShape 2"/>
          <p:cNvSpPr>
            <a:spLocks noGrp="1" noChangeArrowheads="1"/>
          </p:cNvSpPr>
          <p:nvPr>
            <p:ph type="title"/>
          </p:nvPr>
        </p:nvSpPr>
        <p:spPr>
          <a:xfrm>
            <a:off x="1477963" y="7938"/>
            <a:ext cx="7391400" cy="806450"/>
          </a:xfrm>
        </p:spPr>
        <p:txBody>
          <a:bodyPr lIns="0" tIns="0" rIns="0" bIns="0"/>
          <a:lstStyle/>
          <a:p>
            <a:pPr eaLnBrk="1" hangingPunct="1"/>
            <a:r>
              <a:rPr lang="en-US" altLang="en-US" smtClean="0"/>
              <a:t>Example: Salability of N-Core</a:t>
            </a:r>
            <a:endParaRPr lang="en-GB" altLang="en-US" smtClean="0"/>
          </a:p>
        </p:txBody>
      </p:sp>
      <p:grpSp>
        <p:nvGrpSpPr>
          <p:cNvPr id="21508" name="Group 18"/>
          <p:cNvGrpSpPr>
            <a:grpSpLocks/>
          </p:cNvGrpSpPr>
          <p:nvPr/>
        </p:nvGrpSpPr>
        <p:grpSpPr bwMode="auto">
          <a:xfrm>
            <a:off x="1751013" y="838200"/>
            <a:ext cx="4497387" cy="1069975"/>
            <a:chOff x="2377168" y="1295400"/>
            <a:chExt cx="4496707" cy="1069332"/>
          </a:xfrm>
        </p:grpSpPr>
        <p:sp>
          <p:nvSpPr>
            <p:cNvPr id="21517" name="Rectangle 4"/>
            <p:cNvSpPr>
              <a:spLocks noChangeArrowheads="1"/>
            </p:cNvSpPr>
            <p:nvPr/>
          </p:nvSpPr>
          <p:spPr bwMode="auto">
            <a:xfrm>
              <a:off x="2377168" y="1600200"/>
              <a:ext cx="2279791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 altLang="en-US" sz="2400" i="1"/>
                <a:t>Speedup </a:t>
              </a:r>
              <a:r>
                <a:rPr lang="en-GB" altLang="en-US" sz="2400"/>
                <a:t>(</a:t>
              </a:r>
              <a:r>
                <a:rPr lang="en-GB" altLang="en-US" sz="2400" i="1"/>
                <a:t>f</a:t>
              </a:r>
              <a:r>
                <a:rPr lang="en-GB" altLang="en-US" sz="2400"/>
                <a:t>, </a:t>
              </a:r>
              <a:r>
                <a:rPr lang="en-GB" altLang="en-US" sz="2400" i="1"/>
                <a:t>N</a:t>
              </a:r>
              <a:r>
                <a:rPr lang="en-GB" altLang="en-US" sz="2400"/>
                <a:t>) = </a:t>
              </a:r>
              <a:endParaRPr lang="en-US" sz="2400"/>
            </a:p>
          </p:txBody>
        </p:sp>
        <p:sp>
          <p:nvSpPr>
            <p:cNvPr id="21518" name="Rectangle 6"/>
            <p:cNvSpPr>
              <a:spLocks noChangeArrowheads="1"/>
            </p:cNvSpPr>
            <p:nvPr/>
          </p:nvSpPr>
          <p:spPr bwMode="auto">
            <a:xfrm>
              <a:off x="4333875" y="1295400"/>
              <a:ext cx="2540000" cy="10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140000"/>
                </a:lnSpc>
              </a:pPr>
              <a:r>
                <a:rPr lang="en-GB" altLang="en-US" sz="2400"/>
                <a:t>1</a:t>
              </a:r>
              <a:endParaRPr lang="en-US" altLang="en-US" sz="2400"/>
            </a:p>
            <a:p>
              <a:pPr algn="ctr">
                <a:lnSpc>
                  <a:spcPct val="140000"/>
                </a:lnSpc>
              </a:pPr>
              <a:r>
                <a:rPr lang="en-GB" altLang="en-US" sz="2400" i="1"/>
                <a:t>f </a:t>
              </a:r>
              <a:r>
                <a:rPr lang="en-GB" altLang="en-US" sz="2400"/>
                <a:t>/</a:t>
              </a:r>
              <a:r>
                <a:rPr lang="en-GB" altLang="en-US" sz="2400" i="1"/>
                <a:t>s</a:t>
              </a:r>
              <a:r>
                <a:rPr lang="en-GB" altLang="en-US" sz="2400"/>
                <a:t> + (1 – </a:t>
              </a:r>
              <a:r>
                <a:rPr lang="en-GB" altLang="en-US" sz="2400" i="1"/>
                <a:t>f </a:t>
              </a:r>
              <a:r>
                <a:rPr lang="en-GB" altLang="en-US" sz="2400"/>
                <a:t>)</a:t>
              </a:r>
              <a:endParaRPr lang="en-US" altLang="en-US" sz="2400"/>
            </a:p>
          </p:txBody>
        </p:sp>
        <p:sp>
          <p:nvSpPr>
            <p:cNvPr id="21519" name="Line 7"/>
            <p:cNvSpPr>
              <a:spLocks noChangeShapeType="1"/>
            </p:cNvSpPr>
            <p:nvPr/>
          </p:nvSpPr>
          <p:spPr bwMode="auto">
            <a:xfrm>
              <a:off x="4622800" y="1828800"/>
              <a:ext cx="2082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1493838" y="2973388"/>
            <a:ext cx="6172200" cy="1447800"/>
            <a:chOff x="1477963" y="3581400"/>
            <a:chExt cx="6172200" cy="1447800"/>
          </a:xfrm>
        </p:grpSpPr>
        <p:sp>
          <p:nvSpPr>
            <p:cNvPr id="21515" name="Text Box 13"/>
            <p:cNvSpPr txBox="1">
              <a:spLocks noChangeArrowheads="1"/>
            </p:cNvSpPr>
            <p:nvPr/>
          </p:nvSpPr>
          <p:spPr bwMode="auto">
            <a:xfrm>
              <a:off x="1477963" y="3581400"/>
              <a:ext cx="6172200" cy="144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Ctr="1"/>
            <a:lstStyle/>
            <a:p>
              <a:pPr defTabSz="968375">
                <a:lnSpc>
                  <a:spcPct val="85000"/>
                </a:lnSpc>
                <a:tabLst>
                  <a:tab pos="766763" algn="l"/>
                  <a:tab pos="1531938" algn="l"/>
                  <a:tab pos="2298700" algn="l"/>
                  <a:tab pos="3063875" algn="l"/>
                  <a:tab pos="3830638" algn="l"/>
                  <a:tab pos="4595813" algn="l"/>
                  <a:tab pos="5362575" algn="l"/>
                  <a:tab pos="6127750" algn="l"/>
                  <a:tab pos="6894513" algn="l"/>
                  <a:tab pos="7659688" algn="l"/>
                </a:tabLst>
              </a:pPr>
              <a:endParaRPr lang="en-GB" sz="2400"/>
            </a:p>
            <a:p>
              <a:pPr defTabSz="968375">
                <a:lnSpc>
                  <a:spcPct val="85000"/>
                </a:lnSpc>
                <a:tabLst>
                  <a:tab pos="766763" algn="l"/>
                  <a:tab pos="1531938" algn="l"/>
                  <a:tab pos="2298700" algn="l"/>
                  <a:tab pos="3063875" algn="l"/>
                  <a:tab pos="3830638" algn="l"/>
                  <a:tab pos="4595813" algn="l"/>
                  <a:tab pos="5362575" algn="l"/>
                  <a:tab pos="6127750" algn="l"/>
                  <a:tab pos="6894513" algn="l"/>
                  <a:tab pos="7659688" algn="l"/>
                </a:tabLst>
              </a:pPr>
              <a:r>
                <a:rPr lang="en-GB" sz="2400" i="1"/>
                <a:t>                                                </a:t>
              </a:r>
              <a:r>
                <a:rPr lang="en-GB" sz="2400"/>
                <a:t>1</a:t>
              </a:r>
            </a:p>
            <a:p>
              <a:pPr defTabSz="968375">
                <a:lnSpc>
                  <a:spcPct val="85000"/>
                </a:lnSpc>
                <a:tabLst>
                  <a:tab pos="766763" algn="l"/>
                  <a:tab pos="1531938" algn="l"/>
                  <a:tab pos="2298700" algn="l"/>
                  <a:tab pos="3063875" algn="l"/>
                  <a:tab pos="3830638" algn="l"/>
                  <a:tab pos="4595813" algn="l"/>
                  <a:tab pos="5362575" algn="l"/>
                  <a:tab pos="6127750" algn="l"/>
                  <a:tab pos="6894513" algn="l"/>
                  <a:tab pos="7659688" algn="l"/>
                </a:tabLst>
              </a:pPr>
              <a:r>
                <a:rPr lang="en-GB" sz="2400" i="1"/>
                <a:t>Speedup (</a:t>
              </a:r>
              <a:r>
                <a:rPr lang="en-GB" sz="2400" i="1">
                  <a:solidFill>
                    <a:srgbClr val="0033CC"/>
                  </a:solidFill>
                </a:rPr>
                <a:t>0.9</a:t>
              </a:r>
              <a:r>
                <a:rPr lang="en-GB" sz="2400" i="1"/>
                <a:t>, </a:t>
              </a:r>
              <a:r>
                <a:rPr lang="en-GB" sz="2400" i="1">
                  <a:solidFill>
                    <a:srgbClr val="990000"/>
                  </a:solidFill>
                </a:rPr>
                <a:t>N=10</a:t>
              </a:r>
              <a:r>
                <a:rPr lang="en-GB" sz="2400"/>
                <a:t>)  =                           = 5.3</a:t>
              </a:r>
            </a:p>
            <a:p>
              <a:pPr defTabSz="968375">
                <a:lnSpc>
                  <a:spcPct val="85000"/>
                </a:lnSpc>
                <a:tabLst>
                  <a:tab pos="766763" algn="l"/>
                  <a:tab pos="1531938" algn="l"/>
                  <a:tab pos="2298700" algn="l"/>
                  <a:tab pos="3063875" algn="l"/>
                  <a:tab pos="3830638" algn="l"/>
                  <a:tab pos="4595813" algn="l"/>
                  <a:tab pos="5362575" algn="l"/>
                  <a:tab pos="6127750" algn="l"/>
                  <a:tab pos="6894513" algn="l"/>
                  <a:tab pos="7659688" algn="l"/>
                </a:tabLst>
              </a:pPr>
              <a:r>
                <a:rPr lang="en-GB" sz="2400"/>
                <a:t>                                         0.9/10 + 0.1</a:t>
              </a:r>
            </a:p>
            <a:p>
              <a:pPr defTabSz="968375">
                <a:lnSpc>
                  <a:spcPct val="85000"/>
                </a:lnSpc>
                <a:tabLst>
                  <a:tab pos="766763" algn="l"/>
                  <a:tab pos="1531938" algn="l"/>
                  <a:tab pos="2298700" algn="l"/>
                  <a:tab pos="3063875" algn="l"/>
                  <a:tab pos="3830638" algn="l"/>
                  <a:tab pos="4595813" algn="l"/>
                  <a:tab pos="5362575" algn="l"/>
                  <a:tab pos="6127750" algn="l"/>
                  <a:tab pos="6894513" algn="l"/>
                  <a:tab pos="7659688" algn="l"/>
                </a:tabLst>
              </a:pPr>
              <a:endParaRPr lang="en-GB" sz="2400"/>
            </a:p>
            <a:p>
              <a:pPr defTabSz="968375">
                <a:lnSpc>
                  <a:spcPct val="85000"/>
                </a:lnSpc>
                <a:tabLst>
                  <a:tab pos="766763" algn="l"/>
                  <a:tab pos="1531938" algn="l"/>
                  <a:tab pos="2298700" algn="l"/>
                  <a:tab pos="3063875" algn="l"/>
                  <a:tab pos="3830638" algn="l"/>
                  <a:tab pos="4595813" algn="l"/>
                  <a:tab pos="5362575" algn="l"/>
                  <a:tab pos="6127750" algn="l"/>
                  <a:tab pos="6894513" algn="l"/>
                  <a:tab pos="7659688" algn="l"/>
                </a:tabLst>
              </a:pPr>
              <a:r>
                <a:rPr lang="en-GB" sz="2400"/>
                <a:t>                                                </a:t>
              </a:r>
              <a:endParaRPr lang="en-GB" sz="2400" i="1"/>
            </a:p>
          </p:txBody>
        </p:sp>
        <p:sp>
          <p:nvSpPr>
            <p:cNvPr id="21516" name="Line 16"/>
            <p:cNvSpPr>
              <a:spLocks noChangeShapeType="1"/>
            </p:cNvSpPr>
            <p:nvPr/>
          </p:nvSpPr>
          <p:spPr bwMode="auto">
            <a:xfrm>
              <a:off x="4876800" y="4343400"/>
              <a:ext cx="1524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762000" y="4648200"/>
            <a:ext cx="7954963" cy="1143000"/>
            <a:chOff x="685800" y="4876800"/>
            <a:chExt cx="7954963" cy="1143000"/>
          </a:xfrm>
        </p:grpSpPr>
        <p:sp>
          <p:nvSpPr>
            <p:cNvPr id="21513" name="Text Box 20"/>
            <p:cNvSpPr txBox="1">
              <a:spLocks noChangeArrowheads="1"/>
            </p:cNvSpPr>
            <p:nvPr/>
          </p:nvSpPr>
          <p:spPr bwMode="auto">
            <a:xfrm>
              <a:off x="685800" y="4876800"/>
              <a:ext cx="7954963" cy="1143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Ctr="1"/>
            <a:lstStyle/>
            <a:p>
              <a:pPr defTabSz="968375">
                <a:lnSpc>
                  <a:spcPct val="85000"/>
                </a:lnSpc>
                <a:tabLst>
                  <a:tab pos="766763" algn="l"/>
                  <a:tab pos="1531938" algn="l"/>
                  <a:tab pos="2298700" algn="l"/>
                  <a:tab pos="3063875" algn="l"/>
                  <a:tab pos="3830638" algn="l"/>
                  <a:tab pos="4595813" algn="l"/>
                  <a:tab pos="5362575" algn="l"/>
                  <a:tab pos="6127750" algn="l"/>
                  <a:tab pos="6894513" algn="l"/>
                  <a:tab pos="7659688" algn="l"/>
                </a:tabLst>
              </a:pPr>
              <a:r>
                <a:rPr lang="en-GB" sz="2400"/>
                <a:t>                                                      1</a:t>
              </a:r>
            </a:p>
            <a:p>
              <a:pPr defTabSz="968375">
                <a:lnSpc>
                  <a:spcPct val="85000"/>
                </a:lnSpc>
                <a:tabLst>
                  <a:tab pos="766763" algn="l"/>
                  <a:tab pos="1531938" algn="l"/>
                  <a:tab pos="2298700" algn="l"/>
                  <a:tab pos="3063875" algn="l"/>
                  <a:tab pos="3830638" algn="l"/>
                  <a:tab pos="4595813" algn="l"/>
                  <a:tab pos="5362575" algn="l"/>
                  <a:tab pos="6127750" algn="l"/>
                  <a:tab pos="6894513" algn="l"/>
                  <a:tab pos="7659688" algn="l"/>
                </a:tabLst>
              </a:pPr>
              <a:r>
                <a:rPr lang="en-GB" sz="2400" i="1"/>
                <a:t>Speedup (</a:t>
              </a:r>
              <a:r>
                <a:rPr lang="en-GB" sz="2400" i="1">
                  <a:solidFill>
                    <a:srgbClr val="0033CC"/>
                  </a:solidFill>
                </a:rPr>
                <a:t>0.9</a:t>
              </a:r>
              <a:r>
                <a:rPr lang="en-GB" sz="2400" i="1"/>
                <a:t>, </a:t>
              </a:r>
              <a:r>
                <a:rPr lang="en-GB" sz="2400" i="1">
                  <a:solidFill>
                    <a:srgbClr val="990000"/>
                  </a:solidFill>
                </a:rPr>
                <a:t>N = 100</a:t>
              </a:r>
              <a:r>
                <a:rPr lang="en-GB" sz="2400"/>
                <a:t> ) =                           = 9.1</a:t>
              </a:r>
            </a:p>
            <a:p>
              <a:pPr defTabSz="968375">
                <a:lnSpc>
                  <a:spcPct val="85000"/>
                </a:lnSpc>
                <a:tabLst>
                  <a:tab pos="766763" algn="l"/>
                  <a:tab pos="1531938" algn="l"/>
                  <a:tab pos="2298700" algn="l"/>
                  <a:tab pos="3063875" algn="l"/>
                  <a:tab pos="3830638" algn="l"/>
                  <a:tab pos="4595813" algn="l"/>
                  <a:tab pos="5362575" algn="l"/>
                  <a:tab pos="6127750" algn="l"/>
                  <a:tab pos="6894513" algn="l"/>
                  <a:tab pos="7659688" algn="l"/>
                </a:tabLst>
              </a:pPr>
              <a:r>
                <a:rPr lang="en-GB" sz="2400"/>
                <a:t>                                            0.9/100 + 0.1</a:t>
              </a:r>
            </a:p>
          </p:txBody>
        </p:sp>
        <p:sp>
          <p:nvSpPr>
            <p:cNvPr id="21514" name="Line 23"/>
            <p:cNvSpPr>
              <a:spLocks noChangeShapeType="1"/>
            </p:cNvSpPr>
            <p:nvPr/>
          </p:nvSpPr>
          <p:spPr bwMode="auto">
            <a:xfrm>
              <a:off x="5075237" y="5334000"/>
              <a:ext cx="17065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65242" name="Text Box 26"/>
          <p:cNvSpPr txBox="1">
            <a:spLocks noChangeArrowheads="1"/>
          </p:cNvSpPr>
          <p:nvPr/>
        </p:nvSpPr>
        <p:spPr bwMode="auto">
          <a:xfrm>
            <a:off x="1524000" y="6096000"/>
            <a:ext cx="441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Ctr="1"/>
          <a:lstStyle/>
          <a:p>
            <a:pPr defTabSz="968375">
              <a:lnSpc>
                <a:spcPct val="85000"/>
              </a:lnSpc>
              <a:tabLst>
                <a:tab pos="766763" algn="l"/>
                <a:tab pos="1531938" algn="l"/>
                <a:tab pos="2298700" algn="l"/>
                <a:tab pos="3063875" algn="l"/>
                <a:tab pos="3830638" algn="l"/>
                <a:tab pos="4595813" algn="l"/>
                <a:tab pos="5362575" algn="l"/>
                <a:tab pos="6127750" algn="l"/>
                <a:tab pos="6894513" algn="l"/>
                <a:tab pos="7659688" algn="l"/>
              </a:tabLst>
            </a:pPr>
            <a:r>
              <a:rPr lang="en-GB" sz="2400" i="1"/>
              <a:t>Speedup (</a:t>
            </a:r>
            <a:r>
              <a:rPr lang="en-GB" sz="2400" i="1">
                <a:solidFill>
                  <a:srgbClr val="0033CC"/>
                </a:solidFill>
              </a:rPr>
              <a:t>0.9</a:t>
            </a:r>
            <a:r>
              <a:rPr lang="en-GB" sz="2400" i="1"/>
              <a:t>, </a:t>
            </a:r>
            <a:r>
              <a:rPr lang="en-GB" sz="2400" i="1">
                <a:solidFill>
                  <a:srgbClr val="990000"/>
                </a:solidFill>
              </a:rPr>
              <a:t>N = 1000</a:t>
            </a:r>
            <a:r>
              <a:rPr lang="en-GB" sz="2400" i="1"/>
              <a:t> ) = 9.9</a:t>
            </a:r>
          </a:p>
        </p:txBody>
      </p:sp>
      <p:sp>
        <p:nvSpPr>
          <p:cNvPr id="21512" name="TextBox 17"/>
          <p:cNvSpPr txBox="1">
            <a:spLocks noChangeArrowheads="1"/>
          </p:cNvSpPr>
          <p:nvPr/>
        </p:nvSpPr>
        <p:spPr bwMode="auto">
          <a:xfrm>
            <a:off x="1751013" y="2360613"/>
            <a:ext cx="54641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Assume </a:t>
            </a:r>
            <a:r>
              <a:rPr lang="en-US" sz="2400" i="1">
                <a:solidFill>
                  <a:srgbClr val="0000FF"/>
                </a:solidFill>
              </a:rPr>
              <a:t>f</a:t>
            </a:r>
            <a:r>
              <a:rPr lang="en-US" sz="2400"/>
              <a:t> </a:t>
            </a:r>
            <a:r>
              <a:rPr lang="en-US" sz="2400" i="1">
                <a:solidFill>
                  <a:srgbClr val="0000FF"/>
                </a:solidFill>
              </a:rPr>
              <a:t>= 0.9 </a:t>
            </a:r>
            <a:r>
              <a:rPr lang="en-US" sz="2400"/>
              <a:t>and </a:t>
            </a:r>
            <a:r>
              <a:rPr lang="en-US" sz="2400" i="1">
                <a:solidFill>
                  <a:srgbClr val="990000"/>
                </a:solidFill>
              </a:rPr>
              <a:t>N = 10</a:t>
            </a:r>
            <a:r>
              <a:rPr lang="en-US" sz="2400"/>
              <a:t>, 100, and 1000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65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65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652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65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4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1447800" y="76200"/>
            <a:ext cx="7620000" cy="623888"/>
          </a:xfrm>
        </p:spPr>
        <p:txBody>
          <a:bodyPr/>
          <a:lstStyle/>
          <a:p>
            <a:r>
              <a:rPr lang="en-US" sz="2800" dirty="0" smtClean="0"/>
              <a:t>Gustafson's Law, with a Different Assumption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8269288" cy="4495800"/>
          </a:xfrm>
        </p:spPr>
        <p:txBody>
          <a:bodyPr/>
          <a:lstStyle/>
          <a:p>
            <a:r>
              <a:rPr lang="en-US" smtClean="0"/>
              <a:t>Amdahl’s Law assumes the fraction 1- </a:t>
            </a:r>
            <a:r>
              <a:rPr lang="en-US" i="1" smtClean="0"/>
              <a:t>f</a:t>
            </a:r>
            <a:r>
              <a:rPr lang="en-US" smtClean="0"/>
              <a:t> of the serial computing part does not change when multiple cores are added. As the result, the unchanged part will become the bottle-neck, no matter how big the N is.</a:t>
            </a:r>
          </a:p>
          <a:p>
            <a:r>
              <a:rPr lang="en-US" smtClean="0"/>
              <a:t>Gustafson's Law assumes that the fraction 1- </a:t>
            </a:r>
            <a:r>
              <a:rPr lang="en-US" i="1" smtClean="0"/>
              <a:t>f</a:t>
            </a:r>
            <a:r>
              <a:rPr lang="en-US" smtClean="0"/>
              <a:t> of the serial computing part will be improved proportionally when multiple cores are added, and thus:</a:t>
            </a:r>
          </a:p>
          <a:p>
            <a:pPr>
              <a:buFont typeface="Wingdings" pitchFamily="2" charset="2"/>
              <a:buNone/>
            </a:pPr>
            <a:r>
              <a:rPr lang="en-US" smtClean="0"/>
              <a:t>		speedup(</a:t>
            </a:r>
            <a:r>
              <a:rPr lang="en-US" i="1" smtClean="0"/>
              <a:t>f</a:t>
            </a:r>
            <a:r>
              <a:rPr lang="en-US" smtClean="0"/>
              <a:t>, </a:t>
            </a:r>
            <a:r>
              <a:rPr lang="en-US" i="1" smtClean="0"/>
              <a:t>N</a:t>
            </a:r>
            <a:r>
              <a:rPr lang="en-US" smtClean="0"/>
              <a:t>)  = </a:t>
            </a:r>
            <a:r>
              <a:rPr lang="en-US" i="1" smtClean="0"/>
              <a:t>N</a:t>
            </a:r>
            <a:r>
              <a:rPr lang="en-US" smtClean="0"/>
              <a:t> – </a:t>
            </a:r>
            <a:r>
              <a:rPr lang="en-US" i="1" smtClean="0"/>
              <a:t>f</a:t>
            </a:r>
            <a:r>
              <a:rPr lang="en-US" smtClean="0"/>
              <a:t> (</a:t>
            </a:r>
            <a:r>
              <a:rPr lang="en-US" i="1" smtClean="0"/>
              <a:t>N</a:t>
            </a:r>
            <a:r>
              <a:rPr lang="en-US" smtClean="0"/>
              <a:t> – 1)</a:t>
            </a:r>
          </a:p>
          <a:p>
            <a:r>
              <a:rPr lang="en-US" smtClean="0"/>
              <a:t>For Assume </a:t>
            </a:r>
            <a:r>
              <a:rPr lang="en-US" i="1" smtClean="0">
                <a:solidFill>
                  <a:srgbClr val="0000FF"/>
                </a:solidFill>
              </a:rPr>
              <a:t>f</a:t>
            </a:r>
            <a:r>
              <a:rPr lang="en-US" smtClean="0"/>
              <a:t> </a:t>
            </a:r>
            <a:r>
              <a:rPr lang="en-US" i="1" smtClean="0">
                <a:solidFill>
                  <a:srgbClr val="0000FF"/>
                </a:solidFill>
              </a:rPr>
              <a:t>= 0.9 </a:t>
            </a:r>
            <a:r>
              <a:rPr lang="en-US" smtClean="0"/>
              <a:t>and </a:t>
            </a:r>
            <a:r>
              <a:rPr lang="en-US" i="1" smtClean="0">
                <a:solidFill>
                  <a:srgbClr val="990000"/>
                </a:solidFill>
              </a:rPr>
              <a:t>N = 10</a:t>
            </a:r>
            <a:r>
              <a:rPr lang="en-US" smtClean="0"/>
              <a:t>, 100, and 1000</a:t>
            </a:r>
          </a:p>
          <a:p>
            <a:endParaRPr lang="en-US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00" y="304800"/>
            <a:ext cx="609600" cy="457200"/>
          </a:xfrm>
          <a:noFill/>
        </p:spPr>
        <p:txBody>
          <a:bodyPr/>
          <a:lstStyle/>
          <a:p>
            <a:fld id="{40A562DB-CF5F-4723-9B51-32B0FD6FCEA3}" type="slidenum">
              <a:rPr lang="en-US" smtClean="0"/>
              <a:pPr/>
              <a:t>18</a:t>
            </a:fld>
            <a:endParaRPr lang="en-US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0" y="5257800"/>
          <a:ext cx="4572000" cy="1492252"/>
        </p:xfrm>
        <a:graphic>
          <a:graphicData uri="http://schemas.openxmlformats.org/drawingml/2006/table">
            <a:tbl>
              <a:tblPr/>
              <a:tblGrid>
                <a:gridCol w="768350"/>
                <a:gridCol w="769938"/>
                <a:gridCol w="3033712"/>
              </a:tblGrid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f</a:t>
                      </a:r>
                    </a:p>
                  </a:txBody>
                  <a:tcPr marL="12032" marR="12032" marT="12032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N</a:t>
                      </a:r>
                    </a:p>
                  </a:txBody>
                  <a:tcPr marL="12032" marR="12032" marT="12032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Speedup = </a:t>
                      </a:r>
                      <a:r>
                        <a:rPr kumimoji="0" lang="en-US" sz="23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N</a:t>
                      </a:r>
                      <a:r>
                        <a:rPr kumimoji="0" lang="en-US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 – </a:t>
                      </a:r>
                      <a:r>
                        <a:rPr kumimoji="0" lang="en-US" sz="23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f</a:t>
                      </a:r>
                      <a:r>
                        <a:rPr kumimoji="0" lang="en-US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 (</a:t>
                      </a:r>
                      <a:r>
                        <a:rPr kumimoji="0" lang="en-US" sz="23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N</a:t>
                      </a:r>
                      <a:r>
                        <a:rPr kumimoji="0" lang="en-US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 – 1)</a:t>
                      </a:r>
                    </a:p>
                  </a:txBody>
                  <a:tcPr marL="12032" marR="12032" marT="12032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3"/>
                    </a:solidFill>
                  </a:tcPr>
                </a:tc>
              </a:tr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0.9</a:t>
                      </a:r>
                    </a:p>
                  </a:txBody>
                  <a:tcPr marL="12032" marR="12032" marT="12032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10</a:t>
                      </a:r>
                    </a:p>
                  </a:txBody>
                  <a:tcPr marL="12032" marR="12032" marT="12032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1.9</a:t>
                      </a:r>
                    </a:p>
                  </a:txBody>
                  <a:tcPr marL="12032" marR="12032" marT="12032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0.9</a:t>
                      </a:r>
                    </a:p>
                  </a:txBody>
                  <a:tcPr marL="12032" marR="12032" marT="12032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100</a:t>
                      </a:r>
                    </a:p>
                  </a:txBody>
                  <a:tcPr marL="12032" marR="12032" marT="12032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10.9</a:t>
                      </a:r>
                    </a:p>
                  </a:txBody>
                  <a:tcPr marL="12032" marR="12032" marT="12032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0.9</a:t>
                      </a:r>
                    </a:p>
                  </a:txBody>
                  <a:tcPr marL="12032" marR="12032" marT="12032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1000</a:t>
                      </a:r>
                    </a:p>
                  </a:txBody>
                  <a:tcPr marL="12032" marR="12032" marT="12032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100.9</a:t>
                      </a:r>
                    </a:p>
                  </a:txBody>
                  <a:tcPr marL="12032" marR="12032" marT="12032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990000"/>
                </a:solidFill>
              </a:rPr>
              <a:t>Efficiency</a:t>
            </a:r>
            <a:r>
              <a:rPr lang="en-US" smtClean="0"/>
              <a:t> of Multi-Core Processors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685800" y="1301750"/>
            <a:ext cx="8269288" cy="2362200"/>
          </a:xfrm>
        </p:spPr>
        <p:txBody>
          <a:bodyPr/>
          <a:lstStyle/>
          <a:p>
            <a:r>
              <a:rPr lang="en-US" smtClean="0">
                <a:solidFill>
                  <a:srgbClr val="0000FF"/>
                </a:solidFill>
              </a:rPr>
              <a:t>Speedup</a:t>
            </a:r>
            <a:r>
              <a:rPr lang="en-US" smtClean="0"/>
              <a:t> measures how much faster the parallel execution than the serial execution</a:t>
            </a:r>
          </a:p>
          <a:p>
            <a:r>
              <a:rPr lang="en-US" smtClean="0">
                <a:solidFill>
                  <a:srgbClr val="990000"/>
                </a:solidFill>
              </a:rPr>
              <a:t>Efficiency</a:t>
            </a:r>
            <a:r>
              <a:rPr lang="en-US" smtClean="0"/>
              <a:t> measures how well the multi-core resources are utilized.</a:t>
            </a:r>
          </a:p>
          <a:p>
            <a:r>
              <a:rPr lang="en-US" smtClean="0"/>
              <a:t>Assume the number of cores is </a:t>
            </a:r>
            <a:r>
              <a:rPr lang="en-US" i="1" smtClean="0"/>
              <a:t>N</a:t>
            </a:r>
            <a:r>
              <a:rPr lang="en-US" smtClean="0"/>
              <a:t> and the speedup is </a:t>
            </a:r>
            <a:r>
              <a:rPr lang="en-US" i="1" smtClean="0"/>
              <a:t>S</a:t>
            </a:r>
            <a:r>
              <a:rPr lang="en-US" smtClean="0"/>
              <a:t> when executing program </a:t>
            </a:r>
            <a:r>
              <a:rPr lang="en-US" i="1" smtClean="0"/>
              <a:t>P</a:t>
            </a:r>
          </a:p>
          <a:p>
            <a:endParaRPr lang="en-US" smtClean="0"/>
          </a:p>
          <a:p>
            <a:pPr lvl="1">
              <a:buFont typeface="Wingdings" pitchFamily="2" charset="2"/>
              <a:buNone/>
            </a:pPr>
            <a:endParaRPr lang="en-US" smtClean="0"/>
          </a:p>
          <a:p>
            <a:endParaRPr lang="en-US" smtClean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43644B4-E741-4D7C-89D7-BC9B6EA2E728}" type="slidenum">
              <a:rPr lang="en-US" smtClean="0"/>
              <a:pPr/>
              <a:t>19</a:t>
            </a:fld>
            <a:endParaRPr lang="en-US" smtClean="0"/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1143000" y="4197350"/>
            <a:ext cx="3095625" cy="984250"/>
            <a:chOff x="1198774" y="2600979"/>
            <a:chExt cx="3095093" cy="985183"/>
          </a:xfrm>
        </p:grpSpPr>
        <p:sp>
          <p:nvSpPr>
            <p:cNvPr id="23558" name="Rectangle 33"/>
            <p:cNvSpPr>
              <a:spLocks noChangeArrowheads="1"/>
            </p:cNvSpPr>
            <p:nvPr/>
          </p:nvSpPr>
          <p:spPr bwMode="auto">
            <a:xfrm>
              <a:off x="3560974" y="2600979"/>
              <a:ext cx="73289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i="1"/>
                <a:t>S</a:t>
              </a:r>
              <a:r>
                <a:rPr lang="en-US" sz="2400"/>
                <a:t>(</a:t>
              </a:r>
              <a:r>
                <a:rPr lang="en-US" sz="2400" i="1"/>
                <a:t>P</a:t>
              </a:r>
              <a:r>
                <a:rPr lang="en-US" sz="2400"/>
                <a:t>)</a:t>
              </a:r>
            </a:p>
          </p:txBody>
        </p:sp>
        <p:sp>
          <p:nvSpPr>
            <p:cNvPr id="23559" name="Rectangle 36"/>
            <p:cNvSpPr>
              <a:spLocks noChangeArrowheads="1"/>
            </p:cNvSpPr>
            <p:nvPr/>
          </p:nvSpPr>
          <p:spPr bwMode="auto">
            <a:xfrm>
              <a:off x="1198774" y="2831067"/>
              <a:ext cx="2162002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Efficiency(P) = </a:t>
              </a:r>
            </a:p>
          </p:txBody>
        </p:sp>
        <p:sp>
          <p:nvSpPr>
            <p:cNvPr id="23560" name="Rectangle 40"/>
            <p:cNvSpPr>
              <a:spLocks noChangeArrowheads="1"/>
            </p:cNvSpPr>
            <p:nvPr/>
          </p:nvSpPr>
          <p:spPr bwMode="auto">
            <a:xfrm>
              <a:off x="3713374" y="3124199"/>
              <a:ext cx="389783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i="1"/>
                <a:t>N</a:t>
              </a:r>
            </a:p>
          </p:txBody>
        </p:sp>
        <p:cxnSp>
          <p:nvCxnSpPr>
            <p:cNvPr id="23561" name="Straight Connector 41"/>
            <p:cNvCxnSpPr>
              <a:cxnSpLocks noChangeShapeType="1"/>
            </p:cNvCxnSpPr>
            <p:nvPr/>
          </p:nvCxnSpPr>
          <p:spPr bwMode="auto">
            <a:xfrm>
              <a:off x="3505200" y="3124199"/>
              <a:ext cx="784189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Contents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762000" y="1295400"/>
            <a:ext cx="8077200" cy="4953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 err="1" smtClean="0"/>
              <a:t>HyperThreading</a:t>
            </a:r>
            <a:r>
              <a:rPr lang="en-US" sz="2400" dirty="0" smtClean="0"/>
              <a:t> and Multi-core processors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Software support of making use of the power of multi-core processors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Performance indicators: Speedup and efficiency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Demo: Horse Power Game under Multi-Core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Case Study: Multithreading Performance Experiment Using Intel Many-core Testing Lab (32-Core Computer) 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9ED79CA-304E-4A7D-B8DC-9D18A05F882F}" type="slidenum">
              <a:rPr lang="en-US" smtClean="0"/>
              <a:pPr/>
              <a:t>2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79800" y="4953000"/>
            <a:ext cx="3041650" cy="175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79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53200" y="4572000"/>
            <a:ext cx="252095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80" name="Title 1"/>
          <p:cNvSpPr>
            <a:spLocks noGrp="1"/>
          </p:cNvSpPr>
          <p:nvPr>
            <p:ph type="title"/>
          </p:nvPr>
        </p:nvSpPr>
        <p:spPr>
          <a:xfrm>
            <a:off x="1295400" y="152400"/>
            <a:ext cx="7772400" cy="623888"/>
          </a:xfrm>
        </p:spPr>
        <p:txBody>
          <a:bodyPr/>
          <a:lstStyle/>
          <a:p>
            <a:r>
              <a:rPr lang="en-US" sz="2800" smtClean="0"/>
              <a:t>Intel Multithreading Demos on Multi-Cores</a:t>
            </a:r>
          </a:p>
        </p:txBody>
      </p:sp>
      <p:sp>
        <p:nvSpPr>
          <p:cNvPr id="24581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8269288" cy="5410200"/>
          </a:xfrm>
        </p:spPr>
        <p:txBody>
          <a:bodyPr/>
          <a:lstStyle/>
          <a:p>
            <a:r>
              <a:rPr lang="en-US" dirty="0" smtClean="0"/>
              <a:t>Games with extensive graphics rendering are computing extensive;</a:t>
            </a:r>
          </a:p>
          <a:p>
            <a:r>
              <a:rPr lang="en-US" dirty="0" smtClean="0"/>
              <a:t>These demos show the efficiency of multithreading</a:t>
            </a:r>
          </a:p>
          <a:p>
            <a:pPr lvl="1"/>
            <a:r>
              <a:rPr lang="en-US" dirty="0" smtClean="0"/>
              <a:t>Horse Power: How many horses an eight-core processor can render, when N threads are used for N = 1, 2, 4, and 8</a:t>
            </a:r>
          </a:p>
          <a:p>
            <a:pPr lvl="1"/>
            <a:r>
              <a:rPr lang="en-US" dirty="0" smtClean="0"/>
              <a:t>Destroy the Castle: Show the falling down of castle when being destroyed</a:t>
            </a:r>
          </a:p>
          <a:p>
            <a:r>
              <a:rPr lang="en-US" dirty="0" smtClean="0"/>
              <a:t>Demos links at:</a:t>
            </a:r>
          </a:p>
          <a:p>
            <a:pPr>
              <a:buFont typeface="Wingdings" pitchFamily="2" charset="2"/>
              <a:buNone/>
            </a:pPr>
            <a:r>
              <a:rPr lang="en-US" sz="2000" dirty="0" smtClean="0">
                <a:hlinkClick r:id="rId5"/>
              </a:rPr>
              <a:t>http://software.intel.com/en-us/videos/intel-horsepower-demo-sigcse-2010/</a:t>
            </a:r>
            <a:endParaRPr lang="en-US" sz="2000" dirty="0" smtClean="0"/>
          </a:p>
          <a:p>
            <a:pPr>
              <a:buFont typeface="Wingdings" pitchFamily="2" charset="2"/>
              <a:buNone/>
            </a:pPr>
            <a:r>
              <a:rPr lang="en-US" sz="2000" dirty="0" smtClean="0">
                <a:hlinkClick r:id="rId6"/>
              </a:rPr>
              <a:t>http://software.intel.com/en-us/videos/destroy-the-castle-demo-at-gdc-austin/</a:t>
            </a:r>
            <a:endParaRPr lang="en-US" sz="2000" dirty="0" smtClean="0"/>
          </a:p>
        </p:txBody>
      </p:sp>
      <p:sp>
        <p:nvSpPr>
          <p:cNvPr id="2458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B8ACF68-B932-431E-86C8-7B55F0651DAC}" type="slidenum">
              <a:rPr lang="en-US" smtClean="0"/>
              <a:pPr/>
              <a:t>20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lnSpc>
                <a:spcPct val="150000"/>
              </a:lnSpc>
            </a:pPr>
            <a:r>
              <a:rPr lang="en-US" dirty="0" smtClean="0"/>
              <a:t>Performance Measurements </a:t>
            </a:r>
            <a:br>
              <a:rPr lang="en-US" dirty="0" smtClean="0"/>
            </a:br>
            <a:r>
              <a:rPr lang="en-US" dirty="0" smtClean="0"/>
              <a:t>Using Many (</a:t>
            </a:r>
            <a:r>
              <a:rPr lang="en-US" dirty="0" smtClean="0">
                <a:solidFill>
                  <a:srgbClr val="00B050"/>
                </a:solidFill>
              </a:rPr>
              <a:t>32</a:t>
            </a:r>
            <a:r>
              <a:rPr lang="en-US" dirty="0" smtClean="0"/>
              <a:t>) Core Processor</a:t>
            </a:r>
          </a:p>
        </p:txBody>
      </p:sp>
      <p:sp>
        <p:nvSpPr>
          <p:cNvPr id="2560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mtClean="0"/>
              <a:t>Experiment Design and </a:t>
            </a:r>
            <a:br>
              <a:rPr lang="en-US" smtClean="0"/>
            </a:br>
            <a:r>
              <a:rPr lang="en-US" smtClean="0"/>
              <a:t>Implementation Considerations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Validating Famous Conjectures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763000" cy="5334000"/>
          </a:xfrm>
        </p:spPr>
        <p:txBody>
          <a:bodyPr/>
          <a:lstStyle/>
          <a:p>
            <a:r>
              <a:rPr lang="en-US" dirty="0" smtClean="0"/>
              <a:t>A </a:t>
            </a:r>
            <a:r>
              <a:rPr lang="en-US" b="1" dirty="0" smtClean="0"/>
              <a:t>conjecture</a:t>
            </a:r>
            <a:r>
              <a:rPr lang="en-US" dirty="0" smtClean="0"/>
              <a:t> is a proposition or theorem that appears correct and has not been proven or disproven.</a:t>
            </a:r>
          </a:p>
          <a:p>
            <a:r>
              <a:rPr lang="en-US" dirty="0" smtClean="0"/>
              <a:t>Finding counterexample is to disprove.</a:t>
            </a:r>
          </a:p>
          <a:p>
            <a:r>
              <a:rPr lang="en-US" dirty="0" smtClean="0"/>
              <a:t>P </a:t>
            </a:r>
            <a:r>
              <a:rPr lang="en-US" dirty="0" smtClean="0">
                <a:sym typeface="Symbol" pitchFamily="18" charset="2"/>
              </a:rPr>
              <a:t></a:t>
            </a:r>
            <a:r>
              <a:rPr lang="en-US" dirty="0" smtClean="0"/>
              <a:t> NP </a:t>
            </a:r>
          </a:p>
          <a:p>
            <a:r>
              <a:rPr lang="en-US" dirty="0" smtClean="0"/>
              <a:t>Beal's conjecture (1993): Assume </a:t>
            </a:r>
            <a:r>
              <a:rPr lang="en-US" i="1" dirty="0" smtClean="0"/>
              <a:t>A</a:t>
            </a:r>
            <a:r>
              <a:rPr lang="en-US" dirty="0" smtClean="0"/>
              <a:t>, </a:t>
            </a:r>
            <a:r>
              <a:rPr lang="en-US" i="1" dirty="0" smtClean="0"/>
              <a:t>B</a:t>
            </a:r>
            <a:r>
              <a:rPr lang="en-US" dirty="0" smtClean="0"/>
              <a:t>, </a:t>
            </a:r>
            <a:r>
              <a:rPr lang="en-US" i="1" dirty="0" smtClean="0"/>
              <a:t>C</a:t>
            </a:r>
            <a:r>
              <a:rPr lang="en-US" dirty="0" smtClean="0"/>
              <a:t> are positive integers, and x, y, z &gt; 2. If </a:t>
            </a:r>
            <a:r>
              <a:rPr lang="en-US" i="1" dirty="0" smtClean="0"/>
              <a:t>A</a:t>
            </a:r>
            <a:r>
              <a:rPr lang="en-US" i="1" baseline="40000" dirty="0" smtClean="0"/>
              <a:t>x</a:t>
            </a:r>
            <a:r>
              <a:rPr lang="en-US" dirty="0" smtClean="0"/>
              <a:t> + </a:t>
            </a:r>
            <a:r>
              <a:rPr lang="en-US" i="1" dirty="0" smtClean="0"/>
              <a:t>B</a:t>
            </a:r>
            <a:r>
              <a:rPr lang="en-US" i="1" baseline="40000" dirty="0" smtClean="0"/>
              <a:t>y</a:t>
            </a:r>
            <a:r>
              <a:rPr lang="en-US" dirty="0" smtClean="0"/>
              <a:t> = </a:t>
            </a:r>
            <a:r>
              <a:rPr lang="en-US" i="1" dirty="0" err="1" smtClean="0"/>
              <a:t>C</a:t>
            </a:r>
            <a:r>
              <a:rPr lang="en-US" i="1" baseline="40000" dirty="0" err="1" smtClean="0"/>
              <a:t>z</a:t>
            </a:r>
            <a:r>
              <a:rPr lang="en-US" dirty="0" smtClean="0"/>
              <a:t>, then, </a:t>
            </a:r>
            <a:r>
              <a:rPr lang="en-US" i="1" dirty="0" smtClean="0"/>
              <a:t>A</a:t>
            </a:r>
            <a:r>
              <a:rPr lang="en-US" dirty="0" smtClean="0"/>
              <a:t>, </a:t>
            </a:r>
            <a:r>
              <a:rPr lang="en-US" i="1" dirty="0" smtClean="0"/>
              <a:t>B</a:t>
            </a:r>
            <a:r>
              <a:rPr lang="en-US" dirty="0" smtClean="0"/>
              <a:t>, and </a:t>
            </a:r>
            <a:r>
              <a:rPr lang="en-US" i="1" dirty="0" smtClean="0"/>
              <a:t>C</a:t>
            </a:r>
            <a:r>
              <a:rPr lang="en-US" dirty="0" smtClean="0"/>
              <a:t> must have a common prime factor. Beal offers US$100K prize for a proof or a counterexample.</a:t>
            </a:r>
          </a:p>
          <a:p>
            <a:r>
              <a:rPr lang="en-US" dirty="0" err="1" smtClean="0"/>
              <a:t>Goldbach's</a:t>
            </a:r>
            <a:r>
              <a:rPr lang="en-US" dirty="0" smtClean="0"/>
              <a:t> Conjecture (1742): Every even integer greater than 2 can be expressed as the sum of two primes.</a:t>
            </a:r>
            <a:endParaRPr lang="en-US" b="1" dirty="0" smtClean="0">
              <a:solidFill>
                <a:srgbClr val="0000FF"/>
              </a:solidFill>
            </a:endParaRPr>
          </a:p>
          <a:p>
            <a:r>
              <a:rPr lang="en-US" b="1" dirty="0" err="1" smtClean="0">
                <a:solidFill>
                  <a:srgbClr val="0000FF"/>
                </a:solidFill>
              </a:rPr>
              <a:t>Collatz</a:t>
            </a:r>
            <a:r>
              <a:rPr lang="en-US" b="1" dirty="0" smtClean="0">
                <a:solidFill>
                  <a:srgbClr val="0000FF"/>
                </a:solidFill>
              </a:rPr>
              <a:t> conjecture (1937): About program correctness</a:t>
            </a:r>
            <a:endParaRPr lang="en-US" dirty="0" smtClean="0">
              <a:solidFill>
                <a:srgbClr val="0000FF"/>
              </a:solidFill>
            </a:endParaRP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11729AB-9C07-4508-A529-4B222910E95C}" type="slidenum">
              <a:rPr lang="en-US" smtClean="0"/>
              <a:pPr/>
              <a:t>22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1143000" y="152400"/>
            <a:ext cx="7924800" cy="623888"/>
          </a:xfrm>
        </p:spPr>
        <p:txBody>
          <a:bodyPr/>
          <a:lstStyle/>
          <a:p>
            <a:r>
              <a:rPr lang="en-US" smtClean="0"/>
              <a:t>Case Study: Verifying Program Correctness 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8269288" cy="49530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dirty="0" smtClean="0"/>
              <a:t>Program’s total correctness is defined by two aspects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Partial correctness</a:t>
            </a:r>
            <a:r>
              <a:rPr lang="en-US" dirty="0" smtClean="0"/>
              <a:t>: For every valid input, the program gives correct output. Different methods exist:</a:t>
            </a:r>
          </a:p>
          <a:p>
            <a:pPr lvl="1"/>
            <a:r>
              <a:rPr lang="en-US" dirty="0" smtClean="0"/>
              <a:t>Induction</a:t>
            </a:r>
          </a:p>
          <a:p>
            <a:pPr lvl="1"/>
            <a:r>
              <a:rPr lang="en-US" dirty="0" smtClean="0"/>
              <a:t>Symbolic execution</a:t>
            </a:r>
          </a:p>
          <a:p>
            <a:pPr lvl="1"/>
            <a:r>
              <a:rPr lang="en-US" dirty="0" smtClean="0"/>
              <a:t>Other methods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Termination</a:t>
            </a:r>
            <a:r>
              <a:rPr lang="en-US" dirty="0" smtClean="0"/>
              <a:t>: For every valid input, the program terminates in limited steps (or limited time)</a:t>
            </a:r>
          </a:p>
          <a:p>
            <a:pPr lvl="1"/>
            <a:r>
              <a:rPr lang="en-US" dirty="0" smtClean="0"/>
              <a:t>Loop variable must decrease strictly</a:t>
            </a: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A22AB7C-030E-4C2C-BA9E-B31406E1CD92}" type="slidenum">
              <a:rPr lang="en-US" smtClean="0"/>
              <a:pPr/>
              <a:t>23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855663" y="152400"/>
            <a:ext cx="8212137" cy="623888"/>
          </a:xfrm>
        </p:spPr>
        <p:txBody>
          <a:bodyPr/>
          <a:lstStyle/>
          <a:p>
            <a:pPr algn="r"/>
            <a:r>
              <a:rPr lang="en-US" smtClean="0"/>
              <a:t>Collatz Conjecture (Half Or Triple Plus One)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304800" y="1157288"/>
            <a:ext cx="8763000" cy="6005512"/>
          </a:xfrm>
        </p:spPr>
        <p:txBody>
          <a:bodyPr/>
          <a:lstStyle/>
          <a:p>
            <a:r>
              <a:rPr lang="en-US" dirty="0" smtClean="0"/>
              <a:t>The </a:t>
            </a:r>
            <a:r>
              <a:rPr lang="en-US" b="1" dirty="0" err="1" smtClean="0"/>
              <a:t>Collatz</a:t>
            </a:r>
            <a:r>
              <a:rPr lang="en-US" b="1" dirty="0" smtClean="0"/>
              <a:t> conjecture:</a:t>
            </a:r>
            <a:r>
              <a:rPr lang="en-US" dirty="0" smtClean="0"/>
              <a:t> proposed by </a:t>
            </a:r>
            <a:r>
              <a:rPr lang="en-US" dirty="0" err="1" smtClean="0"/>
              <a:t>Collatz</a:t>
            </a:r>
            <a:r>
              <a:rPr lang="en-US" dirty="0" smtClean="0"/>
              <a:t> in 1937. </a:t>
            </a:r>
          </a:p>
          <a:p>
            <a:r>
              <a:rPr lang="en-US" dirty="0" smtClean="0"/>
              <a:t>Take any natural number </a:t>
            </a:r>
            <a:r>
              <a:rPr lang="en-US" i="1" dirty="0" smtClean="0"/>
              <a:t>n</a:t>
            </a:r>
            <a:r>
              <a:rPr lang="en-US" dirty="0" smtClean="0"/>
              <a:t>. If </a:t>
            </a:r>
            <a:r>
              <a:rPr lang="en-US" i="1" dirty="0" smtClean="0"/>
              <a:t>n</a:t>
            </a:r>
            <a:r>
              <a:rPr lang="en-US" dirty="0" smtClean="0"/>
              <a:t> is even, divide it by 2 to get </a:t>
            </a:r>
            <a:r>
              <a:rPr lang="en-US" i="1" dirty="0" smtClean="0"/>
              <a:t>n</a:t>
            </a:r>
            <a:r>
              <a:rPr lang="en-US" dirty="0" smtClean="0"/>
              <a:t> / 2; if </a:t>
            </a:r>
            <a:r>
              <a:rPr lang="en-US" i="1" dirty="0" smtClean="0"/>
              <a:t>n</a:t>
            </a:r>
            <a:r>
              <a:rPr lang="en-US" dirty="0" smtClean="0"/>
              <a:t> is odd multiply it by 3 and add 1 to obtain 3</a:t>
            </a:r>
            <a:r>
              <a:rPr lang="en-US" i="1" dirty="0" smtClean="0"/>
              <a:t>n</a:t>
            </a:r>
            <a:r>
              <a:rPr lang="en-US" dirty="0" smtClean="0"/>
              <a:t> + 1. Repeat the process until the result is 1. </a:t>
            </a:r>
          </a:p>
          <a:p>
            <a:r>
              <a:rPr lang="en-US" dirty="0" smtClean="0"/>
              <a:t>The conjecture is that no matter what number you start with, you will always reach 1 –– the program always terminates.</a:t>
            </a:r>
          </a:p>
          <a:p>
            <a:r>
              <a:rPr lang="en-US" dirty="0" smtClean="0"/>
              <a:t>We will write a </a:t>
            </a:r>
            <a:r>
              <a:rPr lang="en-US" dirty="0" smtClean="0">
                <a:solidFill>
                  <a:srgbClr val="0000FF"/>
                </a:solidFill>
              </a:rPr>
              <a:t>multithreading</a:t>
            </a:r>
            <a:r>
              <a:rPr lang="en-US" dirty="0" smtClean="0"/>
              <a:t> program to validate the </a:t>
            </a:r>
            <a:r>
              <a:rPr lang="en-US" dirty="0" err="1" smtClean="0"/>
              <a:t>Collatz</a:t>
            </a:r>
            <a:r>
              <a:rPr lang="en-US" dirty="0" smtClean="0"/>
              <a:t> Conjecture or find a counterexample. We want to use </a:t>
            </a:r>
            <a:r>
              <a:rPr lang="en-US" dirty="0" smtClean="0">
                <a:solidFill>
                  <a:srgbClr val="0000FF"/>
                </a:solidFill>
              </a:rPr>
              <a:t>32-core</a:t>
            </a:r>
            <a:r>
              <a:rPr lang="en-US" dirty="0" smtClean="0"/>
              <a:t> computer to </a:t>
            </a:r>
            <a:r>
              <a:rPr lang="en-US" dirty="0" smtClean="0">
                <a:solidFill>
                  <a:srgbClr val="0000FF"/>
                </a:solidFill>
              </a:rPr>
              <a:t>outperform</a:t>
            </a:r>
            <a:r>
              <a:rPr lang="en-US" dirty="0" smtClean="0"/>
              <a:t> many efforts people have started running years ago: </a:t>
            </a:r>
            <a:r>
              <a:rPr lang="en-US" dirty="0" smtClean="0">
                <a:solidFill>
                  <a:srgbClr val="990000"/>
                </a:solidFill>
              </a:rPr>
              <a:t>Our one year could be worth of other’s 32 years!</a:t>
            </a: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7915A7B-DDE9-452E-8144-573B89336576}" type="slidenum">
              <a:rPr lang="en-US" smtClean="0"/>
              <a:pPr/>
              <a:t>24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method to be started as a thread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855663" y="914400"/>
            <a:ext cx="8059737" cy="5791200"/>
          </a:xfrm>
        </p:spPr>
        <p:txBody>
          <a:bodyPr/>
          <a:lstStyle/>
          <a:p>
            <a:pPr marL="463550" indent="-463550">
              <a:buFont typeface="Wingdings" pitchFamily="2" charset="2"/>
              <a:buNone/>
              <a:tabLst>
                <a:tab pos="914400" algn="l"/>
                <a:tab pos="1377950" algn="l"/>
                <a:tab pos="1828800" algn="l"/>
                <a:tab pos="2292350" algn="l"/>
                <a:tab pos="2743200" algn="l"/>
                <a:tab pos="3146425" algn="l"/>
              </a:tabLst>
              <a:defRPr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 class HOTPO {	</a:t>
            </a:r>
            <a:r>
              <a:rPr lang="en-US" sz="1800" dirty="0" smtClean="0">
                <a:solidFill>
                  <a:schemeClr val="accent5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//</a:t>
            </a:r>
            <a:r>
              <a:rPr lang="en-US" sz="1800" dirty="0" err="1" smtClean="0">
                <a:solidFill>
                  <a:schemeClr val="accent5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Collatz</a:t>
            </a:r>
            <a:r>
              <a:rPr lang="en-US" sz="1800" dirty="0" smtClean="0">
                <a:solidFill>
                  <a:schemeClr val="accent5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conjecture: Half Or Triple Plus One 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marL="463550" indent="-463550">
              <a:buFont typeface="Wingdings" pitchFamily="2" charset="2"/>
              <a:buNone/>
              <a:tabLst>
                <a:tab pos="914400" algn="l"/>
                <a:tab pos="1377950" algn="l"/>
                <a:tab pos="1828800" algn="l"/>
                <a:tab pos="2292350" algn="l"/>
                <a:tab pos="2743200" algn="l"/>
                <a:tab pos="3146425" algn="l"/>
              </a:tabLst>
              <a:defRPr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	Int64 s, t;</a:t>
            </a:r>
          </a:p>
          <a:p>
            <a:pPr marL="463550" indent="-463550">
              <a:buFont typeface="Wingdings" pitchFamily="2" charset="2"/>
              <a:buNone/>
              <a:tabLst>
                <a:tab pos="914400" algn="l"/>
                <a:tab pos="1377950" algn="l"/>
                <a:tab pos="1828800" algn="l"/>
                <a:tab pos="2292350" algn="l"/>
                <a:tab pos="2743200" algn="l"/>
                <a:tab pos="3146425" algn="l"/>
              </a:tabLst>
              <a:defRPr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	public HOTPO(Int64 start, Int64 terminate)  {</a:t>
            </a:r>
          </a:p>
          <a:p>
            <a:pPr marL="463550" indent="-463550">
              <a:buFont typeface="Wingdings" pitchFamily="2" charset="2"/>
              <a:buNone/>
              <a:tabLst>
                <a:tab pos="914400" algn="l"/>
                <a:tab pos="1377950" algn="l"/>
                <a:tab pos="1828800" algn="l"/>
                <a:tab pos="2292350" algn="l"/>
                <a:tab pos="2743200" algn="l"/>
                <a:tab pos="3146425" algn="l"/>
              </a:tabLst>
              <a:defRPr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           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this.s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= start;</a:t>
            </a:r>
          </a:p>
          <a:p>
            <a:pPr marL="463550" indent="-463550">
              <a:buFont typeface="Wingdings" pitchFamily="2" charset="2"/>
              <a:buNone/>
              <a:tabLst>
                <a:tab pos="914400" algn="l"/>
                <a:tab pos="1377950" algn="l"/>
                <a:tab pos="1828800" algn="l"/>
                <a:tab pos="2292350" algn="l"/>
                <a:tab pos="2743200" algn="l"/>
                <a:tab pos="3146425" algn="l"/>
              </a:tabLst>
              <a:defRPr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           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this.t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= terminate;</a:t>
            </a:r>
          </a:p>
          <a:p>
            <a:pPr marL="463550" indent="-463550">
              <a:buFont typeface="Wingdings" pitchFamily="2" charset="2"/>
              <a:buNone/>
              <a:tabLst>
                <a:tab pos="914400" algn="l"/>
                <a:tab pos="1377950" algn="l"/>
                <a:tab pos="1828800" algn="l"/>
                <a:tab pos="2292350" algn="l"/>
                <a:tab pos="2743200" algn="l"/>
                <a:tab pos="3146425" algn="l"/>
              </a:tabLst>
              <a:defRPr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	}</a:t>
            </a:r>
          </a:p>
          <a:p>
            <a:pPr marL="463550" indent="-463550">
              <a:buFont typeface="Wingdings" pitchFamily="2" charset="2"/>
              <a:buNone/>
              <a:tabLst>
                <a:tab pos="914400" algn="l"/>
                <a:tab pos="1377950" algn="l"/>
                <a:tab pos="1828800" algn="l"/>
                <a:tab pos="2292350" algn="l"/>
                <a:tab pos="2743200" algn="l"/>
                <a:tab pos="3146425" algn="l"/>
              </a:tabLst>
              <a:defRPr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        public void </a:t>
            </a:r>
            <a:r>
              <a:rPr lang="en-US" sz="180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hotpoFunc</a:t>
            </a:r>
            <a:r>
              <a:rPr lang="en-US" sz="18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() 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{   </a:t>
            </a:r>
          </a:p>
          <a:p>
            <a:pPr marL="463550" indent="-463550">
              <a:buFont typeface="Wingdings" pitchFamily="2" charset="2"/>
              <a:buNone/>
              <a:tabLst>
                <a:tab pos="914400" algn="l"/>
                <a:tab pos="1377950" algn="l"/>
                <a:tab pos="1828800" algn="l"/>
                <a:tab pos="2292350" algn="l"/>
                <a:tab pos="2743200" algn="l"/>
                <a:tab pos="3146425" algn="l"/>
              </a:tabLst>
              <a:defRPr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        	for (Int64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= 1;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&lt;= t;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++)  {</a:t>
            </a:r>
          </a:p>
          <a:p>
            <a:pPr marL="463550" indent="-463550">
              <a:buFont typeface="Wingdings" pitchFamily="2" charset="2"/>
              <a:buNone/>
              <a:tabLst>
                <a:tab pos="914400" algn="l"/>
                <a:tab pos="1377950" algn="l"/>
                <a:tab pos="1828800" algn="l"/>
                <a:tab pos="2292350" algn="l"/>
                <a:tab pos="2743200" algn="l"/>
                <a:tab pos="3146425" algn="l"/>
              </a:tabLst>
              <a:defRPr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			Int64 n =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pPr marL="463550" indent="-463550">
              <a:buFont typeface="Wingdings" pitchFamily="2" charset="2"/>
              <a:buNone/>
              <a:tabLst>
                <a:tab pos="914400" algn="l"/>
                <a:tab pos="1377950" algn="l"/>
                <a:tab pos="1828800" algn="l"/>
                <a:tab pos="2292350" algn="l"/>
                <a:tab pos="2743200" algn="l"/>
                <a:tab pos="3146425" algn="l"/>
              </a:tabLst>
              <a:defRPr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                	</a:t>
            </a:r>
            <a:r>
              <a:rPr lang="en-US" sz="18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while (n &gt; 1)  {</a:t>
            </a:r>
          </a:p>
          <a:p>
            <a:pPr marL="463550" indent="-463550">
              <a:buFont typeface="Wingdings" pitchFamily="2" charset="2"/>
              <a:buNone/>
              <a:tabLst>
                <a:tab pos="914400" algn="l"/>
                <a:tab pos="1377950" algn="l"/>
                <a:tab pos="1828800" algn="l"/>
                <a:tab pos="2292350" algn="l"/>
                <a:tab pos="2743200" algn="l"/>
                <a:tab pos="3146425" algn="l"/>
              </a:tabLst>
              <a:defRPr/>
            </a:pPr>
            <a:r>
              <a:rPr lang="en-US" sz="18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                  		if (n % 2 == 0)  		</a:t>
            </a:r>
            <a:r>
              <a:rPr lang="en-US" sz="18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// if n is even, divide by 2</a:t>
            </a:r>
          </a:p>
          <a:p>
            <a:pPr marL="463550" indent="-463550">
              <a:buFont typeface="Wingdings" pitchFamily="2" charset="2"/>
              <a:buNone/>
              <a:tabLst>
                <a:tab pos="914400" algn="l"/>
                <a:tab pos="1377950" algn="l"/>
                <a:tab pos="1828800" algn="l"/>
                <a:tab pos="2292350" algn="l"/>
                <a:tab pos="2743200" algn="l"/>
                <a:tab pos="3146425" algn="l"/>
              </a:tabLst>
              <a:defRPr/>
            </a:pPr>
            <a:r>
              <a:rPr lang="en-US" sz="18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                      		n = n / 2;      		</a:t>
            </a:r>
            <a:r>
              <a:rPr lang="en-US" sz="18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// Integer division</a:t>
            </a:r>
          </a:p>
          <a:p>
            <a:pPr marL="463550" indent="-463550">
              <a:buFont typeface="Wingdings" pitchFamily="2" charset="2"/>
              <a:buNone/>
              <a:tabLst>
                <a:tab pos="914400" algn="l"/>
                <a:tab pos="1377950" algn="l"/>
                <a:tab pos="1828800" algn="l"/>
                <a:tab pos="2292350" algn="l"/>
                <a:tab pos="2743200" algn="l"/>
                <a:tab pos="3146425" algn="l"/>
              </a:tabLst>
              <a:defRPr/>
            </a:pPr>
            <a:r>
              <a:rPr lang="en-US" sz="18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                  		else</a:t>
            </a:r>
          </a:p>
          <a:p>
            <a:pPr marL="463550" indent="-463550">
              <a:buFont typeface="Wingdings" pitchFamily="2" charset="2"/>
              <a:buNone/>
              <a:tabLst>
                <a:tab pos="914400" algn="l"/>
                <a:tab pos="1377950" algn="l"/>
                <a:tab pos="1828800" algn="l"/>
                <a:tab pos="2292350" algn="l"/>
                <a:tab pos="2743200" algn="l"/>
                <a:tab pos="3146425" algn="l"/>
              </a:tabLst>
              <a:defRPr/>
            </a:pPr>
            <a:r>
              <a:rPr lang="en-US" sz="18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                      		n = 3 * n + 1;		</a:t>
            </a:r>
            <a:r>
              <a:rPr lang="en-US" sz="18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// Multiply 3 and plus 1</a:t>
            </a:r>
          </a:p>
          <a:p>
            <a:pPr marL="463550" indent="-463550">
              <a:buFont typeface="Wingdings" pitchFamily="2" charset="2"/>
              <a:buNone/>
              <a:tabLst>
                <a:tab pos="914400" algn="l"/>
                <a:tab pos="1377950" algn="l"/>
                <a:tab pos="1828800" algn="l"/>
                <a:tab pos="2292350" algn="l"/>
                <a:tab pos="2743200" algn="l"/>
                <a:tab pos="3146425" algn="l"/>
              </a:tabLst>
              <a:defRPr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			</a:t>
            </a:r>
            <a:r>
              <a:rPr lang="en-US" sz="18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}   </a:t>
            </a:r>
          </a:p>
          <a:p>
            <a:pPr marL="463550" indent="-463550">
              <a:buFont typeface="Wingdings" pitchFamily="2" charset="2"/>
              <a:buNone/>
              <a:tabLst>
                <a:tab pos="914400" algn="l"/>
                <a:tab pos="1377950" algn="l"/>
                <a:tab pos="1828800" algn="l"/>
                <a:tab pos="2292350" algn="l"/>
                <a:tab pos="2743200" algn="l"/>
                <a:tab pos="3146425" algn="l"/>
              </a:tabLst>
              <a:defRPr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		}   </a:t>
            </a:r>
          </a:p>
          <a:p>
            <a:pPr marL="463550" indent="-463550">
              <a:buFont typeface="Wingdings" pitchFamily="2" charset="2"/>
              <a:buNone/>
              <a:tabLst>
                <a:tab pos="914400" algn="l"/>
                <a:tab pos="1377950" algn="l"/>
                <a:tab pos="1828800" algn="l"/>
                <a:tab pos="2292350" algn="l"/>
                <a:tab pos="2743200" algn="l"/>
                <a:tab pos="3146425" algn="l"/>
              </a:tabLst>
              <a:defRPr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}</a:t>
            </a:r>
          </a:p>
          <a:p>
            <a:pPr marL="463550" indent="-463550">
              <a:buFont typeface="Wingdings" pitchFamily="2" charset="2"/>
              <a:buNone/>
              <a:tabLst>
                <a:tab pos="914400" algn="l"/>
                <a:tab pos="1377950" algn="l"/>
                <a:tab pos="1828800" algn="l"/>
                <a:tab pos="2292350" algn="l"/>
                <a:tab pos="2743200" algn="l"/>
                <a:tab pos="3146425" algn="l"/>
              </a:tabLst>
              <a:defRPr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} </a:t>
            </a:r>
            <a:endParaRPr lang="en-US" sz="1800" dirty="0" smtClean="0">
              <a:latin typeface="Arial" charset="0"/>
              <a:cs typeface="Arial" charset="0"/>
            </a:endParaRP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E547D6B-9883-4A7C-9FAA-15B2F91163C7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29701" name="Rectangular Callout 5"/>
          <p:cNvSpPr>
            <a:spLocks noChangeArrowheads="1"/>
          </p:cNvSpPr>
          <p:nvPr/>
        </p:nvSpPr>
        <p:spPr bwMode="auto">
          <a:xfrm>
            <a:off x="6248400" y="2743200"/>
            <a:ext cx="2667000" cy="1182688"/>
          </a:xfrm>
          <a:prstGeom prst="wedgeRectCallout">
            <a:avLst>
              <a:gd name="adj1" fmla="val -119233"/>
              <a:gd name="adj2" fmla="val -15611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This function validate all number between start and terminate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8382000" cy="623888"/>
          </a:xfrm>
        </p:spPr>
        <p:txBody>
          <a:bodyPr/>
          <a:lstStyle/>
          <a:p>
            <a:pPr algn="ctr"/>
            <a:r>
              <a:rPr lang="en-US" sz="2800" smtClean="0"/>
              <a:t>Experiment Design for a Core 2 Qua Computer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8269288" cy="1219200"/>
          </a:xfrm>
        </p:spPr>
        <p:txBody>
          <a:bodyPr/>
          <a:lstStyle/>
          <a:p>
            <a:r>
              <a:rPr lang="en-US" smtClean="0"/>
              <a:t>Creating 4 threads</a:t>
            </a:r>
          </a:p>
          <a:p>
            <a:r>
              <a:rPr lang="en-US" smtClean="0"/>
              <a:t>Each thread processes one fourth of the numbers  </a:t>
            </a: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8056ED3-D0E4-4FEC-A319-6277D6E5AA1D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30725" name="Rectangle 4"/>
          <p:cNvSpPr>
            <a:spLocks noChangeArrowheads="1"/>
          </p:cNvSpPr>
          <p:nvPr/>
        </p:nvSpPr>
        <p:spPr bwMode="auto">
          <a:xfrm>
            <a:off x="2057400" y="3592513"/>
            <a:ext cx="1371600" cy="4572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26" name="Rectangle 5"/>
          <p:cNvSpPr>
            <a:spLocks noChangeArrowheads="1"/>
          </p:cNvSpPr>
          <p:nvPr/>
        </p:nvSpPr>
        <p:spPr bwMode="auto">
          <a:xfrm>
            <a:off x="3429000" y="3592513"/>
            <a:ext cx="1371600" cy="4572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27" name="Rectangle 6"/>
          <p:cNvSpPr>
            <a:spLocks noChangeArrowheads="1"/>
          </p:cNvSpPr>
          <p:nvPr/>
        </p:nvSpPr>
        <p:spPr bwMode="auto">
          <a:xfrm>
            <a:off x="4800600" y="3592513"/>
            <a:ext cx="1371600" cy="4572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28" name="Rectangle 7"/>
          <p:cNvSpPr>
            <a:spLocks noChangeArrowheads="1"/>
          </p:cNvSpPr>
          <p:nvPr/>
        </p:nvSpPr>
        <p:spPr bwMode="auto">
          <a:xfrm>
            <a:off x="6172200" y="3592513"/>
            <a:ext cx="1371600" cy="4572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29" name="TextBox 8"/>
          <p:cNvSpPr txBox="1">
            <a:spLocks noChangeArrowheads="1"/>
          </p:cNvSpPr>
          <p:nvPr/>
        </p:nvSpPr>
        <p:spPr bwMode="auto">
          <a:xfrm>
            <a:off x="1985963" y="3973513"/>
            <a:ext cx="3000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30730" name="TextBox 9"/>
          <p:cNvSpPr txBox="1">
            <a:spLocks noChangeArrowheads="1"/>
          </p:cNvSpPr>
          <p:nvPr/>
        </p:nvSpPr>
        <p:spPr bwMode="auto">
          <a:xfrm>
            <a:off x="3352800" y="3973513"/>
            <a:ext cx="609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m+1</a:t>
            </a:r>
          </a:p>
        </p:txBody>
      </p:sp>
      <p:sp>
        <p:nvSpPr>
          <p:cNvPr id="30731" name="TextBox 12"/>
          <p:cNvSpPr txBox="1">
            <a:spLocks noChangeArrowheads="1"/>
          </p:cNvSpPr>
          <p:nvPr/>
        </p:nvSpPr>
        <p:spPr bwMode="auto">
          <a:xfrm>
            <a:off x="4724400" y="3973513"/>
            <a:ext cx="7254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2m+1</a:t>
            </a:r>
          </a:p>
        </p:txBody>
      </p:sp>
      <p:sp>
        <p:nvSpPr>
          <p:cNvPr id="30732" name="TextBox 13"/>
          <p:cNvSpPr txBox="1">
            <a:spLocks noChangeArrowheads="1"/>
          </p:cNvSpPr>
          <p:nvPr/>
        </p:nvSpPr>
        <p:spPr bwMode="auto">
          <a:xfrm>
            <a:off x="6096000" y="3973513"/>
            <a:ext cx="7254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3m+1</a:t>
            </a:r>
          </a:p>
        </p:txBody>
      </p:sp>
      <p:sp>
        <p:nvSpPr>
          <p:cNvPr id="30733" name="Rectangle 13"/>
          <p:cNvSpPr>
            <a:spLocks noChangeArrowheads="1"/>
          </p:cNvSpPr>
          <p:nvPr/>
        </p:nvSpPr>
        <p:spPr bwMode="auto">
          <a:xfrm>
            <a:off x="1981200" y="2525713"/>
            <a:ext cx="5486400" cy="4572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34" name="TextBox 14"/>
          <p:cNvSpPr txBox="1">
            <a:spLocks noChangeArrowheads="1"/>
          </p:cNvSpPr>
          <p:nvPr/>
        </p:nvSpPr>
        <p:spPr bwMode="auto">
          <a:xfrm>
            <a:off x="457200" y="2438400"/>
            <a:ext cx="1524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All number from 1 to 4m</a:t>
            </a:r>
          </a:p>
        </p:txBody>
      </p:sp>
      <p:sp>
        <p:nvSpPr>
          <p:cNvPr id="30735" name="TextBox 13"/>
          <p:cNvSpPr txBox="1">
            <a:spLocks noChangeArrowheads="1"/>
          </p:cNvSpPr>
          <p:nvPr/>
        </p:nvSpPr>
        <p:spPr bwMode="auto">
          <a:xfrm>
            <a:off x="7292975" y="4049713"/>
            <a:ext cx="4794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4m</a:t>
            </a:r>
          </a:p>
        </p:txBody>
      </p:sp>
      <p:sp>
        <p:nvSpPr>
          <p:cNvPr id="30736" name="Rectangle 16"/>
          <p:cNvSpPr>
            <a:spLocks noChangeArrowheads="1"/>
          </p:cNvSpPr>
          <p:nvPr/>
        </p:nvSpPr>
        <p:spPr bwMode="auto">
          <a:xfrm>
            <a:off x="2286000" y="4724400"/>
            <a:ext cx="914400" cy="1219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en-US"/>
          </a:p>
          <a:p>
            <a:pPr algn="ctr"/>
            <a:r>
              <a:rPr lang="en-US"/>
              <a:t>Thread 1</a:t>
            </a:r>
          </a:p>
        </p:txBody>
      </p:sp>
      <p:cxnSp>
        <p:nvCxnSpPr>
          <p:cNvPr id="30737" name="Straight Arrow Connector 18"/>
          <p:cNvCxnSpPr>
            <a:cxnSpLocks noChangeShapeType="1"/>
            <a:stCxn id="30725" idx="2"/>
            <a:endCxn id="30736" idx="0"/>
          </p:cNvCxnSpPr>
          <p:nvPr/>
        </p:nvCxnSpPr>
        <p:spPr bwMode="auto">
          <a:xfrm rot="5400000">
            <a:off x="2405063" y="4386263"/>
            <a:ext cx="676275" cy="31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0738" name="Rectangle 20"/>
          <p:cNvSpPr>
            <a:spLocks noChangeArrowheads="1"/>
          </p:cNvSpPr>
          <p:nvPr/>
        </p:nvSpPr>
        <p:spPr bwMode="auto">
          <a:xfrm>
            <a:off x="3657600" y="4724400"/>
            <a:ext cx="914400" cy="1219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en-US"/>
          </a:p>
          <a:p>
            <a:pPr algn="ctr"/>
            <a:r>
              <a:rPr lang="en-US"/>
              <a:t>Thread 2</a:t>
            </a:r>
          </a:p>
        </p:txBody>
      </p:sp>
      <p:cxnSp>
        <p:nvCxnSpPr>
          <p:cNvPr id="30739" name="Straight Arrow Connector 21"/>
          <p:cNvCxnSpPr>
            <a:cxnSpLocks noChangeShapeType="1"/>
            <a:stCxn id="30726" idx="2"/>
            <a:endCxn id="30738" idx="0"/>
          </p:cNvCxnSpPr>
          <p:nvPr/>
        </p:nvCxnSpPr>
        <p:spPr bwMode="auto">
          <a:xfrm rot="5400000">
            <a:off x="3776663" y="4386263"/>
            <a:ext cx="676275" cy="31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0740" name="Rectangle 22"/>
          <p:cNvSpPr>
            <a:spLocks noChangeArrowheads="1"/>
          </p:cNvSpPr>
          <p:nvPr/>
        </p:nvSpPr>
        <p:spPr bwMode="auto">
          <a:xfrm>
            <a:off x="5029200" y="4724400"/>
            <a:ext cx="914400" cy="1219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en-US"/>
          </a:p>
          <a:p>
            <a:pPr algn="ctr"/>
            <a:r>
              <a:rPr lang="en-US"/>
              <a:t>Thread 3</a:t>
            </a:r>
          </a:p>
        </p:txBody>
      </p:sp>
      <p:cxnSp>
        <p:nvCxnSpPr>
          <p:cNvPr id="30741" name="Straight Arrow Connector 23"/>
          <p:cNvCxnSpPr>
            <a:cxnSpLocks noChangeShapeType="1"/>
            <a:stCxn id="30727" idx="2"/>
            <a:endCxn id="30740" idx="0"/>
          </p:cNvCxnSpPr>
          <p:nvPr/>
        </p:nvCxnSpPr>
        <p:spPr bwMode="auto">
          <a:xfrm rot="5400000">
            <a:off x="5148263" y="4386263"/>
            <a:ext cx="676275" cy="31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0742" name="Rectangle 24"/>
          <p:cNvSpPr>
            <a:spLocks noChangeArrowheads="1"/>
          </p:cNvSpPr>
          <p:nvPr/>
        </p:nvSpPr>
        <p:spPr bwMode="auto">
          <a:xfrm>
            <a:off x="6400800" y="4724400"/>
            <a:ext cx="914400" cy="1219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en-US"/>
          </a:p>
          <a:p>
            <a:pPr algn="ctr"/>
            <a:r>
              <a:rPr lang="en-US"/>
              <a:t>Thread 4</a:t>
            </a:r>
          </a:p>
        </p:txBody>
      </p:sp>
      <p:cxnSp>
        <p:nvCxnSpPr>
          <p:cNvPr id="30743" name="Straight Arrow Connector 25"/>
          <p:cNvCxnSpPr>
            <a:cxnSpLocks noChangeShapeType="1"/>
            <a:endCxn id="30742" idx="0"/>
          </p:cNvCxnSpPr>
          <p:nvPr/>
        </p:nvCxnSpPr>
        <p:spPr bwMode="auto">
          <a:xfrm rot="16200000" flipH="1">
            <a:off x="6519863" y="4386263"/>
            <a:ext cx="674687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0744" name="Down Arrow 29"/>
          <p:cNvSpPr>
            <a:spLocks noChangeArrowheads="1"/>
          </p:cNvSpPr>
          <p:nvPr/>
        </p:nvSpPr>
        <p:spPr bwMode="auto">
          <a:xfrm>
            <a:off x="2589213" y="3160713"/>
            <a:ext cx="230187" cy="268287"/>
          </a:xfrm>
          <a:prstGeom prst="downArrow">
            <a:avLst>
              <a:gd name="adj1" fmla="val 50000"/>
              <a:gd name="adj2" fmla="val 49869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45" name="Down Arrow 31"/>
          <p:cNvSpPr>
            <a:spLocks noChangeArrowheads="1"/>
          </p:cNvSpPr>
          <p:nvPr/>
        </p:nvSpPr>
        <p:spPr bwMode="auto">
          <a:xfrm>
            <a:off x="4037013" y="3160713"/>
            <a:ext cx="230187" cy="268287"/>
          </a:xfrm>
          <a:prstGeom prst="downArrow">
            <a:avLst>
              <a:gd name="adj1" fmla="val 50000"/>
              <a:gd name="adj2" fmla="val 49869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46" name="Down Arrow 32"/>
          <p:cNvSpPr>
            <a:spLocks noChangeArrowheads="1"/>
          </p:cNvSpPr>
          <p:nvPr/>
        </p:nvSpPr>
        <p:spPr bwMode="auto">
          <a:xfrm>
            <a:off x="5484813" y="3160713"/>
            <a:ext cx="230187" cy="268287"/>
          </a:xfrm>
          <a:prstGeom prst="downArrow">
            <a:avLst>
              <a:gd name="adj1" fmla="val 50000"/>
              <a:gd name="adj2" fmla="val 49869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47" name="Down Arrow 33"/>
          <p:cNvSpPr>
            <a:spLocks noChangeArrowheads="1"/>
          </p:cNvSpPr>
          <p:nvPr/>
        </p:nvSpPr>
        <p:spPr bwMode="auto">
          <a:xfrm>
            <a:off x="6932613" y="3160713"/>
            <a:ext cx="230187" cy="268287"/>
          </a:xfrm>
          <a:prstGeom prst="downArrow">
            <a:avLst>
              <a:gd name="adj1" fmla="val 50000"/>
              <a:gd name="adj2" fmla="val 49869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48" name="TextBox 103"/>
          <p:cNvSpPr txBox="1">
            <a:spLocks noChangeArrowheads="1"/>
          </p:cNvSpPr>
          <p:nvPr/>
        </p:nvSpPr>
        <p:spPr bwMode="auto">
          <a:xfrm>
            <a:off x="1981200" y="6134100"/>
            <a:ext cx="527685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There is no communication and coordination among the threads to maximize the speedup.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3505200" y="152400"/>
            <a:ext cx="5562600" cy="623888"/>
          </a:xfrm>
        </p:spPr>
        <p:txBody>
          <a:bodyPr/>
          <a:lstStyle/>
          <a:p>
            <a:r>
              <a:rPr lang="en-US" smtClean="0"/>
              <a:t>Output (Part)</a:t>
            </a:r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2ECADDA-4BE3-4EBF-BE2E-FD43D8A5C223}" type="slidenum">
              <a:rPr lang="en-US" smtClean="0"/>
              <a:pPr/>
              <a:t>27</a:t>
            </a:fld>
            <a:endParaRPr lang="en-US" smtClean="0"/>
          </a:p>
        </p:txBody>
      </p:sp>
      <p:pic>
        <p:nvPicPr>
          <p:cNvPr id="3174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828675"/>
            <a:ext cx="7848600" cy="602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8001000" cy="623888"/>
          </a:xfrm>
        </p:spPr>
        <p:txBody>
          <a:bodyPr/>
          <a:lstStyle/>
          <a:p>
            <a:r>
              <a:rPr lang="en-US" dirty="0" smtClean="0"/>
              <a:t>Speedup and Efficiency on 4-Core Processor</a:t>
            </a:r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84401D5-36A3-4DA8-8F01-E5ACF059F978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32772" name="Rectangle 6"/>
          <p:cNvSpPr>
            <a:spLocks noChangeArrowheads="1"/>
          </p:cNvSpPr>
          <p:nvPr/>
        </p:nvSpPr>
        <p:spPr bwMode="auto">
          <a:xfrm>
            <a:off x="2971800" y="5553075"/>
            <a:ext cx="33289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/>
              <a:t>Average Speedup = 3.01</a:t>
            </a:r>
          </a:p>
        </p:txBody>
      </p:sp>
      <p:sp>
        <p:nvSpPr>
          <p:cNvPr id="32773" name="Rectangle 7"/>
          <p:cNvSpPr>
            <a:spLocks noChangeArrowheads="1"/>
          </p:cNvSpPr>
          <p:nvPr/>
        </p:nvSpPr>
        <p:spPr bwMode="auto">
          <a:xfrm>
            <a:off x="2962275" y="5943600"/>
            <a:ext cx="35909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/>
              <a:t>Average Efficiency = 75%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181887"/>
              </p:ext>
            </p:extLst>
          </p:nvPr>
        </p:nvGraphicFramePr>
        <p:xfrm>
          <a:off x="381000" y="1295400"/>
          <a:ext cx="8408989" cy="4229104"/>
        </p:xfrm>
        <a:graphic>
          <a:graphicData uri="http://schemas.openxmlformats.org/drawingml/2006/table">
            <a:tbl>
              <a:tblPr/>
              <a:tblGrid>
                <a:gridCol w="1877341"/>
                <a:gridCol w="2056429"/>
                <a:gridCol w="1704429"/>
                <a:gridCol w="1333900"/>
                <a:gridCol w="1436890"/>
              </a:tblGrid>
              <a:tr h="3844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Input Size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One thread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Four Thread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Speedup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Efficiency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3844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20,000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44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40,000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2.70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44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60,000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2.84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44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80,000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3.08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44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100,000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44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120,000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3.09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44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140,000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359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3.55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44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160,000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3.48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44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180,000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472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44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200,000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3.35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2848" name="TextBox 1"/>
          <p:cNvSpPr txBox="1">
            <a:spLocks noChangeArrowheads="1"/>
          </p:cNvSpPr>
          <p:nvPr/>
        </p:nvSpPr>
        <p:spPr bwMode="auto">
          <a:xfrm>
            <a:off x="2417763" y="742950"/>
            <a:ext cx="42116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on Intel Core 2 Quad CPU @2.40 GHz</a:t>
            </a:r>
          </a:p>
        </p:txBody>
      </p:sp>
      <p:sp>
        <p:nvSpPr>
          <p:cNvPr id="32849" name="Rounded Rectangular Callout 2"/>
          <p:cNvSpPr>
            <a:spLocks noChangeArrowheads="1"/>
          </p:cNvSpPr>
          <p:nvPr/>
        </p:nvSpPr>
        <p:spPr bwMode="auto">
          <a:xfrm>
            <a:off x="855663" y="5715000"/>
            <a:ext cx="1582737" cy="693738"/>
          </a:xfrm>
          <a:prstGeom prst="wedgeRoundRectCallout">
            <a:avLst>
              <a:gd name="adj1" fmla="val 83755"/>
              <a:gd name="adj2" fmla="val -100306"/>
              <a:gd name="adj3" fmla="val 16667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/>
              <a:t>Time in milliseconds</a:t>
            </a:r>
          </a:p>
        </p:txBody>
      </p:sp>
      <p:sp>
        <p:nvSpPr>
          <p:cNvPr id="10" name="Rounded Rectangular Callout 2"/>
          <p:cNvSpPr>
            <a:spLocks noChangeArrowheads="1"/>
          </p:cNvSpPr>
          <p:nvPr/>
        </p:nvSpPr>
        <p:spPr bwMode="auto">
          <a:xfrm>
            <a:off x="7305675" y="5827712"/>
            <a:ext cx="1752600" cy="693738"/>
          </a:xfrm>
          <a:prstGeom prst="wedgeRoundRectCallout">
            <a:avLst>
              <a:gd name="adj1" fmla="val 18527"/>
              <a:gd name="adj2" fmla="val -112663"/>
              <a:gd name="adj3" fmla="val 16667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dirty="0" smtClean="0"/>
              <a:t>Efficiency = Speedup / Cores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1066800" y="76200"/>
            <a:ext cx="8001000" cy="623888"/>
          </a:xfrm>
        </p:spPr>
        <p:txBody>
          <a:bodyPr/>
          <a:lstStyle/>
          <a:p>
            <a:pPr algn="ctr"/>
            <a:r>
              <a:rPr lang="en-US" sz="2800" smtClean="0"/>
              <a:t>Speedup and Efficiency Observation on 4 Cores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8269288" cy="2362200"/>
          </a:xfrm>
        </p:spPr>
        <p:txBody>
          <a:bodyPr/>
          <a:lstStyle/>
          <a:p>
            <a:r>
              <a:rPr lang="en-US" smtClean="0"/>
              <a:t>The bigger the problem is, the more efficient are the multi-core and multithreading techniques. </a:t>
            </a:r>
          </a:p>
          <a:p>
            <a:r>
              <a:rPr lang="en-US" smtClean="0"/>
              <a:t>The curves are not straight, as other tasks are running on the computer</a:t>
            </a:r>
          </a:p>
          <a:p>
            <a:r>
              <a:rPr lang="en-US" smtClean="0"/>
              <a:t>The growth slows down when the problem is too big</a:t>
            </a: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1764614-CF59-4F4A-8E8F-98D93C6F1F1B}" type="slidenum">
              <a:rPr lang="en-US" smtClean="0"/>
              <a:pPr/>
              <a:t>29</a:t>
            </a:fld>
            <a:endParaRPr lang="en-US" smtClean="0"/>
          </a:p>
        </p:txBody>
      </p:sp>
      <p:grpSp>
        <p:nvGrpSpPr>
          <p:cNvPr id="33797" name="Group 11"/>
          <p:cNvGrpSpPr>
            <a:grpSpLocks/>
          </p:cNvGrpSpPr>
          <p:nvPr/>
        </p:nvGrpSpPr>
        <p:grpSpPr bwMode="auto">
          <a:xfrm>
            <a:off x="0" y="3563938"/>
            <a:ext cx="9166225" cy="2822575"/>
            <a:chOff x="0" y="3563680"/>
            <a:chExt cx="9166024" cy="2822154"/>
          </a:xfrm>
        </p:grpSpPr>
        <p:sp>
          <p:nvSpPr>
            <p:cNvPr id="33798" name="TextBox 6"/>
            <p:cNvSpPr txBox="1">
              <a:spLocks noChangeArrowheads="1"/>
            </p:cNvSpPr>
            <p:nvPr/>
          </p:nvSpPr>
          <p:spPr bwMode="auto">
            <a:xfrm>
              <a:off x="1219200" y="6078057"/>
              <a:ext cx="7218514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Collatz conjecture validation execution time, speedup, and efficiency with different problem sizes</a:t>
              </a:r>
            </a:p>
          </p:txBody>
        </p:sp>
        <p:graphicFrame>
          <p:nvGraphicFramePr>
            <p:cNvPr id="27" name="Chart 26"/>
            <p:cNvGraphicFramePr>
              <a:graphicFrameLocks/>
            </p:cNvGraphicFramePr>
            <p:nvPr/>
          </p:nvGraphicFramePr>
          <p:xfrm>
            <a:off x="2971800" y="3563680"/>
            <a:ext cx="3142970" cy="251437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28" name="Chart 27"/>
            <p:cNvGraphicFramePr>
              <a:graphicFrameLocks/>
            </p:cNvGraphicFramePr>
            <p:nvPr/>
          </p:nvGraphicFramePr>
          <p:xfrm>
            <a:off x="6034483" y="3563680"/>
            <a:ext cx="3131541" cy="251437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graphicFrame>
          <p:nvGraphicFramePr>
            <p:cNvPr id="29" name="Chart 28"/>
            <p:cNvGraphicFramePr>
              <a:graphicFrameLocks/>
            </p:cNvGraphicFramePr>
            <p:nvPr/>
          </p:nvGraphicFramePr>
          <p:xfrm>
            <a:off x="0" y="3563680"/>
            <a:ext cx="3051539" cy="251437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33802" name="TextBox 15"/>
            <p:cNvSpPr txBox="1">
              <a:spLocks noChangeArrowheads="1"/>
            </p:cNvSpPr>
            <p:nvPr/>
          </p:nvSpPr>
          <p:spPr bwMode="auto">
            <a:xfrm rot="-1643941">
              <a:off x="1315829" y="4378775"/>
              <a:ext cx="123303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On single core</a:t>
              </a:r>
            </a:p>
          </p:txBody>
        </p:sp>
        <p:sp>
          <p:nvSpPr>
            <p:cNvPr id="33803" name="TextBox 16"/>
            <p:cNvSpPr txBox="1">
              <a:spLocks noChangeArrowheads="1"/>
            </p:cNvSpPr>
            <p:nvPr/>
          </p:nvSpPr>
          <p:spPr bwMode="auto">
            <a:xfrm rot="-482293">
              <a:off x="1585356" y="4952308"/>
              <a:ext cx="117211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On four cores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848600" cy="623888"/>
          </a:xfrm>
        </p:spPr>
        <p:txBody>
          <a:bodyPr/>
          <a:lstStyle/>
          <a:p>
            <a:r>
              <a:rPr lang="en-US" smtClean="0"/>
              <a:t>Multithreading and Multi-Core Technology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8269288" cy="5334000"/>
          </a:xfrm>
        </p:spPr>
        <p:txBody>
          <a:bodyPr/>
          <a:lstStyle/>
          <a:p>
            <a:r>
              <a:rPr lang="en-US" b="1" dirty="0" smtClean="0"/>
              <a:t>Single-Threading:</a:t>
            </a:r>
          </a:p>
          <a:p>
            <a:pPr>
              <a:buFont typeface="Wingdings" pitchFamily="2" charset="2"/>
              <a:buNone/>
            </a:pPr>
            <a:r>
              <a:rPr lang="en-US" dirty="0" smtClean="0"/>
              <a:t>	 Serial execution - One thread at a time.</a:t>
            </a:r>
          </a:p>
          <a:p>
            <a:r>
              <a:rPr lang="en-US" b="1" dirty="0" smtClean="0"/>
              <a:t>Multithreading on Single Core</a:t>
            </a:r>
          </a:p>
          <a:p>
            <a:pPr>
              <a:buFont typeface="Wingdings" pitchFamily="2" charset="2"/>
              <a:buNone/>
            </a:pPr>
            <a:r>
              <a:rPr lang="en-US" dirty="0" smtClean="0"/>
              <a:t>	Multiple threads executed on one processor by using context switching.</a:t>
            </a:r>
          </a:p>
          <a:p>
            <a:r>
              <a:rPr lang="en-US" b="1" dirty="0" err="1" smtClean="0"/>
              <a:t>HyperThreading</a:t>
            </a:r>
            <a:r>
              <a:rPr lang="en-US" b="1" dirty="0" smtClean="0"/>
              <a:t> Technology:</a:t>
            </a:r>
          </a:p>
          <a:p>
            <a:pPr>
              <a:buFont typeface="Wingdings" pitchFamily="2" charset="2"/>
              <a:buNone/>
            </a:pPr>
            <a:r>
              <a:rPr lang="en-US" dirty="0" smtClean="0"/>
              <a:t>	Two threads execute simultaneously on the same processor with additional threading logic.</a:t>
            </a:r>
          </a:p>
          <a:p>
            <a:r>
              <a:rPr lang="en-US" b="1" dirty="0" smtClean="0"/>
              <a:t>Multi-Core Technology:</a:t>
            </a:r>
          </a:p>
          <a:p>
            <a:pPr>
              <a:buFont typeface="Wingdings" pitchFamily="2" charset="2"/>
              <a:buNone/>
            </a:pPr>
            <a:r>
              <a:rPr lang="en-US" dirty="0" smtClean="0"/>
              <a:t>	Threads are distributed among the cores with True Parallel Computing</a:t>
            </a: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88A3228-318C-44DD-90C6-2F3866D51892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5" name="Rounded Rectangular Callout 4"/>
          <p:cNvSpPr>
            <a:spLocks noChangeArrowheads="1"/>
          </p:cNvSpPr>
          <p:nvPr/>
        </p:nvSpPr>
        <p:spPr bwMode="auto">
          <a:xfrm>
            <a:off x="7123112" y="1600200"/>
            <a:ext cx="1868488" cy="990600"/>
          </a:xfrm>
          <a:prstGeom prst="wedgeRoundRectCallout">
            <a:avLst>
              <a:gd name="adj1" fmla="val -117300"/>
              <a:gd name="adj2" fmla="val 33367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The benefit of threading will be very limited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ular Callout 1"/>
          <p:cNvSpPr/>
          <p:nvPr/>
        </p:nvSpPr>
        <p:spPr bwMode="auto">
          <a:xfrm>
            <a:off x="7153275" y="1219200"/>
            <a:ext cx="1838325" cy="533400"/>
          </a:xfrm>
          <a:prstGeom prst="wedgeRoundRectCallout">
            <a:avLst>
              <a:gd name="adj1" fmla="val -83527"/>
              <a:gd name="adj2" fmla="val -146429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40 cores in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2013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1143000" y="152400"/>
            <a:ext cx="7924800" cy="623888"/>
          </a:xfrm>
        </p:spPr>
        <p:txBody>
          <a:bodyPr/>
          <a:lstStyle/>
          <a:p>
            <a:r>
              <a:rPr lang="en-US" smtClean="0"/>
              <a:t>Further Experiment on Intel 32-Core MTL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421688" cy="4953000"/>
          </a:xfrm>
        </p:spPr>
        <p:txBody>
          <a:bodyPr/>
          <a:lstStyle/>
          <a:p>
            <a:r>
              <a:rPr lang="en-US" dirty="0" smtClean="0"/>
              <a:t>Questions to explore</a:t>
            </a:r>
          </a:p>
          <a:p>
            <a:pPr lvl="1"/>
            <a:r>
              <a:rPr lang="en-US" sz="2400" dirty="0" smtClean="0"/>
              <a:t>What would happen if we make use of more cores by increasing the number of parallel threads?</a:t>
            </a:r>
          </a:p>
          <a:p>
            <a:pPr lvl="1"/>
            <a:r>
              <a:rPr lang="en-US" sz="2400" dirty="0" smtClean="0"/>
              <a:t>Can the execution time, speedup, and efficiency improve proportionally to the number of cores?</a:t>
            </a:r>
          </a:p>
          <a:p>
            <a:pPr lvl="1"/>
            <a:r>
              <a:rPr lang="en-US" sz="2400" dirty="0" smtClean="0"/>
              <a:t>What are overheads by increasing the number of threads?</a:t>
            </a:r>
          </a:p>
          <a:p>
            <a:r>
              <a:rPr lang="en-US" dirty="0" smtClean="0"/>
              <a:t>Experiments</a:t>
            </a:r>
          </a:p>
          <a:p>
            <a:pPr lvl="1"/>
            <a:r>
              <a:rPr lang="en-US" sz="2400" dirty="0" smtClean="0"/>
              <a:t>The same program is executed in 1, 4, 8, 16, and 32 threads on the 32-core machine in Intel Many-core Testing Lab (MTL);</a:t>
            </a:r>
          </a:p>
          <a:p>
            <a:pPr lvl="1"/>
            <a:r>
              <a:rPr lang="en-US" sz="2400" dirty="0" smtClean="0"/>
              <a:t>The times are measured, and speedup and efficiency are calculated </a:t>
            </a: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6993BD1-DD4D-4DCF-AB96-81447F0DDF28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34821" name="Rectangle 4"/>
          <p:cNvSpPr>
            <a:spLocks noChangeArrowheads="1"/>
          </p:cNvSpPr>
          <p:nvPr/>
        </p:nvSpPr>
        <p:spPr bwMode="auto">
          <a:xfrm>
            <a:off x="1560513" y="762000"/>
            <a:ext cx="66690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hlinkClick r:id="rId2"/>
              </a:rPr>
              <a:t>http://software.intel.com/en-us/articles/intel-many-core-testing-lab/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8382000" cy="914400"/>
          </a:xfrm>
        </p:spPr>
        <p:txBody>
          <a:bodyPr/>
          <a:lstStyle/>
          <a:p>
            <a:pPr algn="ctr"/>
            <a:r>
              <a:rPr lang="en-US" sz="2800" smtClean="0"/>
              <a:t>Experiment Design for a 32-Core Computer</a:t>
            </a:r>
            <a:br>
              <a:rPr lang="en-US" sz="2800" smtClean="0"/>
            </a:br>
            <a:r>
              <a:rPr lang="en-US" sz="2800" smtClean="0"/>
              <a:t>Attempt 1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843962" cy="1219200"/>
          </a:xfrm>
        </p:spPr>
        <p:txBody>
          <a:bodyPr/>
          <a:lstStyle/>
          <a:p>
            <a:r>
              <a:rPr lang="en-US" sz="2400" dirty="0" smtClean="0"/>
              <a:t>Creating 1, 4, 8, 16, 32 threads</a:t>
            </a:r>
          </a:p>
          <a:p>
            <a:r>
              <a:rPr lang="en-US" sz="2400" dirty="0" smtClean="0"/>
              <a:t>Each thread takes a part (1milliom) of the numbers. For 32 threads: </a:t>
            </a: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95BA946-AC87-47DE-9F0D-7058DFC4C46A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35845" name="Rectangle 4"/>
          <p:cNvSpPr>
            <a:spLocks noChangeArrowheads="1"/>
          </p:cNvSpPr>
          <p:nvPr/>
        </p:nvSpPr>
        <p:spPr bwMode="auto">
          <a:xfrm>
            <a:off x="223838" y="3228974"/>
            <a:ext cx="533400" cy="4572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46" name="TextBox 8"/>
          <p:cNvSpPr txBox="1">
            <a:spLocks noChangeArrowheads="1"/>
          </p:cNvSpPr>
          <p:nvPr/>
        </p:nvSpPr>
        <p:spPr bwMode="auto">
          <a:xfrm>
            <a:off x="0" y="3567112"/>
            <a:ext cx="3000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35847" name="Rectangle 13"/>
          <p:cNvSpPr>
            <a:spLocks noChangeArrowheads="1"/>
          </p:cNvSpPr>
          <p:nvPr/>
        </p:nvSpPr>
        <p:spPr bwMode="auto">
          <a:xfrm>
            <a:off x="223838" y="2362200"/>
            <a:ext cx="8604250" cy="4572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48" name="TextBox 13"/>
          <p:cNvSpPr txBox="1">
            <a:spLocks noChangeArrowheads="1"/>
          </p:cNvSpPr>
          <p:nvPr/>
        </p:nvSpPr>
        <p:spPr bwMode="auto">
          <a:xfrm>
            <a:off x="8610600" y="3609974"/>
            <a:ext cx="59503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32m</a:t>
            </a:r>
            <a:endParaRPr lang="en-US" dirty="0"/>
          </a:p>
        </p:txBody>
      </p:sp>
      <p:sp>
        <p:nvSpPr>
          <p:cNvPr id="35849" name="Rectangle 16"/>
          <p:cNvSpPr>
            <a:spLocks noChangeArrowheads="1"/>
          </p:cNvSpPr>
          <p:nvPr/>
        </p:nvSpPr>
        <p:spPr bwMode="auto">
          <a:xfrm rot="5400000">
            <a:off x="-80962" y="4437062"/>
            <a:ext cx="1143000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/>
              <a:t>Thread 1</a:t>
            </a:r>
          </a:p>
        </p:txBody>
      </p:sp>
      <p:sp>
        <p:nvSpPr>
          <p:cNvPr id="35850" name="Down Arrow 29"/>
          <p:cNvSpPr>
            <a:spLocks noChangeArrowheads="1"/>
          </p:cNvSpPr>
          <p:nvPr/>
        </p:nvSpPr>
        <p:spPr bwMode="auto">
          <a:xfrm>
            <a:off x="2589213" y="2884487"/>
            <a:ext cx="230187" cy="268287"/>
          </a:xfrm>
          <a:prstGeom prst="downArrow">
            <a:avLst>
              <a:gd name="adj1" fmla="val 50000"/>
              <a:gd name="adj2" fmla="val 49869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51" name="Down Arrow 31"/>
          <p:cNvSpPr>
            <a:spLocks noChangeArrowheads="1"/>
          </p:cNvSpPr>
          <p:nvPr/>
        </p:nvSpPr>
        <p:spPr bwMode="auto">
          <a:xfrm>
            <a:off x="4037013" y="2884487"/>
            <a:ext cx="230187" cy="268287"/>
          </a:xfrm>
          <a:prstGeom prst="downArrow">
            <a:avLst>
              <a:gd name="adj1" fmla="val 50000"/>
              <a:gd name="adj2" fmla="val 49869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52" name="Down Arrow 32"/>
          <p:cNvSpPr>
            <a:spLocks noChangeArrowheads="1"/>
          </p:cNvSpPr>
          <p:nvPr/>
        </p:nvSpPr>
        <p:spPr bwMode="auto">
          <a:xfrm>
            <a:off x="5484813" y="2884487"/>
            <a:ext cx="230187" cy="268287"/>
          </a:xfrm>
          <a:prstGeom prst="downArrow">
            <a:avLst>
              <a:gd name="adj1" fmla="val 50000"/>
              <a:gd name="adj2" fmla="val 49869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53" name="Down Arrow 33"/>
          <p:cNvSpPr>
            <a:spLocks noChangeArrowheads="1"/>
          </p:cNvSpPr>
          <p:nvPr/>
        </p:nvSpPr>
        <p:spPr bwMode="auto">
          <a:xfrm>
            <a:off x="6932613" y="2884487"/>
            <a:ext cx="230187" cy="268287"/>
          </a:xfrm>
          <a:prstGeom prst="downArrow">
            <a:avLst>
              <a:gd name="adj1" fmla="val 50000"/>
              <a:gd name="adj2" fmla="val 49869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35854" name="Straight Arrow Connector 34"/>
          <p:cNvCxnSpPr>
            <a:cxnSpLocks noChangeShapeType="1"/>
            <a:stCxn id="35845" idx="2"/>
            <a:endCxn id="35849" idx="1"/>
          </p:cNvCxnSpPr>
          <p:nvPr/>
        </p:nvCxnSpPr>
        <p:spPr bwMode="auto">
          <a:xfrm rot="16200000" flipH="1">
            <a:off x="305594" y="3871118"/>
            <a:ext cx="369888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5855" name="Rectangle 4"/>
          <p:cNvSpPr>
            <a:spLocks noChangeArrowheads="1"/>
          </p:cNvSpPr>
          <p:nvPr/>
        </p:nvSpPr>
        <p:spPr bwMode="auto">
          <a:xfrm>
            <a:off x="762000" y="3228974"/>
            <a:ext cx="531813" cy="4572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56" name="Rectangle 81"/>
          <p:cNvSpPr>
            <a:spLocks noChangeArrowheads="1"/>
          </p:cNvSpPr>
          <p:nvPr/>
        </p:nvSpPr>
        <p:spPr bwMode="auto">
          <a:xfrm rot="5400000">
            <a:off x="457200" y="4448174"/>
            <a:ext cx="1143000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/>
              <a:t>Thread 2</a:t>
            </a:r>
          </a:p>
        </p:txBody>
      </p:sp>
      <p:cxnSp>
        <p:nvCxnSpPr>
          <p:cNvPr id="35857" name="Straight Arrow Connector 82"/>
          <p:cNvCxnSpPr>
            <a:cxnSpLocks noChangeShapeType="1"/>
            <a:stCxn id="35855" idx="2"/>
            <a:endCxn id="35856" idx="1"/>
          </p:cNvCxnSpPr>
          <p:nvPr/>
        </p:nvCxnSpPr>
        <p:spPr bwMode="auto">
          <a:xfrm rot="16200000" flipH="1">
            <a:off x="838200" y="3876674"/>
            <a:ext cx="3810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5858" name="Rectangle 4"/>
          <p:cNvSpPr>
            <a:spLocks noChangeArrowheads="1"/>
          </p:cNvSpPr>
          <p:nvPr/>
        </p:nvSpPr>
        <p:spPr bwMode="auto">
          <a:xfrm>
            <a:off x="1300163" y="3228974"/>
            <a:ext cx="531812" cy="4572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59" name="Rectangle 84"/>
          <p:cNvSpPr>
            <a:spLocks noChangeArrowheads="1"/>
          </p:cNvSpPr>
          <p:nvPr/>
        </p:nvSpPr>
        <p:spPr bwMode="auto">
          <a:xfrm rot="5400000">
            <a:off x="995363" y="4437062"/>
            <a:ext cx="1143000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/>
              <a:t>Thread 3</a:t>
            </a:r>
          </a:p>
        </p:txBody>
      </p:sp>
      <p:cxnSp>
        <p:nvCxnSpPr>
          <p:cNvPr id="35860" name="Straight Arrow Connector 85"/>
          <p:cNvCxnSpPr>
            <a:cxnSpLocks noChangeShapeType="1"/>
            <a:stCxn id="35858" idx="2"/>
            <a:endCxn id="35859" idx="1"/>
          </p:cNvCxnSpPr>
          <p:nvPr/>
        </p:nvCxnSpPr>
        <p:spPr bwMode="auto">
          <a:xfrm rot="16200000" flipH="1">
            <a:off x="1381919" y="3871118"/>
            <a:ext cx="369888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5861" name="Rectangle 4"/>
          <p:cNvSpPr>
            <a:spLocks noChangeArrowheads="1"/>
          </p:cNvSpPr>
          <p:nvPr/>
        </p:nvSpPr>
        <p:spPr bwMode="auto">
          <a:xfrm>
            <a:off x="1838325" y="3228974"/>
            <a:ext cx="531813" cy="4572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62" name="Rectangle 87"/>
          <p:cNvSpPr>
            <a:spLocks noChangeArrowheads="1"/>
          </p:cNvSpPr>
          <p:nvPr/>
        </p:nvSpPr>
        <p:spPr bwMode="auto">
          <a:xfrm rot="5400000">
            <a:off x="1533525" y="4437062"/>
            <a:ext cx="1143000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/>
              <a:t>Thread 4</a:t>
            </a:r>
          </a:p>
        </p:txBody>
      </p:sp>
      <p:cxnSp>
        <p:nvCxnSpPr>
          <p:cNvPr id="35863" name="Straight Arrow Connector 88"/>
          <p:cNvCxnSpPr>
            <a:cxnSpLocks noChangeShapeType="1"/>
            <a:stCxn id="35861" idx="2"/>
            <a:endCxn id="35862" idx="1"/>
          </p:cNvCxnSpPr>
          <p:nvPr/>
        </p:nvCxnSpPr>
        <p:spPr bwMode="auto">
          <a:xfrm rot="16200000" flipH="1">
            <a:off x="1920081" y="3871118"/>
            <a:ext cx="369888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5864" name="Rectangle 4"/>
          <p:cNvSpPr>
            <a:spLocks noChangeArrowheads="1"/>
          </p:cNvSpPr>
          <p:nvPr/>
        </p:nvSpPr>
        <p:spPr bwMode="auto">
          <a:xfrm>
            <a:off x="2376488" y="3228974"/>
            <a:ext cx="531812" cy="4572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65" name="Rectangle 90"/>
          <p:cNvSpPr>
            <a:spLocks noChangeArrowheads="1"/>
          </p:cNvSpPr>
          <p:nvPr/>
        </p:nvSpPr>
        <p:spPr bwMode="auto">
          <a:xfrm rot="5400000">
            <a:off x="2071688" y="4437062"/>
            <a:ext cx="1143000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/>
              <a:t>Thread 5</a:t>
            </a:r>
          </a:p>
        </p:txBody>
      </p:sp>
      <p:cxnSp>
        <p:nvCxnSpPr>
          <p:cNvPr id="35866" name="Straight Arrow Connector 91"/>
          <p:cNvCxnSpPr>
            <a:cxnSpLocks noChangeShapeType="1"/>
            <a:stCxn id="35864" idx="2"/>
            <a:endCxn id="35865" idx="1"/>
          </p:cNvCxnSpPr>
          <p:nvPr/>
        </p:nvCxnSpPr>
        <p:spPr bwMode="auto">
          <a:xfrm rot="16200000" flipH="1">
            <a:off x="2458244" y="3871118"/>
            <a:ext cx="369888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5867" name="Rectangle 4"/>
          <p:cNvSpPr>
            <a:spLocks noChangeArrowheads="1"/>
          </p:cNvSpPr>
          <p:nvPr/>
        </p:nvSpPr>
        <p:spPr bwMode="auto">
          <a:xfrm>
            <a:off x="2914650" y="3228974"/>
            <a:ext cx="531813" cy="4572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68" name="Rectangle 93"/>
          <p:cNvSpPr>
            <a:spLocks noChangeArrowheads="1"/>
          </p:cNvSpPr>
          <p:nvPr/>
        </p:nvSpPr>
        <p:spPr bwMode="auto">
          <a:xfrm rot="5400000">
            <a:off x="2609850" y="4437062"/>
            <a:ext cx="1143000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/>
              <a:t>Thread 6</a:t>
            </a:r>
          </a:p>
        </p:txBody>
      </p:sp>
      <p:cxnSp>
        <p:nvCxnSpPr>
          <p:cNvPr id="35869" name="Straight Arrow Connector 94"/>
          <p:cNvCxnSpPr>
            <a:cxnSpLocks noChangeShapeType="1"/>
            <a:stCxn id="35867" idx="2"/>
            <a:endCxn id="35868" idx="1"/>
          </p:cNvCxnSpPr>
          <p:nvPr/>
        </p:nvCxnSpPr>
        <p:spPr bwMode="auto">
          <a:xfrm rot="16200000" flipH="1">
            <a:off x="2996406" y="3871118"/>
            <a:ext cx="369888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5870" name="Rectangle 4"/>
          <p:cNvSpPr>
            <a:spLocks noChangeArrowheads="1"/>
          </p:cNvSpPr>
          <p:nvPr/>
        </p:nvSpPr>
        <p:spPr bwMode="auto">
          <a:xfrm>
            <a:off x="3452813" y="3228974"/>
            <a:ext cx="531812" cy="4572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71" name="Rectangle 96"/>
          <p:cNvSpPr>
            <a:spLocks noChangeArrowheads="1"/>
          </p:cNvSpPr>
          <p:nvPr/>
        </p:nvSpPr>
        <p:spPr bwMode="auto">
          <a:xfrm rot="5400000">
            <a:off x="3148013" y="4437062"/>
            <a:ext cx="1143000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/>
              <a:t>Thread 7</a:t>
            </a:r>
          </a:p>
        </p:txBody>
      </p:sp>
      <p:cxnSp>
        <p:nvCxnSpPr>
          <p:cNvPr id="35872" name="Straight Arrow Connector 97"/>
          <p:cNvCxnSpPr>
            <a:cxnSpLocks noChangeShapeType="1"/>
            <a:stCxn id="35870" idx="2"/>
            <a:endCxn id="35871" idx="1"/>
          </p:cNvCxnSpPr>
          <p:nvPr/>
        </p:nvCxnSpPr>
        <p:spPr bwMode="auto">
          <a:xfrm rot="16200000" flipH="1">
            <a:off x="3534569" y="3871118"/>
            <a:ext cx="369888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5873" name="Rectangle 4"/>
          <p:cNvSpPr>
            <a:spLocks noChangeArrowheads="1"/>
          </p:cNvSpPr>
          <p:nvPr/>
        </p:nvSpPr>
        <p:spPr bwMode="auto">
          <a:xfrm>
            <a:off x="3990975" y="3228974"/>
            <a:ext cx="531813" cy="4572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74" name="Rectangle 99"/>
          <p:cNvSpPr>
            <a:spLocks noChangeArrowheads="1"/>
          </p:cNvSpPr>
          <p:nvPr/>
        </p:nvSpPr>
        <p:spPr bwMode="auto">
          <a:xfrm rot="5400000">
            <a:off x="3686175" y="4437062"/>
            <a:ext cx="1143000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/>
              <a:t>Thread 8</a:t>
            </a:r>
          </a:p>
        </p:txBody>
      </p:sp>
      <p:cxnSp>
        <p:nvCxnSpPr>
          <p:cNvPr id="35875" name="Straight Arrow Connector 100"/>
          <p:cNvCxnSpPr>
            <a:cxnSpLocks noChangeShapeType="1"/>
            <a:stCxn id="35873" idx="2"/>
            <a:endCxn id="35874" idx="1"/>
          </p:cNvCxnSpPr>
          <p:nvPr/>
        </p:nvCxnSpPr>
        <p:spPr bwMode="auto">
          <a:xfrm rot="16200000" flipH="1">
            <a:off x="4072731" y="3871118"/>
            <a:ext cx="369888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5876" name="Rectangle 4"/>
          <p:cNvSpPr>
            <a:spLocks noChangeArrowheads="1"/>
          </p:cNvSpPr>
          <p:nvPr/>
        </p:nvSpPr>
        <p:spPr bwMode="auto">
          <a:xfrm>
            <a:off x="4529138" y="3228974"/>
            <a:ext cx="531812" cy="4572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77" name="Rectangle 102"/>
          <p:cNvSpPr>
            <a:spLocks noChangeArrowheads="1"/>
          </p:cNvSpPr>
          <p:nvPr/>
        </p:nvSpPr>
        <p:spPr bwMode="auto">
          <a:xfrm rot="5400000">
            <a:off x="4224338" y="4448174"/>
            <a:ext cx="1143000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/>
              <a:t>Thread 9</a:t>
            </a:r>
          </a:p>
        </p:txBody>
      </p:sp>
      <p:cxnSp>
        <p:nvCxnSpPr>
          <p:cNvPr id="35878" name="Straight Arrow Connector 103"/>
          <p:cNvCxnSpPr>
            <a:cxnSpLocks noChangeShapeType="1"/>
            <a:stCxn id="35876" idx="2"/>
            <a:endCxn id="35877" idx="1"/>
          </p:cNvCxnSpPr>
          <p:nvPr/>
        </p:nvCxnSpPr>
        <p:spPr bwMode="auto">
          <a:xfrm rot="16200000" flipH="1">
            <a:off x="4605338" y="3876674"/>
            <a:ext cx="3810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5879" name="Rectangle 4"/>
          <p:cNvSpPr>
            <a:spLocks noChangeArrowheads="1"/>
          </p:cNvSpPr>
          <p:nvPr/>
        </p:nvSpPr>
        <p:spPr bwMode="auto">
          <a:xfrm>
            <a:off x="5067300" y="3228974"/>
            <a:ext cx="531813" cy="4572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80" name="Rectangle 105"/>
          <p:cNvSpPr>
            <a:spLocks noChangeArrowheads="1"/>
          </p:cNvSpPr>
          <p:nvPr/>
        </p:nvSpPr>
        <p:spPr bwMode="auto">
          <a:xfrm rot="5400000">
            <a:off x="4762500" y="4437062"/>
            <a:ext cx="1143000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/>
              <a:t>Thread 10</a:t>
            </a:r>
          </a:p>
        </p:txBody>
      </p:sp>
      <p:cxnSp>
        <p:nvCxnSpPr>
          <p:cNvPr id="35881" name="Straight Arrow Connector 106"/>
          <p:cNvCxnSpPr>
            <a:cxnSpLocks noChangeShapeType="1"/>
            <a:stCxn id="35879" idx="2"/>
            <a:endCxn id="35880" idx="1"/>
          </p:cNvCxnSpPr>
          <p:nvPr/>
        </p:nvCxnSpPr>
        <p:spPr bwMode="auto">
          <a:xfrm rot="16200000" flipH="1">
            <a:off x="5149056" y="3871118"/>
            <a:ext cx="369888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5882" name="Rectangle 4"/>
          <p:cNvSpPr>
            <a:spLocks noChangeArrowheads="1"/>
          </p:cNvSpPr>
          <p:nvPr/>
        </p:nvSpPr>
        <p:spPr bwMode="auto">
          <a:xfrm>
            <a:off x="5605463" y="3228974"/>
            <a:ext cx="531812" cy="4572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83" name="Rectangle 108"/>
          <p:cNvSpPr>
            <a:spLocks noChangeArrowheads="1"/>
          </p:cNvSpPr>
          <p:nvPr/>
        </p:nvSpPr>
        <p:spPr bwMode="auto">
          <a:xfrm rot="5400000">
            <a:off x="5300663" y="4437062"/>
            <a:ext cx="1143000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/>
              <a:t>Thread 11</a:t>
            </a:r>
          </a:p>
        </p:txBody>
      </p:sp>
      <p:cxnSp>
        <p:nvCxnSpPr>
          <p:cNvPr id="35884" name="Straight Arrow Connector 109"/>
          <p:cNvCxnSpPr>
            <a:cxnSpLocks noChangeShapeType="1"/>
            <a:stCxn id="35882" idx="2"/>
            <a:endCxn id="35883" idx="1"/>
          </p:cNvCxnSpPr>
          <p:nvPr/>
        </p:nvCxnSpPr>
        <p:spPr bwMode="auto">
          <a:xfrm rot="16200000" flipH="1">
            <a:off x="5687219" y="3871118"/>
            <a:ext cx="369888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5885" name="Rectangle 4"/>
          <p:cNvSpPr>
            <a:spLocks noChangeArrowheads="1"/>
          </p:cNvSpPr>
          <p:nvPr/>
        </p:nvSpPr>
        <p:spPr bwMode="auto">
          <a:xfrm>
            <a:off x="6143625" y="3228974"/>
            <a:ext cx="531813" cy="4572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86" name="Rectangle 111"/>
          <p:cNvSpPr>
            <a:spLocks noChangeArrowheads="1"/>
          </p:cNvSpPr>
          <p:nvPr/>
        </p:nvSpPr>
        <p:spPr bwMode="auto">
          <a:xfrm rot="5400000">
            <a:off x="5838825" y="4437062"/>
            <a:ext cx="1143000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/>
              <a:t>Thread 12</a:t>
            </a:r>
          </a:p>
        </p:txBody>
      </p:sp>
      <p:cxnSp>
        <p:nvCxnSpPr>
          <p:cNvPr id="35887" name="Straight Arrow Connector 112"/>
          <p:cNvCxnSpPr>
            <a:cxnSpLocks noChangeShapeType="1"/>
            <a:stCxn id="35885" idx="2"/>
            <a:endCxn id="35886" idx="1"/>
          </p:cNvCxnSpPr>
          <p:nvPr/>
        </p:nvCxnSpPr>
        <p:spPr bwMode="auto">
          <a:xfrm rot="16200000" flipH="1">
            <a:off x="6225381" y="3871118"/>
            <a:ext cx="369888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5888" name="Rectangle 4"/>
          <p:cNvSpPr>
            <a:spLocks noChangeArrowheads="1"/>
          </p:cNvSpPr>
          <p:nvPr/>
        </p:nvSpPr>
        <p:spPr bwMode="auto">
          <a:xfrm>
            <a:off x="6681788" y="3240087"/>
            <a:ext cx="531812" cy="4572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89" name="Rectangle 114"/>
          <p:cNvSpPr>
            <a:spLocks noChangeArrowheads="1"/>
          </p:cNvSpPr>
          <p:nvPr/>
        </p:nvSpPr>
        <p:spPr bwMode="auto">
          <a:xfrm rot="5400000">
            <a:off x="6376988" y="4448174"/>
            <a:ext cx="1143000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/>
              <a:t>Thread 13</a:t>
            </a:r>
          </a:p>
        </p:txBody>
      </p:sp>
      <p:cxnSp>
        <p:nvCxnSpPr>
          <p:cNvPr id="35890" name="Straight Arrow Connector 115"/>
          <p:cNvCxnSpPr>
            <a:cxnSpLocks noChangeShapeType="1"/>
            <a:stCxn id="35888" idx="2"/>
            <a:endCxn id="35889" idx="1"/>
          </p:cNvCxnSpPr>
          <p:nvPr/>
        </p:nvCxnSpPr>
        <p:spPr bwMode="auto">
          <a:xfrm rot="16200000" flipH="1">
            <a:off x="6763544" y="3882231"/>
            <a:ext cx="369887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5891" name="Rectangle 4"/>
          <p:cNvSpPr>
            <a:spLocks noChangeArrowheads="1"/>
          </p:cNvSpPr>
          <p:nvPr/>
        </p:nvSpPr>
        <p:spPr bwMode="auto">
          <a:xfrm>
            <a:off x="7219950" y="3228974"/>
            <a:ext cx="531813" cy="4572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92" name="Rectangle 117"/>
          <p:cNvSpPr>
            <a:spLocks noChangeArrowheads="1"/>
          </p:cNvSpPr>
          <p:nvPr/>
        </p:nvSpPr>
        <p:spPr bwMode="auto">
          <a:xfrm rot="5400000">
            <a:off x="6915150" y="4437062"/>
            <a:ext cx="1143000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/>
              <a:t>Thread 14</a:t>
            </a:r>
          </a:p>
        </p:txBody>
      </p:sp>
      <p:cxnSp>
        <p:nvCxnSpPr>
          <p:cNvPr id="35893" name="Straight Arrow Connector 118"/>
          <p:cNvCxnSpPr>
            <a:cxnSpLocks noChangeShapeType="1"/>
            <a:stCxn id="35891" idx="2"/>
            <a:endCxn id="35892" idx="1"/>
          </p:cNvCxnSpPr>
          <p:nvPr/>
        </p:nvCxnSpPr>
        <p:spPr bwMode="auto">
          <a:xfrm rot="16200000" flipH="1">
            <a:off x="7301706" y="3871118"/>
            <a:ext cx="369888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5897" name="Rectangle 4"/>
          <p:cNvSpPr>
            <a:spLocks noChangeArrowheads="1"/>
          </p:cNvSpPr>
          <p:nvPr/>
        </p:nvSpPr>
        <p:spPr bwMode="auto">
          <a:xfrm>
            <a:off x="8296275" y="3228974"/>
            <a:ext cx="531813" cy="4572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98" name="Rectangle 123"/>
          <p:cNvSpPr>
            <a:spLocks noChangeArrowheads="1"/>
          </p:cNvSpPr>
          <p:nvPr/>
        </p:nvSpPr>
        <p:spPr bwMode="auto">
          <a:xfrm rot="5400000">
            <a:off x="7991475" y="4437062"/>
            <a:ext cx="1143000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dirty="0"/>
              <a:t>Thread </a:t>
            </a:r>
            <a:r>
              <a:rPr lang="en-US" dirty="0" smtClean="0"/>
              <a:t>32</a:t>
            </a:r>
            <a:endParaRPr lang="en-US" dirty="0"/>
          </a:p>
        </p:txBody>
      </p:sp>
      <p:cxnSp>
        <p:nvCxnSpPr>
          <p:cNvPr id="35899" name="Straight Arrow Connector 124"/>
          <p:cNvCxnSpPr>
            <a:cxnSpLocks noChangeShapeType="1"/>
            <a:stCxn id="35897" idx="2"/>
            <a:endCxn id="35898" idx="1"/>
          </p:cNvCxnSpPr>
          <p:nvPr/>
        </p:nvCxnSpPr>
        <p:spPr bwMode="auto">
          <a:xfrm rot="16200000" flipH="1">
            <a:off x="8378031" y="3871118"/>
            <a:ext cx="369888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60" name="Rectangle 13"/>
          <p:cNvSpPr>
            <a:spLocks noChangeArrowheads="1"/>
          </p:cNvSpPr>
          <p:nvPr/>
        </p:nvSpPr>
        <p:spPr bwMode="auto">
          <a:xfrm>
            <a:off x="255629" y="5322887"/>
            <a:ext cx="8604250" cy="381000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Spin Synchronization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1" name="Down Arrow 31"/>
          <p:cNvSpPr>
            <a:spLocks noChangeArrowheads="1"/>
          </p:cNvSpPr>
          <p:nvPr/>
        </p:nvSpPr>
        <p:spPr bwMode="auto">
          <a:xfrm>
            <a:off x="4418013" y="5780087"/>
            <a:ext cx="230187" cy="268287"/>
          </a:xfrm>
          <a:prstGeom prst="downArrow">
            <a:avLst>
              <a:gd name="adj1" fmla="val 50000"/>
              <a:gd name="adj2" fmla="val 49869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" name="Rectangle 13"/>
          <p:cNvSpPr>
            <a:spLocks noChangeArrowheads="1"/>
          </p:cNvSpPr>
          <p:nvPr/>
        </p:nvSpPr>
        <p:spPr bwMode="auto">
          <a:xfrm>
            <a:off x="255629" y="6096000"/>
            <a:ext cx="8604250" cy="3810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Conclusion: Find a solution or not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823069" y="4454008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 . .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7776966" y="3272908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 . 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Experiment Data From Attempt 1</a:t>
            </a:r>
          </a:p>
        </p:txBody>
      </p:sp>
      <p:sp>
        <p:nvSpPr>
          <p:cNvPr id="3686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1CC37AD-B8AC-4A8D-842F-FD7924070C61}" type="slidenum">
              <a:rPr lang="en-US" smtClean="0"/>
              <a:pPr/>
              <a:t>32</a:t>
            </a:fld>
            <a:endParaRPr lang="en-US" smtClean="0"/>
          </a:p>
        </p:txBody>
      </p:sp>
      <p:pic>
        <p:nvPicPr>
          <p:cNvPr id="36868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971550"/>
            <a:ext cx="8991600" cy="254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6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76200" y="4086225"/>
            <a:ext cx="3362325" cy="277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70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95600" y="4086225"/>
            <a:ext cx="3362325" cy="277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71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57875" y="4086225"/>
            <a:ext cx="3362325" cy="277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72" name="TextBox 12"/>
          <p:cNvSpPr txBox="1">
            <a:spLocks noChangeArrowheads="1"/>
          </p:cNvSpPr>
          <p:nvPr/>
        </p:nvSpPr>
        <p:spPr bwMode="auto">
          <a:xfrm>
            <a:off x="-30163" y="6172200"/>
            <a:ext cx="5635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Input</a:t>
            </a:r>
          </a:p>
          <a:p>
            <a:r>
              <a:rPr lang="en-US" sz="1400"/>
              <a:t>size</a:t>
            </a:r>
          </a:p>
        </p:txBody>
      </p:sp>
      <p:sp>
        <p:nvSpPr>
          <p:cNvPr id="36873" name="TextBox 13"/>
          <p:cNvSpPr txBox="1">
            <a:spLocks noChangeArrowheads="1"/>
          </p:cNvSpPr>
          <p:nvPr/>
        </p:nvSpPr>
        <p:spPr bwMode="auto">
          <a:xfrm>
            <a:off x="-14288" y="3744913"/>
            <a:ext cx="275748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Time measured in milliseconds</a:t>
            </a:r>
          </a:p>
        </p:txBody>
      </p:sp>
      <p:sp>
        <p:nvSpPr>
          <p:cNvPr id="36874" name="TextBox 14"/>
          <p:cNvSpPr txBox="1">
            <a:spLocks noChangeArrowheads="1"/>
          </p:cNvSpPr>
          <p:nvPr/>
        </p:nvSpPr>
        <p:spPr bwMode="auto">
          <a:xfrm>
            <a:off x="4022725" y="3744913"/>
            <a:ext cx="89217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Speedup</a:t>
            </a:r>
          </a:p>
        </p:txBody>
      </p:sp>
      <p:sp>
        <p:nvSpPr>
          <p:cNvPr id="36875" name="TextBox 15"/>
          <p:cNvSpPr txBox="1">
            <a:spLocks noChangeArrowheads="1"/>
          </p:cNvSpPr>
          <p:nvPr/>
        </p:nvSpPr>
        <p:spPr bwMode="auto">
          <a:xfrm>
            <a:off x="6962775" y="3744913"/>
            <a:ext cx="103822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Efficiency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848600" cy="623888"/>
          </a:xfrm>
        </p:spPr>
        <p:txBody>
          <a:bodyPr/>
          <a:lstStyle/>
          <a:p>
            <a:r>
              <a:rPr lang="en-US" smtClean="0"/>
              <a:t>Performance: of the 32-Core Attempt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497888" cy="4760913"/>
          </a:xfrm>
        </p:spPr>
        <p:txBody>
          <a:bodyPr/>
          <a:lstStyle/>
          <a:p>
            <a:r>
              <a:rPr lang="en-US" smtClean="0"/>
              <a:t>The 4-thread performance (3.15 – 79%) of the 32-core is slightly better that of the 4-core (Core 2 Qua).</a:t>
            </a:r>
          </a:p>
          <a:p>
            <a:r>
              <a:rPr lang="en-US" smtClean="0"/>
              <a:t>The 8-thread performance is the highest (3.29 – 41%), but the efficiency is 41% only.</a:t>
            </a:r>
          </a:p>
          <a:p>
            <a:r>
              <a:rPr lang="en-US" smtClean="0"/>
              <a:t>The 16-thread performance is much worse, and 32-core performance is the worst.</a:t>
            </a:r>
          </a:p>
          <a:p>
            <a:r>
              <a:rPr lang="en-US" b="1" smtClean="0">
                <a:solidFill>
                  <a:srgbClr val="0000FF"/>
                </a:solidFill>
              </a:rPr>
              <a:t>What is wrong?</a:t>
            </a:r>
          </a:p>
          <a:p>
            <a:r>
              <a:rPr lang="en-US" smtClean="0"/>
              <a:t>The simple partition is to blame:</a:t>
            </a:r>
          </a:p>
          <a:p>
            <a:pPr lvl="1"/>
            <a:r>
              <a:rPr lang="en-US" smtClean="0"/>
              <a:t>The first subset has all the small numbers, while the last subset has all the large number;</a:t>
            </a:r>
          </a:p>
          <a:p>
            <a:pPr lvl="1"/>
            <a:r>
              <a:rPr lang="en-US" smtClean="0"/>
              <a:t>The slowest thread counts for the performance.</a:t>
            </a:r>
          </a:p>
          <a:p>
            <a:endParaRPr lang="en-US" smtClean="0"/>
          </a:p>
          <a:p>
            <a:endParaRPr lang="en-US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17FDB2D-980F-4024-82E0-E2654A0C3F63}" type="slidenum">
              <a:rPr lang="en-US" smtClean="0"/>
              <a:pPr/>
              <a:t>33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8382000" cy="914400"/>
          </a:xfrm>
        </p:spPr>
        <p:txBody>
          <a:bodyPr/>
          <a:lstStyle/>
          <a:p>
            <a:pPr algn="ctr"/>
            <a:r>
              <a:rPr lang="en-US" sz="2800" smtClean="0"/>
              <a:t>Experiment Design for a 32-Core Computer</a:t>
            </a:r>
            <a:br>
              <a:rPr lang="en-US" sz="2800" smtClean="0"/>
            </a:br>
            <a:r>
              <a:rPr lang="en-US" sz="2800" smtClean="0"/>
              <a:t>Attempt 1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8269288" cy="1219200"/>
          </a:xfrm>
        </p:spPr>
        <p:txBody>
          <a:bodyPr/>
          <a:lstStyle/>
          <a:p>
            <a:r>
              <a:rPr lang="en-US" sz="2400" dirty="0" smtClean="0"/>
              <a:t>Creating </a:t>
            </a:r>
            <a:r>
              <a:rPr lang="en-US" sz="2400" dirty="0"/>
              <a:t> </a:t>
            </a:r>
            <a:r>
              <a:rPr lang="en-US" sz="2400" dirty="0" smtClean="0"/>
              <a:t>4 threads, each thread compute ¼ of the numbers.</a:t>
            </a: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95BA946-AC87-47DE-9F0D-7058DFC4C46A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35847" name="Rectangle 13"/>
          <p:cNvSpPr>
            <a:spLocks noChangeArrowheads="1"/>
          </p:cNvSpPr>
          <p:nvPr/>
        </p:nvSpPr>
        <p:spPr bwMode="auto">
          <a:xfrm>
            <a:off x="986131" y="1828800"/>
            <a:ext cx="7994355" cy="4572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50" name="Down Arrow 29"/>
          <p:cNvSpPr>
            <a:spLocks noChangeArrowheads="1"/>
          </p:cNvSpPr>
          <p:nvPr/>
        </p:nvSpPr>
        <p:spPr bwMode="auto">
          <a:xfrm>
            <a:off x="1828799" y="2351087"/>
            <a:ext cx="230187" cy="268287"/>
          </a:xfrm>
          <a:prstGeom prst="downArrow">
            <a:avLst>
              <a:gd name="adj1" fmla="val 50000"/>
              <a:gd name="adj2" fmla="val 49869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51" name="Down Arrow 31"/>
          <p:cNvSpPr>
            <a:spLocks noChangeArrowheads="1"/>
          </p:cNvSpPr>
          <p:nvPr/>
        </p:nvSpPr>
        <p:spPr bwMode="auto">
          <a:xfrm>
            <a:off x="3886199" y="2351087"/>
            <a:ext cx="230187" cy="268287"/>
          </a:xfrm>
          <a:prstGeom prst="downArrow">
            <a:avLst>
              <a:gd name="adj1" fmla="val 50000"/>
              <a:gd name="adj2" fmla="val 49869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52" name="Down Arrow 32"/>
          <p:cNvSpPr>
            <a:spLocks noChangeArrowheads="1"/>
          </p:cNvSpPr>
          <p:nvPr/>
        </p:nvSpPr>
        <p:spPr bwMode="auto">
          <a:xfrm>
            <a:off x="5865812" y="2351087"/>
            <a:ext cx="230187" cy="268287"/>
          </a:xfrm>
          <a:prstGeom prst="downArrow">
            <a:avLst>
              <a:gd name="adj1" fmla="val 50000"/>
              <a:gd name="adj2" fmla="val 49869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53" name="Down Arrow 33"/>
          <p:cNvSpPr>
            <a:spLocks noChangeArrowheads="1"/>
          </p:cNvSpPr>
          <p:nvPr/>
        </p:nvSpPr>
        <p:spPr bwMode="auto">
          <a:xfrm>
            <a:off x="7847012" y="2351087"/>
            <a:ext cx="230187" cy="268287"/>
          </a:xfrm>
          <a:prstGeom prst="downArrow">
            <a:avLst>
              <a:gd name="adj1" fmla="val 50000"/>
              <a:gd name="adj2" fmla="val 49869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45" name="Rectangle 4"/>
          <p:cNvSpPr>
            <a:spLocks noChangeArrowheads="1"/>
          </p:cNvSpPr>
          <p:nvPr/>
        </p:nvSpPr>
        <p:spPr bwMode="auto">
          <a:xfrm>
            <a:off x="986132" y="2695574"/>
            <a:ext cx="1986763" cy="4572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55" name="Rectangle 4"/>
          <p:cNvSpPr>
            <a:spLocks noChangeArrowheads="1"/>
          </p:cNvSpPr>
          <p:nvPr/>
        </p:nvSpPr>
        <p:spPr bwMode="auto">
          <a:xfrm>
            <a:off x="2990632" y="2695574"/>
            <a:ext cx="1980852" cy="4572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58" name="Rectangle 4"/>
          <p:cNvSpPr>
            <a:spLocks noChangeArrowheads="1"/>
          </p:cNvSpPr>
          <p:nvPr/>
        </p:nvSpPr>
        <p:spPr bwMode="auto">
          <a:xfrm>
            <a:off x="4995135" y="2695574"/>
            <a:ext cx="1980848" cy="4572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61" name="Rectangle 4"/>
          <p:cNvSpPr>
            <a:spLocks noChangeArrowheads="1"/>
          </p:cNvSpPr>
          <p:nvPr/>
        </p:nvSpPr>
        <p:spPr bwMode="auto">
          <a:xfrm>
            <a:off x="6999635" y="2695574"/>
            <a:ext cx="1980852" cy="4572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62" name="Rectangle 87"/>
          <p:cNvSpPr>
            <a:spLocks noChangeArrowheads="1"/>
          </p:cNvSpPr>
          <p:nvPr/>
        </p:nvSpPr>
        <p:spPr bwMode="auto">
          <a:xfrm>
            <a:off x="7421517" y="3384604"/>
            <a:ext cx="1143000" cy="1873196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/>
              <a:t>Thread 4</a:t>
            </a:r>
          </a:p>
        </p:txBody>
      </p:sp>
      <p:cxnSp>
        <p:nvCxnSpPr>
          <p:cNvPr id="35863" name="Straight Arrow Connector 88"/>
          <p:cNvCxnSpPr>
            <a:cxnSpLocks noChangeShapeType="1"/>
            <a:stCxn id="35861" idx="2"/>
            <a:endCxn id="35862" idx="0"/>
          </p:cNvCxnSpPr>
          <p:nvPr/>
        </p:nvCxnSpPr>
        <p:spPr bwMode="auto">
          <a:xfrm>
            <a:off x="7990061" y="3152774"/>
            <a:ext cx="2956" cy="23183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60" name="Rectangle 13"/>
          <p:cNvSpPr>
            <a:spLocks noChangeArrowheads="1"/>
          </p:cNvSpPr>
          <p:nvPr/>
        </p:nvSpPr>
        <p:spPr bwMode="auto">
          <a:xfrm>
            <a:off x="1385181" y="5246687"/>
            <a:ext cx="7179336" cy="381000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Spin Synchronization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1" name="Down Arrow 31"/>
          <p:cNvSpPr>
            <a:spLocks noChangeArrowheads="1"/>
          </p:cNvSpPr>
          <p:nvPr/>
        </p:nvSpPr>
        <p:spPr bwMode="auto">
          <a:xfrm>
            <a:off x="4570412" y="5703887"/>
            <a:ext cx="230187" cy="268287"/>
          </a:xfrm>
          <a:prstGeom prst="downArrow">
            <a:avLst>
              <a:gd name="adj1" fmla="val 50000"/>
              <a:gd name="adj2" fmla="val 49869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" name="Rectangle 13"/>
          <p:cNvSpPr>
            <a:spLocks noChangeArrowheads="1"/>
          </p:cNvSpPr>
          <p:nvPr/>
        </p:nvSpPr>
        <p:spPr bwMode="auto">
          <a:xfrm>
            <a:off x="1385180" y="6019800"/>
            <a:ext cx="7179337" cy="3810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Conclusion: Find a solution or not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0" name="Rectangle 87"/>
          <p:cNvSpPr>
            <a:spLocks noChangeArrowheads="1"/>
          </p:cNvSpPr>
          <p:nvPr/>
        </p:nvSpPr>
        <p:spPr bwMode="auto">
          <a:xfrm>
            <a:off x="5409405" y="3384604"/>
            <a:ext cx="1143000" cy="1492196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/>
              <a:t>Thread 4</a:t>
            </a:r>
          </a:p>
        </p:txBody>
      </p:sp>
      <p:cxnSp>
        <p:nvCxnSpPr>
          <p:cNvPr id="71" name="Straight Arrow Connector 88"/>
          <p:cNvCxnSpPr>
            <a:cxnSpLocks noChangeShapeType="1"/>
            <a:endCxn id="70" idx="0"/>
          </p:cNvCxnSpPr>
          <p:nvPr/>
        </p:nvCxnSpPr>
        <p:spPr bwMode="auto">
          <a:xfrm>
            <a:off x="5977949" y="3152774"/>
            <a:ext cx="2956" cy="23183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72" name="Rectangle 87"/>
          <p:cNvSpPr>
            <a:spLocks noChangeArrowheads="1"/>
          </p:cNvSpPr>
          <p:nvPr/>
        </p:nvSpPr>
        <p:spPr bwMode="auto">
          <a:xfrm>
            <a:off x="3397293" y="3384604"/>
            <a:ext cx="1143000" cy="806396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/>
              <a:t>Thread 4</a:t>
            </a:r>
          </a:p>
        </p:txBody>
      </p:sp>
      <p:cxnSp>
        <p:nvCxnSpPr>
          <p:cNvPr id="73" name="Straight Arrow Connector 88"/>
          <p:cNvCxnSpPr>
            <a:cxnSpLocks noChangeShapeType="1"/>
            <a:endCxn id="72" idx="0"/>
          </p:cNvCxnSpPr>
          <p:nvPr/>
        </p:nvCxnSpPr>
        <p:spPr bwMode="auto">
          <a:xfrm>
            <a:off x="3965837" y="3152774"/>
            <a:ext cx="2956" cy="23183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74" name="Rectangle 87"/>
          <p:cNvSpPr>
            <a:spLocks noChangeArrowheads="1"/>
          </p:cNvSpPr>
          <p:nvPr/>
        </p:nvSpPr>
        <p:spPr bwMode="auto">
          <a:xfrm>
            <a:off x="1385181" y="3384604"/>
            <a:ext cx="1143000" cy="403198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dirty="0"/>
              <a:t>Thread 4</a:t>
            </a:r>
          </a:p>
        </p:txBody>
      </p:sp>
      <p:cxnSp>
        <p:nvCxnSpPr>
          <p:cNvPr id="75" name="Straight Arrow Connector 88"/>
          <p:cNvCxnSpPr>
            <a:cxnSpLocks noChangeShapeType="1"/>
            <a:endCxn id="74" idx="0"/>
          </p:cNvCxnSpPr>
          <p:nvPr/>
        </p:nvCxnSpPr>
        <p:spPr bwMode="auto">
          <a:xfrm>
            <a:off x="1953725" y="3152774"/>
            <a:ext cx="2956" cy="23183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" name="Curved Right Arrow 1"/>
          <p:cNvSpPr/>
          <p:nvPr/>
        </p:nvSpPr>
        <p:spPr bwMode="auto">
          <a:xfrm flipV="1">
            <a:off x="794161" y="5083452"/>
            <a:ext cx="533400" cy="674687"/>
          </a:xfrm>
          <a:prstGeom prst="curved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76200" y="4038600"/>
            <a:ext cx="1600199" cy="914400"/>
          </a:xfrm>
          <a:prstGeom prst="wedgeRoundRectCallout">
            <a:avLst>
              <a:gd name="adj1" fmla="val -1909"/>
              <a:gd name="adj2" fmla="val 92803"/>
              <a:gd name="adj3" fmla="val 1666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Spin </a:t>
            </a:r>
            <a:r>
              <a:rPr lang="en-US" dirty="0" smtClean="0"/>
              <a:t>&amp; wait </a:t>
            </a:r>
            <a:r>
              <a:rPr lang="en-US" dirty="0"/>
              <a:t>for all </a:t>
            </a:r>
            <a:r>
              <a:rPr lang="en-US" dirty="0" smtClean="0"/>
              <a:t>threads </a:t>
            </a:r>
            <a:r>
              <a:rPr lang="en-US" dirty="0"/>
              <a:t>to complete</a:t>
            </a:r>
          </a:p>
        </p:txBody>
      </p:sp>
    </p:spTree>
    <p:extLst>
      <p:ext uri="{BB962C8B-B14F-4D97-AF65-F5344CB8AC3E}">
        <p14:creationId xmlns:p14="http://schemas.microsoft.com/office/powerpoint/2010/main" val="3829534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1295400" y="228600"/>
            <a:ext cx="7620000" cy="990600"/>
          </a:xfrm>
        </p:spPr>
        <p:txBody>
          <a:bodyPr/>
          <a:lstStyle/>
          <a:p>
            <a:pPr algn="ctr"/>
            <a:r>
              <a:rPr lang="en-US" sz="2800" smtClean="0"/>
              <a:t>Using Modulo Operation for Input Partition</a:t>
            </a:r>
            <a:br>
              <a:rPr lang="en-US" sz="2800" smtClean="0"/>
            </a:br>
            <a:r>
              <a:rPr lang="en-US" sz="2800" smtClean="0"/>
              <a:t>Attempt </a:t>
            </a:r>
            <a:r>
              <a:rPr lang="en-US" sz="2800" smtClean="0">
                <a:solidFill>
                  <a:srgbClr val="990000"/>
                </a:solidFill>
              </a:rPr>
              <a:t>2</a:t>
            </a:r>
            <a:r>
              <a:rPr lang="en-US" sz="2800" smtClean="0"/>
              <a:t> 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give each thread balanced numbers (mix of small and large), we use modulo operation;</a:t>
            </a:r>
          </a:p>
          <a:p>
            <a:r>
              <a:rPr lang="en-US" dirty="0" smtClean="0"/>
              <a:t>We use N arrays (0.. N-1) to store the numbers to be validated;</a:t>
            </a:r>
          </a:p>
          <a:p>
            <a:pPr lvl="1"/>
            <a:r>
              <a:rPr lang="en-US" dirty="0" smtClean="0"/>
              <a:t>One thread program uses one array</a:t>
            </a:r>
          </a:p>
          <a:p>
            <a:pPr lvl="1"/>
            <a:r>
              <a:rPr lang="en-US" dirty="0" smtClean="0"/>
              <a:t>32-threads use 32 arrays</a:t>
            </a:r>
          </a:p>
          <a:p>
            <a:r>
              <a:rPr lang="en-US" dirty="0" smtClean="0"/>
              <a:t>The number with residue r goes into array r;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9FD79D1-C767-4CD6-986C-B0E39A47503D}" type="slidenum">
              <a:rPr lang="en-US" smtClean="0"/>
              <a:pPr/>
              <a:t>35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083050"/>
            <a:ext cx="31242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1800" y="4090988"/>
            <a:ext cx="325755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05500" y="4090988"/>
            <a:ext cx="32385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Experiment Data From Attempt </a:t>
            </a:r>
            <a:r>
              <a:rPr lang="en-US" smtClean="0">
                <a:solidFill>
                  <a:srgbClr val="990000"/>
                </a:solidFill>
              </a:rPr>
              <a:t>2</a:t>
            </a:r>
          </a:p>
        </p:txBody>
      </p:sp>
      <p:sp>
        <p:nvSpPr>
          <p:cNvPr id="3994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B658C41-B9D3-494D-A396-454C22722B27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39943" name="TextBox 12"/>
          <p:cNvSpPr txBox="1">
            <a:spLocks noChangeArrowheads="1"/>
          </p:cNvSpPr>
          <p:nvPr/>
        </p:nvSpPr>
        <p:spPr bwMode="auto">
          <a:xfrm>
            <a:off x="-30163" y="6172200"/>
            <a:ext cx="5635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Input</a:t>
            </a:r>
          </a:p>
          <a:p>
            <a:r>
              <a:rPr lang="en-US" sz="1400"/>
              <a:t>size</a:t>
            </a:r>
          </a:p>
        </p:txBody>
      </p:sp>
      <p:sp>
        <p:nvSpPr>
          <p:cNvPr id="39944" name="TextBox 13"/>
          <p:cNvSpPr txBox="1">
            <a:spLocks noChangeArrowheads="1"/>
          </p:cNvSpPr>
          <p:nvPr/>
        </p:nvSpPr>
        <p:spPr bwMode="auto">
          <a:xfrm>
            <a:off x="-14288" y="3744913"/>
            <a:ext cx="275748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Time measured in milliseconds</a:t>
            </a:r>
          </a:p>
        </p:txBody>
      </p:sp>
      <p:sp>
        <p:nvSpPr>
          <p:cNvPr id="39945" name="TextBox 14"/>
          <p:cNvSpPr txBox="1">
            <a:spLocks noChangeArrowheads="1"/>
          </p:cNvSpPr>
          <p:nvPr/>
        </p:nvSpPr>
        <p:spPr bwMode="auto">
          <a:xfrm>
            <a:off x="4022725" y="3744913"/>
            <a:ext cx="89217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Speedup</a:t>
            </a:r>
          </a:p>
        </p:txBody>
      </p:sp>
      <p:sp>
        <p:nvSpPr>
          <p:cNvPr id="39946" name="TextBox 15"/>
          <p:cNvSpPr txBox="1">
            <a:spLocks noChangeArrowheads="1"/>
          </p:cNvSpPr>
          <p:nvPr/>
        </p:nvSpPr>
        <p:spPr bwMode="auto">
          <a:xfrm>
            <a:off x="6962775" y="3744913"/>
            <a:ext cx="103822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Efficiency</a:t>
            </a:r>
          </a:p>
        </p:txBody>
      </p:sp>
      <p:pic>
        <p:nvPicPr>
          <p:cNvPr id="39947" name="Picture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813" y="914400"/>
            <a:ext cx="9067800" cy="2570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848600" cy="623888"/>
          </a:xfrm>
        </p:spPr>
        <p:txBody>
          <a:bodyPr/>
          <a:lstStyle/>
          <a:p>
            <a:r>
              <a:rPr lang="en-US" smtClean="0"/>
              <a:t>Performance: of the 32-Core Attempt </a:t>
            </a:r>
            <a:r>
              <a:rPr lang="en-US" smtClean="0">
                <a:solidFill>
                  <a:srgbClr val="990000"/>
                </a:solidFill>
              </a:rPr>
              <a:t>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610600" cy="5410200"/>
          </a:xfrm>
        </p:spPr>
        <p:txBody>
          <a:bodyPr/>
          <a:lstStyle/>
          <a:p>
            <a:r>
              <a:rPr lang="en-US" dirty="0" smtClean="0"/>
              <a:t>The 4-thread performance (5.08 – 127%) against the 1-thread implementation.</a:t>
            </a:r>
          </a:p>
          <a:p>
            <a:r>
              <a:rPr lang="en-US" dirty="0" smtClean="0"/>
              <a:t>The 8-thread performance is the highest (8.63 – 108%).</a:t>
            </a:r>
          </a:p>
          <a:p>
            <a:r>
              <a:rPr lang="en-US" dirty="0" smtClean="0"/>
              <a:t>The 16-thread performance is the highest (12.77 - 80%).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What is wrong?</a:t>
            </a:r>
          </a:p>
          <a:p>
            <a:r>
              <a:rPr lang="en-US" dirty="0" smtClean="0"/>
              <a:t>The single thread is unfairly implemented:</a:t>
            </a:r>
          </a:p>
          <a:p>
            <a:pPr lvl="1"/>
            <a:r>
              <a:rPr lang="en-US" dirty="0" smtClean="0"/>
              <a:t>The single thread program uses a single large array;</a:t>
            </a:r>
          </a:p>
          <a:p>
            <a:pPr lvl="1"/>
            <a:r>
              <a:rPr lang="en-US" dirty="0" smtClean="0"/>
              <a:t>The 32-thread program uses 32 smaller arrays;</a:t>
            </a:r>
          </a:p>
          <a:p>
            <a:pPr lvl="1"/>
            <a:r>
              <a:rPr lang="en-US" dirty="0" smtClean="0"/>
              <a:t>The memory management of the system must have placed large arrays far from processors, resulting slower data access. </a:t>
            </a:r>
            <a:r>
              <a:rPr lang="en-US" dirty="0" smtClean="0"/>
              <a:t>Data structure </a:t>
            </a:r>
            <a:r>
              <a:rPr lang="en-US" dirty="0" smtClean="0"/>
              <a:t>impact dominates.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B8D6CA4-4D94-499B-B394-9ACC59EE6FB2}" type="slidenum">
              <a:rPr lang="en-US" smtClean="0"/>
              <a:pPr/>
              <a:t>37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1143000" y="76200"/>
            <a:ext cx="7620000" cy="1219200"/>
          </a:xfrm>
        </p:spPr>
        <p:txBody>
          <a:bodyPr/>
          <a:lstStyle/>
          <a:p>
            <a:pPr algn="ctr"/>
            <a:r>
              <a:rPr lang="en-US" smtClean="0"/>
              <a:t>Performance: of the 32-Core Attempt </a:t>
            </a:r>
            <a:r>
              <a:rPr lang="en-US" smtClean="0">
                <a:solidFill>
                  <a:srgbClr val="00B050"/>
                </a:solidFill>
              </a:rPr>
              <a:t>3</a:t>
            </a:r>
            <a:br>
              <a:rPr lang="en-US" smtClean="0">
                <a:solidFill>
                  <a:srgbClr val="00B050"/>
                </a:solidFill>
              </a:rPr>
            </a:br>
            <a:r>
              <a:rPr lang="en-US" smtClean="0">
                <a:solidFill>
                  <a:srgbClr val="0000FF"/>
                </a:solidFill>
              </a:rPr>
              <a:t> The Final Version</a:t>
            </a:r>
            <a:endParaRPr lang="en-US" smtClean="0">
              <a:solidFill>
                <a:srgbClr val="00B050"/>
              </a:solidFill>
            </a:endParaRP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269288" cy="1817688"/>
          </a:xfrm>
        </p:spPr>
        <p:txBody>
          <a:bodyPr/>
          <a:lstStyle/>
          <a:p>
            <a:r>
              <a:rPr lang="en-US" smtClean="0"/>
              <a:t>To be fair to all implementations, we use 32 arrays no matter the number of threads</a:t>
            </a:r>
          </a:p>
          <a:p>
            <a:r>
              <a:rPr lang="en-US" smtClean="0"/>
              <a:t>32 arrays for one-thread program</a:t>
            </a: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03491D7-F494-4D71-ADE6-2E7BAFE5838A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6" name="Rectangle 5"/>
          <p:cNvSpPr/>
          <p:nvPr/>
        </p:nvSpPr>
        <p:spPr bwMode="auto">
          <a:xfrm>
            <a:off x="3124200" y="3557588"/>
            <a:ext cx="1905000" cy="317976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1990" name="Rectangle 9"/>
          <p:cNvSpPr>
            <a:spLocks noChangeArrowheads="1"/>
          </p:cNvSpPr>
          <p:nvPr/>
        </p:nvSpPr>
        <p:spPr bwMode="auto">
          <a:xfrm>
            <a:off x="3322638" y="3841750"/>
            <a:ext cx="211137" cy="5334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991" name="Rectangle 22"/>
          <p:cNvSpPr>
            <a:spLocks noChangeArrowheads="1"/>
          </p:cNvSpPr>
          <p:nvPr/>
        </p:nvSpPr>
        <p:spPr bwMode="auto">
          <a:xfrm>
            <a:off x="3533775" y="3841750"/>
            <a:ext cx="211138" cy="5334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992" name="Rectangle 23"/>
          <p:cNvSpPr>
            <a:spLocks noChangeArrowheads="1"/>
          </p:cNvSpPr>
          <p:nvPr/>
        </p:nvSpPr>
        <p:spPr bwMode="auto">
          <a:xfrm>
            <a:off x="3744913" y="3841750"/>
            <a:ext cx="211137" cy="5334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993" name="Rectangle 24"/>
          <p:cNvSpPr>
            <a:spLocks noChangeArrowheads="1"/>
          </p:cNvSpPr>
          <p:nvPr/>
        </p:nvSpPr>
        <p:spPr bwMode="auto">
          <a:xfrm>
            <a:off x="3956050" y="3841750"/>
            <a:ext cx="211138" cy="5334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994" name="Rectangle 25"/>
          <p:cNvSpPr>
            <a:spLocks noChangeArrowheads="1"/>
          </p:cNvSpPr>
          <p:nvPr/>
        </p:nvSpPr>
        <p:spPr bwMode="auto">
          <a:xfrm>
            <a:off x="4167188" y="3841750"/>
            <a:ext cx="211137" cy="5334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995" name="Rectangle 26"/>
          <p:cNvSpPr>
            <a:spLocks noChangeArrowheads="1"/>
          </p:cNvSpPr>
          <p:nvPr/>
        </p:nvSpPr>
        <p:spPr bwMode="auto">
          <a:xfrm>
            <a:off x="4378325" y="3841750"/>
            <a:ext cx="211138" cy="5334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996" name="Rectangle 27"/>
          <p:cNvSpPr>
            <a:spLocks noChangeArrowheads="1"/>
          </p:cNvSpPr>
          <p:nvPr/>
        </p:nvSpPr>
        <p:spPr bwMode="auto">
          <a:xfrm>
            <a:off x="4589463" y="3841750"/>
            <a:ext cx="211137" cy="5334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997" name="Rectangle 35"/>
          <p:cNvSpPr>
            <a:spLocks noChangeArrowheads="1"/>
          </p:cNvSpPr>
          <p:nvPr/>
        </p:nvSpPr>
        <p:spPr bwMode="auto">
          <a:xfrm>
            <a:off x="3322638" y="4451350"/>
            <a:ext cx="211137" cy="5334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998" name="Rectangle 36"/>
          <p:cNvSpPr>
            <a:spLocks noChangeArrowheads="1"/>
          </p:cNvSpPr>
          <p:nvPr/>
        </p:nvSpPr>
        <p:spPr bwMode="auto">
          <a:xfrm>
            <a:off x="3533775" y="4451350"/>
            <a:ext cx="211138" cy="5334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999" name="Rectangle 37"/>
          <p:cNvSpPr>
            <a:spLocks noChangeArrowheads="1"/>
          </p:cNvSpPr>
          <p:nvPr/>
        </p:nvSpPr>
        <p:spPr bwMode="auto">
          <a:xfrm>
            <a:off x="3744913" y="4451350"/>
            <a:ext cx="211137" cy="5334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00" name="Rectangle 38"/>
          <p:cNvSpPr>
            <a:spLocks noChangeArrowheads="1"/>
          </p:cNvSpPr>
          <p:nvPr/>
        </p:nvSpPr>
        <p:spPr bwMode="auto">
          <a:xfrm>
            <a:off x="3956050" y="4451350"/>
            <a:ext cx="211138" cy="5334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01" name="Rectangle 39"/>
          <p:cNvSpPr>
            <a:spLocks noChangeArrowheads="1"/>
          </p:cNvSpPr>
          <p:nvPr/>
        </p:nvSpPr>
        <p:spPr bwMode="auto">
          <a:xfrm>
            <a:off x="4167188" y="4451350"/>
            <a:ext cx="211137" cy="5334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02" name="Rectangle 40"/>
          <p:cNvSpPr>
            <a:spLocks noChangeArrowheads="1"/>
          </p:cNvSpPr>
          <p:nvPr/>
        </p:nvSpPr>
        <p:spPr bwMode="auto">
          <a:xfrm>
            <a:off x="4378325" y="4451350"/>
            <a:ext cx="211138" cy="5334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03" name="Rectangle 41"/>
          <p:cNvSpPr>
            <a:spLocks noChangeArrowheads="1"/>
          </p:cNvSpPr>
          <p:nvPr/>
        </p:nvSpPr>
        <p:spPr bwMode="auto">
          <a:xfrm>
            <a:off x="4589463" y="4451350"/>
            <a:ext cx="211137" cy="5334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04" name="Rectangle 42"/>
          <p:cNvSpPr>
            <a:spLocks noChangeArrowheads="1"/>
          </p:cNvSpPr>
          <p:nvPr/>
        </p:nvSpPr>
        <p:spPr bwMode="auto">
          <a:xfrm>
            <a:off x="3322638" y="5060950"/>
            <a:ext cx="211137" cy="5334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05" name="Rectangle 43"/>
          <p:cNvSpPr>
            <a:spLocks noChangeArrowheads="1"/>
          </p:cNvSpPr>
          <p:nvPr/>
        </p:nvSpPr>
        <p:spPr bwMode="auto">
          <a:xfrm>
            <a:off x="3533775" y="5060950"/>
            <a:ext cx="211138" cy="5334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06" name="Rectangle 44"/>
          <p:cNvSpPr>
            <a:spLocks noChangeArrowheads="1"/>
          </p:cNvSpPr>
          <p:nvPr/>
        </p:nvSpPr>
        <p:spPr bwMode="auto">
          <a:xfrm>
            <a:off x="3744913" y="5060950"/>
            <a:ext cx="211137" cy="5334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07" name="Rectangle 45"/>
          <p:cNvSpPr>
            <a:spLocks noChangeArrowheads="1"/>
          </p:cNvSpPr>
          <p:nvPr/>
        </p:nvSpPr>
        <p:spPr bwMode="auto">
          <a:xfrm>
            <a:off x="3956050" y="5060950"/>
            <a:ext cx="211138" cy="5334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08" name="Rectangle 46"/>
          <p:cNvSpPr>
            <a:spLocks noChangeArrowheads="1"/>
          </p:cNvSpPr>
          <p:nvPr/>
        </p:nvSpPr>
        <p:spPr bwMode="auto">
          <a:xfrm>
            <a:off x="4167188" y="5060950"/>
            <a:ext cx="211137" cy="5334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09" name="Rectangle 47"/>
          <p:cNvSpPr>
            <a:spLocks noChangeArrowheads="1"/>
          </p:cNvSpPr>
          <p:nvPr/>
        </p:nvSpPr>
        <p:spPr bwMode="auto">
          <a:xfrm>
            <a:off x="4378325" y="5060950"/>
            <a:ext cx="211138" cy="5334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10" name="Rectangle 48"/>
          <p:cNvSpPr>
            <a:spLocks noChangeArrowheads="1"/>
          </p:cNvSpPr>
          <p:nvPr/>
        </p:nvSpPr>
        <p:spPr bwMode="auto">
          <a:xfrm>
            <a:off x="4589463" y="5060950"/>
            <a:ext cx="211137" cy="5334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11" name="Rectangle 49"/>
          <p:cNvSpPr>
            <a:spLocks noChangeArrowheads="1"/>
          </p:cNvSpPr>
          <p:nvPr/>
        </p:nvSpPr>
        <p:spPr bwMode="auto">
          <a:xfrm>
            <a:off x="3322638" y="5975350"/>
            <a:ext cx="211137" cy="5334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12" name="Rectangle 50"/>
          <p:cNvSpPr>
            <a:spLocks noChangeArrowheads="1"/>
          </p:cNvSpPr>
          <p:nvPr/>
        </p:nvSpPr>
        <p:spPr bwMode="auto">
          <a:xfrm>
            <a:off x="3533775" y="5975350"/>
            <a:ext cx="211138" cy="5334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13" name="Rectangle 51"/>
          <p:cNvSpPr>
            <a:spLocks noChangeArrowheads="1"/>
          </p:cNvSpPr>
          <p:nvPr/>
        </p:nvSpPr>
        <p:spPr bwMode="auto">
          <a:xfrm>
            <a:off x="3744913" y="5975350"/>
            <a:ext cx="211137" cy="5334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14" name="Rectangle 52"/>
          <p:cNvSpPr>
            <a:spLocks noChangeArrowheads="1"/>
          </p:cNvSpPr>
          <p:nvPr/>
        </p:nvSpPr>
        <p:spPr bwMode="auto">
          <a:xfrm>
            <a:off x="3956050" y="5975350"/>
            <a:ext cx="211138" cy="5334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15" name="Rectangle 53"/>
          <p:cNvSpPr>
            <a:spLocks noChangeArrowheads="1"/>
          </p:cNvSpPr>
          <p:nvPr/>
        </p:nvSpPr>
        <p:spPr bwMode="auto">
          <a:xfrm>
            <a:off x="4167188" y="5975350"/>
            <a:ext cx="211137" cy="5334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16" name="Rectangle 54"/>
          <p:cNvSpPr>
            <a:spLocks noChangeArrowheads="1"/>
          </p:cNvSpPr>
          <p:nvPr/>
        </p:nvSpPr>
        <p:spPr bwMode="auto">
          <a:xfrm>
            <a:off x="4378325" y="5975350"/>
            <a:ext cx="211138" cy="5334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17" name="Rectangle 55"/>
          <p:cNvSpPr>
            <a:spLocks noChangeArrowheads="1"/>
          </p:cNvSpPr>
          <p:nvPr/>
        </p:nvSpPr>
        <p:spPr bwMode="auto">
          <a:xfrm>
            <a:off x="4589463" y="5975350"/>
            <a:ext cx="211137" cy="5334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18" name="TextBox 56"/>
          <p:cNvSpPr txBox="1">
            <a:spLocks noChangeArrowheads="1"/>
          </p:cNvSpPr>
          <p:nvPr/>
        </p:nvSpPr>
        <p:spPr bwMode="auto">
          <a:xfrm rot="-5400000">
            <a:off x="-354806" y="4814094"/>
            <a:ext cx="27495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All numbers to be validated</a:t>
            </a:r>
          </a:p>
        </p:txBody>
      </p:sp>
      <p:cxnSp>
        <p:nvCxnSpPr>
          <p:cNvPr id="42019" name="Straight Arrow Connector 58"/>
          <p:cNvCxnSpPr>
            <a:cxnSpLocks noChangeShapeType="1"/>
            <a:endCxn id="41990" idx="1"/>
          </p:cNvCxnSpPr>
          <p:nvPr/>
        </p:nvCxnSpPr>
        <p:spPr bwMode="auto">
          <a:xfrm flipV="1">
            <a:off x="1755775" y="4108450"/>
            <a:ext cx="1566863" cy="890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2020" name="Straight Arrow Connector 59"/>
          <p:cNvCxnSpPr>
            <a:cxnSpLocks noChangeShapeType="1"/>
            <a:endCxn id="41997" idx="1"/>
          </p:cNvCxnSpPr>
          <p:nvPr/>
        </p:nvCxnSpPr>
        <p:spPr bwMode="auto">
          <a:xfrm flipV="1">
            <a:off x="1755775" y="4718050"/>
            <a:ext cx="1566863" cy="2809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2021" name="Straight Arrow Connector 60"/>
          <p:cNvCxnSpPr>
            <a:cxnSpLocks noChangeShapeType="1"/>
            <a:endCxn id="42004" idx="1"/>
          </p:cNvCxnSpPr>
          <p:nvPr/>
        </p:nvCxnSpPr>
        <p:spPr bwMode="auto">
          <a:xfrm>
            <a:off x="1755775" y="4999038"/>
            <a:ext cx="1566863" cy="3286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2022" name="Straight Arrow Connector 61"/>
          <p:cNvCxnSpPr>
            <a:cxnSpLocks noChangeShapeType="1"/>
            <a:endCxn id="42011" idx="1"/>
          </p:cNvCxnSpPr>
          <p:nvPr/>
        </p:nvCxnSpPr>
        <p:spPr bwMode="auto">
          <a:xfrm>
            <a:off x="1755775" y="4999038"/>
            <a:ext cx="1566863" cy="12430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42023" name="TextBox 68"/>
          <p:cNvSpPr txBox="1">
            <a:spLocks noChangeArrowheads="1"/>
          </p:cNvSpPr>
          <p:nvPr/>
        </p:nvSpPr>
        <p:spPr bwMode="auto">
          <a:xfrm>
            <a:off x="3067050" y="2913063"/>
            <a:ext cx="20383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List of arrays stored</a:t>
            </a:r>
          </a:p>
          <a:p>
            <a:pPr algn="ctr"/>
            <a:r>
              <a:rPr lang="en-US"/>
              <a:t>partitioned numbers</a:t>
            </a:r>
          </a:p>
        </p:txBody>
      </p:sp>
      <p:sp>
        <p:nvSpPr>
          <p:cNvPr id="42024" name="Rectangle 69"/>
          <p:cNvSpPr>
            <a:spLocks noChangeArrowheads="1"/>
          </p:cNvSpPr>
          <p:nvPr/>
        </p:nvSpPr>
        <p:spPr bwMode="auto">
          <a:xfrm>
            <a:off x="6096000" y="4876800"/>
            <a:ext cx="1828800" cy="533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/>
              <a:t>Thread 1</a:t>
            </a:r>
          </a:p>
        </p:txBody>
      </p:sp>
      <p:sp>
        <p:nvSpPr>
          <p:cNvPr id="42025" name="TextBox 70"/>
          <p:cNvSpPr txBox="1">
            <a:spLocks noChangeArrowheads="1"/>
          </p:cNvSpPr>
          <p:nvPr/>
        </p:nvSpPr>
        <p:spPr bwMode="auto">
          <a:xfrm>
            <a:off x="6096000" y="3189288"/>
            <a:ext cx="12763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One Thread</a:t>
            </a:r>
          </a:p>
        </p:txBody>
      </p:sp>
      <p:cxnSp>
        <p:nvCxnSpPr>
          <p:cNvPr id="42026" name="Straight Arrow Connector 72"/>
          <p:cNvCxnSpPr>
            <a:cxnSpLocks noChangeShapeType="1"/>
            <a:stCxn id="41996" idx="3"/>
            <a:endCxn id="42024" idx="1"/>
          </p:cNvCxnSpPr>
          <p:nvPr/>
        </p:nvCxnSpPr>
        <p:spPr bwMode="auto">
          <a:xfrm>
            <a:off x="4800600" y="4108450"/>
            <a:ext cx="1295400" cy="10350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2027" name="Straight Arrow Connector 80"/>
          <p:cNvCxnSpPr>
            <a:cxnSpLocks noChangeShapeType="1"/>
            <a:stCxn id="42003" idx="3"/>
            <a:endCxn id="42024" idx="1"/>
          </p:cNvCxnSpPr>
          <p:nvPr/>
        </p:nvCxnSpPr>
        <p:spPr bwMode="auto">
          <a:xfrm>
            <a:off x="4800600" y="4718050"/>
            <a:ext cx="1295400" cy="4254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2028" name="Straight Arrow Connector 82"/>
          <p:cNvCxnSpPr>
            <a:cxnSpLocks noChangeShapeType="1"/>
            <a:stCxn id="42010" idx="3"/>
            <a:endCxn id="42024" idx="1"/>
          </p:cNvCxnSpPr>
          <p:nvPr/>
        </p:nvCxnSpPr>
        <p:spPr bwMode="auto">
          <a:xfrm flipV="1">
            <a:off x="4800600" y="5143500"/>
            <a:ext cx="1295400" cy="1841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2029" name="Straight Arrow Connector 84"/>
          <p:cNvCxnSpPr>
            <a:cxnSpLocks noChangeShapeType="1"/>
            <a:stCxn id="42017" idx="3"/>
            <a:endCxn id="42024" idx="1"/>
          </p:cNvCxnSpPr>
          <p:nvPr/>
        </p:nvCxnSpPr>
        <p:spPr bwMode="auto">
          <a:xfrm flipV="1">
            <a:off x="4800600" y="5143500"/>
            <a:ext cx="1295400" cy="10985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2030" name="Straight Arrow Connector 99"/>
          <p:cNvCxnSpPr>
            <a:cxnSpLocks noChangeShapeType="1"/>
            <a:stCxn id="42018" idx="2"/>
          </p:cNvCxnSpPr>
          <p:nvPr/>
        </p:nvCxnSpPr>
        <p:spPr bwMode="auto">
          <a:xfrm>
            <a:off x="1204913" y="4999038"/>
            <a:ext cx="547687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42031" name="TextBox 104"/>
          <p:cNvSpPr txBox="1">
            <a:spLocks noChangeArrowheads="1"/>
          </p:cNvSpPr>
          <p:nvPr/>
        </p:nvSpPr>
        <p:spPr bwMode="auto">
          <a:xfrm>
            <a:off x="1752600" y="5651500"/>
            <a:ext cx="10668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Store in 32 arrays</a:t>
            </a:r>
          </a:p>
        </p:txBody>
      </p:sp>
      <p:sp>
        <p:nvSpPr>
          <p:cNvPr id="42032" name="TextBox 107"/>
          <p:cNvSpPr txBox="1">
            <a:spLocks noChangeArrowheads="1"/>
          </p:cNvSpPr>
          <p:nvPr/>
        </p:nvSpPr>
        <p:spPr bwMode="auto">
          <a:xfrm>
            <a:off x="3794125" y="5518150"/>
            <a:ext cx="4730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. . 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angle 106"/>
          <p:cNvSpPr/>
          <p:nvPr/>
        </p:nvSpPr>
        <p:spPr bwMode="auto">
          <a:xfrm>
            <a:off x="5715000" y="2916238"/>
            <a:ext cx="2209800" cy="317817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6" name="Rectangle 105"/>
          <p:cNvSpPr/>
          <p:nvPr/>
        </p:nvSpPr>
        <p:spPr bwMode="auto">
          <a:xfrm>
            <a:off x="3124200" y="2916238"/>
            <a:ext cx="1905000" cy="317976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3012" name="Title 1"/>
          <p:cNvSpPr>
            <a:spLocks noGrp="1"/>
          </p:cNvSpPr>
          <p:nvPr>
            <p:ph type="title"/>
          </p:nvPr>
        </p:nvSpPr>
        <p:spPr>
          <a:xfrm>
            <a:off x="1143000" y="152400"/>
            <a:ext cx="7620000" cy="1143000"/>
          </a:xfrm>
        </p:spPr>
        <p:txBody>
          <a:bodyPr/>
          <a:lstStyle/>
          <a:p>
            <a:pPr algn="ctr"/>
            <a:r>
              <a:rPr lang="en-US" smtClean="0"/>
              <a:t>Performance: of the 32-Core Attempt </a:t>
            </a:r>
            <a:r>
              <a:rPr lang="en-US" smtClean="0">
                <a:solidFill>
                  <a:srgbClr val="00B050"/>
                </a:solidFill>
              </a:rPr>
              <a:t>3</a:t>
            </a:r>
            <a:br>
              <a:rPr lang="en-US" smtClean="0">
                <a:solidFill>
                  <a:srgbClr val="00B050"/>
                </a:solidFill>
              </a:rPr>
            </a:br>
            <a:r>
              <a:rPr lang="en-US" smtClean="0">
                <a:solidFill>
                  <a:srgbClr val="0000FF"/>
                </a:solidFill>
              </a:rPr>
              <a:t> The Final Version</a:t>
            </a:r>
            <a:endParaRPr lang="en-US" smtClean="0"/>
          </a:p>
        </p:txBody>
      </p:sp>
      <p:sp>
        <p:nvSpPr>
          <p:cNvPr id="4301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28B77B2-07E2-4D6C-A164-8DD5808F4497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43014" name="Rectangle 9"/>
          <p:cNvSpPr>
            <a:spLocks noChangeArrowheads="1"/>
          </p:cNvSpPr>
          <p:nvPr/>
        </p:nvSpPr>
        <p:spPr bwMode="auto">
          <a:xfrm>
            <a:off x="3322638" y="3200400"/>
            <a:ext cx="211137" cy="5334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15" name="Rectangle 22"/>
          <p:cNvSpPr>
            <a:spLocks noChangeArrowheads="1"/>
          </p:cNvSpPr>
          <p:nvPr/>
        </p:nvSpPr>
        <p:spPr bwMode="auto">
          <a:xfrm>
            <a:off x="3533775" y="3200400"/>
            <a:ext cx="211138" cy="5334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16" name="Rectangle 23"/>
          <p:cNvSpPr>
            <a:spLocks noChangeArrowheads="1"/>
          </p:cNvSpPr>
          <p:nvPr/>
        </p:nvSpPr>
        <p:spPr bwMode="auto">
          <a:xfrm>
            <a:off x="3744913" y="3200400"/>
            <a:ext cx="211137" cy="5334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17" name="Rectangle 24"/>
          <p:cNvSpPr>
            <a:spLocks noChangeArrowheads="1"/>
          </p:cNvSpPr>
          <p:nvPr/>
        </p:nvSpPr>
        <p:spPr bwMode="auto">
          <a:xfrm>
            <a:off x="3956050" y="3200400"/>
            <a:ext cx="211138" cy="5334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18" name="Rectangle 25"/>
          <p:cNvSpPr>
            <a:spLocks noChangeArrowheads="1"/>
          </p:cNvSpPr>
          <p:nvPr/>
        </p:nvSpPr>
        <p:spPr bwMode="auto">
          <a:xfrm>
            <a:off x="4167188" y="3200400"/>
            <a:ext cx="211137" cy="5334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19" name="Rectangle 26"/>
          <p:cNvSpPr>
            <a:spLocks noChangeArrowheads="1"/>
          </p:cNvSpPr>
          <p:nvPr/>
        </p:nvSpPr>
        <p:spPr bwMode="auto">
          <a:xfrm>
            <a:off x="4378325" y="3200400"/>
            <a:ext cx="211138" cy="5334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20" name="Rectangle 27"/>
          <p:cNvSpPr>
            <a:spLocks noChangeArrowheads="1"/>
          </p:cNvSpPr>
          <p:nvPr/>
        </p:nvSpPr>
        <p:spPr bwMode="auto">
          <a:xfrm>
            <a:off x="4589463" y="3200400"/>
            <a:ext cx="211137" cy="5334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21" name="Rectangle 35"/>
          <p:cNvSpPr>
            <a:spLocks noChangeArrowheads="1"/>
          </p:cNvSpPr>
          <p:nvPr/>
        </p:nvSpPr>
        <p:spPr bwMode="auto">
          <a:xfrm>
            <a:off x="3322638" y="3810000"/>
            <a:ext cx="211137" cy="5334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22" name="Rectangle 36"/>
          <p:cNvSpPr>
            <a:spLocks noChangeArrowheads="1"/>
          </p:cNvSpPr>
          <p:nvPr/>
        </p:nvSpPr>
        <p:spPr bwMode="auto">
          <a:xfrm>
            <a:off x="3533775" y="3810000"/>
            <a:ext cx="211138" cy="5334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23" name="Rectangle 37"/>
          <p:cNvSpPr>
            <a:spLocks noChangeArrowheads="1"/>
          </p:cNvSpPr>
          <p:nvPr/>
        </p:nvSpPr>
        <p:spPr bwMode="auto">
          <a:xfrm>
            <a:off x="3744913" y="3810000"/>
            <a:ext cx="211137" cy="5334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24" name="Rectangle 38"/>
          <p:cNvSpPr>
            <a:spLocks noChangeArrowheads="1"/>
          </p:cNvSpPr>
          <p:nvPr/>
        </p:nvSpPr>
        <p:spPr bwMode="auto">
          <a:xfrm>
            <a:off x="3956050" y="3810000"/>
            <a:ext cx="211138" cy="5334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25" name="Rectangle 39"/>
          <p:cNvSpPr>
            <a:spLocks noChangeArrowheads="1"/>
          </p:cNvSpPr>
          <p:nvPr/>
        </p:nvSpPr>
        <p:spPr bwMode="auto">
          <a:xfrm>
            <a:off x="4167188" y="3810000"/>
            <a:ext cx="211137" cy="5334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26" name="Rectangle 40"/>
          <p:cNvSpPr>
            <a:spLocks noChangeArrowheads="1"/>
          </p:cNvSpPr>
          <p:nvPr/>
        </p:nvSpPr>
        <p:spPr bwMode="auto">
          <a:xfrm>
            <a:off x="4378325" y="3810000"/>
            <a:ext cx="211138" cy="5334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27" name="Rectangle 41"/>
          <p:cNvSpPr>
            <a:spLocks noChangeArrowheads="1"/>
          </p:cNvSpPr>
          <p:nvPr/>
        </p:nvSpPr>
        <p:spPr bwMode="auto">
          <a:xfrm>
            <a:off x="4589463" y="3810000"/>
            <a:ext cx="211137" cy="5334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28" name="Rectangle 42"/>
          <p:cNvSpPr>
            <a:spLocks noChangeArrowheads="1"/>
          </p:cNvSpPr>
          <p:nvPr/>
        </p:nvSpPr>
        <p:spPr bwMode="auto">
          <a:xfrm>
            <a:off x="3322638" y="4419600"/>
            <a:ext cx="211137" cy="5334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29" name="Rectangle 43"/>
          <p:cNvSpPr>
            <a:spLocks noChangeArrowheads="1"/>
          </p:cNvSpPr>
          <p:nvPr/>
        </p:nvSpPr>
        <p:spPr bwMode="auto">
          <a:xfrm>
            <a:off x="3533775" y="4419600"/>
            <a:ext cx="211138" cy="5334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30" name="Rectangle 44"/>
          <p:cNvSpPr>
            <a:spLocks noChangeArrowheads="1"/>
          </p:cNvSpPr>
          <p:nvPr/>
        </p:nvSpPr>
        <p:spPr bwMode="auto">
          <a:xfrm>
            <a:off x="3744913" y="4419600"/>
            <a:ext cx="211137" cy="5334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31" name="Rectangle 45"/>
          <p:cNvSpPr>
            <a:spLocks noChangeArrowheads="1"/>
          </p:cNvSpPr>
          <p:nvPr/>
        </p:nvSpPr>
        <p:spPr bwMode="auto">
          <a:xfrm>
            <a:off x="3956050" y="4419600"/>
            <a:ext cx="211138" cy="5334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32" name="Rectangle 46"/>
          <p:cNvSpPr>
            <a:spLocks noChangeArrowheads="1"/>
          </p:cNvSpPr>
          <p:nvPr/>
        </p:nvSpPr>
        <p:spPr bwMode="auto">
          <a:xfrm>
            <a:off x="4167188" y="4419600"/>
            <a:ext cx="211137" cy="5334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33" name="Rectangle 47"/>
          <p:cNvSpPr>
            <a:spLocks noChangeArrowheads="1"/>
          </p:cNvSpPr>
          <p:nvPr/>
        </p:nvSpPr>
        <p:spPr bwMode="auto">
          <a:xfrm>
            <a:off x="4378325" y="4419600"/>
            <a:ext cx="211138" cy="5334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34" name="Rectangle 48"/>
          <p:cNvSpPr>
            <a:spLocks noChangeArrowheads="1"/>
          </p:cNvSpPr>
          <p:nvPr/>
        </p:nvSpPr>
        <p:spPr bwMode="auto">
          <a:xfrm>
            <a:off x="4589463" y="4419600"/>
            <a:ext cx="211137" cy="5334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35" name="Rectangle 49"/>
          <p:cNvSpPr>
            <a:spLocks noChangeArrowheads="1"/>
          </p:cNvSpPr>
          <p:nvPr/>
        </p:nvSpPr>
        <p:spPr bwMode="auto">
          <a:xfrm>
            <a:off x="3322638" y="5334000"/>
            <a:ext cx="211137" cy="5334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36" name="Rectangle 50"/>
          <p:cNvSpPr>
            <a:spLocks noChangeArrowheads="1"/>
          </p:cNvSpPr>
          <p:nvPr/>
        </p:nvSpPr>
        <p:spPr bwMode="auto">
          <a:xfrm>
            <a:off x="3533775" y="5334000"/>
            <a:ext cx="211138" cy="5334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37" name="Rectangle 51"/>
          <p:cNvSpPr>
            <a:spLocks noChangeArrowheads="1"/>
          </p:cNvSpPr>
          <p:nvPr/>
        </p:nvSpPr>
        <p:spPr bwMode="auto">
          <a:xfrm>
            <a:off x="3744913" y="5334000"/>
            <a:ext cx="211137" cy="5334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38" name="Rectangle 52"/>
          <p:cNvSpPr>
            <a:spLocks noChangeArrowheads="1"/>
          </p:cNvSpPr>
          <p:nvPr/>
        </p:nvSpPr>
        <p:spPr bwMode="auto">
          <a:xfrm>
            <a:off x="3956050" y="5334000"/>
            <a:ext cx="211138" cy="5334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39" name="Rectangle 53"/>
          <p:cNvSpPr>
            <a:spLocks noChangeArrowheads="1"/>
          </p:cNvSpPr>
          <p:nvPr/>
        </p:nvSpPr>
        <p:spPr bwMode="auto">
          <a:xfrm>
            <a:off x="4167188" y="5334000"/>
            <a:ext cx="211137" cy="5334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40" name="Rectangle 54"/>
          <p:cNvSpPr>
            <a:spLocks noChangeArrowheads="1"/>
          </p:cNvSpPr>
          <p:nvPr/>
        </p:nvSpPr>
        <p:spPr bwMode="auto">
          <a:xfrm>
            <a:off x="4378325" y="5334000"/>
            <a:ext cx="211138" cy="5334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41" name="Rectangle 55"/>
          <p:cNvSpPr>
            <a:spLocks noChangeArrowheads="1"/>
          </p:cNvSpPr>
          <p:nvPr/>
        </p:nvSpPr>
        <p:spPr bwMode="auto">
          <a:xfrm>
            <a:off x="4589463" y="5334000"/>
            <a:ext cx="211137" cy="5334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42" name="TextBox 56"/>
          <p:cNvSpPr txBox="1">
            <a:spLocks noChangeArrowheads="1"/>
          </p:cNvSpPr>
          <p:nvPr/>
        </p:nvSpPr>
        <p:spPr bwMode="auto">
          <a:xfrm rot="-5400000">
            <a:off x="-808831" y="4172744"/>
            <a:ext cx="27495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All numbers to be validated</a:t>
            </a:r>
          </a:p>
        </p:txBody>
      </p:sp>
      <p:cxnSp>
        <p:nvCxnSpPr>
          <p:cNvPr id="43043" name="Straight Arrow Connector 58"/>
          <p:cNvCxnSpPr>
            <a:cxnSpLocks noChangeShapeType="1"/>
            <a:stCxn id="93" idx="2"/>
            <a:endCxn id="43014" idx="1"/>
          </p:cNvCxnSpPr>
          <p:nvPr/>
        </p:nvCxnSpPr>
        <p:spPr bwMode="auto">
          <a:xfrm flipV="1">
            <a:off x="1755775" y="3467100"/>
            <a:ext cx="1566863" cy="890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3044" name="Straight Arrow Connector 59"/>
          <p:cNvCxnSpPr>
            <a:cxnSpLocks noChangeShapeType="1"/>
            <a:stCxn id="93" idx="2"/>
            <a:endCxn id="43021" idx="1"/>
          </p:cNvCxnSpPr>
          <p:nvPr/>
        </p:nvCxnSpPr>
        <p:spPr bwMode="auto">
          <a:xfrm flipV="1">
            <a:off x="1755775" y="4076700"/>
            <a:ext cx="1566863" cy="2809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3045" name="Straight Arrow Connector 60"/>
          <p:cNvCxnSpPr>
            <a:cxnSpLocks noChangeShapeType="1"/>
            <a:stCxn id="93" idx="2"/>
            <a:endCxn id="43028" idx="1"/>
          </p:cNvCxnSpPr>
          <p:nvPr/>
        </p:nvCxnSpPr>
        <p:spPr bwMode="auto">
          <a:xfrm>
            <a:off x="1755775" y="4357688"/>
            <a:ext cx="1566863" cy="3286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3046" name="Straight Arrow Connector 61"/>
          <p:cNvCxnSpPr>
            <a:cxnSpLocks noChangeShapeType="1"/>
            <a:stCxn id="93" idx="2"/>
            <a:endCxn id="43035" idx="1"/>
          </p:cNvCxnSpPr>
          <p:nvPr/>
        </p:nvCxnSpPr>
        <p:spPr bwMode="auto">
          <a:xfrm>
            <a:off x="1755775" y="4357688"/>
            <a:ext cx="1566863" cy="12430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43047" name="TextBox 68"/>
          <p:cNvSpPr txBox="1">
            <a:spLocks noChangeArrowheads="1"/>
          </p:cNvSpPr>
          <p:nvPr/>
        </p:nvSpPr>
        <p:spPr bwMode="auto">
          <a:xfrm>
            <a:off x="3067050" y="2271713"/>
            <a:ext cx="20383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List of arrays stored</a:t>
            </a:r>
          </a:p>
          <a:p>
            <a:pPr algn="ctr"/>
            <a:r>
              <a:rPr lang="en-US"/>
              <a:t>partitioned numbers</a:t>
            </a:r>
          </a:p>
        </p:txBody>
      </p:sp>
      <p:sp>
        <p:nvSpPr>
          <p:cNvPr id="43048" name="Rectangle 69"/>
          <p:cNvSpPr>
            <a:spLocks noChangeArrowheads="1"/>
          </p:cNvSpPr>
          <p:nvPr/>
        </p:nvSpPr>
        <p:spPr bwMode="auto">
          <a:xfrm>
            <a:off x="5867400" y="3200400"/>
            <a:ext cx="1828800" cy="533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/>
              <a:t>1</a:t>
            </a:r>
          </a:p>
        </p:txBody>
      </p:sp>
      <p:sp>
        <p:nvSpPr>
          <p:cNvPr id="43049" name="TextBox 70"/>
          <p:cNvSpPr txBox="1">
            <a:spLocks noChangeArrowheads="1"/>
          </p:cNvSpPr>
          <p:nvPr/>
        </p:nvSpPr>
        <p:spPr bwMode="auto">
          <a:xfrm>
            <a:off x="6096000" y="2547938"/>
            <a:ext cx="15906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List of Threads</a:t>
            </a:r>
          </a:p>
        </p:txBody>
      </p:sp>
      <p:cxnSp>
        <p:nvCxnSpPr>
          <p:cNvPr id="43050" name="Straight Arrow Connector 72"/>
          <p:cNvCxnSpPr>
            <a:cxnSpLocks noChangeShapeType="1"/>
            <a:stCxn id="43020" idx="3"/>
            <a:endCxn id="43048" idx="1"/>
          </p:cNvCxnSpPr>
          <p:nvPr/>
        </p:nvCxnSpPr>
        <p:spPr bwMode="auto">
          <a:xfrm>
            <a:off x="4800600" y="3467100"/>
            <a:ext cx="10668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43051" name="Rectangle 79"/>
          <p:cNvSpPr>
            <a:spLocks noChangeArrowheads="1"/>
          </p:cNvSpPr>
          <p:nvPr/>
        </p:nvSpPr>
        <p:spPr bwMode="auto">
          <a:xfrm>
            <a:off x="5867400" y="3810000"/>
            <a:ext cx="1828800" cy="533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/>
              <a:t>2</a:t>
            </a:r>
          </a:p>
        </p:txBody>
      </p:sp>
      <p:cxnSp>
        <p:nvCxnSpPr>
          <p:cNvPr id="43052" name="Straight Arrow Connector 80"/>
          <p:cNvCxnSpPr>
            <a:cxnSpLocks noChangeShapeType="1"/>
            <a:stCxn id="43027" idx="3"/>
            <a:endCxn id="43051" idx="1"/>
          </p:cNvCxnSpPr>
          <p:nvPr/>
        </p:nvCxnSpPr>
        <p:spPr bwMode="auto">
          <a:xfrm>
            <a:off x="4800600" y="4076700"/>
            <a:ext cx="10668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43053" name="Rectangle 81"/>
          <p:cNvSpPr>
            <a:spLocks noChangeArrowheads="1"/>
          </p:cNvSpPr>
          <p:nvPr/>
        </p:nvSpPr>
        <p:spPr bwMode="auto">
          <a:xfrm>
            <a:off x="5867400" y="4419600"/>
            <a:ext cx="1828800" cy="533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/>
              <a:t>3</a:t>
            </a:r>
          </a:p>
        </p:txBody>
      </p:sp>
      <p:cxnSp>
        <p:nvCxnSpPr>
          <p:cNvPr id="43054" name="Straight Arrow Connector 82"/>
          <p:cNvCxnSpPr>
            <a:cxnSpLocks noChangeShapeType="1"/>
            <a:stCxn id="43034" idx="3"/>
            <a:endCxn id="43053" idx="1"/>
          </p:cNvCxnSpPr>
          <p:nvPr/>
        </p:nvCxnSpPr>
        <p:spPr bwMode="auto">
          <a:xfrm>
            <a:off x="4800600" y="4686300"/>
            <a:ext cx="10668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43055" name="Rectangle 83"/>
          <p:cNvSpPr>
            <a:spLocks noChangeArrowheads="1"/>
          </p:cNvSpPr>
          <p:nvPr/>
        </p:nvSpPr>
        <p:spPr bwMode="auto">
          <a:xfrm>
            <a:off x="5867400" y="5334000"/>
            <a:ext cx="1828800" cy="533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/>
              <a:t>T</a:t>
            </a:r>
          </a:p>
        </p:txBody>
      </p:sp>
      <p:cxnSp>
        <p:nvCxnSpPr>
          <p:cNvPr id="43056" name="Straight Arrow Connector 84"/>
          <p:cNvCxnSpPr>
            <a:cxnSpLocks noChangeShapeType="1"/>
            <a:stCxn id="43041" idx="3"/>
            <a:endCxn id="43055" idx="1"/>
          </p:cNvCxnSpPr>
          <p:nvPr/>
        </p:nvCxnSpPr>
        <p:spPr bwMode="auto">
          <a:xfrm>
            <a:off x="4800600" y="5600700"/>
            <a:ext cx="10668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93" name="Rectangle 92"/>
          <p:cNvSpPr/>
          <p:nvPr/>
        </p:nvSpPr>
        <p:spPr bwMode="auto">
          <a:xfrm rot="16200000">
            <a:off x="454025" y="4129088"/>
            <a:ext cx="21463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Switch</a:t>
            </a:r>
          </a:p>
        </p:txBody>
      </p:sp>
      <p:cxnSp>
        <p:nvCxnSpPr>
          <p:cNvPr id="43058" name="Straight Arrow Connector 99"/>
          <p:cNvCxnSpPr>
            <a:cxnSpLocks noChangeShapeType="1"/>
            <a:stCxn id="43042" idx="2"/>
            <a:endCxn id="93" idx="0"/>
          </p:cNvCxnSpPr>
          <p:nvPr/>
        </p:nvCxnSpPr>
        <p:spPr bwMode="auto">
          <a:xfrm>
            <a:off x="750888" y="4357688"/>
            <a:ext cx="547687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43059" name="TextBox 100"/>
          <p:cNvSpPr txBox="1">
            <a:spLocks noChangeArrowheads="1"/>
          </p:cNvSpPr>
          <p:nvPr/>
        </p:nvSpPr>
        <p:spPr bwMode="auto">
          <a:xfrm>
            <a:off x="936625" y="2546350"/>
            <a:ext cx="11811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NN mod T</a:t>
            </a:r>
          </a:p>
        </p:txBody>
      </p:sp>
      <p:cxnSp>
        <p:nvCxnSpPr>
          <p:cNvPr id="43060" name="Straight Arrow Connector 102"/>
          <p:cNvCxnSpPr>
            <a:cxnSpLocks noChangeShapeType="1"/>
            <a:stCxn id="43059" idx="2"/>
            <a:endCxn id="93" idx="3"/>
          </p:cNvCxnSpPr>
          <p:nvPr/>
        </p:nvCxnSpPr>
        <p:spPr bwMode="auto">
          <a:xfrm rot="5400000">
            <a:off x="1342232" y="3099594"/>
            <a:ext cx="3683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43061" name="TextBox 104"/>
          <p:cNvSpPr txBox="1">
            <a:spLocks noChangeArrowheads="1"/>
          </p:cNvSpPr>
          <p:nvPr/>
        </p:nvSpPr>
        <p:spPr bwMode="auto">
          <a:xfrm>
            <a:off x="1981200" y="5010150"/>
            <a:ext cx="9906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Input Partition</a:t>
            </a:r>
          </a:p>
        </p:txBody>
      </p:sp>
      <p:sp>
        <p:nvSpPr>
          <p:cNvPr id="43062" name="TextBox 107"/>
          <p:cNvSpPr txBox="1">
            <a:spLocks noChangeArrowheads="1"/>
          </p:cNvSpPr>
          <p:nvPr/>
        </p:nvSpPr>
        <p:spPr bwMode="auto">
          <a:xfrm>
            <a:off x="3794125" y="4876800"/>
            <a:ext cx="4730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. . .</a:t>
            </a:r>
          </a:p>
        </p:txBody>
      </p:sp>
      <p:sp>
        <p:nvSpPr>
          <p:cNvPr id="43063" name="TextBox 108"/>
          <p:cNvSpPr txBox="1">
            <a:spLocks noChangeArrowheads="1"/>
          </p:cNvSpPr>
          <p:nvPr/>
        </p:nvSpPr>
        <p:spPr bwMode="auto">
          <a:xfrm>
            <a:off x="6553200" y="4876800"/>
            <a:ext cx="4730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. . .</a:t>
            </a:r>
          </a:p>
        </p:txBody>
      </p:sp>
      <p:sp>
        <p:nvSpPr>
          <p:cNvPr id="43064" name="Content Placeholder 2"/>
          <p:cNvSpPr>
            <a:spLocks noGrp="1"/>
          </p:cNvSpPr>
          <p:nvPr>
            <p:ph idx="1"/>
          </p:nvPr>
        </p:nvSpPr>
        <p:spPr>
          <a:xfrm>
            <a:off x="1447800" y="1568450"/>
            <a:ext cx="7507288" cy="641350"/>
          </a:xfrm>
        </p:spPr>
        <p:txBody>
          <a:bodyPr/>
          <a:lstStyle/>
          <a:p>
            <a:r>
              <a:rPr lang="en-US" smtClean="0"/>
              <a:t>32 arrays for 32 threads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 bwMode="auto">
          <a:xfrm>
            <a:off x="2403475" y="1095375"/>
            <a:ext cx="4302125" cy="22098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147" name="Title 1"/>
          <p:cNvSpPr>
            <a:spLocks noGrp="1"/>
          </p:cNvSpPr>
          <p:nvPr>
            <p:ph type="title"/>
          </p:nvPr>
        </p:nvSpPr>
        <p:spPr>
          <a:xfrm>
            <a:off x="1143000" y="152400"/>
            <a:ext cx="7924800" cy="623888"/>
          </a:xfrm>
        </p:spPr>
        <p:txBody>
          <a:bodyPr/>
          <a:lstStyle/>
          <a:p>
            <a:r>
              <a:rPr lang="en-US" smtClean="0"/>
              <a:t>Single Core and HyperThreading Processor </a:t>
            </a:r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00" y="304800"/>
            <a:ext cx="609600" cy="457200"/>
          </a:xfrm>
          <a:noFill/>
        </p:spPr>
        <p:txBody>
          <a:bodyPr/>
          <a:lstStyle/>
          <a:p>
            <a:fld id="{414D632B-AFFA-4A68-AFBC-E4F09272613F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6149" name="Rectangle 4"/>
          <p:cNvSpPr>
            <a:spLocks noChangeArrowheads="1"/>
          </p:cNvSpPr>
          <p:nvPr/>
        </p:nvSpPr>
        <p:spPr bwMode="auto">
          <a:xfrm>
            <a:off x="3744913" y="1295400"/>
            <a:ext cx="1828800" cy="904875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/>
              <a:t>Control Unit</a:t>
            </a:r>
          </a:p>
          <a:p>
            <a:pPr algn="ctr"/>
            <a:r>
              <a:rPr lang="en-US"/>
              <a:t>Registers</a:t>
            </a:r>
          </a:p>
          <a:p>
            <a:pPr algn="ctr"/>
            <a:r>
              <a:rPr lang="en-US"/>
              <a:t>Interrupt Logic</a:t>
            </a:r>
          </a:p>
        </p:txBody>
      </p:sp>
      <p:sp>
        <p:nvSpPr>
          <p:cNvPr id="6150" name="Freeform 6"/>
          <p:cNvSpPr>
            <a:spLocks noChangeArrowheads="1"/>
          </p:cNvSpPr>
          <p:nvPr/>
        </p:nvSpPr>
        <p:spPr bwMode="auto">
          <a:xfrm>
            <a:off x="2566988" y="2703513"/>
            <a:ext cx="1382712" cy="534987"/>
          </a:xfrm>
          <a:custGeom>
            <a:avLst/>
            <a:gdLst>
              <a:gd name="T0" fmla="*/ 0 w 1828800"/>
              <a:gd name="T1" fmla="*/ 12336 h 534389"/>
              <a:gd name="T2" fmla="*/ 43 w 1828800"/>
              <a:gd name="T3" fmla="*/ 12336 h 534389"/>
              <a:gd name="T4" fmla="*/ 51 w 1828800"/>
              <a:gd name="T5" fmla="*/ 222040 h 534389"/>
              <a:gd name="T6" fmla="*/ 61 w 1828800"/>
              <a:gd name="T7" fmla="*/ 0 h 534389"/>
              <a:gd name="T8" fmla="*/ 103 w 1828800"/>
              <a:gd name="T9" fmla="*/ 0 h 534389"/>
              <a:gd name="T10" fmla="*/ 84 w 1828800"/>
              <a:gd name="T11" fmla="*/ 555100 h 534389"/>
              <a:gd name="T12" fmla="*/ 15 w 1828800"/>
              <a:gd name="T13" fmla="*/ 555100 h 534389"/>
              <a:gd name="T14" fmla="*/ 0 w 1828800"/>
              <a:gd name="T15" fmla="*/ 12336 h 53438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828800"/>
              <a:gd name="T25" fmla="*/ 0 h 534389"/>
              <a:gd name="T26" fmla="*/ 1828800 w 1828800"/>
              <a:gd name="T27" fmla="*/ 534389 h 534389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828800" h="534389">
                <a:moveTo>
                  <a:pt x="0" y="11875"/>
                </a:moveTo>
                <a:lnTo>
                  <a:pt x="771896" y="11875"/>
                </a:lnTo>
                <a:lnTo>
                  <a:pt x="914400" y="213755"/>
                </a:lnTo>
                <a:lnTo>
                  <a:pt x="1080654" y="0"/>
                </a:lnTo>
                <a:lnTo>
                  <a:pt x="1828800" y="0"/>
                </a:lnTo>
                <a:lnTo>
                  <a:pt x="1484415" y="534389"/>
                </a:lnTo>
                <a:lnTo>
                  <a:pt x="261257" y="534389"/>
                </a:lnTo>
                <a:lnTo>
                  <a:pt x="0" y="11875"/>
                </a:lnTo>
                <a:close/>
              </a:path>
            </a:pathLst>
          </a:cu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>
              <a:lnSpc>
                <a:spcPct val="200000"/>
              </a:lnSpc>
            </a:pPr>
            <a:r>
              <a:rPr lang="en-US" sz="1400"/>
              <a:t>Integer ALU</a:t>
            </a:r>
          </a:p>
        </p:txBody>
      </p:sp>
      <p:sp>
        <p:nvSpPr>
          <p:cNvPr id="6151" name="Freeform 7"/>
          <p:cNvSpPr>
            <a:spLocks noChangeArrowheads="1"/>
          </p:cNvSpPr>
          <p:nvPr/>
        </p:nvSpPr>
        <p:spPr bwMode="auto">
          <a:xfrm>
            <a:off x="3951288" y="2703513"/>
            <a:ext cx="1382712" cy="534987"/>
          </a:xfrm>
          <a:custGeom>
            <a:avLst/>
            <a:gdLst>
              <a:gd name="T0" fmla="*/ 0 w 1828800"/>
              <a:gd name="T1" fmla="*/ 12336 h 534389"/>
              <a:gd name="T2" fmla="*/ 43 w 1828800"/>
              <a:gd name="T3" fmla="*/ 12336 h 534389"/>
              <a:gd name="T4" fmla="*/ 51 w 1828800"/>
              <a:gd name="T5" fmla="*/ 222040 h 534389"/>
              <a:gd name="T6" fmla="*/ 61 w 1828800"/>
              <a:gd name="T7" fmla="*/ 0 h 534389"/>
              <a:gd name="T8" fmla="*/ 103 w 1828800"/>
              <a:gd name="T9" fmla="*/ 0 h 534389"/>
              <a:gd name="T10" fmla="*/ 84 w 1828800"/>
              <a:gd name="T11" fmla="*/ 555100 h 534389"/>
              <a:gd name="T12" fmla="*/ 15 w 1828800"/>
              <a:gd name="T13" fmla="*/ 555100 h 534389"/>
              <a:gd name="T14" fmla="*/ 0 w 1828800"/>
              <a:gd name="T15" fmla="*/ 12336 h 53438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828800"/>
              <a:gd name="T25" fmla="*/ 0 h 534389"/>
              <a:gd name="T26" fmla="*/ 1828800 w 1828800"/>
              <a:gd name="T27" fmla="*/ 534389 h 534389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828800" h="534389">
                <a:moveTo>
                  <a:pt x="0" y="11875"/>
                </a:moveTo>
                <a:lnTo>
                  <a:pt x="771896" y="11875"/>
                </a:lnTo>
                <a:lnTo>
                  <a:pt x="914400" y="213755"/>
                </a:lnTo>
                <a:lnTo>
                  <a:pt x="1080654" y="0"/>
                </a:lnTo>
                <a:lnTo>
                  <a:pt x="1828800" y="0"/>
                </a:lnTo>
                <a:lnTo>
                  <a:pt x="1484415" y="534389"/>
                </a:lnTo>
                <a:lnTo>
                  <a:pt x="261257" y="534389"/>
                </a:lnTo>
                <a:lnTo>
                  <a:pt x="0" y="11875"/>
                </a:lnTo>
                <a:close/>
              </a:path>
            </a:pathLst>
          </a:cu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>
              <a:lnSpc>
                <a:spcPct val="200000"/>
              </a:lnSpc>
            </a:pPr>
            <a:r>
              <a:rPr lang="en-US" sz="1400"/>
              <a:t>Float ALU</a:t>
            </a:r>
          </a:p>
        </p:txBody>
      </p:sp>
      <p:sp>
        <p:nvSpPr>
          <p:cNvPr id="6152" name="Rectangle 8"/>
          <p:cNvSpPr>
            <a:spLocks noChangeArrowheads="1"/>
          </p:cNvSpPr>
          <p:nvPr/>
        </p:nvSpPr>
        <p:spPr bwMode="auto">
          <a:xfrm>
            <a:off x="5410200" y="2703513"/>
            <a:ext cx="966788" cy="53498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/>
              <a:t>Cache</a:t>
            </a:r>
          </a:p>
        </p:txBody>
      </p:sp>
      <p:sp>
        <p:nvSpPr>
          <p:cNvPr id="6153" name="Rectangle 16"/>
          <p:cNvSpPr>
            <a:spLocks noChangeArrowheads="1"/>
          </p:cNvSpPr>
          <p:nvPr/>
        </p:nvSpPr>
        <p:spPr bwMode="auto">
          <a:xfrm>
            <a:off x="228600" y="1738610"/>
            <a:ext cx="1905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/>
              <a:t>Single Core </a:t>
            </a:r>
            <a:r>
              <a:rPr lang="en-US" sz="2400" dirty="0" smtClean="0"/>
              <a:t>Processor</a:t>
            </a:r>
            <a:endParaRPr lang="en-US" sz="2400" dirty="0"/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212767" y="3810000"/>
            <a:ext cx="6553200" cy="2514600"/>
            <a:chOff x="838200" y="3809976"/>
            <a:chExt cx="6553200" cy="2515076"/>
          </a:xfrm>
        </p:grpSpPr>
        <p:sp>
          <p:nvSpPr>
            <p:cNvPr id="11" name="Rounded Rectangle 10"/>
            <p:cNvSpPr/>
            <p:nvPr/>
          </p:nvSpPr>
          <p:spPr bwMode="auto">
            <a:xfrm>
              <a:off x="3100388" y="3809976"/>
              <a:ext cx="4291012" cy="251507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58" name="Rectangle 11"/>
            <p:cNvSpPr>
              <a:spLocks noChangeArrowheads="1"/>
            </p:cNvSpPr>
            <p:nvPr/>
          </p:nvSpPr>
          <p:spPr bwMode="auto">
            <a:xfrm>
              <a:off x="3265488" y="4178300"/>
              <a:ext cx="1828800" cy="904875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/>
                <a:t>Control Unit</a:t>
              </a:r>
            </a:p>
            <a:p>
              <a:pPr algn="ctr"/>
              <a:r>
                <a:rPr lang="en-US"/>
                <a:t>Registers</a:t>
              </a:r>
            </a:p>
            <a:p>
              <a:pPr algn="ctr"/>
              <a:r>
                <a:rPr lang="en-US"/>
                <a:t>Interrupt Logic</a:t>
              </a:r>
            </a:p>
          </p:txBody>
        </p:sp>
        <p:sp>
          <p:nvSpPr>
            <p:cNvPr id="6159" name="Freeform 12"/>
            <p:cNvSpPr>
              <a:spLocks noChangeArrowheads="1"/>
            </p:cNvSpPr>
            <p:nvPr/>
          </p:nvSpPr>
          <p:spPr bwMode="auto">
            <a:xfrm>
              <a:off x="3252788" y="5587206"/>
              <a:ext cx="1384300" cy="534987"/>
            </a:xfrm>
            <a:custGeom>
              <a:avLst/>
              <a:gdLst>
                <a:gd name="T0" fmla="*/ 0 w 1828800"/>
                <a:gd name="T1" fmla="*/ 12336 h 534389"/>
                <a:gd name="T2" fmla="*/ 45 w 1828800"/>
                <a:gd name="T3" fmla="*/ 12336 h 534389"/>
                <a:gd name="T4" fmla="*/ 54 w 1828800"/>
                <a:gd name="T5" fmla="*/ 222040 h 534389"/>
                <a:gd name="T6" fmla="*/ 63 w 1828800"/>
                <a:gd name="T7" fmla="*/ 0 h 534389"/>
                <a:gd name="T8" fmla="*/ 107 w 1828800"/>
                <a:gd name="T9" fmla="*/ 0 h 534389"/>
                <a:gd name="T10" fmla="*/ 86 w 1828800"/>
                <a:gd name="T11" fmla="*/ 555100 h 534389"/>
                <a:gd name="T12" fmla="*/ 15 w 1828800"/>
                <a:gd name="T13" fmla="*/ 555100 h 534389"/>
                <a:gd name="T14" fmla="*/ 0 w 1828800"/>
                <a:gd name="T15" fmla="*/ 12336 h 53438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828800"/>
                <a:gd name="T25" fmla="*/ 0 h 534389"/>
                <a:gd name="T26" fmla="*/ 1828800 w 1828800"/>
                <a:gd name="T27" fmla="*/ 534389 h 53438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828800" h="534389">
                  <a:moveTo>
                    <a:pt x="0" y="11875"/>
                  </a:moveTo>
                  <a:lnTo>
                    <a:pt x="771896" y="11875"/>
                  </a:lnTo>
                  <a:lnTo>
                    <a:pt x="914400" y="213755"/>
                  </a:lnTo>
                  <a:lnTo>
                    <a:pt x="1080654" y="0"/>
                  </a:lnTo>
                  <a:lnTo>
                    <a:pt x="1828800" y="0"/>
                  </a:lnTo>
                  <a:lnTo>
                    <a:pt x="1484415" y="534389"/>
                  </a:lnTo>
                  <a:lnTo>
                    <a:pt x="261257" y="534389"/>
                  </a:lnTo>
                  <a:lnTo>
                    <a:pt x="0" y="11875"/>
                  </a:lnTo>
                  <a:close/>
                </a:path>
              </a:pathLst>
            </a:cu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>
                <a:lnSpc>
                  <a:spcPct val="200000"/>
                </a:lnSpc>
              </a:pPr>
              <a:r>
                <a:rPr lang="en-US" sz="1400"/>
                <a:t>Integer ALU</a:t>
              </a:r>
            </a:p>
          </p:txBody>
        </p:sp>
        <p:sp>
          <p:nvSpPr>
            <p:cNvPr id="6160" name="Freeform 13"/>
            <p:cNvSpPr>
              <a:spLocks noChangeArrowheads="1"/>
            </p:cNvSpPr>
            <p:nvPr/>
          </p:nvSpPr>
          <p:spPr bwMode="auto">
            <a:xfrm>
              <a:off x="4637088" y="5587206"/>
              <a:ext cx="1382712" cy="534987"/>
            </a:xfrm>
            <a:custGeom>
              <a:avLst/>
              <a:gdLst>
                <a:gd name="T0" fmla="*/ 0 w 1828800"/>
                <a:gd name="T1" fmla="*/ 12336 h 534389"/>
                <a:gd name="T2" fmla="*/ 43 w 1828800"/>
                <a:gd name="T3" fmla="*/ 12336 h 534389"/>
                <a:gd name="T4" fmla="*/ 51 w 1828800"/>
                <a:gd name="T5" fmla="*/ 222040 h 534389"/>
                <a:gd name="T6" fmla="*/ 61 w 1828800"/>
                <a:gd name="T7" fmla="*/ 0 h 534389"/>
                <a:gd name="T8" fmla="*/ 103 w 1828800"/>
                <a:gd name="T9" fmla="*/ 0 h 534389"/>
                <a:gd name="T10" fmla="*/ 84 w 1828800"/>
                <a:gd name="T11" fmla="*/ 555100 h 534389"/>
                <a:gd name="T12" fmla="*/ 15 w 1828800"/>
                <a:gd name="T13" fmla="*/ 555100 h 534389"/>
                <a:gd name="T14" fmla="*/ 0 w 1828800"/>
                <a:gd name="T15" fmla="*/ 12336 h 53438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828800"/>
                <a:gd name="T25" fmla="*/ 0 h 534389"/>
                <a:gd name="T26" fmla="*/ 1828800 w 1828800"/>
                <a:gd name="T27" fmla="*/ 534389 h 53438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828800" h="534389">
                  <a:moveTo>
                    <a:pt x="0" y="11875"/>
                  </a:moveTo>
                  <a:lnTo>
                    <a:pt x="771896" y="11875"/>
                  </a:lnTo>
                  <a:lnTo>
                    <a:pt x="914400" y="213755"/>
                  </a:lnTo>
                  <a:lnTo>
                    <a:pt x="1080654" y="0"/>
                  </a:lnTo>
                  <a:lnTo>
                    <a:pt x="1828800" y="0"/>
                  </a:lnTo>
                  <a:lnTo>
                    <a:pt x="1484415" y="534389"/>
                  </a:lnTo>
                  <a:lnTo>
                    <a:pt x="261257" y="534389"/>
                  </a:lnTo>
                  <a:lnTo>
                    <a:pt x="0" y="11875"/>
                  </a:lnTo>
                  <a:close/>
                </a:path>
              </a:pathLst>
            </a:cu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>
                <a:lnSpc>
                  <a:spcPct val="200000"/>
                </a:lnSpc>
              </a:pPr>
              <a:r>
                <a:rPr lang="en-US" sz="1400"/>
                <a:t>Float ALU</a:t>
              </a:r>
            </a:p>
          </p:txBody>
        </p:sp>
        <p:sp>
          <p:nvSpPr>
            <p:cNvPr id="6161" name="Rectangle 14"/>
            <p:cNvSpPr>
              <a:spLocks noChangeArrowheads="1"/>
            </p:cNvSpPr>
            <p:nvPr/>
          </p:nvSpPr>
          <p:spPr bwMode="auto">
            <a:xfrm>
              <a:off x="6084888" y="5587206"/>
              <a:ext cx="977900" cy="534987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>
                <a:lnSpc>
                  <a:spcPct val="150000"/>
                </a:lnSpc>
              </a:pPr>
              <a:r>
                <a:rPr lang="en-US" dirty="0"/>
                <a:t>Cache</a:t>
              </a:r>
            </a:p>
          </p:txBody>
        </p:sp>
        <p:sp>
          <p:nvSpPr>
            <p:cNvPr id="6162" name="Rectangle 15"/>
            <p:cNvSpPr>
              <a:spLocks noChangeArrowheads="1"/>
            </p:cNvSpPr>
            <p:nvPr/>
          </p:nvSpPr>
          <p:spPr bwMode="auto">
            <a:xfrm>
              <a:off x="5233988" y="4178300"/>
              <a:ext cx="1828800" cy="9048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dirty="0"/>
                <a:t>Control Unit</a:t>
              </a:r>
            </a:p>
            <a:p>
              <a:pPr algn="ctr"/>
              <a:r>
                <a:rPr lang="en-US" dirty="0"/>
                <a:t>Registers</a:t>
              </a:r>
            </a:p>
            <a:p>
              <a:pPr algn="ctr"/>
              <a:r>
                <a:rPr lang="en-US" dirty="0"/>
                <a:t>Interrupt Logic</a:t>
              </a:r>
            </a:p>
          </p:txBody>
        </p:sp>
        <p:sp>
          <p:nvSpPr>
            <p:cNvPr id="6163" name="Rectangle 17"/>
            <p:cNvSpPr>
              <a:spLocks noChangeArrowheads="1"/>
            </p:cNvSpPr>
            <p:nvPr/>
          </p:nvSpPr>
          <p:spPr bwMode="auto">
            <a:xfrm>
              <a:off x="838200" y="4080836"/>
              <a:ext cx="2514600" cy="1939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2400" dirty="0" err="1"/>
                <a:t>HyperThreading</a:t>
              </a:r>
              <a:r>
                <a:rPr lang="en-US" sz="2400" dirty="0"/>
                <a:t> Processor: </a:t>
              </a:r>
              <a:br>
                <a:rPr lang="en-US" sz="2400" dirty="0"/>
              </a:br>
              <a:r>
                <a:rPr lang="en-US" sz="2400" dirty="0"/>
                <a:t>Allows to share the unused execution units </a:t>
              </a:r>
            </a:p>
          </p:txBody>
        </p:sp>
      </p:grpSp>
      <p:sp>
        <p:nvSpPr>
          <p:cNvPr id="6155" name="Rectangle 4"/>
          <p:cNvSpPr>
            <a:spLocks noChangeArrowheads="1"/>
          </p:cNvSpPr>
          <p:nvPr/>
        </p:nvSpPr>
        <p:spPr bwMode="auto">
          <a:xfrm>
            <a:off x="2698750" y="2370138"/>
            <a:ext cx="2525713" cy="3333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/>
              <a:t>Execution Units</a:t>
            </a:r>
          </a:p>
        </p:txBody>
      </p:sp>
      <p:sp>
        <p:nvSpPr>
          <p:cNvPr id="6156" name="Rectangle 4"/>
          <p:cNvSpPr>
            <a:spLocks noChangeArrowheads="1"/>
          </p:cNvSpPr>
          <p:nvPr/>
        </p:nvSpPr>
        <p:spPr bwMode="auto">
          <a:xfrm>
            <a:off x="2698750" y="5253038"/>
            <a:ext cx="2525713" cy="3333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/>
              <a:t>Execution Units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765967" y="3810000"/>
            <a:ext cx="230183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It appears to OS to have two processors, resulting  two threads are assigned to the processor. Executing two mixed threads will reduce instruction dependency for pipelined processor!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6" grpId="0" animBg="1"/>
      <p:bldP spid="2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19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083050"/>
            <a:ext cx="3438525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35" name="TextBox 12"/>
          <p:cNvSpPr txBox="1">
            <a:spLocks noChangeArrowheads="1"/>
          </p:cNvSpPr>
          <p:nvPr/>
        </p:nvSpPr>
        <p:spPr bwMode="auto">
          <a:xfrm>
            <a:off x="-30163" y="6172200"/>
            <a:ext cx="5635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Input</a:t>
            </a:r>
          </a:p>
          <a:p>
            <a:r>
              <a:rPr lang="en-US" sz="1400"/>
              <a:t>size</a:t>
            </a:r>
          </a:p>
        </p:txBody>
      </p:sp>
      <p:sp>
        <p:nvSpPr>
          <p:cNvPr id="44036" name="TextBox 13"/>
          <p:cNvSpPr txBox="1">
            <a:spLocks noChangeArrowheads="1"/>
          </p:cNvSpPr>
          <p:nvPr/>
        </p:nvSpPr>
        <p:spPr bwMode="auto">
          <a:xfrm>
            <a:off x="-14288" y="3744913"/>
            <a:ext cx="275748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Time measured in milliseconds</a:t>
            </a:r>
          </a:p>
        </p:txBody>
      </p:sp>
      <p:sp>
        <p:nvSpPr>
          <p:cNvPr id="44037" name="Title 1"/>
          <p:cNvSpPr>
            <a:spLocks noGrp="1"/>
          </p:cNvSpPr>
          <p:nvPr>
            <p:ph type="title"/>
          </p:nvPr>
        </p:nvSpPr>
        <p:spPr>
          <a:xfrm>
            <a:off x="1143000" y="0"/>
            <a:ext cx="7924800" cy="623888"/>
          </a:xfrm>
        </p:spPr>
        <p:txBody>
          <a:bodyPr/>
          <a:lstStyle/>
          <a:p>
            <a:r>
              <a:rPr lang="en-US" smtClean="0"/>
              <a:t>Experiment Results on Intel 32-Core MTL</a:t>
            </a:r>
          </a:p>
        </p:txBody>
      </p:sp>
      <p:sp>
        <p:nvSpPr>
          <p:cNvPr id="4403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5BDD6BB-C7B3-418A-952F-FAAF0DD780FC}" type="slidenum">
              <a:rPr lang="en-US" smtClean="0"/>
              <a:pPr/>
              <a:t>40</a:t>
            </a:fld>
            <a:endParaRPr lang="en-US" smtClean="0"/>
          </a:p>
        </p:txBody>
      </p:sp>
      <p:sp>
        <p:nvSpPr>
          <p:cNvPr id="44039" name="TextBox 14"/>
          <p:cNvSpPr txBox="1">
            <a:spLocks noChangeArrowheads="1"/>
          </p:cNvSpPr>
          <p:nvPr/>
        </p:nvSpPr>
        <p:spPr bwMode="auto">
          <a:xfrm>
            <a:off x="4022725" y="3744913"/>
            <a:ext cx="89217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Speedup</a:t>
            </a:r>
          </a:p>
        </p:txBody>
      </p:sp>
      <p:sp>
        <p:nvSpPr>
          <p:cNvPr id="44040" name="TextBox 15"/>
          <p:cNvSpPr txBox="1">
            <a:spLocks noChangeArrowheads="1"/>
          </p:cNvSpPr>
          <p:nvPr/>
        </p:nvSpPr>
        <p:spPr bwMode="auto">
          <a:xfrm>
            <a:off x="6962775" y="3744913"/>
            <a:ext cx="103822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Efficiency</a:t>
            </a:r>
          </a:p>
        </p:txBody>
      </p:sp>
      <p:pic>
        <p:nvPicPr>
          <p:cNvPr id="44041" name="Picture 19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971550"/>
            <a:ext cx="9067800" cy="2570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42" name="Picture 19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52800" y="4083050"/>
            <a:ext cx="318135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43" name="Picture 19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29375" y="4083050"/>
            <a:ext cx="2714625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44" name="Rectangle 1"/>
          <p:cNvSpPr>
            <a:spLocks noChangeArrowheads="1"/>
          </p:cNvSpPr>
          <p:nvPr/>
        </p:nvSpPr>
        <p:spPr bwMode="auto">
          <a:xfrm>
            <a:off x="3627438" y="516575"/>
            <a:ext cx="18875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 The Final Version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Analysis of the Experiment Results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8269288" cy="5334000"/>
          </a:xfrm>
        </p:spPr>
        <p:txBody>
          <a:bodyPr/>
          <a:lstStyle/>
          <a:p>
            <a:r>
              <a:rPr lang="en-US" smtClean="0"/>
              <a:t>Fair implementations are critical for comparison</a:t>
            </a:r>
          </a:p>
          <a:p>
            <a:r>
              <a:rPr lang="en-US" smtClean="0"/>
              <a:t>Execution Time Measured</a:t>
            </a:r>
          </a:p>
          <a:p>
            <a:pPr lvl="1"/>
            <a:r>
              <a:rPr lang="en-US" sz="2400" smtClean="0"/>
              <a:t>Increasing threads makes use of more cores and reduces the execution time;</a:t>
            </a:r>
          </a:p>
          <a:p>
            <a:pPr lvl="1"/>
            <a:r>
              <a:rPr lang="en-US" sz="2400" smtClean="0"/>
              <a:t>The overhead can exceed the time saved by parallel execution once the thread number becomes too big.</a:t>
            </a:r>
          </a:p>
          <a:p>
            <a:pPr lvl="1"/>
            <a:r>
              <a:rPr lang="en-US" sz="2400" smtClean="0"/>
              <a:t>The bigger the input size is, the more time is saved.</a:t>
            </a:r>
          </a:p>
          <a:p>
            <a:r>
              <a:rPr lang="en-US" smtClean="0"/>
              <a:t>Speedup (improvement against single thread)</a:t>
            </a:r>
          </a:p>
          <a:p>
            <a:pPr lvl="1"/>
            <a:r>
              <a:rPr lang="en-US" sz="2400" smtClean="0"/>
              <a:t>The trend is similar to execution</a:t>
            </a:r>
          </a:p>
          <a:p>
            <a:r>
              <a:rPr lang="en-US" smtClean="0"/>
              <a:t>Efficiency</a:t>
            </a:r>
          </a:p>
          <a:p>
            <a:pPr lvl="1"/>
            <a:r>
              <a:rPr lang="en-US" sz="2400" smtClean="0"/>
              <a:t>Due to the overhead added by managing multithreading, the more threads are used, the lower the efficiency.</a:t>
            </a:r>
          </a:p>
          <a:p>
            <a:pPr lvl="1"/>
            <a:r>
              <a:rPr lang="en-US" sz="2400" smtClean="0"/>
              <a:t>The bigger the input size, the more efficient</a:t>
            </a:r>
          </a:p>
          <a:p>
            <a:endParaRPr lang="en-US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EB4EAE7-6D57-4A2B-9F3E-64075287A53F}" type="slidenum">
              <a:rPr lang="en-US" smtClean="0"/>
              <a:pPr/>
              <a:t>41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Complete Program (Attempt 3)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>
          <a:xfrm>
            <a:off x="914400" y="1066800"/>
            <a:ext cx="8001000" cy="5638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  <a:cs typeface="Arial" charset="0"/>
              </a:rPr>
              <a:t>using System; using </a:t>
            </a:r>
            <a:r>
              <a:rPr lang="en-US" sz="1800" dirty="0" err="1" smtClean="0">
                <a:latin typeface="Arial" charset="0"/>
                <a:cs typeface="Arial" charset="0"/>
              </a:rPr>
              <a:t>System.Threading</a:t>
            </a:r>
            <a:r>
              <a:rPr lang="en-US" sz="1800" dirty="0" smtClean="0">
                <a:latin typeface="Arial" charset="0"/>
                <a:cs typeface="Arial" charset="0"/>
              </a:rPr>
              <a:t>; using </a:t>
            </a:r>
            <a:r>
              <a:rPr lang="en-US" sz="1800" dirty="0" err="1" smtClean="0">
                <a:latin typeface="Arial" charset="0"/>
                <a:cs typeface="Arial" charset="0"/>
              </a:rPr>
              <a:t>System.Collections.Generic</a:t>
            </a:r>
            <a:r>
              <a:rPr lang="en-US" sz="1800" dirty="0" smtClean="0"/>
              <a:t>;</a:t>
            </a:r>
            <a:endParaRPr lang="en-US" sz="1800" dirty="0" smtClean="0">
              <a:latin typeface="Arial" charset="0"/>
              <a:cs typeface="Arial" charset="0"/>
            </a:endParaRPr>
          </a:p>
          <a:p>
            <a:pPr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  <a:cs typeface="Arial" charset="0"/>
              </a:rPr>
              <a:t>namespace </a:t>
            </a:r>
            <a:r>
              <a:rPr lang="en-US" sz="1800" dirty="0" err="1" smtClean="0">
                <a:latin typeface="Arial" charset="0"/>
                <a:cs typeface="Arial" charset="0"/>
              </a:rPr>
              <a:t>Collatz</a:t>
            </a:r>
            <a:r>
              <a:rPr lang="en-US" sz="1800" dirty="0" smtClean="0">
                <a:latin typeface="Arial" charset="0"/>
                <a:cs typeface="Arial" charset="0"/>
              </a:rPr>
              <a:t> {</a:t>
            </a:r>
          </a:p>
          <a:p>
            <a:pPr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  <a:cs typeface="Arial" charset="0"/>
              </a:rPr>
              <a:t> class HOTPO {</a:t>
            </a:r>
          </a:p>
          <a:p>
            <a:pPr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  <a:cs typeface="Arial" charset="0"/>
              </a:rPr>
              <a:t>        List&lt;Int64&gt; </a:t>
            </a:r>
            <a:r>
              <a:rPr lang="en-US" sz="1800" dirty="0" err="1" smtClean="0">
                <a:latin typeface="Arial" charset="0"/>
                <a:cs typeface="Arial" charset="0"/>
              </a:rPr>
              <a:t>vs</a:t>
            </a:r>
            <a:r>
              <a:rPr lang="en-US" sz="1800" dirty="0" smtClean="0">
                <a:latin typeface="Arial" charset="0"/>
                <a:cs typeface="Arial" charset="0"/>
              </a:rPr>
              <a:t>;</a:t>
            </a:r>
          </a:p>
          <a:p>
            <a:pPr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  <a:cs typeface="Arial" charset="0"/>
              </a:rPr>
              <a:t>        public HOTPO(List&lt;Int64&gt; </a:t>
            </a:r>
            <a:r>
              <a:rPr lang="en-US" sz="1800" dirty="0" err="1" smtClean="0">
                <a:latin typeface="Arial" charset="0"/>
                <a:cs typeface="Arial" charset="0"/>
              </a:rPr>
              <a:t>validationSet</a:t>
            </a:r>
            <a:r>
              <a:rPr lang="en-US" sz="1800" dirty="0" smtClean="0">
                <a:latin typeface="Arial" charset="0"/>
                <a:cs typeface="Arial" charset="0"/>
              </a:rPr>
              <a:t>)  {</a:t>
            </a:r>
          </a:p>
          <a:p>
            <a:pPr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  <a:cs typeface="Arial" charset="0"/>
              </a:rPr>
              <a:t>            </a:t>
            </a:r>
            <a:r>
              <a:rPr lang="en-US" sz="1800" dirty="0" err="1" smtClean="0">
                <a:latin typeface="Arial" charset="0"/>
                <a:cs typeface="Arial" charset="0"/>
              </a:rPr>
              <a:t>vs</a:t>
            </a:r>
            <a:r>
              <a:rPr lang="en-US" sz="1800" dirty="0" smtClean="0">
                <a:latin typeface="Arial" charset="0"/>
                <a:cs typeface="Arial" charset="0"/>
              </a:rPr>
              <a:t> = </a:t>
            </a:r>
            <a:r>
              <a:rPr lang="en-US" sz="1800" dirty="0" err="1" smtClean="0">
                <a:latin typeface="Arial" charset="0"/>
                <a:cs typeface="Arial" charset="0"/>
              </a:rPr>
              <a:t>validationSet</a:t>
            </a:r>
            <a:r>
              <a:rPr lang="en-US" sz="1800" dirty="0" smtClean="0">
                <a:latin typeface="Arial" charset="0"/>
                <a:cs typeface="Arial" charset="0"/>
              </a:rPr>
              <a:t>;</a:t>
            </a:r>
          </a:p>
          <a:p>
            <a:pPr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  <a:cs typeface="Arial" charset="0"/>
              </a:rPr>
              <a:t>        }</a:t>
            </a:r>
          </a:p>
          <a:p>
            <a:pPr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  <a:cs typeface="Arial" charset="0"/>
              </a:rPr>
              <a:t>        public void </a:t>
            </a:r>
            <a:r>
              <a:rPr lang="en-US" sz="1800" dirty="0" err="1" smtClean="0">
                <a:latin typeface="Arial" charset="0"/>
                <a:cs typeface="Arial" charset="0"/>
              </a:rPr>
              <a:t>hotpoFunc</a:t>
            </a:r>
            <a:r>
              <a:rPr lang="en-US" sz="1800" dirty="0" smtClean="0">
                <a:latin typeface="Arial" charset="0"/>
                <a:cs typeface="Arial" charset="0"/>
              </a:rPr>
              <a:t>()  { //</a:t>
            </a:r>
            <a:r>
              <a:rPr lang="en-US" sz="1800" dirty="0" err="1" smtClean="0">
                <a:latin typeface="Arial" charset="0"/>
                <a:cs typeface="Arial" charset="0"/>
              </a:rPr>
              <a:t>Collatz</a:t>
            </a:r>
            <a:r>
              <a:rPr lang="en-US" sz="1800" dirty="0" smtClean="0">
                <a:latin typeface="Arial" charset="0"/>
                <a:cs typeface="Arial" charset="0"/>
              </a:rPr>
              <a:t> conjecture: Half Or Triple Plus One</a:t>
            </a:r>
          </a:p>
          <a:p>
            <a:pPr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  <a:cs typeface="Arial" charset="0"/>
              </a:rPr>
              <a:t>	   </a:t>
            </a:r>
            <a:r>
              <a:rPr lang="en-US" sz="1800" dirty="0" err="1" smtClean="0">
                <a:latin typeface="Arial" charset="0"/>
                <a:cs typeface="Arial" charset="0"/>
              </a:rPr>
              <a:t>foreach</a:t>
            </a:r>
            <a:r>
              <a:rPr lang="en-US" sz="1800" dirty="0" smtClean="0">
                <a:latin typeface="Arial" charset="0"/>
                <a:cs typeface="Arial" charset="0"/>
              </a:rPr>
              <a:t>(Int64 e in </a:t>
            </a:r>
            <a:r>
              <a:rPr lang="en-US" sz="1800" dirty="0" err="1" smtClean="0">
                <a:latin typeface="Arial" charset="0"/>
                <a:cs typeface="Arial" charset="0"/>
              </a:rPr>
              <a:t>vs</a:t>
            </a:r>
            <a:r>
              <a:rPr lang="en-US" sz="1800" dirty="0" smtClean="0">
                <a:latin typeface="Arial" charset="0"/>
                <a:cs typeface="Arial" charset="0"/>
              </a:rPr>
              <a:t>) {</a:t>
            </a:r>
          </a:p>
          <a:p>
            <a:pPr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  <a:cs typeface="Arial" charset="0"/>
              </a:rPr>
              <a:t>                Int64 n = e;</a:t>
            </a:r>
          </a:p>
          <a:p>
            <a:pPr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  <a:cs typeface="Arial" charset="0"/>
              </a:rPr>
              <a:t>                </a:t>
            </a:r>
            <a:r>
              <a:rPr lang="en-US" sz="1800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while (n &gt; 1)  {</a:t>
            </a:r>
          </a:p>
          <a:p>
            <a:pPr>
              <a:buFont typeface="Wingdings" pitchFamily="2" charset="2"/>
              <a:buNone/>
            </a:pPr>
            <a:r>
              <a:rPr lang="en-US" sz="1800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                    if (n % 2 == 0)  </a:t>
            </a:r>
            <a:r>
              <a:rPr lang="en-US" sz="1800" dirty="0" smtClean="0">
                <a:solidFill>
                  <a:srgbClr val="008000"/>
                </a:solidFill>
                <a:latin typeface="Arial" charset="0"/>
                <a:cs typeface="Arial" charset="0"/>
              </a:rPr>
              <a:t>// if n is even</a:t>
            </a:r>
          </a:p>
          <a:p>
            <a:pPr>
              <a:buFont typeface="Wingdings" pitchFamily="2" charset="2"/>
              <a:buNone/>
            </a:pPr>
            <a:r>
              <a:rPr lang="en-US" sz="1800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                        n = n / 2;      </a:t>
            </a:r>
            <a:r>
              <a:rPr lang="en-US" sz="1800" dirty="0" smtClean="0">
                <a:solidFill>
                  <a:srgbClr val="008000"/>
                </a:solidFill>
                <a:latin typeface="Arial" charset="0"/>
                <a:cs typeface="Arial" charset="0"/>
              </a:rPr>
              <a:t>// Integer division</a:t>
            </a:r>
          </a:p>
          <a:p>
            <a:pPr>
              <a:buFont typeface="Wingdings" pitchFamily="2" charset="2"/>
              <a:buNone/>
            </a:pPr>
            <a:r>
              <a:rPr lang="en-US" sz="1800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                    else</a:t>
            </a:r>
          </a:p>
          <a:p>
            <a:pPr>
              <a:buFont typeface="Wingdings" pitchFamily="2" charset="2"/>
              <a:buNone/>
            </a:pPr>
            <a:r>
              <a:rPr lang="en-US" sz="1800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                        n = 3 * n + 1;</a:t>
            </a:r>
          </a:p>
          <a:p>
            <a:pPr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  <a:cs typeface="Arial" charset="0"/>
              </a:rPr>
              <a:t>}   }   }  }</a:t>
            </a: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8242BAE-97FC-46B4-885B-08D7F51E2984}" type="slidenum">
              <a:rPr lang="en-US" smtClean="0"/>
              <a:pPr/>
              <a:t>42</a:t>
            </a:fld>
            <a:endParaRPr lang="en-US" smtClean="0"/>
          </a:p>
        </p:txBody>
      </p:sp>
      <p:sp>
        <p:nvSpPr>
          <p:cNvPr id="46085" name="Rectangular Callout 4"/>
          <p:cNvSpPr>
            <a:spLocks noChangeArrowheads="1"/>
          </p:cNvSpPr>
          <p:nvPr/>
        </p:nvSpPr>
        <p:spPr bwMode="auto">
          <a:xfrm>
            <a:off x="5715000" y="5599113"/>
            <a:ext cx="2667000" cy="1182687"/>
          </a:xfrm>
          <a:prstGeom prst="wedgeRectCallout">
            <a:avLst>
              <a:gd name="adj1" fmla="val -130819"/>
              <a:gd name="adj2" fmla="val -79509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The function of </a:t>
            </a:r>
          </a:p>
          <a:p>
            <a:r>
              <a:rPr lang="en-US"/>
              <a:t>Half Or Triple Plus One</a:t>
            </a:r>
          </a:p>
        </p:txBody>
      </p:sp>
      <p:sp>
        <p:nvSpPr>
          <p:cNvPr id="46086" name="Rectangular Callout 5"/>
          <p:cNvSpPr>
            <a:spLocks noChangeArrowheads="1"/>
          </p:cNvSpPr>
          <p:nvPr/>
        </p:nvSpPr>
        <p:spPr bwMode="auto">
          <a:xfrm>
            <a:off x="5715000" y="5599113"/>
            <a:ext cx="2667000" cy="1182687"/>
          </a:xfrm>
          <a:prstGeom prst="wedgeRectCallout">
            <a:avLst>
              <a:gd name="adj1" fmla="val -117898"/>
              <a:gd name="adj2" fmla="val -22639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The function of </a:t>
            </a:r>
          </a:p>
          <a:p>
            <a:r>
              <a:rPr lang="en-US"/>
              <a:t>Half Or Triple Plus One.</a:t>
            </a:r>
          </a:p>
          <a:p>
            <a:r>
              <a:rPr lang="en-US"/>
              <a:t>The function will be started as threads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>
          <a:xfrm>
            <a:off x="1447800" y="76200"/>
            <a:ext cx="7620000" cy="623888"/>
          </a:xfrm>
        </p:spPr>
        <p:txBody>
          <a:bodyPr/>
          <a:lstStyle/>
          <a:p>
            <a:r>
              <a:rPr lang="en-US" smtClean="0"/>
              <a:t>The Program (Console Application)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>
          <a:xfrm>
            <a:off x="76200" y="914400"/>
            <a:ext cx="8991600" cy="5486400"/>
          </a:xfrm>
        </p:spPr>
        <p:txBody>
          <a:bodyPr/>
          <a:lstStyle/>
          <a:p>
            <a:pPr>
              <a:buFont typeface="Wingdings" pitchFamily="2" charset="2"/>
              <a:buNone/>
              <a:tabLst>
                <a:tab pos="690563" algn="l"/>
                <a:tab pos="1147763" algn="l"/>
                <a:tab pos="1541463" algn="l"/>
                <a:tab pos="1946275" algn="l"/>
              </a:tabLst>
            </a:pPr>
            <a:r>
              <a:rPr lang="en-US" sz="1800" dirty="0" smtClean="0">
                <a:latin typeface="Arial" charset="0"/>
                <a:cs typeface="Arial" charset="0"/>
              </a:rPr>
              <a:t>    class Program  {</a:t>
            </a:r>
          </a:p>
          <a:p>
            <a:pPr>
              <a:buFont typeface="Wingdings" pitchFamily="2" charset="2"/>
              <a:buNone/>
              <a:tabLst>
                <a:tab pos="690563" algn="l"/>
                <a:tab pos="1147763" algn="l"/>
                <a:tab pos="1541463" algn="l"/>
                <a:tab pos="1946275" algn="l"/>
              </a:tabLst>
            </a:pPr>
            <a:r>
              <a:rPr lang="en-US" sz="1800" dirty="0" smtClean="0">
                <a:latin typeface="Arial" charset="0"/>
                <a:cs typeface="Arial" charset="0"/>
              </a:rPr>
              <a:t>       static void Main(string[ ] </a:t>
            </a:r>
            <a:r>
              <a:rPr lang="en-US" sz="1800" dirty="0" err="1" smtClean="0">
                <a:latin typeface="Arial" charset="0"/>
                <a:cs typeface="Arial" charset="0"/>
              </a:rPr>
              <a:t>args</a:t>
            </a:r>
            <a:r>
              <a:rPr lang="en-US" sz="1800" dirty="0" smtClean="0">
                <a:latin typeface="Arial" charset="0"/>
                <a:cs typeface="Arial" charset="0"/>
              </a:rPr>
              <a:t>)  {</a:t>
            </a:r>
          </a:p>
          <a:p>
            <a:pPr>
              <a:buFont typeface="Wingdings" pitchFamily="2" charset="2"/>
              <a:buNone/>
              <a:tabLst>
                <a:tab pos="690563" algn="l"/>
                <a:tab pos="1147763" algn="l"/>
                <a:tab pos="1541463" algn="l"/>
                <a:tab pos="1946275" algn="l"/>
              </a:tabLst>
            </a:pPr>
            <a:r>
              <a:rPr lang="en-US" sz="1800" dirty="0" smtClean="0">
                <a:latin typeface="Arial" charset="0"/>
                <a:cs typeface="Arial" charset="0"/>
              </a:rPr>
              <a:t>		Int64 </a:t>
            </a:r>
            <a:r>
              <a:rPr lang="en-US" sz="1800" dirty="0" err="1" smtClean="0">
                <a:latin typeface="Arial" charset="0"/>
                <a:cs typeface="Arial" charset="0"/>
              </a:rPr>
              <a:t>repeatNo</a:t>
            </a:r>
            <a:r>
              <a:rPr lang="en-US" sz="1800" dirty="0" smtClean="0">
                <a:latin typeface="Arial" charset="0"/>
                <a:cs typeface="Arial" charset="0"/>
              </a:rPr>
              <a:t> = 10;</a:t>
            </a:r>
          </a:p>
          <a:p>
            <a:pPr>
              <a:buFont typeface="Wingdings" pitchFamily="2" charset="2"/>
              <a:buNone/>
              <a:tabLst>
                <a:tab pos="690563" algn="l"/>
                <a:tab pos="1147763" algn="l"/>
                <a:tab pos="1541463" algn="l"/>
                <a:tab pos="1946275" algn="l"/>
              </a:tabLst>
            </a:pPr>
            <a:r>
              <a:rPr lang="en-US" sz="1800" dirty="0" smtClean="0">
                <a:latin typeface="Arial" charset="0"/>
                <a:cs typeface="Arial" charset="0"/>
              </a:rPr>
              <a:t>		for (Int64 k = 0; k &lt;= 5; k++) { // </a:t>
            </a:r>
            <a:r>
              <a:rPr lang="en-US" sz="1800" dirty="0" err="1" smtClean="0">
                <a:latin typeface="Arial" charset="0"/>
                <a:cs typeface="Arial" charset="0"/>
              </a:rPr>
              <a:t>threadnum</a:t>
            </a:r>
            <a:r>
              <a:rPr lang="en-US" sz="1800" dirty="0" smtClean="0">
                <a:latin typeface="Arial" charset="0"/>
                <a:cs typeface="Arial" charset="0"/>
              </a:rPr>
              <a:t> = 1, 2, 4, 8, 16, 32</a:t>
            </a:r>
          </a:p>
          <a:p>
            <a:pPr>
              <a:buFont typeface="Wingdings" pitchFamily="2" charset="2"/>
              <a:buNone/>
              <a:tabLst>
                <a:tab pos="690563" algn="l"/>
                <a:tab pos="1147763" algn="l"/>
                <a:tab pos="1541463" algn="l"/>
                <a:tab pos="1946275" algn="l"/>
              </a:tabLst>
            </a:pPr>
            <a:r>
              <a:rPr lang="en-US" sz="1800" dirty="0" smtClean="0">
                <a:latin typeface="Arial" charset="0"/>
                <a:cs typeface="Arial" charset="0"/>
              </a:rPr>
              <a:t>			Int64 </a:t>
            </a:r>
            <a:r>
              <a:rPr lang="en-US" sz="1800" dirty="0" err="1" smtClean="0">
                <a:latin typeface="Arial" charset="0"/>
                <a:cs typeface="Arial" charset="0"/>
              </a:rPr>
              <a:t>threadnum</a:t>
            </a:r>
            <a:r>
              <a:rPr lang="en-US" sz="1800" dirty="0" smtClean="0">
                <a:latin typeface="Arial" charset="0"/>
                <a:cs typeface="Arial" charset="0"/>
              </a:rPr>
              <a:t> = (Int64)</a:t>
            </a:r>
            <a:r>
              <a:rPr lang="en-US" sz="1800" dirty="0" err="1" smtClean="0">
                <a:latin typeface="Arial" charset="0"/>
                <a:cs typeface="Arial" charset="0"/>
              </a:rPr>
              <a:t>System.Math.Pow</a:t>
            </a:r>
            <a:r>
              <a:rPr lang="en-US" sz="1800" dirty="0" smtClean="0">
                <a:latin typeface="Arial" charset="0"/>
                <a:cs typeface="Arial" charset="0"/>
              </a:rPr>
              <a:t>(2, k);</a:t>
            </a:r>
          </a:p>
          <a:p>
            <a:pPr>
              <a:buFont typeface="Wingdings" pitchFamily="2" charset="2"/>
              <a:buNone/>
              <a:tabLst>
                <a:tab pos="690563" algn="l"/>
                <a:tab pos="1147763" algn="l"/>
                <a:tab pos="1541463" algn="l"/>
                <a:tab pos="1946275" algn="l"/>
              </a:tabLst>
            </a:pPr>
            <a:r>
              <a:rPr lang="en-US" sz="1800" dirty="0" smtClean="0">
                <a:latin typeface="Arial" charset="0"/>
                <a:cs typeface="Arial" charset="0"/>
              </a:rPr>
              <a:t>			for (Int64 r = 1; r &lt;= 100; r = r + 10)  {</a:t>
            </a:r>
          </a:p>
          <a:p>
            <a:pPr>
              <a:buFont typeface="Wingdings" pitchFamily="2" charset="2"/>
              <a:buNone/>
              <a:tabLst>
                <a:tab pos="690563" algn="l"/>
                <a:tab pos="1147763" algn="l"/>
                <a:tab pos="1541463" algn="l"/>
                <a:tab pos="1946275" algn="l"/>
              </a:tabLst>
            </a:pPr>
            <a:r>
              <a:rPr lang="en-US" sz="1800" dirty="0" smtClean="0">
                <a:latin typeface="Arial" charset="0"/>
                <a:cs typeface="Arial" charset="0"/>
              </a:rPr>
              <a:t>				float </a:t>
            </a:r>
            <a:r>
              <a:rPr lang="en-US" sz="1800" dirty="0" err="1" smtClean="0">
                <a:latin typeface="Arial" charset="0"/>
                <a:cs typeface="Arial" charset="0"/>
              </a:rPr>
              <a:t>totalTime</a:t>
            </a:r>
            <a:r>
              <a:rPr lang="en-US" sz="1800" dirty="0" smtClean="0">
                <a:latin typeface="Arial" charset="0"/>
                <a:cs typeface="Arial" charset="0"/>
              </a:rPr>
              <a:t> = 0;</a:t>
            </a:r>
          </a:p>
          <a:p>
            <a:pPr>
              <a:buFont typeface="Wingdings" pitchFamily="2" charset="2"/>
              <a:buNone/>
              <a:tabLst>
                <a:tab pos="690563" algn="l"/>
                <a:tab pos="1147763" algn="l"/>
                <a:tab pos="1541463" algn="l"/>
                <a:tab pos="1946275" algn="l"/>
              </a:tabLst>
            </a:pPr>
            <a:r>
              <a:rPr lang="en-US" sz="1800" dirty="0" smtClean="0">
                <a:latin typeface="Arial" charset="0"/>
                <a:cs typeface="Arial" charset="0"/>
              </a:rPr>
              <a:t>                    	Int64 t = r * 50000; // define the step length of iteration</a:t>
            </a:r>
          </a:p>
          <a:p>
            <a:pPr>
              <a:buFont typeface="Wingdings" pitchFamily="2" charset="2"/>
              <a:buNone/>
              <a:tabLst>
                <a:tab pos="690563" algn="l"/>
                <a:tab pos="1147763" algn="l"/>
                <a:tab pos="1541463" algn="l"/>
                <a:tab pos="1946275" algn="l"/>
              </a:tabLst>
            </a:pPr>
            <a:r>
              <a:rPr lang="en-US" sz="1800" dirty="0" smtClean="0">
                <a:latin typeface="Arial" charset="0"/>
                <a:cs typeface="Arial" charset="0"/>
              </a:rPr>
              <a:t>                    	</a:t>
            </a:r>
            <a:r>
              <a:rPr lang="en-US" sz="1800" dirty="0" err="1" smtClean="0">
                <a:latin typeface="Arial" charset="0"/>
                <a:cs typeface="Arial" charset="0"/>
              </a:rPr>
              <a:t>Console.Write</a:t>
            </a:r>
            <a:r>
              <a:rPr lang="en-US" sz="1800" dirty="0" smtClean="0">
                <a:latin typeface="Arial" charset="0"/>
                <a:cs typeface="Arial" charset="0"/>
              </a:rPr>
              <a:t>("The program validate HOTPO function for numbers ");</a:t>
            </a:r>
          </a:p>
          <a:p>
            <a:pPr>
              <a:buFont typeface="Wingdings" pitchFamily="2" charset="2"/>
              <a:buNone/>
              <a:tabLst>
                <a:tab pos="690563" algn="l"/>
                <a:tab pos="1147763" algn="l"/>
                <a:tab pos="1541463" algn="l"/>
                <a:tab pos="1946275" algn="l"/>
              </a:tabLst>
            </a:pPr>
            <a:r>
              <a:rPr lang="en-US" sz="1800" dirty="0" smtClean="0">
                <a:latin typeface="Arial" charset="0"/>
                <a:cs typeface="Arial" charset="0"/>
              </a:rPr>
              <a:t>                    	</a:t>
            </a:r>
            <a:r>
              <a:rPr lang="en-US" sz="1800" dirty="0" err="1" smtClean="0">
                <a:latin typeface="Arial" charset="0"/>
                <a:cs typeface="Arial" charset="0"/>
              </a:rPr>
              <a:t>Console.WriteLine</a:t>
            </a:r>
            <a:r>
              <a:rPr lang="en-US" sz="1800" dirty="0" smtClean="0">
                <a:latin typeface="Arial" charset="0"/>
                <a:cs typeface="Arial" charset="0"/>
              </a:rPr>
              <a:t>("from 1 To " + t);</a:t>
            </a:r>
          </a:p>
          <a:p>
            <a:pPr>
              <a:buFont typeface="Wingdings" pitchFamily="2" charset="2"/>
              <a:buNone/>
              <a:tabLst>
                <a:tab pos="690563" algn="l"/>
                <a:tab pos="1147763" algn="l"/>
                <a:tab pos="1541463" algn="l"/>
                <a:tab pos="1946275" algn="l"/>
              </a:tabLst>
            </a:pPr>
            <a:r>
              <a:rPr lang="en-US" sz="1800" dirty="0" smtClean="0">
                <a:latin typeface="Arial" charset="0"/>
                <a:cs typeface="Arial" charset="0"/>
              </a:rPr>
              <a:t>                    	try  {</a:t>
            </a:r>
          </a:p>
          <a:p>
            <a:pPr>
              <a:buFont typeface="Wingdings" pitchFamily="2" charset="2"/>
              <a:buNone/>
              <a:tabLst>
                <a:tab pos="690563" algn="l"/>
                <a:tab pos="1147763" algn="l"/>
                <a:tab pos="1541463" algn="l"/>
                <a:tab pos="1946275" algn="l"/>
              </a:tabLst>
            </a:pPr>
            <a:r>
              <a:rPr lang="en-US" sz="1800" dirty="0" smtClean="0">
                <a:latin typeface="Arial" charset="0"/>
                <a:cs typeface="Arial" charset="0"/>
              </a:rPr>
              <a:t>                        HOTPO[] h = new HOTPO[32]; </a:t>
            </a:r>
          </a:p>
          <a:p>
            <a:pPr>
              <a:buFont typeface="Wingdings" pitchFamily="2" charset="2"/>
              <a:buNone/>
              <a:tabLst>
                <a:tab pos="690563" algn="l"/>
                <a:tab pos="1147763" algn="l"/>
                <a:tab pos="1541463" algn="l"/>
                <a:tab pos="1946275" algn="l"/>
              </a:tabLst>
            </a:pPr>
            <a:r>
              <a:rPr lang="en-US" sz="1800" dirty="0" smtClean="0">
                <a:latin typeface="Arial" charset="0"/>
                <a:cs typeface="Arial" charset="0"/>
              </a:rPr>
              <a:t>                        List&lt;Int64&gt;[] </a:t>
            </a:r>
            <a:r>
              <a:rPr lang="en-US" sz="1800" dirty="0" err="1" smtClean="0">
                <a:latin typeface="Arial" charset="0"/>
                <a:cs typeface="Arial" charset="0"/>
              </a:rPr>
              <a:t>vSetList</a:t>
            </a:r>
            <a:r>
              <a:rPr lang="en-US" sz="1800" dirty="0" smtClean="0">
                <a:latin typeface="Arial" charset="0"/>
                <a:cs typeface="Arial" charset="0"/>
              </a:rPr>
              <a:t> = new List&lt;Int64&gt;[32];</a:t>
            </a:r>
          </a:p>
          <a:p>
            <a:pPr>
              <a:buFont typeface="Wingdings" pitchFamily="2" charset="2"/>
              <a:buNone/>
              <a:tabLst>
                <a:tab pos="690563" algn="l"/>
                <a:tab pos="1147763" algn="l"/>
                <a:tab pos="1541463" algn="l"/>
                <a:tab pos="1946275" algn="l"/>
              </a:tabLst>
            </a:pPr>
            <a:r>
              <a:rPr lang="en-US" sz="1800" dirty="0" smtClean="0">
                <a:latin typeface="Arial" charset="0"/>
                <a:cs typeface="Arial" charset="0"/>
              </a:rPr>
              <a:t>                        for (Int64 </a:t>
            </a:r>
            <a:r>
              <a:rPr lang="en-US" sz="1800" dirty="0" err="1" smtClean="0">
                <a:latin typeface="Arial" charset="0"/>
                <a:cs typeface="Arial" charset="0"/>
              </a:rPr>
              <a:t>i</a:t>
            </a:r>
            <a:r>
              <a:rPr lang="en-US" sz="1800" dirty="0" smtClean="0">
                <a:latin typeface="Arial" charset="0"/>
                <a:cs typeface="Arial" charset="0"/>
              </a:rPr>
              <a:t> = 1; </a:t>
            </a:r>
            <a:r>
              <a:rPr lang="en-US" sz="1800" dirty="0" err="1" smtClean="0">
                <a:latin typeface="Arial" charset="0"/>
                <a:cs typeface="Arial" charset="0"/>
              </a:rPr>
              <a:t>i</a:t>
            </a:r>
            <a:r>
              <a:rPr lang="en-US" sz="1800" dirty="0" smtClean="0">
                <a:latin typeface="Arial" charset="0"/>
                <a:cs typeface="Arial" charset="0"/>
              </a:rPr>
              <a:t> &lt;= t; </a:t>
            </a:r>
            <a:r>
              <a:rPr lang="en-US" sz="1800" dirty="0" err="1" smtClean="0">
                <a:latin typeface="Arial" charset="0"/>
                <a:cs typeface="Arial" charset="0"/>
              </a:rPr>
              <a:t>i</a:t>
            </a:r>
            <a:r>
              <a:rPr lang="en-US" sz="1800" dirty="0" smtClean="0">
                <a:latin typeface="Arial" charset="0"/>
                <a:cs typeface="Arial" charset="0"/>
              </a:rPr>
              <a:t>++) {</a:t>
            </a:r>
          </a:p>
          <a:p>
            <a:pPr>
              <a:buFont typeface="Wingdings" pitchFamily="2" charset="2"/>
              <a:buNone/>
              <a:tabLst>
                <a:tab pos="690563" algn="l"/>
                <a:tab pos="1147763" algn="l"/>
                <a:tab pos="1541463" algn="l"/>
                <a:tab pos="1946275" algn="l"/>
              </a:tabLst>
            </a:pPr>
            <a:r>
              <a:rPr lang="en-US" sz="1800" dirty="0" smtClean="0">
                <a:latin typeface="Arial" charset="0"/>
                <a:cs typeface="Arial" charset="0"/>
              </a:rPr>
              <a:t>                            if (</a:t>
            </a:r>
            <a:r>
              <a:rPr lang="en-US" sz="1800" dirty="0" err="1" smtClean="0">
                <a:latin typeface="Arial" charset="0"/>
                <a:cs typeface="Arial" charset="0"/>
              </a:rPr>
              <a:t>vSetList</a:t>
            </a:r>
            <a:r>
              <a:rPr lang="en-US" sz="1800" dirty="0" smtClean="0">
                <a:latin typeface="Arial" charset="0"/>
                <a:cs typeface="Arial" charset="0"/>
              </a:rPr>
              <a:t>[</a:t>
            </a:r>
            <a:r>
              <a:rPr lang="en-US" sz="1800" dirty="0" err="1" smtClean="0">
                <a:latin typeface="Arial" charset="0"/>
                <a:cs typeface="Arial" charset="0"/>
              </a:rPr>
              <a:t>i</a:t>
            </a:r>
            <a:r>
              <a:rPr lang="en-US" sz="1800" dirty="0" smtClean="0">
                <a:latin typeface="Arial" charset="0"/>
                <a:cs typeface="Arial" charset="0"/>
              </a:rPr>
              <a:t> % 32] == null)</a:t>
            </a:r>
          </a:p>
          <a:p>
            <a:pPr>
              <a:buFont typeface="Wingdings" pitchFamily="2" charset="2"/>
              <a:buNone/>
              <a:tabLst>
                <a:tab pos="690563" algn="l"/>
                <a:tab pos="1147763" algn="l"/>
                <a:tab pos="1541463" algn="l"/>
                <a:tab pos="1946275" algn="l"/>
              </a:tabLst>
            </a:pPr>
            <a:r>
              <a:rPr lang="en-US" sz="1800" dirty="0" smtClean="0">
                <a:latin typeface="Arial" charset="0"/>
                <a:cs typeface="Arial" charset="0"/>
              </a:rPr>
              <a:t>                                </a:t>
            </a:r>
            <a:r>
              <a:rPr lang="en-US" sz="1800" dirty="0" err="1" smtClean="0">
                <a:latin typeface="Arial" charset="0"/>
                <a:cs typeface="Arial" charset="0"/>
              </a:rPr>
              <a:t>vSetList</a:t>
            </a:r>
            <a:r>
              <a:rPr lang="en-US" sz="1800" dirty="0" smtClean="0">
                <a:latin typeface="Arial" charset="0"/>
                <a:cs typeface="Arial" charset="0"/>
              </a:rPr>
              <a:t>[</a:t>
            </a:r>
            <a:r>
              <a:rPr lang="en-US" sz="1800" dirty="0" err="1" smtClean="0">
                <a:latin typeface="Arial" charset="0"/>
                <a:cs typeface="Arial" charset="0"/>
              </a:rPr>
              <a:t>i</a:t>
            </a:r>
            <a:r>
              <a:rPr lang="en-US" sz="1800" dirty="0" smtClean="0">
                <a:latin typeface="Arial" charset="0"/>
                <a:cs typeface="Arial" charset="0"/>
              </a:rPr>
              <a:t> % 32] = new List&lt;Int64&gt;();</a:t>
            </a:r>
          </a:p>
          <a:p>
            <a:pPr>
              <a:buFont typeface="Wingdings" pitchFamily="2" charset="2"/>
              <a:buNone/>
              <a:tabLst>
                <a:tab pos="690563" algn="l"/>
                <a:tab pos="1147763" algn="l"/>
                <a:tab pos="1541463" algn="l"/>
                <a:tab pos="1946275" algn="l"/>
              </a:tabLst>
            </a:pPr>
            <a:r>
              <a:rPr lang="en-US" sz="1800" dirty="0" smtClean="0">
                <a:latin typeface="Arial" charset="0"/>
                <a:cs typeface="Arial" charset="0"/>
              </a:rPr>
              <a:t>                            </a:t>
            </a:r>
            <a:r>
              <a:rPr lang="en-US" sz="1800" dirty="0" err="1" smtClean="0">
                <a:latin typeface="Arial" charset="0"/>
                <a:cs typeface="Arial" charset="0"/>
              </a:rPr>
              <a:t>vSetList</a:t>
            </a:r>
            <a:r>
              <a:rPr lang="en-US" sz="1800" dirty="0" smtClean="0">
                <a:latin typeface="Arial" charset="0"/>
                <a:cs typeface="Arial" charset="0"/>
              </a:rPr>
              <a:t>[</a:t>
            </a:r>
            <a:r>
              <a:rPr lang="en-US" sz="1800" dirty="0" err="1" smtClean="0">
                <a:latin typeface="Arial" charset="0"/>
                <a:cs typeface="Arial" charset="0"/>
              </a:rPr>
              <a:t>i</a:t>
            </a:r>
            <a:r>
              <a:rPr lang="en-US" sz="1800" dirty="0" smtClean="0">
                <a:latin typeface="Arial" charset="0"/>
                <a:cs typeface="Arial" charset="0"/>
              </a:rPr>
              <a:t> % 32].Add(</a:t>
            </a:r>
            <a:r>
              <a:rPr lang="en-US" sz="1800" dirty="0" err="1" smtClean="0">
                <a:latin typeface="Arial" charset="0"/>
                <a:cs typeface="Arial" charset="0"/>
              </a:rPr>
              <a:t>i</a:t>
            </a:r>
            <a:r>
              <a:rPr lang="en-US" sz="1800" dirty="0" smtClean="0">
                <a:latin typeface="Arial" charset="0"/>
                <a:cs typeface="Arial" charset="0"/>
              </a:rPr>
              <a:t>);</a:t>
            </a:r>
          </a:p>
          <a:p>
            <a:pPr>
              <a:buFont typeface="Wingdings" pitchFamily="2" charset="2"/>
              <a:buNone/>
              <a:tabLst>
                <a:tab pos="690563" algn="l"/>
                <a:tab pos="1147763" algn="l"/>
                <a:tab pos="1541463" algn="l"/>
                <a:tab pos="1946275" algn="l"/>
              </a:tabLst>
            </a:pPr>
            <a:r>
              <a:rPr lang="en-US" sz="1800" dirty="0" smtClean="0">
                <a:latin typeface="Arial" charset="0"/>
                <a:cs typeface="Arial" charset="0"/>
              </a:rPr>
              <a:t>                        }</a:t>
            </a: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57C4941-AEA5-4802-8870-B28CE418FE68}" type="slidenum">
              <a:rPr lang="en-US" smtClean="0"/>
              <a:pPr/>
              <a:t>43</a:t>
            </a:fld>
            <a:endParaRPr lang="en-US" smtClean="0"/>
          </a:p>
        </p:txBody>
      </p:sp>
      <p:sp>
        <p:nvSpPr>
          <p:cNvPr id="47109" name="Rectangular Callout 4"/>
          <p:cNvSpPr>
            <a:spLocks noChangeArrowheads="1"/>
          </p:cNvSpPr>
          <p:nvPr/>
        </p:nvSpPr>
        <p:spPr bwMode="auto">
          <a:xfrm>
            <a:off x="5257800" y="685800"/>
            <a:ext cx="2667000" cy="1211263"/>
          </a:xfrm>
          <a:prstGeom prst="wedgeRectCallout">
            <a:avLst>
              <a:gd name="adj1" fmla="val -134380"/>
              <a:gd name="adj2" fmla="val 37755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Prepared for executing the program in multiple iterations for building average results</a:t>
            </a:r>
          </a:p>
        </p:txBody>
      </p:sp>
      <p:sp>
        <p:nvSpPr>
          <p:cNvPr id="47110" name="Rectangular Callout 4"/>
          <p:cNvSpPr>
            <a:spLocks noChangeArrowheads="1"/>
          </p:cNvSpPr>
          <p:nvPr/>
        </p:nvSpPr>
        <p:spPr bwMode="auto">
          <a:xfrm>
            <a:off x="5715000" y="4038600"/>
            <a:ext cx="2667000" cy="762000"/>
          </a:xfrm>
          <a:prstGeom prst="wedgeRectCallout">
            <a:avLst>
              <a:gd name="adj1" fmla="val -82727"/>
              <a:gd name="adj2" fmla="val 49972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Load the data into the list of arrays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Partition Inputs into a List of Array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>
          <a:xfrm>
            <a:off x="-228600" y="1066800"/>
            <a:ext cx="9296400" cy="5715000"/>
          </a:xfrm>
        </p:spPr>
        <p:txBody>
          <a:bodyPr/>
          <a:lstStyle/>
          <a:p>
            <a:pPr>
              <a:buFont typeface="Wingdings" pitchFamily="2" charset="2"/>
              <a:buNone/>
              <a:tabLst>
                <a:tab pos="744538" algn="l"/>
                <a:tab pos="1147763" algn="l"/>
                <a:tab pos="1489075" algn="l"/>
                <a:tab pos="1828800" algn="l"/>
              </a:tabLst>
            </a:pPr>
            <a:r>
              <a:rPr lang="nn-NO" sz="1800" smtClean="0">
                <a:latin typeface="Arial" charset="0"/>
                <a:cs typeface="Arial" charset="0"/>
              </a:rPr>
              <a:t> 				Thread[] ht = new Thread[32]; // create 32 thread object</a:t>
            </a:r>
          </a:p>
          <a:p>
            <a:pPr>
              <a:buFont typeface="Wingdings" pitchFamily="2" charset="2"/>
              <a:buNone/>
              <a:tabLst>
                <a:tab pos="744538" algn="l"/>
                <a:tab pos="1147763" algn="l"/>
                <a:tab pos="1489075" algn="l"/>
                <a:tab pos="1828800" algn="l"/>
              </a:tabLst>
            </a:pPr>
            <a:r>
              <a:rPr lang="nn-NO" sz="1800" smtClean="0">
                <a:latin typeface="Arial" charset="0"/>
                <a:cs typeface="Arial" charset="0"/>
              </a:rPr>
              <a:t>                        for (int i = 0; i &lt; repeatNo; i++) {</a:t>
            </a:r>
          </a:p>
          <a:p>
            <a:pPr>
              <a:buFont typeface="Wingdings" pitchFamily="2" charset="2"/>
              <a:buNone/>
              <a:tabLst>
                <a:tab pos="744538" algn="l"/>
                <a:tab pos="1147763" algn="l"/>
                <a:tab pos="1489075" algn="l"/>
                <a:tab pos="1828800" algn="l"/>
              </a:tabLst>
            </a:pPr>
            <a:r>
              <a:rPr lang="nn-NO" sz="1800" smtClean="0">
                <a:latin typeface="Arial" charset="0"/>
                <a:cs typeface="Arial" charset="0"/>
              </a:rPr>
              <a:t>                            DateTime startMT = DateTime.Now;</a:t>
            </a:r>
          </a:p>
          <a:p>
            <a:pPr>
              <a:buFont typeface="Wingdings" pitchFamily="2" charset="2"/>
              <a:buNone/>
              <a:tabLst>
                <a:tab pos="744538" algn="l"/>
                <a:tab pos="1147763" algn="l"/>
                <a:tab pos="1489075" algn="l"/>
                <a:tab pos="1828800" algn="l"/>
              </a:tabLst>
            </a:pPr>
            <a:r>
              <a:rPr lang="nn-NO" sz="1800" smtClean="0">
                <a:latin typeface="Arial" charset="0"/>
                <a:cs typeface="Arial" charset="0"/>
              </a:rPr>
              <a:t>                            for (Int64 b = 0; b &lt; threadnum; b++) {</a:t>
            </a:r>
          </a:p>
          <a:p>
            <a:pPr>
              <a:buFont typeface="Wingdings" pitchFamily="2" charset="2"/>
              <a:buNone/>
              <a:tabLst>
                <a:tab pos="744538" algn="l"/>
                <a:tab pos="1147763" algn="l"/>
                <a:tab pos="1489075" algn="l"/>
                <a:tab pos="1828800" algn="l"/>
              </a:tabLst>
            </a:pPr>
            <a:r>
              <a:rPr lang="nn-NO" sz="1800" smtClean="0">
                <a:latin typeface="Arial" charset="0"/>
                <a:cs typeface="Arial" charset="0"/>
              </a:rPr>
              <a:t>                                for (Int64 count = 0; count &lt; (Int64)System.Math.Pow(2, k); count++){</a:t>
            </a:r>
          </a:p>
          <a:p>
            <a:pPr>
              <a:buFont typeface="Wingdings" pitchFamily="2" charset="2"/>
              <a:buNone/>
              <a:tabLst>
                <a:tab pos="744538" algn="l"/>
                <a:tab pos="1147763" algn="l"/>
                <a:tab pos="1489075" algn="l"/>
                <a:tab pos="1828800" algn="l"/>
              </a:tabLst>
            </a:pPr>
            <a:r>
              <a:rPr lang="nn-NO" sz="1800" smtClean="0">
                <a:latin typeface="Arial" charset="0"/>
                <a:cs typeface="Arial" charset="0"/>
              </a:rPr>
              <a:t>                                    Int64 cc = 0;</a:t>
            </a:r>
          </a:p>
          <a:p>
            <a:pPr>
              <a:buFont typeface="Wingdings" pitchFamily="2" charset="2"/>
              <a:buNone/>
              <a:tabLst>
                <a:tab pos="744538" algn="l"/>
                <a:tab pos="1147763" algn="l"/>
                <a:tab pos="1489075" algn="l"/>
                <a:tab pos="1828800" algn="l"/>
              </a:tabLst>
            </a:pPr>
            <a:r>
              <a:rPr lang="nn-NO" sz="1800" smtClean="0">
                <a:latin typeface="Arial" charset="0"/>
                <a:cs typeface="Arial" charset="0"/>
              </a:rPr>
              <a:t>                                    for (Int64 m = 0; m &lt; 32; m++) {</a:t>
            </a:r>
          </a:p>
          <a:p>
            <a:pPr>
              <a:buFont typeface="Wingdings" pitchFamily="2" charset="2"/>
              <a:buNone/>
              <a:tabLst>
                <a:tab pos="744538" algn="l"/>
                <a:tab pos="1147763" algn="l"/>
                <a:tab pos="1489075" algn="l"/>
                <a:tab pos="1828800" algn="l"/>
              </a:tabLst>
            </a:pPr>
            <a:r>
              <a:rPr lang="nn-NO" sz="1800" smtClean="0">
                <a:latin typeface="Arial" charset="0"/>
                <a:cs typeface="Arial" charset="0"/>
              </a:rPr>
              <a:t>                                        Int64 c = b % threadnum;</a:t>
            </a:r>
          </a:p>
          <a:p>
            <a:pPr>
              <a:buFont typeface="Wingdings" pitchFamily="2" charset="2"/>
              <a:buNone/>
              <a:tabLst>
                <a:tab pos="744538" algn="l"/>
                <a:tab pos="1147763" algn="l"/>
                <a:tab pos="1489075" algn="l"/>
                <a:tab pos="1828800" algn="l"/>
              </a:tabLst>
            </a:pPr>
            <a:r>
              <a:rPr lang="nn-NO" sz="1800" smtClean="0">
                <a:latin typeface="Arial" charset="0"/>
                <a:cs typeface="Arial" charset="0"/>
              </a:rPr>
              <a:t>                                        Int64 d = m % threadnum;</a:t>
            </a:r>
          </a:p>
          <a:p>
            <a:pPr>
              <a:buFont typeface="Wingdings" pitchFamily="2" charset="2"/>
              <a:buNone/>
              <a:tabLst>
                <a:tab pos="744538" algn="l"/>
                <a:tab pos="1147763" algn="l"/>
                <a:tab pos="1489075" algn="l"/>
                <a:tab pos="1828800" algn="l"/>
              </a:tabLst>
            </a:pPr>
            <a:r>
              <a:rPr lang="nn-NO" sz="1800" smtClean="0">
                <a:latin typeface="Arial" charset="0"/>
                <a:cs typeface="Arial" charset="0"/>
              </a:rPr>
              <a:t>                                        if (c == d) {</a:t>
            </a:r>
          </a:p>
          <a:p>
            <a:pPr>
              <a:buFont typeface="Wingdings" pitchFamily="2" charset="2"/>
              <a:buNone/>
              <a:tabLst>
                <a:tab pos="744538" algn="l"/>
                <a:tab pos="1147763" algn="l"/>
                <a:tab pos="1489075" algn="l"/>
                <a:tab pos="1828800" algn="l"/>
              </a:tabLst>
            </a:pPr>
            <a:r>
              <a:rPr lang="nn-NO" sz="1800" smtClean="0">
                <a:latin typeface="Arial" charset="0"/>
                <a:cs typeface="Arial" charset="0"/>
              </a:rPr>
              <a:t>                                            if (h[c] == null)</a:t>
            </a:r>
          </a:p>
          <a:p>
            <a:pPr>
              <a:buFont typeface="Wingdings" pitchFamily="2" charset="2"/>
              <a:buNone/>
              <a:tabLst>
                <a:tab pos="744538" algn="l"/>
                <a:tab pos="1147763" algn="l"/>
                <a:tab pos="1489075" algn="l"/>
                <a:tab pos="1828800" algn="l"/>
              </a:tabLst>
            </a:pPr>
            <a:r>
              <a:rPr lang="nn-NO" sz="1800" smtClean="0">
                <a:latin typeface="Arial" charset="0"/>
                <a:cs typeface="Arial" charset="0"/>
              </a:rPr>
              <a:t>                                                if (c != m)</a:t>
            </a:r>
          </a:p>
          <a:p>
            <a:pPr>
              <a:buFont typeface="Wingdings" pitchFamily="2" charset="2"/>
              <a:buNone/>
              <a:tabLst>
                <a:tab pos="744538" algn="l"/>
                <a:tab pos="1147763" algn="l"/>
                <a:tab pos="1489075" algn="l"/>
                <a:tab pos="1828800" algn="l"/>
              </a:tabLst>
            </a:pPr>
            <a:r>
              <a:rPr lang="nn-NO" sz="1800" smtClean="0">
                <a:latin typeface="Arial" charset="0"/>
                <a:cs typeface="Arial" charset="0"/>
              </a:rPr>
              <a:t>                                                    vSetList[c].AddRange(vSetList[m].ToArray());</a:t>
            </a:r>
          </a:p>
          <a:p>
            <a:pPr>
              <a:buFont typeface="Wingdings" pitchFamily="2" charset="2"/>
              <a:buNone/>
              <a:tabLst>
                <a:tab pos="744538" algn="l"/>
                <a:tab pos="1147763" algn="l"/>
                <a:tab pos="1489075" algn="l"/>
                <a:tab pos="1828800" algn="l"/>
              </a:tabLst>
            </a:pPr>
            <a:r>
              <a:rPr lang="nn-NO" sz="1800" smtClean="0">
                <a:latin typeface="Arial" charset="0"/>
                <a:cs typeface="Arial" charset="0"/>
              </a:rPr>
              <a:t>                                        } cc = c;</a:t>
            </a:r>
          </a:p>
          <a:p>
            <a:pPr>
              <a:buFont typeface="Wingdings" pitchFamily="2" charset="2"/>
              <a:buNone/>
              <a:tabLst>
                <a:tab pos="744538" algn="l"/>
                <a:tab pos="1147763" algn="l"/>
                <a:tab pos="1489075" algn="l"/>
                <a:tab pos="1828800" algn="l"/>
              </a:tabLst>
            </a:pPr>
            <a:r>
              <a:rPr lang="nn-NO" sz="1800" smtClean="0">
                <a:latin typeface="Arial" charset="0"/>
                <a:cs typeface="Arial" charset="0"/>
              </a:rPr>
              <a:t>                                    } h[cc] = new HOTPO(vSetList[cc]);</a:t>
            </a:r>
          </a:p>
          <a:p>
            <a:pPr>
              <a:buFont typeface="Wingdings" pitchFamily="2" charset="2"/>
              <a:buNone/>
              <a:tabLst>
                <a:tab pos="744538" algn="l"/>
                <a:tab pos="1147763" algn="l"/>
                <a:tab pos="1489075" algn="l"/>
                <a:tab pos="1828800" algn="l"/>
              </a:tabLst>
            </a:pPr>
            <a:r>
              <a:rPr lang="nn-NO" sz="1800" smtClean="0">
                <a:latin typeface="Arial" charset="0"/>
                <a:cs typeface="Arial" charset="0"/>
              </a:rPr>
              <a:t>                                }</a:t>
            </a:r>
          </a:p>
          <a:p>
            <a:pPr>
              <a:buFont typeface="Wingdings" pitchFamily="2" charset="2"/>
              <a:buNone/>
              <a:tabLst>
                <a:tab pos="744538" algn="l"/>
                <a:tab pos="1147763" algn="l"/>
                <a:tab pos="1489075" algn="l"/>
                <a:tab pos="1828800" algn="l"/>
              </a:tabLst>
            </a:pPr>
            <a:r>
              <a:rPr lang="nn-NO" sz="1800" smtClean="0">
                <a:latin typeface="Arial" charset="0"/>
                <a:cs typeface="Arial" charset="0"/>
              </a:rPr>
              <a:t>                            }</a:t>
            </a: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D8E47A8-7DE0-43AB-BF40-A8F402838ABE}" type="slidenum">
              <a:rPr lang="en-US" smtClean="0"/>
              <a:pPr/>
              <a:t>44</a:t>
            </a:fld>
            <a:endParaRPr lang="en-US" smtClean="0"/>
          </a:p>
        </p:txBody>
      </p:sp>
      <p:sp>
        <p:nvSpPr>
          <p:cNvPr id="48133" name="Rectangular Callout 4"/>
          <p:cNvSpPr>
            <a:spLocks noChangeArrowheads="1"/>
          </p:cNvSpPr>
          <p:nvPr/>
        </p:nvSpPr>
        <p:spPr bwMode="auto">
          <a:xfrm>
            <a:off x="6172200" y="3886200"/>
            <a:ext cx="2667000" cy="746125"/>
          </a:xfrm>
          <a:prstGeom prst="wedgeRectCallout">
            <a:avLst>
              <a:gd name="adj1" fmla="val -72931"/>
              <a:gd name="adj2" fmla="val 94343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Distribute the numbers into the data arrays.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Create and Start Threads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>
          <a:xfrm>
            <a:off x="136525" y="1447800"/>
            <a:ext cx="8382000" cy="4800600"/>
          </a:xfrm>
        </p:spPr>
        <p:txBody>
          <a:bodyPr/>
          <a:lstStyle/>
          <a:p>
            <a:pPr>
              <a:buFont typeface="Wingdings" pitchFamily="2" charset="2"/>
              <a:buNone/>
              <a:tabLst>
                <a:tab pos="690563" algn="l"/>
                <a:tab pos="1147763" algn="l"/>
                <a:tab pos="1604963" algn="l"/>
              </a:tabLst>
            </a:pPr>
            <a:r>
              <a:rPr lang="en-US" sz="1800" smtClean="0">
                <a:latin typeface="Arial" charset="0"/>
                <a:cs typeface="Arial" charset="0"/>
              </a:rPr>
              <a:t>				for (int g = 0; g &lt; threadnum; g++) </a:t>
            </a:r>
          </a:p>
          <a:p>
            <a:pPr>
              <a:buFont typeface="Wingdings" pitchFamily="2" charset="2"/>
              <a:buNone/>
              <a:tabLst>
                <a:tab pos="690563" algn="l"/>
                <a:tab pos="1147763" algn="l"/>
                <a:tab pos="1604963" algn="l"/>
              </a:tabLst>
            </a:pPr>
            <a:r>
              <a:rPr lang="en-US" sz="1800" smtClean="0">
                <a:latin typeface="Arial" charset="0"/>
                <a:cs typeface="Arial" charset="0"/>
              </a:rPr>
              <a:t>                                ht[g] = new Thread(new ThreadStart(h[g].hotpoFunc));</a:t>
            </a:r>
          </a:p>
          <a:p>
            <a:pPr>
              <a:buFont typeface="Wingdings" pitchFamily="2" charset="2"/>
              <a:buNone/>
              <a:tabLst>
                <a:tab pos="690563" algn="l"/>
                <a:tab pos="1147763" algn="l"/>
                <a:tab pos="1604963" algn="l"/>
              </a:tabLst>
            </a:pPr>
            <a:r>
              <a:rPr lang="en-US" sz="1800" smtClean="0">
                <a:latin typeface="Arial" charset="0"/>
                <a:cs typeface="Arial" charset="0"/>
              </a:rPr>
              <a:t>				for (int g = 0; g &lt; threadnum; g++)</a:t>
            </a:r>
          </a:p>
          <a:p>
            <a:pPr>
              <a:buFont typeface="Wingdings" pitchFamily="2" charset="2"/>
              <a:buNone/>
              <a:tabLst>
                <a:tab pos="690563" algn="l"/>
                <a:tab pos="1147763" algn="l"/>
                <a:tab pos="1604963" algn="l"/>
              </a:tabLst>
            </a:pPr>
            <a:r>
              <a:rPr lang="en-US" sz="1800" smtClean="0">
                <a:latin typeface="Arial" charset="0"/>
                <a:cs typeface="Arial" charset="0"/>
              </a:rPr>
              <a:t>					ht[g].Start();</a:t>
            </a:r>
          </a:p>
          <a:p>
            <a:pPr>
              <a:buFont typeface="Wingdings" pitchFamily="2" charset="2"/>
              <a:buNone/>
              <a:tabLst>
                <a:tab pos="690563" algn="l"/>
                <a:tab pos="1147763" algn="l"/>
                <a:tab pos="1604963" algn="l"/>
              </a:tabLst>
            </a:pPr>
            <a:r>
              <a:rPr lang="en-US" sz="1800" smtClean="0">
                <a:latin typeface="Arial" charset="0"/>
                <a:cs typeface="Arial" charset="0"/>
              </a:rPr>
              <a:t>				bool itag = true;</a:t>
            </a:r>
          </a:p>
          <a:p>
            <a:pPr>
              <a:buFont typeface="Wingdings" pitchFamily="2" charset="2"/>
              <a:buNone/>
              <a:tabLst>
                <a:tab pos="690563" algn="l"/>
                <a:tab pos="1147763" algn="l"/>
                <a:tab pos="1604963" algn="l"/>
              </a:tabLst>
            </a:pPr>
            <a:r>
              <a:rPr lang="en-US" sz="1800" smtClean="0">
                <a:latin typeface="Arial" charset="0"/>
                <a:cs typeface="Arial" charset="0"/>
              </a:rPr>
              <a:t>				while (itag)  {</a:t>
            </a:r>
          </a:p>
          <a:p>
            <a:pPr>
              <a:buFont typeface="Wingdings" pitchFamily="2" charset="2"/>
              <a:buNone/>
              <a:tabLst>
                <a:tab pos="690563" algn="l"/>
                <a:tab pos="1147763" algn="l"/>
                <a:tab pos="1604963" algn="l"/>
              </a:tabLst>
            </a:pPr>
            <a:r>
              <a:rPr lang="en-US" sz="1800" smtClean="0">
                <a:latin typeface="Arial" charset="0"/>
                <a:cs typeface="Arial" charset="0"/>
              </a:rPr>
              <a:t>                                itag = false;</a:t>
            </a:r>
          </a:p>
          <a:p>
            <a:pPr>
              <a:buFont typeface="Wingdings" pitchFamily="2" charset="2"/>
              <a:buNone/>
              <a:tabLst>
                <a:tab pos="690563" algn="l"/>
                <a:tab pos="1147763" algn="l"/>
                <a:tab pos="1604963" algn="l"/>
              </a:tabLst>
            </a:pPr>
            <a:r>
              <a:rPr lang="en-US" sz="1800" smtClean="0">
                <a:latin typeface="Arial" charset="0"/>
                <a:cs typeface="Arial" charset="0"/>
              </a:rPr>
              <a:t>                                for (int g = 0; g &lt; threadnum; g++)</a:t>
            </a:r>
          </a:p>
          <a:p>
            <a:pPr>
              <a:buFont typeface="Wingdings" pitchFamily="2" charset="2"/>
              <a:buNone/>
              <a:tabLst>
                <a:tab pos="690563" algn="l"/>
                <a:tab pos="1147763" algn="l"/>
                <a:tab pos="1604963" algn="l"/>
              </a:tabLst>
            </a:pPr>
            <a:r>
              <a:rPr lang="en-US" sz="1800" smtClean="0">
                <a:latin typeface="Arial" charset="0"/>
                <a:cs typeface="Arial" charset="0"/>
              </a:rPr>
              <a:t>                                    if (ht[g].IsAlive)</a:t>
            </a:r>
          </a:p>
          <a:p>
            <a:pPr>
              <a:buFont typeface="Wingdings" pitchFamily="2" charset="2"/>
              <a:buNone/>
              <a:tabLst>
                <a:tab pos="690563" algn="l"/>
                <a:tab pos="1147763" algn="l"/>
                <a:tab pos="1604963" algn="l"/>
              </a:tabLst>
            </a:pPr>
            <a:r>
              <a:rPr lang="en-US" sz="1800" smtClean="0">
                <a:latin typeface="Arial" charset="0"/>
                <a:cs typeface="Arial" charset="0"/>
              </a:rPr>
              <a:t>                                        itag = true;</a:t>
            </a:r>
          </a:p>
          <a:p>
            <a:pPr>
              <a:buFont typeface="Wingdings" pitchFamily="2" charset="2"/>
              <a:buNone/>
              <a:tabLst>
                <a:tab pos="690563" algn="l"/>
                <a:tab pos="1147763" algn="l"/>
                <a:tab pos="1604963" algn="l"/>
              </a:tabLst>
            </a:pPr>
            <a:r>
              <a:rPr lang="en-US" sz="1800" smtClean="0">
                <a:latin typeface="Arial" charset="0"/>
                <a:cs typeface="Arial" charset="0"/>
              </a:rPr>
              <a:t>				};</a:t>
            </a:r>
          </a:p>
          <a:p>
            <a:pPr>
              <a:buFont typeface="Wingdings" pitchFamily="2" charset="2"/>
              <a:buNone/>
              <a:tabLst>
                <a:tab pos="690563" algn="l"/>
                <a:tab pos="1147763" algn="l"/>
                <a:tab pos="1604963" algn="l"/>
              </a:tabLst>
            </a:pPr>
            <a:r>
              <a:rPr lang="en-US" sz="1800" smtClean="0">
                <a:latin typeface="Arial" charset="0"/>
                <a:cs typeface="Arial" charset="0"/>
              </a:rPr>
              <a:t>				float manyThreadTime = (DateTime.Now - startMT).Seconds;</a:t>
            </a:r>
          </a:p>
          <a:p>
            <a:pPr>
              <a:buFont typeface="Wingdings" pitchFamily="2" charset="2"/>
              <a:buNone/>
              <a:tabLst>
                <a:tab pos="690563" algn="l"/>
                <a:tab pos="1147763" algn="l"/>
                <a:tab pos="1604963" algn="l"/>
              </a:tabLst>
            </a:pPr>
            <a:r>
              <a:rPr lang="en-US" sz="1800" smtClean="0">
                <a:latin typeface="Arial" charset="0"/>
                <a:cs typeface="Arial" charset="0"/>
              </a:rPr>
              <a:t>					if (manyThreadTime &lt; 0)</a:t>
            </a:r>
          </a:p>
          <a:p>
            <a:pPr>
              <a:buFont typeface="Wingdings" pitchFamily="2" charset="2"/>
              <a:buNone/>
              <a:tabLst>
                <a:tab pos="690563" algn="l"/>
                <a:tab pos="1147763" algn="l"/>
                <a:tab pos="1604963" algn="l"/>
              </a:tabLst>
            </a:pPr>
            <a:r>
              <a:rPr lang="en-US" sz="1800" smtClean="0">
                <a:latin typeface="Arial" charset="0"/>
                <a:cs typeface="Arial" charset="0"/>
              </a:rPr>
              <a:t>                                Console.WriteLine(i + ": Error");</a:t>
            </a:r>
          </a:p>
          <a:p>
            <a:pPr>
              <a:buFont typeface="Wingdings" pitchFamily="2" charset="2"/>
              <a:buNone/>
              <a:tabLst>
                <a:tab pos="690563" algn="l"/>
                <a:tab pos="1147763" algn="l"/>
                <a:tab pos="1604963" algn="l"/>
              </a:tabLst>
            </a:pPr>
            <a:endParaRPr lang="en-US" sz="1800" smtClean="0">
              <a:latin typeface="Arial" charset="0"/>
              <a:cs typeface="Arial" charset="0"/>
            </a:endParaRPr>
          </a:p>
          <a:p>
            <a:pPr>
              <a:buFont typeface="Wingdings" pitchFamily="2" charset="2"/>
              <a:buNone/>
              <a:tabLst>
                <a:tab pos="690563" algn="l"/>
                <a:tab pos="1147763" algn="l"/>
                <a:tab pos="1604963" algn="l"/>
              </a:tabLst>
            </a:pPr>
            <a:endParaRPr lang="en-US" sz="1800" smtClean="0">
              <a:latin typeface="Arial" charset="0"/>
              <a:cs typeface="Arial" charset="0"/>
            </a:endParaRPr>
          </a:p>
          <a:p>
            <a:pPr>
              <a:buFont typeface="Wingdings" pitchFamily="2" charset="2"/>
              <a:buNone/>
              <a:tabLst>
                <a:tab pos="690563" algn="l"/>
                <a:tab pos="1147763" algn="l"/>
                <a:tab pos="1604963" algn="l"/>
              </a:tabLst>
            </a:pPr>
            <a:endParaRPr lang="en-US" sz="1800" smtClean="0">
              <a:latin typeface="Arial" charset="0"/>
              <a:cs typeface="Arial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00" y="304800"/>
            <a:ext cx="1371600" cy="457200"/>
          </a:xfrm>
          <a:noFill/>
        </p:spPr>
        <p:txBody>
          <a:bodyPr/>
          <a:lstStyle/>
          <a:p>
            <a:fld id="{3B29251C-6C39-408C-85FD-8D3F5FA454B6}" type="slidenum">
              <a:rPr lang="en-US" smtClean="0"/>
              <a:pPr/>
              <a:t>45</a:t>
            </a:fld>
            <a:endParaRPr lang="en-US" smtClean="0"/>
          </a:p>
        </p:txBody>
      </p:sp>
      <p:sp>
        <p:nvSpPr>
          <p:cNvPr id="49157" name="Rectangular Callout 15"/>
          <p:cNvSpPr>
            <a:spLocks noChangeArrowheads="1"/>
          </p:cNvSpPr>
          <p:nvPr/>
        </p:nvSpPr>
        <p:spPr bwMode="auto">
          <a:xfrm>
            <a:off x="5470525" y="2514600"/>
            <a:ext cx="2073275" cy="762000"/>
          </a:xfrm>
          <a:prstGeom prst="wedgeRectCallout">
            <a:avLst>
              <a:gd name="adj1" fmla="val -156713"/>
              <a:gd name="adj2" fmla="val -27468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Start threadnum of threads in a loop.</a:t>
            </a:r>
          </a:p>
        </p:txBody>
      </p:sp>
      <p:sp>
        <p:nvSpPr>
          <p:cNvPr id="49158" name="Rectangular Callout 15"/>
          <p:cNvSpPr>
            <a:spLocks noChangeArrowheads="1"/>
          </p:cNvSpPr>
          <p:nvPr/>
        </p:nvSpPr>
        <p:spPr bwMode="auto">
          <a:xfrm>
            <a:off x="6918325" y="1066800"/>
            <a:ext cx="2073275" cy="762000"/>
          </a:xfrm>
          <a:prstGeom prst="wedgeRectCallout">
            <a:avLst>
              <a:gd name="adj1" fmla="val -128648"/>
              <a:gd name="adj2" fmla="val 27079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Create  t objects for t threads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Calculate the Time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991600" cy="5715000"/>
          </a:xfrm>
        </p:spPr>
        <p:txBody>
          <a:bodyPr/>
          <a:lstStyle/>
          <a:p>
            <a:pPr>
              <a:buFont typeface="Wingdings" pitchFamily="2" charset="2"/>
              <a:buNone/>
              <a:tabLst>
                <a:tab pos="690563" algn="l"/>
                <a:tab pos="1147763" algn="l"/>
                <a:tab pos="1604963" algn="l"/>
              </a:tabLst>
            </a:pPr>
            <a:r>
              <a:rPr lang="en-US" sz="1800" smtClean="0">
                <a:latin typeface="Arial" charset="0"/>
                <a:cs typeface="Arial" charset="0"/>
              </a:rPr>
              <a:t>				if (manyThreadTime != 0) {</a:t>
            </a:r>
          </a:p>
          <a:p>
            <a:pPr>
              <a:buFont typeface="Wingdings" pitchFamily="2" charset="2"/>
              <a:buNone/>
              <a:tabLst>
                <a:tab pos="690563" algn="l"/>
                <a:tab pos="1147763" algn="l"/>
                <a:tab pos="1604963" algn="l"/>
              </a:tabLst>
            </a:pPr>
            <a:r>
              <a:rPr lang="en-US" sz="1800" smtClean="0">
                <a:latin typeface="Arial" charset="0"/>
                <a:cs typeface="Arial" charset="0"/>
              </a:rPr>
              <a:t>                                manyThreadTime = manyThreadTime * 1000 + (DateTime.Now - startMT).Milliseconds;</a:t>
            </a:r>
          </a:p>
          <a:p>
            <a:pPr>
              <a:buFont typeface="Wingdings" pitchFamily="2" charset="2"/>
              <a:buNone/>
              <a:tabLst>
                <a:tab pos="690563" algn="l"/>
                <a:tab pos="1147763" algn="l"/>
                <a:tab pos="1604963" algn="l"/>
              </a:tabLst>
            </a:pPr>
            <a:r>
              <a:rPr lang="en-US" sz="1800" smtClean="0">
                <a:latin typeface="Arial" charset="0"/>
                <a:cs typeface="Arial" charset="0"/>
              </a:rPr>
              <a:t>                            } else </a:t>
            </a:r>
          </a:p>
          <a:p>
            <a:pPr>
              <a:buFont typeface="Wingdings" pitchFamily="2" charset="2"/>
              <a:buNone/>
              <a:tabLst>
                <a:tab pos="690563" algn="l"/>
                <a:tab pos="1147763" algn="l"/>
                <a:tab pos="1604963" algn="l"/>
              </a:tabLst>
            </a:pPr>
            <a:r>
              <a:rPr lang="en-US" sz="1800" smtClean="0">
                <a:latin typeface="Arial" charset="0"/>
                <a:cs typeface="Arial" charset="0"/>
              </a:rPr>
              <a:t>					manyThreadTime = (DateTime.Now - startMT).Milliseconds;</a:t>
            </a:r>
          </a:p>
          <a:p>
            <a:pPr>
              <a:buFont typeface="Wingdings" pitchFamily="2" charset="2"/>
              <a:buNone/>
              <a:tabLst>
                <a:tab pos="690563" algn="l"/>
                <a:tab pos="1147763" algn="l"/>
                <a:tab pos="1604963" algn="l"/>
              </a:tabLst>
            </a:pPr>
            <a:r>
              <a:rPr lang="en-US" sz="1800" smtClean="0">
                <a:latin typeface="Arial" charset="0"/>
                <a:cs typeface="Arial" charset="0"/>
              </a:rPr>
              <a:t>                            totalTime = totalTime + manyThreadTime;</a:t>
            </a:r>
          </a:p>
          <a:p>
            <a:pPr>
              <a:buFont typeface="Wingdings" pitchFamily="2" charset="2"/>
              <a:buNone/>
              <a:tabLst>
                <a:tab pos="690563" algn="l"/>
                <a:tab pos="1147763" algn="l"/>
                <a:tab pos="1604963" algn="l"/>
              </a:tabLst>
            </a:pPr>
            <a:r>
              <a:rPr lang="en-US" sz="1800" smtClean="0">
                <a:latin typeface="Arial" charset="0"/>
                <a:cs typeface="Arial" charset="0"/>
              </a:rPr>
              <a:t>                            Console.WriteLine(i + ": Time consumed by " + threadnum + " threads in milliseconds is " + manyThreadTime);</a:t>
            </a:r>
          </a:p>
          <a:p>
            <a:pPr>
              <a:buFont typeface="Wingdings" pitchFamily="2" charset="2"/>
              <a:buNone/>
              <a:tabLst>
                <a:tab pos="690563" algn="l"/>
                <a:tab pos="1147763" algn="l"/>
                <a:tab pos="1604963" algn="l"/>
              </a:tabLst>
            </a:pPr>
            <a:r>
              <a:rPr lang="en-US" sz="1800" smtClean="0">
                <a:latin typeface="Arial" charset="0"/>
                <a:cs typeface="Arial" charset="0"/>
              </a:rPr>
              <a:t>                        }</a:t>
            </a:r>
          </a:p>
          <a:p>
            <a:pPr>
              <a:buFont typeface="Wingdings" pitchFamily="2" charset="2"/>
              <a:buNone/>
              <a:tabLst>
                <a:tab pos="690563" algn="l"/>
                <a:tab pos="1147763" algn="l"/>
                <a:tab pos="1604963" algn="l"/>
              </a:tabLst>
            </a:pPr>
            <a:r>
              <a:rPr lang="en-US" sz="1800" smtClean="0">
                <a:latin typeface="Arial" charset="0"/>
                <a:cs typeface="Arial" charset="0"/>
              </a:rPr>
              <a:t>                    }</a:t>
            </a:r>
          </a:p>
          <a:p>
            <a:pPr>
              <a:buFont typeface="Wingdings" pitchFamily="2" charset="2"/>
              <a:buNone/>
              <a:tabLst>
                <a:tab pos="690563" algn="l"/>
                <a:tab pos="1147763" algn="l"/>
                <a:tab pos="1604963" algn="l"/>
              </a:tabLst>
            </a:pPr>
            <a:r>
              <a:rPr lang="en-US" sz="1800" smtClean="0">
                <a:latin typeface="Arial" charset="0"/>
                <a:cs typeface="Arial" charset="0"/>
              </a:rPr>
              <a:t>                    finally  { }</a:t>
            </a:r>
          </a:p>
          <a:p>
            <a:pPr>
              <a:buFont typeface="Wingdings" pitchFamily="2" charset="2"/>
              <a:buNone/>
              <a:tabLst>
                <a:tab pos="690563" algn="l"/>
                <a:tab pos="1147763" algn="l"/>
                <a:tab pos="1604963" algn="l"/>
              </a:tabLst>
            </a:pPr>
            <a:r>
              <a:rPr lang="en-US" sz="1800" smtClean="0">
                <a:latin typeface="Arial" charset="0"/>
                <a:cs typeface="Arial" charset="0"/>
              </a:rPr>
              <a:t>                    Console.WriteLine("Average time consumed by " + threadnum + " threads in milliseconds is " + totalTime / repeatNo); ;</a:t>
            </a:r>
          </a:p>
          <a:p>
            <a:pPr>
              <a:buFont typeface="Wingdings" pitchFamily="2" charset="2"/>
              <a:buNone/>
              <a:tabLst>
                <a:tab pos="690563" algn="l"/>
                <a:tab pos="1147763" algn="l"/>
                <a:tab pos="1604963" algn="l"/>
              </a:tabLst>
            </a:pPr>
            <a:r>
              <a:rPr lang="en-US" sz="1800" smtClean="0">
                <a:latin typeface="Arial" charset="0"/>
                <a:cs typeface="Arial" charset="0"/>
              </a:rPr>
              <a:t>                }</a:t>
            </a:r>
          </a:p>
          <a:p>
            <a:pPr>
              <a:buFont typeface="Wingdings" pitchFamily="2" charset="2"/>
              <a:buNone/>
              <a:tabLst>
                <a:tab pos="690563" algn="l"/>
                <a:tab pos="1147763" algn="l"/>
                <a:tab pos="1604963" algn="l"/>
              </a:tabLst>
            </a:pPr>
            <a:r>
              <a:rPr lang="en-US" sz="1800" smtClean="0">
                <a:latin typeface="Arial" charset="0"/>
                <a:cs typeface="Arial" charset="0"/>
              </a:rPr>
              <a:t>            } Console.ReadLine();</a:t>
            </a:r>
          </a:p>
          <a:p>
            <a:pPr>
              <a:buFont typeface="Wingdings" pitchFamily="2" charset="2"/>
              <a:buNone/>
              <a:tabLst>
                <a:tab pos="690563" algn="l"/>
                <a:tab pos="1147763" algn="l"/>
                <a:tab pos="1604963" algn="l"/>
              </a:tabLst>
            </a:pPr>
            <a:r>
              <a:rPr lang="en-US" sz="1800" smtClean="0">
                <a:latin typeface="Arial" charset="0"/>
                <a:cs typeface="Arial" charset="0"/>
              </a:rPr>
              <a:t>        }</a:t>
            </a:r>
          </a:p>
          <a:p>
            <a:pPr>
              <a:buFont typeface="Wingdings" pitchFamily="2" charset="2"/>
              <a:buNone/>
              <a:tabLst>
                <a:tab pos="690563" algn="l"/>
                <a:tab pos="1147763" algn="l"/>
                <a:tab pos="1604963" algn="l"/>
              </a:tabLst>
            </a:pPr>
            <a:r>
              <a:rPr lang="en-US" sz="1800" smtClean="0">
                <a:latin typeface="Arial" charset="0"/>
                <a:cs typeface="Arial" charset="0"/>
              </a:rPr>
              <a:t>    }</a:t>
            </a:r>
          </a:p>
          <a:p>
            <a:pPr>
              <a:buFont typeface="Wingdings" pitchFamily="2" charset="2"/>
              <a:buNone/>
              <a:tabLst>
                <a:tab pos="690563" algn="l"/>
                <a:tab pos="1147763" algn="l"/>
                <a:tab pos="1604963" algn="l"/>
              </a:tabLst>
            </a:pPr>
            <a:r>
              <a:rPr lang="en-US" sz="1800" smtClean="0">
                <a:latin typeface="Arial" charset="0"/>
                <a:cs typeface="Arial" charset="0"/>
              </a:rPr>
              <a:t>}</a:t>
            </a: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00" y="304800"/>
            <a:ext cx="1371600" cy="457200"/>
          </a:xfrm>
          <a:noFill/>
        </p:spPr>
        <p:txBody>
          <a:bodyPr/>
          <a:lstStyle/>
          <a:p>
            <a:fld id="{C0ACE818-490B-4B49-A97E-5DA75C05B23D}" type="slidenum">
              <a:rPr lang="en-US" smtClean="0"/>
              <a:pPr/>
              <a:t>46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>
          <a:xfrm>
            <a:off x="3505200" y="152400"/>
            <a:ext cx="5562600" cy="623888"/>
          </a:xfrm>
        </p:spPr>
        <p:txBody>
          <a:bodyPr/>
          <a:lstStyle/>
          <a:p>
            <a:r>
              <a:rPr lang="en-US" smtClean="0"/>
              <a:t>Output (Part)</a:t>
            </a:r>
          </a:p>
        </p:txBody>
      </p:sp>
      <p:sp>
        <p:nvSpPr>
          <p:cNvPr id="5120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A570EC7-B518-401C-8A70-192560F4F3E3}" type="slidenum">
              <a:rPr lang="en-US" smtClean="0"/>
              <a:pPr/>
              <a:t>47</a:t>
            </a:fld>
            <a:endParaRPr lang="en-US" smtClean="0"/>
          </a:p>
        </p:txBody>
      </p:sp>
      <p:pic>
        <p:nvPicPr>
          <p:cNvPr id="51204" name="Picture 5" descr="C:\Users\Yinong\Desktop\Not in Office\The Latest Experiment\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1295400"/>
            <a:ext cx="9018588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mtClean="0"/>
              <a:t>Multithreading Performance with Communication and Synchronization</a:t>
            </a: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>
          <a:xfrm>
            <a:off x="1371600" y="3352800"/>
            <a:ext cx="6691313" cy="2884488"/>
          </a:xfrm>
        </p:spPr>
        <p:txBody>
          <a:bodyPr/>
          <a:lstStyle/>
          <a:p>
            <a:r>
              <a:rPr lang="en-US" dirty="0" smtClean="0"/>
              <a:t>The threads in </a:t>
            </a:r>
            <a:r>
              <a:rPr lang="en-US" dirty="0" err="1" smtClean="0"/>
              <a:t>Collatz</a:t>
            </a:r>
            <a:r>
              <a:rPr lang="en-US" dirty="0" smtClean="0"/>
              <a:t> Conjecture validation program are independent of each other.</a:t>
            </a:r>
          </a:p>
          <a:p>
            <a:endParaRPr lang="en-US" dirty="0" smtClean="0"/>
          </a:p>
          <a:p>
            <a:r>
              <a:rPr lang="en-US" dirty="0" smtClean="0"/>
              <a:t>How much performance can be improved if </a:t>
            </a:r>
            <a:r>
              <a:rPr lang="en-US" dirty="0" smtClean="0">
                <a:solidFill>
                  <a:srgbClr val="0000FF"/>
                </a:solidFill>
              </a:rPr>
              <a:t>communication and synchronization </a:t>
            </a:r>
            <a:r>
              <a:rPr lang="en-US" dirty="0" smtClean="0"/>
              <a:t>are involved among the threads?</a:t>
            </a:r>
          </a:p>
        </p:txBody>
      </p:sp>
    </p:spTree>
    <p:extLst>
      <p:ext uri="{BB962C8B-B14F-4D97-AF65-F5344CB8AC3E}">
        <p14:creationId xmlns:p14="http://schemas.microsoft.com/office/powerpoint/2010/main" val="292628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848600" cy="623888"/>
          </a:xfrm>
        </p:spPr>
        <p:txBody>
          <a:bodyPr/>
          <a:lstStyle/>
          <a:p>
            <a:r>
              <a:rPr lang="en-US" smtClean="0"/>
              <a:t>Performance with Thread Communication 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>
          <a:xfrm>
            <a:off x="1150937" y="914400"/>
            <a:ext cx="7840663" cy="2455863"/>
          </a:xfrm>
        </p:spPr>
        <p:txBody>
          <a:bodyPr/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sz="2400" dirty="0" smtClean="0"/>
              <a:t>Consider the e-commerce system in the diagram</a:t>
            </a:r>
          </a:p>
          <a:p>
            <a:pPr>
              <a:defRPr/>
            </a:pPr>
            <a:r>
              <a:rPr lang="en-US" sz="2400" dirty="0" smtClean="0"/>
              <a:t>The threads share the multi-cell buffer;</a:t>
            </a:r>
          </a:p>
          <a:p>
            <a:pPr>
              <a:defRPr/>
            </a:pPr>
            <a:r>
              <a:rPr lang="en-US" sz="2400" dirty="0" smtClean="0"/>
              <a:t>Is the encoder or decoder a bottleneck of performance?</a:t>
            </a:r>
          </a:p>
          <a:p>
            <a:pPr>
              <a:defRPr/>
            </a:pPr>
            <a:r>
              <a:rPr lang="en-US" sz="2400" dirty="0" smtClean="0"/>
              <a:t>Should the order-processing threads be created in chicken farm thread? What are TBB ideas?</a:t>
            </a:r>
          </a:p>
          <a:p>
            <a:pPr>
              <a:defRPr/>
            </a:pPr>
            <a:r>
              <a:rPr lang="en-US" sz="2400" dirty="0" smtClean="0"/>
              <a:t>When do we need “Spin Synchronization”?</a:t>
            </a:r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4A26539-9111-4447-8487-296DCB7E0679}" type="slidenum">
              <a:rPr lang="en-US" smtClean="0">
                <a:solidFill>
                  <a:schemeClr val="tx2"/>
                </a:solidFill>
              </a:rPr>
              <a:pPr/>
              <a:t>49</a:t>
            </a:fld>
            <a:endParaRPr lang="en-US" smtClean="0">
              <a:solidFill>
                <a:schemeClr val="tx2"/>
              </a:solidFill>
            </a:endParaRPr>
          </a:p>
        </p:txBody>
      </p:sp>
      <p:grpSp>
        <p:nvGrpSpPr>
          <p:cNvPr id="6149" name="Group 79"/>
          <p:cNvGrpSpPr>
            <a:grpSpLocks/>
          </p:cNvGrpSpPr>
          <p:nvPr/>
        </p:nvGrpSpPr>
        <p:grpSpPr bwMode="auto">
          <a:xfrm>
            <a:off x="76200" y="3522663"/>
            <a:ext cx="8991600" cy="3259137"/>
            <a:chOff x="76201" y="2683855"/>
            <a:chExt cx="8991599" cy="3259745"/>
          </a:xfrm>
        </p:grpSpPr>
        <p:sp>
          <p:nvSpPr>
            <p:cNvPr id="6" name="Rectangle 5"/>
            <p:cNvSpPr/>
            <p:nvPr/>
          </p:nvSpPr>
          <p:spPr bwMode="auto">
            <a:xfrm>
              <a:off x="3598864" y="3734976"/>
              <a:ext cx="1354137" cy="86217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3600"/>
            </a:p>
          </p:txBody>
        </p:sp>
        <p:cxnSp>
          <p:nvCxnSpPr>
            <p:cNvPr id="7" name="Straight Arrow Connector 6"/>
            <p:cNvCxnSpPr/>
            <p:nvPr/>
          </p:nvCxnSpPr>
          <p:spPr bwMode="auto">
            <a:xfrm rot="10800000" flipV="1">
              <a:off x="669926" y="3519036"/>
              <a:ext cx="1163638" cy="1587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AutoShape 61"/>
            <p:cNvSpPr>
              <a:spLocks noChangeArrowheads="1"/>
            </p:cNvSpPr>
            <p:nvPr/>
          </p:nvSpPr>
          <p:spPr bwMode="auto">
            <a:xfrm>
              <a:off x="1833564" y="4247834"/>
              <a:ext cx="933450" cy="619240"/>
            </a:xfrm>
            <a:prstGeom prst="flowChartAlternate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+mj-lt"/>
                </a:rPr>
                <a:t>Retailer</a:t>
              </a:r>
            </a:p>
            <a:p>
              <a:pPr algn="ctr">
                <a:defRPr/>
              </a:pPr>
              <a:r>
                <a:rPr lang="en-US" dirty="0">
                  <a:latin typeface="+mj-lt"/>
                </a:rPr>
                <a:t>N</a:t>
              </a:r>
            </a:p>
          </p:txBody>
        </p:sp>
        <p:cxnSp>
          <p:nvCxnSpPr>
            <p:cNvPr id="10" name="Elbow Connector 9"/>
            <p:cNvCxnSpPr>
              <a:stCxn id="21" idx="3"/>
              <a:endCxn id="6" idx="1"/>
            </p:cNvCxnSpPr>
            <p:nvPr/>
          </p:nvCxnSpPr>
          <p:spPr bwMode="auto">
            <a:xfrm>
              <a:off x="2767014" y="3644471"/>
              <a:ext cx="831850" cy="52079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Elbow Connector 10"/>
            <p:cNvCxnSpPr>
              <a:stCxn id="8" idx="3"/>
              <a:endCxn id="6" idx="1"/>
            </p:cNvCxnSpPr>
            <p:nvPr/>
          </p:nvCxnSpPr>
          <p:spPr bwMode="auto">
            <a:xfrm flipV="1">
              <a:off x="2767014" y="4165268"/>
              <a:ext cx="831850" cy="392186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6" idx="3"/>
              <a:endCxn id="14" idx="1"/>
            </p:cNvCxnSpPr>
            <p:nvPr/>
          </p:nvCxnSpPr>
          <p:spPr bwMode="auto">
            <a:xfrm>
              <a:off x="4953000" y="4165268"/>
              <a:ext cx="801688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10"/>
            <p:cNvSpPr txBox="1">
              <a:spLocks noChangeArrowheads="1"/>
            </p:cNvSpPr>
            <p:nvPr/>
          </p:nvSpPr>
          <p:spPr bwMode="auto">
            <a:xfrm>
              <a:off x="2070101" y="3809602"/>
              <a:ext cx="506413" cy="400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dirty="0">
                  <a:latin typeface="+mj-lt"/>
                </a:rPr>
                <a:t>. . .</a:t>
              </a:r>
            </a:p>
          </p:txBody>
        </p:sp>
        <p:sp>
          <p:nvSpPr>
            <p:cNvPr id="14" name="AutoShape 62"/>
            <p:cNvSpPr>
              <a:spLocks noChangeArrowheads="1"/>
            </p:cNvSpPr>
            <p:nvPr/>
          </p:nvSpPr>
          <p:spPr bwMode="auto">
            <a:xfrm>
              <a:off x="5754688" y="3734976"/>
              <a:ext cx="1327150" cy="863761"/>
            </a:xfrm>
            <a:prstGeom prst="flowChartAlternateProcess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dirty="0">
                  <a:latin typeface="+mj-lt"/>
                </a:rPr>
                <a:t>Chicken </a:t>
              </a:r>
            </a:p>
            <a:p>
              <a:pPr algn="ctr">
                <a:defRPr/>
              </a:pPr>
              <a:r>
                <a:rPr lang="en-US" sz="2000" dirty="0">
                  <a:latin typeface="+mj-lt"/>
                </a:rPr>
                <a:t>farm thread</a:t>
              </a:r>
            </a:p>
          </p:txBody>
        </p:sp>
        <p:sp>
          <p:nvSpPr>
            <p:cNvPr id="15" name="TextBox 119"/>
            <p:cNvSpPr txBox="1">
              <a:spLocks noChangeArrowheads="1"/>
            </p:cNvSpPr>
            <p:nvPr/>
          </p:nvSpPr>
          <p:spPr bwMode="auto">
            <a:xfrm>
              <a:off x="2446339" y="4525699"/>
              <a:ext cx="3657600" cy="646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>
                  <a:latin typeface="+mj-lt"/>
                </a:rPr>
                <a:t>Multi-cell buffer</a:t>
              </a:r>
            </a:p>
            <a:p>
              <a:pPr algn="ctr">
                <a:defRPr/>
              </a:pPr>
              <a:r>
                <a:rPr lang="en-US" dirty="0">
                  <a:latin typeface="+mj-lt"/>
                </a:rPr>
                <a:t>with semaphore</a:t>
              </a:r>
            </a:p>
          </p:txBody>
        </p:sp>
        <p:sp>
          <p:nvSpPr>
            <p:cNvPr id="16" name="Oval 15"/>
            <p:cNvSpPr/>
            <p:nvPr/>
          </p:nvSpPr>
          <p:spPr bwMode="auto">
            <a:xfrm>
              <a:off x="3657601" y="2683855"/>
              <a:ext cx="1103313" cy="9764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>
                  <a:solidFill>
                    <a:schemeClr val="tx1"/>
                  </a:solidFill>
                  <a:latin typeface="+mj-lt"/>
                </a:rPr>
                <a:t>Main</a:t>
              </a:r>
            </a:p>
          </p:txBody>
        </p:sp>
        <p:sp>
          <p:nvSpPr>
            <p:cNvPr id="17" name="Freeform 16"/>
            <p:cNvSpPr/>
            <p:nvPr/>
          </p:nvSpPr>
          <p:spPr bwMode="auto">
            <a:xfrm>
              <a:off x="2579689" y="4597149"/>
              <a:ext cx="3657600" cy="525561"/>
            </a:xfrm>
            <a:custGeom>
              <a:avLst/>
              <a:gdLst>
                <a:gd name="connsiteX0" fmla="*/ 0 w 3547069"/>
                <a:gd name="connsiteY0" fmla="*/ 301450 h 562707"/>
                <a:gd name="connsiteX1" fmla="*/ 0 w 3547069"/>
                <a:gd name="connsiteY1" fmla="*/ 562707 h 562707"/>
                <a:gd name="connsiteX2" fmla="*/ 3547069 w 3547069"/>
                <a:gd name="connsiteY2" fmla="*/ 562707 h 562707"/>
                <a:gd name="connsiteX3" fmla="*/ 3547069 w 3547069"/>
                <a:gd name="connsiteY3" fmla="*/ 0 h 562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47069" h="562707">
                  <a:moveTo>
                    <a:pt x="0" y="301450"/>
                  </a:moveTo>
                  <a:lnTo>
                    <a:pt x="0" y="562707"/>
                  </a:lnTo>
                  <a:lnTo>
                    <a:pt x="3547069" y="562707"/>
                  </a:lnTo>
                  <a:lnTo>
                    <a:pt x="3547069" y="0"/>
                  </a:lnTo>
                </a:path>
              </a:pathLst>
            </a:custGeom>
            <a:ln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>
                <a:latin typeface="+mj-lt"/>
              </a:endParaRPr>
            </a:p>
          </p:txBody>
        </p:sp>
        <p:sp>
          <p:nvSpPr>
            <p:cNvPr id="18" name="TextBox 119"/>
            <p:cNvSpPr txBox="1">
              <a:spLocks noChangeArrowheads="1"/>
            </p:cNvSpPr>
            <p:nvPr/>
          </p:nvSpPr>
          <p:spPr bwMode="auto">
            <a:xfrm>
              <a:off x="3205164" y="5075076"/>
              <a:ext cx="2208212" cy="400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2000" dirty="0">
                  <a:latin typeface="+mj-lt"/>
                </a:rPr>
                <a:t>Event subscription</a:t>
              </a:r>
            </a:p>
          </p:txBody>
        </p:sp>
        <p:sp>
          <p:nvSpPr>
            <p:cNvPr id="19" name="Freeform 18"/>
            <p:cNvSpPr/>
            <p:nvPr/>
          </p:nvSpPr>
          <p:spPr bwMode="auto">
            <a:xfrm>
              <a:off x="2024064" y="4582859"/>
              <a:ext cx="4829174" cy="1055884"/>
            </a:xfrm>
            <a:custGeom>
              <a:avLst/>
              <a:gdLst>
                <a:gd name="connsiteX0" fmla="*/ 4582048 w 4582048"/>
                <a:gd name="connsiteY0" fmla="*/ 0 h 1105318"/>
                <a:gd name="connsiteX1" fmla="*/ 4582048 w 4582048"/>
                <a:gd name="connsiteY1" fmla="*/ 1105318 h 1105318"/>
                <a:gd name="connsiteX2" fmla="*/ 0 w 4582048"/>
                <a:gd name="connsiteY2" fmla="*/ 1105318 h 1105318"/>
                <a:gd name="connsiteX3" fmla="*/ 0 w 4582048"/>
                <a:gd name="connsiteY3" fmla="*/ 291402 h 1105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82048" h="1105318">
                  <a:moveTo>
                    <a:pt x="4582048" y="0"/>
                  </a:moveTo>
                  <a:lnTo>
                    <a:pt x="4582048" y="1105318"/>
                  </a:lnTo>
                  <a:lnTo>
                    <a:pt x="0" y="1105318"/>
                  </a:lnTo>
                  <a:lnTo>
                    <a:pt x="0" y="291402"/>
                  </a:lnTo>
                </a:path>
              </a:pathLst>
            </a:custGeom>
            <a:ln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>
                <a:latin typeface="+mj-lt"/>
              </a:endParaRPr>
            </a:p>
          </p:txBody>
        </p:sp>
        <p:sp>
          <p:nvSpPr>
            <p:cNvPr id="20" name="TextBox 119"/>
            <p:cNvSpPr txBox="1">
              <a:spLocks noChangeArrowheads="1"/>
            </p:cNvSpPr>
            <p:nvPr/>
          </p:nvSpPr>
          <p:spPr bwMode="auto">
            <a:xfrm>
              <a:off x="3200401" y="5543475"/>
              <a:ext cx="2208213" cy="400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2000" dirty="0">
                  <a:latin typeface="+mj-lt"/>
                </a:rPr>
                <a:t>Event callback</a:t>
              </a:r>
            </a:p>
          </p:txBody>
        </p:sp>
        <p:sp>
          <p:nvSpPr>
            <p:cNvPr id="21" name="AutoShape 60"/>
            <p:cNvSpPr>
              <a:spLocks noChangeArrowheads="1"/>
            </p:cNvSpPr>
            <p:nvPr/>
          </p:nvSpPr>
          <p:spPr bwMode="auto">
            <a:xfrm>
              <a:off x="1833564" y="3330088"/>
              <a:ext cx="933450" cy="630356"/>
            </a:xfrm>
            <a:prstGeom prst="flowChartAlternate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+mj-lt"/>
                </a:rPr>
                <a:t>Retailer</a:t>
              </a:r>
            </a:p>
            <a:p>
              <a:pPr algn="ctr">
                <a:defRPr/>
              </a:pPr>
              <a:r>
                <a:rPr lang="en-US" dirty="0">
                  <a:latin typeface="+mj-lt"/>
                </a:rPr>
                <a:t>1</a:t>
              </a:r>
            </a:p>
          </p:txBody>
        </p:sp>
        <p:sp>
          <p:nvSpPr>
            <p:cNvPr id="22" name="Rectangle 58"/>
            <p:cNvSpPr>
              <a:spLocks noChangeArrowheads="1"/>
            </p:cNvSpPr>
            <p:nvPr/>
          </p:nvSpPr>
          <p:spPr bwMode="auto">
            <a:xfrm>
              <a:off x="876301" y="2895031"/>
              <a:ext cx="800100" cy="6462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dirty="0">
                  <a:latin typeface="+mj-lt"/>
                </a:rPr>
                <a:t>Order</a:t>
              </a:r>
            </a:p>
            <a:p>
              <a:pPr algn="ctr">
                <a:defRPr/>
              </a:pPr>
              <a:r>
                <a:rPr lang="en-US" dirty="0">
                  <a:latin typeface="+mj-lt"/>
                </a:rPr>
                <a:t>Object</a:t>
              </a:r>
            </a:p>
          </p:txBody>
        </p:sp>
        <p:sp>
          <p:nvSpPr>
            <p:cNvPr id="23" name="Rounded Rectangle 22"/>
            <p:cNvSpPr/>
            <p:nvPr/>
          </p:nvSpPr>
          <p:spPr bwMode="auto">
            <a:xfrm rot="16200000">
              <a:off x="-532774" y="3808863"/>
              <a:ext cx="1811676" cy="593725"/>
            </a:xfrm>
            <a:prstGeom prst="roundRect">
              <a:avLst/>
            </a:prstGeom>
            <a:solidFill>
              <a:srgbClr val="FF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>
                  <a:solidFill>
                    <a:schemeClr val="tx1"/>
                  </a:solidFill>
                  <a:latin typeface="+mj-lt"/>
                </a:rPr>
                <a:t>Encoder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 bwMode="auto">
            <a:xfrm rot="10800000">
              <a:off x="669926" y="4538401"/>
              <a:ext cx="1163638" cy="1587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58"/>
            <p:cNvSpPr>
              <a:spLocks noChangeArrowheads="1"/>
            </p:cNvSpPr>
            <p:nvPr/>
          </p:nvSpPr>
          <p:spPr bwMode="auto">
            <a:xfrm>
              <a:off x="800101" y="3925512"/>
              <a:ext cx="800100" cy="646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dirty="0">
                  <a:latin typeface="+mj-lt"/>
                </a:rPr>
                <a:t>Order</a:t>
              </a:r>
            </a:p>
            <a:p>
              <a:pPr algn="ctr">
                <a:defRPr/>
              </a:pPr>
              <a:r>
                <a:rPr lang="en-US" dirty="0">
                  <a:latin typeface="+mj-lt"/>
                </a:rPr>
                <a:t>Object</a:t>
              </a:r>
            </a:p>
          </p:txBody>
        </p:sp>
        <p:cxnSp>
          <p:nvCxnSpPr>
            <p:cNvPr id="26" name="Straight Arrow Connector 25"/>
            <p:cNvCxnSpPr/>
            <p:nvPr/>
          </p:nvCxnSpPr>
          <p:spPr bwMode="auto">
            <a:xfrm>
              <a:off x="669926" y="3820717"/>
              <a:ext cx="1163638" cy="3176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 bwMode="auto">
            <a:xfrm>
              <a:off x="669926" y="4806738"/>
              <a:ext cx="1163638" cy="1588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72" name="Rectangle 55"/>
            <p:cNvSpPr>
              <a:spLocks noChangeArrowheads="1"/>
            </p:cNvSpPr>
            <p:nvPr/>
          </p:nvSpPr>
          <p:spPr bwMode="auto">
            <a:xfrm>
              <a:off x="838200" y="4785637"/>
              <a:ext cx="68800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String</a:t>
              </a:r>
            </a:p>
          </p:txBody>
        </p:sp>
        <p:sp>
          <p:nvSpPr>
            <p:cNvPr id="6173" name="Rectangle 56"/>
            <p:cNvSpPr>
              <a:spLocks noChangeArrowheads="1"/>
            </p:cNvSpPr>
            <p:nvPr/>
          </p:nvSpPr>
          <p:spPr bwMode="auto">
            <a:xfrm>
              <a:off x="914400" y="3547646"/>
              <a:ext cx="68800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String</a:t>
              </a:r>
            </a:p>
          </p:txBody>
        </p:sp>
        <p:sp>
          <p:nvSpPr>
            <p:cNvPr id="30" name="Rounded Rectangle 29"/>
            <p:cNvSpPr/>
            <p:nvPr/>
          </p:nvSpPr>
          <p:spPr bwMode="auto">
            <a:xfrm>
              <a:off x="5892800" y="2712435"/>
              <a:ext cx="1189038" cy="425529"/>
            </a:xfrm>
            <a:prstGeom prst="roundRect">
              <a:avLst/>
            </a:prstGeom>
            <a:solidFill>
              <a:srgbClr val="FF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>
                  <a:solidFill>
                    <a:schemeClr val="tx1"/>
                  </a:solidFill>
                  <a:latin typeface="+mj-lt"/>
                </a:rPr>
                <a:t>Decoder</a:t>
              </a:r>
            </a:p>
          </p:txBody>
        </p:sp>
        <p:cxnSp>
          <p:nvCxnSpPr>
            <p:cNvPr id="31" name="Straight Arrow Connector 30"/>
            <p:cNvCxnSpPr/>
            <p:nvPr/>
          </p:nvCxnSpPr>
          <p:spPr bwMode="auto">
            <a:xfrm rot="5400000">
              <a:off x="6530126" y="3435676"/>
              <a:ext cx="593836" cy="1588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58"/>
            <p:cNvSpPr>
              <a:spLocks noChangeArrowheads="1"/>
            </p:cNvSpPr>
            <p:nvPr/>
          </p:nvSpPr>
          <p:spPr bwMode="auto">
            <a:xfrm>
              <a:off x="6096000" y="3276102"/>
              <a:ext cx="1338263" cy="23340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ts val="1100"/>
                </a:lnSpc>
                <a:defRPr/>
              </a:pPr>
              <a:r>
                <a:rPr lang="en-US" dirty="0" err="1">
                  <a:latin typeface="+mj-lt"/>
                </a:rPr>
                <a:t>OrderObject</a:t>
              </a:r>
              <a:endParaRPr lang="en-US" dirty="0">
                <a:latin typeface="+mj-lt"/>
              </a:endParaRPr>
            </a:p>
          </p:txBody>
        </p:sp>
        <p:cxnSp>
          <p:nvCxnSpPr>
            <p:cNvPr id="33" name="Straight Arrow Connector 32"/>
            <p:cNvCxnSpPr/>
            <p:nvPr/>
          </p:nvCxnSpPr>
          <p:spPr bwMode="auto">
            <a:xfrm rot="5400000" flipH="1" flipV="1">
              <a:off x="5767333" y="3434882"/>
              <a:ext cx="592248" cy="1587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78" name="Rectangle 62"/>
            <p:cNvSpPr>
              <a:spLocks noChangeArrowheads="1"/>
            </p:cNvSpPr>
            <p:nvPr/>
          </p:nvSpPr>
          <p:spPr bwMode="auto">
            <a:xfrm>
              <a:off x="5410200" y="3276600"/>
              <a:ext cx="68800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String</a:t>
              </a:r>
            </a:p>
          </p:txBody>
        </p:sp>
        <p:sp>
          <p:nvSpPr>
            <p:cNvPr id="6179" name="Rectangle 79"/>
            <p:cNvSpPr>
              <a:spLocks noChangeArrowheads="1"/>
            </p:cNvSpPr>
            <p:nvPr/>
          </p:nvSpPr>
          <p:spPr bwMode="auto">
            <a:xfrm>
              <a:off x="2819400" y="3331702"/>
              <a:ext cx="74892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String</a:t>
              </a:r>
              <a:endParaRPr lang="en-US" sz="1600"/>
            </a:p>
          </p:txBody>
        </p:sp>
        <p:sp>
          <p:nvSpPr>
            <p:cNvPr id="6180" name="Rectangle 81"/>
            <p:cNvSpPr>
              <a:spLocks noChangeArrowheads="1"/>
            </p:cNvSpPr>
            <p:nvPr/>
          </p:nvSpPr>
          <p:spPr bwMode="auto">
            <a:xfrm>
              <a:off x="4953000" y="3854236"/>
              <a:ext cx="74892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String</a:t>
              </a:r>
            </a:p>
          </p:txBody>
        </p:sp>
        <p:sp>
          <p:nvSpPr>
            <p:cNvPr id="37" name="Rounded Rectangle 36"/>
            <p:cNvSpPr/>
            <p:nvPr/>
          </p:nvSpPr>
          <p:spPr bwMode="auto">
            <a:xfrm>
              <a:off x="1900239" y="4781333"/>
              <a:ext cx="255587" cy="8574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3600">
                <a:solidFill>
                  <a:srgbClr val="FFFFFF"/>
                </a:solidFill>
              </a:endParaRPr>
            </a:p>
          </p:txBody>
        </p:sp>
        <p:sp>
          <p:nvSpPr>
            <p:cNvPr id="38" name="Rounded Rectangle 37"/>
            <p:cNvSpPr/>
            <p:nvPr/>
          </p:nvSpPr>
          <p:spPr bwMode="auto">
            <a:xfrm>
              <a:off x="1900239" y="3877878"/>
              <a:ext cx="255587" cy="8415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3600">
                <a:solidFill>
                  <a:srgbClr val="FFFFFF"/>
                </a:solidFill>
              </a:endParaRPr>
            </a:p>
          </p:txBody>
        </p:sp>
        <p:sp>
          <p:nvSpPr>
            <p:cNvPr id="6183" name="Rectangle 93"/>
            <p:cNvSpPr>
              <a:spLocks noChangeArrowheads="1"/>
            </p:cNvSpPr>
            <p:nvPr/>
          </p:nvSpPr>
          <p:spPr bwMode="auto">
            <a:xfrm>
              <a:off x="1828800" y="2971800"/>
              <a:ext cx="92845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Threads</a:t>
              </a:r>
            </a:p>
          </p:txBody>
        </p:sp>
        <p:sp>
          <p:nvSpPr>
            <p:cNvPr id="40" name="Rounded Rectangle 39"/>
            <p:cNvSpPr/>
            <p:nvPr/>
          </p:nvSpPr>
          <p:spPr bwMode="auto">
            <a:xfrm>
              <a:off x="7335838" y="3785786"/>
              <a:ext cx="1619250" cy="473163"/>
            </a:xfrm>
            <a:prstGeom prst="round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dirty="0" err="1">
                  <a:solidFill>
                    <a:schemeClr val="tx1"/>
                  </a:solidFill>
                </a:rPr>
                <a:t>OrderProcessing</a:t>
              </a:r>
              <a:r>
                <a:rPr lang="en-US" sz="1600" dirty="0">
                  <a:solidFill>
                    <a:schemeClr val="tx1"/>
                  </a:solidFill>
                </a:rPr>
                <a:t> Thread</a:t>
              </a:r>
            </a:p>
          </p:txBody>
        </p:sp>
        <p:sp>
          <p:nvSpPr>
            <p:cNvPr id="41" name="Rounded Rectangle 40"/>
            <p:cNvSpPr/>
            <p:nvPr/>
          </p:nvSpPr>
          <p:spPr bwMode="auto">
            <a:xfrm>
              <a:off x="7335838" y="4317697"/>
              <a:ext cx="1619250" cy="527148"/>
            </a:xfrm>
            <a:prstGeom prst="round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dirty="0" err="1">
                  <a:solidFill>
                    <a:schemeClr val="tx1"/>
                  </a:solidFill>
                </a:rPr>
                <a:t>OrderProcessing</a:t>
              </a:r>
              <a:r>
                <a:rPr lang="en-US" sz="1600" dirty="0">
                  <a:solidFill>
                    <a:schemeClr val="tx1"/>
                  </a:solidFill>
                </a:rPr>
                <a:t> Thread</a:t>
              </a:r>
            </a:p>
          </p:txBody>
        </p:sp>
        <p:sp>
          <p:nvSpPr>
            <p:cNvPr id="42" name="Rounded Rectangle 41"/>
            <p:cNvSpPr/>
            <p:nvPr/>
          </p:nvSpPr>
          <p:spPr bwMode="auto">
            <a:xfrm>
              <a:off x="7335838" y="5027442"/>
              <a:ext cx="1619250" cy="579545"/>
            </a:xfrm>
            <a:prstGeom prst="round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dirty="0" err="1">
                  <a:solidFill>
                    <a:schemeClr val="tx1"/>
                  </a:solidFill>
                </a:rPr>
                <a:t>OrderProcessing</a:t>
              </a:r>
              <a:r>
                <a:rPr lang="en-US" sz="1600" dirty="0">
                  <a:solidFill>
                    <a:schemeClr val="tx1"/>
                  </a:solidFill>
                </a:rPr>
                <a:t> Thread</a:t>
              </a:r>
            </a:p>
          </p:txBody>
        </p:sp>
        <p:sp>
          <p:nvSpPr>
            <p:cNvPr id="43" name="TextBox 110"/>
            <p:cNvSpPr txBox="1">
              <a:spLocks noChangeArrowheads="1"/>
            </p:cNvSpPr>
            <p:nvPr/>
          </p:nvSpPr>
          <p:spPr bwMode="auto">
            <a:xfrm>
              <a:off x="7934325" y="4659073"/>
              <a:ext cx="504825" cy="400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dirty="0">
                  <a:latin typeface="+mj-lt"/>
                </a:rPr>
                <a:t>. . .</a:t>
              </a:r>
            </a:p>
          </p:txBody>
        </p:sp>
        <p:sp>
          <p:nvSpPr>
            <p:cNvPr id="6188" name="TextBox 100"/>
            <p:cNvSpPr txBox="1">
              <a:spLocks noChangeArrowheads="1"/>
            </p:cNvSpPr>
            <p:nvPr/>
          </p:nvSpPr>
          <p:spPr bwMode="auto">
            <a:xfrm>
              <a:off x="7399430" y="2836340"/>
              <a:ext cx="1668370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A thread is created for each order request</a:t>
              </a:r>
            </a:p>
          </p:txBody>
        </p:sp>
        <p:cxnSp>
          <p:nvCxnSpPr>
            <p:cNvPr id="45" name="Straight Arrow Connector 44"/>
            <p:cNvCxnSpPr>
              <a:stCxn id="14" idx="3"/>
              <a:endCxn id="40" idx="1"/>
            </p:cNvCxnSpPr>
            <p:nvPr/>
          </p:nvCxnSpPr>
          <p:spPr bwMode="auto">
            <a:xfrm flipV="1">
              <a:off x="7081838" y="4022367"/>
              <a:ext cx="254000" cy="14449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14" idx="3"/>
              <a:endCxn id="41" idx="1"/>
            </p:cNvCxnSpPr>
            <p:nvPr/>
          </p:nvCxnSpPr>
          <p:spPr bwMode="auto">
            <a:xfrm>
              <a:off x="7081838" y="4166857"/>
              <a:ext cx="254000" cy="414414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14" idx="3"/>
              <a:endCxn id="42" idx="1"/>
            </p:cNvCxnSpPr>
            <p:nvPr/>
          </p:nvCxnSpPr>
          <p:spPr bwMode="auto">
            <a:xfrm>
              <a:off x="7081838" y="4166857"/>
              <a:ext cx="254000" cy="1151152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49"/>
            <p:cNvSpPr/>
            <p:nvPr/>
          </p:nvSpPr>
          <p:spPr bwMode="auto">
            <a:xfrm>
              <a:off x="3802062" y="3834213"/>
              <a:ext cx="958851" cy="17148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dirty="0">
                <a:solidFill>
                  <a:srgbClr val="FFFFFF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3802062" y="4064306"/>
              <a:ext cx="958851" cy="17148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dirty="0">
                <a:solidFill>
                  <a:srgbClr val="FFFFFF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3802062" y="4294400"/>
              <a:ext cx="958851" cy="17148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9981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 bwMode="auto">
          <a:xfrm>
            <a:off x="509588" y="1095375"/>
            <a:ext cx="8329612" cy="22098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171" name="Title 1"/>
          <p:cNvSpPr>
            <a:spLocks noGrp="1"/>
          </p:cNvSpPr>
          <p:nvPr>
            <p:ph type="title"/>
          </p:nvPr>
        </p:nvSpPr>
        <p:spPr>
          <a:xfrm>
            <a:off x="1143000" y="152400"/>
            <a:ext cx="7924800" cy="623888"/>
          </a:xfrm>
        </p:spPr>
        <p:txBody>
          <a:bodyPr/>
          <a:lstStyle/>
          <a:p>
            <a:r>
              <a:rPr lang="en-US" smtClean="0"/>
              <a:t>Multi-Core and HyperThreading Processor </a:t>
            </a:r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00" y="304800"/>
            <a:ext cx="609600" cy="457200"/>
          </a:xfrm>
          <a:noFill/>
        </p:spPr>
        <p:txBody>
          <a:bodyPr/>
          <a:lstStyle/>
          <a:p>
            <a:fld id="{F14F3E78-5AF1-4AD9-B9E3-3377DD4C95BD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7173" name="Rectangle 4"/>
          <p:cNvSpPr>
            <a:spLocks noChangeArrowheads="1"/>
          </p:cNvSpPr>
          <p:nvPr/>
        </p:nvSpPr>
        <p:spPr bwMode="auto">
          <a:xfrm>
            <a:off x="1852613" y="1295400"/>
            <a:ext cx="1828800" cy="904875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/>
              <a:t>Control Unit</a:t>
            </a:r>
          </a:p>
          <a:p>
            <a:pPr algn="ctr"/>
            <a:r>
              <a:rPr lang="en-US"/>
              <a:t>Registers</a:t>
            </a:r>
          </a:p>
          <a:p>
            <a:pPr algn="ctr"/>
            <a:r>
              <a:rPr lang="en-US"/>
              <a:t>Interrupt Logic</a:t>
            </a:r>
          </a:p>
        </p:txBody>
      </p:sp>
      <p:sp>
        <p:nvSpPr>
          <p:cNvPr id="7174" name="Freeform 6"/>
          <p:cNvSpPr>
            <a:spLocks noChangeArrowheads="1"/>
          </p:cNvSpPr>
          <p:nvPr/>
        </p:nvSpPr>
        <p:spPr bwMode="auto">
          <a:xfrm>
            <a:off x="509588" y="2703513"/>
            <a:ext cx="1382712" cy="534987"/>
          </a:xfrm>
          <a:custGeom>
            <a:avLst/>
            <a:gdLst>
              <a:gd name="T0" fmla="*/ 0 w 1828800"/>
              <a:gd name="T1" fmla="*/ 12336 h 534389"/>
              <a:gd name="T2" fmla="*/ 43 w 1828800"/>
              <a:gd name="T3" fmla="*/ 12336 h 534389"/>
              <a:gd name="T4" fmla="*/ 51 w 1828800"/>
              <a:gd name="T5" fmla="*/ 222040 h 534389"/>
              <a:gd name="T6" fmla="*/ 61 w 1828800"/>
              <a:gd name="T7" fmla="*/ 0 h 534389"/>
              <a:gd name="T8" fmla="*/ 103 w 1828800"/>
              <a:gd name="T9" fmla="*/ 0 h 534389"/>
              <a:gd name="T10" fmla="*/ 84 w 1828800"/>
              <a:gd name="T11" fmla="*/ 555100 h 534389"/>
              <a:gd name="T12" fmla="*/ 15 w 1828800"/>
              <a:gd name="T13" fmla="*/ 555100 h 534389"/>
              <a:gd name="T14" fmla="*/ 0 w 1828800"/>
              <a:gd name="T15" fmla="*/ 12336 h 53438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828800"/>
              <a:gd name="T25" fmla="*/ 0 h 534389"/>
              <a:gd name="T26" fmla="*/ 1828800 w 1828800"/>
              <a:gd name="T27" fmla="*/ 534389 h 534389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828800" h="534389">
                <a:moveTo>
                  <a:pt x="0" y="11875"/>
                </a:moveTo>
                <a:lnTo>
                  <a:pt x="771896" y="11875"/>
                </a:lnTo>
                <a:lnTo>
                  <a:pt x="914400" y="213755"/>
                </a:lnTo>
                <a:lnTo>
                  <a:pt x="1080654" y="0"/>
                </a:lnTo>
                <a:lnTo>
                  <a:pt x="1828800" y="0"/>
                </a:lnTo>
                <a:lnTo>
                  <a:pt x="1484415" y="534389"/>
                </a:lnTo>
                <a:lnTo>
                  <a:pt x="261257" y="534389"/>
                </a:lnTo>
                <a:lnTo>
                  <a:pt x="0" y="11875"/>
                </a:lnTo>
                <a:close/>
              </a:path>
            </a:pathLst>
          </a:cu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>
              <a:lnSpc>
                <a:spcPct val="200000"/>
              </a:lnSpc>
            </a:pPr>
            <a:r>
              <a:rPr lang="en-US" sz="1600"/>
              <a:t>Integer ALU</a:t>
            </a:r>
          </a:p>
        </p:txBody>
      </p:sp>
      <p:sp>
        <p:nvSpPr>
          <p:cNvPr id="7175" name="Freeform 7"/>
          <p:cNvSpPr>
            <a:spLocks noChangeArrowheads="1"/>
          </p:cNvSpPr>
          <p:nvPr/>
        </p:nvSpPr>
        <p:spPr bwMode="auto">
          <a:xfrm>
            <a:off x="1939925" y="2732088"/>
            <a:ext cx="1384300" cy="533400"/>
          </a:xfrm>
          <a:custGeom>
            <a:avLst/>
            <a:gdLst>
              <a:gd name="T0" fmla="*/ 0 w 1828800"/>
              <a:gd name="T1" fmla="*/ 11249 h 534389"/>
              <a:gd name="T2" fmla="*/ 45 w 1828800"/>
              <a:gd name="T3" fmla="*/ 11249 h 534389"/>
              <a:gd name="T4" fmla="*/ 54 w 1828800"/>
              <a:gd name="T5" fmla="*/ 202504 h 534389"/>
              <a:gd name="T6" fmla="*/ 63 w 1828800"/>
              <a:gd name="T7" fmla="*/ 0 h 534389"/>
              <a:gd name="T8" fmla="*/ 107 w 1828800"/>
              <a:gd name="T9" fmla="*/ 0 h 534389"/>
              <a:gd name="T10" fmla="*/ 86 w 1828800"/>
              <a:gd name="T11" fmla="*/ 506261 h 534389"/>
              <a:gd name="T12" fmla="*/ 15 w 1828800"/>
              <a:gd name="T13" fmla="*/ 506261 h 534389"/>
              <a:gd name="T14" fmla="*/ 0 w 1828800"/>
              <a:gd name="T15" fmla="*/ 11249 h 53438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828800"/>
              <a:gd name="T25" fmla="*/ 0 h 534389"/>
              <a:gd name="T26" fmla="*/ 1828800 w 1828800"/>
              <a:gd name="T27" fmla="*/ 534389 h 534389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828800" h="534389">
                <a:moveTo>
                  <a:pt x="0" y="11875"/>
                </a:moveTo>
                <a:lnTo>
                  <a:pt x="771896" y="11875"/>
                </a:lnTo>
                <a:lnTo>
                  <a:pt x="914400" y="213755"/>
                </a:lnTo>
                <a:lnTo>
                  <a:pt x="1080654" y="0"/>
                </a:lnTo>
                <a:lnTo>
                  <a:pt x="1828800" y="0"/>
                </a:lnTo>
                <a:lnTo>
                  <a:pt x="1484415" y="534389"/>
                </a:lnTo>
                <a:lnTo>
                  <a:pt x="261257" y="534389"/>
                </a:lnTo>
                <a:lnTo>
                  <a:pt x="0" y="11875"/>
                </a:lnTo>
                <a:close/>
              </a:path>
            </a:pathLst>
          </a:cu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>
              <a:lnSpc>
                <a:spcPct val="200000"/>
              </a:lnSpc>
            </a:pPr>
            <a:r>
              <a:rPr lang="en-US" sz="1600"/>
              <a:t>Float ALU</a:t>
            </a:r>
          </a:p>
        </p:txBody>
      </p:sp>
      <p:sp>
        <p:nvSpPr>
          <p:cNvPr id="7176" name="Rectangle 8"/>
          <p:cNvSpPr>
            <a:spLocks noChangeArrowheads="1"/>
          </p:cNvSpPr>
          <p:nvPr/>
        </p:nvSpPr>
        <p:spPr bwMode="auto">
          <a:xfrm>
            <a:off x="3505200" y="2703513"/>
            <a:ext cx="1055688" cy="53498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/>
              <a:t>Cache</a:t>
            </a:r>
          </a:p>
        </p:txBody>
      </p:sp>
      <p:sp>
        <p:nvSpPr>
          <p:cNvPr id="7177" name="Rectangle 16"/>
          <p:cNvSpPr>
            <a:spLocks noChangeArrowheads="1"/>
          </p:cNvSpPr>
          <p:nvPr/>
        </p:nvSpPr>
        <p:spPr bwMode="auto">
          <a:xfrm>
            <a:off x="3695700" y="3286125"/>
            <a:ext cx="28575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/>
              <a:t>Multi-Core </a:t>
            </a:r>
          </a:p>
        </p:txBody>
      </p:sp>
      <p:sp>
        <p:nvSpPr>
          <p:cNvPr id="7178" name="Rectangle 18"/>
          <p:cNvSpPr>
            <a:spLocks noChangeArrowheads="1"/>
          </p:cNvSpPr>
          <p:nvPr/>
        </p:nvSpPr>
        <p:spPr bwMode="auto">
          <a:xfrm>
            <a:off x="5967413" y="1295400"/>
            <a:ext cx="1828800" cy="904875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/>
              <a:t>Control Unit</a:t>
            </a:r>
          </a:p>
          <a:p>
            <a:pPr algn="ctr"/>
            <a:r>
              <a:rPr lang="en-US"/>
              <a:t>Registers</a:t>
            </a:r>
          </a:p>
          <a:p>
            <a:pPr algn="ctr"/>
            <a:r>
              <a:rPr lang="en-US"/>
              <a:t>Interrupt Logic</a:t>
            </a:r>
          </a:p>
        </p:txBody>
      </p:sp>
      <p:sp>
        <p:nvSpPr>
          <p:cNvPr id="7179" name="Freeform 19"/>
          <p:cNvSpPr>
            <a:spLocks noChangeArrowheads="1"/>
          </p:cNvSpPr>
          <p:nvPr/>
        </p:nvSpPr>
        <p:spPr bwMode="auto">
          <a:xfrm>
            <a:off x="4724400" y="2703513"/>
            <a:ext cx="1382713" cy="534987"/>
          </a:xfrm>
          <a:custGeom>
            <a:avLst/>
            <a:gdLst>
              <a:gd name="T0" fmla="*/ 0 w 1828800"/>
              <a:gd name="T1" fmla="*/ 12336 h 534389"/>
              <a:gd name="T2" fmla="*/ 43 w 1828800"/>
              <a:gd name="T3" fmla="*/ 12336 h 534389"/>
              <a:gd name="T4" fmla="*/ 51 w 1828800"/>
              <a:gd name="T5" fmla="*/ 222040 h 534389"/>
              <a:gd name="T6" fmla="*/ 61 w 1828800"/>
              <a:gd name="T7" fmla="*/ 0 h 534389"/>
              <a:gd name="T8" fmla="*/ 103 w 1828800"/>
              <a:gd name="T9" fmla="*/ 0 h 534389"/>
              <a:gd name="T10" fmla="*/ 84 w 1828800"/>
              <a:gd name="T11" fmla="*/ 555100 h 534389"/>
              <a:gd name="T12" fmla="*/ 15 w 1828800"/>
              <a:gd name="T13" fmla="*/ 555100 h 534389"/>
              <a:gd name="T14" fmla="*/ 0 w 1828800"/>
              <a:gd name="T15" fmla="*/ 12336 h 53438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828800"/>
              <a:gd name="T25" fmla="*/ 0 h 534389"/>
              <a:gd name="T26" fmla="*/ 1828800 w 1828800"/>
              <a:gd name="T27" fmla="*/ 534389 h 534389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828800" h="534389">
                <a:moveTo>
                  <a:pt x="0" y="11875"/>
                </a:moveTo>
                <a:lnTo>
                  <a:pt x="771896" y="11875"/>
                </a:lnTo>
                <a:lnTo>
                  <a:pt x="914400" y="213755"/>
                </a:lnTo>
                <a:lnTo>
                  <a:pt x="1080654" y="0"/>
                </a:lnTo>
                <a:lnTo>
                  <a:pt x="1828800" y="0"/>
                </a:lnTo>
                <a:lnTo>
                  <a:pt x="1484415" y="534389"/>
                </a:lnTo>
                <a:lnTo>
                  <a:pt x="261257" y="534389"/>
                </a:lnTo>
                <a:lnTo>
                  <a:pt x="0" y="11875"/>
                </a:lnTo>
                <a:close/>
              </a:path>
            </a:pathLst>
          </a:cu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>
              <a:lnSpc>
                <a:spcPct val="200000"/>
              </a:lnSpc>
            </a:pPr>
            <a:r>
              <a:rPr lang="en-US" sz="1600"/>
              <a:t>Integer ALU</a:t>
            </a:r>
          </a:p>
        </p:txBody>
      </p:sp>
      <p:sp>
        <p:nvSpPr>
          <p:cNvPr id="7180" name="Freeform 20"/>
          <p:cNvSpPr>
            <a:spLocks noChangeArrowheads="1"/>
          </p:cNvSpPr>
          <p:nvPr/>
        </p:nvSpPr>
        <p:spPr bwMode="auto">
          <a:xfrm>
            <a:off x="6118225" y="2703513"/>
            <a:ext cx="1384300" cy="534987"/>
          </a:xfrm>
          <a:custGeom>
            <a:avLst/>
            <a:gdLst>
              <a:gd name="T0" fmla="*/ 0 w 1828800"/>
              <a:gd name="T1" fmla="*/ 12336 h 534389"/>
              <a:gd name="T2" fmla="*/ 45 w 1828800"/>
              <a:gd name="T3" fmla="*/ 12336 h 534389"/>
              <a:gd name="T4" fmla="*/ 54 w 1828800"/>
              <a:gd name="T5" fmla="*/ 222040 h 534389"/>
              <a:gd name="T6" fmla="*/ 63 w 1828800"/>
              <a:gd name="T7" fmla="*/ 0 h 534389"/>
              <a:gd name="T8" fmla="*/ 107 w 1828800"/>
              <a:gd name="T9" fmla="*/ 0 h 534389"/>
              <a:gd name="T10" fmla="*/ 86 w 1828800"/>
              <a:gd name="T11" fmla="*/ 555100 h 534389"/>
              <a:gd name="T12" fmla="*/ 15 w 1828800"/>
              <a:gd name="T13" fmla="*/ 555100 h 534389"/>
              <a:gd name="T14" fmla="*/ 0 w 1828800"/>
              <a:gd name="T15" fmla="*/ 12336 h 53438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828800"/>
              <a:gd name="T25" fmla="*/ 0 h 534389"/>
              <a:gd name="T26" fmla="*/ 1828800 w 1828800"/>
              <a:gd name="T27" fmla="*/ 534389 h 534389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828800" h="534389">
                <a:moveTo>
                  <a:pt x="0" y="11875"/>
                </a:moveTo>
                <a:lnTo>
                  <a:pt x="771896" y="11875"/>
                </a:lnTo>
                <a:lnTo>
                  <a:pt x="914400" y="213755"/>
                </a:lnTo>
                <a:lnTo>
                  <a:pt x="1080654" y="0"/>
                </a:lnTo>
                <a:lnTo>
                  <a:pt x="1828800" y="0"/>
                </a:lnTo>
                <a:lnTo>
                  <a:pt x="1484415" y="534389"/>
                </a:lnTo>
                <a:lnTo>
                  <a:pt x="261257" y="534389"/>
                </a:lnTo>
                <a:lnTo>
                  <a:pt x="0" y="11875"/>
                </a:lnTo>
                <a:close/>
              </a:path>
            </a:pathLst>
          </a:cu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>
              <a:lnSpc>
                <a:spcPct val="200000"/>
              </a:lnSpc>
            </a:pPr>
            <a:r>
              <a:rPr lang="en-US" sz="1600"/>
              <a:t>Float ALU</a:t>
            </a:r>
          </a:p>
        </p:txBody>
      </p:sp>
      <p:sp>
        <p:nvSpPr>
          <p:cNvPr id="7181" name="Rectangle 21"/>
          <p:cNvSpPr>
            <a:spLocks noChangeArrowheads="1"/>
          </p:cNvSpPr>
          <p:nvPr/>
        </p:nvSpPr>
        <p:spPr bwMode="auto">
          <a:xfrm>
            <a:off x="7631113" y="2703513"/>
            <a:ext cx="914400" cy="53498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/>
              <a:t>Cache</a:t>
            </a:r>
          </a:p>
        </p:txBody>
      </p:sp>
      <p:cxnSp>
        <p:nvCxnSpPr>
          <p:cNvPr id="7182" name="Straight Connector 23"/>
          <p:cNvCxnSpPr>
            <a:cxnSpLocks noChangeShapeType="1"/>
          </p:cNvCxnSpPr>
          <p:nvPr/>
        </p:nvCxnSpPr>
        <p:spPr bwMode="auto">
          <a:xfrm rot="5400000">
            <a:off x="3850481" y="2201069"/>
            <a:ext cx="1595438" cy="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</p:spPr>
      </p:cxn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509588" y="3949700"/>
            <a:ext cx="8177212" cy="2732088"/>
            <a:chOff x="509588" y="3949700"/>
            <a:chExt cx="8177212" cy="2732088"/>
          </a:xfrm>
        </p:grpSpPr>
        <p:sp>
          <p:nvSpPr>
            <p:cNvPr id="11" name="Rounded Rectangle 10"/>
            <p:cNvSpPr/>
            <p:nvPr/>
          </p:nvSpPr>
          <p:spPr bwMode="auto">
            <a:xfrm>
              <a:off x="509588" y="3949700"/>
              <a:ext cx="8177212" cy="22098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189" name="Rectangle 11"/>
            <p:cNvSpPr>
              <a:spLocks noChangeArrowheads="1"/>
            </p:cNvSpPr>
            <p:nvPr/>
          </p:nvSpPr>
          <p:spPr bwMode="auto">
            <a:xfrm>
              <a:off x="644525" y="4178300"/>
              <a:ext cx="1828800" cy="904875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/>
                <a:t>Control Unit</a:t>
              </a:r>
            </a:p>
            <a:p>
              <a:pPr algn="ctr"/>
              <a:r>
                <a:rPr lang="en-US"/>
                <a:t>Registers</a:t>
              </a:r>
            </a:p>
            <a:p>
              <a:pPr algn="ctr"/>
              <a:r>
                <a:rPr lang="en-US"/>
                <a:t>Interrupt Logic</a:t>
              </a:r>
            </a:p>
          </p:txBody>
        </p:sp>
        <p:sp>
          <p:nvSpPr>
            <p:cNvPr id="7190" name="Freeform 12"/>
            <p:cNvSpPr>
              <a:spLocks noChangeArrowheads="1"/>
            </p:cNvSpPr>
            <p:nvPr/>
          </p:nvSpPr>
          <p:spPr bwMode="auto">
            <a:xfrm>
              <a:off x="509589" y="5587206"/>
              <a:ext cx="1382712" cy="534987"/>
            </a:xfrm>
            <a:custGeom>
              <a:avLst/>
              <a:gdLst>
                <a:gd name="T0" fmla="*/ 0 w 1828800"/>
                <a:gd name="T1" fmla="*/ 12336 h 534389"/>
                <a:gd name="T2" fmla="*/ 43 w 1828800"/>
                <a:gd name="T3" fmla="*/ 12336 h 534389"/>
                <a:gd name="T4" fmla="*/ 51 w 1828800"/>
                <a:gd name="T5" fmla="*/ 222040 h 534389"/>
                <a:gd name="T6" fmla="*/ 61 w 1828800"/>
                <a:gd name="T7" fmla="*/ 0 h 534389"/>
                <a:gd name="T8" fmla="*/ 103 w 1828800"/>
                <a:gd name="T9" fmla="*/ 0 h 534389"/>
                <a:gd name="T10" fmla="*/ 84 w 1828800"/>
                <a:gd name="T11" fmla="*/ 555100 h 534389"/>
                <a:gd name="T12" fmla="*/ 15 w 1828800"/>
                <a:gd name="T13" fmla="*/ 555100 h 534389"/>
                <a:gd name="T14" fmla="*/ 0 w 1828800"/>
                <a:gd name="T15" fmla="*/ 12336 h 53438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828800"/>
                <a:gd name="T25" fmla="*/ 0 h 534389"/>
                <a:gd name="T26" fmla="*/ 1828800 w 1828800"/>
                <a:gd name="T27" fmla="*/ 534389 h 53438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828800" h="534389">
                  <a:moveTo>
                    <a:pt x="0" y="11875"/>
                  </a:moveTo>
                  <a:lnTo>
                    <a:pt x="771896" y="11875"/>
                  </a:lnTo>
                  <a:lnTo>
                    <a:pt x="914400" y="213755"/>
                  </a:lnTo>
                  <a:lnTo>
                    <a:pt x="1080654" y="0"/>
                  </a:lnTo>
                  <a:lnTo>
                    <a:pt x="1828800" y="0"/>
                  </a:lnTo>
                  <a:lnTo>
                    <a:pt x="1484415" y="534389"/>
                  </a:lnTo>
                  <a:lnTo>
                    <a:pt x="261257" y="534389"/>
                  </a:lnTo>
                  <a:lnTo>
                    <a:pt x="0" y="11875"/>
                  </a:lnTo>
                  <a:close/>
                </a:path>
              </a:pathLst>
            </a:cu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>
                <a:lnSpc>
                  <a:spcPct val="200000"/>
                </a:lnSpc>
              </a:pPr>
              <a:r>
                <a:rPr lang="en-US" sz="1600"/>
                <a:t>Integer ALU</a:t>
              </a:r>
            </a:p>
          </p:txBody>
        </p:sp>
        <p:sp>
          <p:nvSpPr>
            <p:cNvPr id="7191" name="Freeform 13"/>
            <p:cNvSpPr>
              <a:spLocks noChangeArrowheads="1"/>
            </p:cNvSpPr>
            <p:nvPr/>
          </p:nvSpPr>
          <p:spPr bwMode="auto">
            <a:xfrm>
              <a:off x="1939925" y="5587206"/>
              <a:ext cx="1384300" cy="534987"/>
            </a:xfrm>
            <a:custGeom>
              <a:avLst/>
              <a:gdLst>
                <a:gd name="T0" fmla="*/ 0 w 1828800"/>
                <a:gd name="T1" fmla="*/ 12336 h 534389"/>
                <a:gd name="T2" fmla="*/ 45 w 1828800"/>
                <a:gd name="T3" fmla="*/ 12336 h 534389"/>
                <a:gd name="T4" fmla="*/ 54 w 1828800"/>
                <a:gd name="T5" fmla="*/ 222040 h 534389"/>
                <a:gd name="T6" fmla="*/ 63 w 1828800"/>
                <a:gd name="T7" fmla="*/ 0 h 534389"/>
                <a:gd name="T8" fmla="*/ 107 w 1828800"/>
                <a:gd name="T9" fmla="*/ 0 h 534389"/>
                <a:gd name="T10" fmla="*/ 86 w 1828800"/>
                <a:gd name="T11" fmla="*/ 555100 h 534389"/>
                <a:gd name="T12" fmla="*/ 15 w 1828800"/>
                <a:gd name="T13" fmla="*/ 555100 h 534389"/>
                <a:gd name="T14" fmla="*/ 0 w 1828800"/>
                <a:gd name="T15" fmla="*/ 12336 h 53438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828800"/>
                <a:gd name="T25" fmla="*/ 0 h 534389"/>
                <a:gd name="T26" fmla="*/ 1828800 w 1828800"/>
                <a:gd name="T27" fmla="*/ 534389 h 53438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828800" h="534389">
                  <a:moveTo>
                    <a:pt x="0" y="11875"/>
                  </a:moveTo>
                  <a:lnTo>
                    <a:pt x="771896" y="11875"/>
                  </a:lnTo>
                  <a:lnTo>
                    <a:pt x="914400" y="213755"/>
                  </a:lnTo>
                  <a:lnTo>
                    <a:pt x="1080654" y="0"/>
                  </a:lnTo>
                  <a:lnTo>
                    <a:pt x="1828800" y="0"/>
                  </a:lnTo>
                  <a:lnTo>
                    <a:pt x="1484415" y="534389"/>
                  </a:lnTo>
                  <a:lnTo>
                    <a:pt x="261257" y="534389"/>
                  </a:lnTo>
                  <a:lnTo>
                    <a:pt x="0" y="11875"/>
                  </a:lnTo>
                  <a:close/>
                </a:path>
              </a:pathLst>
            </a:cu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>
                <a:lnSpc>
                  <a:spcPct val="200000"/>
                </a:lnSpc>
              </a:pPr>
              <a:r>
                <a:rPr lang="en-US" sz="1600"/>
                <a:t>Float ALU</a:t>
              </a:r>
            </a:p>
          </p:txBody>
        </p:sp>
        <p:sp>
          <p:nvSpPr>
            <p:cNvPr id="7192" name="Rectangle 14"/>
            <p:cNvSpPr>
              <a:spLocks noChangeArrowheads="1"/>
            </p:cNvSpPr>
            <p:nvPr/>
          </p:nvSpPr>
          <p:spPr bwMode="auto">
            <a:xfrm>
              <a:off x="3429000" y="5587206"/>
              <a:ext cx="1055688" cy="534987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>
                <a:lnSpc>
                  <a:spcPct val="150000"/>
                </a:lnSpc>
              </a:pPr>
              <a:r>
                <a:rPr lang="en-US"/>
                <a:t>Cache</a:t>
              </a:r>
            </a:p>
          </p:txBody>
        </p:sp>
        <p:sp>
          <p:nvSpPr>
            <p:cNvPr id="7193" name="Rectangle 15"/>
            <p:cNvSpPr>
              <a:spLocks noChangeArrowheads="1"/>
            </p:cNvSpPr>
            <p:nvPr/>
          </p:nvSpPr>
          <p:spPr bwMode="auto">
            <a:xfrm>
              <a:off x="2614613" y="4178300"/>
              <a:ext cx="1828800" cy="9048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dirty="0"/>
                <a:t>Control Unit</a:t>
              </a:r>
            </a:p>
            <a:p>
              <a:pPr algn="ctr"/>
              <a:r>
                <a:rPr lang="en-US" dirty="0"/>
                <a:t>Registers</a:t>
              </a:r>
            </a:p>
            <a:p>
              <a:pPr algn="ctr"/>
              <a:r>
                <a:rPr lang="en-US" dirty="0"/>
                <a:t>Interrupt Logic</a:t>
              </a:r>
            </a:p>
          </p:txBody>
        </p:sp>
        <p:sp>
          <p:nvSpPr>
            <p:cNvPr id="7194" name="Rectangle 17"/>
            <p:cNvSpPr>
              <a:spLocks noChangeArrowheads="1"/>
            </p:cNvSpPr>
            <p:nvPr/>
          </p:nvSpPr>
          <p:spPr bwMode="auto">
            <a:xfrm>
              <a:off x="2157413" y="6159500"/>
              <a:ext cx="6224587" cy="522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800"/>
                <a:t>Multi-Core with HyperThreading</a:t>
              </a:r>
            </a:p>
          </p:txBody>
        </p:sp>
        <p:sp>
          <p:nvSpPr>
            <p:cNvPr id="7195" name="Rectangle 24"/>
            <p:cNvSpPr>
              <a:spLocks noChangeArrowheads="1"/>
            </p:cNvSpPr>
            <p:nvPr/>
          </p:nvSpPr>
          <p:spPr bwMode="auto">
            <a:xfrm>
              <a:off x="4748213" y="4178300"/>
              <a:ext cx="1828800" cy="904875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/>
                <a:t>Control Unit</a:t>
              </a:r>
            </a:p>
            <a:p>
              <a:pPr algn="ctr"/>
              <a:r>
                <a:rPr lang="en-US"/>
                <a:t>Registers</a:t>
              </a:r>
            </a:p>
            <a:p>
              <a:pPr algn="ctr"/>
              <a:r>
                <a:rPr lang="en-US"/>
                <a:t>Interrupt Logic</a:t>
              </a:r>
            </a:p>
          </p:txBody>
        </p:sp>
        <p:sp>
          <p:nvSpPr>
            <p:cNvPr id="7196" name="Freeform 25"/>
            <p:cNvSpPr>
              <a:spLocks noChangeArrowheads="1"/>
            </p:cNvSpPr>
            <p:nvPr/>
          </p:nvSpPr>
          <p:spPr bwMode="auto">
            <a:xfrm>
              <a:off x="4648200" y="5587206"/>
              <a:ext cx="1384300" cy="534987"/>
            </a:xfrm>
            <a:custGeom>
              <a:avLst/>
              <a:gdLst>
                <a:gd name="T0" fmla="*/ 0 w 1828800"/>
                <a:gd name="T1" fmla="*/ 12336 h 534389"/>
                <a:gd name="T2" fmla="*/ 45 w 1828800"/>
                <a:gd name="T3" fmla="*/ 12336 h 534389"/>
                <a:gd name="T4" fmla="*/ 54 w 1828800"/>
                <a:gd name="T5" fmla="*/ 222040 h 534389"/>
                <a:gd name="T6" fmla="*/ 63 w 1828800"/>
                <a:gd name="T7" fmla="*/ 0 h 534389"/>
                <a:gd name="T8" fmla="*/ 107 w 1828800"/>
                <a:gd name="T9" fmla="*/ 0 h 534389"/>
                <a:gd name="T10" fmla="*/ 86 w 1828800"/>
                <a:gd name="T11" fmla="*/ 555100 h 534389"/>
                <a:gd name="T12" fmla="*/ 15 w 1828800"/>
                <a:gd name="T13" fmla="*/ 555100 h 534389"/>
                <a:gd name="T14" fmla="*/ 0 w 1828800"/>
                <a:gd name="T15" fmla="*/ 12336 h 53438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828800"/>
                <a:gd name="T25" fmla="*/ 0 h 534389"/>
                <a:gd name="T26" fmla="*/ 1828800 w 1828800"/>
                <a:gd name="T27" fmla="*/ 534389 h 53438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828800" h="534389">
                  <a:moveTo>
                    <a:pt x="0" y="11875"/>
                  </a:moveTo>
                  <a:lnTo>
                    <a:pt x="771896" y="11875"/>
                  </a:lnTo>
                  <a:lnTo>
                    <a:pt x="914400" y="213755"/>
                  </a:lnTo>
                  <a:lnTo>
                    <a:pt x="1080654" y="0"/>
                  </a:lnTo>
                  <a:lnTo>
                    <a:pt x="1828800" y="0"/>
                  </a:lnTo>
                  <a:lnTo>
                    <a:pt x="1484415" y="534389"/>
                  </a:lnTo>
                  <a:lnTo>
                    <a:pt x="261257" y="534389"/>
                  </a:lnTo>
                  <a:lnTo>
                    <a:pt x="0" y="11875"/>
                  </a:lnTo>
                  <a:close/>
                </a:path>
              </a:pathLst>
            </a:cu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>
                <a:lnSpc>
                  <a:spcPct val="200000"/>
                </a:lnSpc>
              </a:pPr>
              <a:r>
                <a:rPr lang="en-US" sz="1600"/>
                <a:t>Integer ALU</a:t>
              </a:r>
            </a:p>
          </p:txBody>
        </p:sp>
        <p:sp>
          <p:nvSpPr>
            <p:cNvPr id="7197" name="Freeform 26"/>
            <p:cNvSpPr>
              <a:spLocks noChangeArrowheads="1"/>
            </p:cNvSpPr>
            <p:nvPr/>
          </p:nvSpPr>
          <p:spPr bwMode="auto">
            <a:xfrm>
              <a:off x="6107113" y="5587206"/>
              <a:ext cx="1382712" cy="534987"/>
            </a:xfrm>
            <a:custGeom>
              <a:avLst/>
              <a:gdLst>
                <a:gd name="T0" fmla="*/ 0 w 1828800"/>
                <a:gd name="T1" fmla="*/ 12336 h 534389"/>
                <a:gd name="T2" fmla="*/ 43 w 1828800"/>
                <a:gd name="T3" fmla="*/ 12336 h 534389"/>
                <a:gd name="T4" fmla="*/ 51 w 1828800"/>
                <a:gd name="T5" fmla="*/ 222040 h 534389"/>
                <a:gd name="T6" fmla="*/ 61 w 1828800"/>
                <a:gd name="T7" fmla="*/ 0 h 534389"/>
                <a:gd name="T8" fmla="*/ 103 w 1828800"/>
                <a:gd name="T9" fmla="*/ 0 h 534389"/>
                <a:gd name="T10" fmla="*/ 84 w 1828800"/>
                <a:gd name="T11" fmla="*/ 555100 h 534389"/>
                <a:gd name="T12" fmla="*/ 15 w 1828800"/>
                <a:gd name="T13" fmla="*/ 555100 h 534389"/>
                <a:gd name="T14" fmla="*/ 0 w 1828800"/>
                <a:gd name="T15" fmla="*/ 12336 h 53438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828800"/>
                <a:gd name="T25" fmla="*/ 0 h 534389"/>
                <a:gd name="T26" fmla="*/ 1828800 w 1828800"/>
                <a:gd name="T27" fmla="*/ 534389 h 53438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828800" h="534389">
                  <a:moveTo>
                    <a:pt x="0" y="11875"/>
                  </a:moveTo>
                  <a:lnTo>
                    <a:pt x="771896" y="11875"/>
                  </a:lnTo>
                  <a:lnTo>
                    <a:pt x="914400" y="213755"/>
                  </a:lnTo>
                  <a:lnTo>
                    <a:pt x="1080654" y="0"/>
                  </a:lnTo>
                  <a:lnTo>
                    <a:pt x="1828800" y="0"/>
                  </a:lnTo>
                  <a:lnTo>
                    <a:pt x="1484415" y="534389"/>
                  </a:lnTo>
                  <a:lnTo>
                    <a:pt x="261257" y="534389"/>
                  </a:lnTo>
                  <a:lnTo>
                    <a:pt x="0" y="11875"/>
                  </a:lnTo>
                  <a:close/>
                </a:path>
              </a:pathLst>
            </a:cu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>
                <a:lnSpc>
                  <a:spcPct val="200000"/>
                </a:lnSpc>
              </a:pPr>
              <a:r>
                <a:rPr lang="en-US" sz="1600"/>
                <a:t>Float ALU</a:t>
              </a:r>
            </a:p>
          </p:txBody>
        </p:sp>
        <p:sp>
          <p:nvSpPr>
            <p:cNvPr id="7198" name="Rectangle 27"/>
            <p:cNvSpPr>
              <a:spLocks noChangeArrowheads="1"/>
            </p:cNvSpPr>
            <p:nvPr/>
          </p:nvSpPr>
          <p:spPr bwMode="auto">
            <a:xfrm>
              <a:off x="7567613" y="5587206"/>
              <a:ext cx="814387" cy="534987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>
                <a:lnSpc>
                  <a:spcPct val="150000"/>
                </a:lnSpc>
              </a:pPr>
              <a:r>
                <a:rPr lang="en-US"/>
                <a:t>Cache</a:t>
              </a:r>
            </a:p>
          </p:txBody>
        </p:sp>
        <p:sp>
          <p:nvSpPr>
            <p:cNvPr id="7199" name="Rectangle 28"/>
            <p:cNvSpPr>
              <a:spLocks noChangeArrowheads="1"/>
            </p:cNvSpPr>
            <p:nvPr/>
          </p:nvSpPr>
          <p:spPr bwMode="auto">
            <a:xfrm>
              <a:off x="6716713" y="4178300"/>
              <a:ext cx="1828800" cy="9048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dirty="0"/>
                <a:t>Control Unit</a:t>
              </a:r>
            </a:p>
            <a:p>
              <a:pPr algn="ctr"/>
              <a:r>
                <a:rPr lang="en-US" dirty="0"/>
                <a:t>Registers</a:t>
              </a:r>
            </a:p>
            <a:p>
              <a:pPr algn="ctr"/>
              <a:r>
                <a:rPr lang="en-US" dirty="0"/>
                <a:t>Interrupt Logic</a:t>
              </a:r>
            </a:p>
          </p:txBody>
        </p:sp>
        <p:cxnSp>
          <p:nvCxnSpPr>
            <p:cNvPr id="7200" name="Straight Connector 29"/>
            <p:cNvCxnSpPr>
              <a:cxnSpLocks noChangeShapeType="1"/>
            </p:cNvCxnSpPr>
            <p:nvPr/>
          </p:nvCxnSpPr>
          <p:spPr bwMode="auto">
            <a:xfrm rot="5400000">
              <a:off x="3814762" y="5056188"/>
              <a:ext cx="1597025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</p:grpSp>
      <p:sp>
        <p:nvSpPr>
          <p:cNvPr id="7184" name="Rectangle 4"/>
          <p:cNvSpPr>
            <a:spLocks noChangeArrowheads="1"/>
          </p:cNvSpPr>
          <p:nvPr/>
        </p:nvSpPr>
        <p:spPr bwMode="auto">
          <a:xfrm>
            <a:off x="752475" y="2370138"/>
            <a:ext cx="2525713" cy="3333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/>
              <a:t>Execution Units</a:t>
            </a:r>
          </a:p>
        </p:txBody>
      </p:sp>
      <p:sp>
        <p:nvSpPr>
          <p:cNvPr id="7185" name="Rectangle 4"/>
          <p:cNvSpPr>
            <a:spLocks noChangeArrowheads="1"/>
          </p:cNvSpPr>
          <p:nvPr/>
        </p:nvSpPr>
        <p:spPr bwMode="auto">
          <a:xfrm>
            <a:off x="4856163" y="2370138"/>
            <a:ext cx="2527300" cy="3333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/>
              <a:t>Execution Units</a:t>
            </a:r>
          </a:p>
        </p:txBody>
      </p:sp>
      <p:sp>
        <p:nvSpPr>
          <p:cNvPr id="7186" name="Rectangle 4"/>
          <p:cNvSpPr>
            <a:spLocks noChangeArrowheads="1"/>
          </p:cNvSpPr>
          <p:nvPr/>
        </p:nvSpPr>
        <p:spPr bwMode="auto">
          <a:xfrm>
            <a:off x="685800" y="5253038"/>
            <a:ext cx="2525713" cy="3333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/>
              <a:t>Execution Units</a:t>
            </a:r>
          </a:p>
        </p:txBody>
      </p:sp>
      <p:sp>
        <p:nvSpPr>
          <p:cNvPr id="7187" name="Rectangle 4"/>
          <p:cNvSpPr>
            <a:spLocks noChangeArrowheads="1"/>
          </p:cNvSpPr>
          <p:nvPr/>
        </p:nvSpPr>
        <p:spPr bwMode="auto">
          <a:xfrm>
            <a:off x="4768850" y="5253038"/>
            <a:ext cx="2525713" cy="3333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/>
              <a:t>Execution Units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1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1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1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6" grpId="0" animBg="1"/>
      <p:bldP spid="7187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33EBA1E-D631-4B9E-9261-445C06A6B9F3}" type="slidenum">
              <a:rPr lang="en-US" smtClean="0">
                <a:solidFill>
                  <a:schemeClr val="tx2"/>
                </a:solidFill>
              </a:rPr>
              <a:pPr/>
              <a:t>50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 of Chapter 2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686800" cy="5562600"/>
          </a:xfrm>
        </p:spPr>
        <p:txBody>
          <a:bodyPr/>
          <a:lstStyle/>
          <a:p>
            <a:pPr marL="457200" indent="-457200" eaLnBrk="1" hangingPunct="1"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r>
              <a:rPr lang="en-US" sz="2400" dirty="0" smtClean="0"/>
              <a:t>General Issues in Distributed Computing</a:t>
            </a:r>
          </a:p>
          <a:p>
            <a:pPr marL="857250" lvl="1" eaLnBrk="1" hangingPunct="1"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r>
              <a:rPr lang="en-US" sz="2000" dirty="0" smtClean="0"/>
              <a:t>Resource sharing, deadlock, and deadlock handling</a:t>
            </a:r>
          </a:p>
          <a:p>
            <a:pPr marL="857250" lvl="1" eaLnBrk="1" hangingPunct="1"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r>
              <a:rPr lang="en-US" sz="2000" dirty="0" smtClean="0"/>
              <a:t>Synchronization</a:t>
            </a:r>
            <a:endParaRPr lang="en-US" sz="2400" dirty="0" smtClean="0"/>
          </a:p>
          <a:p>
            <a:pPr marL="457200" indent="-457200" eaLnBrk="1" hangingPunct="1"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r>
              <a:rPr lang="en-US" sz="2400" dirty="0" smtClean="0"/>
              <a:t>Creating child process in operating system (Unix)</a:t>
            </a:r>
          </a:p>
          <a:p>
            <a:pPr marL="457200" indent="-457200" eaLnBrk="1" hangingPunct="1"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r>
              <a:rPr lang="en-US" sz="2400" dirty="0" smtClean="0"/>
              <a:t>Multithreading in Java (method sync and statement sync)</a:t>
            </a:r>
          </a:p>
          <a:p>
            <a:pPr marL="457200" indent="-457200" eaLnBrk="1" hangingPunct="1"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r>
              <a:rPr lang="en-US" sz="2400" dirty="0" smtClean="0"/>
              <a:t>Multithreading in C# and </a:t>
            </a:r>
            <a:r>
              <a:rPr lang="en-US" sz="2400" dirty="0" err="1" smtClean="0"/>
              <a:t>.Net</a:t>
            </a:r>
            <a:endParaRPr lang="en-US" sz="2400" dirty="0" smtClean="0"/>
          </a:p>
          <a:p>
            <a:pPr marL="857250" lvl="1" eaLnBrk="1" hangingPunct="1"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r>
              <a:rPr lang="en-US" sz="2000" dirty="0" smtClean="0"/>
              <a:t>Monitors / Lock / Conditional Monitors</a:t>
            </a:r>
          </a:p>
          <a:p>
            <a:pPr marL="857250" lvl="1" eaLnBrk="1" hangingPunct="1"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r>
              <a:rPr lang="en-US" sz="2000" dirty="0" smtClean="0"/>
              <a:t>Reader/Writer Locks / Mutex / Semaphores</a:t>
            </a:r>
          </a:p>
          <a:p>
            <a:pPr marL="857250" lvl="1" eaLnBrk="1" hangingPunct="1"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r>
              <a:rPr lang="en-US" sz="2000" dirty="0" smtClean="0"/>
              <a:t>Coordination events: define orders of thread execution</a:t>
            </a:r>
          </a:p>
          <a:p>
            <a:pPr marL="457200" indent="-457200" eaLnBrk="1" hangingPunct="1"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r>
              <a:rPr lang="en-US" sz="2400" dirty="0" smtClean="0"/>
              <a:t>Delegate for creating event service &amp; event-driven programming</a:t>
            </a:r>
          </a:p>
          <a:p>
            <a:pPr marL="857250" lvl="1" eaLnBrk="1" hangingPunct="1"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r>
              <a:rPr lang="en-US" sz="2000" dirty="0" smtClean="0"/>
              <a:t>Even-driven programming and delegate</a:t>
            </a:r>
          </a:p>
          <a:p>
            <a:pPr marL="857250" lvl="1" eaLnBrk="1" hangingPunct="1"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r>
              <a:rPr lang="en-US" sz="2000" dirty="0" smtClean="0"/>
              <a:t>Delegates and callbacks</a:t>
            </a:r>
          </a:p>
          <a:p>
            <a:pPr marL="457200" eaLnBrk="1" hangingPunct="1"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r>
              <a:rPr lang="en-US" sz="2400" dirty="0" smtClean="0"/>
              <a:t>Performance and efficiency of multithreading &amp; multi-cores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8077200" y="1219200"/>
            <a:ext cx="9906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990000"/>
                </a:solidFill>
              </a:rPr>
              <a:t>Quiz 2 in the Next Lecture</a:t>
            </a:r>
          </a:p>
        </p:txBody>
      </p:sp>
    </p:spTree>
    <p:extLst>
      <p:ext uri="{BB962C8B-B14F-4D97-AF65-F5344CB8AC3E}">
        <p14:creationId xmlns:p14="http://schemas.microsoft.com/office/powerpoint/2010/main" val="903393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Utilization of Multi-Core Processors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497888" cy="4760913"/>
          </a:xfrm>
        </p:spPr>
        <p:txBody>
          <a:bodyPr/>
          <a:lstStyle/>
          <a:p>
            <a:r>
              <a:rPr lang="en-US" smtClean="0"/>
              <a:t>People are always running multiple applications when they use their computer.</a:t>
            </a:r>
          </a:p>
          <a:p>
            <a:r>
              <a:rPr lang="en-US" smtClean="0"/>
              <a:t>Tasks are automatically distributed to different cores, and thus multi-cores are always useful.</a:t>
            </a:r>
          </a:p>
          <a:p>
            <a:r>
              <a:rPr lang="en-US" smtClean="0"/>
              <a:t>The problem is, if one has a critical (serial) application and wants to get the computation done as quick as possible, one would close all other applications. In this case, ONE CORE will be used only.</a:t>
            </a:r>
          </a:p>
          <a:p>
            <a:r>
              <a:rPr lang="en-US" smtClean="0"/>
              <a:t>How can this problem be addressed, with support from the development environment?</a:t>
            </a:r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EBB748A-3734-4C23-9C3F-FA3D48597CB3}" type="slidenum">
              <a:rPr lang="en-US" smtClean="0"/>
              <a:pPr/>
              <a:t>6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Intel Software Support to Multi-Core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229600" cy="5410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dirty="0" smtClean="0"/>
              <a:t>One solution Intel offers: </a:t>
            </a:r>
            <a:br>
              <a:rPr lang="en-US" dirty="0" smtClean="0"/>
            </a:br>
            <a:r>
              <a:rPr lang="en-US" dirty="0" smtClean="0"/>
              <a:t>Intel® Threading Building Blocks (Intel® </a:t>
            </a:r>
            <a:r>
              <a:rPr lang="en-US" b="1" dirty="0" smtClean="0"/>
              <a:t>TBB</a:t>
            </a:r>
            <a:r>
              <a:rPr lang="en-US" dirty="0" smtClean="0"/>
              <a:t>)</a:t>
            </a:r>
          </a:p>
          <a:p>
            <a:r>
              <a:rPr lang="en-US" dirty="0" smtClean="0"/>
              <a:t>TBB is a set of library functions primarily designed for optimizing computation-intensive applications, such as graphics processing in gaming.</a:t>
            </a:r>
          </a:p>
          <a:p>
            <a:r>
              <a:rPr lang="en-US" dirty="0" smtClean="0"/>
              <a:t>TBB can enhance the performance of these applications with relatively small amounts of coding effort. </a:t>
            </a:r>
          </a:p>
          <a:p>
            <a:r>
              <a:rPr lang="en-US" dirty="0" smtClean="0"/>
              <a:t>Even for a serial application, TBB techniques demonstrate straightforward ways of introducing performance threading.</a:t>
            </a: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632C704-6AAF-40C0-A665-9C6EBDB633F8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11269" name="Rectangle 4"/>
          <p:cNvSpPr>
            <a:spLocks noChangeArrowheads="1"/>
          </p:cNvSpPr>
          <p:nvPr/>
        </p:nvSpPr>
        <p:spPr bwMode="auto">
          <a:xfrm>
            <a:off x="1066800" y="911225"/>
            <a:ext cx="8001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http://software.intel.com/en-us/articles/optimizing-game-architectures-with-intel-threading-building-blocks/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Key Ideas of Intel® TBB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914400" y="1905000"/>
            <a:ext cx="8153400" cy="38100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3200" dirty="0" smtClean="0">
                <a:solidFill>
                  <a:srgbClr val="0000FF"/>
                </a:solidFill>
              </a:rPr>
              <a:t>Improve parallel computing possibility by:</a:t>
            </a:r>
          </a:p>
          <a:p>
            <a:r>
              <a:rPr lang="en-US" sz="3200" dirty="0" smtClean="0">
                <a:solidFill>
                  <a:srgbClr val="0000FF"/>
                </a:solidFill>
              </a:rPr>
              <a:t>Turning synchronous (blocking) calls into asynchronous (non-blocking) calls.</a:t>
            </a:r>
          </a:p>
          <a:p>
            <a:r>
              <a:rPr lang="en-US" sz="3200" dirty="0" smtClean="0">
                <a:solidFill>
                  <a:srgbClr val="0000FF"/>
                </a:solidFill>
              </a:rPr>
              <a:t>Converting nested (vertical) method calls (threads) into flat method calls.</a:t>
            </a:r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2E2BEA7-1699-494A-8A5B-E882548279FE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12293" name="Rectangle 4"/>
          <p:cNvSpPr>
            <a:spLocks noChangeArrowheads="1"/>
          </p:cNvSpPr>
          <p:nvPr/>
        </p:nvSpPr>
        <p:spPr bwMode="auto">
          <a:xfrm>
            <a:off x="1066800" y="911225"/>
            <a:ext cx="8001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http://software.intel.com/en-us/articles/optimizing-game-architectures-with-intel-threading-building-blocks/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Synchronous Calls of a Large Thread</a:t>
            </a:r>
          </a:p>
        </p:txBody>
      </p:sp>
      <p:sp>
        <p:nvSpPr>
          <p:cNvPr id="1331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D820D41-25B6-49F3-BDF1-05BC17867B9B}" type="slidenum">
              <a:rPr lang="en-US" smtClean="0"/>
              <a:pPr/>
              <a:t>9</a:t>
            </a:fld>
            <a:endParaRPr lang="en-US" smtClean="0"/>
          </a:p>
        </p:txBody>
      </p:sp>
      <p:grpSp>
        <p:nvGrpSpPr>
          <p:cNvPr id="13316" name="Group 20"/>
          <p:cNvGrpSpPr>
            <a:grpSpLocks/>
          </p:cNvGrpSpPr>
          <p:nvPr/>
        </p:nvGrpSpPr>
        <p:grpSpPr bwMode="auto">
          <a:xfrm>
            <a:off x="1295400" y="1352550"/>
            <a:ext cx="6096000" cy="5048250"/>
            <a:chOff x="1447800" y="1219200"/>
            <a:chExt cx="4876800" cy="4038600"/>
          </a:xfrm>
        </p:grpSpPr>
        <p:sp>
          <p:nvSpPr>
            <p:cNvPr id="25" name="Flowchart: Terminator 24"/>
            <p:cNvSpPr/>
            <p:nvPr/>
          </p:nvSpPr>
          <p:spPr bwMode="auto">
            <a:xfrm>
              <a:off x="4419600" y="4495800"/>
              <a:ext cx="1828800" cy="457200"/>
            </a:xfrm>
            <a:prstGeom prst="flowChartTerminator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en-US" sz="2000" dirty="0"/>
                <a:t>Task processing</a:t>
              </a:r>
            </a:p>
          </p:txBody>
        </p:sp>
        <p:cxnSp>
          <p:nvCxnSpPr>
            <p:cNvPr id="13318" name="Straight Arrow Connector 28"/>
            <p:cNvCxnSpPr>
              <a:cxnSpLocks noChangeShapeType="1"/>
              <a:stCxn id="13" idx="2"/>
              <a:endCxn id="25" idx="0"/>
            </p:cNvCxnSpPr>
            <p:nvPr/>
          </p:nvCxnSpPr>
          <p:spPr bwMode="auto">
            <a:xfrm rot="16200000" flipH="1">
              <a:off x="4876007" y="4037806"/>
              <a:ext cx="457200" cy="45878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13319" name="Straight Arrow Connector 29"/>
            <p:cNvCxnSpPr>
              <a:cxnSpLocks noChangeShapeType="1"/>
              <a:stCxn id="13" idx="2"/>
              <a:endCxn id="26" idx="0"/>
            </p:cNvCxnSpPr>
            <p:nvPr/>
          </p:nvCxnSpPr>
          <p:spPr bwMode="auto">
            <a:xfrm rot="16200000" flipH="1">
              <a:off x="4723607" y="4190206"/>
              <a:ext cx="609600" cy="30638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5" name="Rectangle 4"/>
            <p:cNvSpPr/>
            <p:nvPr/>
          </p:nvSpPr>
          <p:spPr bwMode="auto">
            <a:xfrm>
              <a:off x="3810000" y="2362200"/>
              <a:ext cx="22098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en-US" sz="2000" dirty="0"/>
                <a:t>Entry Point / Root</a:t>
              </a:r>
            </a:p>
          </p:txBody>
        </p:sp>
        <p:sp>
          <p:nvSpPr>
            <p:cNvPr id="6" name="Flowchart: Terminator 5"/>
            <p:cNvSpPr/>
            <p:nvPr/>
          </p:nvSpPr>
          <p:spPr bwMode="auto">
            <a:xfrm>
              <a:off x="4495800" y="3276600"/>
              <a:ext cx="1828800" cy="457200"/>
            </a:xfrm>
            <a:prstGeom prst="flowChartTerminator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en-US" sz="2000" dirty="0"/>
                <a:t>Task processing</a:t>
              </a:r>
            </a:p>
          </p:txBody>
        </p:sp>
        <p:sp>
          <p:nvSpPr>
            <p:cNvPr id="13322" name="Rectangle 8"/>
            <p:cNvSpPr>
              <a:spLocks noChangeArrowheads="1"/>
            </p:cNvSpPr>
            <p:nvPr/>
          </p:nvSpPr>
          <p:spPr bwMode="auto">
            <a:xfrm>
              <a:off x="1447800" y="1219200"/>
              <a:ext cx="1827213" cy="381000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2000"/>
                <a:t>Caller spawns</a:t>
              </a:r>
            </a:p>
          </p:txBody>
        </p:sp>
        <p:cxnSp>
          <p:nvCxnSpPr>
            <p:cNvPr id="13323" name="Shape 10"/>
            <p:cNvCxnSpPr>
              <a:cxnSpLocks noChangeShapeType="1"/>
            </p:cNvCxnSpPr>
            <p:nvPr/>
          </p:nvCxnSpPr>
          <p:spPr bwMode="auto">
            <a:xfrm>
              <a:off x="3124200" y="1866900"/>
              <a:ext cx="1639888" cy="495300"/>
            </a:xfrm>
            <a:prstGeom prst="curvedConnector2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12" name="Flowchart: Terminator 11"/>
            <p:cNvSpPr/>
            <p:nvPr/>
          </p:nvSpPr>
          <p:spPr bwMode="auto">
            <a:xfrm>
              <a:off x="4191000" y="3429000"/>
              <a:ext cx="1828800" cy="457200"/>
            </a:xfrm>
            <a:prstGeom prst="flowChartTerminator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en-US" sz="2000" dirty="0"/>
                <a:t>Task processing</a:t>
              </a:r>
            </a:p>
          </p:txBody>
        </p:sp>
        <p:sp>
          <p:nvSpPr>
            <p:cNvPr id="13" name="Flowchart: Terminator 12"/>
            <p:cNvSpPr/>
            <p:nvPr/>
          </p:nvSpPr>
          <p:spPr bwMode="auto">
            <a:xfrm>
              <a:off x="3961130" y="3581400"/>
              <a:ext cx="1828800" cy="457200"/>
            </a:xfrm>
            <a:prstGeom prst="flowChartTerminator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en-US" sz="2000" dirty="0"/>
                <a:t>Task processing</a:t>
              </a:r>
            </a:p>
          </p:txBody>
        </p:sp>
        <p:cxnSp>
          <p:nvCxnSpPr>
            <p:cNvPr id="13326" name="Straight Arrow Connector 7"/>
            <p:cNvCxnSpPr>
              <a:cxnSpLocks noChangeShapeType="1"/>
              <a:stCxn id="5" idx="2"/>
              <a:endCxn id="13" idx="0"/>
            </p:cNvCxnSpPr>
            <p:nvPr/>
          </p:nvCxnSpPr>
          <p:spPr bwMode="auto">
            <a:xfrm rot="5400000">
              <a:off x="4514057" y="3180556"/>
              <a:ext cx="762000" cy="3968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13327" name="Straight Arrow Connector 14"/>
            <p:cNvCxnSpPr>
              <a:cxnSpLocks noChangeShapeType="1"/>
              <a:stCxn id="5" idx="2"/>
              <a:endCxn id="6" idx="0"/>
            </p:cNvCxnSpPr>
            <p:nvPr/>
          </p:nvCxnSpPr>
          <p:spPr bwMode="auto">
            <a:xfrm rot="16200000" flipH="1">
              <a:off x="4933950" y="2800350"/>
              <a:ext cx="457200" cy="4953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13328" name="Straight Arrow Connector 15"/>
            <p:cNvCxnSpPr>
              <a:cxnSpLocks noChangeShapeType="1"/>
              <a:stCxn id="5" idx="2"/>
              <a:endCxn id="12" idx="0"/>
            </p:cNvCxnSpPr>
            <p:nvPr/>
          </p:nvCxnSpPr>
          <p:spPr bwMode="auto">
            <a:xfrm rot="16200000" flipH="1">
              <a:off x="4705350" y="3028950"/>
              <a:ext cx="609600" cy="1905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26" name="Flowchart: Terminator 25"/>
            <p:cNvSpPr/>
            <p:nvPr/>
          </p:nvSpPr>
          <p:spPr bwMode="auto">
            <a:xfrm>
              <a:off x="4267200" y="4648200"/>
              <a:ext cx="1828800" cy="457200"/>
            </a:xfrm>
            <a:prstGeom prst="flowChartTerminator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en-US" sz="2000" dirty="0"/>
                <a:t>Task processing</a:t>
              </a:r>
            </a:p>
          </p:txBody>
        </p:sp>
        <p:sp>
          <p:nvSpPr>
            <p:cNvPr id="27" name="Flowchart: Terminator 26"/>
            <p:cNvSpPr/>
            <p:nvPr/>
          </p:nvSpPr>
          <p:spPr bwMode="auto">
            <a:xfrm>
              <a:off x="3961130" y="4800600"/>
              <a:ext cx="1828800" cy="457200"/>
            </a:xfrm>
            <a:prstGeom prst="flowChartTerminator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en-US" sz="2000" dirty="0"/>
                <a:t>Task processing</a:t>
              </a:r>
            </a:p>
          </p:txBody>
        </p:sp>
        <p:cxnSp>
          <p:nvCxnSpPr>
            <p:cNvPr id="13331" name="Straight Arrow Connector 27"/>
            <p:cNvCxnSpPr>
              <a:cxnSpLocks noChangeShapeType="1"/>
              <a:endCxn id="27" idx="0"/>
            </p:cNvCxnSpPr>
            <p:nvPr/>
          </p:nvCxnSpPr>
          <p:spPr bwMode="auto">
            <a:xfrm rot="5400000">
              <a:off x="4495007" y="4418806"/>
              <a:ext cx="762000" cy="158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13332" name="Rectangle 42"/>
            <p:cNvSpPr>
              <a:spLocks noChangeArrowheads="1"/>
            </p:cNvSpPr>
            <p:nvPr/>
          </p:nvSpPr>
          <p:spPr bwMode="auto">
            <a:xfrm>
              <a:off x="1447800" y="1676400"/>
              <a:ext cx="1827213" cy="381000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2000"/>
                <a:t>Caller Waits</a:t>
              </a:r>
            </a:p>
          </p:txBody>
        </p:sp>
        <p:cxnSp>
          <p:nvCxnSpPr>
            <p:cNvPr id="13333" name="Shape 43"/>
            <p:cNvCxnSpPr>
              <a:cxnSpLocks noChangeShapeType="1"/>
              <a:stCxn id="13322" idx="3"/>
              <a:endCxn id="5" idx="0"/>
            </p:cNvCxnSpPr>
            <p:nvPr/>
          </p:nvCxnSpPr>
          <p:spPr bwMode="auto">
            <a:xfrm>
              <a:off x="3275013" y="1409700"/>
              <a:ext cx="1639887" cy="952500"/>
            </a:xfrm>
            <a:prstGeom prst="curvedConnector2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Blends 3">
    <a:dk1>
      <a:srgbClr val="000000"/>
    </a:dk1>
    <a:lt1>
      <a:srgbClr val="FFFFFF"/>
    </a:lt1>
    <a:dk2>
      <a:srgbClr val="333399"/>
    </a:dk2>
    <a:lt2>
      <a:srgbClr val="1C1C1C"/>
    </a:lt2>
    <a:accent1>
      <a:srgbClr val="00E4A8"/>
    </a:accent1>
    <a:accent2>
      <a:srgbClr val="FFCF01"/>
    </a:accent2>
    <a:accent3>
      <a:srgbClr val="FFFFFF"/>
    </a:accent3>
    <a:accent4>
      <a:srgbClr val="000000"/>
    </a:accent4>
    <a:accent5>
      <a:srgbClr val="AAEFD1"/>
    </a:accent5>
    <a:accent6>
      <a:srgbClr val="E7BB01"/>
    </a:accent6>
    <a:hlink>
      <a:srgbClr val="FF0000"/>
    </a:hlink>
    <a:folHlink>
      <a:srgbClr val="3333CC"/>
    </a:folHlink>
  </a:clrScheme>
  <a:fontScheme name="Blends">
    <a:majorFont>
      <a:latin typeface="Times New Roman"/>
      <a:ea typeface=""/>
      <a:cs typeface=""/>
    </a:majorFont>
    <a:minorFont>
      <a:latin typeface="Times New Roman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Blends 3">
    <a:dk1>
      <a:srgbClr val="000000"/>
    </a:dk1>
    <a:lt1>
      <a:srgbClr val="FFFFFF"/>
    </a:lt1>
    <a:dk2>
      <a:srgbClr val="333399"/>
    </a:dk2>
    <a:lt2>
      <a:srgbClr val="1C1C1C"/>
    </a:lt2>
    <a:accent1>
      <a:srgbClr val="00E4A8"/>
    </a:accent1>
    <a:accent2>
      <a:srgbClr val="FFCF01"/>
    </a:accent2>
    <a:accent3>
      <a:srgbClr val="FFFFFF"/>
    </a:accent3>
    <a:accent4>
      <a:srgbClr val="000000"/>
    </a:accent4>
    <a:accent5>
      <a:srgbClr val="AAEFD1"/>
    </a:accent5>
    <a:accent6>
      <a:srgbClr val="E7BB01"/>
    </a:accent6>
    <a:hlink>
      <a:srgbClr val="FF0000"/>
    </a:hlink>
    <a:folHlink>
      <a:srgbClr val="3333CC"/>
    </a:folHlink>
  </a:clrScheme>
  <a:fontScheme name="Blends">
    <a:majorFont>
      <a:latin typeface="Times New Roman"/>
      <a:ea typeface=""/>
      <a:cs typeface=""/>
    </a:majorFont>
    <a:minorFont>
      <a:latin typeface="Times New Roman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Blends 3">
    <a:dk1>
      <a:srgbClr val="000000"/>
    </a:dk1>
    <a:lt1>
      <a:srgbClr val="FFFFFF"/>
    </a:lt1>
    <a:dk2>
      <a:srgbClr val="333399"/>
    </a:dk2>
    <a:lt2>
      <a:srgbClr val="1C1C1C"/>
    </a:lt2>
    <a:accent1>
      <a:srgbClr val="00E4A8"/>
    </a:accent1>
    <a:accent2>
      <a:srgbClr val="FFCF01"/>
    </a:accent2>
    <a:accent3>
      <a:srgbClr val="FFFFFF"/>
    </a:accent3>
    <a:accent4>
      <a:srgbClr val="000000"/>
    </a:accent4>
    <a:accent5>
      <a:srgbClr val="AAEFD1"/>
    </a:accent5>
    <a:accent6>
      <a:srgbClr val="E7BB01"/>
    </a:accent6>
    <a:hlink>
      <a:srgbClr val="FF0000"/>
    </a:hlink>
    <a:folHlink>
      <a:srgbClr val="3333CC"/>
    </a:folHlink>
  </a:clrScheme>
  <a:fontScheme name="Blends">
    <a:majorFont>
      <a:latin typeface="Times New Roman"/>
      <a:ea typeface=""/>
      <a:cs typeface=""/>
    </a:majorFont>
    <a:minorFont>
      <a:latin typeface="Times New Roman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16538</TotalTime>
  <Words>2800</Words>
  <Application>Microsoft Office PowerPoint</Application>
  <PresentationFormat>On-screen Show (4:3)</PresentationFormat>
  <Paragraphs>749</Paragraphs>
  <Slides>50</Slides>
  <Notes>37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Blends</vt:lpstr>
      <vt:lpstr>PowerPoint Presentation</vt:lpstr>
      <vt:lpstr>Contents</vt:lpstr>
      <vt:lpstr>Multithreading and Multi-Core Technology</vt:lpstr>
      <vt:lpstr>Single Core and HyperThreading Processor </vt:lpstr>
      <vt:lpstr>Multi-Core and HyperThreading Processor </vt:lpstr>
      <vt:lpstr>Utilization of Multi-Core Processors</vt:lpstr>
      <vt:lpstr>Intel Software Support to Multi-Core</vt:lpstr>
      <vt:lpstr>Key Ideas of Intel® TBB</vt:lpstr>
      <vt:lpstr>Synchronous Calls of a Large Thread</vt:lpstr>
      <vt:lpstr>TBB Asynchronous Call on Smaller Thread</vt:lpstr>
      <vt:lpstr>Creating a Root for Sync Calls</vt:lpstr>
      <vt:lpstr>TBB Sync Calls with Promise System</vt:lpstr>
      <vt:lpstr>C++ Code Implementing Promise &amp; Wait</vt:lpstr>
      <vt:lpstr>Other Solutions of Improving Performance</vt:lpstr>
      <vt:lpstr>Performance Metrics of Multithreading</vt:lpstr>
      <vt:lpstr>Amdahl’s Law (Review)</vt:lpstr>
      <vt:lpstr>Example: Salability of N-Core</vt:lpstr>
      <vt:lpstr>Gustafson's Law, with a Different Assumption</vt:lpstr>
      <vt:lpstr>Efficiency of Multi-Core Processors</vt:lpstr>
      <vt:lpstr>Intel Multithreading Demos on Multi-Cores</vt:lpstr>
      <vt:lpstr>Performance Measurements  Using Many (32) Core Processor</vt:lpstr>
      <vt:lpstr>Validating Famous Conjectures</vt:lpstr>
      <vt:lpstr>Case Study: Verifying Program Correctness </vt:lpstr>
      <vt:lpstr>Collatz Conjecture (Half Or Triple Plus One)</vt:lpstr>
      <vt:lpstr>The method to be started as a thread</vt:lpstr>
      <vt:lpstr>Experiment Design for a Core 2 Qua Computer</vt:lpstr>
      <vt:lpstr>Output (Part)</vt:lpstr>
      <vt:lpstr>Speedup and Efficiency on 4-Core Processor</vt:lpstr>
      <vt:lpstr>Speedup and Efficiency Observation on 4 Cores</vt:lpstr>
      <vt:lpstr>Further Experiment on Intel 32-Core MTL</vt:lpstr>
      <vt:lpstr>Experiment Design for a 32-Core Computer Attempt 1</vt:lpstr>
      <vt:lpstr>Experiment Data From Attempt 1</vt:lpstr>
      <vt:lpstr>Performance: of the 32-Core Attempt 1</vt:lpstr>
      <vt:lpstr>Experiment Design for a 32-Core Computer Attempt 1</vt:lpstr>
      <vt:lpstr>Using Modulo Operation for Input Partition Attempt 2 </vt:lpstr>
      <vt:lpstr>Experiment Data From Attempt 2</vt:lpstr>
      <vt:lpstr>Performance: of the 32-Core Attempt 2</vt:lpstr>
      <vt:lpstr>Performance: of the 32-Core Attempt 3  The Final Version</vt:lpstr>
      <vt:lpstr>Performance: of the 32-Core Attempt 3  The Final Version</vt:lpstr>
      <vt:lpstr>Experiment Results on Intel 32-Core MTL</vt:lpstr>
      <vt:lpstr>Analysis of the Experiment Results</vt:lpstr>
      <vt:lpstr>The Complete Program (Attempt 3)</vt:lpstr>
      <vt:lpstr>The Program (Console Application)</vt:lpstr>
      <vt:lpstr>Partition Inputs into a List of Array</vt:lpstr>
      <vt:lpstr>Create and Start Threads</vt:lpstr>
      <vt:lpstr>Calculate the Time</vt:lpstr>
      <vt:lpstr>Output (Part)</vt:lpstr>
      <vt:lpstr>Multithreading Performance with Communication and Synchronization</vt:lpstr>
      <vt:lpstr>Performance with Thread Communication </vt:lpstr>
      <vt:lpstr>Summary of Chapter 2</vt:lpstr>
    </vt:vector>
  </TitlesOfParts>
  <Company>ASU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445</dc:title>
  <dc:creator>Dr. Yinong Chen</dc:creator>
  <cp:lastModifiedBy>Yinong Chen</cp:lastModifiedBy>
  <cp:revision>1059</cp:revision>
  <dcterms:created xsi:type="dcterms:W3CDTF">2005-09-17T18:09:54Z</dcterms:created>
  <dcterms:modified xsi:type="dcterms:W3CDTF">2013-02-06T21:25:10Z</dcterms:modified>
</cp:coreProperties>
</file>