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5" r:id="rId3"/>
    <p:sldId id="296" r:id="rId4"/>
    <p:sldId id="463" r:id="rId5"/>
    <p:sldId id="465" r:id="rId6"/>
    <p:sldId id="466" r:id="rId7"/>
    <p:sldId id="467" r:id="rId8"/>
    <p:sldId id="613" r:id="rId9"/>
    <p:sldId id="469" r:id="rId10"/>
    <p:sldId id="470" r:id="rId11"/>
    <p:sldId id="694" r:id="rId12"/>
    <p:sldId id="692" r:id="rId13"/>
    <p:sldId id="693" r:id="rId14"/>
    <p:sldId id="471" r:id="rId15"/>
    <p:sldId id="472" r:id="rId16"/>
    <p:sldId id="649" r:id="rId17"/>
    <p:sldId id="650" r:id="rId18"/>
    <p:sldId id="651" r:id="rId19"/>
    <p:sldId id="652" r:id="rId20"/>
    <p:sldId id="653" r:id="rId21"/>
    <p:sldId id="654" r:id="rId22"/>
    <p:sldId id="655" r:id="rId23"/>
    <p:sldId id="656" r:id="rId24"/>
    <p:sldId id="657" r:id="rId25"/>
    <p:sldId id="658" r:id="rId26"/>
    <p:sldId id="670" r:id="rId27"/>
    <p:sldId id="703" r:id="rId28"/>
    <p:sldId id="704" r:id="rId29"/>
    <p:sldId id="705" r:id="rId30"/>
    <p:sldId id="669" r:id="rId31"/>
    <p:sldId id="702" r:id="rId32"/>
    <p:sldId id="696" r:id="rId33"/>
    <p:sldId id="697" r:id="rId34"/>
    <p:sldId id="698" r:id="rId35"/>
    <p:sldId id="699" r:id="rId36"/>
    <p:sldId id="700" r:id="rId37"/>
    <p:sldId id="706" r:id="rId38"/>
    <p:sldId id="701" r:id="rId3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008000"/>
    <a:srgbClr val="CCECFF"/>
    <a:srgbClr val="FF9900"/>
    <a:srgbClr val="990000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9" autoAdjust="0"/>
    <p:restoredTop sz="86255" autoAdjust="0"/>
  </p:normalViewPr>
  <p:slideViewPr>
    <p:cSldViewPr snapToObjects="1">
      <p:cViewPr varScale="1">
        <p:scale>
          <a:sx n="81" d="100"/>
          <a:sy n="81" d="100"/>
        </p:scale>
        <p:origin x="-78" y="-252"/>
      </p:cViewPr>
      <p:guideLst>
        <p:guide orient="horz" pos="4319"/>
        <p:guide pos="56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B9C55E5C-66BA-4F06-A8F8-464033188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59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13AAD4F-E645-439F-8BD1-0808D887F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1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063D69-B0BB-45DA-9B77-288E0790A133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620352-B126-44B5-83B2-D2032A694710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7BFC15-45DB-422F-8ABF-34B5BBA0A4B8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E7386A-31E3-4986-A3BA-0A092AA9D0BD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39BD4C-4E79-4ACE-A559-DA7982411C7C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0C4A15-9B81-4BF3-A6E2-C394C3956D71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B62939-1B50-438E-942A-B73060DDBEB5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4F3239-FAB7-454B-9943-B371A3B31FB0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93B10A-F72E-46B5-8422-435558A1104D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455C9C-AD7A-4713-9633-6169F6243A34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408269-0514-4CC6-9484-77E37C298823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695C09-E182-4EBD-B0B6-639C0DAA11CC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59CA6D-0015-4EBE-BA69-B5FD38618E0E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ACABA9-FC52-438D-8D20-FDABD794D354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9B1F03-45F4-437B-B8D0-D7A55C50CFF2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F26396-4067-48A2-90D3-2885ADD3B4C9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B704B-67B5-4A1D-9D47-557FC20F7E5B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D26001-FAC3-45A6-8083-69F5203E62B1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CE58D1-44FE-41CC-97FF-6DE6C0109E3E}" type="slidenum">
              <a:rPr lang="en-US" b="0" smtClean="0">
                <a:latin typeface="Arial" pitchFamily="34" charset="0"/>
              </a:rPr>
              <a:pPr/>
              <a:t>37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6B2D0C-F11F-46E2-AD93-F25A8C239703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DB861D-5F7F-40A1-A81F-163E3AFA7C3D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CF881A-0E41-4AF3-931F-A1754726E7B9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5CFBDD-19D7-415C-8269-C79EF5F0107E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5B54E1-66B9-43FA-A9E9-254B1A5DBCE3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45BA36-F236-4443-B6F9-B14EA139C82E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085E7A-1125-49CD-BDF7-16BBA8CB12EE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1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1CE02-3C87-4878-BFB6-C7A00A612B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8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0AB78-4AC7-480B-BA8D-D9E6A2A1D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1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68B5B-9DBF-41C1-9389-64CD73BC0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3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6461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73097-EAB6-46C6-A50D-9FB70D032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8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AAF16-5C44-4DF0-95E0-350CC2183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4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0A499-17E6-4772-B31F-26BD3330B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4A68-1945-4FFD-8C8C-6FFC269DE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3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1821F-6354-46CD-BBC3-6528E95D6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B6045-577B-4D5E-A73F-AFE0CF6AC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5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34F01-7240-44FE-912E-BFB91EAE7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E69CB91-B314-49CC-A367-C3A19EA4C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4" r:id="rId1"/>
    <p:sldLayoutId id="2147484745" r:id="rId2"/>
    <p:sldLayoutId id="2147484746" r:id="rId3"/>
    <p:sldLayoutId id="2147484736" r:id="rId4"/>
    <p:sldLayoutId id="2147484737" r:id="rId5"/>
    <p:sldLayoutId id="2147484738" r:id="rId6"/>
    <p:sldLayoutId id="2147484739" r:id="rId7"/>
    <p:sldLayoutId id="2147484740" r:id="rId8"/>
    <p:sldLayoutId id="2147484741" r:id="rId9"/>
    <p:sldLayoutId id="2147484742" r:id="rId10"/>
    <p:sldLayoutId id="21474847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venus.eas.asu.edu/WSRepository/Services/WcfRestService4/Service1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enus.eas.asu.edu/WSRepository/Services/WcfRestService4/Service1/add2?x=15&amp;y=17" TargetMode="External"/><Relationship Id="rId5" Type="http://schemas.openxmlformats.org/officeDocument/2006/relationships/hyperlink" Target="http://venus.eas.asu.edu/WSRepository/Services/WcfRestService4/Service1/AbsValue?x=-123" TargetMode="External"/><Relationship Id="rId4" Type="http://schemas.openxmlformats.org/officeDocument/2006/relationships/hyperlink" Target="http://venus.eas.asu.edu/WSRepository/Services/WcfRestService4/Service1/PiValu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ChangeArrowheads="1"/>
          </p:cNvSpPr>
          <p:nvPr/>
        </p:nvSpPr>
        <p:spPr bwMode="auto">
          <a:xfrm>
            <a:off x="852488" y="2746375"/>
            <a:ext cx="72485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182563" indent="-363538" algn="ctr" defTabSz="966788">
              <a:lnSpc>
                <a:spcPct val="125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>
                <a:solidFill>
                  <a:schemeClr val="folHlink"/>
                </a:solidFill>
              </a:rPr>
              <a:t>Chapter 3</a:t>
            </a:r>
          </a:p>
          <a:p>
            <a:pPr marL="182563" indent="-363538" algn="ctr" defTabSz="966788">
              <a:lnSpc>
                <a:spcPct val="125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>
                <a:solidFill>
                  <a:schemeClr val="folHlink"/>
                </a:solidFill>
              </a:rPr>
              <a:t>Essentials in Service-Oriented </a:t>
            </a:r>
            <a:br>
              <a:rPr lang="en-US" sz="3800" b="1">
                <a:solidFill>
                  <a:schemeClr val="folHlink"/>
                </a:solidFill>
              </a:rPr>
            </a:br>
            <a:r>
              <a:rPr lang="en-US" sz="3800" b="1">
                <a:solidFill>
                  <a:schemeClr val="folHlink"/>
                </a:solidFill>
              </a:rPr>
              <a:t>Software Development </a:t>
            </a:r>
          </a:p>
        </p:txBody>
      </p:sp>
      <p:sp>
        <p:nvSpPr>
          <p:cNvPr id="11267" name="Rectangle 11"/>
          <p:cNvSpPr>
            <a:spLocks noChangeArrowheads="1"/>
          </p:cNvSpPr>
          <p:nvPr/>
        </p:nvSpPr>
        <p:spPr bwMode="auto">
          <a:xfrm>
            <a:off x="2870200" y="5951538"/>
            <a:ext cx="3330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r" defTabSz="966788"/>
            <a:r>
              <a:rPr lang="en-US" sz="2500"/>
              <a:t>Reading: Text Chapter 3</a:t>
            </a:r>
            <a:endParaRPr lang="en-US" sz="2400"/>
          </a:p>
        </p:txBody>
      </p:sp>
      <p:sp>
        <p:nvSpPr>
          <p:cNvPr id="11268" name="Rectangle 12"/>
          <p:cNvSpPr>
            <a:spLocks noChangeArrowheads="1"/>
          </p:cNvSpPr>
          <p:nvPr/>
        </p:nvSpPr>
        <p:spPr bwMode="auto">
          <a:xfrm>
            <a:off x="625475" y="1524000"/>
            <a:ext cx="782161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b="1" i="1">
                <a:solidFill>
                  <a:srgbClr val="280099"/>
                </a:solidFill>
              </a:rPr>
              <a:t>CSE 445/598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>
                <a:solidFill>
                  <a:srgbClr val="280099"/>
                </a:solidFill>
              </a:rPr>
              <a:t>Distributed Software Development</a:t>
            </a:r>
            <a:endParaRPr lang="en-US" altLang="en-US" sz="3000" b="1" i="1">
              <a:solidFill>
                <a:srgbClr val="280099"/>
              </a:solidFill>
            </a:endParaRPr>
          </a:p>
        </p:txBody>
      </p:sp>
      <p:grpSp>
        <p:nvGrpSpPr>
          <p:cNvPr id="11269" name="Group 8"/>
          <p:cNvGrpSpPr>
            <a:grpSpLocks/>
          </p:cNvGrpSpPr>
          <p:nvPr/>
        </p:nvGrpSpPr>
        <p:grpSpPr bwMode="auto">
          <a:xfrm>
            <a:off x="217488" y="219075"/>
            <a:ext cx="5802312" cy="674688"/>
            <a:chOff x="76200" y="219075"/>
            <a:chExt cx="6640512" cy="771525"/>
          </a:xfrm>
        </p:grpSpPr>
        <p:pic>
          <p:nvPicPr>
            <p:cNvPr id="1127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62" y="219075"/>
              <a:ext cx="6457950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1" name="Picture 8" descr="http://engineering.asu.edu/sites/default/files/shared/downloads/ASU_engineering_RGB_2009_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222250"/>
              <a:ext cx="3230562" cy="75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2" descr="http://www.public.asu.edu/~ychen10/images/SocWsiCo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567425"/>
            <a:ext cx="1625498" cy="213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4267200"/>
            <a:ext cx="4106862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76300"/>
            <a:ext cx="67056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A3799D-62CB-4468-B2FF-62DF51F7DCFF}" type="slidenum">
              <a:rPr lang="en-US" smtClean="0">
                <a:solidFill>
                  <a:schemeClr val="tx2"/>
                </a:solidFill>
              </a:rPr>
              <a:pPr/>
              <a:t>10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852488" y="117475"/>
            <a:ext cx="80629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000" b="1">
                <a:solidFill>
                  <a:schemeClr val="tx2"/>
                </a:solidFill>
                <a:cs typeface="Times New Roman" pitchFamily="18" charset="0"/>
              </a:rPr>
              <a:t>Test Services: You entered the service function</a:t>
            </a:r>
            <a:endParaRPr lang="en-US" sz="3000" b="1">
              <a:solidFill>
                <a:schemeClr val="tx2"/>
              </a:solidFill>
            </a:endParaRPr>
          </a:p>
        </p:txBody>
      </p:sp>
      <p:sp>
        <p:nvSpPr>
          <p:cNvPr id="473092" name="AutoShape 4"/>
          <p:cNvSpPr>
            <a:spLocks noChangeArrowheads="1"/>
          </p:cNvSpPr>
          <p:nvPr/>
        </p:nvSpPr>
        <p:spPr bwMode="auto">
          <a:xfrm>
            <a:off x="6019800" y="3162300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3094" name="AutoShape 6"/>
          <p:cNvSpPr>
            <a:spLocks noChangeArrowheads="1"/>
          </p:cNvSpPr>
          <p:nvPr/>
        </p:nvSpPr>
        <p:spPr bwMode="auto">
          <a:xfrm>
            <a:off x="5638800" y="6219825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2" grpId="0" animBg="1"/>
      <p:bldP spid="4730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35"/>
          <p:cNvGrpSpPr>
            <a:grpSpLocks/>
          </p:cNvGrpSpPr>
          <p:nvPr/>
        </p:nvGrpSpPr>
        <p:grpSpPr bwMode="auto">
          <a:xfrm>
            <a:off x="2019300" y="2176595"/>
            <a:ext cx="5981700" cy="2019300"/>
            <a:chOff x="1219200" y="2171700"/>
            <a:chExt cx="5981700" cy="2019300"/>
          </a:xfrm>
        </p:grpSpPr>
        <p:sp>
          <p:nvSpPr>
            <p:cNvPr id="23567" name="Rounded Rectangle 10"/>
            <p:cNvSpPr>
              <a:spLocks noChangeArrowheads="1"/>
            </p:cNvSpPr>
            <p:nvPr/>
          </p:nvSpPr>
          <p:spPr bwMode="auto">
            <a:xfrm>
              <a:off x="1219200" y="2476500"/>
              <a:ext cx="1676400" cy="14859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/>
                <a:t>WCF Client</a:t>
              </a:r>
            </a:p>
          </p:txBody>
        </p:sp>
        <p:sp>
          <p:nvSpPr>
            <p:cNvPr id="23568" name="Rounded Rectangle 12"/>
            <p:cNvSpPr>
              <a:spLocks noChangeArrowheads="1"/>
            </p:cNvSpPr>
            <p:nvPr/>
          </p:nvSpPr>
          <p:spPr bwMode="auto">
            <a:xfrm>
              <a:off x="5143500" y="2171700"/>
              <a:ext cx="2057400" cy="20193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/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943100" y="30480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 dirty="0"/>
                <a:t>Proxy</a:t>
              </a:r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2057400" y="3314700"/>
              <a:ext cx="800100" cy="228600"/>
              <a:chOff x="1866900" y="54483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3" name="Rectangle 16"/>
              <p:cNvSpPr>
                <a:spLocks noChangeArrowheads="1"/>
              </p:cNvSpPr>
              <p:nvPr/>
            </p:nvSpPr>
            <p:spPr bwMode="auto">
              <a:xfrm>
                <a:off x="2400300" y="54483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dirty="0"/>
                  <a:t>C</a:t>
                </a:r>
              </a:p>
            </p:txBody>
          </p:sp>
          <p:sp>
            <p:nvSpPr>
              <p:cNvPr id="64" name="Rectangle 17"/>
              <p:cNvSpPr>
                <a:spLocks noChangeArrowheads="1"/>
              </p:cNvSpPr>
              <p:nvPr/>
            </p:nvSpPr>
            <p:spPr bwMode="auto">
              <a:xfrm>
                <a:off x="2133600" y="54483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dirty="0"/>
                  <a:t>B</a:t>
                </a:r>
              </a:p>
            </p:txBody>
          </p:sp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1866900" y="54483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dirty="0"/>
                  <a:t>A</a:t>
                </a:r>
              </a:p>
            </p:txBody>
          </p:sp>
        </p:grp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5448300" y="25527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/>
                <a:t>Endpoint</a:t>
              </a:r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5372100" y="2781300"/>
              <a:ext cx="800100" cy="228600"/>
              <a:chOff x="3771900" y="55626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37719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A</a:t>
                </a:r>
              </a:p>
            </p:txBody>
          </p:sp>
          <p:sp>
            <p:nvSpPr>
              <p:cNvPr id="61" name="Rectangle 14"/>
              <p:cNvSpPr>
                <a:spLocks noChangeArrowheads="1"/>
              </p:cNvSpPr>
              <p:nvPr/>
            </p:nvSpPr>
            <p:spPr bwMode="auto">
              <a:xfrm>
                <a:off x="40386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B</a:t>
                </a:r>
              </a:p>
            </p:txBody>
          </p:sp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43053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C</a:t>
                </a:r>
              </a:p>
            </p:txBody>
          </p:sp>
        </p:grp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5486400" y="30861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/>
                <a:t>Endpoint</a:t>
              </a: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5410200" y="3314700"/>
              <a:ext cx="800100" cy="228600"/>
              <a:chOff x="3771900" y="55626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57" name="Rectangle 25"/>
              <p:cNvSpPr>
                <a:spLocks noChangeArrowheads="1"/>
              </p:cNvSpPr>
              <p:nvPr/>
            </p:nvSpPr>
            <p:spPr bwMode="auto">
              <a:xfrm>
                <a:off x="37719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A</a:t>
                </a:r>
              </a:p>
            </p:txBody>
          </p:sp>
          <p:sp>
            <p:nvSpPr>
              <p:cNvPr id="58" name="Rectangle 26"/>
              <p:cNvSpPr>
                <a:spLocks noChangeArrowheads="1"/>
              </p:cNvSpPr>
              <p:nvPr/>
            </p:nvSpPr>
            <p:spPr bwMode="auto">
              <a:xfrm>
                <a:off x="40386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B</a:t>
                </a:r>
              </a:p>
            </p:txBody>
          </p:sp>
          <p:sp>
            <p:nvSpPr>
              <p:cNvPr id="59" name="Rectangle 27"/>
              <p:cNvSpPr>
                <a:spLocks noChangeArrowheads="1"/>
              </p:cNvSpPr>
              <p:nvPr/>
            </p:nvSpPr>
            <p:spPr bwMode="auto">
              <a:xfrm>
                <a:off x="43053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C</a:t>
                </a:r>
              </a:p>
            </p:txBody>
          </p:sp>
        </p:grp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5524500" y="36195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/>
                <a:t>Endpoint</a:t>
              </a: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5448300" y="3848100"/>
              <a:ext cx="800100" cy="228600"/>
              <a:chOff x="3771900" y="55626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54" name="Rectangle 30"/>
              <p:cNvSpPr>
                <a:spLocks noChangeArrowheads="1"/>
              </p:cNvSpPr>
              <p:nvPr/>
            </p:nvSpPr>
            <p:spPr bwMode="auto">
              <a:xfrm>
                <a:off x="37719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A</a:t>
                </a:r>
              </a:p>
            </p:txBody>
          </p:sp>
          <p:sp>
            <p:nvSpPr>
              <p:cNvPr id="55" name="Rectangle 31"/>
              <p:cNvSpPr>
                <a:spLocks noChangeArrowheads="1"/>
              </p:cNvSpPr>
              <p:nvPr/>
            </p:nvSpPr>
            <p:spPr bwMode="auto">
              <a:xfrm>
                <a:off x="40386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B</a:t>
                </a:r>
              </a:p>
            </p:txBody>
          </p:sp>
          <p:sp>
            <p:nvSpPr>
              <p:cNvPr id="56" name="Rectangle 32"/>
              <p:cNvSpPr>
                <a:spLocks noChangeArrowheads="1"/>
              </p:cNvSpPr>
              <p:nvPr/>
            </p:nvSpPr>
            <p:spPr bwMode="auto">
              <a:xfrm>
                <a:off x="43053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C</a:t>
                </a:r>
              </a:p>
            </p:txBody>
          </p:sp>
        </p:grpSp>
        <p:cxnSp>
          <p:nvCxnSpPr>
            <p:cNvPr id="23577" name="Straight Arrow Connector 34"/>
            <p:cNvCxnSpPr>
              <a:cxnSpLocks noChangeShapeType="1"/>
            </p:cNvCxnSpPr>
            <p:nvPr/>
          </p:nvCxnSpPr>
          <p:spPr bwMode="auto">
            <a:xfrm flipV="1">
              <a:off x="2857500" y="2895600"/>
              <a:ext cx="2514600" cy="533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Straight Arrow Connector 35"/>
            <p:cNvCxnSpPr>
              <a:cxnSpLocks noChangeShapeType="1"/>
            </p:cNvCxnSpPr>
            <p:nvPr/>
          </p:nvCxnSpPr>
          <p:spPr bwMode="auto">
            <a:xfrm>
              <a:off x="2857500" y="3429000"/>
              <a:ext cx="25527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Straight Arrow Connector 36"/>
            <p:cNvCxnSpPr>
              <a:cxnSpLocks noChangeShapeType="1"/>
            </p:cNvCxnSpPr>
            <p:nvPr/>
          </p:nvCxnSpPr>
          <p:spPr bwMode="auto">
            <a:xfrm>
              <a:off x="2857500" y="3429000"/>
              <a:ext cx="2590800" cy="533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358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31242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30099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33147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35814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36195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9337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86" name="Rectangle 50"/>
            <p:cNvSpPr>
              <a:spLocks noChangeArrowheads="1"/>
            </p:cNvSpPr>
            <p:nvPr/>
          </p:nvSpPr>
          <p:spPr bwMode="auto">
            <a:xfrm>
              <a:off x="5433939" y="2171700"/>
              <a:ext cx="14860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WCF Service.svc</a:t>
              </a:r>
            </a:p>
          </p:txBody>
        </p:sp>
        <p:pic>
          <p:nvPicPr>
            <p:cNvPr id="23587" name="Picture 37" descr="C:\Users\yinong\Pictures\Figure 5.22 server 20935339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0" y="2933700"/>
              <a:ext cx="685800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8" name="Picture 38" descr="C:\Users\yinong\Pictures\Figure 5.23 monitor 21593067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3048000"/>
              <a:ext cx="485775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39AD5F-5BF9-42D9-8062-0585B290E6B0}" type="slidenum">
              <a:rPr lang="en-US" smtClean="0">
                <a:solidFill>
                  <a:schemeClr val="tx2"/>
                </a:solidFill>
              </a:rPr>
              <a:pPr/>
              <a:t>11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495"/>
            <a:ext cx="8077200" cy="145481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Developing Web Services (</a:t>
            </a:r>
            <a:r>
              <a:rPr lang="en-US" dirty="0" smtClean="0">
                <a:solidFill>
                  <a:srgbClr val="FF0000"/>
                </a:solidFill>
              </a:rPr>
              <a:t>.svc</a:t>
            </a:r>
            <a:r>
              <a:rPr lang="en-US" dirty="0" smtClean="0"/>
              <a:t>) in</a:t>
            </a:r>
            <a:br>
              <a:rPr lang="en-US" dirty="0" smtClean="0"/>
            </a:br>
            <a:r>
              <a:rPr lang="en-US" dirty="0" smtClean="0"/>
              <a:t>Windows Communication Foundation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New Standard Recommended in </a:t>
            </a:r>
            <a:r>
              <a:rPr lang="en-US" dirty="0" err="1" smtClean="0">
                <a:solidFill>
                  <a:srgbClr val="FF0000"/>
                </a:solidFill>
              </a:rPr>
              <a:t>.Net</a:t>
            </a:r>
            <a:r>
              <a:rPr lang="en-US" dirty="0" smtClean="0">
                <a:solidFill>
                  <a:srgbClr val="FF0000"/>
                </a:solidFill>
              </a:rPr>
              <a:t> 4.x</a:t>
            </a: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952500" y="3583120"/>
            <a:ext cx="4457700" cy="2578100"/>
            <a:chOff x="342900" y="2542386"/>
            <a:chExt cx="4457700" cy="2578284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1899241" y="4751314"/>
              <a:ext cx="1646605" cy="369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Endpoint/Proxy</a:t>
              </a:r>
            </a:p>
          </p:txBody>
        </p:sp>
        <p:sp>
          <p:nvSpPr>
            <p:cNvPr id="23560" name="Rectangle 12"/>
            <p:cNvSpPr>
              <a:spLocks noChangeArrowheads="1"/>
            </p:cNvSpPr>
            <p:nvPr/>
          </p:nvSpPr>
          <p:spPr bwMode="auto">
            <a:xfrm>
              <a:off x="342900" y="3825176"/>
              <a:ext cx="4457700" cy="91446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AutoShape 9"/>
            <p:cNvSpPr>
              <a:spLocks noChangeArrowheads="1"/>
            </p:cNvSpPr>
            <p:nvPr/>
          </p:nvSpPr>
          <p:spPr bwMode="auto">
            <a:xfrm>
              <a:off x="457200" y="3977631"/>
              <a:ext cx="1371600" cy="609600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</a:t>
              </a:r>
              <a:r>
                <a:rPr lang="en-US" dirty="0"/>
                <a:t>ddress</a:t>
              </a:r>
            </a:p>
            <a:p>
              <a:pPr algn="ctr"/>
              <a:r>
                <a:rPr lang="en-US" dirty="0"/>
                <a:t>(where)</a:t>
              </a:r>
            </a:p>
          </p:txBody>
        </p: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1905000" y="3977631"/>
              <a:ext cx="1371600" cy="609600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/>
                <a:t>inding</a:t>
              </a:r>
            </a:p>
            <a:p>
              <a:pPr algn="ctr"/>
              <a:r>
                <a:rPr lang="en-US" dirty="0"/>
                <a:t>(how)</a:t>
              </a:r>
            </a:p>
          </p:txBody>
        </p:sp>
        <p:sp>
          <p:nvSpPr>
            <p:cNvPr id="23563" name="AutoShape 11"/>
            <p:cNvSpPr>
              <a:spLocks noChangeArrowheads="1"/>
            </p:cNvSpPr>
            <p:nvPr/>
          </p:nvSpPr>
          <p:spPr bwMode="auto">
            <a:xfrm>
              <a:off x="3352800" y="3977631"/>
              <a:ext cx="1371600" cy="609600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</a:t>
              </a:r>
              <a:r>
                <a:rPr lang="en-US" dirty="0"/>
                <a:t>ontract</a:t>
              </a:r>
            </a:p>
            <a:p>
              <a:pPr algn="ctr"/>
              <a:r>
                <a:rPr lang="en-US" dirty="0"/>
                <a:t>(what)</a:t>
              </a:r>
            </a:p>
          </p:txBody>
        </p:sp>
        <p:cxnSp>
          <p:nvCxnSpPr>
            <p:cNvPr id="23564" name="Straight Arrow Connector 25"/>
            <p:cNvCxnSpPr>
              <a:cxnSpLocks noChangeShapeType="1"/>
              <a:stCxn id="23560" idx="0"/>
            </p:cNvCxnSpPr>
            <p:nvPr/>
          </p:nvCxnSpPr>
          <p:spPr bwMode="auto">
            <a:xfrm flipV="1">
              <a:off x="2571750" y="2542386"/>
              <a:ext cx="57946" cy="12827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Straight Arrow Connector 26"/>
            <p:cNvCxnSpPr>
              <a:cxnSpLocks noChangeShapeType="1"/>
              <a:stCxn id="23560" idx="0"/>
            </p:cNvCxnSpPr>
            <p:nvPr/>
          </p:nvCxnSpPr>
          <p:spPr bwMode="auto">
            <a:xfrm flipV="1">
              <a:off x="2571750" y="2542386"/>
              <a:ext cx="361952" cy="12827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6" name="Straight Arrow Connector 27"/>
            <p:cNvCxnSpPr>
              <a:cxnSpLocks noChangeShapeType="1"/>
              <a:stCxn id="23560" idx="0"/>
            </p:cNvCxnSpPr>
            <p:nvPr/>
          </p:nvCxnSpPr>
          <p:spPr bwMode="auto">
            <a:xfrm flipH="1" flipV="1">
              <a:off x="2400302" y="2542386"/>
              <a:ext cx="171448" cy="12827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58" name="TextBox 49"/>
          <p:cNvSpPr txBox="1">
            <a:spLocks noChangeArrowheads="1"/>
          </p:cNvSpPr>
          <p:nvPr/>
        </p:nvSpPr>
        <p:spPr bwMode="auto">
          <a:xfrm rot="667058">
            <a:off x="3962400" y="3799020"/>
            <a:ext cx="190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HTTPS and others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6465" y="1774164"/>
            <a:ext cx="1849210" cy="1012031"/>
          </a:xfrm>
          <a:prstGeom prst="wedgeRoundRectCallout">
            <a:avLst>
              <a:gd name="adj1" fmla="val 76900"/>
              <a:gd name="adj2" fmla="val -629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 this standard in all assignments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 Web Services Using </a:t>
            </a:r>
            <a:r>
              <a:rPr lang="en-US" smtClean="0">
                <a:solidFill>
                  <a:srgbClr val="FF0000"/>
                </a:solidFill>
              </a:rPr>
              <a:t>WCF</a:t>
            </a:r>
            <a:endParaRPr lang="en-US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FECD2E-71B5-4398-9881-68C2211F871F}" type="slidenum">
              <a:rPr lang="en-US" smtClean="0">
                <a:solidFill>
                  <a:schemeClr val="tx2"/>
                </a:solidFill>
              </a:rPr>
              <a:pPr/>
              <a:t>12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25" y="1006475"/>
            <a:ext cx="6105525" cy="1590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663" y="2670175"/>
            <a:ext cx="6919912" cy="37417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Left Arrow 5"/>
          <p:cNvSpPr>
            <a:spLocks noChangeArrowheads="1"/>
          </p:cNvSpPr>
          <p:nvPr/>
        </p:nvSpPr>
        <p:spPr bwMode="auto">
          <a:xfrm>
            <a:off x="4419600" y="1682750"/>
            <a:ext cx="379413" cy="261938"/>
          </a:xfrm>
          <a:prstGeom prst="leftArrow">
            <a:avLst>
              <a:gd name="adj1" fmla="val 50000"/>
              <a:gd name="adj2" fmla="val 49825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eft Arrow 7"/>
          <p:cNvSpPr>
            <a:spLocks noChangeArrowheads="1"/>
          </p:cNvSpPr>
          <p:nvPr/>
        </p:nvSpPr>
        <p:spPr bwMode="auto">
          <a:xfrm>
            <a:off x="4735513" y="5175250"/>
            <a:ext cx="381000" cy="379413"/>
          </a:xfrm>
          <a:prstGeom prst="leftArrow">
            <a:avLst>
              <a:gd name="adj1" fmla="val 50000"/>
              <a:gd name="adj2" fmla="val 5020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TextBox 6"/>
          <p:cNvSpPr txBox="1">
            <a:spLocks noChangeArrowheads="1"/>
          </p:cNvSpPr>
          <p:nvPr/>
        </p:nvSpPr>
        <p:spPr bwMode="auto">
          <a:xfrm>
            <a:off x="6777038" y="866775"/>
            <a:ext cx="22002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Text Chapter 3, section 3.2.1</a:t>
            </a:r>
          </a:p>
          <a:p>
            <a:r>
              <a:rPr lang="en-US" sz="2000"/>
              <a:t>You did this exercise in assignment 1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8188" y="3408363"/>
            <a:ext cx="1962150" cy="19240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eft Arrow 10"/>
          <p:cNvSpPr>
            <a:spLocks noChangeArrowheads="1"/>
          </p:cNvSpPr>
          <p:nvPr/>
        </p:nvSpPr>
        <p:spPr bwMode="auto">
          <a:xfrm>
            <a:off x="8442325" y="4395788"/>
            <a:ext cx="379413" cy="171450"/>
          </a:xfrm>
          <a:prstGeom prst="leftArrow">
            <a:avLst>
              <a:gd name="adj1" fmla="val 50000"/>
              <a:gd name="adj2" fmla="val 49822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eft Arrow 11"/>
          <p:cNvSpPr>
            <a:spLocks noChangeArrowheads="1"/>
          </p:cNvSpPr>
          <p:nvPr/>
        </p:nvSpPr>
        <p:spPr bwMode="auto">
          <a:xfrm>
            <a:off x="8442325" y="4567238"/>
            <a:ext cx="379413" cy="171450"/>
          </a:xfrm>
          <a:prstGeom prst="leftArrow">
            <a:avLst>
              <a:gd name="adj1" fmla="val 50000"/>
              <a:gd name="adj2" fmla="val 49822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IService.cs and Service.cs Files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8E6F7A-B657-41CB-B2F7-10320CB21582}" type="slidenum">
              <a:rPr lang="en-US" smtClean="0">
                <a:solidFill>
                  <a:schemeClr val="tx2"/>
                </a:solidFill>
              </a:rPr>
              <a:pPr/>
              <a:t>13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952500"/>
            <a:ext cx="3897313" cy="37734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6500" y="923925"/>
            <a:ext cx="4033838" cy="48577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" y="4976813"/>
            <a:ext cx="5799138" cy="18811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0" y="1152525"/>
            <a:ext cx="6781800" cy="3533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BE4EE8-DD38-4885-9759-AE6C176CA858}" type="slidenum">
              <a:rPr lang="en-US" smtClean="0">
                <a:solidFill>
                  <a:schemeClr val="tx2"/>
                </a:solidFill>
              </a:rPr>
              <a:pPr/>
              <a:t>14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565150" y="161925"/>
            <a:ext cx="80629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000" b="1">
                <a:solidFill>
                  <a:schemeClr val="tx2"/>
                </a:solidFill>
                <a:cs typeface="Times New Roman" pitchFamily="18" charset="0"/>
              </a:rPr>
              <a:t>WSDL Service Description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4119" name="AutoShape 7"/>
          <p:cNvSpPr>
            <a:spLocks noChangeArrowheads="1"/>
          </p:cNvSpPr>
          <p:nvPr/>
        </p:nvSpPr>
        <p:spPr bwMode="auto">
          <a:xfrm>
            <a:off x="6132513" y="2441575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6700" y="3884613"/>
            <a:ext cx="7483475" cy="2428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728075" y="5857875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 bwMode="auto">
          <a:xfrm>
            <a:off x="5278437" y="1607520"/>
            <a:ext cx="583778" cy="3035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772955" y="4339740"/>
            <a:ext cx="583778" cy="3035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9" grpId="0" animBg="1"/>
      <p:bldP spid="10" grpId="0" animBg="1"/>
      <p:bldP spid="2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18D6E0-676F-40CD-9365-C1FD871167B4}" type="slidenum">
              <a:rPr lang="en-US" smtClean="0">
                <a:solidFill>
                  <a:schemeClr val="tx2"/>
                </a:solidFill>
              </a:rPr>
              <a:pPr/>
              <a:t>15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7963" cy="694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2C02C0-EE95-4490-BC61-43628A7738D8}" type="slidenum">
              <a:rPr lang="en-US" smtClean="0">
                <a:solidFill>
                  <a:schemeClr val="tx2"/>
                </a:solidFill>
              </a:rPr>
              <a:pPr/>
              <a:t>16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WSDL: </a:t>
            </a:r>
            <a:r>
              <a:rPr lang="en-US" altLang="zh-CN" sz="2800" smtClean="0">
                <a:ea typeface="宋体" pitchFamily="2" charset="-122"/>
              </a:rPr>
              <a:t>Web Service Description Language</a:t>
            </a:r>
            <a:endParaRPr lang="en-US" sz="280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69288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WSDL is used to describe Web services, including four critical aspects of Web services:</a:t>
            </a:r>
            <a:endParaRPr lang="en-GB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>
                <a:solidFill>
                  <a:srgbClr val="0000FF"/>
                </a:solidFill>
              </a:rPr>
              <a:t>Functionality description </a:t>
            </a:r>
            <a:r>
              <a:rPr lang="en-GB" sz="2400" dirty="0" smtClean="0"/>
              <a:t>of the services in standard taxonomy;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>
                <a:solidFill>
                  <a:srgbClr val="0000FF"/>
                </a:solidFill>
              </a:rPr>
              <a:t>Contract </a:t>
            </a:r>
            <a:r>
              <a:rPr lang="en-GB" sz="2400" dirty="0">
                <a:solidFill>
                  <a:schemeClr val="bg2"/>
                </a:solidFill>
              </a:rPr>
              <a:t>of parameter types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dirty="0" smtClean="0"/>
              <a:t>and </a:t>
            </a:r>
            <a:r>
              <a:rPr lang="en-GB" sz="2400" dirty="0" smtClean="0"/>
              <a:t>return type of the function (service) calls;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>
                <a:solidFill>
                  <a:srgbClr val="0000FF"/>
                </a:solidFill>
              </a:rPr>
              <a:t>Binding</a:t>
            </a:r>
            <a:r>
              <a:rPr lang="en-GB" sz="2400" dirty="0" smtClean="0"/>
              <a:t> information about the transport protocol to be used, usually, SOAP;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>
                <a:solidFill>
                  <a:srgbClr val="0000FF"/>
                </a:solidFill>
              </a:rPr>
              <a:t>Address</a:t>
            </a:r>
            <a:r>
              <a:rPr lang="en-GB" sz="2400" dirty="0" smtClean="0"/>
              <a:t> information for locating the specified service.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last three aspects can be automatically generated.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Web services described in WSDL can be searched, matched with the requirement.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Web services described in WSDL provides the remote call detail.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BC2817-0E97-477B-AA28-BE26D269811C}" type="slidenum">
              <a:rPr lang="en-US" smtClean="0">
                <a:solidFill>
                  <a:schemeClr val="tx2"/>
                </a:solidFill>
              </a:rPr>
              <a:pPr/>
              <a:t>17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Logical Structure of WSDL Document’s Elements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536700" y="1600200"/>
            <a:ext cx="578008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service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906588" y="23622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/>
              <a:t>(URL)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798888" y="2681288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906588" y="2971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/>
              <a:t>(soap)</a:t>
            </a:r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1906588" y="3733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29705" name="Rectangle 11"/>
          <p:cNvSpPr>
            <a:spLocks noChangeArrowheads="1"/>
          </p:cNvSpPr>
          <p:nvPr/>
        </p:nvSpPr>
        <p:spPr bwMode="auto">
          <a:xfrm>
            <a:off x="1906588" y="4343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2973388" y="4953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29707" name="Rectangle 13"/>
          <p:cNvSpPr>
            <a:spLocks noChangeArrowheads="1"/>
          </p:cNvSpPr>
          <p:nvPr/>
        </p:nvSpPr>
        <p:spPr bwMode="auto">
          <a:xfrm>
            <a:off x="2973388" y="6248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cxnSp>
        <p:nvCxnSpPr>
          <p:cNvPr id="29708" name="AutoShape 14"/>
          <p:cNvCxnSpPr>
            <a:cxnSpLocks noChangeShapeType="1"/>
            <a:stCxn id="29703" idx="2"/>
            <a:endCxn id="29704" idx="0"/>
          </p:cNvCxnSpPr>
          <p:nvPr/>
        </p:nvCxnSpPr>
        <p:spPr bwMode="auto">
          <a:xfrm>
            <a:off x="2592388" y="3505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5"/>
          <p:cNvCxnSpPr>
            <a:cxnSpLocks noChangeShapeType="1"/>
            <a:stCxn id="29705" idx="2"/>
            <a:endCxn id="29712" idx="1"/>
          </p:cNvCxnSpPr>
          <p:nvPr/>
        </p:nvCxnSpPr>
        <p:spPr bwMode="auto">
          <a:xfrm rot="16200000" flipH="1">
            <a:off x="2116138" y="52006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6"/>
          <p:cNvCxnSpPr>
            <a:cxnSpLocks noChangeShapeType="1"/>
            <a:stCxn id="29705" idx="2"/>
            <a:endCxn id="29706" idx="1"/>
          </p:cNvCxnSpPr>
          <p:nvPr/>
        </p:nvCxnSpPr>
        <p:spPr bwMode="auto">
          <a:xfrm rot="16200000" flipH="1">
            <a:off x="2573338" y="47434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1" name="Rectangle 19"/>
          <p:cNvSpPr>
            <a:spLocks noChangeArrowheads="1"/>
          </p:cNvSpPr>
          <p:nvPr/>
        </p:nvSpPr>
        <p:spPr bwMode="auto">
          <a:xfrm>
            <a:off x="2973388" y="5334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sp>
        <p:nvSpPr>
          <p:cNvPr id="29712" name="Rectangle 20"/>
          <p:cNvSpPr>
            <a:spLocks noChangeArrowheads="1"/>
          </p:cNvSpPr>
          <p:nvPr/>
        </p:nvSpPr>
        <p:spPr bwMode="auto">
          <a:xfrm>
            <a:off x="2973388" y="5867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sp>
        <p:nvSpPr>
          <p:cNvPr id="29713" name="Line 21"/>
          <p:cNvSpPr>
            <a:spLocks noChangeShapeType="1"/>
          </p:cNvSpPr>
          <p:nvPr/>
        </p:nvSpPr>
        <p:spPr bwMode="auto">
          <a:xfrm>
            <a:off x="2592388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Text Box 23"/>
          <p:cNvSpPr txBox="1">
            <a:spLocks noChangeArrowheads="1"/>
          </p:cNvSpPr>
          <p:nvPr/>
        </p:nvSpPr>
        <p:spPr bwMode="auto">
          <a:xfrm>
            <a:off x="3278188" y="2362200"/>
            <a:ext cx="108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endpoints</a:t>
            </a:r>
          </a:p>
        </p:txBody>
      </p:sp>
      <p:sp>
        <p:nvSpPr>
          <p:cNvPr id="29715" name="Rectangle 24"/>
          <p:cNvSpPr>
            <a:spLocks noChangeArrowheads="1"/>
          </p:cNvSpPr>
          <p:nvPr/>
        </p:nvSpPr>
        <p:spPr bwMode="auto">
          <a:xfrm>
            <a:off x="4878388" y="23622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/>
              <a:t>(URL)</a:t>
            </a:r>
          </a:p>
        </p:txBody>
      </p:sp>
      <p:sp>
        <p:nvSpPr>
          <p:cNvPr id="29716" name="Rectangle 25"/>
          <p:cNvSpPr>
            <a:spLocks noChangeArrowheads="1"/>
          </p:cNvSpPr>
          <p:nvPr/>
        </p:nvSpPr>
        <p:spPr bwMode="auto">
          <a:xfrm>
            <a:off x="4878388" y="2971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/>
              <a:t>(soap)</a:t>
            </a:r>
          </a:p>
        </p:txBody>
      </p:sp>
      <p:cxnSp>
        <p:nvCxnSpPr>
          <p:cNvPr id="29717" name="AutoShape 30"/>
          <p:cNvCxnSpPr>
            <a:cxnSpLocks noChangeShapeType="1"/>
            <a:stCxn id="29716" idx="2"/>
            <a:endCxn id="29722" idx="0"/>
          </p:cNvCxnSpPr>
          <p:nvPr/>
        </p:nvCxnSpPr>
        <p:spPr bwMode="auto">
          <a:xfrm>
            <a:off x="5564188" y="3505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Line 36"/>
          <p:cNvSpPr>
            <a:spLocks noChangeShapeType="1"/>
          </p:cNvSpPr>
          <p:nvPr/>
        </p:nvSpPr>
        <p:spPr bwMode="auto">
          <a:xfrm>
            <a:off x="5564188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Text Box 38"/>
          <p:cNvSpPr txBox="1">
            <a:spLocks noChangeArrowheads="1"/>
          </p:cNvSpPr>
          <p:nvPr/>
        </p:nvSpPr>
        <p:spPr bwMode="auto">
          <a:xfrm>
            <a:off x="4643438" y="495300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29720" name="Rectangle 39"/>
          <p:cNvSpPr>
            <a:spLocks noChangeArrowheads="1"/>
          </p:cNvSpPr>
          <p:nvPr/>
        </p:nvSpPr>
        <p:spPr bwMode="auto">
          <a:xfrm>
            <a:off x="1536700" y="1143000"/>
            <a:ext cx="578008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definitions</a:t>
            </a:r>
            <a:r>
              <a:rPr lang="en-US"/>
              <a:t>, with a name and namespaces used</a:t>
            </a:r>
            <a:r>
              <a:rPr lang="en-US" b="1">
                <a:solidFill>
                  <a:schemeClr val="folHlink"/>
                </a:solidFill>
              </a:rPr>
              <a:t> </a:t>
            </a:r>
          </a:p>
        </p:txBody>
      </p:sp>
      <p:cxnSp>
        <p:nvCxnSpPr>
          <p:cNvPr id="29721" name="AutoShape 40"/>
          <p:cNvCxnSpPr>
            <a:cxnSpLocks noChangeShapeType="1"/>
            <a:stCxn id="29704" idx="2"/>
            <a:endCxn id="29705" idx="0"/>
          </p:cNvCxnSpPr>
          <p:nvPr/>
        </p:nvCxnSpPr>
        <p:spPr bwMode="auto">
          <a:xfrm>
            <a:off x="2592388" y="41148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2" name="Rectangle 41"/>
          <p:cNvSpPr>
            <a:spLocks noChangeArrowheads="1"/>
          </p:cNvSpPr>
          <p:nvPr/>
        </p:nvSpPr>
        <p:spPr bwMode="auto">
          <a:xfrm>
            <a:off x="4878388" y="3733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29723" name="Rectangle 42"/>
          <p:cNvSpPr>
            <a:spLocks noChangeArrowheads="1"/>
          </p:cNvSpPr>
          <p:nvPr/>
        </p:nvSpPr>
        <p:spPr bwMode="auto">
          <a:xfrm>
            <a:off x="4878388" y="4343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29724" name="Rectangle 43"/>
          <p:cNvSpPr>
            <a:spLocks noChangeArrowheads="1"/>
          </p:cNvSpPr>
          <p:nvPr/>
        </p:nvSpPr>
        <p:spPr bwMode="auto">
          <a:xfrm>
            <a:off x="5945188" y="4953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29725" name="Rectangle 44"/>
          <p:cNvSpPr>
            <a:spLocks noChangeArrowheads="1"/>
          </p:cNvSpPr>
          <p:nvPr/>
        </p:nvSpPr>
        <p:spPr bwMode="auto">
          <a:xfrm>
            <a:off x="5945188" y="6248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cxnSp>
        <p:nvCxnSpPr>
          <p:cNvPr id="29726" name="AutoShape 45"/>
          <p:cNvCxnSpPr>
            <a:cxnSpLocks noChangeShapeType="1"/>
            <a:stCxn id="29723" idx="2"/>
            <a:endCxn id="29729" idx="1"/>
          </p:cNvCxnSpPr>
          <p:nvPr/>
        </p:nvCxnSpPr>
        <p:spPr bwMode="auto">
          <a:xfrm rot="16200000" flipH="1">
            <a:off x="5087938" y="52006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46"/>
          <p:cNvCxnSpPr>
            <a:cxnSpLocks noChangeShapeType="1"/>
            <a:stCxn id="29723" idx="2"/>
            <a:endCxn id="29724" idx="1"/>
          </p:cNvCxnSpPr>
          <p:nvPr/>
        </p:nvCxnSpPr>
        <p:spPr bwMode="auto">
          <a:xfrm rot="16200000" flipH="1">
            <a:off x="5545138" y="47434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8" name="Rectangle 47"/>
          <p:cNvSpPr>
            <a:spLocks noChangeArrowheads="1"/>
          </p:cNvSpPr>
          <p:nvPr/>
        </p:nvSpPr>
        <p:spPr bwMode="auto">
          <a:xfrm>
            <a:off x="5945188" y="5334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sp>
        <p:nvSpPr>
          <p:cNvPr id="29729" name="Rectangle 48"/>
          <p:cNvSpPr>
            <a:spLocks noChangeArrowheads="1"/>
          </p:cNvSpPr>
          <p:nvPr/>
        </p:nvSpPr>
        <p:spPr bwMode="auto">
          <a:xfrm>
            <a:off x="5945188" y="5867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cxnSp>
        <p:nvCxnSpPr>
          <p:cNvPr id="29730" name="AutoShape 49"/>
          <p:cNvCxnSpPr>
            <a:cxnSpLocks noChangeShapeType="1"/>
            <a:stCxn id="29722" idx="2"/>
            <a:endCxn id="29723" idx="0"/>
          </p:cNvCxnSpPr>
          <p:nvPr/>
        </p:nvCxnSpPr>
        <p:spPr bwMode="auto">
          <a:xfrm>
            <a:off x="5564188" y="41148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ounded Rectangular Callout 36"/>
          <p:cNvSpPr>
            <a:spLocks noChangeArrowheads="1"/>
          </p:cNvSpPr>
          <p:nvPr/>
        </p:nvSpPr>
        <p:spPr bwMode="auto">
          <a:xfrm>
            <a:off x="7164388" y="2624138"/>
            <a:ext cx="1219200" cy="762000"/>
          </a:xfrm>
          <a:prstGeom prst="wedgeRoundRectCallout">
            <a:avLst>
              <a:gd name="adj1" fmla="val -132264"/>
              <a:gd name="adj2" fmla="val -4668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Multiple  methods</a:t>
            </a:r>
          </a:p>
        </p:txBody>
      </p:sp>
      <p:sp>
        <p:nvSpPr>
          <p:cNvPr id="36" name="Rounded Rectangular Callout 35"/>
          <p:cNvSpPr>
            <a:spLocks noChangeArrowheads="1"/>
          </p:cNvSpPr>
          <p:nvPr/>
        </p:nvSpPr>
        <p:spPr bwMode="auto">
          <a:xfrm>
            <a:off x="469900" y="3597088"/>
            <a:ext cx="1066800" cy="995363"/>
          </a:xfrm>
          <a:prstGeom prst="wedgeRoundRectCallout">
            <a:avLst>
              <a:gd name="adj1" fmla="val 94982"/>
              <a:gd name="adj2" fmla="val 4008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Method name of the class</a:t>
            </a:r>
          </a:p>
        </p:txBody>
      </p:sp>
      <p:sp>
        <p:nvSpPr>
          <p:cNvPr id="38" name="Rounded Rectangular Callout 37"/>
          <p:cNvSpPr>
            <a:spLocks noChangeArrowheads="1"/>
          </p:cNvSpPr>
          <p:nvPr/>
        </p:nvSpPr>
        <p:spPr bwMode="auto">
          <a:xfrm>
            <a:off x="469900" y="4643438"/>
            <a:ext cx="1218090" cy="995362"/>
          </a:xfrm>
          <a:prstGeom prst="wedgeRoundRectCallout">
            <a:avLst>
              <a:gd name="adj1" fmla="val 140696"/>
              <a:gd name="adj2" fmla="val -813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Method parameter types</a:t>
            </a:r>
          </a:p>
        </p:txBody>
      </p:sp>
      <p:sp>
        <p:nvSpPr>
          <p:cNvPr id="39" name="Rounded Rectangular Callout 38"/>
          <p:cNvSpPr>
            <a:spLocks noChangeArrowheads="1"/>
          </p:cNvSpPr>
          <p:nvPr/>
        </p:nvSpPr>
        <p:spPr bwMode="auto">
          <a:xfrm>
            <a:off x="469900" y="5699125"/>
            <a:ext cx="1369880" cy="739775"/>
          </a:xfrm>
          <a:prstGeom prst="wedgeRoundRectCallout">
            <a:avLst>
              <a:gd name="adj1" fmla="val 127845"/>
              <a:gd name="adj2" fmla="val -1242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Method return type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249988" y="1600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service</a:t>
            </a:r>
          </a:p>
        </p:txBody>
      </p:sp>
      <p:sp>
        <p:nvSpPr>
          <p:cNvPr id="42" name="Rounded Rectangular Callout 41"/>
          <p:cNvSpPr>
            <a:spLocks noChangeArrowheads="1"/>
          </p:cNvSpPr>
          <p:nvPr/>
        </p:nvSpPr>
        <p:spPr bwMode="auto">
          <a:xfrm>
            <a:off x="246063" y="1370013"/>
            <a:ext cx="982662" cy="381000"/>
          </a:xfrm>
          <a:prstGeom prst="wedgeRoundRectCallout">
            <a:avLst>
              <a:gd name="adj1" fmla="val 124903"/>
              <a:gd name="adj2" fmla="val 7476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 class</a:t>
            </a:r>
          </a:p>
        </p:txBody>
      </p:sp>
      <p:sp>
        <p:nvSpPr>
          <p:cNvPr id="43" name="Rounded Rectangular Callout 42"/>
          <p:cNvSpPr>
            <a:spLocks noChangeArrowheads="1"/>
          </p:cNvSpPr>
          <p:nvPr/>
        </p:nvSpPr>
        <p:spPr bwMode="auto">
          <a:xfrm>
            <a:off x="7532688" y="1243013"/>
            <a:ext cx="1535112" cy="668337"/>
          </a:xfrm>
          <a:prstGeom prst="wedgeRoundRectCallout">
            <a:avLst>
              <a:gd name="adj1" fmla="val -68431"/>
              <a:gd name="adj2" fmla="val 3744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A namespace of classes</a:t>
            </a:r>
          </a:p>
        </p:txBody>
      </p:sp>
      <p:sp>
        <p:nvSpPr>
          <p:cNvPr id="44" name="Rounded Rectangular Callout 43"/>
          <p:cNvSpPr>
            <a:spLocks noChangeArrowheads="1"/>
          </p:cNvSpPr>
          <p:nvPr/>
        </p:nvSpPr>
        <p:spPr bwMode="auto">
          <a:xfrm>
            <a:off x="272210" y="2021677"/>
            <a:ext cx="1066800" cy="420688"/>
          </a:xfrm>
          <a:prstGeom prst="wedgeRoundRectCallout">
            <a:avLst>
              <a:gd name="adj1" fmla="val 130276"/>
              <a:gd name="adj2" fmla="val 9810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45" name="Rounded Rectangular Callout 44"/>
          <p:cNvSpPr>
            <a:spLocks noChangeArrowheads="1"/>
          </p:cNvSpPr>
          <p:nvPr/>
        </p:nvSpPr>
        <p:spPr bwMode="auto">
          <a:xfrm>
            <a:off x="307042" y="2632992"/>
            <a:ext cx="1066800" cy="420688"/>
          </a:xfrm>
          <a:prstGeom prst="wedgeRoundRectCallout">
            <a:avLst>
              <a:gd name="adj1" fmla="val 130276"/>
              <a:gd name="adj2" fmla="val 9810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6596" y="3924300"/>
            <a:ext cx="400110" cy="2324100"/>
            <a:chOff x="26596" y="3924300"/>
            <a:chExt cx="400110" cy="2324100"/>
          </a:xfrm>
        </p:grpSpPr>
        <p:sp>
          <p:nvSpPr>
            <p:cNvPr id="4" name="Left Brace 3"/>
            <p:cNvSpPr/>
            <p:nvPr/>
          </p:nvSpPr>
          <p:spPr bwMode="auto">
            <a:xfrm>
              <a:off x="201765" y="3924300"/>
              <a:ext cx="196010" cy="23241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 rot="16200000">
              <a:off x="-306508" y="4960365"/>
              <a:ext cx="106631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Contract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8" grpId="0" animBg="1"/>
      <p:bldP spid="39" grpId="0" animBg="1"/>
      <p:bldP spid="3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A0FC27-A5B8-4D6D-BA39-78DFF1BBB760}" type="slidenum">
              <a:rPr lang="en-US" smtClean="0">
                <a:solidFill>
                  <a:schemeClr val="tx2"/>
                </a:solidFill>
              </a:rPr>
              <a:pPr/>
              <a:t>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WSDL Example: Get Stock Quote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example shows the WSDL definition of a simple service providing stock quotes. </a:t>
            </a:r>
          </a:p>
          <a:p>
            <a:pPr eaLnBrk="1" hangingPunct="1"/>
            <a:r>
              <a:rPr lang="en-US" smtClean="0"/>
              <a:t>The service supports a single </a:t>
            </a:r>
            <a:r>
              <a:rPr lang="en-US" b="1" smtClean="0"/>
              <a:t>operation</a:t>
            </a:r>
            <a:r>
              <a:rPr lang="en-US" smtClean="0"/>
              <a:t> called GetLastTradePrice, which is deployed using the SOAP protocol over HTTP. </a:t>
            </a:r>
          </a:p>
          <a:p>
            <a:pPr eaLnBrk="1" hangingPunct="1"/>
            <a:r>
              <a:rPr lang="en-US" smtClean="0"/>
              <a:t>The request takes a string (</a:t>
            </a:r>
            <a:r>
              <a:rPr lang="en-US" b="1" smtClean="0"/>
              <a:t>type</a:t>
            </a:r>
            <a:r>
              <a:rPr lang="en-US" smtClean="0"/>
              <a:t>) as input, and returns the price as a float (</a:t>
            </a:r>
            <a:r>
              <a:rPr lang="en-US" b="1" smtClean="0"/>
              <a:t>type</a:t>
            </a:r>
            <a:r>
              <a:rPr lang="en-US" smtClean="0"/>
              <a:t>). 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2730500" y="752475"/>
            <a:ext cx="3060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folHlink"/>
                </a:solidFill>
              </a:rPr>
              <a:t>http://www.w3.org/TR/wsdl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35D254-F475-436A-878F-2E4D37426C11}" type="slidenum">
              <a:rPr lang="en-US" smtClean="0">
                <a:solidFill>
                  <a:schemeClr val="tx2"/>
                </a:solidFill>
              </a:rPr>
              <a:pPr/>
              <a:t>19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itchFamily="2" charset="-122"/>
              </a:rPr>
              <a:t>WSDL Example: Organization of the Code</a:t>
            </a:r>
            <a:endParaRPr lang="en-US" sz="280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50292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&lt;?xml version="1.0"?&gt;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&lt;</a:t>
            </a:r>
            <a:r>
              <a:rPr lang="en-US" sz="2000" b="1" smtClean="0">
                <a:latin typeface="Arial" charset="0"/>
              </a:rPr>
              <a:t>definitions</a:t>
            </a:r>
            <a:r>
              <a:rPr lang="en-US" sz="2000" smtClean="0">
                <a:latin typeface="Arial" charset="0"/>
              </a:rPr>
              <a:t> name="StockQuote"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(namespaces used)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</a:t>
            </a:r>
            <a:r>
              <a:rPr lang="de-DE" sz="2000" smtClean="0">
                <a:latin typeface="Arial" charset="0"/>
              </a:rPr>
              <a:t>&lt;types&gt; ... </a:t>
            </a:r>
            <a:r>
              <a:rPr lang="en-US" sz="2000" smtClean="0">
                <a:latin typeface="Arial" charset="0"/>
              </a:rPr>
              <a:t>&lt;/types&gt;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&lt;messages&gt; … &lt;/messages&gt;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 &lt;portType&gt;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	 &lt;operation&gt; … &lt;/operation&gt;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&lt;/portType&gt;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&lt;binding&gt; … &lt;/binding&gt; 	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&lt;service&gt;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	&lt;port&gt; … &lt;/port&gt;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&lt;/service&gt;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&lt;/definitions&gt;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324600" y="20574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/>
              <a:t>(URL)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8216900" y="2376488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324600" y="2667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/>
              <a:t>(soap)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6324600" y="3429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324600" y="4038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7391400" y="4648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7391400" y="5943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cxnSp>
        <p:nvCxnSpPr>
          <p:cNvPr id="31756" name="AutoShape 12"/>
          <p:cNvCxnSpPr>
            <a:cxnSpLocks noChangeShapeType="1"/>
            <a:stCxn id="31751" idx="2"/>
            <a:endCxn id="31752" idx="0"/>
          </p:cNvCxnSpPr>
          <p:nvPr/>
        </p:nvCxnSpPr>
        <p:spPr bwMode="auto">
          <a:xfrm>
            <a:off x="7010400" y="3200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7" name="AutoShape 13"/>
          <p:cNvCxnSpPr>
            <a:cxnSpLocks noChangeShapeType="1"/>
            <a:stCxn id="31753" idx="2"/>
            <a:endCxn id="31760" idx="1"/>
          </p:cNvCxnSpPr>
          <p:nvPr/>
        </p:nvCxnSpPr>
        <p:spPr bwMode="auto">
          <a:xfrm rot="16200000" flipH="1">
            <a:off x="6534150" y="48958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14"/>
          <p:cNvCxnSpPr>
            <a:cxnSpLocks noChangeShapeType="1"/>
            <a:stCxn id="31753" idx="2"/>
            <a:endCxn id="31754" idx="1"/>
          </p:cNvCxnSpPr>
          <p:nvPr/>
        </p:nvCxnSpPr>
        <p:spPr bwMode="auto">
          <a:xfrm rot="16200000" flipH="1">
            <a:off x="6991350" y="44386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7391400" y="5029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7391400" y="5562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70104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1762" name="AutoShape 18"/>
          <p:cNvCxnSpPr>
            <a:cxnSpLocks noChangeShapeType="1"/>
            <a:stCxn id="31752" idx="2"/>
            <a:endCxn id="31753" idx="0"/>
          </p:cNvCxnSpPr>
          <p:nvPr/>
        </p:nvCxnSpPr>
        <p:spPr bwMode="auto">
          <a:xfrm>
            <a:off x="7010400" y="3810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6324600" y="1371600"/>
            <a:ext cx="2667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service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6324600" y="990600"/>
            <a:ext cx="2667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definitions</a:t>
            </a:r>
          </a:p>
        </p:txBody>
      </p:sp>
      <p:sp>
        <p:nvSpPr>
          <p:cNvPr id="501782" name="Freeform 22"/>
          <p:cNvSpPr>
            <a:spLocks/>
          </p:cNvSpPr>
          <p:nvPr/>
        </p:nvSpPr>
        <p:spPr bwMode="auto">
          <a:xfrm>
            <a:off x="2438400" y="1600200"/>
            <a:ext cx="3886200" cy="3505200"/>
          </a:xfrm>
          <a:custGeom>
            <a:avLst/>
            <a:gdLst>
              <a:gd name="T0" fmla="*/ 2147483647 w 2448"/>
              <a:gd name="T1" fmla="*/ 0 h 2208"/>
              <a:gd name="T2" fmla="*/ 2147483647 w 2448"/>
              <a:gd name="T3" fmla="*/ 0 h 2208"/>
              <a:gd name="T4" fmla="*/ 2147483647 w 2448"/>
              <a:gd name="T5" fmla="*/ 2147483647 h 2208"/>
              <a:gd name="T6" fmla="*/ 0 w 2448"/>
              <a:gd name="T7" fmla="*/ 2147483647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2448"/>
              <a:gd name="T13" fmla="*/ 0 h 2208"/>
              <a:gd name="T14" fmla="*/ 2448 w 2448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48" h="2208">
                <a:moveTo>
                  <a:pt x="2448" y="0"/>
                </a:moveTo>
                <a:lnTo>
                  <a:pt x="1536" y="0"/>
                </a:lnTo>
                <a:lnTo>
                  <a:pt x="1536" y="2208"/>
                </a:lnTo>
                <a:lnTo>
                  <a:pt x="0" y="2208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3" name="Freeform 23"/>
          <p:cNvSpPr>
            <a:spLocks/>
          </p:cNvSpPr>
          <p:nvPr/>
        </p:nvSpPr>
        <p:spPr bwMode="auto">
          <a:xfrm>
            <a:off x="3581400" y="2362200"/>
            <a:ext cx="2743200" cy="3124200"/>
          </a:xfrm>
          <a:custGeom>
            <a:avLst/>
            <a:gdLst>
              <a:gd name="T0" fmla="*/ 2147483647 w 1728"/>
              <a:gd name="T1" fmla="*/ 0 h 1920"/>
              <a:gd name="T2" fmla="*/ 2147483647 w 1728"/>
              <a:gd name="T3" fmla="*/ 0 h 1920"/>
              <a:gd name="T4" fmla="*/ 2147483647 w 1728"/>
              <a:gd name="T5" fmla="*/ 2147483647 h 1920"/>
              <a:gd name="T6" fmla="*/ 0 w 1728"/>
              <a:gd name="T7" fmla="*/ 2147483647 h 1920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1920"/>
              <a:gd name="T14" fmla="*/ 1728 w 1728"/>
              <a:gd name="T15" fmla="*/ 1920 h 19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1920">
                <a:moveTo>
                  <a:pt x="1728" y="0"/>
                </a:moveTo>
                <a:lnTo>
                  <a:pt x="864" y="0"/>
                </a:lnTo>
                <a:lnTo>
                  <a:pt x="864" y="1920"/>
                </a:lnTo>
                <a:lnTo>
                  <a:pt x="0" y="1920"/>
                </a:lnTo>
              </a:path>
            </a:pathLst>
          </a:custGeom>
          <a:noFill/>
          <a:ln w="19050">
            <a:solidFill>
              <a:srgbClr val="008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4" name="Freeform 24"/>
          <p:cNvSpPr>
            <a:spLocks/>
          </p:cNvSpPr>
          <p:nvPr/>
        </p:nvSpPr>
        <p:spPr bwMode="auto">
          <a:xfrm>
            <a:off x="3962400" y="2971800"/>
            <a:ext cx="2362200" cy="1752600"/>
          </a:xfrm>
          <a:custGeom>
            <a:avLst/>
            <a:gdLst>
              <a:gd name="T0" fmla="*/ 2147483647 w 1488"/>
              <a:gd name="T1" fmla="*/ 0 h 1152"/>
              <a:gd name="T2" fmla="*/ 2147483647 w 1488"/>
              <a:gd name="T3" fmla="*/ 0 h 1152"/>
              <a:gd name="T4" fmla="*/ 2147483647 w 1488"/>
              <a:gd name="T5" fmla="*/ 2147483647 h 1152"/>
              <a:gd name="T6" fmla="*/ 0 w 1488"/>
              <a:gd name="T7" fmla="*/ 2147483647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1152"/>
              <a:gd name="T14" fmla="*/ 1488 w 1488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1152">
                <a:moveTo>
                  <a:pt x="1488" y="0"/>
                </a:moveTo>
                <a:lnTo>
                  <a:pt x="672" y="0"/>
                </a:lnTo>
                <a:lnTo>
                  <a:pt x="672" y="1152"/>
                </a:lnTo>
                <a:lnTo>
                  <a:pt x="0" y="1152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5" name="Freeform 25"/>
          <p:cNvSpPr>
            <a:spLocks/>
          </p:cNvSpPr>
          <p:nvPr/>
        </p:nvSpPr>
        <p:spPr bwMode="auto">
          <a:xfrm>
            <a:off x="2667000" y="3505200"/>
            <a:ext cx="3657600" cy="152400"/>
          </a:xfrm>
          <a:custGeom>
            <a:avLst/>
            <a:gdLst>
              <a:gd name="T0" fmla="*/ 2147483647 w 2304"/>
              <a:gd name="T1" fmla="*/ 2147483647 h 96"/>
              <a:gd name="T2" fmla="*/ 2147483647 w 2304"/>
              <a:gd name="T3" fmla="*/ 2147483647 h 96"/>
              <a:gd name="T4" fmla="*/ 2147483647 w 2304"/>
              <a:gd name="T5" fmla="*/ 0 h 96"/>
              <a:gd name="T6" fmla="*/ 0 w 2304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96"/>
              <a:gd name="T14" fmla="*/ 2304 w 2304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96">
                <a:moveTo>
                  <a:pt x="2304" y="96"/>
                </a:moveTo>
                <a:lnTo>
                  <a:pt x="1536" y="96"/>
                </a:lnTo>
                <a:lnTo>
                  <a:pt x="1536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99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6" name="Freeform 26"/>
          <p:cNvSpPr>
            <a:spLocks/>
          </p:cNvSpPr>
          <p:nvPr/>
        </p:nvSpPr>
        <p:spPr bwMode="auto">
          <a:xfrm>
            <a:off x="4038600" y="4114800"/>
            <a:ext cx="2286000" cy="152400"/>
          </a:xfrm>
          <a:custGeom>
            <a:avLst/>
            <a:gdLst>
              <a:gd name="T0" fmla="*/ 2147483647 w 1440"/>
              <a:gd name="T1" fmla="*/ 2147483647 h 96"/>
              <a:gd name="T2" fmla="*/ 0 w 1440"/>
              <a:gd name="T3" fmla="*/ 2147483647 h 96"/>
              <a:gd name="T4" fmla="*/ 0 w 1440"/>
              <a:gd name="T5" fmla="*/ 0 h 96"/>
              <a:gd name="T6" fmla="*/ 0 60000 65536"/>
              <a:gd name="T7" fmla="*/ 0 60000 65536"/>
              <a:gd name="T8" fmla="*/ 0 60000 65536"/>
              <a:gd name="T9" fmla="*/ 0 w 1440"/>
              <a:gd name="T10" fmla="*/ 0 h 96"/>
              <a:gd name="T11" fmla="*/ 1440 w 144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96">
                <a:moveTo>
                  <a:pt x="1440" y="96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7" name="Freeform 27"/>
          <p:cNvSpPr>
            <a:spLocks/>
          </p:cNvSpPr>
          <p:nvPr/>
        </p:nvSpPr>
        <p:spPr bwMode="auto">
          <a:xfrm>
            <a:off x="3505200" y="2743200"/>
            <a:ext cx="3886200" cy="2438400"/>
          </a:xfrm>
          <a:custGeom>
            <a:avLst/>
            <a:gdLst>
              <a:gd name="T0" fmla="*/ 2147483647 w 2688"/>
              <a:gd name="T1" fmla="*/ 2147483647 h 1296"/>
              <a:gd name="T2" fmla="*/ 2147483647 w 2688"/>
              <a:gd name="T3" fmla="*/ 2147483647 h 1296"/>
              <a:gd name="T4" fmla="*/ 2147483647 w 2688"/>
              <a:gd name="T5" fmla="*/ 0 h 1296"/>
              <a:gd name="T6" fmla="*/ 0 w 2688"/>
              <a:gd name="T7" fmla="*/ 0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2688"/>
              <a:gd name="T13" fmla="*/ 0 h 1296"/>
              <a:gd name="T14" fmla="*/ 2688 w 2688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8" h="1296">
                <a:moveTo>
                  <a:pt x="2688" y="1296"/>
                </a:moveTo>
                <a:lnTo>
                  <a:pt x="1248" y="1296"/>
                </a:lnTo>
                <a:lnTo>
                  <a:pt x="124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8" name="Freeform 28"/>
          <p:cNvSpPr>
            <a:spLocks/>
          </p:cNvSpPr>
          <p:nvPr/>
        </p:nvSpPr>
        <p:spPr bwMode="auto">
          <a:xfrm>
            <a:off x="4648200" y="3200400"/>
            <a:ext cx="2743200" cy="1752600"/>
          </a:xfrm>
          <a:custGeom>
            <a:avLst/>
            <a:gdLst>
              <a:gd name="T0" fmla="*/ 2147483647 w 1728"/>
              <a:gd name="T1" fmla="*/ 2147483647 h 1200"/>
              <a:gd name="T2" fmla="*/ 2147483647 w 1728"/>
              <a:gd name="T3" fmla="*/ 2147483647 h 1200"/>
              <a:gd name="T4" fmla="*/ 2147483647 w 1728"/>
              <a:gd name="T5" fmla="*/ 0 h 1200"/>
              <a:gd name="T6" fmla="*/ 0 w 1728"/>
              <a:gd name="T7" fmla="*/ 0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1200"/>
              <a:gd name="T14" fmla="*/ 1728 w 1728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1200">
                <a:moveTo>
                  <a:pt x="1728" y="1200"/>
                </a:moveTo>
                <a:lnTo>
                  <a:pt x="720" y="1200"/>
                </a:ln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29"/>
          <p:cNvSpPr/>
          <p:nvPr/>
        </p:nvSpPr>
        <p:spPr bwMode="auto">
          <a:xfrm>
            <a:off x="3670300" y="1198563"/>
            <a:ext cx="2644775" cy="431800"/>
          </a:xfrm>
          <a:custGeom>
            <a:avLst/>
            <a:gdLst>
              <a:gd name="connsiteX0" fmla="*/ 2644346 w 2644346"/>
              <a:gd name="connsiteY0" fmla="*/ 0 h 432487"/>
              <a:gd name="connsiteX1" fmla="*/ 1161535 w 2644346"/>
              <a:gd name="connsiteY1" fmla="*/ 0 h 432487"/>
              <a:gd name="connsiteX2" fmla="*/ 0 w 2644346"/>
              <a:gd name="connsiteY2" fmla="*/ 432487 h 43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4346" h="432487">
                <a:moveTo>
                  <a:pt x="2644346" y="0"/>
                </a:moveTo>
                <a:lnTo>
                  <a:pt x="1161535" y="0"/>
                </a:lnTo>
                <a:lnTo>
                  <a:pt x="0" y="432487"/>
                </a:lnTo>
              </a:path>
            </a:pathLst>
          </a:cu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0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0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0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0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0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0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2" grpId="0" animBg="1"/>
      <p:bldP spid="501783" grpId="0" animBg="1"/>
      <p:bldP spid="501784" grpId="0" animBg="1"/>
      <p:bldP spid="501785" grpId="0" animBg="1"/>
      <p:bldP spid="501786" grpId="0" animBg="1"/>
      <p:bldP spid="501787" grpId="0" animBg="1"/>
      <p:bldP spid="5017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8A3D55-3B9C-406E-AC15-7084BB6F15E4}" type="slidenum">
              <a:rPr lang="en-US" smtClean="0">
                <a:solidFill>
                  <a:schemeClr val="tx2"/>
                </a:solidFill>
              </a:rPr>
              <a:pPr/>
              <a:t>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Chapter 3 Outline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9248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smtClean="0"/>
              <a:t>Overview of SOA Development Platforms 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Basic ASP </a:t>
            </a:r>
            <a:r>
              <a:rPr lang="en-US" dirty="0" err="1" smtClean="0"/>
              <a:t>.Net</a:t>
            </a:r>
            <a:r>
              <a:rPr lang="en-US" dirty="0" smtClean="0"/>
              <a:t> Web Services and Applications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Service </a:t>
            </a:r>
            <a:r>
              <a:rPr lang="en-US" dirty="0"/>
              <a:t>development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Service </a:t>
            </a:r>
            <a:r>
              <a:rPr lang="en-US" dirty="0"/>
              <a:t>hosting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Service registration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A</a:t>
            </a:r>
            <a:r>
              <a:rPr lang="en-US" dirty="0" smtClean="0"/>
              <a:t>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Java-based Development</a:t>
            </a:r>
          </a:p>
          <a:p>
            <a:pPr eaLnBrk="1" hangingPunct="1">
              <a:lnSpc>
                <a:spcPct val="120000"/>
              </a:lnSpc>
            </a:pPr>
            <a:endParaRPr lang="en-US" dirty="0" smtClean="0"/>
          </a:p>
        </p:txBody>
      </p:sp>
      <p:sp>
        <p:nvSpPr>
          <p:cNvPr id="12293" name="Rectangle 13"/>
          <p:cNvSpPr>
            <a:spLocks noChangeArrowheads="1"/>
          </p:cNvSpPr>
          <p:nvPr/>
        </p:nvSpPr>
        <p:spPr bwMode="auto">
          <a:xfrm>
            <a:off x="533400" y="3810000"/>
            <a:ext cx="571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/>
          </a:p>
        </p:txBody>
      </p:sp>
      <p:grpSp>
        <p:nvGrpSpPr>
          <p:cNvPr id="10" name="Group 9"/>
          <p:cNvGrpSpPr/>
          <p:nvPr/>
        </p:nvGrpSpPr>
        <p:grpSpPr>
          <a:xfrm>
            <a:off x="1245835" y="2333478"/>
            <a:ext cx="7728075" cy="1930367"/>
            <a:chOff x="1245835" y="2333478"/>
            <a:chExt cx="7728075" cy="1930367"/>
          </a:xfrm>
        </p:grpSpPr>
        <p:grpSp>
          <p:nvGrpSpPr>
            <p:cNvPr id="4" name="Group 3"/>
            <p:cNvGrpSpPr/>
            <p:nvPr/>
          </p:nvGrpSpPr>
          <p:grpSpPr>
            <a:xfrm>
              <a:off x="5482740" y="3203297"/>
              <a:ext cx="3491170" cy="1060548"/>
              <a:chOff x="4967030" y="2973629"/>
              <a:chExt cx="3491170" cy="106054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5346505" y="2973630"/>
                <a:ext cx="3111695" cy="1060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1" hangingPunct="1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ASP </a:t>
                </a:r>
                <a:r>
                  <a:rPr lang="en-US" dirty="0" err="1" smtClean="0"/>
                  <a:t>.Net</a:t>
                </a:r>
                <a:r>
                  <a:rPr lang="en-US" dirty="0" smtClean="0"/>
                  <a:t> service (.</a:t>
                </a:r>
                <a:r>
                  <a:rPr lang="en-US" dirty="0" err="1" smtClean="0"/>
                  <a:t>asmx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marL="285750" indent="-285750" eaLnBrk="1" hangingPunct="1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WCF service (.svc)</a:t>
                </a:r>
                <a:endParaRPr lang="en-US" dirty="0"/>
              </a:p>
              <a:p>
                <a:pPr marL="285750" indent="-285750" eaLnBrk="1" hangingPunct="1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RESTful service</a:t>
                </a:r>
                <a:endParaRPr lang="en-US" dirty="0"/>
              </a:p>
            </p:txBody>
          </p:sp>
          <p:sp>
            <p:nvSpPr>
              <p:cNvPr id="3" name="Left Brace 2"/>
              <p:cNvSpPr/>
              <p:nvPr/>
            </p:nvSpPr>
            <p:spPr bwMode="auto">
              <a:xfrm>
                <a:off x="4967030" y="2973629"/>
                <a:ext cx="379475" cy="1060547"/>
              </a:xfrm>
              <a:prstGeom prst="lef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245835" y="2333478"/>
              <a:ext cx="3344185" cy="56425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en-US" sz="2800" b="1" dirty="0" smtClean="0">
                  <a:solidFill>
                    <a:srgbClr val="0000FF"/>
                  </a:solidFill>
                </a:rPr>
                <a:t>Service </a:t>
              </a:r>
              <a:r>
                <a:rPr lang="en-US" sz="2800" b="1" dirty="0">
                  <a:solidFill>
                    <a:srgbClr val="0000FF"/>
                  </a:solidFill>
                </a:rPr>
                <a:t>development</a:t>
              </a: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456253" y="2673752"/>
              <a:ext cx="937550" cy="1064871"/>
            </a:xfrm>
            <a:custGeom>
              <a:avLst/>
              <a:gdLst>
                <a:gd name="connsiteX0" fmla="*/ 0 w 937550"/>
                <a:gd name="connsiteY0" fmla="*/ 0 h 1064871"/>
                <a:gd name="connsiteX1" fmla="*/ 717631 w 937550"/>
                <a:gd name="connsiteY1" fmla="*/ 0 h 1064871"/>
                <a:gd name="connsiteX2" fmla="*/ 717631 w 937550"/>
                <a:gd name="connsiteY2" fmla="*/ 1064871 h 1064871"/>
                <a:gd name="connsiteX3" fmla="*/ 937550 w 937550"/>
                <a:gd name="connsiteY3" fmla="*/ 1064871 h 106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550" h="1064871">
                  <a:moveTo>
                    <a:pt x="0" y="0"/>
                  </a:moveTo>
                  <a:lnTo>
                    <a:pt x="717631" y="0"/>
                  </a:lnTo>
                  <a:lnTo>
                    <a:pt x="717631" y="1064871"/>
                  </a:lnTo>
                  <a:lnTo>
                    <a:pt x="937550" y="1064871"/>
                  </a:lnTo>
                </a:path>
              </a:pathLst>
            </a:cu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179160" y="2511965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Lecture 10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61" name="AutoShape 9"/>
          <p:cNvSpPr>
            <a:spLocks noChangeArrowheads="1"/>
          </p:cNvSpPr>
          <p:nvPr/>
        </p:nvSpPr>
        <p:spPr bwMode="auto">
          <a:xfrm>
            <a:off x="4014788" y="1028700"/>
            <a:ext cx="1030287" cy="685800"/>
          </a:xfrm>
          <a:prstGeom prst="wedgeRoundRectCallout">
            <a:avLst>
              <a:gd name="adj1" fmla="val -231241"/>
              <a:gd name="adj2" fmla="val 90292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Root node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6CBBDD-ACBF-4ED5-A948-69059CA16850}" type="slidenum">
              <a:rPr lang="en-US" smtClean="0">
                <a:solidFill>
                  <a:schemeClr val="tx2"/>
                </a:solidFill>
              </a:rPr>
              <a:pPr/>
              <a:t>20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WSDL Code Example (Namespaces)</a:t>
            </a:r>
            <a:endParaRPr lang="en-US" smtClean="0">
              <a:ea typeface="宋体" pitchFamily="2" charset="-122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3276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&lt;?xml version="1.0"?&gt;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&lt;</a:t>
            </a:r>
            <a:r>
              <a:rPr lang="en-US" sz="2400" b="1" dirty="0" smtClean="0">
                <a:latin typeface="Arial" charset="0"/>
              </a:rPr>
              <a:t>definitions</a:t>
            </a:r>
            <a:r>
              <a:rPr lang="en-US" sz="2400" dirty="0" smtClean="0">
                <a:latin typeface="Arial" charset="0"/>
              </a:rPr>
              <a:t> name="</a:t>
            </a:r>
            <a:r>
              <a:rPr lang="en-US" sz="2400" dirty="0" err="1" smtClean="0">
                <a:latin typeface="Arial" charset="0"/>
              </a:rPr>
              <a:t>StockQuote</a:t>
            </a:r>
            <a:r>
              <a:rPr lang="en-US" sz="2400" dirty="0" smtClean="0">
                <a:latin typeface="Arial" charset="0"/>
              </a:rPr>
              <a:t>" </a:t>
            </a:r>
            <a:r>
              <a:rPr lang="en-US" sz="2400" dirty="0" err="1" smtClean="0">
                <a:latin typeface="Arial" charset="0"/>
              </a:rPr>
              <a:t>targetNamespace</a:t>
            </a:r>
            <a:r>
              <a:rPr lang="en-US" sz="2400" dirty="0" smtClean="0">
                <a:latin typeface="Arial" charset="0"/>
              </a:rPr>
              <a:t>="http://example.com/</a:t>
            </a:r>
            <a:r>
              <a:rPr lang="en-US" sz="2400" dirty="0" err="1" smtClean="0">
                <a:latin typeface="Arial" charset="0"/>
              </a:rPr>
              <a:t>stockquote.wsdl</a:t>
            </a:r>
            <a:r>
              <a:rPr lang="en-US" sz="2400" dirty="0" smtClean="0">
                <a:latin typeface="Arial" charset="0"/>
              </a:rPr>
              <a:t>"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	</a:t>
            </a:r>
            <a:r>
              <a:rPr lang="en-US" sz="2400" dirty="0" err="1" smtClean="0">
                <a:latin typeface="Arial" charset="0"/>
              </a:rPr>
              <a:t>xmlns:</a:t>
            </a:r>
            <a:r>
              <a:rPr lang="en-US" sz="2400" dirty="0" err="1" smtClean="0">
                <a:solidFill>
                  <a:srgbClr val="FF0000"/>
                </a:solidFill>
                <a:latin typeface="Arial" charset="0"/>
              </a:rPr>
              <a:t>tns</a:t>
            </a:r>
            <a:r>
              <a:rPr lang="en-US" sz="2400" dirty="0" smtClean="0">
                <a:latin typeface="Arial" charset="0"/>
              </a:rPr>
              <a:t>="http://example.com/</a:t>
            </a:r>
            <a:r>
              <a:rPr lang="en-US" sz="2400" dirty="0" err="1" smtClean="0">
                <a:latin typeface="Arial" charset="0"/>
              </a:rPr>
              <a:t>stockquote.wsdl</a:t>
            </a:r>
            <a:r>
              <a:rPr lang="en-US" sz="2400" dirty="0" smtClean="0">
                <a:latin typeface="Arial" charset="0"/>
              </a:rPr>
              <a:t>"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	</a:t>
            </a:r>
            <a:r>
              <a:rPr lang="en-US" sz="2400" b="1" dirty="0" smtClean="0">
                <a:solidFill>
                  <a:schemeClr val="folHlink"/>
                </a:solidFill>
                <a:latin typeface="Arial" charset="0"/>
              </a:rPr>
              <a:t>xmlns: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xsd1</a:t>
            </a:r>
            <a:r>
              <a:rPr lang="en-US" sz="2400" b="1" dirty="0" smtClean="0">
                <a:solidFill>
                  <a:schemeClr val="folHlink"/>
                </a:solidFill>
                <a:latin typeface="Arial" charset="0"/>
              </a:rPr>
              <a:t>="http://example.com/stockquote.xsd"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	</a:t>
            </a:r>
            <a:r>
              <a:rPr lang="en-US" sz="2400" dirty="0" err="1" smtClean="0">
                <a:latin typeface="Arial" charset="0"/>
              </a:rPr>
              <a:t>xmlns:</a:t>
            </a:r>
            <a:r>
              <a:rPr lang="en-US" sz="2400" dirty="0" err="1" smtClean="0">
                <a:solidFill>
                  <a:srgbClr val="FF0000"/>
                </a:solidFill>
                <a:latin typeface="Arial" charset="0"/>
              </a:rPr>
              <a:t>soap</a:t>
            </a:r>
            <a:r>
              <a:rPr lang="en-US" sz="2400" dirty="0" smtClean="0">
                <a:latin typeface="Arial" charset="0"/>
              </a:rPr>
              <a:t>="http://schemas.xmlsoap.org/</a:t>
            </a:r>
            <a:r>
              <a:rPr lang="en-US" sz="2400" dirty="0" err="1" smtClean="0">
                <a:latin typeface="Arial" charset="0"/>
              </a:rPr>
              <a:t>wsdl</a:t>
            </a:r>
            <a:r>
              <a:rPr lang="en-US" sz="2400" dirty="0" smtClean="0">
                <a:latin typeface="Arial" charset="0"/>
              </a:rPr>
              <a:t>/soap/"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	</a:t>
            </a:r>
            <a:r>
              <a:rPr lang="en-US" sz="2400" dirty="0" err="1" smtClean="0">
                <a:latin typeface="Arial" charset="0"/>
              </a:rPr>
              <a:t>xmlns</a:t>
            </a:r>
            <a:r>
              <a:rPr lang="en-US" sz="2400" dirty="0" smtClean="0">
                <a:latin typeface="Arial" charset="0"/>
              </a:rPr>
              <a:t>="http://schemas.xmlsoap.org/</a:t>
            </a:r>
            <a:r>
              <a:rPr lang="en-US" sz="2400" dirty="0" err="1" smtClean="0">
                <a:latin typeface="Arial" charset="0"/>
              </a:rPr>
              <a:t>wsdl</a:t>
            </a:r>
            <a:r>
              <a:rPr lang="en-US" sz="2400" dirty="0" smtClean="0">
                <a:latin typeface="Arial" charset="0"/>
              </a:rPr>
              <a:t>/"&gt;</a:t>
            </a:r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auto">
          <a:xfrm>
            <a:off x="3657600" y="5181600"/>
            <a:ext cx="1600200" cy="990600"/>
          </a:xfrm>
          <a:prstGeom prst="wedgeRoundRectCallout">
            <a:avLst>
              <a:gd name="adj1" fmla="val -87995"/>
              <a:gd name="adj2" fmla="val -6554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Or, the types could be defined here</a:t>
            </a:r>
          </a:p>
        </p:txBody>
      </p:sp>
      <p:sp>
        <p:nvSpPr>
          <p:cNvPr id="484358" name="AutoShape 6"/>
          <p:cNvSpPr>
            <a:spLocks noChangeArrowheads="1"/>
          </p:cNvSpPr>
          <p:nvPr/>
        </p:nvSpPr>
        <p:spPr bwMode="auto">
          <a:xfrm>
            <a:off x="7848600" y="4876800"/>
            <a:ext cx="1219200" cy="1600200"/>
          </a:xfrm>
          <a:prstGeom prst="wedgeRoundRectCallout">
            <a:avLst>
              <a:gd name="adj1" fmla="val -27009"/>
              <a:gd name="adj2" fmla="val -14125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Put types definition in a separate page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4648200"/>
            <a:ext cx="2455863" cy="1524000"/>
            <a:chOff x="336" y="2928"/>
            <a:chExt cx="1824" cy="960"/>
          </a:xfrm>
        </p:grpSpPr>
        <p:sp>
          <p:nvSpPr>
            <p:cNvPr id="32783" name="Rectangle 4"/>
            <p:cNvSpPr>
              <a:spLocks noChangeArrowheads="1"/>
            </p:cNvSpPr>
            <p:nvPr/>
          </p:nvSpPr>
          <p:spPr bwMode="auto">
            <a:xfrm>
              <a:off x="336" y="2928"/>
              <a:ext cx="1824" cy="960"/>
            </a:xfrm>
            <a:prstGeom prst="rect">
              <a:avLst/>
            </a:prstGeom>
            <a:noFill/>
            <a:ln w="12700">
              <a:solidFill>
                <a:schemeClr val="fol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Rectangle 7"/>
            <p:cNvSpPr>
              <a:spLocks noChangeArrowheads="1"/>
            </p:cNvSpPr>
            <p:nvPr/>
          </p:nvSpPr>
          <p:spPr bwMode="auto">
            <a:xfrm>
              <a:off x="432" y="2975"/>
              <a:ext cx="1587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sz="2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&lt;types&gt;</a:t>
              </a:r>
            </a:p>
            <a:p>
              <a:pPr>
                <a:defRPr/>
              </a:pPr>
              <a:r>
                <a:rPr lang="de-DE" sz="2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	...</a:t>
              </a:r>
            </a:p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&lt;/types&gt;</a:t>
              </a:r>
            </a:p>
          </p:txBody>
        </p:sp>
      </p:grpSp>
      <p:sp>
        <p:nvSpPr>
          <p:cNvPr id="484362" name="AutoShape 10"/>
          <p:cNvSpPr>
            <a:spLocks noChangeArrowheads="1"/>
          </p:cNvSpPr>
          <p:nvPr/>
        </p:nvSpPr>
        <p:spPr bwMode="auto">
          <a:xfrm>
            <a:off x="6705600" y="1028700"/>
            <a:ext cx="1752600" cy="952500"/>
          </a:xfrm>
          <a:prstGeom prst="wedgeRoundRectCallout">
            <a:avLst>
              <a:gd name="adj1" fmla="val -59329"/>
              <a:gd name="adj2" fmla="val 80667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Declare Namespaces and </a:t>
            </a:r>
            <a:r>
              <a:rPr lang="en-US" dirty="0">
                <a:solidFill>
                  <a:srgbClr val="FF0000"/>
                </a:solidFill>
              </a:rPr>
              <a:t>qualifiers</a:t>
            </a:r>
          </a:p>
        </p:txBody>
      </p:sp>
      <p:sp>
        <p:nvSpPr>
          <p:cNvPr id="484365" name="Rectangle 13"/>
          <p:cNvSpPr>
            <a:spLocks noChangeArrowheads="1"/>
          </p:cNvSpPr>
          <p:nvPr/>
        </p:nvSpPr>
        <p:spPr bwMode="auto">
          <a:xfrm>
            <a:off x="1600200" y="2819400"/>
            <a:ext cx="533400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66" name="Rectangle 14"/>
          <p:cNvSpPr>
            <a:spLocks noChangeArrowheads="1"/>
          </p:cNvSpPr>
          <p:nvPr/>
        </p:nvSpPr>
        <p:spPr bwMode="auto">
          <a:xfrm>
            <a:off x="1790700" y="3276600"/>
            <a:ext cx="685800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67" name="Rectangle 15"/>
          <p:cNvSpPr>
            <a:spLocks noChangeArrowheads="1"/>
          </p:cNvSpPr>
          <p:nvPr/>
        </p:nvSpPr>
        <p:spPr bwMode="auto">
          <a:xfrm>
            <a:off x="1600200" y="3810000"/>
            <a:ext cx="876300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68" name="Rectangle 16"/>
          <p:cNvSpPr>
            <a:spLocks noChangeArrowheads="1"/>
          </p:cNvSpPr>
          <p:nvPr/>
        </p:nvSpPr>
        <p:spPr bwMode="auto">
          <a:xfrm>
            <a:off x="3581400" y="6477000"/>
            <a:ext cx="685800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69" name="Text Box 17"/>
          <p:cNvSpPr txBox="1">
            <a:spLocks noChangeArrowheads="1"/>
          </p:cNvSpPr>
          <p:nvPr/>
        </p:nvSpPr>
        <p:spPr bwMode="auto">
          <a:xfrm>
            <a:off x="4267200" y="6477000"/>
            <a:ext cx="287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Qualifiers to define the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61" grpId="0" animBg="1"/>
      <p:bldP spid="484357" grpId="0" animBg="1"/>
      <p:bldP spid="484358" grpId="0" animBg="1"/>
      <p:bldP spid="484362" grpId="0" animBg="1"/>
      <p:bldP spid="484365" grpId="0" animBg="1"/>
      <p:bldP spid="484366" grpId="0" animBg="1"/>
      <p:bldP spid="484367" grpId="0" animBg="1"/>
      <p:bldP spid="484368" grpId="0" animBg="1"/>
      <p:bldP spid="4843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CC393F-815D-4D69-8907-68BF12360101}" type="slidenum">
              <a:rPr lang="en-US" smtClean="0">
                <a:solidFill>
                  <a:schemeClr val="tx2"/>
                </a:solidFill>
              </a:rPr>
              <a:pPr/>
              <a:t>21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WSDL Code Example (Types Def)</a:t>
            </a:r>
            <a:endParaRPr lang="en-US" smtClean="0">
              <a:ea typeface="宋体" pitchFamily="2" charset="-122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26488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</a:t>
            </a:r>
            <a:r>
              <a:rPr lang="de-DE" sz="2000" smtClean="0">
                <a:latin typeface="Arial" charset="0"/>
              </a:rPr>
              <a:t>&lt;</a:t>
            </a:r>
            <a:r>
              <a:rPr lang="de-DE" sz="2000" b="1" smtClean="0">
                <a:latin typeface="Arial" charset="0"/>
              </a:rPr>
              <a:t>types</a:t>
            </a:r>
            <a:r>
              <a:rPr lang="de-DE" sz="200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de-DE" sz="2000" smtClean="0">
                <a:latin typeface="Arial" charset="0"/>
              </a:rPr>
              <a:t>		&lt;schema targetNamespace="http://example.com/stockquote.xsd"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de-DE" sz="2000" smtClean="0">
                <a:latin typeface="Arial" charset="0"/>
              </a:rPr>
              <a:t>			xmlns="http://www.w3.org/2000/10/XMLSchema"&gt;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de-DE" sz="2000" smtClean="0">
                <a:latin typeface="Arial" charset="0"/>
              </a:rPr>
              <a:t>			</a:t>
            </a:r>
            <a:r>
              <a:rPr lang="en-US" sz="2000" smtClean="0">
                <a:latin typeface="Arial" charset="0"/>
              </a:rPr>
              <a:t>&lt;element name="</a:t>
            </a:r>
            <a:r>
              <a:rPr lang="en-US" sz="2000" b="1" smtClean="0">
                <a:solidFill>
                  <a:schemeClr val="folHlink"/>
                </a:solidFill>
                <a:latin typeface="Arial" charset="0"/>
              </a:rPr>
              <a:t>TradePriceRequest</a:t>
            </a:r>
            <a:r>
              <a:rPr lang="en-US" sz="2000" smtClean="0">
                <a:latin typeface="Arial" charset="0"/>
              </a:rPr>
              <a:t>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			&lt;complexType&gt;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				&lt;all&gt; &lt;element name="tickerSymbol" type="</a:t>
            </a:r>
            <a:r>
              <a:rPr lang="en-US" sz="2000" smtClean="0">
                <a:solidFill>
                  <a:srgbClr val="0000FF"/>
                </a:solidFill>
                <a:latin typeface="Arial" charset="0"/>
              </a:rPr>
              <a:t>string</a:t>
            </a:r>
            <a:r>
              <a:rPr lang="en-US" sz="2000" smtClean="0">
                <a:latin typeface="Arial" charset="0"/>
              </a:rPr>
              <a:t>"/&gt; &lt;/all&gt;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			&lt;/complexType&gt;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		&lt;/element&gt;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		&lt;element name="</a:t>
            </a:r>
            <a:r>
              <a:rPr lang="en-US" sz="2000" b="1" smtClean="0">
                <a:solidFill>
                  <a:schemeClr val="folHlink"/>
                </a:solidFill>
                <a:latin typeface="Arial" charset="0"/>
              </a:rPr>
              <a:t>TradePrice</a:t>
            </a:r>
            <a:r>
              <a:rPr lang="en-US" sz="2000" smtClean="0">
                <a:latin typeface="Arial" charset="0"/>
              </a:rPr>
              <a:t>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			&lt;complexType&gt;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				&lt;all&gt; &lt;element name="price" type="</a:t>
            </a:r>
            <a:r>
              <a:rPr lang="en-US" sz="2000" smtClean="0">
                <a:solidFill>
                  <a:srgbClr val="0000FF"/>
                </a:solidFill>
                <a:latin typeface="Arial" charset="0"/>
              </a:rPr>
              <a:t>float</a:t>
            </a:r>
            <a:r>
              <a:rPr lang="en-US" sz="2000" smtClean="0">
                <a:latin typeface="Arial" charset="0"/>
              </a:rPr>
              <a:t>"/&gt;&lt;/all&gt;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			&lt;/complexType&gt;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		&lt;/element&gt;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	&lt;/schema&gt;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&lt;/</a:t>
            </a:r>
            <a:r>
              <a:rPr lang="en-US" sz="2000" b="1" smtClean="0">
                <a:latin typeface="Arial" charset="0"/>
              </a:rPr>
              <a:t>types</a:t>
            </a:r>
            <a:r>
              <a:rPr lang="en-US" sz="2000" smtClean="0">
                <a:latin typeface="Arial" charset="0"/>
              </a:rPr>
              <a:t>&gt;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457200" y="914400"/>
            <a:ext cx="825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folHlink"/>
                </a:solidFill>
              </a:rPr>
              <a:t>The types are defined in "http://example.com/stockquote.xsd"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2286000"/>
            <a:ext cx="596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ym typeface="Wingdings" pitchFamily="2" charset="2"/>
              </a:rPr>
              <a:t></a:t>
            </a:r>
            <a:endParaRPr lang="en-US" sz="36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" y="4002088"/>
            <a:ext cx="596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ym typeface="Wingdings" pitchFamily="2" charset="2"/>
              </a:rPr>
              <a:t>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0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00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00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00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00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65AEF5-F196-4E97-A6DC-C577E85BDB1D}" type="slidenum">
              <a:rPr lang="en-US" smtClean="0">
                <a:solidFill>
                  <a:schemeClr val="tx2"/>
                </a:solidFill>
              </a:rPr>
              <a:pPr/>
              <a:t>22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pitchFamily="2" charset="-122"/>
              </a:rPr>
              <a:t>WSDL Code Example (message &amp; portType)</a:t>
            </a:r>
            <a:endParaRPr lang="en-US" sz="2800" smtClean="0">
              <a:ea typeface="宋体" pitchFamily="2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50288" cy="5867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smtClean="0">
                <a:latin typeface="Arial" charset="0"/>
              </a:rPr>
              <a:t>	&lt;</a:t>
            </a:r>
            <a:r>
              <a:rPr lang="en-US" sz="2400" b="1" smtClean="0">
                <a:latin typeface="Arial" charset="0"/>
              </a:rPr>
              <a:t>message</a:t>
            </a:r>
            <a:r>
              <a:rPr lang="en-US" sz="2400" smtClean="0">
                <a:latin typeface="Arial" charset="0"/>
              </a:rPr>
              <a:t> name=</a:t>
            </a:r>
            <a:r>
              <a:rPr lang="de-DE" sz="2400" smtClean="0">
                <a:latin typeface="Arial" charset="0"/>
              </a:rPr>
              <a:t>"</a:t>
            </a:r>
            <a:r>
              <a:rPr lang="en-US" sz="2400" b="1" smtClean="0">
                <a:solidFill>
                  <a:srgbClr val="990000"/>
                </a:solidFill>
                <a:latin typeface="Arial" charset="0"/>
              </a:rPr>
              <a:t>GetLastTradePriceInput</a:t>
            </a:r>
            <a:r>
              <a:rPr lang="de-DE" sz="2400" smtClean="0">
                <a:latin typeface="Arial" charset="0"/>
              </a:rPr>
              <a:t>"</a:t>
            </a:r>
            <a:r>
              <a:rPr lang="en-US" sz="2400" smtClean="0">
                <a:latin typeface="Arial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smtClean="0">
                <a:latin typeface="Arial" charset="0"/>
              </a:rPr>
              <a:t>		&lt;part name=“body” 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smtClean="0">
                <a:latin typeface="Arial" charset="0"/>
              </a:rPr>
              <a:t>								element="</a:t>
            </a:r>
            <a:r>
              <a:rPr lang="en-US" sz="2400" b="1" smtClean="0">
                <a:solidFill>
                  <a:schemeClr val="folHlink"/>
                </a:solidFill>
                <a:latin typeface="Arial" charset="0"/>
              </a:rPr>
              <a:t>xsd1:TradePriceRequest</a:t>
            </a:r>
            <a:r>
              <a:rPr lang="en-US" sz="2400" smtClean="0">
                <a:latin typeface="Arial" charset="0"/>
              </a:rPr>
              <a:t>"/&gt;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smtClean="0">
                <a:latin typeface="Arial" charset="0"/>
              </a:rPr>
              <a:t>	&lt;/message&gt;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smtClean="0">
                <a:latin typeface="Arial" charset="0"/>
              </a:rPr>
              <a:t>	&lt;</a:t>
            </a:r>
            <a:r>
              <a:rPr lang="en-US" sz="2400" b="1" smtClean="0">
                <a:latin typeface="Arial" charset="0"/>
              </a:rPr>
              <a:t>message</a:t>
            </a:r>
            <a:r>
              <a:rPr lang="en-US" sz="2400" smtClean="0">
                <a:latin typeface="Arial" charset="0"/>
              </a:rPr>
              <a:t> name="</a:t>
            </a:r>
            <a:r>
              <a:rPr lang="en-US" sz="2400" b="1" smtClean="0">
                <a:solidFill>
                  <a:srgbClr val="008000"/>
                </a:solidFill>
                <a:latin typeface="Arial" charset="0"/>
              </a:rPr>
              <a:t>GetLastTradePriceOutput</a:t>
            </a:r>
            <a:r>
              <a:rPr lang="en-US" sz="2400" smtClean="0">
                <a:latin typeface="Arial" charset="0"/>
              </a:rPr>
              <a:t>"&gt;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smtClean="0">
                <a:latin typeface="Arial" charset="0"/>
              </a:rPr>
              <a:t>		&lt;part name=“body” element="</a:t>
            </a:r>
            <a:r>
              <a:rPr lang="en-US" sz="2400" b="1" smtClean="0">
                <a:solidFill>
                  <a:schemeClr val="folHlink"/>
                </a:solidFill>
                <a:latin typeface="Arial" charset="0"/>
              </a:rPr>
              <a:t>xsd1:TradePrice</a:t>
            </a:r>
            <a:r>
              <a:rPr lang="en-US" sz="2400" smtClean="0">
                <a:latin typeface="Arial" charset="0"/>
              </a:rPr>
              <a:t>"/&gt;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smtClean="0">
                <a:latin typeface="Arial" charset="0"/>
              </a:rPr>
              <a:t>	&lt;/message&gt;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smtClean="0">
                <a:latin typeface="Arial" charset="0"/>
              </a:rPr>
              <a:t>	&lt;</a:t>
            </a:r>
            <a:r>
              <a:rPr lang="en-US" sz="2400" b="1" smtClean="0">
                <a:latin typeface="Arial" charset="0"/>
              </a:rPr>
              <a:t>portType</a:t>
            </a:r>
            <a:r>
              <a:rPr lang="en-US" sz="2400" smtClean="0">
                <a:latin typeface="Arial" charset="0"/>
              </a:rPr>
              <a:t> name=</a:t>
            </a:r>
            <a:r>
              <a:rPr lang="de-DE" sz="2400" smtClean="0">
                <a:latin typeface="Arial" charset="0"/>
              </a:rPr>
              <a:t>"</a:t>
            </a:r>
            <a:r>
              <a:rPr lang="en-US" sz="2400" smtClean="0">
                <a:latin typeface="Arial" charset="0"/>
              </a:rPr>
              <a:t>StockQuotePortType</a:t>
            </a:r>
            <a:r>
              <a:rPr lang="de-DE" sz="2400" smtClean="0">
                <a:latin typeface="Arial" charset="0"/>
              </a:rPr>
              <a:t>"</a:t>
            </a:r>
            <a:r>
              <a:rPr lang="en-US" sz="2400" smtClean="0">
                <a:latin typeface="Arial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smtClean="0">
                <a:latin typeface="Arial" charset="0"/>
              </a:rPr>
              <a:t>		&lt;operation name=</a:t>
            </a:r>
            <a:r>
              <a:rPr lang="de-DE" sz="2400" smtClean="0">
                <a:latin typeface="Arial" charset="0"/>
              </a:rPr>
              <a:t>"</a:t>
            </a:r>
            <a:r>
              <a:rPr lang="en-US" sz="2400" smtClean="0">
                <a:latin typeface="Arial" charset="0"/>
              </a:rPr>
              <a:t>GetLastTradePrice</a:t>
            </a:r>
            <a:r>
              <a:rPr lang="de-DE" sz="2400" smtClean="0">
                <a:latin typeface="Arial" charset="0"/>
              </a:rPr>
              <a:t>"</a:t>
            </a:r>
            <a:r>
              <a:rPr lang="en-US" sz="2400" smtClean="0">
                <a:latin typeface="Arial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smtClean="0">
                <a:latin typeface="Arial" charset="0"/>
              </a:rPr>
              <a:t>			&lt;input message=</a:t>
            </a:r>
            <a:r>
              <a:rPr lang="de-DE" sz="2400" smtClean="0">
                <a:latin typeface="Arial" charset="0"/>
              </a:rPr>
              <a:t>"</a:t>
            </a:r>
            <a:r>
              <a:rPr lang="en-US" sz="2400" smtClean="0">
                <a:latin typeface="Arial" charset="0"/>
              </a:rPr>
              <a:t>tns:</a:t>
            </a:r>
            <a:r>
              <a:rPr lang="en-US" sz="2400" b="1" smtClean="0">
                <a:solidFill>
                  <a:srgbClr val="990000"/>
                </a:solidFill>
                <a:latin typeface="Arial" charset="0"/>
              </a:rPr>
              <a:t>GetLastTradePriceInput</a:t>
            </a:r>
            <a:r>
              <a:rPr lang="de-DE" sz="2400" smtClean="0">
                <a:latin typeface="Arial" charset="0"/>
              </a:rPr>
              <a:t>"</a:t>
            </a:r>
            <a:r>
              <a:rPr lang="en-US" sz="2400" smtClean="0">
                <a:latin typeface="Arial" charset="0"/>
              </a:rPr>
              <a:t>/&gt;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smtClean="0">
                <a:latin typeface="Arial" charset="0"/>
              </a:rPr>
              <a:t>			&lt;output message=</a:t>
            </a:r>
            <a:r>
              <a:rPr lang="de-DE" sz="2400" smtClean="0">
                <a:latin typeface="Arial" charset="0"/>
              </a:rPr>
              <a:t>"</a:t>
            </a:r>
            <a:r>
              <a:rPr lang="en-US" sz="2400" smtClean="0">
                <a:latin typeface="Arial" charset="0"/>
              </a:rPr>
              <a:t>tns:</a:t>
            </a:r>
            <a:r>
              <a:rPr lang="en-US" sz="2400" b="1" smtClean="0">
                <a:solidFill>
                  <a:srgbClr val="008000"/>
                </a:solidFill>
                <a:latin typeface="Arial" charset="0"/>
              </a:rPr>
              <a:t>GetLastTradePriceOutput</a:t>
            </a:r>
            <a:r>
              <a:rPr lang="de-DE" sz="2400" smtClean="0">
                <a:latin typeface="Arial" charset="0"/>
              </a:rPr>
              <a:t>"</a:t>
            </a:r>
            <a:r>
              <a:rPr lang="en-US" sz="2400" smtClean="0">
                <a:latin typeface="Arial" charset="0"/>
              </a:rPr>
              <a:t>/&gt;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smtClean="0">
                <a:latin typeface="Arial" charset="0"/>
              </a:rPr>
              <a:t>		&lt;/operation&gt;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smtClean="0">
                <a:latin typeface="Arial" charset="0"/>
              </a:rPr>
              <a:t>	&lt;/portType&gt;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70500" y="2097088"/>
            <a:ext cx="596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ym typeface="Wingdings" pitchFamily="2" charset="2"/>
              </a:rPr>
              <a:t></a:t>
            </a:r>
            <a:endParaRPr lang="en-US" sz="36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67400" y="3429000"/>
            <a:ext cx="596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ym typeface="Wingdings" pitchFamily="2" charset="2"/>
              </a:rPr>
              <a:t>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4DE4C0-C2F5-481A-BC04-959E240C9D6E}" type="slidenum">
              <a:rPr lang="en-US" smtClean="0">
                <a:solidFill>
                  <a:schemeClr val="tx2"/>
                </a:solidFill>
              </a:rPr>
              <a:pPr/>
              <a:t>23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WSDL Code Example (binding via soap)</a:t>
            </a:r>
            <a:endParaRPr lang="en-US" smtClean="0">
              <a:ea typeface="宋体" pitchFamily="2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0678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mtClean="0">
                <a:latin typeface="Arial" charset="0"/>
              </a:rPr>
              <a:t>	&lt;</a:t>
            </a:r>
            <a:r>
              <a:rPr lang="en-US" b="1" smtClean="0">
                <a:latin typeface="Arial" charset="0"/>
              </a:rPr>
              <a:t>binding</a:t>
            </a:r>
            <a:r>
              <a:rPr lang="en-US" smtClean="0">
                <a:latin typeface="Arial" charset="0"/>
              </a:rPr>
              <a:t> name=“StockQuoteSoapBinding” 		</a:t>
            </a:r>
            <a:br>
              <a:rPr lang="en-US" smtClean="0">
                <a:latin typeface="Arial" charset="0"/>
              </a:rPr>
            </a:br>
            <a:r>
              <a:rPr lang="en-US" smtClean="0">
                <a:latin typeface="Arial" charset="0"/>
              </a:rPr>
              <a:t>		type="tns:StockQuotePortType"&gt;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mtClean="0">
                <a:latin typeface="Arial" charset="0"/>
              </a:rPr>
              <a:t>			&lt;</a:t>
            </a:r>
            <a:r>
              <a:rPr lang="en-US" b="1" smtClean="0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smtClean="0">
                <a:latin typeface="Arial" charset="0"/>
              </a:rPr>
              <a:t>:binding style="document"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mtClean="0">
                <a:latin typeface="Arial" charset="0"/>
              </a:rPr>
              <a:t>			transport= </a:t>
            </a:r>
            <a:br>
              <a:rPr lang="en-US" smtClean="0">
                <a:latin typeface="Arial" charset="0"/>
              </a:rPr>
            </a:br>
            <a:r>
              <a:rPr lang="en-US" smtClean="0">
                <a:latin typeface="Arial" charset="0"/>
              </a:rPr>
              <a:t>				"http://schemas.xmlsoap.org/soap/</a:t>
            </a:r>
            <a:r>
              <a:rPr lang="en-US" smtClean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mtClean="0">
                <a:latin typeface="Arial" charset="0"/>
              </a:rPr>
              <a:t>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mtClean="0">
                <a:latin typeface="Arial" charset="0"/>
              </a:rPr>
              <a:t>		&lt;operation name="GetLastTradePrice"&gt;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mtClean="0">
                <a:latin typeface="Arial" charset="0"/>
              </a:rPr>
              <a:t>			&lt;</a:t>
            </a:r>
            <a:r>
              <a:rPr lang="en-US" b="1" smtClean="0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smtClean="0">
                <a:latin typeface="Arial" charset="0"/>
              </a:rPr>
              <a:t>:operation soapAction=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mtClean="0">
                <a:latin typeface="Arial" charset="0"/>
              </a:rPr>
              <a:t>						"http://example.com/GetLastTradePrice"/&gt;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mtClean="0">
                <a:latin typeface="Arial" charset="0"/>
              </a:rPr>
              <a:t>			&lt;input&gt; &lt;</a:t>
            </a:r>
            <a:r>
              <a:rPr lang="en-US" b="1" smtClean="0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smtClean="0">
                <a:latin typeface="Arial" charset="0"/>
              </a:rPr>
              <a:t>:body use="literal"/&gt;&lt;/input&gt;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mtClean="0">
                <a:latin typeface="Arial" charset="0"/>
              </a:rPr>
              <a:t>			&lt;output&gt; &lt;</a:t>
            </a:r>
            <a:r>
              <a:rPr lang="en-US" b="1" smtClean="0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smtClean="0">
                <a:latin typeface="Arial" charset="0"/>
              </a:rPr>
              <a:t>:body use="literal"/&gt;&lt;/output&gt;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mtClean="0">
                <a:latin typeface="Arial" charset="0"/>
              </a:rPr>
              <a:t>		&lt;/operation&gt;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mtClean="0">
                <a:latin typeface="Arial" charset="0"/>
              </a:rPr>
              <a:t>	&lt;/binding&gt;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9F1804-AA5B-4774-BD94-E374D7633101}" type="slidenum">
              <a:rPr lang="en-US" smtClean="0">
                <a:solidFill>
                  <a:schemeClr val="tx2"/>
                </a:solidFill>
              </a:rPr>
              <a:pPr/>
              <a:t>24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WSDL Code Example (service &amp; port)</a:t>
            </a:r>
            <a:endParaRPr lang="en-US" smtClean="0">
              <a:ea typeface="宋体" pitchFamily="2" charset="-122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9067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&lt;</a:t>
            </a:r>
            <a:r>
              <a:rPr lang="en-US" b="1" dirty="0" smtClean="0">
                <a:latin typeface="Arial" charset="0"/>
              </a:rPr>
              <a:t>service</a:t>
            </a:r>
            <a:r>
              <a:rPr lang="en-US" dirty="0" smtClean="0">
                <a:latin typeface="Arial" charset="0"/>
              </a:rPr>
              <a:t> name="</a:t>
            </a:r>
            <a:r>
              <a:rPr lang="en-US" dirty="0" err="1" smtClean="0">
                <a:latin typeface="Arial" charset="0"/>
              </a:rPr>
              <a:t>StockQuoteService</a:t>
            </a:r>
            <a:r>
              <a:rPr lang="en-US" dirty="0" smtClean="0">
                <a:latin typeface="Arial" charset="0"/>
              </a:rPr>
              <a:t>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	&lt;documentation&gt;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			This service offers latest stock quotes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	&lt;/documentation&gt;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	&lt;</a:t>
            </a:r>
            <a:r>
              <a:rPr lang="en-US" b="1" dirty="0" smtClean="0">
                <a:latin typeface="Arial" charset="0"/>
              </a:rPr>
              <a:t>port</a:t>
            </a:r>
            <a:r>
              <a:rPr lang="en-US" dirty="0" smtClean="0">
                <a:latin typeface="Arial" charset="0"/>
              </a:rPr>
              <a:t> name="</a:t>
            </a:r>
            <a:r>
              <a:rPr lang="en-US" dirty="0" err="1" smtClean="0">
                <a:latin typeface="Arial" charset="0"/>
              </a:rPr>
              <a:t>StockQuotePort</a:t>
            </a:r>
            <a:r>
              <a:rPr lang="en-US" dirty="0" smtClean="0">
                <a:latin typeface="Arial" charset="0"/>
              </a:rPr>
              <a:t>" 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   binding= "</a:t>
            </a:r>
            <a:r>
              <a:rPr lang="en-US" dirty="0" err="1" smtClean="0">
                <a:latin typeface="Arial" charset="0"/>
              </a:rPr>
              <a:t>tns:StockQuoteBinding</a:t>
            </a:r>
            <a:r>
              <a:rPr lang="en-US" dirty="0" smtClean="0">
                <a:latin typeface="Arial" charset="0"/>
              </a:rPr>
              <a:t>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			&lt;</a:t>
            </a:r>
            <a:r>
              <a:rPr lang="en-US" b="1" dirty="0" err="1" smtClean="0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dirty="0" err="1" smtClean="0">
                <a:latin typeface="Arial" charset="0"/>
              </a:rPr>
              <a:t>:address</a:t>
            </a:r>
            <a:r>
              <a:rPr lang="en-US" dirty="0" smtClean="0">
                <a:latin typeface="Arial" charset="0"/>
              </a:rPr>
              <a:t> location= 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		"http://example.com/</a:t>
            </a:r>
            <a:r>
              <a:rPr lang="en-US" dirty="0" err="1" smtClean="0">
                <a:latin typeface="Arial" charset="0"/>
              </a:rPr>
              <a:t>stockquote</a:t>
            </a:r>
            <a:r>
              <a:rPr lang="en-US" dirty="0" smtClean="0">
                <a:latin typeface="Arial" charset="0"/>
              </a:rPr>
              <a:t>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	&lt;/</a:t>
            </a:r>
            <a:r>
              <a:rPr lang="en-US" b="1" dirty="0" smtClean="0">
                <a:latin typeface="Arial" charset="0"/>
              </a:rPr>
              <a:t>port</a:t>
            </a:r>
            <a:r>
              <a:rPr lang="en-US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&lt;/service&gt;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&lt;/definitions&gt;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20401C-1491-42BC-875C-088A52ED0A87}" type="slidenum">
              <a:rPr lang="en-US" smtClean="0">
                <a:solidFill>
                  <a:schemeClr val="tx2"/>
                </a:solidFill>
              </a:rPr>
              <a:pPr/>
              <a:t>25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Names of Elements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685800" y="20574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r>
              <a:rPr lang="en-US"/>
              <a:t>name="StockQuotePort"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685800" y="2667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>
              <a:lnSpc>
                <a:spcPct val="90000"/>
              </a:lnSpc>
            </a:pPr>
            <a:r>
              <a:rPr lang="en-US"/>
              <a:t>name=“StockQuoteSoapBinding” &lt;binding style="document"/&gt; …</a:t>
            </a:r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685800" y="3429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portType: </a:t>
            </a:r>
            <a:r>
              <a:rPr lang="en-US"/>
              <a:t>name=“StockQuotePortType”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685800" y="4038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operation: </a:t>
            </a:r>
            <a:r>
              <a:rPr lang="en-US"/>
              <a:t>name=“GetLastTradePrice”</a:t>
            </a:r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752600" y="4572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: name=“</a:t>
            </a:r>
            <a:r>
              <a:rPr lang="en-US" b="1">
                <a:solidFill>
                  <a:srgbClr val="990000"/>
                </a:solidFill>
              </a:rPr>
              <a:t>GetLastTradePriceInput</a:t>
            </a:r>
            <a:r>
              <a:rPr lang="en-US"/>
              <a:t>”&gt;</a:t>
            </a:r>
          </a:p>
        </p:txBody>
      </p:sp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1752600" y="5943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types: TradePrice</a:t>
            </a:r>
          </a:p>
        </p:txBody>
      </p:sp>
      <p:cxnSp>
        <p:nvCxnSpPr>
          <p:cNvPr id="37898" name="AutoShape 12"/>
          <p:cNvCxnSpPr>
            <a:cxnSpLocks noChangeShapeType="1"/>
            <a:stCxn id="37893" idx="2"/>
            <a:endCxn id="37894" idx="0"/>
          </p:cNvCxnSpPr>
          <p:nvPr/>
        </p:nvCxnSpPr>
        <p:spPr bwMode="auto">
          <a:xfrm>
            <a:off x="1371600" y="3200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AutoShape 13"/>
          <p:cNvCxnSpPr>
            <a:cxnSpLocks noChangeShapeType="1"/>
            <a:stCxn id="37895" idx="2"/>
            <a:endCxn id="37902" idx="1"/>
          </p:cNvCxnSpPr>
          <p:nvPr/>
        </p:nvCxnSpPr>
        <p:spPr bwMode="auto">
          <a:xfrm rot="16200000" flipH="1">
            <a:off x="895350" y="48958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AutoShape 14"/>
          <p:cNvCxnSpPr>
            <a:cxnSpLocks noChangeShapeType="1"/>
            <a:stCxn id="37895" idx="2"/>
            <a:endCxn id="37896" idx="1"/>
          </p:cNvCxnSpPr>
          <p:nvPr/>
        </p:nvCxnSpPr>
        <p:spPr bwMode="auto">
          <a:xfrm rot="16200000" flipH="1">
            <a:off x="1390650" y="4400550"/>
            <a:ext cx="3429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1" name="Rectangle 15"/>
          <p:cNvSpPr>
            <a:spLocks noChangeArrowheads="1"/>
          </p:cNvSpPr>
          <p:nvPr/>
        </p:nvSpPr>
        <p:spPr bwMode="auto">
          <a:xfrm>
            <a:off x="1752600" y="4953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types: TradePriceRequest</a:t>
            </a:r>
          </a:p>
        </p:txBody>
      </p:sp>
      <p:sp>
        <p:nvSpPr>
          <p:cNvPr id="37902" name="Rectangle 16"/>
          <p:cNvSpPr>
            <a:spLocks noChangeArrowheads="1"/>
          </p:cNvSpPr>
          <p:nvPr/>
        </p:nvSpPr>
        <p:spPr bwMode="auto">
          <a:xfrm>
            <a:off x="1752600" y="5562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name="</a:t>
            </a:r>
            <a:r>
              <a:rPr lang="en-US" b="1">
                <a:solidFill>
                  <a:srgbClr val="008000"/>
                </a:solidFill>
              </a:rPr>
              <a:t>GetLastTradePriceOutput</a:t>
            </a:r>
            <a:r>
              <a:rPr lang="en-US"/>
              <a:t>"&gt;</a:t>
            </a:r>
          </a:p>
        </p:txBody>
      </p:sp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13716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7904" name="AutoShape 18"/>
          <p:cNvCxnSpPr>
            <a:cxnSpLocks noChangeShapeType="1"/>
            <a:stCxn id="37894" idx="2"/>
            <a:endCxn id="37895" idx="0"/>
          </p:cNvCxnSpPr>
          <p:nvPr/>
        </p:nvCxnSpPr>
        <p:spPr bwMode="auto">
          <a:xfrm>
            <a:off x="1371600" y="3810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5" name="Rectangle 19"/>
          <p:cNvSpPr>
            <a:spLocks noChangeArrowheads="1"/>
          </p:cNvSpPr>
          <p:nvPr/>
        </p:nvSpPr>
        <p:spPr bwMode="auto">
          <a:xfrm>
            <a:off x="685800" y="1371600"/>
            <a:ext cx="457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service: </a:t>
            </a:r>
            <a:r>
              <a:rPr lang="en-US"/>
              <a:t>name="StockQuoteService"&gt;</a:t>
            </a:r>
          </a:p>
        </p:txBody>
      </p:sp>
      <p:sp>
        <p:nvSpPr>
          <p:cNvPr id="37906" name="Rectangle 20"/>
          <p:cNvSpPr>
            <a:spLocks noChangeArrowheads="1"/>
          </p:cNvSpPr>
          <p:nvPr/>
        </p:nvSpPr>
        <p:spPr bwMode="auto">
          <a:xfrm>
            <a:off x="685800" y="990600"/>
            <a:ext cx="457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definitions: </a:t>
            </a:r>
            <a:r>
              <a:rPr lang="en-US"/>
              <a:t>name="StockQuote“, namespaces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23B5F5-2441-4343-B63B-4736B7FBA254}" type="slidenum">
              <a:rPr lang="en-US" smtClean="0">
                <a:solidFill>
                  <a:schemeClr val="tx2"/>
                </a:solidFill>
              </a:rPr>
              <a:pPr/>
              <a:t>26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Abstraction and Flexibility of Elements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066800"/>
            <a:ext cx="6705600" cy="5562600"/>
          </a:xfrm>
        </p:spPr>
        <p:txBody>
          <a:bodyPr/>
          <a:lstStyle/>
          <a:p>
            <a:pPr eaLnBrk="1" hangingPunct="1"/>
            <a:r>
              <a:rPr lang="en-US" altLang="zh-CN" sz="2400" b="1" smtClean="0">
                <a:ea typeface="宋体" pitchFamily="2" charset="-122"/>
              </a:rPr>
              <a:t>port</a:t>
            </a:r>
            <a:r>
              <a:rPr lang="en-US" altLang="zh-CN" sz="2400" smtClean="0">
                <a:ea typeface="宋体" pitchFamily="2" charset="-122"/>
              </a:rPr>
              <a:t> definition is abstract; </a:t>
            </a:r>
            <a:r>
              <a:rPr lang="en-US" altLang="zh-CN" sz="2400" b="1" smtClean="0">
                <a:ea typeface="宋体" pitchFamily="2" charset="-122"/>
              </a:rPr>
              <a:t>binding</a:t>
            </a:r>
            <a:r>
              <a:rPr lang="en-US" altLang="zh-CN" sz="2400" smtClean="0">
                <a:ea typeface="宋体" pitchFamily="2" charset="-122"/>
              </a:rPr>
              <a:t> will be used to specify a concrete protocol. This allows 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ports to be separated from their implementation detail regarding network deployment or bindings;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the reuse of Port definition in different apps.</a:t>
            </a:r>
          </a:p>
          <a:p>
            <a:pPr eaLnBrk="1" hangingPunct="1"/>
            <a:r>
              <a:rPr lang="en-US" altLang="zh-CN" sz="2400" b="1" smtClean="0">
                <a:ea typeface="宋体" pitchFamily="2" charset="-122"/>
              </a:rPr>
              <a:t>message</a:t>
            </a:r>
            <a:r>
              <a:rPr lang="en-US" altLang="zh-CN" sz="2400" smtClean="0">
                <a:ea typeface="宋体" pitchFamily="2" charset="-122"/>
              </a:rPr>
              <a:t> definition is abstract: abstract descriptions of the data being exchanged; </a:t>
            </a:r>
            <a:br>
              <a:rPr lang="en-US" altLang="zh-CN" sz="2400" smtClean="0">
                <a:ea typeface="宋体" pitchFamily="2" charset="-122"/>
              </a:rPr>
            </a:br>
            <a:r>
              <a:rPr lang="en-US" altLang="zh-CN" sz="2400" b="1" smtClean="0">
                <a:ea typeface="宋体" pitchFamily="2" charset="-122"/>
              </a:rPr>
              <a:t>types</a:t>
            </a:r>
            <a:r>
              <a:rPr lang="en-US" altLang="zh-CN" sz="2400" smtClean="0">
                <a:ea typeface="宋体" pitchFamily="2" charset="-122"/>
              </a:rPr>
              <a:t> are used to associate specific data types to the messages. This allows 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messages are separated from their implementation detail of data format;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the reuse of message definition;</a:t>
            </a:r>
          </a:p>
          <a:p>
            <a:pPr lvl="1" eaLnBrk="1" hangingPunct="1"/>
            <a:r>
              <a:rPr lang="en-US" sz="2400" smtClean="0">
                <a:ea typeface="宋体" pitchFamily="2" charset="-122"/>
              </a:rPr>
              <a:t>wrap multiple parameters in the message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76200" y="20574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/>
              <a:t>(URL)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968500" y="2376488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76200" y="2667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/>
              <a:t>(soap)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76200" y="3429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76200" y="4038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1143000" y="4648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1143000" y="5943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cxnSp>
        <p:nvCxnSpPr>
          <p:cNvPr id="38924" name="AutoShape 12"/>
          <p:cNvCxnSpPr>
            <a:cxnSpLocks noChangeShapeType="1"/>
            <a:stCxn id="38919" idx="2"/>
            <a:endCxn id="38920" idx="0"/>
          </p:cNvCxnSpPr>
          <p:nvPr/>
        </p:nvCxnSpPr>
        <p:spPr bwMode="auto">
          <a:xfrm>
            <a:off x="762000" y="3200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AutoShape 13"/>
          <p:cNvCxnSpPr>
            <a:cxnSpLocks noChangeShapeType="1"/>
            <a:stCxn id="38921" idx="2"/>
            <a:endCxn id="38928" idx="1"/>
          </p:cNvCxnSpPr>
          <p:nvPr/>
        </p:nvCxnSpPr>
        <p:spPr bwMode="auto">
          <a:xfrm rot="16200000" flipH="1">
            <a:off x="285750" y="48958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AutoShape 14"/>
          <p:cNvCxnSpPr>
            <a:cxnSpLocks noChangeShapeType="1"/>
            <a:stCxn id="38921" idx="2"/>
            <a:endCxn id="38922" idx="1"/>
          </p:cNvCxnSpPr>
          <p:nvPr/>
        </p:nvCxnSpPr>
        <p:spPr bwMode="auto">
          <a:xfrm rot="16200000" flipH="1">
            <a:off x="742950" y="44386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1143000" y="5029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1143000" y="5562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7620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8930" name="AutoShape 18"/>
          <p:cNvCxnSpPr>
            <a:cxnSpLocks noChangeShapeType="1"/>
            <a:stCxn id="38920" idx="2"/>
            <a:endCxn id="38921" idx="0"/>
          </p:cNvCxnSpPr>
          <p:nvPr/>
        </p:nvCxnSpPr>
        <p:spPr bwMode="auto">
          <a:xfrm>
            <a:off x="762000" y="3810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76200" y="1371600"/>
            <a:ext cx="18923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service</a:t>
            </a: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76200" y="990600"/>
            <a:ext cx="18923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definitions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830" y="152400"/>
            <a:ext cx="7986971" cy="623888"/>
          </a:xfrm>
        </p:spPr>
        <p:txBody>
          <a:bodyPr/>
          <a:lstStyle/>
          <a:p>
            <a:pPr algn="ctr"/>
            <a:r>
              <a:rPr lang="en-US" dirty="0" smtClean="0"/>
              <a:t>U.S. National Weather Forecast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52150"/>
            <a:ext cx="9021148" cy="561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32620" y="828984"/>
            <a:ext cx="7134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http://graphical.weather.gov/xml/SOAP_server/ndfdXMLserver.</a:t>
            </a:r>
            <a:r>
              <a:rPr lang="en-US" dirty="0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0000FF"/>
                </a:solidFill>
              </a:rPr>
              <a:t>?wsdl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189430" y="1641616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85800" y="1986995"/>
            <a:ext cx="53282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7513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468485"/>
          </a:xfrm>
        </p:spPr>
        <p:txBody>
          <a:bodyPr/>
          <a:lstStyle/>
          <a:p>
            <a:r>
              <a:rPr lang="en-US" sz="1800" dirty="0"/>
              <a:t>http://graphical.weather.gov/xml/SOAP_server/ndfdXMLserver.php?wsdl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6" y="1000359"/>
            <a:ext cx="9039523" cy="550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320538" y="2161935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1880" y="924465"/>
            <a:ext cx="8822120" cy="1768735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21880" y="5986280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1880" y="4829836"/>
            <a:ext cx="8822119" cy="1747754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11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Definition of the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546" y="976413"/>
            <a:ext cx="7604679" cy="159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993" y="3025578"/>
            <a:ext cx="7459158" cy="257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524928" y="1507677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16333" y="924465"/>
            <a:ext cx="7629891" cy="1721638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54138" y="4047454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16333" y="2949683"/>
            <a:ext cx="7629892" cy="2808115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7990" y="5933535"/>
            <a:ext cx="66787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More detail of the service and its operations are at: </a:t>
            </a:r>
          </a:p>
          <a:p>
            <a:r>
              <a:rPr lang="en-US" dirty="0"/>
              <a:t>http://graphical.weather.gov/xml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</a:t>
            </a:r>
            <a:r>
              <a:rPr lang="en-US" dirty="0"/>
              <a:t>://graphical.weather.gov/xml/SOAP_server/ndfdXMLserver.php</a:t>
            </a:r>
          </a:p>
        </p:txBody>
      </p:sp>
    </p:spTree>
    <p:extLst>
      <p:ext uri="{BB962C8B-B14F-4D97-AF65-F5344CB8AC3E}">
        <p14:creationId xmlns:p14="http://schemas.microsoft.com/office/powerpoint/2010/main" val="393205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B5D6F6-F0DA-4D02-A7D3-279740F04EA9}" type="slidenum">
              <a:rPr lang="en-US" smtClean="0">
                <a:solidFill>
                  <a:schemeClr val="tx2"/>
                </a:solidFill>
              </a:rPr>
              <a:pPr/>
              <a:t>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SOA Software Development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4582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>
                <a:solidFill>
                  <a:srgbClr val="008000"/>
                </a:solidFill>
              </a:rPr>
              <a:t>ASP.NET Web Services (a.k.a. ASMX)</a:t>
            </a:r>
            <a:r>
              <a:rPr lang="en-US" sz="3200" smtClean="0">
                <a:solidFill>
                  <a:srgbClr val="008000"/>
                </a:solidFill>
              </a:rPr>
              <a:t>;</a:t>
            </a:r>
            <a:endParaRPr lang="en-US" sz="300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8000"/>
                </a:solidFill>
              </a:rPr>
              <a:t>.NET Remoting;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8000"/>
                </a:solidFill>
              </a:rPr>
              <a:t>Enterprise Services (the successor to COM+);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8000"/>
                </a:solidFill>
              </a:rPr>
              <a:t>Web Services Enhancements (WSE);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8000"/>
                </a:solidFill>
              </a:rPr>
              <a:t>Microsoft Message Queuing (MSMQ)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8000"/>
                </a:solidFill>
              </a:rPr>
              <a:t>Windows Communication Foundation (WCF), </a:t>
            </a:r>
            <a:r>
              <a:rPr lang="en-US" sz="3000" smtClean="0">
                <a:solidFill>
                  <a:srgbClr val="008000"/>
                </a:solidFill>
              </a:rPr>
              <a:t>a.k.a. Indigo</a:t>
            </a:r>
            <a:r>
              <a:rPr lang="en-US" smtClean="0">
                <a:solidFill>
                  <a:srgbClr val="008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folHlink"/>
                </a:solidFill>
              </a:rPr>
              <a:t>Java-based SOA Development: Eclipse/Axis/Tomcat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folHlink"/>
                </a:solidFill>
              </a:rPr>
              <a:t>Oracle/JDeveloper (text chapter 8)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990000"/>
                </a:solidFill>
              </a:rPr>
              <a:t>Websphere (IBM)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990000"/>
                </a:solidFill>
              </a:rPr>
              <a:t>SCA/SDO (IBM and others)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WSDL/SOAP to RESTful Services</a:t>
            </a:r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15B834-B29B-427B-B03D-2B75A04F260F}" type="slidenum">
              <a:rPr lang="en-US" smtClean="0">
                <a:solidFill>
                  <a:schemeClr val="tx2"/>
                </a:solidFill>
              </a:rPr>
              <a:pPr/>
              <a:t>30</a:t>
            </a:fld>
            <a:endParaRPr lang="en-US" smtClean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4195" y="2290575"/>
            <a:ext cx="9072597" cy="1200329"/>
            <a:chOff x="94195" y="4415635"/>
            <a:chExt cx="9072597" cy="1200329"/>
          </a:xfrm>
        </p:grpSpPr>
        <p:sp>
          <p:nvSpPr>
            <p:cNvPr id="2" name="TextBox 1"/>
            <p:cNvSpPr txBox="1"/>
            <p:nvPr/>
          </p:nvSpPr>
          <p:spPr>
            <a:xfrm>
              <a:off x="94195" y="4659649"/>
              <a:ext cx="19784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.</a:t>
              </a:r>
              <a:r>
                <a:rPr lang="en-US" sz="2400" dirty="0" err="1" smtClean="0"/>
                <a:t>asmx</a:t>
              </a:r>
              <a:r>
                <a:rPr lang="en-US" sz="2400" dirty="0" smtClean="0"/>
                <a:t> services</a:t>
              </a:r>
            </a:p>
            <a:p>
              <a:r>
                <a:rPr lang="en-US" sz="2400" dirty="0" smtClean="0"/>
                <a:t>.svc services</a:t>
              </a:r>
              <a:endParaRPr lang="en-US" sz="2400" dirty="0"/>
            </a:p>
          </p:txBody>
        </p:sp>
        <p:sp>
          <p:nvSpPr>
            <p:cNvPr id="3" name="Right Arrow 2"/>
            <p:cNvSpPr/>
            <p:nvPr/>
          </p:nvSpPr>
          <p:spPr bwMode="auto">
            <a:xfrm>
              <a:off x="2295150" y="4809514"/>
              <a:ext cx="531265" cy="531265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8574" y="4415635"/>
              <a:ext cx="23382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Use </a:t>
              </a:r>
            </a:p>
            <a:p>
              <a:r>
                <a:rPr lang="en-US" sz="2400" dirty="0" smtClean="0"/>
                <a:t>WSDL / SOAP / HTTP</a:t>
              </a:r>
              <a:endParaRPr lang="en-US" sz="2400" dirty="0"/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06845" y="4809514"/>
              <a:ext cx="531265" cy="531265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0269" y="4643320"/>
              <a:ext cx="29865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WSDL/SOAP services</a:t>
              </a:r>
            </a:p>
            <a:p>
              <a:r>
                <a:rPr lang="en-US" sz="2400" dirty="0" smtClean="0"/>
                <a:t>SOAP Services</a:t>
              </a:r>
              <a:endParaRPr lang="en-US" sz="24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1372" y="3808475"/>
            <a:ext cx="8360748" cy="543281"/>
            <a:chOff x="461372" y="5857640"/>
            <a:chExt cx="8360748" cy="543281"/>
          </a:xfrm>
        </p:grpSpPr>
        <p:sp>
          <p:nvSpPr>
            <p:cNvPr id="15" name="TextBox 14"/>
            <p:cNvSpPr txBox="1"/>
            <p:nvPr/>
          </p:nvSpPr>
          <p:spPr>
            <a:xfrm>
              <a:off x="461372" y="5904455"/>
              <a:ext cx="1226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Services</a:t>
              </a:r>
            </a:p>
          </p:txBody>
        </p:sp>
        <p:sp>
          <p:nvSpPr>
            <p:cNvPr id="20" name="Right Arrow 19"/>
            <p:cNvSpPr/>
            <p:nvPr/>
          </p:nvSpPr>
          <p:spPr bwMode="auto">
            <a:xfrm>
              <a:off x="2295151" y="5869656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54100" y="5904455"/>
              <a:ext cx="2338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Use HTTP Only</a:t>
              </a:r>
              <a:endParaRPr lang="en-US" sz="2400" dirty="0"/>
            </a:p>
          </p:txBody>
        </p:sp>
        <p:sp>
          <p:nvSpPr>
            <p:cNvPr id="22" name="Right Arrow 21"/>
            <p:cNvSpPr/>
            <p:nvPr/>
          </p:nvSpPr>
          <p:spPr bwMode="auto">
            <a:xfrm>
              <a:off x="5392335" y="5857640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56165" y="5892439"/>
              <a:ext cx="2565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RESTful Services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200" y="1219200"/>
            <a:ext cx="7226800" cy="1462088"/>
          </a:xfrm>
        </p:spPr>
        <p:txBody>
          <a:bodyPr/>
          <a:lstStyle/>
          <a:p>
            <a:r>
              <a:rPr lang="en-US" dirty="0" smtClean="0"/>
              <a:t>Developing RESTful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799"/>
            <a:ext cx="6400800" cy="2884315"/>
          </a:xfrm>
        </p:spPr>
        <p:txBody>
          <a:bodyPr/>
          <a:lstStyle/>
          <a:p>
            <a:r>
              <a:rPr lang="en-US" dirty="0" smtClean="0"/>
              <a:t>There are different ways of developing RESTful services. We show one way here: Convert a WSDL/SOAP service into a RESTful service.</a:t>
            </a:r>
          </a:p>
          <a:p>
            <a:r>
              <a:rPr lang="en-US" dirty="0" smtClean="0"/>
              <a:t>CSE446 will discuss more detail of RESTful services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5460" y="772675"/>
            <a:ext cx="8057168" cy="543281"/>
            <a:chOff x="764952" y="5857640"/>
            <a:chExt cx="8057168" cy="543281"/>
          </a:xfrm>
        </p:grpSpPr>
        <p:sp>
          <p:nvSpPr>
            <p:cNvPr id="5" name="TextBox 4"/>
            <p:cNvSpPr txBox="1"/>
            <p:nvPr/>
          </p:nvSpPr>
          <p:spPr>
            <a:xfrm>
              <a:off x="764952" y="5904455"/>
              <a:ext cx="1226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dirty="0" smtClean="0"/>
                <a:t>ervices</a:t>
              </a:r>
            </a:p>
          </p:txBody>
        </p:sp>
        <p:sp>
          <p:nvSpPr>
            <p:cNvPr id="6" name="Right Arrow 5"/>
            <p:cNvSpPr/>
            <p:nvPr/>
          </p:nvSpPr>
          <p:spPr bwMode="auto">
            <a:xfrm>
              <a:off x="2295151" y="5869656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54100" y="5904455"/>
              <a:ext cx="2338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Use HTTP Only</a:t>
              </a:r>
              <a:endParaRPr lang="en-US" sz="2400" dirty="0"/>
            </a:p>
          </p:txBody>
        </p:sp>
        <p:sp>
          <p:nvSpPr>
            <p:cNvPr id="8" name="Right Arrow 7"/>
            <p:cNvSpPr/>
            <p:nvPr/>
          </p:nvSpPr>
          <p:spPr bwMode="auto">
            <a:xfrm>
              <a:off x="5392335" y="5857640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56165" y="5892439"/>
              <a:ext cx="2565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RESTful Services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222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a RESTful Service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031163" cy="2667000"/>
          </a:xfrm>
        </p:spPr>
        <p:txBody>
          <a:bodyPr/>
          <a:lstStyle/>
          <a:p>
            <a:r>
              <a:rPr lang="en-US" sz="2400" dirty="0" smtClean="0"/>
              <a:t>In Visual Studio 2010 menu, choose </a:t>
            </a:r>
            <a:r>
              <a:rPr lang="en-US" sz="2400" dirty="0" smtClean="0">
                <a:solidFill>
                  <a:srgbClr val="0000FF"/>
                </a:solidFill>
              </a:rPr>
              <a:t>New Web Site </a:t>
            </a:r>
          </a:p>
          <a:p>
            <a:r>
              <a:rPr lang="en-US" sz="2400" dirty="0" smtClean="0"/>
              <a:t>Choose C# template, and choose “WCF Service”. </a:t>
            </a:r>
          </a:p>
          <a:p>
            <a:r>
              <a:rPr lang="en-US" sz="2400" dirty="0" smtClean="0"/>
              <a:t>Name the project WcfRestService3. 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975A1F-A932-4591-8832-5D3DF054C973}" type="slidenum">
              <a:rPr lang="en-US" b="0" smtClean="0">
                <a:solidFill>
                  <a:schemeClr val="tx2"/>
                </a:solidFill>
              </a:rPr>
              <a:pPr/>
              <a:t>32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043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Left Arrow 4"/>
          <p:cNvSpPr>
            <a:spLocks noChangeArrowheads="1"/>
          </p:cNvSpPr>
          <p:nvPr/>
        </p:nvSpPr>
        <p:spPr bwMode="auto">
          <a:xfrm>
            <a:off x="914400" y="4191000"/>
            <a:ext cx="3810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eft Arrow 8"/>
          <p:cNvSpPr>
            <a:spLocks noChangeArrowheads="1"/>
          </p:cNvSpPr>
          <p:nvPr/>
        </p:nvSpPr>
        <p:spPr bwMode="auto">
          <a:xfrm>
            <a:off x="6400800" y="5441950"/>
            <a:ext cx="533400" cy="304800"/>
          </a:xfrm>
          <a:prstGeom prst="lef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2133600" y="3352800"/>
            <a:ext cx="1752600" cy="4572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Developing WCF-Based RESTful Service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33400" y="1406525"/>
            <a:ext cx="5105400" cy="4343400"/>
          </a:xfrm>
        </p:spPr>
        <p:txBody>
          <a:bodyPr/>
          <a:lstStyle/>
          <a:p>
            <a:r>
              <a:rPr lang="en-US" sz="2400" smtClean="0"/>
              <a:t>The template creates standard WCF service files, including</a:t>
            </a:r>
          </a:p>
          <a:p>
            <a:pPr lvl="1"/>
            <a:r>
              <a:rPr lang="en-US" sz="2400" smtClean="0">
                <a:solidFill>
                  <a:srgbClr val="0000FF"/>
                </a:solidFill>
              </a:rPr>
              <a:t>Iservice.cs inteface</a:t>
            </a:r>
          </a:p>
          <a:p>
            <a:pPr lvl="1"/>
            <a:r>
              <a:rPr lang="en-US" sz="2400" smtClean="0"/>
              <a:t>Service.cs file</a:t>
            </a:r>
          </a:p>
          <a:p>
            <a:pPr lvl="1"/>
            <a:r>
              <a:rPr lang="en-US" sz="2400" smtClean="0">
                <a:solidFill>
                  <a:srgbClr val="0000FF"/>
                </a:solidFill>
              </a:rPr>
              <a:t>Service.svc file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8C94A3-59D6-4BE9-B970-F9E30AE92F68}" type="slidenum">
              <a:rPr lang="en-US" b="0" smtClean="0">
                <a:solidFill>
                  <a:schemeClr val="tx2"/>
                </a:solidFill>
              </a:rPr>
              <a:pPr/>
              <a:t>33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90600"/>
            <a:ext cx="31242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248400" y="2286000"/>
            <a:ext cx="1752600" cy="5334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172200" y="3048000"/>
            <a:ext cx="1752600" cy="3048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10" y="317305"/>
            <a:ext cx="31242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1080830" y="152400"/>
            <a:ext cx="7620000" cy="623888"/>
          </a:xfrm>
        </p:spPr>
        <p:txBody>
          <a:bodyPr/>
          <a:lstStyle/>
          <a:p>
            <a:r>
              <a:rPr lang="en-US" dirty="0" err="1" smtClean="0"/>
              <a:t>IService.cs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Add [</a:t>
            </a:r>
            <a:r>
              <a:rPr lang="en-US" dirty="0" err="1" smtClean="0">
                <a:solidFill>
                  <a:srgbClr val="FF0000"/>
                </a:solidFill>
              </a:rPr>
              <a:t>WebGet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625460" y="1295400"/>
            <a:ext cx="8269288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using System;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System.ServiceModel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using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System.ServiceModel.Web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ServiceContract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public interface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Iservice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[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WebGet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]    //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 this HTTP GET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attribute/directive, use default format</a:t>
            </a:r>
            <a:endParaRPr lang="en-US" sz="18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double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PiValue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[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WebGet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GB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GB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absValue?x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={x</a:t>
            </a:r>
            <a:r>
              <a:rPr lang="en-GB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}”)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]             //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define input format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absValue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x);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[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WebGet</a:t>
            </a:r>
            <a:r>
              <a:rPr lang="en-GB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GB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“add2?x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={x}&amp;y={y</a:t>
            </a:r>
            <a:r>
              <a:rPr lang="en-GB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}”)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]        // define input format</a:t>
            </a:r>
            <a:endParaRPr lang="en-US" sz="1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addition(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x,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30A926-A88E-468C-BF34-93626A86D002}" type="slidenum">
              <a:rPr lang="en-US" b="0" smtClean="0">
                <a:solidFill>
                  <a:schemeClr val="tx2"/>
                </a:solidFill>
              </a:rPr>
              <a:pPr/>
              <a:t>34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5366" name="Left Arrow 5"/>
          <p:cNvSpPr>
            <a:spLocks noChangeArrowheads="1"/>
          </p:cNvSpPr>
          <p:nvPr/>
        </p:nvSpPr>
        <p:spPr bwMode="auto">
          <a:xfrm>
            <a:off x="7924072" y="1639692"/>
            <a:ext cx="4572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ular Callout 6"/>
          <p:cNvSpPr/>
          <p:nvPr/>
        </p:nvSpPr>
        <p:spPr bwMode="auto">
          <a:xfrm>
            <a:off x="4268420" y="1652954"/>
            <a:ext cx="381000" cy="304800"/>
          </a:xfrm>
          <a:prstGeom prst="wedgeRectCallout">
            <a:avLst>
              <a:gd name="adj1" fmla="val -72069"/>
              <a:gd name="adj2" fmla="val 1164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304800" y="3048000"/>
            <a:ext cx="381000" cy="304800"/>
          </a:xfrm>
          <a:prstGeom prst="wedgeRectCallout">
            <a:avLst>
              <a:gd name="adj1" fmla="val 89729"/>
              <a:gd name="adj2" fmla="val 894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3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680"/>
                            </p:stCondLst>
                            <p:childTnLst>
                              <p:par>
                                <p:cTn id="1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420"/>
                            </p:stCondLst>
                            <p:childTnLst>
                              <p:par>
                                <p:cTn id="1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Service.cs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(No change to implementation)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7467600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using System;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public class Service : IService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    public double PiValue()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        double pi = System.Math.PI;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        return (pi);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    public int absValue(int x)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        if (x &gt;= 0) return (x);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        else return (-x);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    public int addition(int x, int y)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        return (x + y);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sz="180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180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18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48F9CA-EC00-4730-BC16-3BDD2DEC7CD7}" type="slidenum">
              <a:rPr lang="en-US" b="0" smtClean="0">
                <a:solidFill>
                  <a:schemeClr val="tx2"/>
                </a:solidFill>
              </a:rPr>
              <a:pPr/>
              <a:t>35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143000"/>
            <a:ext cx="31242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Left Arrow 5"/>
          <p:cNvSpPr>
            <a:spLocks noChangeArrowheads="1"/>
          </p:cNvSpPr>
          <p:nvPr/>
        </p:nvSpPr>
        <p:spPr bwMode="auto">
          <a:xfrm>
            <a:off x="7924800" y="2667000"/>
            <a:ext cx="4572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429000" y="1647825"/>
            <a:ext cx="1295400" cy="4572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2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232620" y="152400"/>
            <a:ext cx="7835180" cy="623888"/>
          </a:xfrm>
        </p:spPr>
        <p:txBody>
          <a:bodyPr/>
          <a:lstStyle/>
          <a:p>
            <a:r>
              <a:rPr lang="en-US" dirty="0" err="1" smtClean="0"/>
              <a:t>Service.svc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needs to be modified: Add a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16963" cy="1600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You need to manually open the Service.svc Markup code and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FF"/>
                </a:solidFill>
              </a:rPr>
              <a:t>add one line of code</a:t>
            </a:r>
            <a:r>
              <a:rPr lang="en-US" sz="2400" dirty="0" smtClean="0"/>
              <a:t>, which disable the service endpoints: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/>
              <a:t>&lt;%@ </a:t>
            </a:r>
            <a:r>
              <a:rPr lang="en-US" sz="2000" dirty="0" err="1"/>
              <a:t>ServiceHost</a:t>
            </a:r>
            <a:r>
              <a:rPr lang="en-US" sz="2000" dirty="0"/>
              <a:t> Language="C#" Debug="true" Service="Service" </a:t>
            </a:r>
            <a:r>
              <a:rPr lang="en-US" sz="2000" dirty="0" err="1"/>
              <a:t>CodeBehind</a:t>
            </a:r>
            <a:r>
              <a:rPr lang="en-US" sz="2000" dirty="0"/>
              <a:t>="~/</a:t>
            </a:r>
            <a:r>
              <a:rPr lang="en-US" sz="2000" dirty="0" err="1"/>
              <a:t>App_Code</a:t>
            </a:r>
            <a:r>
              <a:rPr lang="en-US" sz="2000" dirty="0"/>
              <a:t>/</a:t>
            </a:r>
            <a:r>
              <a:rPr lang="en-US" sz="2000" dirty="0" err="1"/>
              <a:t>Service.cs</a:t>
            </a:r>
            <a:r>
              <a:rPr lang="en-US" sz="2000" dirty="0"/>
              <a:t>" </a:t>
            </a:r>
            <a:r>
              <a:rPr lang="en-US" sz="2000" dirty="0" smtClean="0"/>
              <a:t>%&gt;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11CDD7-8C63-493F-9081-E390B7A8F4C4}" type="slidenum">
              <a:rPr lang="en-US" b="0" smtClean="0">
                <a:solidFill>
                  <a:schemeClr val="tx2"/>
                </a:solidFill>
              </a:rPr>
              <a:pPr/>
              <a:t>36</a:t>
            </a:fld>
            <a:endParaRPr lang="en-US" b="0" dirty="0" smtClean="0">
              <a:solidFill>
                <a:schemeClr val="tx2"/>
              </a:solidFill>
            </a:endParaRP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4841875"/>
            <a:ext cx="9166225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Left Arrow 4"/>
          <p:cNvSpPr>
            <a:spLocks noChangeArrowheads="1"/>
          </p:cNvSpPr>
          <p:nvPr/>
        </p:nvSpPr>
        <p:spPr bwMode="auto">
          <a:xfrm>
            <a:off x="8229600" y="6324600"/>
            <a:ext cx="3810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Down Arrow 5"/>
          <p:cNvSpPr>
            <a:spLocks noChangeArrowheads="1"/>
          </p:cNvSpPr>
          <p:nvPr/>
        </p:nvSpPr>
        <p:spPr bwMode="auto">
          <a:xfrm>
            <a:off x="3733800" y="2590800"/>
            <a:ext cx="7620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03200" y="3027363"/>
            <a:ext cx="8864600" cy="16970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2000" b="0" dirty="0" smtClean="0"/>
              <a:t>&lt;%@ </a:t>
            </a:r>
            <a:r>
              <a:rPr lang="en-US" sz="2000" b="0" dirty="0" err="1" smtClean="0"/>
              <a:t>ServiceHost</a:t>
            </a:r>
            <a:r>
              <a:rPr lang="en-US" sz="2000" b="0" dirty="0" smtClean="0"/>
              <a:t> Language="C#" Debug="true" Service="Service" </a:t>
            </a:r>
            <a:r>
              <a:rPr lang="en-US" sz="2000" b="0" dirty="0" err="1" smtClean="0"/>
              <a:t>CodeBehind</a:t>
            </a:r>
            <a:r>
              <a:rPr lang="en-US" sz="2000" b="0" dirty="0" smtClean="0"/>
              <a:t>="~/</a:t>
            </a:r>
            <a:r>
              <a:rPr lang="en-US" sz="2000" b="0" dirty="0" err="1" smtClean="0"/>
              <a:t>App_Code</a:t>
            </a:r>
            <a:r>
              <a:rPr lang="en-US" sz="2000" b="0" dirty="0" smtClean="0"/>
              <a:t>/</a:t>
            </a:r>
            <a:r>
              <a:rPr lang="en-US" sz="2000" b="0" dirty="0" err="1" smtClean="0"/>
              <a:t>Service.cs</a:t>
            </a:r>
            <a:r>
              <a:rPr lang="en-US" sz="2000" b="0" dirty="0" smtClean="0"/>
              <a:t>"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0" dirty="0" smtClean="0">
                <a:solidFill>
                  <a:srgbClr val="0000FF"/>
                </a:solidFill>
              </a:rPr>
              <a:t>Factory="</a:t>
            </a:r>
            <a:r>
              <a:rPr lang="en-US" sz="2400" b="0" dirty="0" err="1" smtClean="0">
                <a:solidFill>
                  <a:srgbClr val="0000FF"/>
                </a:solidFill>
              </a:rPr>
              <a:t>System.ServiceModel.Activation.WebServiceHostFactory</a:t>
            </a:r>
            <a:r>
              <a:rPr lang="en-US" sz="2400" b="0" dirty="0" smtClean="0">
                <a:solidFill>
                  <a:srgbClr val="0000FF"/>
                </a:solidFill>
              </a:rPr>
              <a:t>" </a:t>
            </a:r>
            <a:r>
              <a:rPr lang="en-US" sz="2400" b="0" dirty="0" smtClean="0"/>
              <a:t>%&gt;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28600" y="5250480"/>
            <a:ext cx="4267200" cy="2276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5278597"/>
            <a:ext cx="41624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03200" y="5224387"/>
            <a:ext cx="4292600" cy="227685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927515" y="5933535"/>
            <a:ext cx="381000" cy="304800"/>
          </a:xfrm>
          <a:prstGeom prst="wedgeRectCallout">
            <a:avLst>
              <a:gd name="adj1" fmla="val 100515"/>
              <a:gd name="adj2" fmla="val -2172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07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build="allAtOnce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SOAP </a:t>
            </a:r>
            <a:r>
              <a:rPr lang="en-US" dirty="0"/>
              <a:t>Endpoint in </a:t>
            </a:r>
            <a:r>
              <a:rPr lang="en-US" dirty="0" err="1"/>
              <a:t>Web.config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45985" y="1443092"/>
            <a:ext cx="5768020" cy="4913313"/>
          </a:xfrm>
        </p:spPr>
        <p:txBody>
          <a:bodyPr/>
          <a:lstStyle/>
          <a:p>
            <a:r>
              <a:rPr lang="en-US" dirty="0" smtClean="0"/>
              <a:t>In the </a:t>
            </a:r>
            <a:r>
              <a:rPr lang="en-US" dirty="0" err="1" smtClean="0"/>
              <a:t>Web.config</a:t>
            </a:r>
            <a:r>
              <a:rPr lang="en-US" dirty="0" smtClean="0"/>
              <a:t> file, remove the entire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system.serviceModel</a:t>
            </a:r>
            <a:r>
              <a:rPr lang="en-US" dirty="0" smtClean="0">
                <a:solidFill>
                  <a:srgbClr val="0000FF"/>
                </a:solidFill>
              </a:rPr>
              <a:t>&gt; </a:t>
            </a:r>
            <a:r>
              <a:rPr lang="en-US" dirty="0" smtClean="0"/>
              <a:t>element, which will remove the SOAP endpoints. </a:t>
            </a:r>
          </a:p>
          <a:p>
            <a:r>
              <a:rPr lang="en-US" dirty="0" smtClean="0"/>
              <a:t>RESTful services do not support the SOAP-endpoint-based access. </a:t>
            </a:r>
          </a:p>
          <a:p>
            <a:r>
              <a:rPr lang="en-US" dirty="0" smtClean="0"/>
              <a:t>Removing this element will immediately disable the accesses from service proxies from all kinds of SOAP clients.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1070D9-B034-43F0-A147-AC1FC6102390}" type="slidenum">
              <a:rPr lang="en-US" b="0" smtClean="0">
                <a:solidFill>
                  <a:schemeClr val="tx2"/>
                </a:solidFill>
              </a:rPr>
              <a:pPr/>
              <a:t>37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3964840" y="990600"/>
            <a:ext cx="381000" cy="304800"/>
          </a:xfrm>
          <a:prstGeom prst="wedgeRectCallout">
            <a:avLst>
              <a:gd name="adj1" fmla="val -85967"/>
              <a:gd name="adj2" fmla="val 2723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343" y="997005"/>
            <a:ext cx="2819400" cy="348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7310167" y="5662612"/>
            <a:ext cx="1507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 smtClean="0"/>
              <a:t>Open this file</a:t>
            </a:r>
            <a:endParaRPr lang="en-US" b="0" dirty="0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7835485" y="3462337"/>
            <a:ext cx="457200" cy="2200275"/>
          </a:xfrm>
          <a:custGeom>
            <a:avLst/>
            <a:gdLst>
              <a:gd name="T0" fmla="*/ 18401399 w 287079"/>
              <a:gd name="T1" fmla="*/ 2070148637 h 935665"/>
              <a:gd name="T2" fmla="*/ 18401399 w 287079"/>
              <a:gd name="T3" fmla="*/ 0 h 935665"/>
              <a:gd name="T4" fmla="*/ 0 w 287079"/>
              <a:gd name="T5" fmla="*/ 0 h 935665"/>
              <a:gd name="T6" fmla="*/ 0 60000 65536"/>
              <a:gd name="T7" fmla="*/ 0 60000 65536"/>
              <a:gd name="T8" fmla="*/ 0 60000 65536"/>
              <a:gd name="T9" fmla="*/ 0 w 287079"/>
              <a:gd name="T10" fmla="*/ 0 h 935665"/>
              <a:gd name="T11" fmla="*/ 287079 w 287079"/>
              <a:gd name="T12" fmla="*/ 935665 h 9356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079" h="935665">
                <a:moveTo>
                  <a:pt x="287079" y="935665"/>
                </a:moveTo>
                <a:lnTo>
                  <a:pt x="287079" y="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 bwMode="auto">
          <a:xfrm>
            <a:off x="6848850" y="3277209"/>
            <a:ext cx="986635" cy="30358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56725" y="89620"/>
            <a:ext cx="7911075" cy="623888"/>
          </a:xfrm>
        </p:spPr>
        <p:txBody>
          <a:bodyPr/>
          <a:lstStyle/>
          <a:p>
            <a:pPr algn="ctr"/>
            <a:r>
              <a:rPr lang="en-US" sz="2800" dirty="0" smtClean="0"/>
              <a:t>Accessing the Service over HTTP in a Browser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762000" y="2745946"/>
            <a:ext cx="8382000" cy="25804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http://localhost:54459/WcfRestService3/Service.svc/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PiValue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it returns: &lt;double&gt;3.1415926535897931&lt;/double&gt;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http://localhost:54459/WcfRestService3/Service.svc/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absValue?x=-27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it returns: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&gt;27&lt;/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http://localhost:49783/Service1/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add2?x=15&amp;y=17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it returns: 32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D93278-44F3-4717-A3E6-FC6CBD74FA5B}" type="slidenum">
              <a:rPr lang="en-US" b="0" smtClean="0">
                <a:solidFill>
                  <a:schemeClr val="tx2"/>
                </a:solidFill>
              </a:rPr>
              <a:pPr/>
              <a:t>38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45" y="1488340"/>
            <a:ext cx="44005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Content Placeholder 2"/>
          <p:cNvSpPr txBox="1">
            <a:spLocks/>
          </p:cNvSpPr>
          <p:nvPr/>
        </p:nvSpPr>
        <p:spPr bwMode="auto">
          <a:xfrm>
            <a:off x="1156725" y="924465"/>
            <a:ext cx="7492647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View the Service in Browser</a:t>
            </a:r>
          </a:p>
        </p:txBody>
      </p:sp>
      <p:sp>
        <p:nvSpPr>
          <p:cNvPr id="18439" name="Oval 1"/>
          <p:cNvSpPr>
            <a:spLocks noChangeArrowheads="1"/>
          </p:cNvSpPr>
          <p:nvPr/>
        </p:nvSpPr>
        <p:spPr bwMode="auto">
          <a:xfrm>
            <a:off x="8214960" y="4643320"/>
            <a:ext cx="381000" cy="646112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9565" y="5325327"/>
            <a:ext cx="834845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Test the Deployed</a:t>
            </a:r>
            <a:r>
              <a:rPr kumimoji="0" lang="en-GB" sz="16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RESTful services in ASU Repository: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PiValue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AbsValue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and add2 operations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  <a:hlinkClick r:id="rId3"/>
              </a:rPr>
              <a:t>http://venus.eas.asu.edu/WSRepository/Services/WcfRestService4/Service1/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 </a:t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</a:b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  <a:hlinkClick r:id="rId4"/>
              </a:rPr>
              <a:t>http://venus.eas.asu.edu/WSRepository/Services/WcfRestService4/Service1/PiValue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/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</a:b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  <a:hlinkClick r:id="rId5"/>
              </a:rPr>
              <a:t>http://venus.eas.asu.edu/WSRepository/Services/WcfRestService4/Service1/AbsValue?x=-123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/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</a:b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  <a:hlinkClick r:id="rId6"/>
              </a:rPr>
              <a:t>http://venus.eas.asu.edu/WSRepository/Services/WcfRestService4/Service1/add2?x=15&amp;y=17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GB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74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1AB621-DC29-46EA-9D65-0C35DA7C3EE9}" type="slidenum">
              <a:rPr lang="en-US" smtClean="0">
                <a:solidFill>
                  <a:schemeClr val="tx2"/>
                </a:solidFill>
              </a:rPr>
              <a:pPr/>
              <a:t>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152400"/>
            <a:ext cx="7986712" cy="623888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itchFamily="2" charset="-122"/>
              </a:rPr>
              <a:t>Service Development Frameworks and Features</a:t>
            </a:r>
            <a:endParaRPr lang="en-US" sz="280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98463" y="1152525"/>
          <a:ext cx="8516937" cy="5432426"/>
        </p:xfrm>
        <a:graphic>
          <a:graphicData uri="http://schemas.openxmlformats.org/drawingml/2006/table">
            <a:tbl>
              <a:tblPr/>
              <a:tblGrid>
                <a:gridCol w="2116137"/>
                <a:gridCol w="1295400"/>
                <a:gridCol w="1066800"/>
                <a:gridCol w="1219200"/>
                <a:gridCol w="1436688"/>
                <a:gridCol w="1382712"/>
              </a:tblGrid>
              <a:tr h="987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Service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Development Environment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Platform-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independent Web service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Platform-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dependent service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Distributed transactions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WS-* specification (e.g., reliability and security)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Primary language supported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ASMX (ASP .Net)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C# / VB 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.Net Remoting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C#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Services: BizTalk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XLang 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BPEL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WSE: WS Enhancements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C# / VB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WCF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C# / VB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AJAX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 Script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Eclipse / Axis / Tomcat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JEE: Java Edition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 / 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 Script /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JavaBeans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JDeveloper / Oracle SOA Suite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BPEL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ActiveBPEL / Tomcat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BPEL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WebSphere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BPEL / Java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988168-539F-4B63-987C-760B50F6BF4E}" type="slidenum">
              <a:rPr lang="en-US" smtClean="0">
                <a:solidFill>
                  <a:schemeClr val="tx2"/>
                </a:solidFill>
              </a:rPr>
              <a:pPr/>
              <a:t>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736725" y="152400"/>
            <a:ext cx="7227888" cy="533400"/>
          </a:xfrm>
        </p:spPr>
        <p:txBody>
          <a:bodyPr/>
          <a:lstStyle/>
          <a:p>
            <a:pPr eaLnBrk="1" hangingPunct="1"/>
            <a:r>
              <a:rPr lang="en-US" smtClean="0"/>
              <a:t>As a Service Provider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5425" cy="80962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b="1" smtClean="0">
                <a:solidFill>
                  <a:schemeClr val="tx2"/>
                </a:solidFill>
              </a:rPr>
              <a:t>Develop Web Services Using ASP .Net</a:t>
            </a: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 flipH="1">
            <a:off x="1074050" y="3413063"/>
            <a:ext cx="1319213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Freeform 5"/>
          <p:cNvSpPr>
            <a:spLocks/>
          </p:cNvSpPr>
          <p:nvPr/>
        </p:nvSpPr>
        <p:spPr bwMode="auto">
          <a:xfrm>
            <a:off x="2271025" y="3052700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Freeform 6"/>
          <p:cNvSpPr>
            <a:spLocks/>
          </p:cNvSpPr>
          <p:nvPr/>
        </p:nvSpPr>
        <p:spPr bwMode="auto">
          <a:xfrm>
            <a:off x="2271025" y="3052700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Freeform 7"/>
          <p:cNvSpPr>
            <a:spLocks/>
          </p:cNvSpPr>
          <p:nvPr/>
        </p:nvSpPr>
        <p:spPr bwMode="auto">
          <a:xfrm>
            <a:off x="2683775" y="3303525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Freeform 8"/>
          <p:cNvSpPr>
            <a:spLocks/>
          </p:cNvSpPr>
          <p:nvPr/>
        </p:nvSpPr>
        <p:spPr bwMode="auto">
          <a:xfrm>
            <a:off x="2683775" y="3303525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Freeform 9"/>
          <p:cNvSpPr>
            <a:spLocks/>
          </p:cNvSpPr>
          <p:nvPr/>
        </p:nvSpPr>
        <p:spPr bwMode="auto">
          <a:xfrm>
            <a:off x="2683775" y="3354325"/>
            <a:ext cx="974725" cy="52388"/>
          </a:xfrm>
          <a:custGeom>
            <a:avLst/>
            <a:gdLst>
              <a:gd name="T0" fmla="*/ 0 w 482"/>
              <a:gd name="T1" fmla="*/ 0 h 28"/>
              <a:gd name="T2" fmla="*/ 2147483647 w 482"/>
              <a:gd name="T3" fmla="*/ 2147483647 h 28"/>
              <a:gd name="T4" fmla="*/ 2147483647 w 482"/>
              <a:gd name="T5" fmla="*/ 0 h 28"/>
              <a:gd name="T6" fmla="*/ 0 60000 65536"/>
              <a:gd name="T7" fmla="*/ 0 60000 65536"/>
              <a:gd name="T8" fmla="*/ 0 60000 65536"/>
              <a:gd name="T9" fmla="*/ 0 w 482"/>
              <a:gd name="T10" fmla="*/ 0 h 28"/>
              <a:gd name="T11" fmla="*/ 482 w 482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28">
                <a:moveTo>
                  <a:pt x="0" y="0"/>
                </a:moveTo>
                <a:cubicBezTo>
                  <a:pt x="0" y="15"/>
                  <a:pt x="108" y="28"/>
                  <a:pt x="241" y="28"/>
                </a:cubicBezTo>
                <a:cubicBezTo>
                  <a:pt x="374" y="28"/>
                  <a:pt x="482" y="15"/>
                  <a:pt x="482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2899675" y="3397188"/>
            <a:ext cx="603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Registry</a:t>
            </a:r>
            <a:endParaRPr lang="en-US" sz="1400"/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2683775" y="3049525"/>
            <a:ext cx="1111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Service brokers</a:t>
            </a:r>
            <a:endParaRPr lang="en-US" sz="1400"/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2899675" y="3397188"/>
            <a:ext cx="617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Registry</a:t>
            </a:r>
            <a:endParaRPr lang="en-US" sz="1400"/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 flipV="1">
            <a:off x="1255025" y="3503550"/>
            <a:ext cx="1428750" cy="108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 flipH="1" flipV="1">
            <a:off x="3707713" y="3503550"/>
            <a:ext cx="1636712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363350" y="4381438"/>
            <a:ext cx="1506538" cy="827087"/>
            <a:chOff x="3358" y="2181"/>
            <a:chExt cx="949" cy="521"/>
          </a:xfrm>
        </p:grpSpPr>
        <p:sp>
          <p:nvSpPr>
            <p:cNvPr id="15387" name="Freeform 16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99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Freeform 17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Rectangle 18"/>
            <p:cNvSpPr>
              <a:spLocks noChangeArrowheads="1"/>
            </p:cNvSpPr>
            <p:nvPr/>
          </p:nvSpPr>
          <p:spPr bwMode="auto">
            <a:xfrm>
              <a:off x="3440" y="2197"/>
              <a:ext cx="787" cy="134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chemeClr val="bg1"/>
                  </a:solidFill>
                </a:rPr>
                <a:t>Service providers</a:t>
              </a:r>
            </a:p>
          </p:txBody>
        </p:sp>
        <p:sp>
          <p:nvSpPr>
            <p:cNvPr id="15390" name="Freeform 19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99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Freeform 20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Freeform 21"/>
            <p:cNvSpPr>
              <a:spLocks/>
            </p:cNvSpPr>
            <p:nvPr/>
          </p:nvSpPr>
          <p:spPr bwMode="auto">
            <a:xfrm>
              <a:off x="3525" y="2430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2147483647 w 570"/>
                <a:gd name="T3" fmla="*/ 10944196 h 35"/>
                <a:gd name="T4" fmla="*/ 2147483647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Rectangle 22"/>
            <p:cNvSpPr>
              <a:spLocks noChangeArrowheads="1"/>
            </p:cNvSpPr>
            <p:nvPr/>
          </p:nvSpPr>
          <p:spPr bwMode="auto">
            <a:xfrm>
              <a:off x="3563" y="2480"/>
              <a:ext cx="636" cy="13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chemeClr val="bg1"/>
                  </a:solidFill>
                </a:rPr>
                <a:t>Class / Object</a:t>
              </a:r>
            </a:p>
          </p:txBody>
        </p:sp>
      </p:grpSp>
      <p:grpSp>
        <p:nvGrpSpPr>
          <p:cNvPr id="15377" name="Group 23"/>
          <p:cNvGrpSpPr>
            <a:grpSpLocks/>
          </p:cNvGrpSpPr>
          <p:nvPr/>
        </p:nvGrpSpPr>
        <p:grpSpPr bwMode="auto">
          <a:xfrm>
            <a:off x="397775" y="4433825"/>
            <a:ext cx="1593850" cy="774700"/>
            <a:chOff x="860" y="2214"/>
            <a:chExt cx="1004" cy="488"/>
          </a:xfrm>
        </p:grpSpPr>
        <p:sp>
          <p:nvSpPr>
            <p:cNvPr id="15380" name="Freeform 24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Freeform 25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Rectangle 26"/>
            <p:cNvSpPr>
              <a:spLocks noChangeArrowheads="1"/>
            </p:cNvSpPr>
            <p:nvPr/>
          </p:nvSpPr>
          <p:spPr bwMode="auto">
            <a:xfrm>
              <a:off x="926" y="2215"/>
              <a:ext cx="8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</a:rPr>
                <a:t>Application builder</a:t>
              </a:r>
              <a:endParaRPr lang="en-US" sz="1400"/>
            </a:p>
          </p:txBody>
        </p:sp>
        <p:sp>
          <p:nvSpPr>
            <p:cNvPr id="15383" name="Freeform 27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Freeform 28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Freeform 29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2147483647 w 116"/>
                <a:gd name="T1" fmla="*/ 273068048 h 219"/>
                <a:gd name="T2" fmla="*/ 0 w 116"/>
                <a:gd name="T3" fmla="*/ 137608273 h 219"/>
                <a:gd name="T4" fmla="*/ 2147483647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Rectangle 30"/>
            <p:cNvSpPr>
              <a:spLocks noChangeArrowheads="1"/>
            </p:cNvSpPr>
            <p:nvPr/>
          </p:nvSpPr>
          <p:spPr bwMode="auto">
            <a:xfrm>
              <a:off x="961" y="2463"/>
              <a:ext cx="5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</a:rPr>
                <a:t>Applications</a:t>
              </a:r>
              <a:endParaRPr lang="en-US" sz="1400"/>
            </a:p>
          </p:txBody>
        </p:sp>
      </p:grpSp>
      <p:sp>
        <p:nvSpPr>
          <p:cNvPr id="15378" name="Line 31"/>
          <p:cNvSpPr>
            <a:spLocks noChangeShapeType="1"/>
          </p:cNvSpPr>
          <p:nvPr/>
        </p:nvSpPr>
        <p:spPr bwMode="auto">
          <a:xfrm flipV="1">
            <a:off x="2004325" y="4827525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32"/>
          <p:cNvSpPr>
            <a:spLocks noChangeShapeType="1"/>
          </p:cNvSpPr>
          <p:nvPr/>
        </p:nvSpPr>
        <p:spPr bwMode="auto">
          <a:xfrm flipH="1">
            <a:off x="2004325" y="4979925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780988" y="3530295"/>
            <a:ext cx="2130391" cy="2394450"/>
            <a:chOff x="6748463" y="3960265"/>
            <a:chExt cx="2130391" cy="2394450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7152430" y="3960265"/>
              <a:ext cx="1726424" cy="71913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ASP 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.Net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services: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.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asmx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7152429" y="4800732"/>
              <a:ext cx="1726425" cy="71913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WCF services: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.svc &amp; RESTful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7152429" y="5635577"/>
              <a:ext cx="1726425" cy="71913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Java services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" name="Straight Arrow Connector 4"/>
            <p:cNvCxnSpPr>
              <a:endCxn id="3" idx="1"/>
            </p:cNvCxnSpPr>
            <p:nvPr/>
          </p:nvCxnSpPr>
          <p:spPr bwMode="auto">
            <a:xfrm flipV="1">
              <a:off x="6837363" y="4319834"/>
              <a:ext cx="315067" cy="8760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6748463" y="5207243"/>
              <a:ext cx="4039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Straight Arrow Connector 39"/>
            <p:cNvCxnSpPr>
              <a:endCxn id="36" idx="1"/>
            </p:cNvCxnSpPr>
            <p:nvPr/>
          </p:nvCxnSpPr>
          <p:spPr bwMode="auto">
            <a:xfrm>
              <a:off x="6837363" y="5195887"/>
              <a:ext cx="315066" cy="7992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TextBox 3"/>
          <p:cNvSpPr txBox="1"/>
          <p:nvPr/>
        </p:nvSpPr>
        <p:spPr>
          <a:xfrm rot="16200000">
            <a:off x="7201321" y="4214955"/>
            <a:ext cx="2343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programming interfaces, but the same WSDL interface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9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" y="1006475"/>
            <a:ext cx="6105525" cy="1590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9" name="AutoShape 7"/>
          <p:cNvSpPr>
            <a:spLocks noChangeArrowheads="1"/>
          </p:cNvSpPr>
          <p:nvPr/>
        </p:nvSpPr>
        <p:spPr bwMode="auto">
          <a:xfrm>
            <a:off x="6164270" y="1687513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D05A03-F2FE-4CED-868B-61C09AD28CE1}" type="slidenum">
              <a:rPr lang="en-US" smtClean="0">
                <a:solidFill>
                  <a:schemeClr val="tx2"/>
                </a:solidFill>
              </a:rPr>
              <a:pPr/>
              <a:t>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1500188" y="152400"/>
            <a:ext cx="73390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tx2"/>
                </a:solidFill>
              </a:rPr>
              <a:t>Develop Web Services Using </a:t>
            </a:r>
            <a:r>
              <a:rPr lang="en-US" sz="3200" b="1">
                <a:solidFill>
                  <a:srgbClr val="FF0000"/>
                </a:solidFill>
              </a:rPr>
              <a:t>ASP .Net</a:t>
            </a:r>
          </a:p>
        </p:txBody>
      </p:sp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0" y="3476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2" name="Rectangle 4"/>
          <p:cNvSpPr>
            <a:spLocks noChangeArrowheads="1"/>
          </p:cNvSpPr>
          <p:nvPr/>
        </p:nvSpPr>
        <p:spPr bwMode="auto">
          <a:xfrm>
            <a:off x="0" y="3476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545263" y="938456"/>
            <a:ext cx="25804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Read Text </a:t>
            </a:r>
            <a:r>
              <a:rPr lang="en-US" dirty="0"/>
              <a:t>Appendix A, </a:t>
            </a:r>
            <a:r>
              <a:rPr lang="en-US" dirty="0" smtClean="0"/>
              <a:t>A.6 for </a:t>
            </a:r>
            <a:r>
              <a:rPr lang="en-US" dirty="0" err="1" smtClean="0"/>
              <a:t>.Net</a:t>
            </a:r>
            <a:r>
              <a:rPr lang="en-US" dirty="0" smtClean="0"/>
              <a:t> 3.5</a:t>
            </a:r>
          </a:p>
          <a:p>
            <a:r>
              <a:rPr lang="en-US" dirty="0" smtClean="0"/>
              <a:t>This service is not recommended in </a:t>
            </a:r>
            <a:r>
              <a:rPr lang="en-US" dirty="0" err="1" smtClean="0"/>
              <a:t>.Net</a:t>
            </a:r>
            <a:r>
              <a:rPr lang="en-US" dirty="0" smtClean="0"/>
              <a:t> 4.x</a:t>
            </a:r>
            <a:endParaRPr lang="en-US" dirty="0"/>
          </a:p>
        </p:txBody>
      </p:sp>
      <p:pic>
        <p:nvPicPr>
          <p:cNvPr id="3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700" y="2482130"/>
            <a:ext cx="7620000" cy="42862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0" name="AutoShape 8"/>
          <p:cNvSpPr>
            <a:spLocks noChangeArrowheads="1"/>
          </p:cNvSpPr>
          <p:nvPr/>
        </p:nvSpPr>
        <p:spPr bwMode="auto">
          <a:xfrm>
            <a:off x="2508195" y="3203402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3646620" y="5950364"/>
            <a:ext cx="452672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5029950" y="4396655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 flipH="1">
            <a:off x="7075549" y="6342058"/>
            <a:ext cx="380461" cy="359994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384410" y="2385215"/>
            <a:ext cx="1123785" cy="37947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660595" y="5875408"/>
            <a:ext cx="1123785" cy="37947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821840"/>
            <a:ext cx="142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Create an application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Add a .</a:t>
            </a:r>
            <a:r>
              <a:rPr lang="en-US" dirty="0" err="1" smtClean="0"/>
              <a:t>asmx</a:t>
            </a:r>
            <a:r>
              <a:rPr lang="en-US" dirty="0" smtClean="0"/>
              <a:t> service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9" grpId="0" animBg="1"/>
      <p:bldP spid="469000" grpId="0" animBg="1"/>
      <p:bldP spid="13" grpId="0" animBg="1"/>
      <p:bldP spid="17" grpId="0" animBg="1"/>
      <p:bldP spid="16" grpId="0" animBg="1"/>
      <p:bldP spid="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42975"/>
            <a:ext cx="8915400" cy="5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84F84C-F275-49F2-83A4-3DB344A8B0C0}" type="slidenum">
              <a:rPr lang="en-US" smtClean="0">
                <a:solidFill>
                  <a:schemeClr val="tx2"/>
                </a:solidFill>
              </a:rPr>
              <a:pPr/>
              <a:t>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457200" y="41275"/>
            <a:ext cx="77962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tx2"/>
                </a:solidFill>
              </a:rPr>
              <a:t>Your First Web Service</a:t>
            </a:r>
          </a:p>
        </p:txBody>
      </p:sp>
      <p:sp>
        <p:nvSpPr>
          <p:cNvPr id="470020" name="AutoShape 4"/>
          <p:cNvSpPr>
            <a:spLocks noChangeArrowheads="1"/>
          </p:cNvSpPr>
          <p:nvPr/>
        </p:nvSpPr>
        <p:spPr bwMode="auto">
          <a:xfrm flipH="1" flipV="1">
            <a:off x="7391400" y="1981200"/>
            <a:ext cx="381000" cy="3048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0021" name="Rectangle 5"/>
          <p:cNvSpPr>
            <a:spLocks noChangeArrowheads="1"/>
          </p:cNvSpPr>
          <p:nvPr/>
        </p:nvSpPr>
        <p:spPr bwMode="auto">
          <a:xfrm>
            <a:off x="533400" y="5067300"/>
            <a:ext cx="3962400" cy="876300"/>
          </a:xfrm>
          <a:prstGeom prst="rect">
            <a:avLst/>
          </a:prstGeom>
          <a:noFill/>
          <a:ln w="127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0" grpId="0" animBg="1"/>
      <p:bldP spid="4700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053990"/>
            <a:ext cx="71247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39991B-290A-43D0-800C-6EE30075BDBF}" type="slidenum">
              <a:rPr lang="en-US" smtClean="0">
                <a:solidFill>
                  <a:schemeClr val="tx2"/>
                </a:solidFill>
              </a:rPr>
              <a:pPr/>
              <a:t>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457200" y="117475"/>
            <a:ext cx="77962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tx2"/>
                </a:solidFill>
              </a:rPr>
              <a:t>Add Your Own Functions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5400" y="2643188"/>
            <a:ext cx="6705600" cy="1066800"/>
          </a:xfrm>
          <a:prstGeom prst="rect">
            <a:avLst/>
          </a:prstGeom>
          <a:noFill/>
          <a:ln w="127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5400" y="3709988"/>
            <a:ext cx="6705600" cy="1371600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5400" y="5081588"/>
            <a:ext cx="6705600" cy="1395412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5D8435-235C-434F-A525-D9CED2734B7B}" type="slidenum">
              <a:rPr lang="en-US" smtClean="0">
                <a:solidFill>
                  <a:schemeClr val="tx2"/>
                </a:solidFill>
              </a:rPr>
              <a:pPr/>
              <a:t>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371600" y="161925"/>
            <a:ext cx="72564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</a:pPr>
            <a:r>
              <a:rPr lang="en-US" sz="3000" b="1">
                <a:solidFill>
                  <a:schemeClr val="tx2"/>
                </a:solidFill>
                <a:cs typeface="Times New Roman" pitchFamily="18" charset="0"/>
              </a:rPr>
              <a:t>The Web Service (</a:t>
            </a:r>
            <a:r>
              <a:rPr lang="en-US" sz="3000" b="1">
                <a:solidFill>
                  <a:srgbClr val="C00000"/>
                </a:solidFill>
                <a:cs typeface="Times New Roman" pitchFamily="18" charset="0"/>
              </a:rPr>
              <a:t>.asmx </a:t>
            </a:r>
            <a:r>
              <a:rPr lang="en-US" sz="3000" b="1">
                <a:solidFill>
                  <a:schemeClr val="tx2"/>
                </a:solidFill>
                <a:cs typeface="Times New Roman" pitchFamily="18" charset="0"/>
              </a:rPr>
              <a:t>file) are Created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946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624138"/>
            <a:ext cx="8488363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2071" name="AutoShape 7"/>
          <p:cNvSpPr>
            <a:spLocks noChangeArrowheads="1"/>
          </p:cNvSpPr>
          <p:nvPr/>
        </p:nvSpPr>
        <p:spPr bwMode="auto">
          <a:xfrm>
            <a:off x="1752600" y="5629275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2238" y="849313"/>
            <a:ext cx="2609850" cy="17526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811588" y="987425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21200" y="896938"/>
            <a:ext cx="2867025" cy="15049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197725" y="1535113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1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18897</TotalTime>
  <Words>1479</Words>
  <Application>Microsoft Office PowerPoint</Application>
  <PresentationFormat>On-screen Show (4:3)</PresentationFormat>
  <Paragraphs>466</Paragraphs>
  <Slides>38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Blends</vt:lpstr>
      <vt:lpstr>PowerPoint Presentation</vt:lpstr>
      <vt:lpstr>Chapter 3 Outline</vt:lpstr>
      <vt:lpstr>Overview of SOA Software Development</vt:lpstr>
      <vt:lpstr>Service Development Frameworks and Features</vt:lpstr>
      <vt:lpstr>As a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Developing Web Services (.svc) in Windows Communication Foundation New Standard Recommended in .Net 4.x</vt:lpstr>
      <vt:lpstr>Develop Web Services Using WCF</vt:lpstr>
      <vt:lpstr>IService.cs and Service.cs Files</vt:lpstr>
      <vt:lpstr>PowerPoint Presentation</vt:lpstr>
      <vt:lpstr>PowerPoint Presentation</vt:lpstr>
      <vt:lpstr>WSDL: Web Service Description Language</vt:lpstr>
      <vt:lpstr>Logical Structure of WSDL Document’s Elements</vt:lpstr>
      <vt:lpstr>WSDL Example: Get Stock Quote</vt:lpstr>
      <vt:lpstr>WSDL Example: Organization of the Code</vt:lpstr>
      <vt:lpstr>WSDL Code Example (Namespaces)</vt:lpstr>
      <vt:lpstr>WSDL Code Example (Types Def)</vt:lpstr>
      <vt:lpstr>WSDL Code Example (message &amp; portType)</vt:lpstr>
      <vt:lpstr>WSDL Code Example (binding via soap)</vt:lpstr>
      <vt:lpstr>WSDL Code Example (service &amp; port)</vt:lpstr>
      <vt:lpstr>Names of Elements</vt:lpstr>
      <vt:lpstr>Abstraction and Flexibility of Elements</vt:lpstr>
      <vt:lpstr>U.S. National Weather Forecast Service</vt:lpstr>
      <vt:lpstr>http://graphical.weather.gov/xml/SOAP_server/ndfdXMLserver.php?wsdl</vt:lpstr>
      <vt:lpstr>Type Definition of the Operations</vt:lpstr>
      <vt:lpstr>From WSDL/SOAP to RESTful Services</vt:lpstr>
      <vt:lpstr>Developing RESTful Services</vt:lpstr>
      <vt:lpstr>Developing a RESTful Service</vt:lpstr>
      <vt:lpstr>Developing WCF-Based RESTful Service</vt:lpstr>
      <vt:lpstr>IService.cs: Add [WebGet]</vt:lpstr>
      <vt:lpstr>Service.cs (No change to implementation)</vt:lpstr>
      <vt:lpstr>Service.svc needs to be modified: Add a line</vt:lpstr>
      <vt:lpstr>Remove SOAP Endpoint in Web.config</vt:lpstr>
      <vt:lpstr>Accessing the Service over HTTP in a Browser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1407</cp:revision>
  <dcterms:created xsi:type="dcterms:W3CDTF">2005-09-17T18:09:54Z</dcterms:created>
  <dcterms:modified xsi:type="dcterms:W3CDTF">2013-02-11T16:25:06Z</dcterms:modified>
</cp:coreProperties>
</file>