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8"/>
  </p:notesMasterIdLst>
  <p:handoutMasterIdLst>
    <p:handoutMasterId r:id="rId59"/>
  </p:handoutMasterIdLst>
  <p:sldIdLst>
    <p:sldId id="679" r:id="rId2"/>
    <p:sldId id="680" r:id="rId3"/>
    <p:sldId id="683" r:id="rId4"/>
    <p:sldId id="570" r:id="rId5"/>
    <p:sldId id="503" r:id="rId6"/>
    <p:sldId id="682" r:id="rId7"/>
    <p:sldId id="635" r:id="rId8"/>
    <p:sldId id="705" r:id="rId9"/>
    <p:sldId id="713" r:id="rId10"/>
    <p:sldId id="707" r:id="rId11"/>
    <p:sldId id="710" r:id="rId12"/>
    <p:sldId id="649" r:id="rId13"/>
    <p:sldId id="650" r:id="rId14"/>
    <p:sldId id="651" r:id="rId15"/>
    <p:sldId id="653" r:id="rId16"/>
    <p:sldId id="654" r:id="rId17"/>
    <p:sldId id="655" r:id="rId18"/>
    <p:sldId id="712" r:id="rId19"/>
    <p:sldId id="656" r:id="rId20"/>
    <p:sldId id="657" r:id="rId21"/>
    <p:sldId id="658" r:id="rId22"/>
    <p:sldId id="659" r:id="rId23"/>
    <p:sldId id="660" r:id="rId24"/>
    <p:sldId id="661" r:id="rId25"/>
    <p:sldId id="662" r:id="rId26"/>
    <p:sldId id="663" r:id="rId27"/>
    <p:sldId id="664" r:id="rId28"/>
    <p:sldId id="665" r:id="rId29"/>
    <p:sldId id="666" r:id="rId30"/>
    <p:sldId id="667" r:id="rId31"/>
    <p:sldId id="668" r:id="rId32"/>
    <p:sldId id="669" r:id="rId33"/>
    <p:sldId id="670" r:id="rId34"/>
    <p:sldId id="671" r:id="rId35"/>
    <p:sldId id="672" r:id="rId36"/>
    <p:sldId id="673" r:id="rId37"/>
    <p:sldId id="714" r:id="rId38"/>
    <p:sldId id="715" r:id="rId39"/>
    <p:sldId id="716" r:id="rId40"/>
    <p:sldId id="717" r:id="rId41"/>
    <p:sldId id="718" r:id="rId42"/>
    <p:sldId id="719" r:id="rId43"/>
    <p:sldId id="720" r:id="rId44"/>
    <p:sldId id="721" r:id="rId45"/>
    <p:sldId id="722" r:id="rId46"/>
    <p:sldId id="723" r:id="rId47"/>
    <p:sldId id="724" r:id="rId48"/>
    <p:sldId id="725" r:id="rId49"/>
    <p:sldId id="726" r:id="rId50"/>
    <p:sldId id="727" r:id="rId51"/>
    <p:sldId id="728" r:id="rId52"/>
    <p:sldId id="729" r:id="rId53"/>
    <p:sldId id="730" r:id="rId54"/>
    <p:sldId id="731" r:id="rId55"/>
    <p:sldId id="732" r:id="rId56"/>
    <p:sldId id="733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FFFFCC"/>
    <a:srgbClr val="CCECFF"/>
    <a:srgbClr val="FF9900"/>
    <a:srgbClr val="008000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2" autoAdjust="0"/>
    <p:restoredTop sz="86312" autoAdjust="0"/>
  </p:normalViewPr>
  <p:slideViewPr>
    <p:cSldViewPr snapToObjects="1">
      <p:cViewPr>
        <p:scale>
          <a:sx n="90" d="100"/>
          <a:sy n="90" d="100"/>
        </p:scale>
        <p:origin x="-246" y="-408"/>
      </p:cViewPr>
      <p:guideLst>
        <p:guide orient="horz" pos="4319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E06CB66-5CB5-4616-AFC2-1F12592BC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6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81320E3-65B2-45C2-9DAC-2254A9A71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4D47E5-E581-42BE-B955-4C365AFC62E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988296-5466-4376-AEDA-CE8655CE8085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279874-17F8-4B6C-AFA6-E6BB55C0E736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BAA1A8-AE24-4266-A29B-0BCAC5C202DE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B47D9B-E74D-4126-A5EE-3FE4F834244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580E54-C710-4A21-804F-9BE8C325E2DD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2B831C-7485-436F-B7B4-E08F31735E20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A0E04B-813C-4FBF-B7E8-AD459FB30ACD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6D5F33-504E-417D-87DC-D9E42D7FF284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6FEB76-840E-4D64-B350-D2CFC1938AAC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D39222-68C3-40A3-8FF4-61717A779FE4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6CEB67-8180-4079-BBF7-918351221288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1AE58C-1953-4B67-B5DE-5617FF60B9B6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BA8690-ED0B-4EC0-9333-18C3BAEFC18D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F56871-AA1C-4DA6-B3A1-7BB93EDC4C69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062FD6-4F7B-4566-A68F-456F4E8E0998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984B21-D05A-4FEC-9E48-6FF8B804C49E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FB1515-7811-4204-A29C-8122CC785C7B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DB4401-232B-4648-9E67-73958D570DC6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C71B19-7026-4075-91C6-C23A101AC47B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5F2D3F-82D8-4655-9C6C-812ECB164A34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345F1E-26D0-4115-BA1C-56C62C73AB93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63294D-6F12-4F66-A2CD-CE95C1C83B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2A6DC5-862A-45E9-8C50-BCF530558DDA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870709-2EEB-4233-A8A0-9D13CB14AF91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30DA32-4930-471F-B5D2-4283B78AB950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250527-68D9-49B3-BBF7-6DC51A55DF56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7BE968-6623-4B59-B256-252E66C01421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9AA64A-4DEB-4AFF-BE21-35F02E80394E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362E1B-BB03-4B72-9D05-3E21733B1327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E97B57-F746-4D90-991F-1D6767FC3FBB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9AAECE-A0FC-4B97-8436-4B958B026BE5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C328AC-1B42-4AA6-8183-2B8F12DAC316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E1DD09-5F5F-4BE3-A820-5A933451500A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4CC69D-5DB6-4A36-9685-E0BB2C036805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F634A2-EEFD-405B-90DE-5515D5003B93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63BC8C-98E9-4A36-9825-9BC7C1798A53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95DDB-B97E-4203-9D0F-123794824075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5E91BA-D61F-4B93-AAEF-97CBE850FD3A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BB7DC4-84E3-4C9E-B15A-4612CED1694F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893EC4-8734-40A7-992F-477E2E43E19B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C9D505-B60D-4E02-AC77-5C5DBE4CFB03}" type="slidenum">
              <a:rPr lang="en-US" smtClean="0">
                <a:latin typeface="Arial" charset="0"/>
              </a:rPr>
              <a:pPr/>
              <a:t>52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228D72-CBB8-4718-9B8B-D67770410C7C}" type="slidenum">
              <a:rPr lang="en-US" smtClean="0">
                <a:latin typeface="Arial" charset="0"/>
              </a:rPr>
              <a:pPr/>
              <a:t>53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D2B248-54E0-4399-9B8B-CB5F15892E85}" type="slidenum">
              <a:rPr lang="en-US" smtClean="0">
                <a:latin typeface="Arial" charset="0"/>
              </a:rPr>
              <a:pPr/>
              <a:t>55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9ADDEC-6595-4DBD-80C3-006B486D48A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04D92B-4B80-4A8E-AE4C-688E0A0085F3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F6278E-9605-4504-A4C9-5093DBE902F3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1EA4E6-CBC2-4E50-B618-01ED98A131B4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07E38-0EDC-4026-99D5-680910FFE6F2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7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7789C-175E-4437-A7BE-891D23415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F1CFD-E590-4F7E-BD05-F5C832252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4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B294-FDCE-4022-BB9B-15CD2F4AB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46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CAB2-BEF6-4ADE-84BC-B62D5772E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DD937-31BB-4BF4-946D-EEE26AA96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979A9-26DB-4EBC-BD1F-8E6710B65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F015F-0E51-435B-93D9-E6EA19551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9314E-A0E2-4EE3-8380-705EB5DA4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1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F525-84A7-4F6A-B099-70367E8F9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F55A1-5181-4947-9E49-E41776ED3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AF96E36-34EC-4B79-84FA-85EB14026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2" r:id="rId1"/>
    <p:sldLayoutId id="2147484703" r:id="rId2"/>
    <p:sldLayoutId id="2147484704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5"/>
      <p:bldP spid="205840" grpId="6"/>
      <p:bldP spid="205840" grpId="7"/>
      <p:bldP spid="205840" grpId="8"/>
      <p:bldP spid="205840" grpId="9"/>
      <p:bldP spid="205840" grpId="1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gdc.noaa.gov/dmsp/maps.html" TargetMode="External"/><Relationship Id="rId2" Type="http://schemas.openxmlformats.org/officeDocument/2006/relationships/hyperlink" Target="http://graphical.weather.gov/xml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mazonwebservices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detocode.com/Articles/158.aspx" TargetMode="External"/><Relationship Id="rId5" Type="http://schemas.openxmlformats.org/officeDocument/2006/relationships/hyperlink" Target="http://channel9.msdn.com/coding4fun/articles/Using-the-Amazon-Web-Service" TargetMode="External"/><Relationship Id="rId4" Type="http://schemas.openxmlformats.org/officeDocument/2006/relationships/hyperlink" Target="http://solutions.amazonwebservices.com/connect/index.jspa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solutions.amazonwebservices.com/connect/kbcategory.jspa?categoryID=75" TargetMode="External"/><Relationship Id="rId13" Type="http://schemas.openxmlformats.org/officeDocument/2006/relationships/hyperlink" Target="http://solutions.amazonwebservices.com/connect/kbcategory.jspa?categoryID=67" TargetMode="External"/><Relationship Id="rId18" Type="http://schemas.openxmlformats.org/officeDocument/2006/relationships/hyperlink" Target="http://solutions.amazonwebservices.com/connect/kbcategory.jspa?categoryID=70" TargetMode="External"/><Relationship Id="rId3" Type="http://schemas.openxmlformats.org/officeDocument/2006/relationships/hyperlink" Target="http://solutions.amazonwebservices.com/connect/index.jspa" TargetMode="External"/><Relationship Id="rId7" Type="http://schemas.openxmlformats.org/officeDocument/2006/relationships/hyperlink" Target="http://solutions.amazonwebservices.com/connect/kbcategory.jspa?categoryID=74" TargetMode="External"/><Relationship Id="rId12" Type="http://schemas.openxmlformats.org/officeDocument/2006/relationships/hyperlink" Target="http://solutions.amazonwebservices.com/connect/kbcategory.jspa?categoryID=65" TargetMode="External"/><Relationship Id="rId17" Type="http://schemas.openxmlformats.org/officeDocument/2006/relationships/hyperlink" Target="http://solutions.amazonwebservices.com/connect/kbcategory.jspa?categoryID=69" TargetMode="External"/><Relationship Id="rId2" Type="http://schemas.openxmlformats.org/officeDocument/2006/relationships/notesSlide" Target="../notesSlides/notesSlide43.xml"/><Relationship Id="rId16" Type="http://schemas.openxmlformats.org/officeDocument/2006/relationships/hyperlink" Target="http://solutions.amazonwebservices.com/connect/kbcategory.jspa?categoryID=6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utions.amazonwebservices.com/connect/kbcategory.jspa?categoryID=73" TargetMode="External"/><Relationship Id="rId11" Type="http://schemas.openxmlformats.org/officeDocument/2006/relationships/hyperlink" Target="http://solutions.amazonwebservices.com/connect/kbcategory.jspa?categoryID=64" TargetMode="External"/><Relationship Id="rId5" Type="http://schemas.openxmlformats.org/officeDocument/2006/relationships/hyperlink" Target="http://solutions.amazonwebservices.com/connect/kbcategory.jspa?categoryID=72" TargetMode="External"/><Relationship Id="rId15" Type="http://schemas.openxmlformats.org/officeDocument/2006/relationships/hyperlink" Target="http://solutions.amazonwebservices.com/connect/kbcategory.jspa?categoryID=90" TargetMode="External"/><Relationship Id="rId10" Type="http://schemas.openxmlformats.org/officeDocument/2006/relationships/hyperlink" Target="http://solutions.amazonwebservices.com/connect/kbcategory.jspa?categoryID=89" TargetMode="External"/><Relationship Id="rId4" Type="http://schemas.openxmlformats.org/officeDocument/2006/relationships/hyperlink" Target="http://solutions.amazonwebservices.com/connect/kbcategory.jspa?categoryID=71" TargetMode="External"/><Relationship Id="rId9" Type="http://schemas.openxmlformats.org/officeDocument/2006/relationships/hyperlink" Target="http://solutions.amazonwebservices.com/connect/kbcategory.jspa?categoryID=63" TargetMode="External"/><Relationship Id="rId14" Type="http://schemas.openxmlformats.org/officeDocument/2006/relationships/hyperlink" Target="http://solutions.amazonwebservices.com/connect/kbcategory.jspa?categoryID=66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://www.google.com/apis/api_faq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oups.google.com/group/google.public.web-apis" TargetMode="External"/><Relationship Id="rId5" Type="http://schemas.openxmlformats.org/officeDocument/2006/relationships/hyperlink" Target="http://code.google.com/more/" TargetMode="External"/><Relationship Id="rId4" Type="http://schemas.openxmlformats.org/officeDocument/2006/relationships/hyperlink" Target="http://code.google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ice-repository.com/endpoint/host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sse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ChangeArrowheads="1"/>
          </p:cNvSpPr>
          <p:nvPr/>
        </p:nvSpPr>
        <p:spPr bwMode="auto">
          <a:xfrm>
            <a:off x="217488" y="2746375"/>
            <a:ext cx="8756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Chapter 3</a:t>
            </a:r>
          </a:p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Essentials in Service-Oriented Software Development</a:t>
            </a:r>
          </a:p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>
                <a:solidFill>
                  <a:schemeClr val="folHlink"/>
                </a:solidFill>
              </a:rPr>
              <a:t>Lecture </a:t>
            </a:r>
            <a:r>
              <a:rPr lang="en-US" sz="2800" b="1" smtClean="0">
                <a:solidFill>
                  <a:schemeClr val="folHlink"/>
                </a:solidFill>
              </a:rPr>
              <a:t>11</a:t>
            </a:r>
            <a:endParaRPr lang="en-US" sz="2800" b="1" dirty="0">
              <a:solidFill>
                <a:schemeClr val="folHlink"/>
              </a:solidFill>
            </a:endParaRPr>
          </a:p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folHlink"/>
                </a:solidFill>
              </a:rPr>
              <a:t>Service Deployment, Hosting, and Registration </a:t>
            </a:r>
          </a:p>
        </p:txBody>
      </p:sp>
      <p:sp>
        <p:nvSpPr>
          <p:cNvPr id="5123" name="Rectangle 11"/>
          <p:cNvSpPr>
            <a:spLocks noChangeArrowheads="1"/>
          </p:cNvSpPr>
          <p:nvPr/>
        </p:nvSpPr>
        <p:spPr bwMode="auto">
          <a:xfrm>
            <a:off x="2870200" y="5951538"/>
            <a:ext cx="3330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r" defTabSz="966788"/>
            <a:r>
              <a:rPr lang="en-US" sz="2500"/>
              <a:t>Reading: Text Chapter 3</a:t>
            </a:r>
            <a:endParaRPr lang="en-US" sz="2400"/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625475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>
                <a:solidFill>
                  <a:srgbClr val="280099"/>
                </a:solidFill>
              </a:rPr>
              <a:t>CSE 445/598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>
              <a:solidFill>
                <a:srgbClr val="280099"/>
              </a:solidFill>
            </a:endParaRPr>
          </a:p>
        </p:txBody>
      </p:sp>
      <p:grpSp>
        <p:nvGrpSpPr>
          <p:cNvPr id="5125" name="Group 8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Privileges of Server Resources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45985" y="1152150"/>
            <a:ext cx="8821815" cy="5540750"/>
          </a:xfrm>
        </p:spPr>
        <p:txBody>
          <a:bodyPr/>
          <a:lstStyle/>
          <a:p>
            <a:r>
              <a:rPr lang="en-US" sz="2400" dirty="0" smtClean="0"/>
              <a:t>A server is needed for your services to be accessed remotely over the internet;</a:t>
            </a:r>
          </a:p>
          <a:p>
            <a:r>
              <a:rPr lang="en-US" sz="2400" dirty="0" smtClean="0"/>
              <a:t>When you create a service on your desktop, you have full permission to read and write data files or databases;</a:t>
            </a:r>
          </a:p>
          <a:p>
            <a:r>
              <a:rPr lang="en-US" sz="2400" dirty="0" smtClean="0"/>
              <a:t>After you deploy the service to the server, you may not have the same permission;</a:t>
            </a:r>
          </a:p>
          <a:p>
            <a:r>
              <a:rPr lang="en-US" sz="2400" dirty="0" smtClean="0"/>
              <a:t>Balance between the accessibility to the resources and the security of the server;</a:t>
            </a:r>
          </a:p>
          <a:p>
            <a:pPr lvl="1"/>
            <a:r>
              <a:rPr lang="en-US" sz="2400" dirty="0" smtClean="0"/>
              <a:t>ASU </a:t>
            </a:r>
            <a:r>
              <a:rPr lang="en-US" sz="2400" dirty="0" err="1" smtClean="0"/>
              <a:t>WebStrar</a:t>
            </a:r>
            <a:r>
              <a:rPr lang="en-US" sz="2400" dirty="0" smtClean="0"/>
              <a:t> is an  ETS managed IIS server. It does not allow you to register applications. The existing folders have been converted to applications. Copy your files in to the folders.</a:t>
            </a:r>
          </a:p>
          <a:p>
            <a:pPr lvl="1"/>
            <a:r>
              <a:rPr lang="en-US" sz="2400" dirty="0" smtClean="0"/>
              <a:t>ASU V-Lab, an unmanaged IIS server, and you can copy the folders into V-Lab, but you need to convert the folder in application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572878-DF95-4242-9055-A80F5CA2C20A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1150938"/>
          </a:xfrm>
        </p:spPr>
        <p:txBody>
          <a:bodyPr/>
          <a:lstStyle/>
          <a:p>
            <a:r>
              <a:rPr lang="en-US" smtClean="0"/>
              <a:t>IIS Configuration and WebStrar Deployment Tutorials for Assignment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1524000"/>
            <a:ext cx="7893050" cy="46085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In Assignment 3, you will develop &amp; deploy Web services and simple Web applications;</a:t>
            </a:r>
          </a:p>
          <a:p>
            <a:pPr>
              <a:defRPr/>
            </a:pPr>
            <a:r>
              <a:rPr lang="en-US" dirty="0" smtClean="0"/>
              <a:t>Use </a:t>
            </a:r>
            <a:r>
              <a:rPr lang="en-US" dirty="0" err="1" smtClean="0"/>
              <a:t>.Net</a:t>
            </a:r>
            <a:r>
              <a:rPr lang="en-US" dirty="0" smtClean="0"/>
              <a:t> Development Server in VS 2010 and </a:t>
            </a:r>
            <a:r>
              <a:rPr lang="en-US" dirty="0" err="1" smtClean="0"/>
              <a:t>.Net</a:t>
            </a:r>
            <a:r>
              <a:rPr lang="en-US" dirty="0" smtClean="0"/>
              <a:t> framework </a:t>
            </a:r>
            <a:r>
              <a:rPr lang="en-US" dirty="0" smtClean="0"/>
              <a:t>4 first.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Use IIS on your own Windows. </a:t>
            </a:r>
            <a:r>
              <a:rPr lang="en-US" dirty="0" smtClean="0"/>
              <a:t>This step is not required.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Deploy your services into </a:t>
            </a:r>
            <a:r>
              <a:rPr lang="en-US" dirty="0" err="1" smtClean="0"/>
              <a:t>WebStrar</a:t>
            </a:r>
            <a:r>
              <a:rPr lang="en-US" dirty="0" smtClean="0"/>
              <a:t> or V-Lab. You must read the tutorials that come with the assignments.</a:t>
            </a: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0F3D6-BD32-4FF4-9423-028AF317EBC9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66EA56-8C90-4C50-B491-FBD8C2B46E06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295400" y="76200"/>
            <a:ext cx="7183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eaLnBrk="1" hangingPunct="1"/>
            <a:r>
              <a:rPr lang="en-US" sz="3200" b="1">
                <a:solidFill>
                  <a:schemeClr val="tx2"/>
                </a:solidFill>
              </a:rPr>
              <a:t>Service Registry and Directory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762000" y="1524000"/>
            <a:ext cx="78073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42900" indent="-342900" algn="ctr" eaLnBrk="1" hangingPunct="1">
              <a:lnSpc>
                <a:spcPct val="16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Publish your Services</a:t>
            </a:r>
          </a:p>
          <a:p>
            <a:pPr marL="342900" indent="-342900" algn="ctr" eaLnBrk="1" hangingPunct="1">
              <a:lnSpc>
                <a:spcPct val="16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Find services published by other service providers</a:t>
            </a: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 flipH="1">
            <a:off x="2519363" y="4148138"/>
            <a:ext cx="1319212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16338" y="3784600"/>
            <a:ext cx="1858962" cy="666750"/>
            <a:chOff x="2341" y="2384"/>
            <a:chExt cx="1171" cy="420"/>
          </a:xfrm>
        </p:grpSpPr>
        <p:sp>
          <p:nvSpPr>
            <p:cNvPr id="19483" name="Freeform 6"/>
            <p:cNvSpPr>
              <a:spLocks/>
            </p:cNvSpPr>
            <p:nvPr/>
          </p:nvSpPr>
          <p:spPr bwMode="auto">
            <a:xfrm>
              <a:off x="2341" y="2386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Freeform 7"/>
            <p:cNvSpPr>
              <a:spLocks/>
            </p:cNvSpPr>
            <p:nvPr/>
          </p:nvSpPr>
          <p:spPr bwMode="auto">
            <a:xfrm>
              <a:off x="2341" y="2386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Freeform 8"/>
            <p:cNvSpPr>
              <a:spLocks/>
            </p:cNvSpPr>
            <p:nvPr/>
          </p:nvSpPr>
          <p:spPr bwMode="auto">
            <a:xfrm>
              <a:off x="2601" y="2544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Freeform 9"/>
            <p:cNvSpPr>
              <a:spLocks/>
            </p:cNvSpPr>
            <p:nvPr/>
          </p:nvSpPr>
          <p:spPr bwMode="auto">
            <a:xfrm>
              <a:off x="2601" y="2544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Freeform 10"/>
            <p:cNvSpPr>
              <a:spLocks/>
            </p:cNvSpPr>
            <p:nvPr/>
          </p:nvSpPr>
          <p:spPr bwMode="auto">
            <a:xfrm>
              <a:off x="2601" y="2576"/>
              <a:ext cx="614" cy="33"/>
            </a:xfrm>
            <a:custGeom>
              <a:avLst/>
              <a:gdLst>
                <a:gd name="T0" fmla="*/ 0 w 482"/>
                <a:gd name="T1" fmla="*/ 0 h 28"/>
                <a:gd name="T2" fmla="*/ 792853228 w 482"/>
                <a:gd name="T3" fmla="*/ 744299 h 28"/>
                <a:gd name="T4" fmla="*/ 1587555232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Rectangle 11"/>
            <p:cNvSpPr>
              <a:spLocks noChangeArrowheads="1"/>
            </p:cNvSpPr>
            <p:nvPr/>
          </p:nvSpPr>
          <p:spPr bwMode="auto">
            <a:xfrm>
              <a:off x="2737" y="2603"/>
              <a:ext cx="38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Registry</a:t>
              </a:r>
            </a:p>
          </p:txBody>
        </p:sp>
        <p:sp>
          <p:nvSpPr>
            <p:cNvPr id="19489" name="Rectangle 12"/>
            <p:cNvSpPr>
              <a:spLocks noChangeArrowheads="1"/>
            </p:cNvSpPr>
            <p:nvPr/>
          </p:nvSpPr>
          <p:spPr bwMode="auto">
            <a:xfrm>
              <a:off x="2601" y="2384"/>
              <a:ext cx="7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Service brokers</a:t>
              </a:r>
            </a:p>
          </p:txBody>
        </p:sp>
        <p:sp>
          <p:nvSpPr>
            <p:cNvPr id="19490" name="Rectangle 13"/>
            <p:cNvSpPr>
              <a:spLocks noChangeArrowheads="1"/>
            </p:cNvSpPr>
            <p:nvPr/>
          </p:nvSpPr>
          <p:spPr bwMode="auto">
            <a:xfrm>
              <a:off x="2737" y="2603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Registry</a:t>
              </a:r>
            </a:p>
          </p:txBody>
        </p:sp>
      </p:grpSp>
      <p:sp>
        <p:nvSpPr>
          <p:cNvPr id="19463" name="Line 14"/>
          <p:cNvSpPr>
            <a:spLocks noChangeShapeType="1"/>
          </p:cNvSpPr>
          <p:nvPr/>
        </p:nvSpPr>
        <p:spPr bwMode="auto">
          <a:xfrm flipV="1">
            <a:off x="2700338" y="4238625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15"/>
          <p:cNvSpPr>
            <a:spLocks noChangeShapeType="1"/>
          </p:cNvSpPr>
          <p:nvPr/>
        </p:nvSpPr>
        <p:spPr bwMode="auto">
          <a:xfrm flipH="1" flipV="1">
            <a:off x="5153025" y="4238625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5808663" y="5116513"/>
            <a:ext cx="1506537" cy="827087"/>
            <a:chOff x="3358" y="2181"/>
            <a:chExt cx="949" cy="521"/>
          </a:xfrm>
        </p:grpSpPr>
        <p:sp>
          <p:nvSpPr>
            <p:cNvPr id="19476" name="Freeform 17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Freeform 18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Rectangle 19"/>
            <p:cNvSpPr>
              <a:spLocks noChangeArrowheads="1"/>
            </p:cNvSpPr>
            <p:nvPr/>
          </p:nvSpPr>
          <p:spPr bwMode="auto">
            <a:xfrm>
              <a:off x="3440" y="2197"/>
              <a:ext cx="787" cy="13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Service providers</a:t>
              </a:r>
            </a:p>
          </p:txBody>
        </p:sp>
        <p:sp>
          <p:nvSpPr>
            <p:cNvPr id="19479" name="Freeform 20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Freeform 21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Freeform 22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929460740 w 570"/>
                <a:gd name="T3" fmla="*/ 634307 h 35"/>
                <a:gd name="T4" fmla="*/ 1860915515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Rectangle 23"/>
            <p:cNvSpPr>
              <a:spLocks noChangeArrowheads="1"/>
            </p:cNvSpPr>
            <p:nvPr/>
          </p:nvSpPr>
          <p:spPr bwMode="auto">
            <a:xfrm>
              <a:off x="3726" y="2480"/>
              <a:ext cx="339" cy="13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Service</a:t>
              </a:r>
            </a:p>
          </p:txBody>
        </p:sp>
      </p:grpSp>
      <p:grpSp>
        <p:nvGrpSpPr>
          <p:cNvPr id="19466" name="Group 24"/>
          <p:cNvGrpSpPr>
            <a:grpSpLocks/>
          </p:cNvGrpSpPr>
          <p:nvPr/>
        </p:nvGrpSpPr>
        <p:grpSpPr bwMode="auto">
          <a:xfrm>
            <a:off x="1843088" y="5168900"/>
            <a:ext cx="1593850" cy="774700"/>
            <a:chOff x="860" y="2214"/>
            <a:chExt cx="1004" cy="488"/>
          </a:xfrm>
        </p:grpSpPr>
        <p:sp>
          <p:nvSpPr>
            <p:cNvPr id="19469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26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Rectangle 27"/>
            <p:cNvSpPr>
              <a:spLocks noChangeArrowheads="1"/>
            </p:cNvSpPr>
            <p:nvPr/>
          </p:nvSpPr>
          <p:spPr bwMode="auto">
            <a:xfrm>
              <a:off x="926" y="221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Application builder</a:t>
              </a:r>
            </a:p>
          </p:txBody>
        </p:sp>
        <p:sp>
          <p:nvSpPr>
            <p:cNvPr id="19472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29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Freeform 30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76250875 w 116"/>
                <a:gd name="T1" fmla="*/ 11607463 h 219"/>
                <a:gd name="T2" fmla="*/ 0 w 116"/>
                <a:gd name="T3" fmla="*/ 5849384 h 219"/>
                <a:gd name="T4" fmla="*/ 276250875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Rectangle 31"/>
            <p:cNvSpPr>
              <a:spLocks noChangeArrowheads="1"/>
            </p:cNvSpPr>
            <p:nvPr/>
          </p:nvSpPr>
          <p:spPr bwMode="auto">
            <a:xfrm>
              <a:off x="961" y="2463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Applications</a:t>
              </a:r>
            </a:p>
          </p:txBody>
        </p:sp>
      </p:grpSp>
      <p:sp>
        <p:nvSpPr>
          <p:cNvPr id="19467" name="Line 32"/>
          <p:cNvSpPr>
            <a:spLocks noChangeShapeType="1"/>
          </p:cNvSpPr>
          <p:nvPr/>
        </p:nvSpPr>
        <p:spPr bwMode="auto">
          <a:xfrm flipV="1">
            <a:off x="3449638" y="5562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33"/>
          <p:cNvSpPr>
            <a:spLocks noChangeShapeType="1"/>
          </p:cNvSpPr>
          <p:nvPr/>
        </p:nvSpPr>
        <p:spPr bwMode="auto">
          <a:xfrm flipH="1">
            <a:off x="3449638" y="5715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4"/>
          <p:cNvSpPr>
            <a:spLocks noChangeArrowheads="1"/>
          </p:cNvSpPr>
          <p:nvPr/>
        </p:nvSpPr>
        <p:spPr bwMode="auto">
          <a:xfrm>
            <a:off x="3590925" y="1600200"/>
            <a:ext cx="1354138" cy="855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Service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Brokers</a:t>
            </a: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2143125" y="2990850"/>
            <a:ext cx="2352675" cy="16383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OASIS Standard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ebXML Integrated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Registry/Repository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Extensive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automation</a:t>
            </a:r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4791075" y="2990850"/>
            <a:ext cx="1924050" cy="16383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OASIS Standard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UDDI Registry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Limited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automation</a:t>
            </a:r>
          </a:p>
        </p:txBody>
      </p:sp>
      <p:cxnSp>
        <p:nvCxnSpPr>
          <p:cNvPr id="6152" name="AutoShape 8"/>
          <p:cNvCxnSpPr>
            <a:cxnSpLocks noChangeShapeType="1"/>
            <a:stCxn id="20482" idx="3"/>
            <a:endCxn id="6150" idx="0"/>
          </p:cNvCxnSpPr>
          <p:nvPr/>
        </p:nvCxnSpPr>
        <p:spPr bwMode="auto">
          <a:xfrm rot="5400000">
            <a:off x="3224213" y="2425700"/>
            <a:ext cx="6604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9"/>
          <p:cNvCxnSpPr>
            <a:cxnSpLocks noChangeShapeType="1"/>
            <a:stCxn id="20482" idx="5"/>
            <a:endCxn id="6151" idx="0"/>
          </p:cNvCxnSpPr>
          <p:nvPr/>
        </p:nvCxnSpPr>
        <p:spPr bwMode="auto">
          <a:xfrm rot="16200000" flipH="1">
            <a:off x="4920457" y="2158206"/>
            <a:ext cx="660400" cy="1004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2286000" y="4930775"/>
            <a:ext cx="2066925" cy="860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Small / Medium IT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Non IT (Boeing)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Government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4648200" y="4930775"/>
            <a:ext cx="2209800" cy="860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Large IT companies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MS, IBM, SAP, HP</a:t>
            </a:r>
          </a:p>
        </p:txBody>
      </p:sp>
      <p:cxnSp>
        <p:nvCxnSpPr>
          <p:cNvPr id="6156" name="AutoShape 14"/>
          <p:cNvCxnSpPr>
            <a:cxnSpLocks noChangeShapeType="1"/>
          </p:cNvCxnSpPr>
          <p:nvPr/>
        </p:nvCxnSpPr>
        <p:spPr bwMode="auto">
          <a:xfrm rot="5400000">
            <a:off x="3165476" y="4784725"/>
            <a:ext cx="3095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5"/>
          <p:cNvCxnSpPr>
            <a:cxnSpLocks noChangeShapeType="1"/>
            <a:stCxn id="6151" idx="4"/>
            <a:endCxn id="6155" idx="0"/>
          </p:cNvCxnSpPr>
          <p:nvPr/>
        </p:nvCxnSpPr>
        <p:spPr bwMode="auto">
          <a:xfrm rot="5400000">
            <a:off x="5603082" y="4779169"/>
            <a:ext cx="30003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8" name="Oval 7"/>
          <p:cNvSpPr>
            <a:spLocks noChangeArrowheads="1"/>
          </p:cNvSpPr>
          <p:nvPr/>
        </p:nvSpPr>
        <p:spPr bwMode="auto">
          <a:xfrm>
            <a:off x="7254875" y="2990850"/>
            <a:ext cx="1638300" cy="16383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Ad Hoc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Registry / List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Quick start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Manual search</a:t>
            </a:r>
          </a:p>
        </p:txBody>
      </p:sp>
      <p:cxnSp>
        <p:nvCxnSpPr>
          <p:cNvPr id="6159" name="AutoShape 10"/>
          <p:cNvCxnSpPr>
            <a:cxnSpLocks noChangeShapeType="1"/>
            <a:stCxn id="20482" idx="6"/>
            <a:endCxn id="6158" idx="0"/>
          </p:cNvCxnSpPr>
          <p:nvPr/>
        </p:nvCxnSpPr>
        <p:spPr bwMode="auto">
          <a:xfrm>
            <a:off x="4945063" y="2027238"/>
            <a:ext cx="3128962" cy="963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0" name="Rectangle 13"/>
          <p:cNvSpPr>
            <a:spLocks noChangeArrowheads="1"/>
          </p:cNvSpPr>
          <p:nvPr/>
        </p:nvSpPr>
        <p:spPr bwMode="auto">
          <a:xfrm>
            <a:off x="7181850" y="4930775"/>
            <a:ext cx="1782763" cy="860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Small companies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www.xmethods.net</a:t>
            </a:r>
          </a:p>
        </p:txBody>
      </p:sp>
      <p:cxnSp>
        <p:nvCxnSpPr>
          <p:cNvPr id="6161" name="AutoShape 16"/>
          <p:cNvCxnSpPr>
            <a:cxnSpLocks noChangeShapeType="1"/>
            <a:stCxn id="6158" idx="4"/>
            <a:endCxn id="6160" idx="0"/>
          </p:cNvCxnSpPr>
          <p:nvPr/>
        </p:nvCxnSpPr>
        <p:spPr bwMode="auto">
          <a:xfrm rot="5400000">
            <a:off x="7923212" y="4779963"/>
            <a:ext cx="301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2" name="Oval 7"/>
          <p:cNvSpPr>
            <a:spLocks noChangeArrowheads="1"/>
          </p:cNvSpPr>
          <p:nvPr/>
        </p:nvSpPr>
        <p:spPr bwMode="auto">
          <a:xfrm>
            <a:off x="152400" y="2997200"/>
            <a:ext cx="1638300" cy="1638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 broker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with all desired </a:t>
            </a:r>
          </a:p>
          <a:p>
            <a:pPr algn="ctr"/>
            <a:r>
              <a:rPr lang="en-US">
                <a:solidFill>
                  <a:schemeClr val="tx2"/>
                </a:solidFill>
              </a:rPr>
              <a:t>features</a:t>
            </a:r>
          </a:p>
        </p:txBody>
      </p:sp>
      <p:cxnSp>
        <p:nvCxnSpPr>
          <p:cNvPr id="6163" name="AutoShape 9"/>
          <p:cNvCxnSpPr>
            <a:cxnSpLocks noChangeShapeType="1"/>
            <a:stCxn id="20482" idx="2"/>
            <a:endCxn id="6162" idx="0"/>
          </p:cNvCxnSpPr>
          <p:nvPr/>
        </p:nvCxnSpPr>
        <p:spPr bwMode="auto">
          <a:xfrm rot="10800000" flipV="1">
            <a:off x="971550" y="2027238"/>
            <a:ext cx="2619375" cy="969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Kinds of Service Brokers</a:t>
            </a:r>
          </a:p>
        </p:txBody>
      </p:sp>
      <p:sp>
        <p:nvSpPr>
          <p:cNvPr id="6148" name="Rectangle 19"/>
          <p:cNvSpPr>
            <a:spLocks noChangeArrowheads="1"/>
          </p:cNvSpPr>
          <p:nvPr/>
        </p:nvSpPr>
        <p:spPr bwMode="auto">
          <a:xfrm>
            <a:off x="7086600" y="5791200"/>
            <a:ext cx="196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480" anchor="ctr">
            <a:spAutoFit/>
          </a:bodyPr>
          <a:lstStyle/>
          <a:p>
            <a:pPr algn="ctr"/>
            <a:r>
              <a:rPr lang="en-US" sz="1000">
                <a:solidFill>
                  <a:srgbClr val="000080"/>
                </a:solidFill>
                <a:latin typeface="Arial" charset="0"/>
                <a:cs typeface="Arial" charset="0"/>
              </a:rPr>
              <a:t>www.programmableweb.com/</a:t>
            </a:r>
          </a:p>
          <a:p>
            <a:pPr algn="ctr"/>
            <a:r>
              <a:rPr lang="en-US" sz="1000">
                <a:solidFill>
                  <a:srgbClr val="000080"/>
                </a:solidFill>
                <a:latin typeface="Arial" charset="0"/>
                <a:cs typeface="Arial" charset="0"/>
              </a:rPr>
              <a:t>apis/directory/</a:t>
            </a:r>
            <a:r>
              <a:rPr lang="en-US" sz="90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 animBg="1"/>
      <p:bldP spid="6154" grpId="0" animBg="1"/>
      <p:bldP spid="6155" grpId="0" animBg="1"/>
      <p:bldP spid="6158" grpId="0" animBg="1"/>
      <p:bldP spid="6160" grpId="0" animBg="1"/>
      <p:bldP spid="6162" grpId="0" animBg="1"/>
      <p:bldP spid="61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mtClean="0"/>
              <a:t>Desired Features from SOC Point of View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4102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Service registry (directory)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Service repository</a:t>
            </a:r>
          </a:p>
          <a:p>
            <a:r>
              <a:rPr lang="en-US" dirty="0" smtClean="0"/>
              <a:t>Service requirement and specification</a:t>
            </a:r>
          </a:p>
          <a:p>
            <a:r>
              <a:rPr lang="en-US" dirty="0" smtClean="0"/>
              <a:t>Application Templates</a:t>
            </a:r>
          </a:p>
          <a:p>
            <a:r>
              <a:rPr lang="en-US" dirty="0" smtClean="0"/>
              <a:t>GUI Templates</a:t>
            </a:r>
          </a:p>
          <a:p>
            <a:r>
              <a:rPr lang="en-US" dirty="0" smtClean="0"/>
              <a:t>Collaboration protocols and templates</a:t>
            </a:r>
          </a:p>
          <a:p>
            <a:r>
              <a:rPr lang="en-US" dirty="0" smtClean="0"/>
              <a:t>Database and ontology</a:t>
            </a:r>
          </a:p>
          <a:p>
            <a:r>
              <a:rPr lang="en-US" dirty="0" smtClean="0"/>
              <a:t>Integrated testing tools</a:t>
            </a:r>
          </a:p>
          <a:p>
            <a:r>
              <a:rPr lang="en-US" dirty="0" smtClean="0"/>
              <a:t>Assurance of quality of services</a:t>
            </a:r>
          </a:p>
          <a:p>
            <a:r>
              <a:rPr lang="en-US" dirty="0" smtClean="0"/>
              <a:t>Expandable and </a:t>
            </a:r>
            <a:r>
              <a:rPr lang="en-US" dirty="0" err="1" smtClean="0"/>
              <a:t>Recomposable</a:t>
            </a:r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CE4B63-B092-4B7B-B3EE-8ACFF0FBFEC5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 bwMode="auto">
          <a:xfrm>
            <a:off x="3368675" y="5441950"/>
            <a:ext cx="1495425" cy="747713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QoS database</a:t>
            </a:r>
          </a:p>
        </p:txBody>
      </p:sp>
      <p:sp>
        <p:nvSpPr>
          <p:cNvPr id="41" name="Can 40"/>
          <p:cNvSpPr/>
          <p:nvPr/>
        </p:nvSpPr>
        <p:spPr bwMode="auto">
          <a:xfrm>
            <a:off x="3368675" y="4802188"/>
            <a:ext cx="1495425" cy="7477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Service repository</a:t>
            </a:r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381000" y="1066800"/>
            <a:ext cx="17764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Service providers</a:t>
            </a:r>
          </a:p>
        </p:txBody>
      </p:sp>
      <p:sp>
        <p:nvSpPr>
          <p:cNvPr id="22533" name="TextBox 2"/>
          <p:cNvSpPr txBox="1">
            <a:spLocks noChangeArrowheads="1"/>
          </p:cNvSpPr>
          <p:nvPr/>
        </p:nvSpPr>
        <p:spPr bwMode="auto">
          <a:xfrm>
            <a:off x="3368675" y="1066800"/>
            <a:ext cx="15255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Service broker</a:t>
            </a:r>
          </a:p>
        </p:txBody>
      </p:sp>
      <p:sp>
        <p:nvSpPr>
          <p:cNvPr id="22534" name="TextBox 3"/>
          <p:cNvSpPr txBox="1">
            <a:spLocks noChangeArrowheads="1"/>
          </p:cNvSpPr>
          <p:nvPr/>
        </p:nvSpPr>
        <p:spPr bwMode="auto">
          <a:xfrm>
            <a:off x="6356350" y="762000"/>
            <a:ext cx="18367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Service requesters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" y="1522413"/>
            <a:ext cx="181451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Query requirements</a:t>
            </a:r>
          </a:p>
        </p:txBody>
      </p:sp>
      <p:cxnSp>
        <p:nvCxnSpPr>
          <p:cNvPr id="8" name="Straight Arrow Connector 7"/>
          <p:cNvCxnSpPr>
            <a:stCxn id="6" idx="3"/>
            <a:endCxn id="45" idx="2"/>
          </p:cNvCxnSpPr>
          <p:nvPr/>
        </p:nvCxnSpPr>
        <p:spPr bwMode="auto">
          <a:xfrm>
            <a:off x="2195513" y="1809750"/>
            <a:ext cx="1173162" cy="1635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381000" y="2386013"/>
            <a:ext cx="1814513" cy="815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Develop application/GUI  templates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81000" y="5016500"/>
            <a:ext cx="1814513" cy="425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Publish services</a:t>
            </a:r>
          </a:p>
        </p:txBody>
      </p:sp>
      <p:cxnSp>
        <p:nvCxnSpPr>
          <p:cNvPr id="15" name="Straight Arrow Connector 14"/>
          <p:cNvCxnSpPr>
            <a:stCxn id="11" idx="3"/>
            <a:endCxn id="21" idx="2"/>
          </p:cNvCxnSpPr>
          <p:nvPr/>
        </p:nvCxnSpPr>
        <p:spPr bwMode="auto">
          <a:xfrm flipV="1">
            <a:off x="2195513" y="4535488"/>
            <a:ext cx="1173162" cy="693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6357938" y="1809750"/>
            <a:ext cx="1814512" cy="82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Query application &amp; GUI templates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357938" y="2843213"/>
            <a:ext cx="1814512" cy="892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Adopt and revise application &amp; GUI template</a:t>
            </a:r>
          </a:p>
        </p:txBody>
      </p:sp>
      <p:cxnSp>
        <p:nvCxnSpPr>
          <p:cNvPr id="18" name="Straight Arrow Connector 17"/>
          <p:cNvCxnSpPr>
            <a:stCxn id="5" idx="4"/>
            <a:endCxn id="16" idx="1"/>
          </p:cNvCxnSpPr>
          <p:nvPr/>
        </p:nvCxnSpPr>
        <p:spPr bwMode="auto">
          <a:xfrm flipV="1">
            <a:off x="4864100" y="2219325"/>
            <a:ext cx="1493838" cy="5016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/>
          <p:cNvSpPr/>
          <p:nvPr/>
        </p:nvSpPr>
        <p:spPr bwMode="auto">
          <a:xfrm>
            <a:off x="3368675" y="4162425"/>
            <a:ext cx="1495425" cy="7461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Service registry</a:t>
            </a:r>
          </a:p>
        </p:txBody>
      </p:sp>
      <p:cxnSp>
        <p:nvCxnSpPr>
          <p:cNvPr id="22" name="Straight Arrow Connector 21"/>
          <p:cNvCxnSpPr>
            <a:stCxn id="25" idx="1"/>
            <a:endCxn id="5" idx="4"/>
          </p:cNvCxnSpPr>
          <p:nvPr/>
        </p:nvCxnSpPr>
        <p:spPr bwMode="auto">
          <a:xfrm rot="10800000">
            <a:off x="4864100" y="2720975"/>
            <a:ext cx="1493838" cy="1438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6357938" y="3946525"/>
            <a:ext cx="1814512" cy="427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Publish template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57938" y="4586288"/>
            <a:ext cx="1814512" cy="427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Query services</a:t>
            </a:r>
          </a:p>
        </p:txBody>
      </p:sp>
      <p:cxnSp>
        <p:nvCxnSpPr>
          <p:cNvPr id="29" name="Straight Arrow Connector 28"/>
          <p:cNvCxnSpPr>
            <a:stCxn id="21" idx="4"/>
            <a:endCxn id="28" idx="1"/>
          </p:cNvCxnSpPr>
          <p:nvPr/>
        </p:nvCxnSpPr>
        <p:spPr bwMode="auto">
          <a:xfrm>
            <a:off x="4864100" y="4535488"/>
            <a:ext cx="1493838" cy="2651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6357938" y="5226050"/>
            <a:ext cx="1814512" cy="427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Build application</a:t>
            </a:r>
          </a:p>
        </p:txBody>
      </p:sp>
      <p:sp>
        <p:nvSpPr>
          <p:cNvPr id="34" name="Can 33"/>
          <p:cNvSpPr/>
          <p:nvPr/>
        </p:nvSpPr>
        <p:spPr bwMode="auto">
          <a:xfrm>
            <a:off x="3368675" y="3629025"/>
            <a:ext cx="1495425" cy="639763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Test tools</a:t>
            </a:r>
          </a:p>
        </p:txBody>
      </p:sp>
      <p:cxnSp>
        <p:nvCxnSpPr>
          <p:cNvPr id="36" name="Straight Arrow Connector 35"/>
          <p:cNvCxnSpPr>
            <a:stCxn id="39" idx="3"/>
            <a:endCxn id="34" idx="2"/>
          </p:cNvCxnSpPr>
          <p:nvPr/>
        </p:nvCxnSpPr>
        <p:spPr bwMode="auto">
          <a:xfrm flipV="1">
            <a:off x="2195513" y="3948113"/>
            <a:ext cx="1173162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381000" y="4268788"/>
            <a:ext cx="1814513" cy="427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Test services</a:t>
            </a:r>
          </a:p>
        </p:txBody>
      </p:sp>
      <p:cxnSp>
        <p:nvCxnSpPr>
          <p:cNvPr id="42" name="Straight Arrow Connector 41"/>
          <p:cNvCxnSpPr>
            <a:stCxn id="41" idx="4"/>
            <a:endCxn id="28" idx="1"/>
          </p:cNvCxnSpPr>
          <p:nvPr/>
        </p:nvCxnSpPr>
        <p:spPr bwMode="auto">
          <a:xfrm flipV="1">
            <a:off x="4864100" y="4800600"/>
            <a:ext cx="1493838" cy="3746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6357938" y="5867400"/>
            <a:ext cx="1814512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Test services and application</a:t>
            </a:r>
          </a:p>
        </p:txBody>
      </p:sp>
      <p:cxnSp>
        <p:nvCxnSpPr>
          <p:cNvPr id="47" name="Straight Arrow Connector 46"/>
          <p:cNvCxnSpPr>
            <a:stCxn id="46" idx="1"/>
            <a:endCxn id="34" idx="4"/>
          </p:cNvCxnSpPr>
          <p:nvPr/>
        </p:nvCxnSpPr>
        <p:spPr bwMode="auto">
          <a:xfrm rot="10800000">
            <a:off x="4864100" y="3948113"/>
            <a:ext cx="1493838" cy="21859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/>
          <p:cNvSpPr/>
          <p:nvPr/>
        </p:nvSpPr>
        <p:spPr bwMode="auto">
          <a:xfrm>
            <a:off x="3368675" y="2987675"/>
            <a:ext cx="1495425" cy="747713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GUI templates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3368675" y="2347913"/>
            <a:ext cx="1495425" cy="746125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 templates</a:t>
            </a:r>
          </a:p>
        </p:txBody>
      </p:sp>
      <p:cxnSp>
        <p:nvCxnSpPr>
          <p:cNvPr id="51" name="Straight Arrow Connector 50"/>
          <p:cNvCxnSpPr>
            <a:stCxn id="50" idx="4"/>
            <a:endCxn id="16" idx="1"/>
          </p:cNvCxnSpPr>
          <p:nvPr/>
        </p:nvCxnSpPr>
        <p:spPr bwMode="auto">
          <a:xfrm flipV="1">
            <a:off x="4864100" y="2219325"/>
            <a:ext cx="1493838" cy="11414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1"/>
            <a:endCxn id="50" idx="4"/>
          </p:cNvCxnSpPr>
          <p:nvPr/>
        </p:nvCxnSpPr>
        <p:spPr bwMode="auto">
          <a:xfrm rot="10800000">
            <a:off x="4864100" y="3360738"/>
            <a:ext cx="1493838" cy="798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381000" y="3521075"/>
            <a:ext cx="1814513" cy="427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Develop services</a:t>
            </a:r>
          </a:p>
        </p:txBody>
      </p:sp>
      <p:cxnSp>
        <p:nvCxnSpPr>
          <p:cNvPr id="58" name="Straight Arrow Connector 57"/>
          <p:cNvCxnSpPr>
            <a:stCxn id="9" idx="3"/>
            <a:endCxn id="50" idx="2"/>
          </p:cNvCxnSpPr>
          <p:nvPr/>
        </p:nvCxnSpPr>
        <p:spPr bwMode="auto">
          <a:xfrm>
            <a:off x="2195513" y="2794000"/>
            <a:ext cx="1173162" cy="566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381000" y="5762625"/>
            <a:ext cx="1814513" cy="427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Host services</a:t>
            </a:r>
          </a:p>
        </p:txBody>
      </p:sp>
      <p:cxnSp>
        <p:nvCxnSpPr>
          <p:cNvPr id="76" name="Straight Arrow Connector 75"/>
          <p:cNvCxnSpPr>
            <a:stCxn id="11" idx="3"/>
            <a:endCxn id="41" idx="2"/>
          </p:cNvCxnSpPr>
          <p:nvPr/>
        </p:nvCxnSpPr>
        <p:spPr bwMode="auto">
          <a:xfrm flipV="1">
            <a:off x="2195513" y="5175250"/>
            <a:ext cx="1173162" cy="53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4"/>
            <a:endCxn id="28" idx="1"/>
          </p:cNvCxnSpPr>
          <p:nvPr/>
        </p:nvCxnSpPr>
        <p:spPr bwMode="auto">
          <a:xfrm flipV="1">
            <a:off x="4864100" y="4800600"/>
            <a:ext cx="1493838" cy="1016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 rot="5400000">
            <a:off x="6036469" y="3802857"/>
            <a:ext cx="46958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5" name="TextBox 100"/>
          <p:cNvSpPr txBox="1">
            <a:spLocks noChangeArrowheads="1"/>
          </p:cNvSpPr>
          <p:nvPr/>
        </p:nvSpPr>
        <p:spPr bwMode="auto">
          <a:xfrm rot="5400000">
            <a:off x="7431087" y="3689351"/>
            <a:ext cx="22955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Top down development</a:t>
            </a:r>
          </a:p>
        </p:txBody>
      </p:sp>
      <p:sp>
        <p:nvSpPr>
          <p:cNvPr id="45" name="Can 44"/>
          <p:cNvSpPr/>
          <p:nvPr/>
        </p:nvSpPr>
        <p:spPr bwMode="auto">
          <a:xfrm>
            <a:off x="3368675" y="1493838"/>
            <a:ext cx="1495425" cy="960437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Requirement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Applications, GUIs, services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357938" y="1150938"/>
            <a:ext cx="1814512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Publish requirements</a:t>
            </a:r>
          </a:p>
        </p:txBody>
      </p:sp>
      <p:cxnSp>
        <p:nvCxnSpPr>
          <p:cNvPr id="53" name="Straight Arrow Connector 52"/>
          <p:cNvCxnSpPr>
            <a:stCxn id="52" idx="1"/>
            <a:endCxn id="45" idx="4"/>
          </p:cNvCxnSpPr>
          <p:nvPr/>
        </p:nvCxnSpPr>
        <p:spPr bwMode="auto">
          <a:xfrm rot="10800000" flipV="1">
            <a:off x="4864100" y="1417638"/>
            <a:ext cx="1493838" cy="55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3"/>
            <a:endCxn id="5" idx="2"/>
          </p:cNvCxnSpPr>
          <p:nvPr/>
        </p:nvCxnSpPr>
        <p:spPr bwMode="auto">
          <a:xfrm flipV="1">
            <a:off x="2195513" y="2720975"/>
            <a:ext cx="1173162" cy="7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2"/>
            <a:endCxn id="9" idx="0"/>
          </p:cNvCxnSpPr>
          <p:nvPr/>
        </p:nvCxnSpPr>
        <p:spPr bwMode="auto">
          <a:xfrm rot="5400000">
            <a:off x="1140619" y="2240756"/>
            <a:ext cx="292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" idx="2"/>
            <a:endCxn id="57" idx="0"/>
          </p:cNvCxnSpPr>
          <p:nvPr/>
        </p:nvCxnSpPr>
        <p:spPr bwMode="auto">
          <a:xfrm rot="5400000">
            <a:off x="1126331" y="3363119"/>
            <a:ext cx="3206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7" idx="2"/>
            <a:endCxn id="39" idx="0"/>
          </p:cNvCxnSpPr>
          <p:nvPr/>
        </p:nvCxnSpPr>
        <p:spPr bwMode="auto">
          <a:xfrm rot="5400000">
            <a:off x="1127125" y="4110038"/>
            <a:ext cx="3190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9" idx="2"/>
            <a:endCxn id="11" idx="0"/>
          </p:cNvCxnSpPr>
          <p:nvPr/>
        </p:nvCxnSpPr>
        <p:spPr bwMode="auto">
          <a:xfrm rot="5400000">
            <a:off x="1126331" y="4856957"/>
            <a:ext cx="3206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" idx="2"/>
            <a:endCxn id="75" idx="0"/>
          </p:cNvCxnSpPr>
          <p:nvPr/>
        </p:nvCxnSpPr>
        <p:spPr bwMode="auto">
          <a:xfrm rot="5400000">
            <a:off x="1126331" y="5604669"/>
            <a:ext cx="3206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6" idx="2"/>
            <a:endCxn id="17" idx="0"/>
          </p:cNvCxnSpPr>
          <p:nvPr/>
        </p:nvCxnSpPr>
        <p:spPr bwMode="auto">
          <a:xfrm rot="5400000">
            <a:off x="7158038" y="2736850"/>
            <a:ext cx="2143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7" idx="2"/>
            <a:endCxn id="25" idx="0"/>
          </p:cNvCxnSpPr>
          <p:nvPr/>
        </p:nvCxnSpPr>
        <p:spPr bwMode="auto">
          <a:xfrm rot="5400000">
            <a:off x="7159625" y="3840163"/>
            <a:ext cx="2111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5" idx="2"/>
            <a:endCxn id="28" idx="0"/>
          </p:cNvCxnSpPr>
          <p:nvPr/>
        </p:nvCxnSpPr>
        <p:spPr bwMode="auto">
          <a:xfrm rot="5400000">
            <a:off x="7157244" y="4479132"/>
            <a:ext cx="2127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8" idx="2"/>
            <a:endCxn id="32" idx="0"/>
          </p:cNvCxnSpPr>
          <p:nvPr/>
        </p:nvCxnSpPr>
        <p:spPr bwMode="auto">
          <a:xfrm rot="5400000">
            <a:off x="7157244" y="5118894"/>
            <a:ext cx="2127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2" idx="2"/>
            <a:endCxn id="46" idx="0"/>
          </p:cNvCxnSpPr>
          <p:nvPr/>
        </p:nvCxnSpPr>
        <p:spPr bwMode="auto">
          <a:xfrm rot="5400000">
            <a:off x="7156451" y="5759450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1" idx="4"/>
            <a:endCxn id="32" idx="1"/>
          </p:cNvCxnSpPr>
          <p:nvPr/>
        </p:nvCxnSpPr>
        <p:spPr bwMode="auto">
          <a:xfrm>
            <a:off x="4864100" y="5175250"/>
            <a:ext cx="1493838" cy="2651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reeform 119"/>
          <p:cNvSpPr/>
          <p:nvPr/>
        </p:nvSpPr>
        <p:spPr bwMode="auto">
          <a:xfrm>
            <a:off x="2179638" y="5430838"/>
            <a:ext cx="4144962" cy="950912"/>
          </a:xfrm>
          <a:custGeom>
            <a:avLst/>
            <a:gdLst>
              <a:gd name="connsiteX0" fmla="*/ 0 w 2958957"/>
              <a:gd name="connsiteY0" fmla="*/ 400692 h 678095"/>
              <a:gd name="connsiteX1" fmla="*/ 606175 w 2958957"/>
              <a:gd name="connsiteY1" fmla="*/ 400692 h 678095"/>
              <a:gd name="connsiteX2" fmla="*/ 595901 w 2958957"/>
              <a:gd name="connsiteY2" fmla="*/ 657546 h 678095"/>
              <a:gd name="connsiteX3" fmla="*/ 2363056 w 2958957"/>
              <a:gd name="connsiteY3" fmla="*/ 678095 h 678095"/>
              <a:gd name="connsiteX4" fmla="*/ 2373330 w 2958957"/>
              <a:gd name="connsiteY4" fmla="*/ 143838 h 678095"/>
              <a:gd name="connsiteX5" fmla="*/ 2958957 w 2958957"/>
              <a:gd name="connsiteY5" fmla="*/ 0 h 67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8957" h="678095">
                <a:moveTo>
                  <a:pt x="0" y="400692"/>
                </a:moveTo>
                <a:lnTo>
                  <a:pt x="606175" y="400692"/>
                </a:lnTo>
                <a:lnTo>
                  <a:pt x="595901" y="657546"/>
                </a:lnTo>
                <a:lnTo>
                  <a:pt x="2363056" y="678095"/>
                </a:lnTo>
                <a:lnTo>
                  <a:pt x="2373330" y="143838"/>
                </a:lnTo>
                <a:lnTo>
                  <a:pt x="2958957" y="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458075" cy="623888"/>
          </a:xfrm>
        </p:spPr>
        <p:txBody>
          <a:bodyPr/>
          <a:lstStyle/>
          <a:p>
            <a:pPr eaLnBrk="1" hangingPunct="1"/>
            <a:r>
              <a:rPr lang="en-US" smtClean="0"/>
              <a:t>The Roles of a Service Broker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mtClean="0"/>
              <a:t>UDDI Service Registry: </a:t>
            </a:r>
            <a:r>
              <a:rPr lang="en-US" b="0" smtClean="0"/>
              <a:t>http://www.uddi.org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Universal Description, Discovery, and Integration (UDDI) was initiated by Microsoft, IBM, and, </a:t>
            </a:r>
            <a:r>
              <a:rPr lang="en-US" dirty="0" err="1" smtClean="0"/>
              <a:t>Ariba</a:t>
            </a:r>
            <a:r>
              <a:rPr lang="en-US" dirty="0" smtClean="0"/>
              <a:t> in 2000. Hundreds of companies participated in later, including HP, Intel, Novell, Oracle, and SAP.</a:t>
            </a:r>
          </a:p>
          <a:p>
            <a:pPr>
              <a:defRPr/>
            </a:pPr>
            <a:r>
              <a:rPr lang="en-US" dirty="0" smtClean="0"/>
              <a:t>UDDI registry information is </a:t>
            </a:r>
            <a:r>
              <a:rPr lang="en-US" dirty="0" smtClean="0">
                <a:solidFill>
                  <a:srgbClr val="0000FF"/>
                </a:solidFill>
              </a:rPr>
              <a:t>roughly</a:t>
            </a:r>
            <a:r>
              <a:rPr lang="en-US" dirty="0" smtClean="0"/>
              <a:t> (for nontechnical persons) organized in 3 groups: </a:t>
            </a:r>
          </a:p>
          <a:p>
            <a:pPr lvl="1">
              <a:defRPr/>
            </a:pPr>
            <a:r>
              <a:rPr lang="en-US" b="1" dirty="0" smtClean="0">
                <a:ea typeface="+mn-ea"/>
                <a:cs typeface="+mn-cs"/>
              </a:rPr>
              <a:t>White Pages</a:t>
            </a:r>
            <a:r>
              <a:rPr lang="en-US" dirty="0" smtClean="0">
                <a:ea typeface="+mn-ea"/>
                <a:cs typeface="+mn-cs"/>
              </a:rPr>
              <a:t>: Contact information</a:t>
            </a:r>
          </a:p>
          <a:p>
            <a:pPr lvl="1">
              <a:defRPr/>
            </a:pPr>
            <a:r>
              <a:rPr lang="en-US" b="1" dirty="0" smtClean="0">
                <a:ea typeface="+mn-ea"/>
                <a:cs typeface="+mn-cs"/>
              </a:rPr>
              <a:t>Yellow Pages</a:t>
            </a:r>
            <a:r>
              <a:rPr lang="en-US" dirty="0" smtClean="0">
                <a:ea typeface="+mn-ea"/>
                <a:cs typeface="+mn-cs"/>
              </a:rPr>
              <a:t>: Service type information</a:t>
            </a:r>
          </a:p>
          <a:p>
            <a:pPr lvl="1">
              <a:defRPr/>
            </a:pPr>
            <a:r>
              <a:rPr lang="en-US" b="1" dirty="0" smtClean="0">
                <a:ea typeface="+mn-ea"/>
                <a:cs typeface="+mn-cs"/>
              </a:rPr>
              <a:t>Green Pages</a:t>
            </a:r>
            <a:r>
              <a:rPr lang="en-US" b="1" dirty="0" smtClean="0"/>
              <a:t>: </a:t>
            </a:r>
            <a:r>
              <a:rPr lang="en-US" dirty="0" smtClean="0">
                <a:ea typeface="+mn-ea"/>
                <a:cs typeface="+mn-cs"/>
              </a:rPr>
              <a:t>References to the technical information the service implements. The information can be searched and interpreted by computer programs.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7076BE-4994-43CE-8ED0-26168EE82543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UDDI Data Models / Data Structures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98513" y="1295400"/>
            <a:ext cx="7659687" cy="5181600"/>
          </a:xfrm>
        </p:spPr>
        <p:txBody>
          <a:bodyPr/>
          <a:lstStyle/>
          <a:p>
            <a:pPr>
              <a:tabLst>
                <a:tab pos="346075" algn="l"/>
              </a:tabLst>
            </a:pPr>
            <a:r>
              <a:rPr lang="en-US" dirty="0" smtClean="0"/>
              <a:t>	UDDI includes </a:t>
            </a:r>
            <a:r>
              <a:rPr lang="en-US" dirty="0" smtClean="0">
                <a:solidFill>
                  <a:srgbClr val="0000FF"/>
                </a:solidFill>
              </a:rPr>
              <a:t>XML Schemas </a:t>
            </a:r>
            <a:r>
              <a:rPr lang="en-US" dirty="0" smtClean="0"/>
              <a:t>that describes five data structures.</a:t>
            </a:r>
          </a:p>
          <a:p>
            <a:pPr>
              <a:tabLst>
                <a:tab pos="346075" algn="l"/>
              </a:tabLst>
            </a:pPr>
            <a:r>
              <a:rPr lang="en-US" dirty="0" smtClean="0"/>
              <a:t>These data structures are used </a:t>
            </a:r>
            <a:r>
              <a:rPr lang="en-US" dirty="0" smtClean="0"/>
              <a:t>for storing </a:t>
            </a:r>
            <a:r>
              <a:rPr lang="en-US" dirty="0" smtClean="0"/>
              <a:t>the Web services published in the UDDI registry:</a:t>
            </a:r>
          </a:p>
          <a:p>
            <a:pPr marL="971550" lvl="1" indent="-514350">
              <a:buSzPct val="100000"/>
              <a:buFont typeface="+mj-lt"/>
              <a:buAutoNum type="arabicParenR"/>
              <a:tabLst>
                <a:tab pos="346075" algn="l"/>
              </a:tabLst>
            </a:pPr>
            <a:r>
              <a:rPr lang="en-US" dirty="0" err="1" smtClean="0"/>
              <a:t>businessEntity</a:t>
            </a:r>
            <a:r>
              <a:rPr lang="en-US" dirty="0" smtClean="0"/>
              <a:t> </a:t>
            </a:r>
          </a:p>
          <a:p>
            <a:pPr marL="971550" lvl="1" indent="-514350">
              <a:buSzPct val="100000"/>
              <a:buFont typeface="+mj-lt"/>
              <a:buAutoNum type="arabicParenR"/>
              <a:tabLst>
                <a:tab pos="346075" algn="l"/>
              </a:tabLst>
            </a:pPr>
            <a:r>
              <a:rPr lang="en-US" dirty="0" err="1" smtClean="0"/>
              <a:t>businessService</a:t>
            </a:r>
            <a:r>
              <a:rPr lang="en-US" dirty="0" smtClean="0"/>
              <a:t> </a:t>
            </a:r>
          </a:p>
          <a:p>
            <a:pPr marL="971550" lvl="1" indent="-514350">
              <a:buSzPct val="100000"/>
              <a:buFont typeface="+mj-lt"/>
              <a:buAutoNum type="arabicParenR"/>
              <a:tabLst>
                <a:tab pos="346075" algn="l"/>
              </a:tabLst>
            </a:pPr>
            <a:r>
              <a:rPr lang="en-US" dirty="0" err="1" smtClean="0"/>
              <a:t>bindingTemplate</a:t>
            </a:r>
            <a:r>
              <a:rPr lang="en-US" dirty="0" smtClean="0"/>
              <a:t> </a:t>
            </a:r>
          </a:p>
          <a:p>
            <a:pPr marL="971550" lvl="1" indent="-514350">
              <a:buSzPct val="100000"/>
              <a:buFont typeface="+mj-lt"/>
              <a:buAutoNum type="arabicParenR"/>
              <a:tabLst>
                <a:tab pos="346075" algn="l"/>
              </a:tabLst>
            </a:pPr>
            <a:r>
              <a:rPr lang="en-US" dirty="0" err="1" smtClean="0"/>
              <a:t>tModel</a:t>
            </a:r>
            <a:r>
              <a:rPr lang="en-US" dirty="0" smtClean="0"/>
              <a:t> </a:t>
            </a:r>
          </a:p>
          <a:p>
            <a:pPr marL="971550" lvl="1" indent="-514350">
              <a:buSzPct val="100000"/>
              <a:buFont typeface="+mj-lt"/>
              <a:buAutoNum type="arabicParenR"/>
              <a:tabLst>
                <a:tab pos="346075" algn="l"/>
              </a:tabLst>
            </a:pPr>
            <a:r>
              <a:rPr lang="en-US" dirty="0" err="1" smtClean="0"/>
              <a:t>publisherAssertion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None/>
              <a:tabLst>
                <a:tab pos="346075" algn="l"/>
              </a:tabLst>
            </a:pPr>
            <a:r>
              <a:rPr lang="en-US" dirty="0" smtClean="0"/>
              <a:t>  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310C81-A01A-4B90-9C1E-86BFA0F3660E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19800" y="3429000"/>
            <a:ext cx="1600200" cy="457200"/>
          </a:xfrm>
          <a:prstGeom prst="wedgeRectCallout">
            <a:avLst>
              <a:gd name="adj1" fmla="val -161060"/>
              <a:gd name="adj2" fmla="val -45394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White Pages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019800" y="3962400"/>
            <a:ext cx="1600200" cy="457200"/>
          </a:xfrm>
          <a:prstGeom prst="wedgeRectCallout">
            <a:avLst>
              <a:gd name="adj1" fmla="val -161060"/>
              <a:gd name="adj2" fmla="val -4539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Yellow Pages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019800" y="4495800"/>
            <a:ext cx="1600200" cy="457200"/>
          </a:xfrm>
          <a:prstGeom prst="wedgeRectCallout">
            <a:avLst>
              <a:gd name="adj1" fmla="val -143764"/>
              <a:gd name="adj2" fmla="val -45394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Green Pages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019800" y="4495800"/>
            <a:ext cx="1600200" cy="457200"/>
          </a:xfrm>
          <a:prstGeom prst="wedgeRectCallout">
            <a:avLst>
              <a:gd name="adj1" fmla="val -144407"/>
              <a:gd name="adj2" fmla="val 62472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Green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schema?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303338"/>
            <a:ext cx="8269288" cy="1298575"/>
          </a:xfrm>
        </p:spPr>
        <p:txBody>
          <a:bodyPr/>
          <a:lstStyle/>
          <a:p>
            <a:r>
              <a:rPr lang="en-US" dirty="0" smtClean="0"/>
              <a:t>Database schema refers to the structure of data of how data are organized into its tables.</a:t>
            </a:r>
          </a:p>
          <a:p>
            <a:r>
              <a:rPr lang="en-US" dirty="0" smtClean="0"/>
              <a:t>An XML schema is similar to DB schema. Instead of a table, it </a:t>
            </a:r>
            <a:r>
              <a:rPr lang="en-US" dirty="0" smtClean="0"/>
              <a:t>defines </a:t>
            </a:r>
            <a:r>
              <a:rPr lang="en-US" dirty="0" smtClean="0"/>
              <a:t>the structure of the XML tree.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9D2FB3-71AA-47CA-9ACA-CE7DE697B5C5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98563" y="3581400"/>
          <a:ext cx="6096000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9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title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publisher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en-US" sz="1800" dirty="0"/>
                    </a:p>
                  </a:txBody>
                  <a:tcPr marT="45603" marB="45603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30313" y="4416425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title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publisher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SOC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90.99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OS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Pearson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84.87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Java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32.57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dirty="0" smtClean="0"/>
              <a:t>(1) “</a:t>
            </a:r>
            <a:r>
              <a:rPr lang="en-US" dirty="0" err="1" smtClean="0"/>
              <a:t>businessEntity</a:t>
            </a:r>
            <a:r>
              <a:rPr lang="en-US" dirty="0" smtClean="0"/>
              <a:t>” Data Structure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98513" y="1531625"/>
            <a:ext cx="7772400" cy="4564375"/>
          </a:xfrm>
        </p:spPr>
        <p:txBody>
          <a:bodyPr/>
          <a:lstStyle/>
          <a:p>
            <a:r>
              <a:rPr lang="en-US" sz="2400" dirty="0" smtClean="0"/>
              <a:t>The “</a:t>
            </a:r>
            <a:r>
              <a:rPr lang="en-US" sz="2400" dirty="0" err="1" smtClean="0">
                <a:solidFill>
                  <a:srgbClr val="0000FF"/>
                </a:solidFill>
              </a:rPr>
              <a:t>businessEntity</a:t>
            </a:r>
            <a:r>
              <a:rPr lang="en-US" sz="2400" dirty="0" smtClean="0"/>
              <a:t>” data structure contains information about the company itself (service provider), including </a:t>
            </a:r>
          </a:p>
          <a:p>
            <a:pPr lvl="1"/>
            <a:r>
              <a:rPr lang="en-US" sz="2400" dirty="0" smtClean="0"/>
              <a:t>Universally Unique Identifiers (UUIDs) of the company, which is assigned when the company registers at the UDDI registry;</a:t>
            </a:r>
          </a:p>
          <a:p>
            <a:pPr lvl="1"/>
            <a:r>
              <a:rPr lang="en-US" sz="2400" dirty="0" smtClean="0"/>
              <a:t>Company Web address</a:t>
            </a:r>
          </a:p>
          <a:p>
            <a:pPr lvl="1"/>
            <a:r>
              <a:rPr lang="en-US" sz="2400" dirty="0" smtClean="0"/>
              <a:t>Contact information;</a:t>
            </a:r>
          </a:p>
          <a:p>
            <a:pPr lvl="1"/>
            <a:r>
              <a:rPr lang="en-US" sz="2400" dirty="0" smtClean="0"/>
              <a:t>industry categories; </a:t>
            </a:r>
          </a:p>
          <a:p>
            <a:pPr lvl="1"/>
            <a:r>
              <a:rPr lang="en-US" sz="2400" dirty="0" smtClean="0"/>
              <a:t>a list of services provided.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2AB866-53B5-4F32-9E8F-39043C8E678C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938110" y="5478165"/>
            <a:ext cx="1600200" cy="457200"/>
          </a:xfrm>
          <a:prstGeom prst="wedgeRectCallout">
            <a:avLst>
              <a:gd name="adj1" fmla="val -89963"/>
              <a:gd name="adj2" fmla="val -252371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White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28676D-DC97-425D-A748-E578589C2E17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sz="3600" smtClean="0"/>
              <a:t>Roadmap Chapter 3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1143000"/>
            <a:ext cx="7453313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Overview of SOA Development Platforms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Basic </a:t>
            </a:r>
            <a:r>
              <a:rPr lang="en-US" dirty="0" err="1" smtClean="0"/>
              <a:t>.Net</a:t>
            </a:r>
            <a:r>
              <a:rPr lang="en-US" dirty="0" smtClean="0"/>
              <a:t> Web Services and Applications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service development (provider)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service hosting and deployment (provider)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service publication and registration (broker)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application building (client)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Examples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Java-based Development</a:t>
            </a:r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896938" y="3810000"/>
            <a:ext cx="5715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6150" name="Left Brace 1"/>
          <p:cNvSpPr>
            <a:spLocks/>
          </p:cNvSpPr>
          <p:nvPr/>
        </p:nvSpPr>
        <p:spPr bwMode="auto">
          <a:xfrm>
            <a:off x="896938" y="1379538"/>
            <a:ext cx="320675" cy="1517650"/>
          </a:xfrm>
          <a:prstGeom prst="leftBrace">
            <a:avLst>
              <a:gd name="adj1" fmla="val 830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eft Brace 6"/>
          <p:cNvSpPr>
            <a:spLocks/>
          </p:cNvSpPr>
          <p:nvPr/>
        </p:nvSpPr>
        <p:spPr bwMode="auto">
          <a:xfrm>
            <a:off x="912813" y="3049588"/>
            <a:ext cx="319087" cy="1062037"/>
          </a:xfrm>
          <a:prstGeom prst="leftBrace">
            <a:avLst>
              <a:gd name="adj1" fmla="val 835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TextBox 2"/>
          <p:cNvSpPr txBox="1">
            <a:spLocks noChangeArrowheads="1"/>
          </p:cNvSpPr>
          <p:nvPr/>
        </p:nvSpPr>
        <p:spPr bwMode="auto">
          <a:xfrm>
            <a:off x="169863" y="1905000"/>
            <a:ext cx="679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 smtClean="0"/>
              <a:t>L10</a:t>
            </a:r>
            <a:endParaRPr lang="en-US" sz="2400" dirty="0"/>
          </a:p>
        </p:txBody>
      </p:sp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187325" y="3346450"/>
            <a:ext cx="680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L11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Left Brace 6"/>
          <p:cNvSpPr>
            <a:spLocks/>
          </p:cNvSpPr>
          <p:nvPr/>
        </p:nvSpPr>
        <p:spPr bwMode="auto">
          <a:xfrm>
            <a:off x="913533" y="4188443"/>
            <a:ext cx="319087" cy="1062037"/>
          </a:xfrm>
          <a:prstGeom prst="leftBrace">
            <a:avLst>
              <a:gd name="adj1" fmla="val 835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88045" y="4485305"/>
            <a:ext cx="679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 smtClean="0"/>
              <a:t>L12</a:t>
            </a:r>
            <a:endParaRPr lang="en-US" sz="2400" dirty="0"/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49046" y="5395975"/>
            <a:ext cx="679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 smtClean="0"/>
              <a:t>L13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623888"/>
          </a:xfrm>
        </p:spPr>
        <p:txBody>
          <a:bodyPr/>
          <a:lstStyle/>
          <a:p>
            <a:r>
              <a:rPr lang="en-US" smtClean="0"/>
              <a:t>“businessEntity” Syntax Definition in XMLS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E9DA03-7539-4E38-AE57-D23582390809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2" name="Content Placeholder 2"/>
          <p:cNvSpPr txBox="1">
            <a:spLocks/>
          </p:cNvSpPr>
          <p:nvPr/>
        </p:nvSpPr>
        <p:spPr bwMode="auto">
          <a:xfrm>
            <a:off x="781432" y="1905000"/>
            <a:ext cx="8040688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&lt;element name="businessEntity" type="uddi:businessEntity"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&lt;complexType name="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businessEntity</a:t>
            </a:r>
            <a:r>
              <a:rPr lang="en-US" sz="1600">
                <a:latin typeface="Arial" charset="0"/>
                <a:cs typeface="Arial" charset="0"/>
              </a:rPr>
              <a:t>"&gt;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 	&lt;attribute name="</a:t>
            </a:r>
            <a:r>
              <a:rPr lang="en-US" sz="1600">
                <a:solidFill>
                  <a:srgbClr val="990000"/>
                </a:solidFill>
                <a:latin typeface="Arial" charset="0"/>
                <a:cs typeface="Arial" charset="0"/>
              </a:rPr>
              <a:t>businessKey</a:t>
            </a:r>
            <a:r>
              <a:rPr lang="en-US" sz="1600">
                <a:latin typeface="Arial" charset="0"/>
                <a:cs typeface="Arial" charset="0"/>
              </a:rPr>
              <a:t>" type="uddi:businessKey" use="required"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 	&lt;attribute name="</a:t>
            </a:r>
            <a:r>
              <a:rPr lang="en-US" sz="1600">
                <a:solidFill>
                  <a:srgbClr val="990000"/>
                </a:solidFill>
                <a:latin typeface="Arial" charset="0"/>
                <a:cs typeface="Arial" charset="0"/>
              </a:rPr>
              <a:t>operator</a:t>
            </a:r>
            <a:r>
              <a:rPr lang="en-US" sz="1600">
                <a:latin typeface="Arial" charset="0"/>
                <a:cs typeface="Arial" charset="0"/>
              </a:rPr>
              <a:t>" type="string" use="optional"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 	&lt;attribute name="</a:t>
            </a:r>
            <a:r>
              <a:rPr lang="en-US" sz="1600">
                <a:solidFill>
                  <a:srgbClr val="990000"/>
                </a:solidFill>
                <a:latin typeface="Arial" charset="0"/>
                <a:cs typeface="Arial" charset="0"/>
              </a:rPr>
              <a:t>authorizedName</a:t>
            </a:r>
            <a:r>
              <a:rPr lang="en-US" sz="1600">
                <a:latin typeface="Arial" charset="0"/>
                <a:cs typeface="Arial" charset="0"/>
              </a:rPr>
              <a:t>" type="string" use="optional"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	&lt;sequence&gt;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discoveryURLs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  </a:t>
            </a:r>
            <a:r>
              <a:rPr lang="en-US" sz="1600">
                <a:latin typeface="Arial" charset="0"/>
                <a:cs typeface="Arial" charset="0"/>
              </a:rPr>
              <a:t>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name</a:t>
            </a:r>
            <a:r>
              <a:rPr lang="en-US" sz="1600">
                <a:latin typeface="Arial" charset="0"/>
                <a:cs typeface="Arial" charset="0"/>
              </a:rPr>
              <a:t>" maxOccurs="unbounded"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  </a:t>
            </a:r>
            <a:r>
              <a:rPr lang="en-US" sz="1600">
                <a:latin typeface="Arial" charset="0"/>
                <a:cs typeface="Arial" charset="0"/>
              </a:rPr>
              <a:t>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description</a:t>
            </a:r>
            <a:r>
              <a:rPr lang="en-US" sz="1600">
                <a:latin typeface="Arial" charset="0"/>
                <a:cs typeface="Arial" charset="0"/>
              </a:rPr>
              <a:t>" minOccurs="0" maxOccurs="unbounded"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  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contacts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  </a:t>
            </a:r>
            <a:r>
              <a:rPr lang="en-US" sz="1600">
                <a:latin typeface="Arial" charset="0"/>
                <a:cs typeface="Arial" charset="0"/>
              </a:rPr>
              <a:t>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businessServices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  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identifierBag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  </a:t>
            </a:r>
            <a:r>
              <a:rPr lang="en-US" sz="1600">
                <a:latin typeface="Arial" charset="0"/>
                <a:cs typeface="Arial" charset="0"/>
              </a:rPr>
              <a:t>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categoryBag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 b="1">
                <a:latin typeface="Arial" charset="0"/>
                <a:cs typeface="Arial" charset="0"/>
              </a:rPr>
              <a:t> </a:t>
            </a:r>
            <a:r>
              <a:rPr lang="en-US" sz="1600">
                <a:latin typeface="Arial" charset="0"/>
                <a:cs typeface="Arial" charset="0"/>
              </a:rPr>
              <a:t> 	&lt;/sequence&gt;</a:t>
            </a:r>
          </a:p>
          <a:p>
            <a:r>
              <a:rPr lang="en-US" sz="1600">
                <a:latin typeface="Arial" charset="0"/>
                <a:cs typeface="Arial" charset="0"/>
              </a:rPr>
              <a:t>&lt;/complexType&gt;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1371600" y="801688"/>
            <a:ext cx="5957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XML Schema (XMLS) is language used to define the syntax of other languages and data structures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321986" y="3523606"/>
            <a:ext cx="1319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Schema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“businessEntity”: Example (Instance)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B18D42-7E76-47A9-8006-482220C66398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5113" y="1066800"/>
            <a:ext cx="887888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kern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businessEntity</a:t>
            </a:r>
            <a:r>
              <a:rPr lang="en-US" sz="1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kern="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businessKey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="uuid:B1D2A3B4-E445-4F32-75BA-67D123451C39"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kern="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operator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 http://www.public.asu.edu/~ychen10/teaching/cse445/"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kern="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authorizedName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=“Course Instructor"&gt;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&gt;ASU CSE 445-598&lt;/name&gt;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description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We provide sample services for SOC education &lt;/description&gt;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contacts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	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&lt;contact 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useType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="general information"&gt;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&lt;description&gt;Email&lt;/description&gt;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personName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Course Instructor&lt;/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personName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&lt;phone&gt;(480) 965 2769&lt;/phone&gt;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&lt;email&gt;cse445598instructor@asu.edu&lt;/email&gt;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&lt;/contact&gt;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&lt;contact 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useType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 assignments and projects "&gt;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&lt;description&gt;Email&lt;/description&gt;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personName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Teaching Assistant&lt;/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personName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&lt;email&gt;cse445598TA@asu.edu&lt;/email&gt; 			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&lt;/contact&gt;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&lt;/contacts&gt;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businessServices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Education 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businessServices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…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858000" y="2971800"/>
            <a:ext cx="1447800" cy="762000"/>
          </a:xfrm>
          <a:prstGeom prst="wedgeRoundRectCallout">
            <a:avLst>
              <a:gd name="adj1" fmla="val -164602"/>
              <a:gd name="adj2" fmla="val -4171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Contact1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858000" y="4495800"/>
            <a:ext cx="1447800" cy="762000"/>
          </a:xfrm>
          <a:prstGeom prst="wedgeRoundRectCallout">
            <a:avLst>
              <a:gd name="adj1" fmla="val -130528"/>
              <a:gd name="adj2" fmla="val -35394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Contact 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-5400000">
            <a:off x="-351630" y="3548063"/>
            <a:ext cx="1379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“businessEntity”: Example (contd.)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376A83-D329-4A99-88DA-CD142A8B2C54}" type="slidenum">
              <a:rPr lang="en-US" smtClean="0">
                <a:solidFill>
                  <a:schemeClr val="tx2"/>
                </a:solidFill>
              </a:rPr>
              <a:pPr/>
              <a:t>22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5113" y="1371600"/>
            <a:ext cx="88788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businessEntity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businessKey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6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uuid:B1D2A3B4-E445-4F32-75BA-67D123451C39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"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&lt;/contacts&gt;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endParaRPr lang="en-US" sz="1600" kern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businessServices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SOC Education, SOC software development, and SOC research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businessServices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identifierBag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	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keyedReference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tModelKey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=“uddi:02016094-9c03-47e9-a52b-1dec2d0c1454"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name="D-U-N-S" value="</a:t>
            </a:r>
            <a:r>
              <a:rPr lang="en-US" sz="1600" dirty="0"/>
              <a:t> 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913360445</a:t>
            </a:r>
            <a:r>
              <a:rPr lang="en-US" sz="1600" dirty="0"/>
              <a:t> 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" /&gt;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identifierBag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categoryBag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keyedReference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tModelKey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="UUID:C0B9FE13-179F-413D-8A5B-5004DB8E5BB2"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		name="NAICS" value=“246359" /&gt;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categoryBag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kern="0" dirty="0" err="1">
                <a:latin typeface="Arial" pitchFamily="34" charset="0"/>
                <a:cs typeface="Arial" pitchFamily="34" charset="0"/>
              </a:rPr>
              <a:t>businessEntity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dirty="0" smtClean="0"/>
              <a:t>(2) “</a:t>
            </a:r>
            <a:r>
              <a:rPr lang="en-US" dirty="0" err="1" smtClean="0"/>
              <a:t>businessService</a:t>
            </a:r>
            <a:r>
              <a:rPr lang="en-US" dirty="0" smtClean="0"/>
              <a:t>” Data Structure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6482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0000FF"/>
                </a:solidFill>
              </a:rPr>
              <a:t>businessService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data structure represents an individual Web service provided by the business entity (service provider)</a:t>
            </a:r>
          </a:p>
          <a:p>
            <a:r>
              <a:rPr lang="en-US" sz="2400" dirty="0" smtClean="0"/>
              <a:t>Universally Unique Identifiers (UUIDs) are used in the </a:t>
            </a:r>
            <a:r>
              <a:rPr lang="en-US" sz="2400" i="1" dirty="0" err="1" smtClean="0"/>
              <a:t>businessKey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serviceKey</a:t>
            </a:r>
            <a:r>
              <a:rPr lang="en-US" sz="2400" dirty="0" smtClean="0"/>
              <a:t> attributes. </a:t>
            </a:r>
          </a:p>
          <a:p>
            <a:r>
              <a:rPr lang="en-US" sz="2400" dirty="0" smtClean="0"/>
              <a:t>Every business entity and business service is uniquely identified in all UDDI registries through the UUID assigned by the registry when the information is first entered.</a:t>
            </a:r>
          </a:p>
          <a:p>
            <a:r>
              <a:rPr lang="en-US" sz="2400" dirty="0" smtClean="0"/>
              <a:t>A reference is given to the </a:t>
            </a:r>
            <a:r>
              <a:rPr lang="en-US" sz="2400" i="1" dirty="0" err="1" smtClean="0"/>
              <a:t>bindingTemplates</a:t>
            </a:r>
            <a:r>
              <a:rPr lang="en-US" sz="2400" dirty="0" smtClean="0"/>
              <a:t>, which holds the technical service description information related to a given business service.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586BD3-B658-40F0-B380-5A3F48356045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623888"/>
          </a:xfrm>
        </p:spPr>
        <p:txBody>
          <a:bodyPr/>
          <a:lstStyle/>
          <a:p>
            <a:r>
              <a:rPr lang="en-US" smtClean="0"/>
              <a:t>“businessService” Syntax Definition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00F3D1-41F0-4A9D-A048-19F1369B2B2C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8" name="Content Placeholder 2"/>
          <p:cNvSpPr txBox="1">
            <a:spLocks/>
          </p:cNvSpPr>
          <p:nvPr/>
        </p:nvSpPr>
        <p:spPr bwMode="auto">
          <a:xfrm>
            <a:off x="1027113" y="914400"/>
            <a:ext cx="8040687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&lt;element name="businessService" type="uddi:businessService"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&lt;complexType name="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businessService</a:t>
            </a:r>
            <a:r>
              <a:rPr lang="en-US" sz="1600">
                <a:latin typeface="Arial" charset="0"/>
                <a:cs typeface="Arial" charset="0"/>
              </a:rPr>
              <a:t>"&gt;</a:t>
            </a:r>
          </a:p>
          <a:p>
            <a:r>
              <a:rPr lang="en-US" sz="1600">
                <a:latin typeface="Arial" charset="0"/>
                <a:cs typeface="Arial" charset="0"/>
              </a:rPr>
              <a:t>	&lt;attribute name="</a:t>
            </a:r>
            <a:r>
              <a:rPr lang="en-US" sz="1600">
                <a:solidFill>
                  <a:srgbClr val="990000"/>
                </a:solidFill>
                <a:latin typeface="Arial" charset="0"/>
                <a:cs typeface="Arial" charset="0"/>
              </a:rPr>
              <a:t>serviceKey</a:t>
            </a:r>
            <a:r>
              <a:rPr lang="en-US" sz="1600">
                <a:latin typeface="Arial" charset="0"/>
                <a:cs typeface="Arial" charset="0"/>
              </a:rPr>
              <a:t>" type="uddi:serviceKey" use="required"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	&lt;attribute name="</a:t>
            </a:r>
            <a:r>
              <a:rPr lang="en-US" sz="1600">
                <a:solidFill>
                  <a:srgbClr val="990000"/>
                </a:solidFill>
                <a:latin typeface="Arial" charset="0"/>
                <a:cs typeface="Arial" charset="0"/>
              </a:rPr>
              <a:t>businessKey</a:t>
            </a:r>
            <a:r>
              <a:rPr lang="en-US" sz="1600">
                <a:latin typeface="Arial" charset="0"/>
                <a:cs typeface="Arial" charset="0"/>
              </a:rPr>
              <a:t>" type="uddi:businessKey" use="optional"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  	&lt;sequence&gt;</a:t>
            </a:r>
          </a:p>
          <a:p>
            <a:r>
              <a:rPr lang="en-US" sz="1600">
                <a:latin typeface="Arial" charset="0"/>
                <a:cs typeface="Arial" charset="0"/>
              </a:rPr>
              <a:t>   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name</a:t>
            </a:r>
            <a:r>
              <a:rPr lang="en-US" sz="1600">
                <a:latin typeface="Arial" charset="0"/>
                <a:cs typeface="Arial" charset="0"/>
              </a:rPr>
              <a:t>" minOccurs="0" maxOccurs="unbounded"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   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description</a:t>
            </a:r>
            <a:r>
              <a:rPr lang="en-US" sz="1600">
                <a:latin typeface="Arial" charset="0"/>
                <a:cs typeface="Arial" charset="0"/>
              </a:rPr>
              <a:t>" minOccurs="0" maxOccurs="unbounded"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   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bindingTemplates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    		&lt;element ref="uddi:</a:t>
            </a:r>
            <a:r>
              <a:rPr lang="en-US" sz="1600">
                <a:solidFill>
                  <a:srgbClr val="0000FF"/>
                </a:solidFill>
                <a:latin typeface="Arial" charset="0"/>
                <a:cs typeface="Arial" charset="0"/>
              </a:rPr>
              <a:t>categoryBag</a:t>
            </a:r>
            <a:r>
              <a:rPr lang="en-US" sz="1600">
                <a:latin typeface="Arial" charset="0"/>
                <a:cs typeface="Arial" charset="0"/>
              </a:rPr>
              <a:t>" minOccurs="0"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  	&lt;/sequence&gt;</a:t>
            </a:r>
          </a:p>
          <a:p>
            <a:r>
              <a:rPr lang="en-US" sz="1600">
                <a:latin typeface="Arial" charset="0"/>
                <a:cs typeface="Arial" charset="0"/>
              </a:rPr>
              <a:t>&lt;/complexType&gt;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66800" y="39624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businessService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serviceKey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uuid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C0B9FE13-179F-413D-8A5B-5004DB8E5BB2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businessKey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="uuid: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01F83FCE-54AC-4C39-B274-C4A390B8EE8C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"&gt; 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name&gt;Encryption&lt;/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name&gt; 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&lt;description&gt;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smtClean="0">
                <a:latin typeface="Arial" charset="0"/>
                <a:cs typeface="Arial" charset="0"/>
              </a:rPr>
              <a:t>A service for </a:t>
            </a:r>
            <a:r>
              <a:rPr lang="en-US" sz="1600" dirty="0">
                <a:latin typeface="Arial" charset="0"/>
                <a:cs typeface="Arial" charset="0"/>
              </a:rPr>
              <a:t>string encryption and description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&lt;/description&gt; 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bindingTemplate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&gt; ... &lt;/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bindingTemplate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categoryBag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  … 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categoryBag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3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businessService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351631" y="5028406"/>
            <a:ext cx="1379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Instance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rot="-5400000">
            <a:off x="-283786" y="2035678"/>
            <a:ext cx="1319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Schema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dirty="0" smtClean="0"/>
              <a:t>(3) “</a:t>
            </a:r>
            <a:r>
              <a:rPr lang="en-US" dirty="0" err="1" smtClean="0"/>
              <a:t>bindingTemplate</a:t>
            </a:r>
            <a:r>
              <a:rPr lang="en-US" dirty="0" smtClean="0"/>
              <a:t>” Data Structure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0000FF"/>
                </a:solidFill>
              </a:rPr>
              <a:t>bindingTemplate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is the technical descriptions of a Web service represented by the </a:t>
            </a:r>
            <a:r>
              <a:rPr lang="en-US" sz="2400" dirty="0" err="1" smtClean="0"/>
              <a:t>businessService</a:t>
            </a:r>
            <a:r>
              <a:rPr lang="en-US" sz="2400" dirty="0" smtClean="0"/>
              <a:t> data structure. </a:t>
            </a:r>
          </a:p>
          <a:p>
            <a:r>
              <a:rPr lang="en-US" sz="2400" dirty="0" smtClean="0"/>
              <a:t>The same Web service may have multiple binding templates. Each binding template links to an actual implementation of the Web service.</a:t>
            </a:r>
          </a:p>
          <a:p>
            <a:pPr lvl="1"/>
            <a:r>
              <a:rPr lang="en-US" sz="2400" dirty="0" smtClean="0"/>
              <a:t>Java implementations</a:t>
            </a:r>
          </a:p>
          <a:p>
            <a:pPr lvl="1"/>
            <a:r>
              <a:rPr lang="en-US" sz="2400" dirty="0" smtClean="0"/>
              <a:t>C# </a:t>
            </a:r>
            <a:r>
              <a:rPr lang="en-US" sz="2400" dirty="0" smtClean="0"/>
              <a:t>implementations (ASMX or SVC implementation)</a:t>
            </a:r>
            <a:endParaRPr lang="en-US" sz="2400" dirty="0" smtClean="0"/>
          </a:p>
          <a:p>
            <a:r>
              <a:rPr lang="en-US" sz="2400" dirty="0" smtClean="0"/>
              <a:t>Because a Web service may have multiple binding templates, the service may be bound to a different set of </a:t>
            </a:r>
            <a:r>
              <a:rPr lang="en-US" sz="2400" b="1" dirty="0" smtClean="0"/>
              <a:t>protocols</a:t>
            </a:r>
            <a:r>
              <a:rPr lang="en-US" sz="2400" dirty="0" smtClean="0"/>
              <a:t> or a different </a:t>
            </a:r>
            <a:r>
              <a:rPr lang="en-US" sz="2400" b="1" dirty="0" smtClean="0"/>
              <a:t>URL address</a:t>
            </a:r>
          </a:p>
          <a:p>
            <a:pPr lvl="1"/>
            <a:r>
              <a:rPr lang="en-US" sz="2400" dirty="0" smtClean="0"/>
              <a:t>SOAP Binding</a:t>
            </a:r>
          </a:p>
          <a:p>
            <a:pPr lvl="1"/>
            <a:r>
              <a:rPr lang="en-US" sz="2400" dirty="0" smtClean="0"/>
              <a:t>MIME binding (MIME: Multipurpose Internet Mail Extension)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C84128-CFF6-4FFF-BB28-B49FED66DA45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623888"/>
          </a:xfrm>
        </p:spPr>
        <p:txBody>
          <a:bodyPr/>
          <a:lstStyle/>
          <a:p>
            <a:r>
              <a:rPr lang="en-US" smtClean="0"/>
              <a:t>“bindingTemplate” Syntax Definition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C44E87-1F13-46E1-A841-7EB56D7F460C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3796" name="Content Placeholder 2"/>
          <p:cNvSpPr txBox="1">
            <a:spLocks/>
          </p:cNvSpPr>
          <p:nvPr/>
        </p:nvSpPr>
        <p:spPr bwMode="auto">
          <a:xfrm>
            <a:off x="705537" y="1905000"/>
            <a:ext cx="8040688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&lt;element name="bindingTemplate" type="uddi:bindingTemplate"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&lt;complexType name="bindingTemplate"&gt;</a:t>
            </a:r>
          </a:p>
          <a:p>
            <a:r>
              <a:rPr lang="en-US" sz="1600">
                <a:latin typeface="Arial" charset="0"/>
                <a:cs typeface="Arial" charset="0"/>
              </a:rPr>
              <a:t> 	&lt;attribute name="serviceKey" type="uddi:serviceKey" use="optional"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	&lt;attribute name="</a:t>
            </a:r>
            <a:r>
              <a:rPr lang="en-US" sz="1600">
                <a:solidFill>
                  <a:srgbClr val="C00000"/>
                </a:solidFill>
                <a:latin typeface="Arial" charset="0"/>
                <a:cs typeface="Arial" charset="0"/>
              </a:rPr>
              <a:t>bindingKey</a:t>
            </a:r>
            <a:r>
              <a:rPr lang="en-US" sz="1600">
                <a:latin typeface="Arial" charset="0"/>
                <a:cs typeface="Arial" charset="0"/>
              </a:rPr>
              <a:t>" type="uddi:bindingKey" use="</a:t>
            </a:r>
            <a:r>
              <a:rPr lang="en-US" sz="1600">
                <a:solidFill>
                  <a:srgbClr val="C00000"/>
                </a:solidFill>
                <a:latin typeface="Arial" charset="0"/>
                <a:cs typeface="Arial" charset="0"/>
              </a:rPr>
              <a:t>required</a:t>
            </a:r>
            <a:r>
              <a:rPr lang="en-US" sz="1600">
                <a:latin typeface="Arial" charset="0"/>
                <a:cs typeface="Arial" charset="0"/>
              </a:rPr>
              <a:t>" /&gt;</a:t>
            </a:r>
          </a:p>
          <a:p>
            <a:r>
              <a:rPr lang="en-US" sz="1600">
                <a:latin typeface="Arial" charset="0"/>
                <a:cs typeface="Arial" charset="0"/>
              </a:rPr>
              <a:t>  	&lt;sequence&gt;</a:t>
            </a:r>
          </a:p>
          <a:p>
            <a:r>
              <a:rPr lang="en-US" sz="1600">
                <a:latin typeface="Arial" charset="0"/>
                <a:cs typeface="Arial" charset="0"/>
              </a:rPr>
              <a:t>    		&lt;element ref="uddi:description" minOccurs="0" maxOccurs="unbounded"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   		&lt;choice&gt;</a:t>
            </a:r>
          </a:p>
          <a:p>
            <a:r>
              <a:rPr lang="en-US" sz="1600">
                <a:latin typeface="Arial" charset="0"/>
                <a:cs typeface="Arial" charset="0"/>
              </a:rPr>
              <a:t>      			&lt;element ref="</a:t>
            </a:r>
            <a:r>
              <a:rPr lang="en-US" sz="1600">
                <a:solidFill>
                  <a:srgbClr val="C00000"/>
                </a:solidFill>
                <a:latin typeface="Arial" charset="0"/>
                <a:cs typeface="Arial" charset="0"/>
              </a:rPr>
              <a:t>uddi:accessPoint</a:t>
            </a:r>
            <a:r>
              <a:rPr lang="en-US" sz="1600">
                <a:latin typeface="Arial" charset="0"/>
                <a:cs typeface="Arial" charset="0"/>
              </a:rPr>
              <a:t>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     			&lt;element ref="uddi:hostingRedirector"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   		&lt;/choice&gt;</a:t>
            </a:r>
          </a:p>
          <a:p>
            <a:r>
              <a:rPr lang="en-US" sz="1600">
                <a:latin typeface="Arial" charset="0"/>
                <a:cs typeface="Arial" charset="0"/>
              </a:rPr>
              <a:t>    		&lt;element ref="uddi:tModelInstanceDetails"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 	&lt;/sequence&gt;</a:t>
            </a:r>
          </a:p>
          <a:p>
            <a:r>
              <a:rPr lang="en-US" sz="1600">
                <a:latin typeface="Arial" charset="0"/>
                <a:cs typeface="Arial" charset="0"/>
              </a:rPr>
              <a:t>&lt;/complexType&gt;</a:t>
            </a:r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1371600" y="801688"/>
            <a:ext cx="5957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XML Schema (XMLS) is a language used to define the syntax of other languages and data structure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321986" y="3295921"/>
            <a:ext cx="1319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Schema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“bindingTemplate” Example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038FEE-64C8-436F-AA20-1AD7B167EBA9}" type="slidenum">
              <a:rPr lang="en-US" smtClean="0">
                <a:solidFill>
                  <a:schemeClr val="tx2"/>
                </a:solidFill>
              </a:rPr>
              <a:pPr/>
              <a:t>27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5113" y="1219200"/>
            <a:ext cx="887888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endParaRPr lang="en-US" sz="1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Content Placeholder 5"/>
          <p:cNvSpPr>
            <a:spLocks noGrp="1"/>
          </p:cNvSpPr>
          <p:nvPr>
            <p:ph idx="1"/>
          </p:nvPr>
        </p:nvSpPr>
        <p:spPr>
          <a:xfrm>
            <a:off x="265113" y="990600"/>
            <a:ext cx="8689975" cy="5562600"/>
          </a:xfrm>
        </p:spPr>
        <p:txBody>
          <a:bodyPr/>
          <a:lstStyle/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&lt;</a:t>
            </a:r>
            <a:r>
              <a:rPr lang="en-US" sz="1600" dirty="0" err="1" smtClean="0">
                <a:latin typeface="Arial" charset="0"/>
                <a:cs typeface="Arial" charset="0"/>
              </a:rPr>
              <a:t>bindingTemplate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serviceKey</a:t>
            </a:r>
            <a:r>
              <a:rPr lang="en-US" sz="1600" dirty="0" smtClean="0">
                <a:latin typeface="Arial" charset="0"/>
                <a:cs typeface="Arial" charset="0"/>
              </a:rPr>
              <a:t>="uuid:c1acf26d-9672-4404-9d70-39b756e62ab4"   </a:t>
            </a:r>
            <a:br>
              <a:rPr lang="en-US" sz="1600" dirty="0" smtClean="0">
                <a:latin typeface="Arial" charset="0"/>
                <a:cs typeface="Arial" charset="0"/>
              </a:rPr>
            </a:br>
            <a:r>
              <a:rPr lang="en-US" sz="1600" dirty="0" smtClean="0">
                <a:latin typeface="Arial" charset="0"/>
                <a:cs typeface="Arial" charset="0"/>
              </a:rPr>
              <a:t>       </a:t>
            </a:r>
            <a:r>
              <a:rPr lang="en-US" sz="1600" dirty="0" err="1" smtClean="0">
                <a:latin typeface="Arial" charset="0"/>
                <a:cs typeface="Arial" charset="0"/>
              </a:rPr>
              <a:t>bindingKey</a:t>
            </a:r>
            <a:r>
              <a:rPr lang="en-US" sz="1600" dirty="0" smtClean="0">
                <a:latin typeface="Arial" charset="0"/>
                <a:cs typeface="Arial" charset="0"/>
              </a:rPr>
              <a:t>="uuid:67153d5b-3659-afb4-8510-adda2c034649"&gt;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	&lt;description&gt;</a:t>
            </a:r>
            <a:r>
              <a:rPr lang="en-US" sz="16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SOAP Binding</a:t>
            </a:r>
            <a:r>
              <a:rPr lang="en-US" sz="1600" dirty="0" smtClean="0">
                <a:latin typeface="Arial" charset="0"/>
                <a:cs typeface="Arial" charset="0"/>
              </a:rPr>
              <a:t>&lt;/description&gt;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	&lt;</a:t>
            </a:r>
            <a:r>
              <a:rPr lang="en-US" sz="1600" dirty="0" err="1" smtClean="0">
                <a:latin typeface="Arial" charset="0"/>
                <a:cs typeface="Arial" charset="0"/>
              </a:rPr>
              <a:t>accessPoint</a:t>
            </a:r>
            <a:r>
              <a:rPr lang="en-US" sz="1600" dirty="0" smtClean="0"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latin typeface="Arial" charset="0"/>
                <a:cs typeface="Arial" charset="0"/>
              </a:rPr>
              <a:t>URLType</a:t>
            </a:r>
            <a:r>
              <a:rPr lang="en-US" sz="1600" dirty="0" smtClean="0">
                <a:latin typeface="Arial" charset="0"/>
                <a:cs typeface="Arial" charset="0"/>
              </a:rPr>
              <a:t>="http"&gt; </a:t>
            </a:r>
          </a:p>
          <a:p>
            <a:pPr marL="0" indent="0">
              <a:spcBef>
                <a:spcPts val="100"/>
              </a:spcBef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		 </a:t>
            </a: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http://</a:t>
            </a: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venus.eas.asu.edu/WSRepository/Services/Encryption/Service.asmx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	&lt;/</a:t>
            </a:r>
            <a:r>
              <a:rPr lang="en-US" sz="1600" dirty="0" err="1" smtClean="0">
                <a:latin typeface="Arial" charset="0"/>
                <a:cs typeface="Arial" charset="0"/>
              </a:rPr>
              <a:t>accessPoint</a:t>
            </a:r>
            <a:r>
              <a:rPr lang="en-US" sz="1600" dirty="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&lt;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tModelInstanceDetails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&lt;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tModelInstanceInfo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tModelKey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="uddi:02016094-9c03-47e9-a52b-1dec2d0c1454"&gt;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&lt;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instanceDetails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&lt;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overviewDoc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	&lt;description&gt;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		references the description of the WSDL service definition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	&lt;/description&gt;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	&lt;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overviewURL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					  </a:t>
            </a:r>
            <a:b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                      http</a:t>
            </a:r>
            <a:r>
              <a:rPr lang="en-US" sz="1600" dirty="0">
                <a:solidFill>
                  <a:srgbClr val="0070C0"/>
                </a:solidFill>
                <a:latin typeface="Arial" charset="0"/>
                <a:cs typeface="Arial" charset="0"/>
              </a:rPr>
              <a:t>://venus.eas.asu.edu/WSRepository/Services/Encryption/Service.asmx.wsdl </a:t>
            </a:r>
            <a:endParaRPr lang="en-US" sz="16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	&lt;/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overviewURL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	&lt;/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overviewDoc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	&lt;/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instanceDetails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	&lt;/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tModelInstanceInfo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&lt;/</a:t>
            </a:r>
            <a:r>
              <a:rPr lang="en-US" sz="1600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tModelInstanceDetails</a:t>
            </a:r>
            <a:r>
              <a:rPr lang="en-US" sz="16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600" dirty="0" smtClean="0">
                <a:latin typeface="Arial" charset="0"/>
                <a:cs typeface="Arial" charset="0"/>
              </a:rPr>
              <a:t>&lt;/</a:t>
            </a:r>
            <a:r>
              <a:rPr lang="en-US" sz="1600" dirty="0" err="1" smtClean="0">
                <a:latin typeface="Arial" charset="0"/>
                <a:cs typeface="Arial" charset="0"/>
              </a:rPr>
              <a:t>bindingTemplate</a:t>
            </a:r>
            <a:r>
              <a:rPr lang="en-US" sz="1600" dirty="0" smtClean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495517" y="1378005"/>
            <a:ext cx="2554288" cy="457200"/>
          </a:xfrm>
          <a:prstGeom prst="wedgeRoundRectCallout">
            <a:avLst>
              <a:gd name="adj1" fmla="val -39879"/>
              <a:gd name="adj2" fmla="val 96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Executable of the service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423177" y="3856832"/>
            <a:ext cx="1379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162800" cy="623888"/>
          </a:xfrm>
        </p:spPr>
        <p:txBody>
          <a:bodyPr/>
          <a:lstStyle/>
          <a:p>
            <a:r>
              <a:rPr lang="en-US" dirty="0" smtClean="0"/>
              <a:t>(4) “</a:t>
            </a:r>
            <a:r>
              <a:rPr lang="en-US" dirty="0" err="1" smtClean="0"/>
              <a:t>tModel</a:t>
            </a:r>
            <a:r>
              <a:rPr lang="en-US" dirty="0" smtClean="0"/>
              <a:t>” Data Structure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6388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tModel</a:t>
            </a:r>
            <a:r>
              <a:rPr lang="en-US" sz="2400" dirty="0" smtClean="0"/>
              <a:t> is a technical way (specification) of describing the </a:t>
            </a:r>
            <a:r>
              <a:rPr lang="en-US" sz="2400" b="1" dirty="0" smtClean="0">
                <a:solidFill>
                  <a:srgbClr val="0000FF"/>
                </a:solidFill>
              </a:rPr>
              <a:t>type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of any business, service, template structures, etc., stored within the UDDI registry. </a:t>
            </a:r>
          </a:p>
          <a:p>
            <a:r>
              <a:rPr lang="en-US" sz="2400" dirty="0" smtClean="0"/>
              <a:t>Any abstract concept can be registered within UDDI as a </a:t>
            </a:r>
            <a:r>
              <a:rPr lang="en-US" sz="2400" dirty="0" err="1" smtClean="0"/>
              <a:t>tModel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Each business registered with UDDI categorizes all of its services according to a defined list of </a:t>
            </a:r>
            <a:r>
              <a:rPr lang="en-US" sz="2400" b="1" dirty="0" smtClean="0">
                <a:solidFill>
                  <a:srgbClr val="0000FF"/>
                </a:solidFill>
              </a:rPr>
              <a:t>service types 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tModels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When registering , you can choose to belong to an existing </a:t>
            </a:r>
            <a:r>
              <a:rPr lang="en-US" sz="2400" dirty="0" err="1" smtClean="0"/>
              <a:t>tModel</a:t>
            </a:r>
            <a:r>
              <a:rPr lang="en-US" sz="2400" dirty="0" smtClean="0"/>
              <a:t> </a:t>
            </a:r>
            <a:r>
              <a:rPr lang="en-US" sz="2400" b="1" dirty="0" smtClean="0"/>
              <a:t>type</a:t>
            </a:r>
            <a:r>
              <a:rPr lang="en-US" sz="2400" dirty="0" smtClean="0"/>
              <a:t>, and thus, compliant to the  specification, or define a new </a:t>
            </a:r>
            <a:r>
              <a:rPr lang="en-US" sz="2400" dirty="0" err="1" smtClean="0"/>
              <a:t>tModel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 Example, if you define a new WSDL interface, you can define a </a:t>
            </a:r>
            <a:r>
              <a:rPr lang="en-US" sz="2400" dirty="0" err="1" smtClean="0"/>
              <a:t>tModel</a:t>
            </a:r>
            <a:r>
              <a:rPr lang="en-US" sz="2400" dirty="0" smtClean="0"/>
              <a:t> that represents that interface within UDDI. Then, you can specify that a given Web service implements that interface specification by associating the </a:t>
            </a:r>
            <a:r>
              <a:rPr lang="en-US" sz="2400" dirty="0" err="1" smtClean="0"/>
              <a:t>tModel</a:t>
            </a:r>
            <a:r>
              <a:rPr lang="en-US" sz="2400" dirty="0" smtClean="0"/>
              <a:t> with one of that business service's </a:t>
            </a:r>
            <a:r>
              <a:rPr lang="en-US" sz="2400" i="1" dirty="0" smtClean="0"/>
              <a:t>binding templates</a:t>
            </a:r>
            <a:r>
              <a:rPr lang="en-US" sz="2400" dirty="0" smtClean="0"/>
              <a:t>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5E1437-25A6-4A44-A17F-77170D81A119}" type="slidenum">
              <a:rPr lang="en-US" smtClean="0">
                <a:solidFill>
                  <a:schemeClr val="tx2"/>
                </a:solidFill>
              </a:rPr>
              <a:pPr/>
              <a:t>28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623888"/>
          </a:xfrm>
        </p:spPr>
        <p:txBody>
          <a:bodyPr/>
          <a:lstStyle/>
          <a:p>
            <a:r>
              <a:rPr lang="en-US" smtClean="0"/>
              <a:t>“tModel” Syntax Definition in XML Schema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0DA9ED-B4CC-4B10-9822-ACF32E8DB45D}" type="slidenum">
              <a:rPr lang="en-US" smtClean="0">
                <a:solidFill>
                  <a:schemeClr val="tx2"/>
                </a:solidFill>
              </a:rPr>
              <a:pPr/>
              <a:t>29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6868" name="Content Placeholder 2"/>
          <p:cNvSpPr txBox="1">
            <a:spLocks/>
          </p:cNvSpPr>
          <p:nvPr/>
        </p:nvSpPr>
        <p:spPr bwMode="auto">
          <a:xfrm>
            <a:off x="781432" y="1905000"/>
            <a:ext cx="8040688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Arial" charset="0"/>
                <a:cs typeface="Arial" charset="0"/>
              </a:rPr>
              <a:t>&lt;element name="tModel" type="uddi:tModel"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&lt;complexType name="tModel"&gt;</a:t>
            </a:r>
          </a:p>
          <a:p>
            <a:r>
              <a:rPr lang="en-US" sz="1600">
                <a:latin typeface="Arial" charset="0"/>
                <a:cs typeface="Arial" charset="0"/>
              </a:rPr>
              <a:t>  	&lt;attribute </a:t>
            </a:r>
            <a:r>
              <a:rPr lang="en-US" sz="1600" b="1">
                <a:latin typeface="Arial" charset="0"/>
                <a:cs typeface="Arial" charset="0"/>
              </a:rPr>
              <a:t>name</a:t>
            </a:r>
            <a:r>
              <a:rPr lang="en-US" sz="1600">
                <a:latin typeface="Arial" charset="0"/>
                <a:cs typeface="Arial" charset="0"/>
              </a:rPr>
              <a:t>="</a:t>
            </a:r>
            <a:r>
              <a:rPr lang="en-US" sz="1600" b="1">
                <a:latin typeface="Arial" charset="0"/>
                <a:cs typeface="Arial" charset="0"/>
              </a:rPr>
              <a:t>tModelKey</a:t>
            </a:r>
            <a:r>
              <a:rPr lang="en-US" sz="1600">
                <a:latin typeface="Arial" charset="0"/>
                <a:cs typeface="Arial" charset="0"/>
              </a:rPr>
              <a:t>" type="uddi:tModelKey" use="</a:t>
            </a:r>
            <a:r>
              <a:rPr lang="en-US" sz="1600" b="1">
                <a:latin typeface="Arial" charset="0"/>
                <a:cs typeface="Arial" charset="0"/>
              </a:rPr>
              <a:t>required</a:t>
            </a:r>
            <a:r>
              <a:rPr lang="en-US" sz="1600">
                <a:latin typeface="Arial" charset="0"/>
                <a:cs typeface="Arial" charset="0"/>
              </a:rPr>
              <a:t>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 	&lt;attribute name="operator" type="string" use="optional"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 	&lt;attribute name="authorizedName" type="string" use="optional" /&gt;</a:t>
            </a:r>
          </a:p>
          <a:p>
            <a:r>
              <a:rPr lang="en-US" sz="1600">
                <a:latin typeface="Arial" charset="0"/>
                <a:cs typeface="Arial" charset="0"/>
              </a:rPr>
              <a:t>  	&lt;sequence&gt;</a:t>
            </a:r>
          </a:p>
          <a:p>
            <a:r>
              <a:rPr lang="en-US" sz="1600">
                <a:latin typeface="Arial" charset="0"/>
                <a:cs typeface="Arial" charset="0"/>
              </a:rPr>
              <a:t>    		&lt;element ref="uddi:name"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   		&lt;element ref="uddi:description" minOccurs="0" maxOccurs="unbounded"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   		&lt;element ref="uddi:overviewDoc" minOccurs="0"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   		&lt;element ref="uddi:identifierBag" minOccurs="0"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   		&lt;element ref="uddi:categoryBag" minOccurs="0" /&gt; </a:t>
            </a:r>
          </a:p>
          <a:p>
            <a:r>
              <a:rPr lang="en-US" sz="1600">
                <a:latin typeface="Arial" charset="0"/>
                <a:cs typeface="Arial" charset="0"/>
              </a:rPr>
              <a:t>  	&lt;/sequence&gt;</a:t>
            </a:r>
          </a:p>
          <a:p>
            <a:r>
              <a:rPr lang="en-US" sz="1600">
                <a:latin typeface="Arial" charset="0"/>
                <a:cs typeface="Arial" charset="0"/>
              </a:rPr>
              <a:t>&lt;/complexType&gt;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-5400000">
            <a:off x="-291764" y="3220026"/>
            <a:ext cx="1319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Schema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06632-E029-4BD6-B4E8-88D31C0D248D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295400" y="76200"/>
            <a:ext cx="69199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algn="ctr" eaLnBrk="1" hangingPunct="1"/>
            <a:r>
              <a:rPr lang="en-US" sz="3200" b="1">
                <a:solidFill>
                  <a:schemeClr val="tx2"/>
                </a:solidFill>
              </a:rPr>
              <a:t>Service Hosting and Deplaoyment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H="1">
            <a:off x="2278063" y="2578100"/>
            <a:ext cx="1319212" cy="998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3070225" y="1835150"/>
            <a:ext cx="2705100" cy="969963"/>
            <a:chOff x="2802290" y="2290575"/>
            <a:chExt cx="1858962" cy="666750"/>
          </a:xfrm>
        </p:grpSpPr>
        <p:sp>
          <p:nvSpPr>
            <p:cNvPr id="29723" name="Freeform 6"/>
            <p:cNvSpPr>
              <a:spLocks/>
            </p:cNvSpPr>
            <p:nvPr/>
          </p:nvSpPr>
          <p:spPr bwMode="auto">
            <a:xfrm>
              <a:off x="2802290" y="2293849"/>
              <a:ext cx="1858962" cy="663476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29724" name="Freeform 7"/>
            <p:cNvSpPr>
              <a:spLocks/>
            </p:cNvSpPr>
            <p:nvPr/>
          </p:nvSpPr>
          <p:spPr bwMode="auto">
            <a:xfrm>
              <a:off x="2802290" y="2293849"/>
              <a:ext cx="1858962" cy="663476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29725" name="Freeform 8"/>
            <p:cNvSpPr>
              <a:spLocks/>
            </p:cNvSpPr>
            <p:nvPr/>
          </p:nvSpPr>
          <p:spPr bwMode="auto">
            <a:xfrm>
              <a:off x="3214665" y="2544835"/>
              <a:ext cx="975300" cy="329555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7199" name="Freeform 9"/>
            <p:cNvSpPr>
              <a:spLocks/>
            </p:cNvSpPr>
            <p:nvPr/>
          </p:nvSpPr>
          <p:spPr bwMode="auto">
            <a:xfrm>
              <a:off x="3214665" y="2544835"/>
              <a:ext cx="975300" cy="329555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10"/>
            <p:cNvSpPr>
              <a:spLocks/>
            </p:cNvSpPr>
            <p:nvPr/>
          </p:nvSpPr>
          <p:spPr bwMode="auto">
            <a:xfrm>
              <a:off x="3214665" y="2595032"/>
              <a:ext cx="975300" cy="52380"/>
            </a:xfrm>
            <a:custGeom>
              <a:avLst/>
              <a:gdLst>
                <a:gd name="T0" fmla="*/ 0 w 482"/>
                <a:gd name="T1" fmla="*/ 0 h 28"/>
                <a:gd name="T2" fmla="*/ 2147483647 w 482"/>
                <a:gd name="T3" fmla="*/ 269274356 h 28"/>
                <a:gd name="T4" fmla="*/ 2147483647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solidFill>
              <a:schemeClr val="accent2"/>
            </a:solidFill>
            <a:ln w="95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11"/>
            <p:cNvSpPr>
              <a:spLocks noChangeArrowheads="1"/>
            </p:cNvSpPr>
            <p:nvPr/>
          </p:nvSpPr>
          <p:spPr bwMode="auto">
            <a:xfrm>
              <a:off x="3426177" y="2620775"/>
              <a:ext cx="537523" cy="190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Registry</a:t>
              </a:r>
            </a:p>
          </p:txBody>
        </p:sp>
        <p:sp>
          <p:nvSpPr>
            <p:cNvPr id="7202" name="Rectangle 12"/>
            <p:cNvSpPr>
              <a:spLocks noChangeArrowheads="1"/>
            </p:cNvSpPr>
            <p:nvPr/>
          </p:nvSpPr>
          <p:spPr bwMode="auto">
            <a:xfrm>
              <a:off x="3215040" y="2290575"/>
              <a:ext cx="991335" cy="190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Service brokers</a:t>
              </a:r>
            </a:p>
          </p:txBody>
        </p:sp>
      </p:grpSp>
      <p:sp>
        <p:nvSpPr>
          <p:cNvPr id="7174" name="Line 14"/>
          <p:cNvSpPr>
            <a:spLocks noChangeShapeType="1"/>
          </p:cNvSpPr>
          <p:nvPr/>
        </p:nvSpPr>
        <p:spPr bwMode="auto">
          <a:xfrm flipV="1">
            <a:off x="2689225" y="2668588"/>
            <a:ext cx="1198563" cy="91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15"/>
          <p:cNvSpPr>
            <a:spLocks noChangeShapeType="1"/>
          </p:cNvSpPr>
          <p:nvPr/>
        </p:nvSpPr>
        <p:spPr bwMode="auto">
          <a:xfrm flipH="1" flipV="1">
            <a:off x="4911725" y="2668588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Freeform 17"/>
          <p:cNvSpPr>
            <a:spLocks/>
          </p:cNvSpPr>
          <p:nvPr/>
        </p:nvSpPr>
        <p:spPr bwMode="auto">
          <a:xfrm>
            <a:off x="5567363" y="3546475"/>
            <a:ext cx="3103562" cy="1703388"/>
          </a:xfrm>
          <a:custGeom>
            <a:avLst/>
            <a:gdLst>
              <a:gd name="T0" fmla="*/ 0 w 6800"/>
              <a:gd name="T1" fmla="*/ 0 h 4000"/>
              <a:gd name="T2" fmla="*/ 0 w 6800"/>
              <a:gd name="T3" fmla="*/ 0 h 4000"/>
              <a:gd name="T4" fmla="*/ 0 w 6800"/>
              <a:gd name="T5" fmla="*/ 0 h 4000"/>
              <a:gd name="T6" fmla="*/ 0 w 6800"/>
              <a:gd name="T7" fmla="*/ 0 h 4000"/>
              <a:gd name="T8" fmla="*/ 0 w 6800"/>
              <a:gd name="T9" fmla="*/ 0 h 4000"/>
              <a:gd name="T10" fmla="*/ 0 w 6800"/>
              <a:gd name="T11" fmla="*/ 0 h 4000"/>
              <a:gd name="T12" fmla="*/ 0 w 6800"/>
              <a:gd name="T13" fmla="*/ 0 h 4000"/>
              <a:gd name="T14" fmla="*/ 0 w 6800"/>
              <a:gd name="T15" fmla="*/ 0 h 4000"/>
              <a:gd name="T16" fmla="*/ 0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EAEAE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18"/>
          <p:cNvSpPr>
            <a:spLocks/>
          </p:cNvSpPr>
          <p:nvPr/>
        </p:nvSpPr>
        <p:spPr bwMode="auto">
          <a:xfrm>
            <a:off x="5567363" y="3546475"/>
            <a:ext cx="3103562" cy="1703388"/>
          </a:xfrm>
          <a:custGeom>
            <a:avLst/>
            <a:gdLst>
              <a:gd name="T0" fmla="*/ 0 w 6800"/>
              <a:gd name="T1" fmla="*/ 0 h 4000"/>
              <a:gd name="T2" fmla="*/ 0 w 6800"/>
              <a:gd name="T3" fmla="*/ 0 h 4000"/>
              <a:gd name="T4" fmla="*/ 0 w 6800"/>
              <a:gd name="T5" fmla="*/ 0 h 4000"/>
              <a:gd name="T6" fmla="*/ 0 w 6800"/>
              <a:gd name="T7" fmla="*/ 0 h 4000"/>
              <a:gd name="T8" fmla="*/ 0 w 6800"/>
              <a:gd name="T9" fmla="*/ 0 h 4000"/>
              <a:gd name="T10" fmla="*/ 0 w 6800"/>
              <a:gd name="T11" fmla="*/ 0 h 4000"/>
              <a:gd name="T12" fmla="*/ 0 w 6800"/>
              <a:gd name="T13" fmla="*/ 0 h 4000"/>
              <a:gd name="T14" fmla="*/ 0 w 6800"/>
              <a:gd name="T15" fmla="*/ 0 h 4000"/>
              <a:gd name="T16" fmla="*/ 0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990000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Rectangle 19"/>
          <p:cNvSpPr>
            <a:spLocks noChangeArrowheads="1"/>
          </p:cNvSpPr>
          <p:nvPr/>
        </p:nvSpPr>
        <p:spPr bwMode="auto">
          <a:xfrm>
            <a:off x="5699125" y="3598863"/>
            <a:ext cx="1622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>
                <a:solidFill>
                  <a:srgbClr val="FFFFCC"/>
                </a:solidFill>
              </a:rPr>
              <a:t>Service providers</a:t>
            </a:r>
          </a:p>
        </p:txBody>
      </p:sp>
      <p:grpSp>
        <p:nvGrpSpPr>
          <p:cNvPr id="7179" name="Group 24"/>
          <p:cNvGrpSpPr>
            <a:grpSpLocks/>
          </p:cNvGrpSpPr>
          <p:nvPr/>
        </p:nvGrpSpPr>
        <p:grpSpPr bwMode="auto">
          <a:xfrm>
            <a:off x="1098550" y="3581400"/>
            <a:ext cx="2093913" cy="1017588"/>
            <a:chOff x="860" y="2214"/>
            <a:chExt cx="1004" cy="488"/>
          </a:xfrm>
        </p:grpSpPr>
        <p:sp>
          <p:nvSpPr>
            <p:cNvPr id="7189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Freeform 26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Rectangle 27"/>
            <p:cNvSpPr>
              <a:spLocks noChangeArrowheads="1"/>
            </p:cNvSpPr>
            <p:nvPr/>
          </p:nvSpPr>
          <p:spPr bwMode="auto">
            <a:xfrm>
              <a:off x="926" y="2215"/>
              <a:ext cx="86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Application builder</a:t>
              </a:r>
            </a:p>
          </p:txBody>
        </p:sp>
        <p:sp>
          <p:nvSpPr>
            <p:cNvPr id="7192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29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30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76250875 w 116"/>
                <a:gd name="T1" fmla="*/ 11607463 h 219"/>
                <a:gd name="T2" fmla="*/ 0 w 116"/>
                <a:gd name="T3" fmla="*/ 5849384 h 219"/>
                <a:gd name="T4" fmla="*/ 276250875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Rectangle 31"/>
            <p:cNvSpPr>
              <a:spLocks noChangeArrowheads="1"/>
            </p:cNvSpPr>
            <p:nvPr/>
          </p:nvSpPr>
          <p:spPr bwMode="auto">
            <a:xfrm>
              <a:off x="961" y="2463"/>
              <a:ext cx="52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Application</a:t>
              </a:r>
            </a:p>
          </p:txBody>
        </p:sp>
      </p:grpSp>
      <p:sp>
        <p:nvSpPr>
          <p:cNvPr id="7180" name="Line 32"/>
          <p:cNvSpPr>
            <a:spLocks noChangeShapeType="1"/>
          </p:cNvSpPr>
          <p:nvPr/>
        </p:nvSpPr>
        <p:spPr bwMode="auto">
          <a:xfrm flipV="1">
            <a:off x="3208338" y="3992563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33"/>
          <p:cNvSpPr>
            <a:spLocks noChangeShapeType="1"/>
          </p:cNvSpPr>
          <p:nvPr/>
        </p:nvSpPr>
        <p:spPr bwMode="auto">
          <a:xfrm flipH="1">
            <a:off x="3208338" y="4144963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5835650" y="3952875"/>
            <a:ext cx="2573338" cy="12223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7183" name="Group 2"/>
          <p:cNvGrpSpPr>
            <a:grpSpLocks/>
          </p:cNvGrpSpPr>
          <p:nvPr/>
        </p:nvGrpSpPr>
        <p:grpSpPr bwMode="auto">
          <a:xfrm>
            <a:off x="6381750" y="4187825"/>
            <a:ext cx="1446213" cy="520700"/>
            <a:chOff x="6275620" y="4302735"/>
            <a:chExt cx="1445524" cy="519996"/>
          </a:xfrm>
        </p:grpSpPr>
        <p:sp>
          <p:nvSpPr>
            <p:cNvPr id="7185" name="Freeform 20"/>
            <p:cNvSpPr>
              <a:spLocks/>
            </p:cNvSpPr>
            <p:nvPr/>
          </p:nvSpPr>
          <p:spPr bwMode="auto">
            <a:xfrm>
              <a:off x="6275620" y="4302735"/>
              <a:ext cx="1445524" cy="519996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21"/>
            <p:cNvSpPr>
              <a:spLocks/>
            </p:cNvSpPr>
            <p:nvPr/>
          </p:nvSpPr>
          <p:spPr bwMode="auto">
            <a:xfrm>
              <a:off x="6275620" y="4302735"/>
              <a:ext cx="1445524" cy="519996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22"/>
            <p:cNvSpPr>
              <a:spLocks/>
            </p:cNvSpPr>
            <p:nvPr/>
          </p:nvSpPr>
          <p:spPr bwMode="auto">
            <a:xfrm>
              <a:off x="6275620" y="4436822"/>
              <a:ext cx="1445524" cy="81760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2147483647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Rectangle 23"/>
            <p:cNvSpPr>
              <a:spLocks noChangeArrowheads="1"/>
            </p:cNvSpPr>
            <p:nvPr/>
          </p:nvSpPr>
          <p:spPr bwMode="auto">
            <a:xfrm>
              <a:off x="6697504" y="4530420"/>
              <a:ext cx="7587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/>
                <a:t>Service</a:t>
              </a:r>
            </a:p>
          </p:txBody>
        </p:sp>
      </p:grpSp>
      <p:sp>
        <p:nvSpPr>
          <p:cNvPr id="7184" name="TextBox 4"/>
          <p:cNvSpPr txBox="1">
            <a:spLocks noChangeArrowheads="1"/>
          </p:cNvSpPr>
          <p:nvPr/>
        </p:nvSpPr>
        <p:spPr bwMode="auto">
          <a:xfrm>
            <a:off x="6661150" y="47371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Hosting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“tModel” Data Structure: Example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CBE98E-ADE2-48E4-8C82-15E26E21F3F9}" type="slidenum">
              <a:rPr lang="en-US" smtClean="0">
                <a:solidFill>
                  <a:schemeClr val="tx2"/>
                </a:solidFill>
              </a:rPr>
              <a:pPr/>
              <a:t>30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5113" y="1219200"/>
            <a:ext cx="887888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"/>
              </a:spcBef>
              <a:buClr>
                <a:schemeClr val="folHlink"/>
              </a:buClr>
              <a:buSzPct val="6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  <a:defRPr/>
            </a:pPr>
            <a:endParaRPr lang="en-US" sz="1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Content Placeholder 5"/>
          <p:cNvSpPr>
            <a:spLocks noGrp="1"/>
          </p:cNvSpPr>
          <p:nvPr>
            <p:ph idx="1"/>
          </p:nvPr>
        </p:nvSpPr>
        <p:spPr>
          <a:xfrm>
            <a:off x="473671" y="1447800"/>
            <a:ext cx="8517930" cy="5105400"/>
          </a:xfrm>
        </p:spPr>
        <p:txBody>
          <a:bodyPr/>
          <a:lstStyle/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&lt;</a:t>
            </a:r>
            <a:r>
              <a:rPr lang="en-US" sz="1800" dirty="0" err="1" smtClean="0">
                <a:latin typeface="Arial" charset="0"/>
                <a:cs typeface="Arial" charset="0"/>
              </a:rPr>
              <a:t>tModel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tModelKey</a:t>
            </a:r>
            <a:r>
              <a:rPr lang="en-US" sz="1800" dirty="0" smtClean="0">
                <a:latin typeface="Arial" charset="0"/>
                <a:cs typeface="Arial" charset="0"/>
              </a:rPr>
              <a:t>="ud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di:02016094-9c03-47e9-a52b-1dec2d0c1454</a:t>
            </a:r>
            <a:r>
              <a:rPr lang="en-US" sz="1800" dirty="0" smtClean="0">
                <a:latin typeface="Arial" charset="0"/>
                <a:cs typeface="Arial" charset="0"/>
              </a:rPr>
              <a:t>"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operator=" http://www.public.asu.edu/~ychen10/teaching/cse445 "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</a:t>
            </a:r>
            <a:r>
              <a:rPr lang="en-US" sz="1800" dirty="0" err="1" smtClean="0">
                <a:latin typeface="Arial" charset="0"/>
                <a:cs typeface="Arial" charset="0"/>
              </a:rPr>
              <a:t>authorizedName</a:t>
            </a:r>
            <a:r>
              <a:rPr lang="en-US" sz="1800" dirty="0" smtClean="0">
                <a:latin typeface="Arial" charset="0"/>
                <a:cs typeface="Arial" charset="0"/>
              </a:rPr>
              <a:t>=“Course Instructor"&gt;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&lt;name&gt;Encryption&lt;/name&gt;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&lt;description&gt;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An interface for string encryption and description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&lt;/description&gt;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&lt;</a:t>
            </a:r>
            <a:r>
              <a:rPr lang="en-US" sz="1800" dirty="0" err="1" smtClean="0">
                <a:latin typeface="Arial" charset="0"/>
                <a:cs typeface="Arial" charset="0"/>
              </a:rPr>
              <a:t>overviewDoc</a:t>
            </a:r>
            <a:r>
              <a:rPr lang="en-US" sz="1800" dirty="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&lt;</a:t>
            </a:r>
            <a:r>
              <a:rPr lang="en-US" sz="1800" dirty="0" err="1" smtClean="0">
                <a:latin typeface="Arial" charset="0"/>
                <a:cs typeface="Arial" charset="0"/>
              </a:rPr>
              <a:t>overviewURL</a:t>
            </a:r>
            <a:r>
              <a:rPr lang="en-US" sz="1800" dirty="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 	    </a:t>
            </a:r>
            <a:r>
              <a:rPr lang="en-US" sz="1600" dirty="0" smtClean="0">
                <a:latin typeface="Arial" charset="0"/>
                <a:cs typeface="Arial" charset="0"/>
              </a:rPr>
              <a:t>http</a:t>
            </a:r>
            <a:r>
              <a:rPr lang="en-US" sz="1600" dirty="0">
                <a:latin typeface="Arial" charset="0"/>
                <a:cs typeface="Arial" charset="0"/>
              </a:rPr>
              <a:t>://venus.eas.asu.edu/WSRepository/Services/Encryption/Service.asmx.wsdl </a:t>
            </a:r>
            <a:endParaRPr lang="en-US" sz="1600" dirty="0" smtClean="0">
              <a:latin typeface="Arial" charset="0"/>
              <a:cs typeface="Arial" charset="0"/>
            </a:endParaRP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&lt;/</a:t>
            </a:r>
            <a:r>
              <a:rPr lang="en-US" sz="1800" dirty="0" err="1" smtClean="0">
                <a:latin typeface="Arial" charset="0"/>
                <a:cs typeface="Arial" charset="0"/>
              </a:rPr>
              <a:t>overviewURL</a:t>
            </a:r>
            <a:r>
              <a:rPr lang="en-US" sz="1800" dirty="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&lt;/</a:t>
            </a:r>
            <a:r>
              <a:rPr lang="en-US" sz="1800" dirty="0" err="1" smtClean="0">
                <a:latin typeface="Arial" charset="0"/>
                <a:cs typeface="Arial" charset="0"/>
              </a:rPr>
              <a:t>overviewDoc</a:t>
            </a:r>
            <a:r>
              <a:rPr lang="en-US" sz="1800" dirty="0" smtClean="0">
                <a:latin typeface="Arial" charset="0"/>
                <a:cs typeface="Arial" charset="0"/>
              </a:rPr>
              <a:t>&gt; 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&lt;/</a:t>
            </a:r>
            <a:r>
              <a:rPr lang="en-US" sz="1800" dirty="0" err="1" smtClean="0">
                <a:latin typeface="Arial" charset="0"/>
                <a:cs typeface="Arial" charset="0"/>
              </a:rPr>
              <a:t>tModel</a:t>
            </a:r>
            <a:r>
              <a:rPr lang="en-US" sz="1800" dirty="0" smtClean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351630" y="2934493"/>
            <a:ext cx="1379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dirty="0" smtClean="0"/>
              <a:t>(5) “</a:t>
            </a:r>
            <a:r>
              <a:rPr lang="en-US" dirty="0" err="1" smtClean="0"/>
              <a:t>publisherAssertion</a:t>
            </a:r>
            <a:r>
              <a:rPr lang="en-US" dirty="0" smtClean="0"/>
              <a:t>” Data Structure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562600"/>
          </a:xfrm>
        </p:spPr>
        <p:txBody>
          <a:bodyPr/>
          <a:lstStyle/>
          <a:p>
            <a:r>
              <a:rPr lang="en-US" sz="2400" smtClean="0"/>
              <a:t>Large businesses and enterprises are not sufficiently represented by a single businessEntity. </a:t>
            </a:r>
          </a:p>
          <a:p>
            <a:r>
              <a:rPr lang="en-US" sz="2400" smtClean="0"/>
              <a:t>Several businessEntity structures can be published, representing individual departments or subsidiaries. </a:t>
            </a:r>
          </a:p>
          <a:p>
            <a:r>
              <a:rPr lang="en-US" sz="2400" i="1" smtClean="0"/>
              <a:t>publisherAssertion</a:t>
            </a:r>
            <a:r>
              <a:rPr lang="en-US" sz="2400" smtClean="0"/>
              <a:t> helps them to make their relationships visible in their UDDI registrations. </a:t>
            </a:r>
          </a:p>
          <a:p>
            <a:r>
              <a:rPr lang="en-US" sz="2400" smtClean="0"/>
              <a:t>To eliminate the possibility that one publisher falsely claims a relationship with another, both publishers have to publish exactly the same information, in order for the relationship becoming visible. </a:t>
            </a:r>
          </a:p>
          <a:p>
            <a:r>
              <a:rPr lang="en-US" sz="2400" smtClean="0"/>
              <a:t>The publisherAssertion structure consists of the three elements: </a:t>
            </a:r>
            <a:r>
              <a:rPr lang="en-US" sz="2400" b="1" i="1" smtClean="0"/>
              <a:t>fromKey</a:t>
            </a:r>
            <a:r>
              <a:rPr lang="en-US" sz="2400" smtClean="0"/>
              <a:t> (the first businessKey), </a:t>
            </a:r>
            <a:r>
              <a:rPr lang="en-US" sz="2400" b="1" i="1" smtClean="0"/>
              <a:t>toKey</a:t>
            </a:r>
            <a:r>
              <a:rPr lang="en-US" sz="2400" smtClean="0"/>
              <a:t> (the second businessKey) and </a:t>
            </a:r>
            <a:r>
              <a:rPr lang="en-US" sz="2400" b="1" i="1" smtClean="0"/>
              <a:t>keyedReference</a:t>
            </a:r>
            <a:r>
              <a:rPr lang="en-US" sz="2400" smtClean="0"/>
              <a:t>, which designates the asserted relationship type in terms of a (keyName keyValue) pair within a tModel, uniquely referenced by a tModelKey.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18AC66-748A-4141-BF8A-94E7338E68DB}" type="slidenum">
              <a:rPr lang="en-US" smtClean="0">
                <a:solidFill>
                  <a:schemeClr val="tx2"/>
                </a:solidFill>
              </a:rPr>
              <a:pPr/>
              <a:t>31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“publisherAssertion” Syntax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010400" cy="26670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&lt;element name="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publisherAssertion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type="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uddi:publisherAssertion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/&gt;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name="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publisherAssertion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"&gt;</a:t>
            </a:r>
          </a:p>
          <a:p>
            <a:pPr marL="0" indent="0">
              <a:buFont typeface="Wingdings" pitchFamily="2" charset="2"/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 	&lt;sequence&gt;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   		&lt;element ref="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uddi:fromKey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/&gt;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   		&lt;element ref="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uddi:toKey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/&gt;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   		&lt;element ref="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uddi:keyedReference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 /&gt;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  	&lt;/sequence&gt;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38B84-BE5F-48CD-B1F8-3945307AB934}" type="slidenum">
              <a:rPr lang="en-US" smtClean="0">
                <a:solidFill>
                  <a:schemeClr val="tx2"/>
                </a:solidFill>
              </a:rPr>
              <a:pPr/>
              <a:t>32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20051" y="2887069"/>
            <a:ext cx="1319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Schema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Operations (APIs) Supported by UDDI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3" y="1066800"/>
            <a:ext cx="8269287" cy="5410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Inquiry Operations:     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	Find     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find_business</a:t>
            </a:r>
            <a:r>
              <a:rPr lang="en-US" sz="2400" dirty="0" smtClean="0"/>
              <a:t>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find_service</a:t>
            </a:r>
            <a:r>
              <a:rPr lang="en-US" sz="2400" dirty="0" smtClean="0"/>
              <a:t>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find_binding</a:t>
            </a:r>
            <a:r>
              <a:rPr lang="en-US" sz="2400" dirty="0" smtClean="0"/>
              <a:t>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find_tModel</a:t>
            </a:r>
            <a:r>
              <a:rPr lang="en-US" sz="2400" dirty="0" smtClean="0"/>
              <a:t>        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	Get details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get_businessDetail</a:t>
            </a:r>
            <a:r>
              <a:rPr lang="en-US" sz="2400" dirty="0" smtClean="0"/>
              <a:t>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get_serviceDetail</a:t>
            </a:r>
            <a:r>
              <a:rPr lang="en-US" sz="2400" dirty="0" smtClean="0"/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get_bindingDetail</a:t>
            </a:r>
            <a:r>
              <a:rPr lang="en-US" sz="2400" dirty="0" smtClean="0"/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get_tModelDetail</a:t>
            </a:r>
            <a:r>
              <a:rPr lang="en-US" sz="2400" dirty="0" smtClean="0"/>
              <a:t>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get_registeredInfo</a:t>
            </a:r>
            <a:r>
              <a:rPr lang="en-US" sz="2400" dirty="0" smtClean="0"/>
              <a:t>  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80A606-1595-49B8-B204-1E9511CBA836}" type="slidenum">
              <a:rPr lang="en-US" smtClean="0">
                <a:solidFill>
                  <a:schemeClr val="tx2"/>
                </a:solidFill>
              </a:rPr>
              <a:pPr/>
              <a:t>33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mtClean="0"/>
              <a:t>Operations Supported by UDDI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91000" cy="5410200"/>
          </a:xfrm>
        </p:spPr>
        <p:txBody>
          <a:bodyPr/>
          <a:lstStyle/>
          <a:p>
            <a:pPr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Publishing Operations:</a:t>
            </a:r>
          </a:p>
          <a:p>
            <a:pPr lvl="1">
              <a:tabLst>
                <a:tab pos="914400" algn="l"/>
                <a:tab pos="1428750" algn="l"/>
              </a:tabLst>
              <a:defRPr/>
            </a:pPr>
            <a:r>
              <a:rPr lang="en-US" sz="2400" dirty="0" smtClean="0">
                <a:ea typeface="+mn-ea"/>
                <a:cs typeface="+mn-cs"/>
              </a:rPr>
              <a:t>	Save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save_business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save_service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save_binding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save_tModel</a:t>
            </a:r>
            <a:endParaRPr lang="en-US" sz="2400" dirty="0" smtClean="0"/>
          </a:p>
          <a:p>
            <a:pPr lvl="1">
              <a:tabLst>
                <a:tab pos="914400" algn="l"/>
                <a:tab pos="1428750" algn="l"/>
              </a:tabLst>
              <a:defRPr/>
            </a:pPr>
            <a:r>
              <a:rPr lang="en-US" sz="2400" dirty="0" smtClean="0">
                <a:ea typeface="+mn-ea"/>
                <a:cs typeface="+mn-cs"/>
              </a:rPr>
              <a:t>	Delete</a:t>
            </a:r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delete_business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delete_service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delete_binding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delete_tModel</a:t>
            </a:r>
            <a:endParaRPr lang="en-US" sz="2400" dirty="0" smtClean="0"/>
          </a:p>
          <a:p>
            <a:pPr>
              <a:buFont typeface="Wingdings" pitchFamily="2" charset="2"/>
              <a:buNone/>
              <a:tabLst>
                <a:tab pos="914400" algn="l"/>
                <a:tab pos="1428750" algn="l"/>
              </a:tabLst>
              <a:defRPr/>
            </a:pPr>
            <a:r>
              <a:rPr lang="en-US" sz="2400" dirty="0" smtClean="0"/>
              <a:t>			</a:t>
            </a:r>
            <a:r>
              <a:rPr lang="en-US" sz="2400" dirty="0" err="1" smtClean="0"/>
              <a:t>get_registeredInfo</a:t>
            </a:r>
            <a:endParaRPr lang="en-US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DA5B00-ACA9-49F2-8C8C-FDF3F2760F25}" type="slidenum">
              <a:rPr lang="en-US" smtClean="0">
                <a:solidFill>
                  <a:schemeClr val="tx2"/>
                </a:solidFill>
              </a:rPr>
              <a:pPr/>
              <a:t>34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18113" y="1143000"/>
            <a:ext cx="384968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/>
              <a:t>Security operations:</a:t>
            </a: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400" kern="0" dirty="0" err="1">
                <a:latin typeface="+mn-lt"/>
              </a:rPr>
              <a:t>get_authToken</a:t>
            </a: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400" kern="0" dirty="0" err="1">
                <a:latin typeface="+mn-lt"/>
              </a:rPr>
              <a:t>discard_authToken</a:t>
            </a:r>
            <a:r>
              <a:rPr lang="en-US" sz="2400" kern="0" dirty="0"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r>
              <a:rPr lang="en-US" smtClean="0"/>
              <a:t>API: find_business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3" y="1066800"/>
            <a:ext cx="8269287" cy="5410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find_business</a:t>
            </a:r>
            <a:r>
              <a:rPr lang="en-US" dirty="0" smtClean="0"/>
              <a:t> function searches for businesses that match the specified criteria.</a:t>
            </a:r>
          </a:p>
          <a:p>
            <a:pPr>
              <a:defRPr/>
            </a:pPr>
            <a:r>
              <a:rPr lang="en-US" dirty="0" smtClean="0"/>
              <a:t>Syntax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find_business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generic="2.0" 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maxRows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"] 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xmlns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="urn:uddi-org:api_v2"&gt;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findQualifiers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/&gt;]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[&lt;name/&gt;  [&lt;name/&gt;] ... ]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discoveryURLs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/&gt;]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identifierBag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/&gt;]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categoryBag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/&gt;]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[&lt;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tModelBag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/&gt;]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&lt;/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find_business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BC36CD-FCCE-4DEF-A578-D5B5D4391BA4}" type="slidenum">
              <a:rPr lang="en-US" smtClean="0">
                <a:solidFill>
                  <a:schemeClr val="tx2"/>
                </a:solidFill>
              </a:rPr>
              <a:pPr/>
              <a:t>35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623888"/>
          </a:xfrm>
        </p:spPr>
        <p:txBody>
          <a:bodyPr/>
          <a:lstStyle/>
          <a:p>
            <a:r>
              <a:rPr lang="en-US" smtClean="0"/>
              <a:t>API: find_business Arguments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410200"/>
          </a:xfrm>
        </p:spPr>
        <p:txBody>
          <a:bodyPr/>
          <a:lstStyle/>
          <a:p>
            <a:r>
              <a:rPr lang="en-US" sz="2400" i="1" smtClean="0"/>
              <a:t>maxRows</a:t>
            </a:r>
            <a:r>
              <a:rPr lang="en-US" sz="2400" smtClean="0"/>
              <a:t> Optional attribute to specify the maximum number of rows to be returned; </a:t>
            </a:r>
          </a:p>
          <a:p>
            <a:r>
              <a:rPr lang="en-US" sz="2400" i="1" smtClean="0"/>
              <a:t>findQualifiers</a:t>
            </a:r>
            <a:r>
              <a:rPr lang="en-US" sz="2400" smtClean="0"/>
              <a:t> Optional element to override the default search functionality. For example, the find qualifier exactNameMatch will match exact business names.</a:t>
            </a:r>
          </a:p>
          <a:p>
            <a:r>
              <a:rPr lang="en-US" sz="2400" i="1" smtClean="0"/>
              <a:t>name:</a:t>
            </a:r>
            <a:r>
              <a:rPr lang="en-US" sz="2400" smtClean="0"/>
              <a:t> The full or partial name of the business. UDDI 2.0 enables you to specify up to five business names.</a:t>
            </a:r>
          </a:p>
          <a:p>
            <a:r>
              <a:rPr lang="en-US" sz="2400" i="1" smtClean="0"/>
              <a:t>discoveryURLs:</a:t>
            </a:r>
            <a:r>
              <a:rPr lang="en-US" sz="2400" smtClean="0"/>
              <a:t> Optional element to search by discovery URLs. </a:t>
            </a:r>
          </a:p>
          <a:p>
            <a:r>
              <a:rPr lang="en-US" sz="2400" i="1" smtClean="0"/>
              <a:t>identifierBag:</a:t>
            </a:r>
            <a:r>
              <a:rPr lang="en-US" sz="2400" smtClean="0"/>
              <a:t> Optional element to search by identifier. </a:t>
            </a:r>
          </a:p>
          <a:p>
            <a:r>
              <a:rPr lang="en-US" sz="2400" i="1" smtClean="0"/>
              <a:t>categoryBag:</a:t>
            </a:r>
            <a:r>
              <a:rPr lang="en-US" sz="2400" smtClean="0"/>
              <a:t> Optional element to search by category. For example, you can search by NAICS codes. </a:t>
            </a:r>
          </a:p>
          <a:p>
            <a:r>
              <a:rPr lang="en-US" sz="2400" i="1" smtClean="0"/>
              <a:t>tModelBag:</a:t>
            </a:r>
            <a:r>
              <a:rPr lang="en-US" sz="2400" smtClean="0"/>
              <a:t> Optional element to search by tModel records. 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72231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64164F-E456-4606-A281-6CB7414232DC}" type="slidenum">
              <a:rPr lang="en-US" smtClean="0">
                <a:solidFill>
                  <a:schemeClr val="tx2"/>
                </a:solidFill>
              </a:rPr>
              <a:pPr/>
              <a:t>36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2AB7A6-2050-43EB-B0AA-5790AB32D238}" type="slidenum">
              <a:rPr lang="en-US" smtClean="0">
                <a:solidFill>
                  <a:schemeClr val="tx2"/>
                </a:solidFill>
              </a:rPr>
              <a:pPr/>
              <a:t>37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88900"/>
            <a:ext cx="7620000" cy="1152525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ea typeface="SimSun" pitchFamily="2" charset="-122"/>
              </a:rPr>
              <a:t>Microsoft Enterprise UDDI Services</a:t>
            </a:r>
            <a:br>
              <a:rPr lang="en-US" altLang="zh-CN" smtClean="0">
                <a:ea typeface="SimSun" pitchFamily="2" charset="-122"/>
              </a:rPr>
            </a:br>
            <a:r>
              <a:rPr lang="en-US" altLang="zh-CN" sz="2800" b="0" smtClean="0">
                <a:ea typeface="SimSun" pitchFamily="2" charset="-122"/>
              </a:rPr>
              <a:t>It is a part of the Windows Server </a:t>
            </a:r>
            <a:endParaRPr lang="en-US" b="0" smtClean="0"/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1600200" y="2887663"/>
            <a:ext cx="5791200" cy="3273425"/>
          </a:xfrm>
          <a:prstGeom prst="flowChartAlternateProcess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800"/>
          </a:p>
        </p:txBody>
      </p:sp>
      <p:sp>
        <p:nvSpPr>
          <p:cNvPr id="6149" name="AutoShape 6"/>
          <p:cNvSpPr>
            <a:spLocks noChangeArrowheads="1"/>
          </p:cNvSpPr>
          <p:nvPr/>
        </p:nvSpPr>
        <p:spPr bwMode="auto">
          <a:xfrm>
            <a:off x="2355850" y="3895725"/>
            <a:ext cx="478313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UDDI request management</a:t>
            </a:r>
          </a:p>
        </p:txBody>
      </p:sp>
      <p:sp>
        <p:nvSpPr>
          <p:cNvPr id="6150" name="AutoShape 7"/>
          <p:cNvSpPr>
            <a:spLocks noChangeArrowheads="1"/>
          </p:cNvSpPr>
          <p:nvPr/>
        </p:nvSpPr>
        <p:spPr bwMode="auto">
          <a:xfrm>
            <a:off x="2355850" y="4649788"/>
            <a:ext cx="4783138" cy="504825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UDDI class library</a:t>
            </a:r>
          </a:p>
        </p:txBody>
      </p:sp>
      <p:sp>
        <p:nvSpPr>
          <p:cNvPr id="6151" name="AutoShape 8"/>
          <p:cNvSpPr>
            <a:spLocks noChangeArrowheads="1"/>
          </p:cNvSpPr>
          <p:nvPr/>
        </p:nvSpPr>
        <p:spPr bwMode="auto">
          <a:xfrm>
            <a:off x="3362325" y="5405438"/>
            <a:ext cx="2770188" cy="630237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MSDE/SQL Server</a:t>
            </a:r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3362325" y="3517900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5880100" y="3517900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54" name="AutoShape 11"/>
          <p:cNvCxnSpPr>
            <a:cxnSpLocks noChangeShapeType="1"/>
            <a:stCxn id="6149" idx="2"/>
            <a:endCxn id="6150" idx="0"/>
          </p:cNvCxnSpPr>
          <p:nvPr/>
        </p:nvCxnSpPr>
        <p:spPr bwMode="auto">
          <a:xfrm>
            <a:off x="4746625" y="4398963"/>
            <a:ext cx="0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2"/>
          <p:cNvCxnSpPr>
            <a:cxnSpLocks noChangeShapeType="1"/>
            <a:stCxn id="6150" idx="2"/>
            <a:endCxn id="6151" idx="1"/>
          </p:cNvCxnSpPr>
          <p:nvPr/>
        </p:nvCxnSpPr>
        <p:spPr bwMode="auto">
          <a:xfrm>
            <a:off x="4746625" y="5154613"/>
            <a:ext cx="0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AutoShape 13"/>
          <p:cNvSpPr>
            <a:spLocks noChangeArrowheads="1"/>
          </p:cNvSpPr>
          <p:nvPr/>
        </p:nvSpPr>
        <p:spPr bwMode="auto">
          <a:xfrm>
            <a:off x="2355850" y="3140075"/>
            <a:ext cx="2014538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ASP .Net Pages</a:t>
            </a:r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4621213" y="3140075"/>
            <a:ext cx="2517775" cy="503238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Web service interfaces</a:t>
            </a:r>
          </a:p>
        </p:txBody>
      </p:sp>
      <p:sp>
        <p:nvSpPr>
          <p:cNvPr id="6158" name="Text Box 15"/>
          <p:cNvSpPr txBox="1">
            <a:spLocks noChangeArrowheads="1"/>
          </p:cNvSpPr>
          <p:nvPr/>
        </p:nvSpPr>
        <p:spPr bwMode="auto">
          <a:xfrm rot="-5400000">
            <a:off x="705644" y="4344194"/>
            <a:ext cx="2214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Database Web server IIS</a:t>
            </a:r>
          </a:p>
        </p:txBody>
      </p:sp>
      <p:sp>
        <p:nvSpPr>
          <p:cNvPr id="6159" name="AutoShape 16"/>
          <p:cNvSpPr>
            <a:spLocks noChangeArrowheads="1"/>
          </p:cNvSpPr>
          <p:nvPr/>
        </p:nvSpPr>
        <p:spPr bwMode="auto">
          <a:xfrm>
            <a:off x="4746625" y="1881188"/>
            <a:ext cx="2266950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Web services clients</a:t>
            </a:r>
          </a:p>
          <a:p>
            <a:pPr algn="ctr" eaLnBrk="1" hangingPunct="1"/>
            <a:r>
              <a:rPr lang="en-US" sz="1600"/>
              <a:t>(program users)</a:t>
            </a:r>
          </a:p>
        </p:txBody>
      </p:sp>
      <p:cxnSp>
        <p:nvCxnSpPr>
          <p:cNvPr id="6160" name="AutoShape 17"/>
          <p:cNvCxnSpPr>
            <a:cxnSpLocks noChangeShapeType="1"/>
            <a:stCxn id="6159" idx="2"/>
            <a:endCxn id="6157" idx="0"/>
          </p:cNvCxnSpPr>
          <p:nvPr/>
        </p:nvCxnSpPr>
        <p:spPr bwMode="auto">
          <a:xfrm>
            <a:off x="5880100" y="2384425"/>
            <a:ext cx="0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Line 18"/>
          <p:cNvSpPr>
            <a:spLocks noChangeShapeType="1"/>
          </p:cNvSpPr>
          <p:nvPr/>
        </p:nvSpPr>
        <p:spPr bwMode="auto">
          <a:xfrm>
            <a:off x="3109913" y="2133600"/>
            <a:ext cx="0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AutoShape 19"/>
          <p:cNvSpPr>
            <a:spLocks noChangeArrowheads="1"/>
          </p:cNvSpPr>
          <p:nvPr/>
        </p:nvSpPr>
        <p:spPr bwMode="auto">
          <a:xfrm>
            <a:off x="1978025" y="1881188"/>
            <a:ext cx="2265363" cy="50323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Web browser clients</a:t>
            </a:r>
          </a:p>
          <a:p>
            <a:pPr algn="ctr" eaLnBrk="1" hangingPunct="1"/>
            <a:r>
              <a:rPr lang="en-US" sz="1600"/>
              <a:t>(human users)</a:t>
            </a:r>
          </a:p>
        </p:txBody>
      </p:sp>
      <p:sp>
        <p:nvSpPr>
          <p:cNvPr id="6163" name="Text Box 20"/>
          <p:cNvSpPr txBox="1">
            <a:spLocks noChangeArrowheads="1"/>
          </p:cNvSpPr>
          <p:nvPr/>
        </p:nvSpPr>
        <p:spPr bwMode="auto">
          <a:xfrm>
            <a:off x="3760788" y="2535238"/>
            <a:ext cx="1420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HTTP protocol</a:t>
            </a:r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1524000" y="24907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Manual</a:t>
            </a:r>
          </a:p>
        </p:txBody>
      </p:sp>
      <p:sp>
        <p:nvSpPr>
          <p:cNvPr id="6165" name="Text Box 22"/>
          <p:cNvSpPr txBox="1">
            <a:spLocks noChangeArrowheads="1"/>
          </p:cNvSpPr>
          <p:nvPr/>
        </p:nvSpPr>
        <p:spPr bwMode="auto">
          <a:xfrm>
            <a:off x="6394450" y="24145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Automatic</a:t>
            </a:r>
          </a:p>
        </p:txBody>
      </p:sp>
    </p:spTree>
    <p:extLst>
      <p:ext uri="{BB962C8B-B14F-4D97-AF65-F5344CB8AC3E}">
        <p14:creationId xmlns:p14="http://schemas.microsoft.com/office/powerpoint/2010/main" val="7694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2A3118-15F8-49EE-9221-C772E88AE33F}" type="slidenum">
              <a:rPr lang="en-US" smtClean="0">
                <a:solidFill>
                  <a:schemeClr val="tx2"/>
                </a:solidFill>
              </a:rPr>
              <a:pPr/>
              <a:t>38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and Discover a Service</a:t>
            </a:r>
          </a:p>
        </p:txBody>
      </p:sp>
      <p:grpSp>
        <p:nvGrpSpPr>
          <p:cNvPr id="7172" name="Group 54"/>
          <p:cNvGrpSpPr>
            <a:grpSpLocks/>
          </p:cNvGrpSpPr>
          <p:nvPr/>
        </p:nvGrpSpPr>
        <p:grpSpPr bwMode="auto">
          <a:xfrm>
            <a:off x="304800" y="1295400"/>
            <a:ext cx="8528050" cy="3505200"/>
            <a:chOff x="914400" y="1981200"/>
            <a:chExt cx="5562600" cy="2286283"/>
          </a:xfrm>
        </p:grpSpPr>
        <p:sp>
          <p:nvSpPr>
            <p:cNvPr id="7176" name="AutoShape 5"/>
            <p:cNvSpPr>
              <a:spLocks noChangeArrowheads="1"/>
            </p:cNvSpPr>
            <p:nvPr/>
          </p:nvSpPr>
          <p:spPr bwMode="auto">
            <a:xfrm>
              <a:off x="914400" y="2262902"/>
              <a:ext cx="1600200" cy="2004298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>
                <a:cs typeface="Times New Roman" pitchFamily="18" charset="0"/>
              </a:endParaRPr>
            </a:p>
          </p:txBody>
        </p:sp>
        <p:sp>
          <p:nvSpPr>
            <p:cNvPr id="7177" name="Rectangle 7"/>
            <p:cNvSpPr>
              <a:spLocks noChangeArrowheads="1"/>
            </p:cNvSpPr>
            <p:nvPr/>
          </p:nvSpPr>
          <p:spPr bwMode="auto">
            <a:xfrm>
              <a:off x="1071166" y="1981200"/>
              <a:ext cx="13672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cs typeface="Times New Roman" pitchFamily="18" charset="0"/>
                </a:rPr>
                <a:t>A service requester</a:t>
              </a:r>
            </a:p>
          </p:txBody>
        </p:sp>
        <p:sp>
          <p:nvSpPr>
            <p:cNvPr id="7178" name="AutoShape 9"/>
            <p:cNvSpPr>
              <a:spLocks noChangeArrowheads="1"/>
            </p:cNvSpPr>
            <p:nvPr/>
          </p:nvSpPr>
          <p:spPr bwMode="auto">
            <a:xfrm>
              <a:off x="3853218" y="2262903"/>
              <a:ext cx="2623782" cy="2004580"/>
            </a:xfrm>
            <a:prstGeom prst="flowChartAlternateProcess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>
                <a:cs typeface="Times New Roman" pitchFamily="18" charset="0"/>
              </a:endParaRPr>
            </a:p>
          </p:txBody>
        </p:sp>
        <p:sp>
          <p:nvSpPr>
            <p:cNvPr id="7179" name="AutoShape 10"/>
            <p:cNvSpPr>
              <a:spLocks noChangeArrowheads="1"/>
            </p:cNvSpPr>
            <p:nvPr/>
          </p:nvSpPr>
          <p:spPr bwMode="auto">
            <a:xfrm>
              <a:off x="4011080" y="2373134"/>
              <a:ext cx="963505" cy="364717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HTTP server</a:t>
              </a:r>
            </a:p>
          </p:txBody>
        </p:sp>
        <p:sp>
          <p:nvSpPr>
            <p:cNvPr id="7180" name="Rectangle 11"/>
            <p:cNvSpPr>
              <a:spLocks noChangeArrowheads="1"/>
            </p:cNvSpPr>
            <p:nvPr/>
          </p:nvSpPr>
          <p:spPr bwMode="auto">
            <a:xfrm>
              <a:off x="4432954" y="1993448"/>
              <a:ext cx="14561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Service broker</a:t>
              </a:r>
            </a:p>
          </p:txBody>
        </p:sp>
        <p:sp>
          <p:nvSpPr>
            <p:cNvPr id="7181" name="Line 14"/>
            <p:cNvSpPr>
              <a:spLocks noChangeShapeType="1"/>
            </p:cNvSpPr>
            <p:nvPr/>
          </p:nvSpPr>
          <p:spPr bwMode="auto">
            <a:xfrm>
              <a:off x="4984112" y="2476561"/>
              <a:ext cx="317085" cy="272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5"/>
            <p:cNvSpPr>
              <a:spLocks noChangeShapeType="1"/>
            </p:cNvSpPr>
            <p:nvPr/>
          </p:nvSpPr>
          <p:spPr bwMode="auto">
            <a:xfrm>
              <a:off x="6019743" y="2634424"/>
              <a:ext cx="0" cy="34294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AutoShape 16"/>
            <p:cNvSpPr>
              <a:spLocks noChangeArrowheads="1"/>
            </p:cNvSpPr>
            <p:nvPr/>
          </p:nvSpPr>
          <p:spPr bwMode="auto">
            <a:xfrm>
              <a:off x="5170552" y="3452315"/>
              <a:ext cx="1110480" cy="749846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Service</a:t>
              </a:r>
            </a:p>
            <a:p>
              <a:pPr algn="ctr" eaLnBrk="1" hangingPunct="1"/>
              <a:r>
                <a:rPr lang="en-US">
                  <a:cs typeface="Times New Roman" pitchFamily="18" charset="0"/>
                </a:rPr>
                <a:t>registry</a:t>
              </a:r>
            </a:p>
          </p:txBody>
        </p:sp>
        <p:cxnSp>
          <p:nvCxnSpPr>
            <p:cNvPr id="7184" name="AutoShape 17"/>
            <p:cNvCxnSpPr>
              <a:cxnSpLocks noChangeShapeType="1"/>
              <a:stCxn id="7200" idx="3"/>
              <a:endCxn id="7179" idx="1"/>
            </p:cNvCxnSpPr>
            <p:nvPr/>
          </p:nvCxnSpPr>
          <p:spPr bwMode="auto">
            <a:xfrm flipV="1">
              <a:off x="2357740" y="2555493"/>
              <a:ext cx="1653340" cy="949594"/>
            </a:xfrm>
            <a:prstGeom prst="straightConnector1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5" name="Line 20"/>
            <p:cNvSpPr>
              <a:spLocks noChangeShapeType="1"/>
            </p:cNvSpPr>
            <p:nvPr/>
          </p:nvSpPr>
          <p:spPr bwMode="auto">
            <a:xfrm flipV="1">
              <a:off x="5627809" y="2699746"/>
              <a:ext cx="0" cy="261289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21"/>
            <p:cNvSpPr>
              <a:spLocks noChangeShapeType="1"/>
            </p:cNvSpPr>
            <p:nvPr/>
          </p:nvSpPr>
          <p:spPr bwMode="auto">
            <a:xfrm flipH="1">
              <a:off x="4984112" y="2634424"/>
              <a:ext cx="31708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22"/>
            <p:cNvSpPr>
              <a:spLocks noChangeShapeType="1"/>
            </p:cNvSpPr>
            <p:nvPr/>
          </p:nvSpPr>
          <p:spPr bwMode="auto">
            <a:xfrm flipH="1">
              <a:off x="2362199" y="2634424"/>
              <a:ext cx="1632550" cy="140417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Text Box 23"/>
            <p:cNvSpPr txBox="1">
              <a:spLocks noChangeArrowheads="1"/>
            </p:cNvSpPr>
            <p:nvPr/>
          </p:nvSpPr>
          <p:spPr bwMode="auto">
            <a:xfrm rot="-2460000">
              <a:off x="2591290" y="3410653"/>
              <a:ext cx="1114434" cy="240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cs typeface="Times New Roman" pitchFamily="18" charset="0"/>
                </a:rPr>
                <a:t>WSDL Interface</a:t>
              </a:r>
            </a:p>
          </p:txBody>
        </p:sp>
        <p:sp>
          <p:nvSpPr>
            <p:cNvPr id="7189" name="Rectangle 24"/>
            <p:cNvSpPr>
              <a:spLocks noChangeArrowheads="1"/>
            </p:cNvSpPr>
            <p:nvPr/>
          </p:nvSpPr>
          <p:spPr bwMode="auto">
            <a:xfrm>
              <a:off x="2554601" y="2323288"/>
              <a:ext cx="1052654" cy="60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zh-CN">
                  <a:ea typeface="SimSun" pitchFamily="2" charset="-122"/>
                  <a:cs typeface="Times New Roman" pitchFamily="18" charset="0"/>
                </a:rPr>
                <a:t>Find a </a:t>
              </a:r>
            </a:p>
            <a:p>
              <a:pPr algn="ctr" eaLnBrk="1" hangingPunct="1"/>
              <a:r>
                <a:rPr lang="en-US" altLang="zh-CN">
                  <a:ea typeface="SimSun" pitchFamily="2" charset="-122"/>
                  <a:cs typeface="Times New Roman" pitchFamily="18" charset="0"/>
                </a:rPr>
                <a:t>Service:</a:t>
              </a:r>
            </a:p>
            <a:p>
              <a:pPr algn="ctr" eaLnBrk="1" hangingPunct="1"/>
              <a:r>
                <a:rPr lang="en-US">
                  <a:ea typeface="SimSun" pitchFamily="2" charset="-122"/>
                  <a:cs typeface="Times New Roman" pitchFamily="18" charset="0"/>
                </a:rPr>
                <a:t>“find_service”</a:t>
              </a:r>
              <a:r>
                <a:rPr lang="en-US" altLang="zh-CN">
                  <a:ea typeface="SimSun" pitchFamily="2" charset="-122"/>
                  <a:cs typeface="Times New Roman" pitchFamily="18" charset="0"/>
                </a:rPr>
                <a:t>   </a:t>
              </a:r>
            </a:p>
          </p:txBody>
        </p:sp>
        <p:sp>
          <p:nvSpPr>
            <p:cNvPr id="7190" name="AutoShape 26"/>
            <p:cNvSpPr>
              <a:spLocks noChangeArrowheads="1"/>
            </p:cNvSpPr>
            <p:nvPr/>
          </p:nvSpPr>
          <p:spPr bwMode="auto">
            <a:xfrm>
              <a:off x="3995989" y="3481544"/>
              <a:ext cx="1045158" cy="736237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>
                <a:cs typeface="Times New Roman" pitchFamily="18" charset="0"/>
              </a:endParaRPr>
            </a:p>
            <a:p>
              <a:pPr algn="ctr" eaLnBrk="1" hangingPunct="1"/>
              <a:r>
                <a:rPr lang="en-US">
                  <a:cs typeface="Times New Roman" pitchFamily="18" charset="0"/>
                </a:rPr>
                <a:t>Taxonomy</a:t>
              </a:r>
            </a:p>
          </p:txBody>
        </p:sp>
        <p:sp>
          <p:nvSpPr>
            <p:cNvPr id="7191" name="Line 18"/>
            <p:cNvSpPr>
              <a:spLocks noChangeShapeType="1"/>
            </p:cNvSpPr>
            <p:nvPr/>
          </p:nvSpPr>
          <p:spPr bwMode="auto">
            <a:xfrm>
              <a:off x="4647973" y="3287647"/>
              <a:ext cx="0" cy="3266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AutoShape 12"/>
            <p:cNvSpPr>
              <a:spLocks noChangeArrowheads="1"/>
            </p:cNvSpPr>
            <p:nvPr/>
          </p:nvSpPr>
          <p:spPr bwMode="auto">
            <a:xfrm>
              <a:off x="3929427" y="2971923"/>
              <a:ext cx="2416928" cy="3157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Service match and discovery</a:t>
              </a:r>
            </a:p>
          </p:txBody>
        </p:sp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 flipV="1">
              <a:off x="4386684" y="3287647"/>
              <a:ext cx="0" cy="32661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30"/>
            <p:cNvSpPr>
              <a:spLocks noChangeShapeType="1"/>
            </p:cNvSpPr>
            <p:nvPr/>
          </p:nvSpPr>
          <p:spPr bwMode="auto">
            <a:xfrm>
              <a:off x="5889099" y="3287647"/>
              <a:ext cx="0" cy="3266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31"/>
            <p:cNvSpPr>
              <a:spLocks noChangeShapeType="1"/>
            </p:cNvSpPr>
            <p:nvPr/>
          </p:nvSpPr>
          <p:spPr bwMode="auto">
            <a:xfrm flipV="1">
              <a:off x="5627809" y="3287647"/>
              <a:ext cx="0" cy="32661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AutoShape 13"/>
            <p:cNvSpPr>
              <a:spLocks noChangeArrowheads="1"/>
            </p:cNvSpPr>
            <p:nvPr/>
          </p:nvSpPr>
          <p:spPr bwMode="auto">
            <a:xfrm>
              <a:off x="5329776" y="2384021"/>
              <a:ext cx="1016579" cy="3157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SOAP server</a:t>
              </a:r>
            </a:p>
          </p:txBody>
        </p:sp>
        <p:sp>
          <p:nvSpPr>
            <p:cNvPr id="7197" name="AutoShape 6"/>
            <p:cNvSpPr>
              <a:spLocks noChangeArrowheads="1"/>
            </p:cNvSpPr>
            <p:nvPr/>
          </p:nvSpPr>
          <p:spPr bwMode="auto">
            <a:xfrm>
              <a:off x="1069207" y="2422126"/>
              <a:ext cx="1292992" cy="3157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Functional request</a:t>
              </a:r>
            </a:p>
          </p:txBody>
        </p:sp>
        <p:sp>
          <p:nvSpPr>
            <p:cNvPr id="7198" name="AutoShape 8"/>
            <p:cNvSpPr>
              <a:spLocks noChangeArrowheads="1"/>
            </p:cNvSpPr>
            <p:nvPr/>
          </p:nvSpPr>
          <p:spPr bwMode="auto">
            <a:xfrm>
              <a:off x="1069207" y="3873915"/>
              <a:ext cx="1292992" cy="31708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HTTP response</a:t>
              </a:r>
            </a:p>
          </p:txBody>
        </p:sp>
        <p:sp>
          <p:nvSpPr>
            <p:cNvPr id="7199" name="AutoShape 6"/>
            <p:cNvSpPr>
              <a:spLocks noChangeArrowheads="1"/>
            </p:cNvSpPr>
            <p:nvPr/>
          </p:nvSpPr>
          <p:spPr bwMode="auto">
            <a:xfrm>
              <a:off x="1066978" y="2884675"/>
              <a:ext cx="1292992" cy="3157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SOAP request</a:t>
              </a:r>
            </a:p>
          </p:txBody>
        </p:sp>
        <p:sp>
          <p:nvSpPr>
            <p:cNvPr id="7200" name="AutoShape 6"/>
            <p:cNvSpPr>
              <a:spLocks noChangeArrowheads="1"/>
            </p:cNvSpPr>
            <p:nvPr/>
          </p:nvSpPr>
          <p:spPr bwMode="auto">
            <a:xfrm>
              <a:off x="1064748" y="3347224"/>
              <a:ext cx="1292992" cy="3157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cs typeface="Times New Roman" pitchFamily="18" charset="0"/>
                </a:rPr>
                <a:t>HTTP request</a:t>
              </a:r>
            </a:p>
          </p:txBody>
        </p:sp>
        <p:cxnSp>
          <p:nvCxnSpPr>
            <p:cNvPr id="81" name="Straight Arrow Connector 80"/>
            <p:cNvCxnSpPr>
              <a:stCxn id="7197" idx="2"/>
              <a:endCxn id="7199" idx="0"/>
            </p:cNvCxnSpPr>
            <p:nvPr/>
          </p:nvCxnSpPr>
          <p:spPr>
            <a:xfrm rot="5400000">
              <a:off x="1641309" y="2810599"/>
              <a:ext cx="147035" cy="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99" idx="2"/>
              <a:endCxn id="7200" idx="0"/>
            </p:cNvCxnSpPr>
            <p:nvPr/>
          </p:nvCxnSpPr>
          <p:spPr>
            <a:xfrm rot="5400000">
              <a:off x="1639238" y="3272412"/>
              <a:ext cx="147035" cy="20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ounded Rectangular Callout 31"/>
          <p:cNvSpPr>
            <a:spLocks noChangeArrowheads="1"/>
          </p:cNvSpPr>
          <p:nvPr/>
        </p:nvSpPr>
        <p:spPr bwMode="auto">
          <a:xfrm>
            <a:off x="3484563" y="4800600"/>
            <a:ext cx="1568450" cy="1524000"/>
          </a:xfrm>
          <a:prstGeom prst="wedgeRoundRectCallout">
            <a:avLst>
              <a:gd name="adj1" fmla="val 64620"/>
              <a:gd name="adj2" fmla="val -9574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Why an ontology, instead of a database?</a:t>
            </a:r>
          </a:p>
        </p:txBody>
      </p:sp>
      <p:sp>
        <p:nvSpPr>
          <p:cNvPr id="33" name="Rectangular Callout 32"/>
          <p:cNvSpPr>
            <a:spLocks noChangeArrowheads="1"/>
          </p:cNvSpPr>
          <p:nvPr/>
        </p:nvSpPr>
        <p:spPr bwMode="auto">
          <a:xfrm>
            <a:off x="5699125" y="5029200"/>
            <a:ext cx="2903538" cy="1295400"/>
          </a:xfrm>
          <a:prstGeom prst="wedgeRectCallout">
            <a:avLst>
              <a:gd name="adj1" fmla="val -83347"/>
              <a:gd name="adj2" fmla="val 2340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/>
              <a:t>An ontology allows semantics-based search and reasoning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343525" y="396240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cs typeface="Times New Roman" pitchFamily="18" charset="0"/>
              </a:rPr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17481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295400"/>
            <a:ext cx="62674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0FDBB3-F602-4BEA-8072-B37CB946B2BE}" type="slidenum">
              <a:rPr lang="en-US" smtClean="0">
                <a:solidFill>
                  <a:schemeClr val="tx2"/>
                </a:solidFill>
              </a:rPr>
              <a:pPr/>
              <a:t>39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162800" cy="623888"/>
          </a:xfrm>
        </p:spPr>
        <p:txBody>
          <a:bodyPr/>
          <a:lstStyle/>
          <a:p>
            <a:pPr eaLnBrk="1" hangingPunct="1"/>
            <a:r>
              <a:rPr lang="en-US" smtClean="0"/>
              <a:t>UDDI Services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9550" y="2705100"/>
            <a:ext cx="2895600" cy="952500"/>
            <a:chOff x="96" y="2088"/>
            <a:chExt cx="1824" cy="600"/>
          </a:xfrm>
        </p:grpSpPr>
        <p:sp>
          <p:nvSpPr>
            <p:cNvPr id="8204" name="Text Box 5"/>
            <p:cNvSpPr txBox="1">
              <a:spLocks noChangeArrowheads="1"/>
            </p:cNvSpPr>
            <p:nvPr/>
          </p:nvSpPr>
          <p:spPr bwMode="auto">
            <a:xfrm>
              <a:off x="96" y="2088"/>
              <a:ext cx="14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>
                  <a:solidFill>
                    <a:schemeClr val="tx2"/>
                  </a:solidFill>
                </a:rPr>
                <a:t>1. Create a new account</a:t>
              </a:r>
            </a:p>
          </p:txBody>
        </p:sp>
        <p:sp>
          <p:nvSpPr>
            <p:cNvPr id="8205" name="Freeform 6"/>
            <p:cNvSpPr>
              <a:spLocks/>
            </p:cNvSpPr>
            <p:nvPr/>
          </p:nvSpPr>
          <p:spPr bwMode="auto">
            <a:xfrm>
              <a:off x="1584" y="2208"/>
              <a:ext cx="336" cy="480"/>
            </a:xfrm>
            <a:custGeom>
              <a:avLst/>
              <a:gdLst>
                <a:gd name="T0" fmla="*/ 0 w 336"/>
                <a:gd name="T1" fmla="*/ 0 h 480"/>
                <a:gd name="T2" fmla="*/ 96 w 336"/>
                <a:gd name="T3" fmla="*/ 0 h 480"/>
                <a:gd name="T4" fmla="*/ 96 w 336"/>
                <a:gd name="T5" fmla="*/ 480 h 480"/>
                <a:gd name="T6" fmla="*/ 336 w 336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80"/>
                <a:gd name="T14" fmla="*/ 336 w 336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80">
                  <a:moveTo>
                    <a:pt x="0" y="0"/>
                  </a:moveTo>
                  <a:lnTo>
                    <a:pt x="96" y="0"/>
                  </a:lnTo>
                  <a:lnTo>
                    <a:pt x="96" y="480"/>
                  </a:lnTo>
                  <a:lnTo>
                    <a:pt x="336" y="480"/>
                  </a:lnTo>
                </a:path>
              </a:pathLst>
            </a:cu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9550" y="3695700"/>
            <a:ext cx="2895600" cy="336550"/>
            <a:chOff x="96" y="2712"/>
            <a:chExt cx="1824" cy="212"/>
          </a:xfrm>
        </p:grpSpPr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96" y="2712"/>
              <a:ext cx="14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>
                  <a:solidFill>
                    <a:schemeClr val="tx2"/>
                  </a:solidFill>
                </a:rPr>
                <a:t>2. Publish your services</a:t>
              </a:r>
            </a:p>
          </p:txBody>
        </p:sp>
        <p:sp>
          <p:nvSpPr>
            <p:cNvPr id="8203" name="Line 9"/>
            <p:cNvSpPr>
              <a:spLocks noChangeShapeType="1"/>
            </p:cNvSpPr>
            <p:nvPr/>
          </p:nvSpPr>
          <p:spPr bwMode="auto">
            <a:xfrm>
              <a:off x="1584" y="2832"/>
              <a:ext cx="336" cy="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09550" y="4114800"/>
            <a:ext cx="2895600" cy="908050"/>
            <a:chOff x="96" y="2976"/>
            <a:chExt cx="1824" cy="572"/>
          </a:xfrm>
        </p:grpSpPr>
        <p:sp>
          <p:nvSpPr>
            <p:cNvPr id="8200" name="Text Box 11"/>
            <p:cNvSpPr txBox="1">
              <a:spLocks noChangeArrowheads="1"/>
            </p:cNvSpPr>
            <p:nvPr/>
          </p:nvSpPr>
          <p:spPr bwMode="auto">
            <a:xfrm>
              <a:off x="96" y="3336"/>
              <a:ext cx="1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>
                  <a:solidFill>
                    <a:schemeClr val="tx2"/>
                  </a:solidFill>
                </a:rPr>
                <a:t>3. Search for services</a:t>
              </a:r>
            </a:p>
          </p:txBody>
        </p:sp>
        <p:sp>
          <p:nvSpPr>
            <p:cNvPr id="8201" name="Freeform 12"/>
            <p:cNvSpPr>
              <a:spLocks/>
            </p:cNvSpPr>
            <p:nvPr/>
          </p:nvSpPr>
          <p:spPr bwMode="auto">
            <a:xfrm>
              <a:off x="1440" y="2976"/>
              <a:ext cx="480" cy="480"/>
            </a:xfrm>
            <a:custGeom>
              <a:avLst/>
              <a:gdLst>
                <a:gd name="T0" fmla="*/ 0 w 480"/>
                <a:gd name="T1" fmla="*/ 480 h 480"/>
                <a:gd name="T2" fmla="*/ 144 w 480"/>
                <a:gd name="T3" fmla="*/ 480 h 480"/>
                <a:gd name="T4" fmla="*/ 144 w 480"/>
                <a:gd name="T5" fmla="*/ 0 h 480"/>
                <a:gd name="T6" fmla="*/ 480 w 480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480"/>
                <a:gd name="T14" fmla="*/ 480 w 48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480" y="0"/>
                  </a:lnTo>
                </a:path>
              </a:pathLst>
            </a:custGeom>
            <a:noFill/>
            <a:ln w="1905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18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9C91FB-B126-47A1-8829-04BD4A4EB6D8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Different </a:t>
            </a:r>
            <a:r>
              <a:rPr lang="en-US" sz="2800" dirty="0" smtClean="0"/>
              <a:t>Ways of Hosting Your Services</a:t>
            </a:r>
          </a:p>
        </p:txBody>
      </p:sp>
      <p:sp>
        <p:nvSpPr>
          <p:cNvPr id="582697" name="AutoShape 41"/>
          <p:cNvSpPr>
            <a:spLocks noChangeArrowheads="1"/>
          </p:cNvSpPr>
          <p:nvPr/>
        </p:nvSpPr>
        <p:spPr bwMode="gray">
          <a:xfrm>
            <a:off x="94195" y="5351464"/>
            <a:ext cx="1883312" cy="610242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Localhost</a:t>
            </a:r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in. Net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Environment</a:t>
            </a:r>
          </a:p>
        </p:txBody>
      </p:sp>
      <p:sp>
        <p:nvSpPr>
          <p:cNvPr id="582698" name="AutoShape 42"/>
          <p:cNvSpPr>
            <a:spLocks noChangeArrowheads="1"/>
          </p:cNvSpPr>
          <p:nvPr/>
        </p:nvSpPr>
        <p:spPr bwMode="gray">
          <a:xfrm>
            <a:off x="2872453" y="5230813"/>
            <a:ext cx="1793366" cy="715409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Low volume 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services</a:t>
            </a:r>
          </a:p>
        </p:txBody>
      </p:sp>
      <p:sp>
        <p:nvSpPr>
          <p:cNvPr id="582699" name="AutoShape 43"/>
          <p:cNvSpPr>
            <a:spLocks noChangeArrowheads="1"/>
          </p:cNvSpPr>
          <p:nvPr/>
        </p:nvSpPr>
        <p:spPr bwMode="gray">
          <a:xfrm>
            <a:off x="5090871" y="5029200"/>
            <a:ext cx="1827960" cy="1113935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Professional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Service </a:t>
            </a:r>
          </a:p>
          <a:p>
            <a:pPr algn="ctr">
              <a:defRPr/>
            </a:pP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Providers</a:t>
            </a:r>
          </a:p>
        </p:txBody>
      </p:sp>
      <p:grpSp>
        <p:nvGrpSpPr>
          <p:cNvPr id="8199" name="Group 52"/>
          <p:cNvGrpSpPr>
            <a:grpSpLocks/>
          </p:cNvGrpSpPr>
          <p:nvPr/>
        </p:nvGrpSpPr>
        <p:grpSpPr bwMode="auto">
          <a:xfrm>
            <a:off x="94195" y="2692400"/>
            <a:ext cx="1883312" cy="1883312"/>
            <a:chOff x="476" y="1772"/>
            <a:chExt cx="1361" cy="1361"/>
          </a:xfrm>
        </p:grpSpPr>
        <p:sp>
          <p:nvSpPr>
            <p:cNvPr id="582672" name="Oval 16"/>
            <p:cNvSpPr>
              <a:spLocks noChangeArrowheads="1"/>
            </p:cNvSpPr>
            <p:nvPr/>
          </p:nvSpPr>
          <p:spPr bwMode="gray">
            <a:xfrm>
              <a:off x="476" y="177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73" name="Oval 17"/>
            <p:cNvSpPr>
              <a:spLocks noChangeArrowheads="1"/>
            </p:cNvSpPr>
            <p:nvPr/>
          </p:nvSpPr>
          <p:spPr bwMode="gray">
            <a:xfrm>
              <a:off x="476" y="177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74" name="Oval 18"/>
            <p:cNvSpPr>
              <a:spLocks noChangeArrowheads="1"/>
            </p:cNvSpPr>
            <p:nvPr/>
          </p:nvSpPr>
          <p:spPr bwMode="gray">
            <a:xfrm>
              <a:off x="565" y="1861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75" name="Oval 19"/>
            <p:cNvSpPr>
              <a:spLocks noChangeArrowheads="1"/>
            </p:cNvSpPr>
            <p:nvPr/>
          </p:nvSpPr>
          <p:spPr bwMode="gray">
            <a:xfrm>
              <a:off x="566" y="1863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3" name="Oval 20"/>
            <p:cNvSpPr>
              <a:spLocks noChangeArrowheads="1"/>
            </p:cNvSpPr>
            <p:nvPr/>
          </p:nvSpPr>
          <p:spPr bwMode="gray">
            <a:xfrm>
              <a:off x="624" y="192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234" name="Group 21"/>
            <p:cNvGrpSpPr>
              <a:grpSpLocks/>
            </p:cNvGrpSpPr>
            <p:nvPr/>
          </p:nvGrpSpPr>
          <p:grpSpPr bwMode="auto">
            <a:xfrm>
              <a:off x="641" y="1936"/>
              <a:ext cx="1031" cy="1031"/>
              <a:chOff x="4166" y="1706"/>
              <a:chExt cx="1252" cy="1252"/>
            </a:xfrm>
          </p:grpSpPr>
          <p:sp>
            <p:nvSpPr>
              <p:cNvPr id="8236" name="Oval 2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37" name="Oval 2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38" name="Oval 2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39" name="Oval 2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8235" name="Text Box 44"/>
            <p:cNvSpPr txBox="1">
              <a:spLocks noChangeArrowheads="1"/>
            </p:cNvSpPr>
            <p:nvPr/>
          </p:nvSpPr>
          <p:spPr bwMode="gray">
            <a:xfrm>
              <a:off x="576" y="2064"/>
              <a:ext cx="1184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400" dirty="0" err="1"/>
                <a:t>.</a:t>
              </a:r>
              <a:r>
                <a:rPr lang="en-US" sz="2000" dirty="0" err="1"/>
                <a:t>Net</a:t>
              </a:r>
              <a:endParaRPr lang="en-US" sz="2000" dirty="0"/>
            </a:p>
            <a:p>
              <a:pPr algn="ctr"/>
              <a:r>
                <a:rPr lang="en-US" sz="2000" dirty="0"/>
                <a:t>Development Server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826415" y="2698750"/>
            <a:ext cx="1883312" cy="1883312"/>
            <a:chOff x="2200" y="1700"/>
            <a:chExt cx="1361" cy="1361"/>
          </a:xfrm>
        </p:grpSpPr>
        <p:sp>
          <p:nvSpPr>
            <p:cNvPr id="582682" name="Oval 26"/>
            <p:cNvSpPr>
              <a:spLocks noChangeArrowheads="1"/>
            </p:cNvSpPr>
            <p:nvPr/>
          </p:nvSpPr>
          <p:spPr bwMode="gray">
            <a:xfrm>
              <a:off x="2200" y="1700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83" name="Oval 27"/>
            <p:cNvSpPr>
              <a:spLocks noChangeArrowheads="1"/>
            </p:cNvSpPr>
            <p:nvPr/>
          </p:nvSpPr>
          <p:spPr bwMode="gray">
            <a:xfrm>
              <a:off x="2200" y="1700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84" name="Oval 28"/>
            <p:cNvSpPr>
              <a:spLocks noChangeArrowheads="1"/>
            </p:cNvSpPr>
            <p:nvPr/>
          </p:nvSpPr>
          <p:spPr bwMode="gray">
            <a:xfrm>
              <a:off x="2289" y="1789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85" name="Oval 29"/>
            <p:cNvSpPr>
              <a:spLocks noChangeArrowheads="1"/>
            </p:cNvSpPr>
            <p:nvPr/>
          </p:nvSpPr>
          <p:spPr bwMode="gray">
            <a:xfrm>
              <a:off x="2290" y="1791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gray">
            <a:xfrm>
              <a:off x="2348" y="1848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223" name="Group 31"/>
            <p:cNvGrpSpPr>
              <a:grpSpLocks/>
            </p:cNvGrpSpPr>
            <p:nvPr/>
          </p:nvGrpSpPr>
          <p:grpSpPr bwMode="auto">
            <a:xfrm>
              <a:off x="2365" y="1860"/>
              <a:ext cx="1031" cy="1031"/>
              <a:chOff x="4166" y="1706"/>
              <a:chExt cx="1252" cy="1252"/>
            </a:xfrm>
          </p:grpSpPr>
          <p:sp>
            <p:nvSpPr>
              <p:cNvPr id="8225" name="Oval 3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26" name="Oval 3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27" name="Oval 3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28" name="Oval 3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8224" name="Text Box 45"/>
            <p:cNvSpPr txBox="1">
              <a:spLocks noChangeArrowheads="1"/>
            </p:cNvSpPr>
            <p:nvPr/>
          </p:nvSpPr>
          <p:spPr bwMode="gray">
            <a:xfrm>
              <a:off x="2448" y="1968"/>
              <a:ext cx="889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IIS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on 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Windows</a:t>
              </a: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5027370" y="2698750"/>
            <a:ext cx="1883311" cy="1883312"/>
            <a:chOff x="3923" y="1700"/>
            <a:chExt cx="1361" cy="1361"/>
          </a:xfrm>
        </p:grpSpPr>
        <p:sp>
          <p:nvSpPr>
            <p:cNvPr id="582667" name="Oval 11"/>
            <p:cNvSpPr>
              <a:spLocks noChangeArrowheads="1"/>
            </p:cNvSpPr>
            <p:nvPr/>
          </p:nvSpPr>
          <p:spPr bwMode="gray">
            <a:xfrm>
              <a:off x="3923" y="1700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68" name="Oval 12"/>
            <p:cNvSpPr>
              <a:spLocks noChangeArrowheads="1"/>
            </p:cNvSpPr>
            <p:nvPr/>
          </p:nvSpPr>
          <p:spPr bwMode="gray">
            <a:xfrm>
              <a:off x="3923" y="1700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69" name="Oval 13"/>
            <p:cNvSpPr>
              <a:spLocks noChangeArrowheads="1"/>
            </p:cNvSpPr>
            <p:nvPr/>
          </p:nvSpPr>
          <p:spPr bwMode="gray">
            <a:xfrm>
              <a:off x="4012" y="1789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2670" name="Oval 14"/>
            <p:cNvSpPr>
              <a:spLocks noChangeArrowheads="1"/>
            </p:cNvSpPr>
            <p:nvPr/>
          </p:nvSpPr>
          <p:spPr bwMode="gray">
            <a:xfrm>
              <a:off x="4032" y="1796"/>
              <a:ext cx="1183" cy="11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1" name="Oval 15"/>
            <p:cNvSpPr>
              <a:spLocks noChangeArrowheads="1"/>
            </p:cNvSpPr>
            <p:nvPr/>
          </p:nvSpPr>
          <p:spPr bwMode="gray">
            <a:xfrm>
              <a:off x="4076" y="1848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212" name="Group 36"/>
            <p:cNvGrpSpPr>
              <a:grpSpLocks/>
            </p:cNvGrpSpPr>
            <p:nvPr/>
          </p:nvGrpSpPr>
          <p:grpSpPr bwMode="auto">
            <a:xfrm>
              <a:off x="4095" y="1860"/>
              <a:ext cx="1031" cy="1031"/>
              <a:chOff x="4166" y="1706"/>
              <a:chExt cx="1252" cy="1252"/>
            </a:xfrm>
          </p:grpSpPr>
          <p:sp>
            <p:nvSpPr>
              <p:cNvPr id="8214" name="Oval 3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15" name="Oval 3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16" name="Oval 3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17" name="Oval 4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8213" name="Text Box 46"/>
            <p:cNvSpPr txBox="1">
              <a:spLocks noChangeArrowheads="1"/>
            </p:cNvSpPr>
            <p:nvPr/>
          </p:nvSpPr>
          <p:spPr bwMode="gray">
            <a:xfrm>
              <a:off x="4087" y="2016"/>
              <a:ext cx="1065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Web Server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with IIS or </a:t>
              </a:r>
            </a:p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Tomcat</a:t>
              </a:r>
            </a:p>
          </p:txBody>
        </p:sp>
      </p:grpSp>
      <p:sp>
        <p:nvSpPr>
          <p:cNvPr id="582703" name="AutoShape 47"/>
          <p:cNvSpPr>
            <a:spLocks noChangeArrowheads="1"/>
          </p:cNvSpPr>
          <p:nvPr/>
        </p:nvSpPr>
        <p:spPr bwMode="gray">
          <a:xfrm>
            <a:off x="2958178" y="2012950"/>
            <a:ext cx="1527682" cy="464947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63529"/>
                  <a:invGamma/>
                  <a:alpha val="12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2704" name="AutoShape 48"/>
          <p:cNvSpPr>
            <a:spLocks noChangeArrowheads="1"/>
          </p:cNvSpPr>
          <p:nvPr/>
        </p:nvSpPr>
        <p:spPr bwMode="gray">
          <a:xfrm>
            <a:off x="5270257" y="2012950"/>
            <a:ext cx="1527682" cy="464947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63529"/>
                  <a:invGamma/>
                  <a:alpha val="12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2705" name="Text Box 49"/>
          <p:cNvSpPr txBox="1">
            <a:spLocks noChangeArrowheads="1"/>
          </p:cNvSpPr>
          <p:nvPr/>
        </p:nvSpPr>
        <p:spPr bwMode="auto">
          <a:xfrm>
            <a:off x="4108970" y="1152150"/>
            <a:ext cx="3850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Internet Connection</a:t>
            </a:r>
            <a:endParaRPr lang="en-US" sz="3200" b="1" dirty="0">
              <a:solidFill>
                <a:srgbClr val="8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2709" name="AutoShape 53"/>
          <p:cNvSpPr>
            <a:spLocks noChangeArrowheads="1"/>
          </p:cNvSpPr>
          <p:nvPr/>
        </p:nvSpPr>
        <p:spPr bwMode="gray">
          <a:xfrm>
            <a:off x="2067465" y="3429000"/>
            <a:ext cx="440039" cy="502308"/>
          </a:xfrm>
          <a:prstGeom prst="chevron">
            <a:avLst>
              <a:gd name="adj" fmla="val 52514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710" name="AutoShape 54"/>
          <p:cNvSpPr>
            <a:spLocks noChangeArrowheads="1"/>
          </p:cNvSpPr>
          <p:nvPr/>
        </p:nvSpPr>
        <p:spPr bwMode="gray">
          <a:xfrm>
            <a:off x="2281778" y="3429000"/>
            <a:ext cx="440039" cy="502308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43"/>
          <p:cNvSpPr>
            <a:spLocks noChangeArrowheads="1"/>
          </p:cNvSpPr>
          <p:nvPr/>
        </p:nvSpPr>
        <p:spPr bwMode="gray">
          <a:xfrm>
            <a:off x="7145950" y="5079140"/>
            <a:ext cx="1827960" cy="1113935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Running </a:t>
            </a:r>
          </a:p>
          <a:p>
            <a:pPr algn="ctr">
              <a:defRPr/>
            </a:pPr>
            <a:r>
              <a:rPr lang="en-US" sz="16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services </a:t>
            </a:r>
          </a:p>
          <a:p>
            <a:pPr algn="ctr">
              <a:defRPr/>
            </a:pPr>
            <a:r>
              <a:rPr lang="en-US" sz="16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as threads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Text chapter 7</a:t>
            </a:r>
            <a:endParaRPr lang="en-US" sz="140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49" name="Group 56"/>
          <p:cNvGrpSpPr>
            <a:grpSpLocks/>
          </p:cNvGrpSpPr>
          <p:nvPr/>
        </p:nvGrpSpPr>
        <p:grpSpPr bwMode="auto">
          <a:xfrm>
            <a:off x="7082449" y="2748690"/>
            <a:ext cx="1883311" cy="1883312"/>
            <a:chOff x="3923" y="1700"/>
            <a:chExt cx="1361" cy="1361"/>
          </a:xfrm>
        </p:grpSpPr>
        <p:sp>
          <p:nvSpPr>
            <p:cNvPr id="50" name="Oval 11"/>
            <p:cNvSpPr>
              <a:spLocks noChangeArrowheads="1"/>
            </p:cNvSpPr>
            <p:nvPr/>
          </p:nvSpPr>
          <p:spPr bwMode="gray">
            <a:xfrm>
              <a:off x="3923" y="1700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gray">
            <a:xfrm>
              <a:off x="3923" y="1700"/>
              <a:ext cx="1361" cy="1361"/>
            </a:xfrm>
            <a:prstGeom prst="ellipse">
              <a:avLst/>
            </a:prstGeom>
            <a:solidFill>
              <a:srgbClr val="FFC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gray">
            <a:xfrm>
              <a:off x="4012" y="1789"/>
              <a:ext cx="1183" cy="1183"/>
            </a:xfrm>
            <a:prstGeom prst="ellipse">
              <a:avLst/>
            </a:prstGeom>
            <a:solidFill>
              <a:srgbClr val="FFFF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14"/>
            <p:cNvSpPr>
              <a:spLocks noChangeArrowheads="1"/>
            </p:cNvSpPr>
            <p:nvPr/>
          </p:nvSpPr>
          <p:spPr bwMode="gray">
            <a:xfrm>
              <a:off x="4032" y="1796"/>
              <a:ext cx="1183" cy="11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gray">
            <a:xfrm>
              <a:off x="4076" y="1848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36"/>
            <p:cNvGrpSpPr>
              <a:grpSpLocks/>
            </p:cNvGrpSpPr>
            <p:nvPr/>
          </p:nvGrpSpPr>
          <p:grpSpPr bwMode="auto">
            <a:xfrm>
              <a:off x="4095" y="1860"/>
              <a:ext cx="1031" cy="1031"/>
              <a:chOff x="4166" y="1706"/>
              <a:chExt cx="1252" cy="1252"/>
            </a:xfrm>
          </p:grpSpPr>
          <p:sp>
            <p:nvSpPr>
              <p:cNvPr id="57" name="Oval 3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8" name="Oval 3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9" name="Oval 3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0" name="Oval 4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6" name="Text Box 46"/>
            <p:cNvSpPr txBox="1">
              <a:spLocks noChangeArrowheads="1"/>
            </p:cNvSpPr>
            <p:nvPr/>
          </p:nvSpPr>
          <p:spPr bwMode="gray">
            <a:xfrm>
              <a:off x="4264" y="2118"/>
              <a:ext cx="70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Self</a:t>
              </a:r>
            </a:p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hosting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AutoShape 48"/>
          <p:cNvSpPr>
            <a:spLocks noChangeArrowheads="1"/>
          </p:cNvSpPr>
          <p:nvPr/>
        </p:nvSpPr>
        <p:spPr bwMode="gray">
          <a:xfrm>
            <a:off x="7325336" y="2062890"/>
            <a:ext cx="1527682" cy="464947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63529"/>
                  <a:invGamma/>
                  <a:alpha val="12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500"/>
                                        <p:tgtEl>
                                          <p:spTgt spid="58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8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98" grpId="0" animBg="1"/>
      <p:bldP spid="582699" grpId="0" animBg="1"/>
      <p:bldP spid="582703" grpId="0" animBg="1"/>
      <p:bldP spid="582704" grpId="0" animBg="1"/>
      <p:bldP spid="582705" grpId="0"/>
      <p:bldP spid="582709" grpId="0" animBg="1"/>
      <p:bldP spid="582710" grpId="0" animBg="1"/>
      <p:bldP spid="48" grpId="0" animBg="1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757218-F4DA-42CE-81EF-3ED6A1547DFC}" type="slidenum">
              <a:rPr lang="en-US" smtClean="0">
                <a:solidFill>
                  <a:schemeClr val="tx2"/>
                </a:solidFill>
              </a:rPr>
              <a:pPr/>
              <a:t>40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Register a new account: </a:t>
            </a:r>
            <a:r>
              <a:rPr lang="en-US" b="0" smtClean="0"/>
              <a:t>A manual process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2667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66800"/>
            <a:ext cx="563880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7986713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8A465E-5BFA-4E01-9179-0AA0AC379576}" type="slidenum">
              <a:rPr lang="en-US" smtClean="0">
                <a:solidFill>
                  <a:schemeClr val="tx2"/>
                </a:solidFill>
              </a:rPr>
              <a:pPr/>
              <a:t>41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-1097756" y="3155156"/>
            <a:ext cx="3429000" cy="623888"/>
          </a:xfrm>
        </p:spPr>
        <p:txBody>
          <a:bodyPr/>
          <a:lstStyle/>
          <a:p>
            <a:pPr eaLnBrk="1" hangingPunct="1"/>
            <a:r>
              <a:rPr lang="en-US" smtClean="0"/>
              <a:t>Publish a Service</a:t>
            </a:r>
          </a:p>
        </p:txBody>
      </p:sp>
      <p:sp>
        <p:nvSpPr>
          <p:cNvPr id="485382" name="Rectangle 6"/>
          <p:cNvSpPr>
            <a:spLocks noChangeArrowheads="1"/>
          </p:cNvSpPr>
          <p:nvPr/>
        </p:nvSpPr>
        <p:spPr bwMode="auto">
          <a:xfrm>
            <a:off x="1295400" y="1905000"/>
            <a:ext cx="4038600" cy="45720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ounded Rectangle 4"/>
          <p:cNvSpPr>
            <a:spLocks noChangeArrowheads="1"/>
          </p:cNvSpPr>
          <p:nvPr/>
        </p:nvSpPr>
        <p:spPr bwMode="auto">
          <a:xfrm>
            <a:off x="2825750" y="1682750"/>
            <a:ext cx="3187700" cy="12906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990E63-82BE-4C04-AE6E-5DE227E182E6}" type="slidenum">
              <a:rPr lang="en-US" smtClean="0">
                <a:solidFill>
                  <a:schemeClr val="tx2"/>
                </a:solidFill>
              </a:rPr>
              <a:pPr/>
              <a:t>42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2017713" y="76200"/>
            <a:ext cx="627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eaLnBrk="1" hangingPunct="1"/>
            <a:r>
              <a:rPr lang="en-US" sz="3600" b="1">
                <a:solidFill>
                  <a:schemeClr val="tx2"/>
                </a:solidFill>
              </a:rPr>
              <a:t>Service Broker (Continued)</a:t>
            </a:r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 flipH="1">
            <a:off x="2278063" y="2578100"/>
            <a:ext cx="1319212" cy="998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6" name="Group 5"/>
          <p:cNvGrpSpPr>
            <a:grpSpLocks/>
          </p:cNvGrpSpPr>
          <p:nvPr/>
        </p:nvGrpSpPr>
        <p:grpSpPr bwMode="auto">
          <a:xfrm>
            <a:off x="3070225" y="1835150"/>
            <a:ext cx="2705100" cy="969963"/>
            <a:chOff x="2802290" y="2290575"/>
            <a:chExt cx="1858962" cy="666750"/>
          </a:xfrm>
        </p:grpSpPr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2802290" y="2293849"/>
              <a:ext cx="1858962" cy="663476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2802290" y="2293849"/>
              <a:ext cx="1858962" cy="663476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990000"/>
                </a:solidFill>
              </a:endParaRPr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3214665" y="2544835"/>
              <a:ext cx="975300" cy="329555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5151" name="Freeform 9"/>
            <p:cNvSpPr>
              <a:spLocks/>
            </p:cNvSpPr>
            <p:nvPr/>
          </p:nvSpPr>
          <p:spPr bwMode="auto">
            <a:xfrm>
              <a:off x="3214665" y="2544835"/>
              <a:ext cx="975300" cy="329555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10"/>
            <p:cNvSpPr>
              <a:spLocks/>
            </p:cNvSpPr>
            <p:nvPr/>
          </p:nvSpPr>
          <p:spPr bwMode="auto">
            <a:xfrm>
              <a:off x="3214665" y="2595032"/>
              <a:ext cx="975300" cy="52380"/>
            </a:xfrm>
            <a:custGeom>
              <a:avLst/>
              <a:gdLst>
                <a:gd name="T0" fmla="*/ 0 w 482"/>
                <a:gd name="T1" fmla="*/ 0 h 28"/>
                <a:gd name="T2" fmla="*/ 2147483647 w 482"/>
                <a:gd name="T3" fmla="*/ 2147483647 h 28"/>
                <a:gd name="T4" fmla="*/ 2147483647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solidFill>
              <a:schemeClr val="accent2"/>
            </a:solidFill>
            <a:ln w="952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Rectangle 11"/>
            <p:cNvSpPr>
              <a:spLocks noChangeArrowheads="1"/>
            </p:cNvSpPr>
            <p:nvPr/>
          </p:nvSpPr>
          <p:spPr bwMode="auto">
            <a:xfrm>
              <a:off x="3426177" y="2620775"/>
              <a:ext cx="537523" cy="190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Registry</a:t>
              </a:r>
            </a:p>
          </p:txBody>
        </p:sp>
        <p:sp>
          <p:nvSpPr>
            <p:cNvPr id="5154" name="Rectangle 12"/>
            <p:cNvSpPr>
              <a:spLocks noChangeArrowheads="1"/>
            </p:cNvSpPr>
            <p:nvPr/>
          </p:nvSpPr>
          <p:spPr bwMode="auto">
            <a:xfrm>
              <a:off x="3215040" y="2290575"/>
              <a:ext cx="991335" cy="190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Service brokers</a:t>
              </a:r>
            </a:p>
          </p:txBody>
        </p:sp>
      </p:grpSp>
      <p:sp>
        <p:nvSpPr>
          <p:cNvPr id="5127" name="Line 14"/>
          <p:cNvSpPr>
            <a:spLocks noChangeShapeType="1"/>
          </p:cNvSpPr>
          <p:nvPr/>
        </p:nvSpPr>
        <p:spPr bwMode="auto">
          <a:xfrm flipV="1">
            <a:off x="2689225" y="2668588"/>
            <a:ext cx="1198563" cy="912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 flipH="1" flipV="1">
            <a:off x="4911725" y="2668588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Freeform 17"/>
          <p:cNvSpPr>
            <a:spLocks/>
          </p:cNvSpPr>
          <p:nvPr/>
        </p:nvSpPr>
        <p:spPr bwMode="auto">
          <a:xfrm>
            <a:off x="5567363" y="3546475"/>
            <a:ext cx="3103562" cy="1703388"/>
          </a:xfrm>
          <a:custGeom>
            <a:avLst/>
            <a:gdLst>
              <a:gd name="T0" fmla="*/ 0 w 6800"/>
              <a:gd name="T1" fmla="*/ 0 h 4000"/>
              <a:gd name="T2" fmla="*/ 0 w 6800"/>
              <a:gd name="T3" fmla="*/ 0 h 4000"/>
              <a:gd name="T4" fmla="*/ 0 w 6800"/>
              <a:gd name="T5" fmla="*/ 0 h 4000"/>
              <a:gd name="T6" fmla="*/ 0 w 6800"/>
              <a:gd name="T7" fmla="*/ 0 h 4000"/>
              <a:gd name="T8" fmla="*/ 0 w 6800"/>
              <a:gd name="T9" fmla="*/ 0 h 4000"/>
              <a:gd name="T10" fmla="*/ 0 w 6800"/>
              <a:gd name="T11" fmla="*/ 0 h 4000"/>
              <a:gd name="T12" fmla="*/ 0 w 6800"/>
              <a:gd name="T13" fmla="*/ 0 h 4000"/>
              <a:gd name="T14" fmla="*/ 0 w 6800"/>
              <a:gd name="T15" fmla="*/ 0 h 4000"/>
              <a:gd name="T16" fmla="*/ 0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EAEAE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Rectangle 19"/>
          <p:cNvSpPr>
            <a:spLocks noChangeArrowheads="1"/>
          </p:cNvSpPr>
          <p:nvPr/>
        </p:nvSpPr>
        <p:spPr bwMode="auto">
          <a:xfrm>
            <a:off x="5699125" y="3598863"/>
            <a:ext cx="1622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/>
              <a:t>Service providers</a:t>
            </a:r>
          </a:p>
        </p:txBody>
      </p:sp>
      <p:grpSp>
        <p:nvGrpSpPr>
          <p:cNvPr id="5131" name="Group 24"/>
          <p:cNvGrpSpPr>
            <a:grpSpLocks/>
          </p:cNvGrpSpPr>
          <p:nvPr/>
        </p:nvGrpSpPr>
        <p:grpSpPr bwMode="auto">
          <a:xfrm>
            <a:off x="1098550" y="3581400"/>
            <a:ext cx="2093913" cy="1017588"/>
            <a:chOff x="860" y="2214"/>
            <a:chExt cx="1004" cy="488"/>
          </a:xfrm>
        </p:grpSpPr>
        <p:sp>
          <p:nvSpPr>
            <p:cNvPr id="5141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26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Rectangle 27"/>
            <p:cNvSpPr>
              <a:spLocks noChangeArrowheads="1"/>
            </p:cNvSpPr>
            <p:nvPr/>
          </p:nvSpPr>
          <p:spPr bwMode="auto">
            <a:xfrm>
              <a:off x="926" y="2215"/>
              <a:ext cx="86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Application builder</a:t>
              </a:r>
            </a:p>
          </p:txBody>
        </p:sp>
        <p:sp>
          <p:nvSpPr>
            <p:cNvPr id="5144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29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0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443631477 w 116"/>
                <a:gd name="T1" fmla="*/ 16486562 h 219"/>
                <a:gd name="T2" fmla="*/ 0 w 116"/>
                <a:gd name="T3" fmla="*/ 8308123 h 219"/>
                <a:gd name="T4" fmla="*/ 443631477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Rectangle 31"/>
            <p:cNvSpPr>
              <a:spLocks noChangeArrowheads="1"/>
            </p:cNvSpPr>
            <p:nvPr/>
          </p:nvSpPr>
          <p:spPr bwMode="auto">
            <a:xfrm>
              <a:off x="961" y="2463"/>
              <a:ext cx="52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/>
                <a:t>Application</a:t>
              </a:r>
            </a:p>
          </p:txBody>
        </p:sp>
      </p:grpSp>
      <p:sp>
        <p:nvSpPr>
          <p:cNvPr id="5132" name="Line 32"/>
          <p:cNvSpPr>
            <a:spLocks noChangeShapeType="1"/>
          </p:cNvSpPr>
          <p:nvPr/>
        </p:nvSpPr>
        <p:spPr bwMode="auto">
          <a:xfrm flipV="1">
            <a:off x="3208338" y="3992563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33"/>
          <p:cNvSpPr>
            <a:spLocks noChangeShapeType="1"/>
          </p:cNvSpPr>
          <p:nvPr/>
        </p:nvSpPr>
        <p:spPr bwMode="auto">
          <a:xfrm flipH="1">
            <a:off x="3208338" y="4144963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Oval 60"/>
          <p:cNvSpPr>
            <a:spLocks noChangeArrowheads="1"/>
          </p:cNvSpPr>
          <p:nvPr/>
        </p:nvSpPr>
        <p:spPr bwMode="auto">
          <a:xfrm>
            <a:off x="5835650" y="3952875"/>
            <a:ext cx="2573338" cy="122237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5" name="Group 2"/>
          <p:cNvGrpSpPr>
            <a:grpSpLocks/>
          </p:cNvGrpSpPr>
          <p:nvPr/>
        </p:nvGrpSpPr>
        <p:grpSpPr bwMode="auto">
          <a:xfrm>
            <a:off x="6381750" y="4187825"/>
            <a:ext cx="1446213" cy="520700"/>
            <a:chOff x="6275620" y="4302735"/>
            <a:chExt cx="1445524" cy="519996"/>
          </a:xfrm>
        </p:grpSpPr>
        <p:sp>
          <p:nvSpPr>
            <p:cNvPr id="5137" name="Freeform 20"/>
            <p:cNvSpPr>
              <a:spLocks/>
            </p:cNvSpPr>
            <p:nvPr/>
          </p:nvSpPr>
          <p:spPr bwMode="auto">
            <a:xfrm>
              <a:off x="6275620" y="4302735"/>
              <a:ext cx="1445524" cy="519996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21"/>
            <p:cNvSpPr>
              <a:spLocks/>
            </p:cNvSpPr>
            <p:nvPr/>
          </p:nvSpPr>
          <p:spPr bwMode="auto">
            <a:xfrm>
              <a:off x="6275620" y="4302735"/>
              <a:ext cx="1445524" cy="519996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22"/>
            <p:cNvSpPr>
              <a:spLocks/>
            </p:cNvSpPr>
            <p:nvPr/>
          </p:nvSpPr>
          <p:spPr bwMode="auto">
            <a:xfrm>
              <a:off x="6275620" y="4436822"/>
              <a:ext cx="1445524" cy="81760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2147483647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Rectangle 23"/>
            <p:cNvSpPr>
              <a:spLocks noChangeArrowheads="1"/>
            </p:cNvSpPr>
            <p:nvPr/>
          </p:nvSpPr>
          <p:spPr bwMode="auto">
            <a:xfrm>
              <a:off x="6697504" y="4530420"/>
              <a:ext cx="7587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/>
                <a:t>Service</a:t>
              </a:r>
            </a:p>
          </p:txBody>
        </p:sp>
      </p:grpSp>
      <p:sp>
        <p:nvSpPr>
          <p:cNvPr id="5136" name="TextBox 4"/>
          <p:cNvSpPr txBox="1">
            <a:spLocks noChangeArrowheads="1"/>
          </p:cNvSpPr>
          <p:nvPr/>
        </p:nvSpPr>
        <p:spPr bwMode="auto">
          <a:xfrm>
            <a:off x="6661150" y="47371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192035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968539-9F32-4338-988B-ABFAB3ED7744}" type="slidenum">
              <a:rPr lang="en-US" smtClean="0">
                <a:solidFill>
                  <a:schemeClr val="tx2"/>
                </a:solidFill>
              </a:rPr>
              <a:pPr/>
              <a:t>43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18488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Register as a service Provider at www.Xmethods.net</a:t>
            </a:r>
          </a:p>
        </p:txBody>
      </p:sp>
      <p:grpSp>
        <p:nvGrpSpPr>
          <p:cNvPr id="11268" name="Group 9"/>
          <p:cNvGrpSpPr>
            <a:grpSpLocks/>
          </p:cNvGrpSpPr>
          <p:nvPr/>
        </p:nvGrpSpPr>
        <p:grpSpPr bwMode="auto">
          <a:xfrm>
            <a:off x="0" y="762000"/>
            <a:ext cx="9144000" cy="6035675"/>
            <a:chOff x="283" y="672"/>
            <a:chExt cx="5381" cy="3552"/>
          </a:xfrm>
        </p:grpSpPr>
        <p:pic>
          <p:nvPicPr>
            <p:cNvPr id="1127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" y="672"/>
              <a:ext cx="538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2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" y="960"/>
              <a:ext cx="5093" cy="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" y="2832"/>
              <a:ext cx="4957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4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3918"/>
              <a:ext cx="492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3514" name="AutoShape 10"/>
          <p:cNvSpPr>
            <a:spLocks noChangeArrowheads="1"/>
          </p:cNvSpPr>
          <p:nvPr/>
        </p:nvSpPr>
        <p:spPr bwMode="auto">
          <a:xfrm>
            <a:off x="5105400" y="1066800"/>
            <a:ext cx="381000" cy="28575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5486400" y="4035425"/>
            <a:ext cx="3259825" cy="1670050"/>
          </a:xfrm>
          <a:prstGeom prst="wedgeRoundRectCallout">
            <a:avLst>
              <a:gd name="adj1" fmla="val -79241"/>
              <a:gd name="adj2" fmla="val -488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One can implement </a:t>
            </a:r>
            <a:r>
              <a:rPr lang="en-US" dirty="0"/>
              <a:t>the registration service to allow other people to submit services, and </a:t>
            </a:r>
            <a:r>
              <a:rPr lang="en-US" dirty="0" smtClean="0"/>
              <a:t>then automatically list </a:t>
            </a:r>
            <a:r>
              <a:rPr lang="en-US" dirty="0"/>
              <a:t>the service in </a:t>
            </a:r>
            <a:r>
              <a:rPr lang="en-US" dirty="0" smtClean="0"/>
              <a:t>the directory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75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4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C9703A-EA2B-4377-804D-F3EC0B6A3FA3}" type="slidenum">
              <a:rPr lang="en-US" smtClean="0">
                <a:solidFill>
                  <a:schemeClr val="tx2"/>
                </a:solidFill>
              </a:rPr>
              <a:pPr/>
              <a:t>44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Services Available at www.Xmethods.net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675"/>
            <a:ext cx="899160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0225"/>
            <a:ext cx="1171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0938"/>
            <a:ext cx="90678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4535" name="AutoShape 7"/>
          <p:cNvSpPr>
            <a:spLocks noChangeArrowheads="1"/>
          </p:cNvSpPr>
          <p:nvPr/>
        </p:nvSpPr>
        <p:spPr bwMode="auto">
          <a:xfrm>
            <a:off x="2133600" y="5324475"/>
            <a:ext cx="381000" cy="28575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4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smtClean="0"/>
              <a:t>Database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5484"/>
            <a:ext cx="8269288" cy="4987029"/>
          </a:xfrm>
        </p:spPr>
        <p:txBody>
          <a:bodyPr/>
          <a:lstStyle/>
          <a:p>
            <a:r>
              <a:rPr lang="en-US" dirty="0"/>
              <a:t>National Digital </a:t>
            </a:r>
            <a:r>
              <a:rPr lang="en-US" dirty="0">
                <a:solidFill>
                  <a:srgbClr val="0000FF"/>
                </a:solidFill>
              </a:rPr>
              <a:t>Forecast Database </a:t>
            </a:r>
            <a:r>
              <a:rPr lang="en-US" dirty="0"/>
              <a:t>(NDFD)</a:t>
            </a:r>
            <a:br>
              <a:rPr lang="en-US" dirty="0"/>
            </a:br>
            <a:r>
              <a:rPr lang="en-US" dirty="0"/>
              <a:t>Simple Object Access Protocol (SOAP)</a:t>
            </a:r>
            <a:br>
              <a:rPr lang="en-US" dirty="0"/>
            </a:br>
            <a:r>
              <a:rPr lang="en-US" dirty="0"/>
              <a:t>Web Services: </a:t>
            </a:r>
            <a:r>
              <a:rPr lang="en-US" dirty="0">
                <a:hlinkClick r:id="rId2"/>
              </a:rPr>
              <a:t>http://graphical.weather.gov/xml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Weather services based on latitude and longitude locations</a:t>
            </a:r>
            <a:endParaRPr lang="en-US" dirty="0"/>
          </a:p>
          <a:p>
            <a:pPr lvl="1"/>
            <a:r>
              <a:rPr lang="en-US" dirty="0" smtClean="0"/>
              <a:t>WSDL/SOAP Services</a:t>
            </a:r>
          </a:p>
          <a:p>
            <a:pPr lvl="1"/>
            <a:r>
              <a:rPr lang="en-US" dirty="0" smtClean="0"/>
              <a:t>RESTful Services</a:t>
            </a:r>
          </a:p>
          <a:p>
            <a:r>
              <a:rPr lang="en-US" dirty="0" smtClean="0"/>
              <a:t>National </a:t>
            </a:r>
            <a:r>
              <a:rPr lang="en-US" dirty="0" smtClean="0">
                <a:solidFill>
                  <a:srgbClr val="0000FF"/>
                </a:solidFill>
              </a:rPr>
              <a:t>Geophysical Data Center </a:t>
            </a:r>
            <a:r>
              <a:rPr lang="en-US" dirty="0" smtClean="0"/>
              <a:t>Web Services: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www.ngdc.noaa.gov/dmsp/maps.html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Online Maps and Web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9128E7-58B1-407E-8FC8-D2EB03983082}" type="slidenum">
              <a:rPr lang="en-US" smtClean="0">
                <a:solidFill>
                  <a:schemeClr val="tx2"/>
                </a:solidFill>
              </a:rPr>
              <a:pPr/>
              <a:t>46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05713" cy="62388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Amazon Web Services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AWS Catalog: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3"/>
              </a:rPr>
              <a:t>http://developer.amazonwebservices.com/</a:t>
            </a:r>
            <a:r>
              <a:rPr lang="en-US" sz="2400" dirty="0" smtClean="0"/>
              <a:t>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4"/>
              </a:rPr>
              <a:t>http://solutions.amazonwebservices.com/connect/index.jspa</a:t>
            </a:r>
            <a:endParaRPr lang="en-US" sz="2400" dirty="0" smtClean="0"/>
          </a:p>
          <a:p>
            <a:pPr eaLnBrk="1" hangingPunct="1"/>
            <a:r>
              <a:rPr lang="en-US" dirty="0" smtClean="0"/>
              <a:t>The following link gives a tutorial on using AWS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channel9.msdn.com/coding4fun/articles/Using-the-Amazon-Web-Service</a:t>
            </a:r>
            <a:endParaRPr lang="en-US" dirty="0" smtClean="0"/>
          </a:p>
          <a:p>
            <a:pPr eaLnBrk="1" hangingPunct="1"/>
            <a:r>
              <a:rPr lang="en-US" altLang="zh-CN" dirty="0" smtClean="0">
                <a:ea typeface="SimSun" pitchFamily="2" charset="-122"/>
              </a:rPr>
              <a:t>Another one: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	</a:t>
            </a:r>
            <a:r>
              <a:rPr lang="en-US" altLang="zh-CN" dirty="0" smtClean="0">
                <a:ea typeface="SimSun" pitchFamily="2" charset="-122"/>
                <a:hlinkClick r:id="rId6"/>
              </a:rPr>
              <a:t>http://www.odetocode.com/Articles/158.aspx</a:t>
            </a:r>
            <a:endParaRPr lang="en-US" altLang="zh-CN" dirty="0" smtClean="0">
              <a:ea typeface="SimSun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	Find more tutorials</a:t>
            </a:r>
            <a:endParaRPr lang="en-US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96F054-024F-4924-B53A-4ED263D62580}" type="slidenum">
              <a:rPr lang="en-US" smtClean="0">
                <a:solidFill>
                  <a:schemeClr val="tx2"/>
                </a:solidFill>
              </a:rPr>
              <a:pPr/>
              <a:t>47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Amazon Web Services 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1400" smtClean="0">
                <a:hlinkClick r:id="rId3"/>
              </a:rPr>
              <a:t>http://solutions.amazonwebservices.com/connect/index.jspa</a:t>
            </a:r>
            <a:endParaRPr lang="en-US" sz="14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27238"/>
            <a:ext cx="51054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Solutions for</a:t>
            </a:r>
          </a:p>
          <a:p>
            <a:pPr eaLnBrk="1" hangingPunct="1"/>
            <a:r>
              <a:rPr lang="en-US" sz="2000" smtClean="0">
                <a:hlinkClick r:id="rId4"/>
              </a:rPr>
              <a:t>Amazon Associates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z="2000" smtClean="0">
                <a:hlinkClick r:id="rId5"/>
              </a:rPr>
              <a:t>Developers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z="2000" smtClean="0">
                <a:hlinkClick r:id="rId6"/>
              </a:rPr>
              <a:t>Businesses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z="2000" smtClean="0">
                <a:hlinkClick r:id="rId7"/>
              </a:rPr>
              <a:t>Amazon Sellers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z="2000" smtClean="0">
                <a:hlinkClick r:id="rId8"/>
              </a:rPr>
              <a:t>Consumers</a:t>
            </a:r>
            <a:r>
              <a:rPr lang="en-US" sz="20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886200" y="2103438"/>
            <a:ext cx="510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Browse by Services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hlinkClick r:id="rId9"/>
              </a:rPr>
              <a:t>Amazon E-Commerce Service</a:t>
            </a:r>
            <a:r>
              <a:rPr lang="en-US" sz="200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hlinkClick r:id="rId10"/>
              </a:rPr>
              <a:t>Amazon Elastic Compute Cloud</a:t>
            </a:r>
            <a:r>
              <a:rPr lang="en-US" sz="200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hlinkClick r:id="rId11"/>
              </a:rPr>
              <a:t>Amazon Historical Pricing</a:t>
            </a:r>
            <a:r>
              <a:rPr lang="en-US" sz="200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hlinkClick r:id="rId12"/>
              </a:rPr>
              <a:t>Amazon Mechanical Turk (Beta)</a:t>
            </a:r>
            <a:r>
              <a:rPr lang="en-US" sz="200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hlinkClick r:id="rId13"/>
              </a:rPr>
              <a:t>Amazon Simple Queue Service</a:t>
            </a:r>
            <a:r>
              <a:rPr lang="en-US" sz="200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hlinkClick r:id="rId14"/>
              </a:rPr>
              <a:t>Amazon Simple Storage Service</a:t>
            </a:r>
            <a:r>
              <a:rPr lang="en-US" sz="200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hlinkClick r:id="rId15"/>
              </a:rPr>
              <a:t>Alexa Site Thumbnail</a:t>
            </a:r>
            <a:r>
              <a:rPr lang="en-US" sz="200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hlinkClick r:id="rId16"/>
              </a:rPr>
              <a:t>Alexa Top Sites</a:t>
            </a:r>
            <a:r>
              <a:rPr lang="en-US" sz="200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hlinkClick r:id="rId17"/>
              </a:rPr>
              <a:t>Alexa Web Information Service</a:t>
            </a:r>
            <a:r>
              <a:rPr lang="en-US" sz="200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hlinkClick r:id="rId18"/>
              </a:rPr>
              <a:t>Alexa Web Search</a:t>
            </a:r>
            <a:r>
              <a:rPr lang="en-US" sz="2000"/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781050" y="1538288"/>
            <a:ext cx="8007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Registration is required to use these services, but </a:t>
            </a:r>
            <a:r>
              <a:rPr lang="en-US" dirty="0" smtClean="0">
                <a:latin typeface="Arial" charset="0"/>
                <a:cs typeface="Arial" charset="0"/>
              </a:rPr>
              <a:t>some services </a:t>
            </a:r>
            <a:r>
              <a:rPr lang="en-US" dirty="0">
                <a:latin typeface="Arial" charset="0"/>
                <a:cs typeface="Arial" charset="0"/>
              </a:rPr>
              <a:t>are free, yet</a:t>
            </a:r>
          </a:p>
        </p:txBody>
      </p:sp>
    </p:spTree>
    <p:extLst>
      <p:ext uri="{BB962C8B-B14F-4D97-AF65-F5344CB8AC3E}">
        <p14:creationId xmlns:p14="http://schemas.microsoft.com/office/powerpoint/2010/main" val="38998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98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90" y="1143000"/>
            <a:ext cx="7186260" cy="568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20904B-4538-4A75-9FD4-4797BC5BB3BA}" type="slidenum">
              <a:rPr lang="en-US" smtClean="0">
                <a:solidFill>
                  <a:schemeClr val="tx2"/>
                </a:solidFill>
              </a:rPr>
              <a:pPr/>
              <a:t>48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514600" y="182563"/>
            <a:ext cx="4011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>
                <a:solidFill>
                  <a:schemeClr val="hlink"/>
                </a:solidFill>
                <a:cs typeface="Arial" charset="0"/>
              </a:rPr>
              <a:t>Adding Web Services 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1295400" y="758825"/>
            <a:ext cx="7772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Arial" charset="0"/>
                <a:cs typeface="Arial" charset="0"/>
              </a:rPr>
              <a:t>http://webservices.amazon.com/AWSECommerceService/AWSECommerceService.wsdl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84962" y="762000"/>
            <a:ext cx="2220838" cy="1866900"/>
            <a:chOff x="6084962" y="762000"/>
            <a:chExt cx="2220838" cy="1866900"/>
          </a:xfrm>
        </p:grpSpPr>
        <p:sp>
          <p:nvSpPr>
            <p:cNvPr id="17415" name="Oval 5"/>
            <p:cNvSpPr>
              <a:spLocks noChangeArrowheads="1"/>
            </p:cNvSpPr>
            <p:nvPr/>
          </p:nvSpPr>
          <p:spPr bwMode="auto">
            <a:xfrm>
              <a:off x="6084962" y="2247900"/>
              <a:ext cx="381000" cy="38100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Oval 6"/>
            <p:cNvSpPr>
              <a:spLocks noChangeArrowheads="1"/>
            </p:cNvSpPr>
            <p:nvPr/>
          </p:nvSpPr>
          <p:spPr bwMode="auto">
            <a:xfrm>
              <a:off x="7924800" y="762000"/>
              <a:ext cx="381000" cy="38100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8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11" y="0"/>
            <a:ext cx="5616230" cy="6853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2E4EE7-1DE6-4186-BC6B-A0295F945514}" type="slidenum">
              <a:rPr lang="en-US" smtClean="0">
                <a:solidFill>
                  <a:schemeClr val="tx2"/>
                </a:solidFill>
              </a:rPr>
              <a:pPr/>
              <a:t>49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105900" y="544990"/>
            <a:ext cx="601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http://soap.amazon.com/schemas2/AmazonWebServices.wsdl</a:t>
            </a:r>
          </a:p>
        </p:txBody>
      </p:sp>
    </p:spTree>
    <p:extLst>
      <p:ext uri="{BB962C8B-B14F-4D97-AF65-F5344CB8AC3E}">
        <p14:creationId xmlns:p14="http://schemas.microsoft.com/office/powerpoint/2010/main" val="13602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5DA3A4-FB64-4F71-93F6-BBC554CB7C9A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152400"/>
            <a:ext cx="7620000" cy="111125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Service Hosting by</a:t>
            </a:r>
            <a:br>
              <a:rPr lang="en-US" dirty="0" smtClean="0"/>
            </a:br>
            <a:r>
              <a:rPr lang="en-US" dirty="0" smtClean="0"/>
              <a:t>Internet Information Services (IIS)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23140"/>
            <a:ext cx="8269288" cy="3916363"/>
          </a:xfrm>
        </p:spPr>
        <p:txBody>
          <a:bodyPr/>
          <a:lstStyle/>
          <a:p>
            <a:pPr eaLnBrk="1" hangingPunct="1"/>
            <a:r>
              <a:rPr lang="en-US" dirty="0" smtClean="0"/>
              <a:t>running all the time, listening to the requests, and queuing the requests;</a:t>
            </a:r>
          </a:p>
          <a:p>
            <a:pPr eaLnBrk="1" hangingPunct="1"/>
            <a:r>
              <a:rPr lang="en-US" dirty="0" smtClean="0"/>
              <a:t>redirecting requests from remote clients, who want to access services on the server, to the right services hosted on IIS;</a:t>
            </a:r>
          </a:p>
          <a:p>
            <a:pPr eaLnBrk="1" hangingPunct="1"/>
            <a:r>
              <a:rPr lang="en-US" dirty="0" smtClean="0"/>
              <a:t>managing resources sharing among services on IIS;</a:t>
            </a:r>
          </a:p>
          <a:p>
            <a:pPr eaLnBrk="1" hangingPunct="1"/>
            <a:r>
              <a:rPr lang="en-US" dirty="0" smtClean="0"/>
              <a:t>authenticating remote callers and safeguard data </a:t>
            </a:r>
          </a:p>
          <a:p>
            <a:pPr eaLnBrk="1" hangingPunct="1"/>
            <a:r>
              <a:rPr lang="en-US" dirty="0" smtClean="0"/>
              <a:t>supporting Secure Sockets Layer (SSL) connection.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93725" y="1303940"/>
            <a:ext cx="8397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IIS are services running on </a:t>
            </a:r>
            <a:r>
              <a:rPr lang="en-US" sz="2800" dirty="0" smtClean="0"/>
              <a:t>Web </a:t>
            </a:r>
            <a:r>
              <a:rPr lang="en-US" sz="2800" dirty="0"/>
              <a:t>servers, as well as on Windows. </a:t>
            </a:r>
          </a:p>
          <a:p>
            <a:r>
              <a:rPr lang="en-US" sz="2800" dirty="0" smtClean="0"/>
              <a:t>IIS are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9938" y="979488"/>
            <a:ext cx="4564062" cy="587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2620" y="152400"/>
            <a:ext cx="7620000" cy="623888"/>
          </a:xfrm>
        </p:spPr>
        <p:txBody>
          <a:bodyPr/>
          <a:lstStyle/>
          <a:p>
            <a:r>
              <a:rPr lang="en-US" dirty="0" smtClean="0"/>
              <a:t>Google Service </a:t>
            </a:r>
            <a:r>
              <a:rPr lang="en-US" dirty="0" smtClean="0"/>
              <a:t>(Mostly, RESTful Services)</a:t>
            </a:r>
            <a:endParaRPr 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16088"/>
            <a:ext cx="8269288" cy="4608512"/>
          </a:xfrm>
        </p:spPr>
        <p:txBody>
          <a:bodyPr/>
          <a:lstStyle/>
          <a:p>
            <a:r>
              <a:rPr lang="en-US" smtClean="0"/>
              <a:t>Google Web APIs</a:t>
            </a:r>
            <a:br>
              <a:rPr lang="en-US" smtClean="0"/>
            </a:br>
            <a:r>
              <a:rPr lang="en-US" smtClean="0">
                <a:hlinkClick r:id="rId4"/>
              </a:rPr>
              <a:t>http://code.google.com/</a:t>
            </a:r>
            <a:r>
              <a:rPr lang="en-US" smtClean="0"/>
              <a:t> </a:t>
            </a:r>
          </a:p>
          <a:p>
            <a:r>
              <a:rPr lang="en-US" smtClean="0">
                <a:hlinkClick r:id="rId5"/>
              </a:rPr>
              <a:t>http://code.google.com/more/</a:t>
            </a:r>
            <a:endParaRPr lang="en-US" smtClean="0"/>
          </a:p>
          <a:p>
            <a:r>
              <a:rPr lang="en-US" smtClean="0"/>
              <a:t>Google Web API Forum </a:t>
            </a:r>
            <a:r>
              <a:rPr lang="en-US" smtClean="0">
                <a:hlinkClick r:id="rId6"/>
              </a:rPr>
              <a:t>http://groups.google.com/group/google.public.web-apis</a:t>
            </a:r>
            <a:endParaRPr lang="en-US" smtClean="0"/>
          </a:p>
          <a:p>
            <a:r>
              <a:rPr lang="en-US" smtClean="0"/>
              <a:t>Google Web API FAQ</a:t>
            </a:r>
            <a:br>
              <a:rPr lang="en-US" smtClean="0"/>
            </a:br>
            <a:r>
              <a:rPr lang="en-US" smtClean="0">
                <a:hlinkClick r:id="rId7"/>
              </a:rPr>
              <a:t>http://www.google.com/apis/api_faq.html#gen6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65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08100" y="152400"/>
            <a:ext cx="7759700" cy="623888"/>
          </a:xfrm>
        </p:spPr>
        <p:txBody>
          <a:bodyPr/>
          <a:lstStyle/>
          <a:p>
            <a:r>
              <a:rPr lang="en-US" smtClean="0"/>
              <a:t>Microsoft Services: </a:t>
            </a:r>
            <a:r>
              <a:rPr lang="en-US" sz="1800" smtClean="0"/>
              <a:t>http://msdn.microsoft.com/en-us/library/</a:t>
            </a:r>
            <a:endParaRPr 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369180"/>
              </p:ext>
            </p:extLst>
          </p:nvPr>
        </p:nvGraphicFramePr>
        <p:xfrm>
          <a:off x="398463" y="1455738"/>
          <a:ext cx="8575675" cy="2133600"/>
        </p:xfrm>
        <a:graphic>
          <a:graphicData uri="http://schemas.openxmlformats.org/drawingml/2006/table">
            <a:tbl>
              <a:tblPr/>
              <a:tblGrid>
                <a:gridCol w="1821383"/>
                <a:gridCol w="6754292"/>
              </a:tblGrid>
              <a:tr h="200025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Service Name</a:t>
                      </a:r>
                    </a:p>
                  </a:txBody>
                  <a:tcPr marL="38098" marR="38098" marT="38100" marB="3810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Production Service Metadata URL</a:t>
                      </a:r>
                    </a:p>
                  </a:txBody>
                  <a:tcPr marL="38098" marR="38098" marT="38100" marB="3810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Geocode Service</a:t>
                      </a: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1364C4"/>
                          </a:solidFill>
                          <a:effectLst/>
                        </a:rPr>
                        <a:t>http://dev.virtualearth.net/webservices/v1/geocodeservice/geocodeservice.svc</a:t>
                      </a:r>
                      <a:endParaRPr lang="en-US" sz="1600" dirty="0">
                        <a:effectLst/>
                      </a:endParaRP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Imagery Service</a:t>
                      </a: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1364C4"/>
                          </a:solidFill>
                          <a:effectLst/>
                        </a:rPr>
                        <a:t>http://dev.virtualearth.net/webservices/v1/imageryservice/imageryservice.svc</a:t>
                      </a:r>
                      <a:endParaRPr lang="en-US" sz="1600" dirty="0">
                        <a:effectLst/>
                      </a:endParaRP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Route Service</a:t>
                      </a: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1364C4"/>
                          </a:solidFill>
                          <a:effectLst/>
                        </a:rPr>
                        <a:t>http://</a:t>
                      </a:r>
                      <a:r>
                        <a:rPr lang="en-US" sz="1600" u="sng" dirty="0" smtClean="0">
                          <a:solidFill>
                            <a:srgbClr val="1364C4"/>
                          </a:solidFill>
                          <a:effectLst/>
                        </a:rPr>
                        <a:t>dev.virtualearth.net/webservices/v1/routeservice/routeservice.svc</a:t>
                      </a:r>
                      <a:endParaRPr lang="en-US" sz="1600" dirty="0">
                        <a:effectLst/>
                      </a:endParaRP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  <a:effectLst/>
                        </a:rPr>
                        <a:t>Search Service</a:t>
                      </a: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1364C4"/>
                          </a:solidFill>
                          <a:effectLst/>
                        </a:rPr>
                        <a:t>http://dev.virtualearth.net/webservices/v1/searchservice/searchservice.svc</a:t>
                      </a:r>
                      <a:endParaRPr lang="en-US" sz="1600" dirty="0">
                        <a:effectLst/>
                      </a:endParaRPr>
                    </a:p>
                  </a:txBody>
                  <a:tcPr marL="38098" marR="38098" marT="85725" marB="8572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6EDC6F-5EEC-439F-97BF-6409655A0011}" type="slidenum">
              <a:rPr lang="en-US" smtClean="0">
                <a:solidFill>
                  <a:schemeClr val="tx2"/>
                </a:solidFill>
              </a:rPr>
              <a:pPr/>
              <a:t>51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5963" y="15271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05" name="Rectangle 6"/>
          <p:cNvSpPr>
            <a:spLocks noChangeArrowheads="1"/>
          </p:cNvSpPr>
          <p:nvPr/>
        </p:nvSpPr>
        <p:spPr bwMode="auto">
          <a:xfrm>
            <a:off x="322263" y="1038225"/>
            <a:ext cx="766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Bing SOAP Services</a:t>
            </a:r>
            <a:r>
              <a:rPr lang="en-US" dirty="0"/>
              <a:t>: http://msdn.microsoft.com/en-us/library/cc966738.aspx</a:t>
            </a:r>
          </a:p>
        </p:txBody>
      </p:sp>
      <p:sp>
        <p:nvSpPr>
          <p:cNvPr id="20506" name="Rectangle 7"/>
          <p:cNvSpPr>
            <a:spLocks noChangeArrowheads="1"/>
          </p:cNvSpPr>
          <p:nvPr/>
        </p:nvSpPr>
        <p:spPr bwMode="auto">
          <a:xfrm>
            <a:off x="322263" y="3656013"/>
            <a:ext cx="7664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Bing RESTful Services</a:t>
            </a:r>
            <a:r>
              <a:rPr lang="en-US" dirty="0"/>
              <a:t>: http://msdn.microsoft.com/en-us/library/ff701713.aspx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38832"/>
              </p:ext>
            </p:extLst>
          </p:nvPr>
        </p:nvGraphicFramePr>
        <p:xfrm>
          <a:off x="411163" y="4416425"/>
          <a:ext cx="8575675" cy="2257428"/>
        </p:xfrm>
        <a:graphic>
          <a:graphicData uri="http://schemas.openxmlformats.org/drawingml/2006/table">
            <a:tbl>
              <a:tblPr/>
              <a:tblGrid>
                <a:gridCol w="2200838"/>
                <a:gridCol w="6374837"/>
              </a:tblGrid>
              <a:tr h="280863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Locations API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Use the Locations API to geocode and reverse-geocode location data.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Imagery API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the Imagery API to get a static map and imagery data information such as map tiles and providers.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Routes API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the Routes API to get directions and route information for driving, walking or using transit.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Traffic API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the Traffic API to get information about traffic incidents and issues in a specified area.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863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Common Parameters and Types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common parameters and types to specify values such as culture and pushpin styles.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Common Response Description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this description to understand the results returned for a Bing Maps REST Services request.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863"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Status Codes and Errors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Use the status and error code descriptions for troubleshooting.</a:t>
                      </a:r>
                    </a:p>
                  </a:txBody>
                  <a:tcPr marL="21789" marR="21789" marT="48992" marB="489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59125" y="15240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34" name="Rectangle 10"/>
          <p:cNvSpPr>
            <a:spLocks noChangeArrowheads="1"/>
          </p:cNvSpPr>
          <p:nvPr/>
        </p:nvSpPr>
        <p:spPr bwMode="auto">
          <a:xfrm>
            <a:off x="322263" y="3967163"/>
            <a:ext cx="7308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Bing APIs: http://msdn.microsoft.com/en-us/library/ff701722.aspx</a:t>
            </a:r>
          </a:p>
        </p:txBody>
      </p:sp>
    </p:spTree>
    <p:extLst>
      <p:ext uri="{BB962C8B-B14F-4D97-AF65-F5344CB8AC3E}">
        <p14:creationId xmlns:p14="http://schemas.microsoft.com/office/powerpoint/2010/main" val="27394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6553200" y="2897188"/>
            <a:ext cx="2514600" cy="1292225"/>
          </a:xfrm>
          <a:prstGeom prst="wedgeRoundRectCallout">
            <a:avLst>
              <a:gd name="adj1" fmla="val -41255"/>
              <a:gd name="adj2" fmla="val 925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DataSet</a:t>
            </a:r>
            <a:r>
              <a:rPr lang="en-US" dirty="0"/>
              <a:t> can be accessed as an XML file, or as table (2D-array) through indices.</a:t>
            </a: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mtClean="0"/>
              <a:t>Services from: </a:t>
            </a:r>
            <a:r>
              <a:rPr lang="en-US" sz="2400" b="0" smtClean="0"/>
              <a:t>http://www.webservicex.net/</a:t>
            </a:r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85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63E426-F78C-4B6F-9A6A-9987C083FFE3}" type="slidenum">
              <a:rPr lang="en-US" smtClean="0">
                <a:solidFill>
                  <a:schemeClr val="tx2"/>
                </a:solidFill>
              </a:rPr>
              <a:pPr/>
              <a:t>52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371600" y="1001713"/>
            <a:ext cx="624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Test the service at: http://www.webservicex.net/uszip.asmx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0" y="4446588"/>
            <a:ext cx="33528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/>
              <a:t> </a:t>
            </a:r>
            <a:r>
              <a:rPr lang="en-US" sz="1400"/>
              <a:t> &lt;?xml version="1.0" encoding="utf-8" ?&gt; </a:t>
            </a:r>
          </a:p>
          <a:p>
            <a:r>
              <a:rPr lang="en-US" sz="1400" b="1"/>
              <a:t> </a:t>
            </a:r>
            <a:r>
              <a:rPr lang="en-US" sz="1400"/>
              <a:t> &lt;NewDataSet&gt;</a:t>
            </a:r>
          </a:p>
          <a:p>
            <a:r>
              <a:rPr lang="en-US" sz="1400" b="1"/>
              <a:t> </a:t>
            </a:r>
            <a:r>
              <a:rPr lang="en-US" sz="1400"/>
              <a:t> &lt;Table&gt;</a:t>
            </a:r>
          </a:p>
          <a:p>
            <a:r>
              <a:rPr lang="en-US" sz="1400" b="1"/>
              <a:t> </a:t>
            </a:r>
            <a:r>
              <a:rPr lang="en-US" sz="1400"/>
              <a:t> &lt;CITY&gt;</a:t>
            </a:r>
            <a:r>
              <a:rPr lang="en-US" sz="1400" b="1"/>
              <a:t>Tempe</a:t>
            </a:r>
            <a:r>
              <a:rPr lang="en-US" sz="1400"/>
              <a:t>&lt;/CITY&gt; </a:t>
            </a:r>
          </a:p>
          <a:p>
            <a:r>
              <a:rPr lang="en-US" sz="1400" b="1"/>
              <a:t> </a:t>
            </a:r>
            <a:r>
              <a:rPr lang="en-US" sz="1400"/>
              <a:t> &lt;STATE&gt;</a:t>
            </a:r>
            <a:r>
              <a:rPr lang="en-US" sz="1400" b="1"/>
              <a:t>AZ</a:t>
            </a:r>
            <a:r>
              <a:rPr lang="en-US" sz="1400"/>
              <a:t>&lt;/STATE&gt; </a:t>
            </a:r>
          </a:p>
          <a:p>
            <a:r>
              <a:rPr lang="en-US" sz="1400" b="1"/>
              <a:t> </a:t>
            </a:r>
            <a:r>
              <a:rPr lang="en-US" sz="1400"/>
              <a:t> &lt;ZIP&gt;</a:t>
            </a:r>
            <a:r>
              <a:rPr lang="en-US" sz="1400" b="1"/>
              <a:t>85281</a:t>
            </a:r>
            <a:r>
              <a:rPr lang="en-US" sz="1400"/>
              <a:t>&lt;/ZIP&gt; </a:t>
            </a:r>
          </a:p>
          <a:p>
            <a:r>
              <a:rPr lang="en-US" sz="1400" b="1"/>
              <a:t> </a:t>
            </a:r>
            <a:r>
              <a:rPr lang="en-US" sz="1400"/>
              <a:t> &lt;AREA_CODE&gt;</a:t>
            </a:r>
            <a:r>
              <a:rPr lang="en-US" sz="1400" b="1"/>
              <a:t>602</a:t>
            </a:r>
            <a:r>
              <a:rPr lang="en-US" sz="1400"/>
              <a:t>&lt;/AREA_CODE&gt; </a:t>
            </a:r>
          </a:p>
          <a:p>
            <a:r>
              <a:rPr lang="en-US" sz="1400" b="1"/>
              <a:t> </a:t>
            </a:r>
            <a:r>
              <a:rPr lang="en-US" sz="1400"/>
              <a:t> &lt;TIME_ZONE&gt;</a:t>
            </a:r>
            <a:r>
              <a:rPr lang="en-US" sz="1400" b="1"/>
              <a:t>M</a:t>
            </a:r>
            <a:r>
              <a:rPr lang="en-US" sz="1400"/>
              <a:t>&lt;/TIME_ZONE&gt; </a:t>
            </a:r>
          </a:p>
          <a:p>
            <a:r>
              <a:rPr lang="en-US" sz="1400" b="1"/>
              <a:t> </a:t>
            </a:r>
            <a:r>
              <a:rPr lang="en-US" sz="1400"/>
              <a:t> &lt;/Table&gt;</a:t>
            </a:r>
          </a:p>
          <a:p>
            <a:r>
              <a:rPr lang="en-US" sz="1400" b="1"/>
              <a:t> </a:t>
            </a:r>
            <a:r>
              <a:rPr lang="en-US" sz="1400"/>
              <a:t> &lt;/NewDataSet&gt;</a:t>
            </a:r>
          </a:p>
        </p:txBody>
      </p:sp>
      <p:pic>
        <p:nvPicPr>
          <p:cNvPr id="273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419600"/>
            <a:ext cx="44100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00200"/>
            <a:ext cx="58959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152400" y="266700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/>
              <a:t>Try It</a:t>
            </a: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228600" y="56388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eft Arrow 10"/>
          <p:cNvSpPr>
            <a:spLocks noChangeArrowheads="1"/>
          </p:cNvSpPr>
          <p:nvPr/>
        </p:nvSpPr>
        <p:spPr bwMode="auto">
          <a:xfrm>
            <a:off x="6553200" y="1828800"/>
            <a:ext cx="1600200" cy="838200"/>
          </a:xfrm>
          <a:prstGeom prst="leftArrow">
            <a:avLst>
              <a:gd name="adj1" fmla="val 50000"/>
              <a:gd name="adj2" fmla="val 49999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WSDL File</a:t>
            </a:r>
          </a:p>
        </p:txBody>
      </p:sp>
    </p:spTree>
    <p:extLst>
      <p:ext uri="{BB962C8B-B14F-4D97-AF65-F5344CB8AC3E}">
        <p14:creationId xmlns:p14="http://schemas.microsoft.com/office/powerpoint/2010/main" val="91063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9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from: </a:t>
            </a:r>
            <a:r>
              <a:rPr lang="en-US" sz="2400" b="0" dirty="0" smtClean="0"/>
              <a:t>http://www.remotemethods.com/ 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85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B7DCA3-D75F-45FF-ABCC-96D68A043E76}" type="slidenum">
              <a:rPr lang="en-US" smtClean="0">
                <a:solidFill>
                  <a:schemeClr val="tx2"/>
                </a:solidFill>
              </a:rPr>
              <a:pPr/>
              <a:t>53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75" y="1000360"/>
            <a:ext cx="8250394" cy="531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Membrane: </a:t>
            </a:r>
            <a:r>
              <a:rPr lang="en-US" sz="2800" b="0" dirty="0"/>
              <a:t>http://www.service-repository.com/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9A02F-04B2-4C1C-8395-04FE6D8BD7F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000360"/>
            <a:ext cx="7817185" cy="581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p Arrow 3"/>
          <p:cNvSpPr/>
          <p:nvPr/>
        </p:nvSpPr>
        <p:spPr bwMode="auto">
          <a:xfrm>
            <a:off x="1460305" y="2062890"/>
            <a:ext cx="607160" cy="30358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1570" y="2058693"/>
            <a:ext cx="6156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More services: http</a:t>
            </a:r>
            <a:r>
              <a:rPr lang="en-US" sz="1400" dirty="0">
                <a:hlinkClick r:id="rId3"/>
              </a:rPr>
              <a:t>://www.service-repository.com/endpoint/hosts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9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1DFBD6-3C0D-4759-B35F-06A92C490380}" type="slidenum">
              <a:rPr lang="en-US" smtClean="0">
                <a:solidFill>
                  <a:schemeClr val="tx2"/>
                </a:solidFill>
              </a:rPr>
              <a:pPr/>
              <a:t>55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FlightStats: </a:t>
            </a:r>
            <a:r>
              <a:rPr lang="en-US" sz="1400" b="0" smtClean="0"/>
              <a:t>https://www.flightstats.com/developers/bin/view/Web+Services/WSDL</a:t>
            </a:r>
            <a:endParaRPr lang="en-US" sz="2400" b="0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895350"/>
            <a:ext cx="6376988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4343400"/>
            <a:ext cx="637698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8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public.asu.edu/~ychen10/images/SocWsi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39" y="304190"/>
            <a:ext cx="1510920" cy="198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Services Search Engines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0C257-7ECF-4951-AE92-D69215146D5B}" type="slidenum">
              <a:rPr lang="en-US" smtClean="0">
                <a:solidFill>
                  <a:schemeClr val="tx2"/>
                </a:solidFill>
              </a:rPr>
              <a:pPr/>
              <a:t>56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550572" y="1076325"/>
            <a:ext cx="8043863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98513" indent="-341313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990000"/>
                </a:solidFill>
              </a:rPr>
              <a:t>ASU Repository of Services and Applications </a:t>
            </a:r>
            <a:r>
              <a:rPr lang="en-US" sz="2400" dirty="0"/>
              <a:t>(http://venus.eas.asu.edu/WSRepository/repository.html)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CSE445/598 Textbook, Appendix C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990000"/>
                </a:solidFill>
              </a:rPr>
              <a:t>ASU Services Search Engine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http://venus.eas.asu.edu/sse/</a:t>
            </a:r>
            <a:r>
              <a:rPr lang="en-US" sz="2400" dirty="0"/>
              <a:t>)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 directory of services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Using a crawler to discover services and store the directory information into a database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solidFill>
                  <a:srgbClr val="0000FF"/>
                </a:solidFill>
              </a:rPr>
              <a:t>Seekda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(http://webservices.seekda.com/)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 Web Services portal that provides a direct access to a robust technology platform enabling search for public Web Services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 catalogue of more than 28,000 service descriptions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http://www.serviceplatform.org/: </a:t>
            </a:r>
            <a:r>
              <a:rPr lang="en-US" sz="2400" dirty="0"/>
              <a:t>Open Source Service Platform Research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http://data.serviceplatform.org/servicefinder/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19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 bwMode="auto">
          <a:xfrm>
            <a:off x="382588" y="1665288"/>
            <a:ext cx="8380412" cy="51165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43" name="Rounded Rectangle 69"/>
          <p:cNvSpPr>
            <a:spLocks noChangeArrowheads="1"/>
          </p:cNvSpPr>
          <p:nvPr/>
        </p:nvSpPr>
        <p:spPr bwMode="auto">
          <a:xfrm>
            <a:off x="992188" y="1752600"/>
            <a:ext cx="5334000" cy="2362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Title 1"/>
          <p:cNvSpPr>
            <a:spLocks noGrp="1"/>
          </p:cNvSpPr>
          <p:nvPr>
            <p:ph type="title"/>
          </p:nvPr>
        </p:nvSpPr>
        <p:spPr>
          <a:xfrm>
            <a:off x="1354138" y="61913"/>
            <a:ext cx="7620000" cy="623887"/>
          </a:xfrm>
        </p:spPr>
        <p:txBody>
          <a:bodyPr/>
          <a:lstStyle/>
          <a:p>
            <a:r>
              <a:rPr lang="en-US" smtClean="0"/>
              <a:t>IIS Server and Service Adminstration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CDBC8C-FFF5-49F9-AC69-1EE7C40026C3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6" name="Rounded Rectangle 4"/>
          <p:cNvSpPr>
            <a:spLocks noChangeArrowheads="1"/>
          </p:cNvSpPr>
          <p:nvPr/>
        </p:nvSpPr>
        <p:spPr bwMode="auto">
          <a:xfrm>
            <a:off x="2209800" y="9906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Browser</a:t>
            </a:r>
          </a:p>
        </p:txBody>
      </p:sp>
      <p:sp>
        <p:nvSpPr>
          <p:cNvPr id="10247" name="Rounded Rectangle 5"/>
          <p:cNvSpPr>
            <a:spLocks noChangeArrowheads="1"/>
          </p:cNvSpPr>
          <p:nvPr/>
        </p:nvSpPr>
        <p:spPr bwMode="auto">
          <a:xfrm>
            <a:off x="3352800" y="9906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Browser</a:t>
            </a:r>
          </a:p>
        </p:txBody>
      </p:sp>
      <p:sp>
        <p:nvSpPr>
          <p:cNvPr id="10248" name="Rounded Rectangle 7"/>
          <p:cNvSpPr>
            <a:spLocks noChangeArrowheads="1"/>
          </p:cNvSpPr>
          <p:nvPr/>
        </p:nvSpPr>
        <p:spPr bwMode="auto">
          <a:xfrm>
            <a:off x="4495800" y="9906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Browser</a:t>
            </a:r>
          </a:p>
        </p:txBody>
      </p:sp>
      <p:sp>
        <p:nvSpPr>
          <p:cNvPr id="10249" name="Rounded Rectangle 8"/>
          <p:cNvSpPr>
            <a:spLocks noChangeArrowheads="1"/>
          </p:cNvSpPr>
          <p:nvPr/>
        </p:nvSpPr>
        <p:spPr bwMode="auto">
          <a:xfrm>
            <a:off x="5638800" y="990600"/>
            <a:ext cx="1066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Browser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3201988" y="1905000"/>
            <a:ext cx="23622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Listeners and router</a:t>
            </a:r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3201988" y="2438400"/>
            <a:ext cx="23622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Buffer Queue</a:t>
            </a: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6829425" y="2057400"/>
            <a:ext cx="1630363" cy="1066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Web Administration Service (WAS)</a:t>
            </a:r>
          </a:p>
        </p:txBody>
      </p:sp>
      <p:cxnSp>
        <p:nvCxnSpPr>
          <p:cNvPr id="10253" name="Straight Arrow Connector 15"/>
          <p:cNvCxnSpPr>
            <a:cxnSpLocks noChangeShapeType="1"/>
            <a:stCxn id="10251" idx="3"/>
            <a:endCxn id="10252" idx="1"/>
          </p:cNvCxnSpPr>
          <p:nvPr/>
        </p:nvCxnSpPr>
        <p:spPr bwMode="auto">
          <a:xfrm>
            <a:off x="5564188" y="2590800"/>
            <a:ext cx="12652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Flowchart: Magnetic Disk 23"/>
          <p:cNvSpPr>
            <a:spLocks noChangeArrowheads="1"/>
          </p:cNvSpPr>
          <p:nvPr/>
        </p:nvSpPr>
        <p:spPr bwMode="auto">
          <a:xfrm>
            <a:off x="7002463" y="3581400"/>
            <a:ext cx="1285875" cy="811213"/>
          </a:xfrm>
          <a:prstGeom prst="flowChartMagneticDisk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cxnSp>
        <p:nvCxnSpPr>
          <p:cNvPr id="10255" name="Straight Arrow Connector 27"/>
          <p:cNvCxnSpPr>
            <a:cxnSpLocks noChangeShapeType="1"/>
            <a:stCxn id="10252" idx="2"/>
            <a:endCxn id="10254" idx="1"/>
          </p:cNvCxnSpPr>
          <p:nvPr/>
        </p:nvCxnSpPr>
        <p:spPr bwMode="auto">
          <a:xfrm>
            <a:off x="7645400" y="3124200"/>
            <a:ext cx="1588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TextBox 28"/>
          <p:cNvSpPr txBox="1">
            <a:spLocks noChangeArrowheads="1"/>
          </p:cNvSpPr>
          <p:nvPr/>
        </p:nvSpPr>
        <p:spPr bwMode="auto">
          <a:xfrm>
            <a:off x="7620000" y="32004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lookup</a:t>
            </a:r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2744788" y="3127375"/>
            <a:ext cx="1371600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Application Request Queue</a:t>
            </a:r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4649788" y="3203575"/>
            <a:ext cx="1316037" cy="758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/>
              <a:t>Service Request Queue</a:t>
            </a:r>
          </a:p>
        </p:txBody>
      </p:sp>
      <p:sp>
        <p:nvSpPr>
          <p:cNvPr id="10259" name="TextBox 39"/>
          <p:cNvSpPr txBox="1">
            <a:spLocks noChangeArrowheads="1"/>
          </p:cNvSpPr>
          <p:nvPr/>
        </p:nvSpPr>
        <p:spPr bwMode="auto">
          <a:xfrm>
            <a:off x="4171950" y="32734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…</a:t>
            </a:r>
          </a:p>
        </p:txBody>
      </p:sp>
      <p:cxnSp>
        <p:nvCxnSpPr>
          <p:cNvPr id="10260" name="Straight Arrow Connector 61"/>
          <p:cNvCxnSpPr>
            <a:cxnSpLocks noChangeShapeType="1"/>
          </p:cNvCxnSpPr>
          <p:nvPr/>
        </p:nvCxnSpPr>
        <p:spPr bwMode="auto">
          <a:xfrm rot="5400000">
            <a:off x="3471069" y="2932907"/>
            <a:ext cx="3778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Straight Arrow Connector 62"/>
          <p:cNvCxnSpPr>
            <a:cxnSpLocks noChangeShapeType="1"/>
          </p:cNvCxnSpPr>
          <p:nvPr/>
        </p:nvCxnSpPr>
        <p:spPr bwMode="auto">
          <a:xfrm rot="5400000">
            <a:off x="4952206" y="2972594"/>
            <a:ext cx="460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Freeform 63"/>
          <p:cNvSpPr>
            <a:spLocks noChangeArrowheads="1"/>
          </p:cNvSpPr>
          <p:nvPr/>
        </p:nvSpPr>
        <p:spPr bwMode="auto">
          <a:xfrm>
            <a:off x="3921125" y="2873375"/>
            <a:ext cx="2908300" cy="239713"/>
          </a:xfrm>
          <a:custGeom>
            <a:avLst/>
            <a:gdLst>
              <a:gd name="T0" fmla="*/ 313136261 w 2601686"/>
              <a:gd name="T1" fmla="*/ 0 h 239485"/>
              <a:gd name="T2" fmla="*/ 0 w 2601686"/>
              <a:gd name="T3" fmla="*/ 0 h 239485"/>
              <a:gd name="T4" fmla="*/ 0 w 2601686"/>
              <a:gd name="T5" fmla="*/ 249249 h 239485"/>
              <a:gd name="T6" fmla="*/ 0 60000 65536"/>
              <a:gd name="T7" fmla="*/ 0 60000 65536"/>
              <a:gd name="T8" fmla="*/ 0 60000 65536"/>
              <a:gd name="T9" fmla="*/ 0 w 2601686"/>
              <a:gd name="T10" fmla="*/ 0 h 239485"/>
              <a:gd name="T11" fmla="*/ 2601686 w 2601686"/>
              <a:gd name="T12" fmla="*/ 239485 h 239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1686" h="239485">
                <a:moveTo>
                  <a:pt x="2601686" y="0"/>
                </a:moveTo>
                <a:lnTo>
                  <a:pt x="0" y="0"/>
                </a:lnTo>
                <a:lnTo>
                  <a:pt x="0" y="239485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64"/>
          <p:cNvSpPr>
            <a:spLocks noChangeArrowheads="1"/>
          </p:cNvSpPr>
          <p:nvPr/>
        </p:nvSpPr>
        <p:spPr bwMode="auto">
          <a:xfrm>
            <a:off x="5564188" y="2955925"/>
            <a:ext cx="1265237" cy="247650"/>
          </a:xfrm>
          <a:custGeom>
            <a:avLst/>
            <a:gdLst>
              <a:gd name="T0" fmla="*/ 0 w 2601686"/>
              <a:gd name="T1" fmla="*/ 0 h 239485"/>
              <a:gd name="T2" fmla="*/ 0 w 2601686"/>
              <a:gd name="T3" fmla="*/ 0 h 239485"/>
              <a:gd name="T4" fmla="*/ 0 w 2601686"/>
              <a:gd name="T5" fmla="*/ 1011080 h 239485"/>
              <a:gd name="T6" fmla="*/ 0 60000 65536"/>
              <a:gd name="T7" fmla="*/ 0 60000 65536"/>
              <a:gd name="T8" fmla="*/ 0 60000 65536"/>
              <a:gd name="T9" fmla="*/ 0 w 2601686"/>
              <a:gd name="T10" fmla="*/ 0 h 239485"/>
              <a:gd name="T11" fmla="*/ 2601686 w 2601686"/>
              <a:gd name="T12" fmla="*/ 239485 h 239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1686" h="239485">
                <a:moveTo>
                  <a:pt x="2601686" y="0"/>
                </a:moveTo>
                <a:lnTo>
                  <a:pt x="0" y="0"/>
                </a:lnTo>
                <a:lnTo>
                  <a:pt x="0" y="239485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264" name="Straight Arrow Connector 68"/>
          <p:cNvCxnSpPr>
            <a:cxnSpLocks noChangeShapeType="1"/>
            <a:stCxn id="10250" idx="2"/>
            <a:endCxn id="10251" idx="0"/>
          </p:cNvCxnSpPr>
          <p:nvPr/>
        </p:nvCxnSpPr>
        <p:spPr bwMode="auto">
          <a:xfrm rot="5400000">
            <a:off x="4269582" y="2324894"/>
            <a:ext cx="228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TextBox 70"/>
          <p:cNvSpPr txBox="1">
            <a:spLocks noChangeArrowheads="1"/>
          </p:cNvSpPr>
          <p:nvPr/>
        </p:nvSpPr>
        <p:spPr bwMode="auto">
          <a:xfrm>
            <a:off x="1239838" y="1797050"/>
            <a:ext cx="89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http.sys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1157288" y="4648200"/>
            <a:ext cx="2057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r>
              <a:rPr lang="en-US" dirty="0" smtClean="0"/>
              <a:t>IIS worker </a:t>
            </a:r>
            <a:r>
              <a:rPr lang="en-US" dirty="0"/>
              <a:t>process (w3wp.exe)</a:t>
            </a:r>
          </a:p>
        </p:txBody>
      </p:sp>
      <p:sp>
        <p:nvSpPr>
          <p:cNvPr id="10268" name="Rectangle 73"/>
          <p:cNvSpPr>
            <a:spLocks noChangeArrowheads="1"/>
          </p:cNvSpPr>
          <p:nvPr/>
        </p:nvSpPr>
        <p:spPr bwMode="auto">
          <a:xfrm>
            <a:off x="1296990" y="5472326"/>
            <a:ext cx="1600200" cy="990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sz="1600" dirty="0" smtClean="0"/>
              <a:t>Application code running as a thread </a:t>
            </a:r>
            <a:r>
              <a:rPr lang="en-US" sz="1600" dirty="0"/>
              <a:t>in the worker process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3900488" y="4648200"/>
            <a:ext cx="20574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ts val="1800"/>
              </a:lnSpc>
              <a:defRPr/>
            </a:pPr>
            <a:r>
              <a:rPr lang="en-US" dirty="0"/>
              <a:t>IIS worker process (w3wp.exe)</a:t>
            </a:r>
          </a:p>
        </p:txBody>
      </p:sp>
      <p:sp>
        <p:nvSpPr>
          <p:cNvPr id="10271" name="Rectangle 76"/>
          <p:cNvSpPr>
            <a:spLocks noChangeArrowheads="1"/>
          </p:cNvSpPr>
          <p:nvPr/>
        </p:nvSpPr>
        <p:spPr bwMode="auto">
          <a:xfrm>
            <a:off x="4038600" y="5341735"/>
            <a:ext cx="1600495" cy="9932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sz="1600" dirty="0"/>
              <a:t>Service code is running as a thread </a:t>
            </a:r>
            <a:r>
              <a:rPr lang="en-US" sz="1600" dirty="0" smtClean="0"/>
              <a:t>in the </a:t>
            </a:r>
            <a:r>
              <a:rPr lang="en-US" sz="1600" dirty="0"/>
              <a:t>worker process</a:t>
            </a:r>
          </a:p>
        </p:txBody>
      </p:sp>
      <p:cxnSp>
        <p:nvCxnSpPr>
          <p:cNvPr id="10272" name="Straight Arrow Connector 78"/>
          <p:cNvCxnSpPr>
            <a:cxnSpLocks noChangeShapeType="1"/>
            <a:stCxn id="10257" idx="2"/>
            <a:endCxn id="72" idx="0"/>
          </p:cNvCxnSpPr>
          <p:nvPr/>
        </p:nvCxnSpPr>
        <p:spPr bwMode="auto">
          <a:xfrm flipH="1">
            <a:off x="2185988" y="3886200"/>
            <a:ext cx="1244600" cy="762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Straight Arrow Connector 80"/>
          <p:cNvCxnSpPr>
            <a:cxnSpLocks noChangeShapeType="1"/>
            <a:stCxn id="10258" idx="2"/>
            <a:endCxn id="75" idx="0"/>
          </p:cNvCxnSpPr>
          <p:nvPr/>
        </p:nvCxnSpPr>
        <p:spPr bwMode="auto">
          <a:xfrm flipH="1">
            <a:off x="4929188" y="3962400"/>
            <a:ext cx="379412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Straight Arrow Connector 83"/>
          <p:cNvCxnSpPr>
            <a:cxnSpLocks noChangeShapeType="1"/>
            <a:stCxn id="10246" idx="2"/>
          </p:cNvCxnSpPr>
          <p:nvPr/>
        </p:nvCxnSpPr>
        <p:spPr bwMode="auto">
          <a:xfrm rot="16200000" flipH="1">
            <a:off x="2743200" y="1295400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Straight Arrow Connector 85"/>
          <p:cNvCxnSpPr>
            <a:cxnSpLocks noChangeShapeType="1"/>
            <a:stCxn id="10247" idx="2"/>
          </p:cNvCxnSpPr>
          <p:nvPr/>
        </p:nvCxnSpPr>
        <p:spPr bwMode="auto">
          <a:xfrm rot="16200000" flipH="1">
            <a:off x="3657600" y="1524000"/>
            <a:ext cx="609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Straight Arrow Connector 87"/>
          <p:cNvCxnSpPr>
            <a:cxnSpLocks noChangeShapeType="1"/>
            <a:stCxn id="10248" idx="2"/>
          </p:cNvCxnSpPr>
          <p:nvPr/>
        </p:nvCxnSpPr>
        <p:spPr bwMode="auto">
          <a:xfrm rot="5400000">
            <a:off x="4572000" y="1447800"/>
            <a:ext cx="609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Straight Arrow Connector 89"/>
          <p:cNvCxnSpPr>
            <a:cxnSpLocks noChangeShapeType="1"/>
            <a:stCxn id="10249" idx="2"/>
          </p:cNvCxnSpPr>
          <p:nvPr/>
        </p:nvCxnSpPr>
        <p:spPr bwMode="auto">
          <a:xfrm rot="5400000">
            <a:off x="5486400" y="1219200"/>
            <a:ext cx="609600" cy="762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8" name="TextBox 91"/>
          <p:cNvSpPr txBox="1">
            <a:spLocks noChangeArrowheads="1"/>
          </p:cNvSpPr>
          <p:nvPr/>
        </p:nvSpPr>
        <p:spPr bwMode="auto">
          <a:xfrm>
            <a:off x="3429000" y="1295400"/>
            <a:ext cx="2281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http and other requests</a:t>
            </a:r>
          </a:p>
        </p:txBody>
      </p:sp>
      <p:sp>
        <p:nvSpPr>
          <p:cNvPr id="10279" name="TextBox 96"/>
          <p:cNvSpPr txBox="1">
            <a:spLocks noChangeArrowheads="1"/>
          </p:cNvSpPr>
          <p:nvPr/>
        </p:nvSpPr>
        <p:spPr bwMode="auto">
          <a:xfrm>
            <a:off x="1068388" y="2855913"/>
            <a:ext cx="18272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Kernel mode, is isolated from user code crash</a:t>
            </a:r>
          </a:p>
        </p:txBody>
      </p:sp>
      <p:sp>
        <p:nvSpPr>
          <p:cNvPr id="10280" name="Rectangle 97"/>
          <p:cNvSpPr>
            <a:spLocks noChangeArrowheads="1"/>
          </p:cNvSpPr>
          <p:nvPr/>
        </p:nvSpPr>
        <p:spPr bwMode="auto">
          <a:xfrm>
            <a:off x="457200" y="4267200"/>
            <a:ext cx="83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User mode </a:t>
            </a:r>
          </a:p>
        </p:txBody>
      </p:sp>
      <p:sp>
        <p:nvSpPr>
          <p:cNvPr id="10281" name="TextBox 98"/>
          <p:cNvSpPr txBox="1">
            <a:spLocks noChangeArrowheads="1"/>
          </p:cNvSpPr>
          <p:nvPr/>
        </p:nvSpPr>
        <p:spPr bwMode="auto">
          <a:xfrm>
            <a:off x="3387725" y="55626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…</a:t>
            </a:r>
          </a:p>
        </p:txBody>
      </p:sp>
      <p:sp>
        <p:nvSpPr>
          <p:cNvPr id="101" name="Rounded Rectangular Callout 100"/>
          <p:cNvSpPr/>
          <p:nvPr/>
        </p:nvSpPr>
        <p:spPr bwMode="auto">
          <a:xfrm>
            <a:off x="6089650" y="5257800"/>
            <a:ext cx="1827213" cy="1295400"/>
          </a:xfrm>
          <a:prstGeom prst="wedgeRoundRectCallout">
            <a:avLst>
              <a:gd name="adj1" fmla="val -28628"/>
              <a:gd name="adj2" fmla="val -22745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Add to an existing queue or create a new queue</a:t>
            </a:r>
          </a:p>
        </p:txBody>
      </p:sp>
      <p:sp>
        <p:nvSpPr>
          <p:cNvPr id="10283" name="TextBox 102"/>
          <p:cNvSpPr txBox="1">
            <a:spLocks noChangeArrowheads="1"/>
          </p:cNvSpPr>
          <p:nvPr/>
        </p:nvSpPr>
        <p:spPr bwMode="auto">
          <a:xfrm>
            <a:off x="917575" y="1382713"/>
            <a:ext cx="1598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IIS Web Server</a:t>
            </a:r>
          </a:p>
        </p:txBody>
      </p:sp>
      <p:sp>
        <p:nvSpPr>
          <p:cNvPr id="104" name="Rounded Rectangular Callout 103"/>
          <p:cNvSpPr/>
          <p:nvPr/>
        </p:nvSpPr>
        <p:spPr bwMode="auto">
          <a:xfrm>
            <a:off x="7607800" y="4465638"/>
            <a:ext cx="1517900" cy="1211262"/>
          </a:xfrm>
          <a:prstGeom prst="wedgeRoundRectCallout">
            <a:avLst>
              <a:gd name="adj1" fmla="val 1928"/>
              <a:gd name="adj2" fmla="val -17011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smtClean="0"/>
              <a:t>Register by converting </a:t>
            </a:r>
            <a:r>
              <a:rPr lang="en-US" dirty="0"/>
              <a:t>to application; Add to DB</a:t>
            </a:r>
          </a:p>
        </p:txBody>
      </p:sp>
      <p:cxnSp>
        <p:nvCxnSpPr>
          <p:cNvPr id="10285" name="Straight Arrow Connector 45"/>
          <p:cNvCxnSpPr>
            <a:cxnSpLocks noChangeShapeType="1"/>
          </p:cNvCxnSpPr>
          <p:nvPr/>
        </p:nvCxnSpPr>
        <p:spPr bwMode="auto">
          <a:xfrm rot="5400000">
            <a:off x="7916069" y="1794669"/>
            <a:ext cx="5238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6" name="TextBox 47"/>
          <p:cNvSpPr txBox="1">
            <a:spLocks noChangeArrowheads="1"/>
          </p:cNvSpPr>
          <p:nvPr/>
        </p:nvSpPr>
        <p:spPr bwMode="auto">
          <a:xfrm>
            <a:off x="7620000" y="609600"/>
            <a:ext cx="13382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Application/</a:t>
            </a:r>
          </a:p>
          <a:p>
            <a:r>
              <a:rPr lang="en-US"/>
              <a:t>Service</a:t>
            </a:r>
          </a:p>
          <a:p>
            <a:r>
              <a:rPr lang="en-US"/>
              <a:t>Registration</a:t>
            </a:r>
          </a:p>
        </p:txBody>
      </p:sp>
      <p:sp>
        <p:nvSpPr>
          <p:cNvPr id="10287" name="Rectangle 4"/>
          <p:cNvSpPr>
            <a:spLocks noChangeArrowheads="1"/>
          </p:cNvSpPr>
          <p:nvPr/>
        </p:nvSpPr>
        <p:spPr bwMode="auto">
          <a:xfrm>
            <a:off x="7077075" y="3768725"/>
            <a:ext cx="1231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Registry</a:t>
            </a:r>
          </a:p>
          <a:p>
            <a:pPr algn="ctr"/>
            <a:r>
              <a:rPr lang="en-US"/>
              <a:t>Metabase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4157773" y="5420833"/>
            <a:ext cx="1600495" cy="9932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sz="1600" dirty="0"/>
              <a:t>Service code is running as a thread </a:t>
            </a:r>
            <a:r>
              <a:rPr lang="en-US" sz="1600" dirty="0" smtClean="0"/>
              <a:t>in the </a:t>
            </a:r>
            <a:r>
              <a:rPr lang="en-US" sz="1600" dirty="0"/>
              <a:t>worker process</a:t>
            </a: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1378005" y="5550095"/>
            <a:ext cx="1600200" cy="990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ts val="1800"/>
              </a:lnSpc>
            </a:pPr>
            <a:r>
              <a:rPr lang="en-US" sz="1600" dirty="0" smtClean="0"/>
              <a:t>Application code running as a thread </a:t>
            </a:r>
            <a:r>
              <a:rPr lang="en-US" sz="1600" dirty="0"/>
              <a:t>in the worker process</a:t>
            </a:r>
          </a:p>
        </p:txBody>
      </p:sp>
      <p:sp>
        <p:nvSpPr>
          <p:cNvPr id="50" name="Rounded Rectangular Callout 49"/>
          <p:cNvSpPr/>
          <p:nvPr/>
        </p:nvSpPr>
        <p:spPr bwMode="auto">
          <a:xfrm>
            <a:off x="124047" y="5367191"/>
            <a:ext cx="925213" cy="471173"/>
          </a:xfrm>
          <a:prstGeom prst="wedgeRoundRectCallout">
            <a:avLst>
              <a:gd name="adj1" fmla="val 97346"/>
              <a:gd name="adj2" fmla="val 8516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 smtClean="0"/>
              <a:t>threads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495300" y="1581150"/>
            <a:ext cx="8220075" cy="3857625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shade val="46275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58" name="Rectangle 66"/>
          <p:cNvSpPr>
            <a:spLocks noChangeArrowheads="1"/>
          </p:cNvSpPr>
          <p:nvPr/>
        </p:nvSpPr>
        <p:spPr bwMode="auto">
          <a:xfrm>
            <a:off x="5861050" y="2921000"/>
            <a:ext cx="676275" cy="681038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Example: IIS Request Processing</a:t>
            </a: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V="1">
            <a:off x="769938" y="4017963"/>
            <a:ext cx="7781925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1270" name="Group 71"/>
          <p:cNvGrpSpPr>
            <a:grpSpLocks/>
          </p:cNvGrpSpPr>
          <p:nvPr/>
        </p:nvGrpSpPr>
        <p:grpSpPr bwMode="auto">
          <a:xfrm>
            <a:off x="3284538" y="1665288"/>
            <a:ext cx="2225675" cy="2014537"/>
            <a:chOff x="2069" y="1049"/>
            <a:chExt cx="1402" cy="1269"/>
          </a:xfrm>
        </p:grpSpPr>
        <p:sp>
          <p:nvSpPr>
            <p:cNvPr id="187398" name="Rectangle 6"/>
            <p:cNvSpPr>
              <a:spLocks noChangeAspect="1" noChangeArrowheads="1"/>
            </p:cNvSpPr>
            <p:nvPr/>
          </p:nvSpPr>
          <p:spPr bwMode="auto">
            <a:xfrm>
              <a:off x="2078" y="1074"/>
              <a:ext cx="1393" cy="1244"/>
            </a:xfrm>
            <a:prstGeom prst="rect">
              <a:avLst/>
            </a:prstGeom>
            <a:solidFill>
              <a:srgbClr val="3333CC">
                <a:alpha val="60001"/>
              </a:srgbClr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Web Administration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&amp; 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Monitoring</a:t>
              </a:r>
            </a:p>
          </p:txBody>
        </p:sp>
        <p:sp>
          <p:nvSpPr>
            <p:cNvPr id="187399" name="Text Box 7"/>
            <p:cNvSpPr txBox="1">
              <a:spLocks noChangeArrowheads="1"/>
            </p:cNvSpPr>
            <p:nvPr/>
          </p:nvSpPr>
          <p:spPr bwMode="auto">
            <a:xfrm>
              <a:off x="2069" y="1049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WAS </a:t>
              </a:r>
              <a:r>
                <a:rPr 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Service</a:t>
              </a:r>
            </a:p>
          </p:txBody>
        </p:sp>
      </p:grpSp>
      <p:grpSp>
        <p:nvGrpSpPr>
          <p:cNvPr id="11271" name="Group 72"/>
          <p:cNvGrpSpPr>
            <a:grpSpLocks/>
          </p:cNvGrpSpPr>
          <p:nvPr/>
        </p:nvGrpSpPr>
        <p:grpSpPr bwMode="auto">
          <a:xfrm>
            <a:off x="3313113" y="4284663"/>
            <a:ext cx="5270500" cy="1100137"/>
            <a:chOff x="2087" y="2699"/>
            <a:chExt cx="3320" cy="693"/>
          </a:xfrm>
        </p:grpSpPr>
        <p:sp>
          <p:nvSpPr>
            <p:cNvPr id="187401" name="Rectangle 9"/>
            <p:cNvSpPr>
              <a:spLocks noChangeAspect="1" noChangeArrowheads="1"/>
            </p:cNvSpPr>
            <p:nvPr/>
          </p:nvSpPr>
          <p:spPr bwMode="auto">
            <a:xfrm>
              <a:off x="2106" y="2699"/>
              <a:ext cx="3301" cy="657"/>
            </a:xfrm>
            <a:prstGeom prst="rect">
              <a:avLst/>
            </a:prstGeom>
            <a:solidFill>
              <a:srgbClr val="3333CC">
                <a:alpha val="60001"/>
              </a:srgbClr>
            </a:solidFill>
            <a:ln w="12700" algn="ctr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1323" name="Text Box 10"/>
            <p:cNvSpPr txBox="1">
              <a:spLocks noChangeArrowheads="1"/>
            </p:cNvSpPr>
            <p:nvPr/>
          </p:nvSpPr>
          <p:spPr bwMode="auto">
            <a:xfrm>
              <a:off x="2087" y="3161"/>
              <a:ext cx="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1"/>
                  </a:solidFill>
                  <a:latin typeface="Arial" charset="0"/>
                </a:rPr>
                <a:t>HTTP</a:t>
              </a:r>
            </a:p>
          </p:txBody>
        </p:sp>
        <p:sp>
          <p:nvSpPr>
            <p:cNvPr id="187403" name="AutoShape 11"/>
            <p:cNvSpPr>
              <a:spLocks noChangeArrowheads="1"/>
            </p:cNvSpPr>
            <p:nvPr/>
          </p:nvSpPr>
          <p:spPr bwMode="auto">
            <a:xfrm>
              <a:off x="4607" y="2765"/>
              <a:ext cx="666" cy="54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66CC">
                    <a:gamma/>
                    <a:shade val="46275"/>
                    <a:invGamma/>
                  </a:srgbClr>
                </a:gs>
                <a:gs pos="100000">
                  <a:srgbClr val="0066CC"/>
                </a:gs>
              </a:gsLst>
              <a:lin ang="2700000" scaled="1"/>
            </a:gradFill>
            <a:ln w="9525">
              <a:solidFill>
                <a:srgbClr val="3C6CA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04" name="Text Box 12"/>
            <p:cNvSpPr txBox="1">
              <a:spLocks noChangeArrowheads="1"/>
            </p:cNvSpPr>
            <p:nvPr/>
          </p:nvSpPr>
          <p:spPr bwMode="auto">
            <a:xfrm>
              <a:off x="4696" y="2986"/>
              <a:ext cx="499" cy="1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Cache</a:t>
              </a:r>
            </a:p>
          </p:txBody>
        </p:sp>
        <p:sp>
          <p:nvSpPr>
            <p:cNvPr id="187405" name="AutoShape 13"/>
            <p:cNvSpPr>
              <a:spLocks noChangeArrowheads="1"/>
            </p:cNvSpPr>
            <p:nvPr/>
          </p:nvSpPr>
          <p:spPr bwMode="auto">
            <a:xfrm>
              <a:off x="3051" y="2766"/>
              <a:ext cx="1449" cy="540"/>
            </a:xfrm>
            <a:prstGeom prst="flowChartProcess">
              <a:avLst/>
            </a:prstGeom>
            <a:gradFill rotWithShape="1">
              <a:gsLst>
                <a:gs pos="0">
                  <a:srgbClr val="0066CC">
                    <a:gamma/>
                    <a:shade val="46275"/>
                    <a:invGamma/>
                  </a:srgbClr>
                </a:gs>
                <a:gs pos="100000">
                  <a:srgbClr val="0066CC"/>
                </a:gs>
              </a:gsLst>
              <a:lin ang="2700000" scaled="1"/>
            </a:gra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06" name="Text Box 14"/>
            <p:cNvSpPr txBox="1">
              <a:spLocks noChangeArrowheads="1"/>
            </p:cNvSpPr>
            <p:nvPr/>
          </p:nvSpPr>
          <p:spPr bwMode="auto">
            <a:xfrm>
              <a:off x="3094" y="2986"/>
              <a:ext cx="514" cy="1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Queue</a:t>
              </a:r>
            </a:p>
          </p:txBody>
        </p:sp>
        <p:sp>
          <p:nvSpPr>
            <p:cNvPr id="187407" name="AutoShape 15"/>
            <p:cNvSpPr>
              <a:spLocks noChangeArrowheads="1"/>
            </p:cNvSpPr>
            <p:nvPr/>
          </p:nvSpPr>
          <p:spPr bwMode="auto">
            <a:xfrm>
              <a:off x="3783" y="2834"/>
              <a:ext cx="160" cy="111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08" name="AutoShape 16"/>
            <p:cNvSpPr>
              <a:spLocks noChangeArrowheads="1"/>
            </p:cNvSpPr>
            <p:nvPr/>
          </p:nvSpPr>
          <p:spPr bwMode="auto">
            <a:xfrm>
              <a:off x="3782" y="2977"/>
              <a:ext cx="160" cy="112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09" name="AutoShape 17"/>
            <p:cNvSpPr>
              <a:spLocks noChangeArrowheads="1"/>
            </p:cNvSpPr>
            <p:nvPr/>
          </p:nvSpPr>
          <p:spPr bwMode="auto">
            <a:xfrm>
              <a:off x="3789" y="3122"/>
              <a:ext cx="161" cy="112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10" name="AutoShape 18"/>
            <p:cNvSpPr>
              <a:spLocks noChangeArrowheads="1"/>
            </p:cNvSpPr>
            <p:nvPr/>
          </p:nvSpPr>
          <p:spPr bwMode="auto">
            <a:xfrm>
              <a:off x="4017" y="2832"/>
              <a:ext cx="160" cy="111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11" name="AutoShape 19"/>
            <p:cNvSpPr>
              <a:spLocks noChangeArrowheads="1"/>
            </p:cNvSpPr>
            <p:nvPr/>
          </p:nvSpPr>
          <p:spPr bwMode="auto">
            <a:xfrm>
              <a:off x="4222" y="2825"/>
              <a:ext cx="160" cy="112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87412" name="AutoShape 20"/>
            <p:cNvSpPr>
              <a:spLocks noChangeArrowheads="1"/>
            </p:cNvSpPr>
            <p:nvPr/>
          </p:nvSpPr>
          <p:spPr bwMode="auto">
            <a:xfrm>
              <a:off x="4213" y="2969"/>
              <a:ext cx="160" cy="111"/>
            </a:xfrm>
            <a:prstGeom prst="flowChartExtra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>
              <a:outerShdw dist="45791" dir="18221404" algn="ctr" rotWithShape="0">
                <a:srgbClr val="8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grpSp>
        <p:nvGrpSpPr>
          <p:cNvPr id="11272" name="Group 21"/>
          <p:cNvGrpSpPr>
            <a:grpSpLocks/>
          </p:cNvGrpSpPr>
          <p:nvPr/>
        </p:nvGrpSpPr>
        <p:grpSpPr bwMode="auto">
          <a:xfrm>
            <a:off x="685800" y="3732213"/>
            <a:ext cx="1447800" cy="639762"/>
            <a:chOff x="432" y="2351"/>
            <a:chExt cx="912" cy="403"/>
          </a:xfrm>
        </p:grpSpPr>
        <p:sp>
          <p:nvSpPr>
            <p:cNvPr id="187414" name="Text Box 22"/>
            <p:cNvSpPr txBox="1">
              <a:spLocks noChangeArrowheads="1"/>
            </p:cNvSpPr>
            <p:nvPr/>
          </p:nvSpPr>
          <p:spPr bwMode="auto">
            <a:xfrm>
              <a:off x="432" y="2556"/>
              <a:ext cx="912" cy="1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Kernel mode</a:t>
              </a:r>
            </a:p>
          </p:txBody>
        </p:sp>
        <p:sp>
          <p:nvSpPr>
            <p:cNvPr id="187415" name="Text Box 23"/>
            <p:cNvSpPr txBox="1">
              <a:spLocks noChangeArrowheads="1"/>
            </p:cNvSpPr>
            <p:nvPr/>
          </p:nvSpPr>
          <p:spPr bwMode="auto">
            <a:xfrm>
              <a:off x="432" y="2351"/>
              <a:ext cx="748" cy="1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User mode</a:t>
              </a:r>
            </a:p>
          </p:txBody>
        </p:sp>
      </p:grpSp>
      <p:sp>
        <p:nvSpPr>
          <p:cNvPr id="11273" name="AutoShape 24"/>
          <p:cNvSpPr>
            <a:spLocks noChangeArrowheads="1"/>
          </p:cNvSpPr>
          <p:nvPr/>
        </p:nvSpPr>
        <p:spPr bwMode="auto">
          <a:xfrm rot="5400000">
            <a:off x="3514725" y="3836988"/>
            <a:ext cx="1114425" cy="219075"/>
          </a:xfrm>
          <a:prstGeom prst="leftRightArrow">
            <a:avLst>
              <a:gd name="adj1" fmla="val 50000"/>
              <a:gd name="adj2" fmla="val 101739"/>
            </a:avLst>
          </a:prstGeom>
          <a:solidFill>
            <a:srgbClr val="FFFF00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7" name="Rectangle 25"/>
          <p:cNvSpPr>
            <a:spLocks noChangeAspect="1" noChangeArrowheads="1"/>
          </p:cNvSpPr>
          <p:nvPr/>
        </p:nvSpPr>
        <p:spPr bwMode="auto">
          <a:xfrm>
            <a:off x="758825" y="1703388"/>
            <a:ext cx="2238375" cy="1976437"/>
          </a:xfrm>
          <a:prstGeom prst="rect">
            <a:avLst/>
          </a:prstGeom>
          <a:solidFill>
            <a:srgbClr val="3333CC">
              <a:alpha val="60001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87418" name="AutoShape 26"/>
          <p:cNvSpPr>
            <a:spLocks noChangeArrowheads="1"/>
          </p:cNvSpPr>
          <p:nvPr/>
        </p:nvSpPr>
        <p:spPr bwMode="auto">
          <a:xfrm>
            <a:off x="1704975" y="2333625"/>
            <a:ext cx="1095375" cy="9144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66CC">
                  <a:gamma/>
                  <a:shade val="46275"/>
                  <a:invGamma/>
                </a:srgbClr>
              </a:gs>
              <a:gs pos="100000">
                <a:srgbClr val="0066CC"/>
              </a:gs>
            </a:gsLst>
            <a:lin ang="2700000" scaled="1"/>
          </a:gradFill>
          <a:ln w="9525">
            <a:solidFill>
              <a:srgbClr val="3C6C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XML</a:t>
            </a:r>
          </a:p>
          <a:p>
            <a:pPr algn="ctr">
              <a:defRPr/>
            </a:pP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Metabase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723900" y="1665288"/>
            <a:ext cx="185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Inetinfo</a:t>
            </a:r>
          </a:p>
        </p:txBody>
      </p:sp>
      <p:sp>
        <p:nvSpPr>
          <p:cNvPr id="187420" name="Rectangle 28"/>
          <p:cNvSpPr>
            <a:spLocks noChangeAspect="1" noChangeArrowheads="1"/>
          </p:cNvSpPr>
          <p:nvPr/>
        </p:nvSpPr>
        <p:spPr bwMode="auto">
          <a:xfrm>
            <a:off x="838200" y="2046288"/>
            <a:ext cx="687388" cy="395287"/>
          </a:xfrm>
          <a:prstGeom prst="rect">
            <a:avLst/>
          </a:prstGeom>
          <a:solidFill>
            <a:srgbClr val="3DB73D">
              <a:alpha val="7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FTP</a:t>
            </a:r>
          </a:p>
        </p:txBody>
      </p:sp>
      <p:sp>
        <p:nvSpPr>
          <p:cNvPr id="187421" name="Rectangle 29"/>
          <p:cNvSpPr>
            <a:spLocks noChangeAspect="1" noChangeArrowheads="1"/>
          </p:cNvSpPr>
          <p:nvPr/>
        </p:nvSpPr>
        <p:spPr bwMode="auto">
          <a:xfrm>
            <a:off x="838200" y="2559050"/>
            <a:ext cx="687388" cy="395288"/>
          </a:xfrm>
          <a:prstGeom prst="rect">
            <a:avLst/>
          </a:prstGeom>
          <a:solidFill>
            <a:srgbClr val="3DB73D">
              <a:alpha val="7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NNTP</a:t>
            </a:r>
          </a:p>
        </p:txBody>
      </p:sp>
      <p:sp>
        <p:nvSpPr>
          <p:cNvPr id="187422" name="Rectangle 30"/>
          <p:cNvSpPr>
            <a:spLocks noChangeAspect="1" noChangeArrowheads="1"/>
          </p:cNvSpPr>
          <p:nvPr/>
        </p:nvSpPr>
        <p:spPr bwMode="auto">
          <a:xfrm>
            <a:off x="838200" y="3092450"/>
            <a:ext cx="687388" cy="395288"/>
          </a:xfrm>
          <a:prstGeom prst="rect">
            <a:avLst/>
          </a:prstGeom>
          <a:solidFill>
            <a:srgbClr val="3DB73D">
              <a:alpha val="7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SMTP</a:t>
            </a:r>
          </a:p>
        </p:txBody>
      </p:sp>
      <p:sp>
        <p:nvSpPr>
          <p:cNvPr id="11280" name="AutoShape 31"/>
          <p:cNvSpPr>
            <a:spLocks noChangeArrowheads="1"/>
          </p:cNvSpPr>
          <p:nvPr/>
        </p:nvSpPr>
        <p:spPr bwMode="auto">
          <a:xfrm>
            <a:off x="504825" y="2133600"/>
            <a:ext cx="333375" cy="228600"/>
          </a:xfrm>
          <a:prstGeom prst="leftArrow">
            <a:avLst>
              <a:gd name="adj1" fmla="val 50000"/>
              <a:gd name="adj2" fmla="val 36458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AutoShape 32"/>
          <p:cNvSpPr>
            <a:spLocks noChangeArrowheads="1"/>
          </p:cNvSpPr>
          <p:nvPr/>
        </p:nvSpPr>
        <p:spPr bwMode="auto">
          <a:xfrm>
            <a:off x="504825" y="2655888"/>
            <a:ext cx="333375" cy="228600"/>
          </a:xfrm>
          <a:prstGeom prst="leftArrow">
            <a:avLst>
              <a:gd name="adj1" fmla="val 50000"/>
              <a:gd name="adj2" fmla="val 36458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AutoShape 33"/>
          <p:cNvSpPr>
            <a:spLocks noChangeArrowheads="1"/>
          </p:cNvSpPr>
          <p:nvPr/>
        </p:nvSpPr>
        <p:spPr bwMode="auto">
          <a:xfrm>
            <a:off x="504825" y="3178175"/>
            <a:ext cx="333375" cy="228600"/>
          </a:xfrm>
          <a:prstGeom prst="leftArrow">
            <a:avLst>
              <a:gd name="adj1" fmla="val 50000"/>
              <a:gd name="adj2" fmla="val 36458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26" name="Text Box 34"/>
          <p:cNvSpPr txBox="1">
            <a:spLocks noChangeArrowheads="1"/>
          </p:cNvSpPr>
          <p:nvPr/>
        </p:nvSpPr>
        <p:spPr bwMode="auto">
          <a:xfrm>
            <a:off x="482600" y="4986338"/>
            <a:ext cx="622300" cy="4794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IIS</a:t>
            </a:r>
          </a:p>
        </p:txBody>
      </p:sp>
      <p:sp>
        <p:nvSpPr>
          <p:cNvPr id="187427" name="Line 35"/>
          <p:cNvSpPr>
            <a:spLocks noChangeShapeType="1"/>
          </p:cNvSpPr>
          <p:nvPr/>
        </p:nvSpPr>
        <p:spPr bwMode="auto">
          <a:xfrm flipV="1">
            <a:off x="5405438" y="5392738"/>
            <a:ext cx="0" cy="4127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7428" name="Line 36"/>
          <p:cNvSpPr>
            <a:spLocks noChangeShapeType="1"/>
          </p:cNvSpPr>
          <p:nvPr/>
        </p:nvSpPr>
        <p:spPr bwMode="auto">
          <a:xfrm flipH="1">
            <a:off x="5768975" y="5410200"/>
            <a:ext cx="0" cy="3937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7429" name="Text Box 37"/>
          <p:cNvSpPr txBox="1">
            <a:spLocks noChangeArrowheads="1"/>
          </p:cNvSpPr>
          <p:nvPr/>
        </p:nvSpPr>
        <p:spPr bwMode="auto">
          <a:xfrm>
            <a:off x="4883150" y="6064250"/>
            <a:ext cx="947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Request</a:t>
            </a:r>
            <a:b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</a:t>
            </a:r>
          </a:p>
        </p:txBody>
      </p:sp>
      <p:sp>
        <p:nvSpPr>
          <p:cNvPr id="187430" name="Text Box 38"/>
          <p:cNvSpPr txBox="1">
            <a:spLocks noChangeArrowheads="1"/>
          </p:cNvSpPr>
          <p:nvPr/>
        </p:nvSpPr>
        <p:spPr bwMode="auto">
          <a:xfrm>
            <a:off x="5934075" y="6064250"/>
            <a:ext cx="16684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Service with</a:t>
            </a:r>
          </a:p>
          <a:p>
            <a:pPr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Input and output</a:t>
            </a:r>
          </a:p>
        </p:txBody>
      </p:sp>
      <p:sp>
        <p:nvSpPr>
          <p:cNvPr id="187431" name="Text Box 39"/>
          <p:cNvSpPr txBox="1">
            <a:spLocks noChangeArrowheads="1"/>
          </p:cNvSpPr>
          <p:nvPr/>
        </p:nvSpPr>
        <p:spPr bwMode="auto">
          <a:xfrm>
            <a:off x="1671638" y="5745163"/>
            <a:ext cx="184150" cy="5857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32" name="Rectangle 40"/>
          <p:cNvSpPr>
            <a:spLocks noChangeArrowheads="1"/>
          </p:cNvSpPr>
          <p:nvPr/>
        </p:nvSpPr>
        <p:spPr bwMode="auto">
          <a:xfrm>
            <a:off x="5768975" y="1665288"/>
            <a:ext cx="2867025" cy="327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93700" indent="-393700" algn="ctr">
              <a:lnSpc>
                <a:spcPct val="85000"/>
              </a:lnSpc>
              <a:spcBef>
                <a:spcPct val="30000"/>
              </a:spcBef>
              <a:buClr>
                <a:schemeClr val="tx2"/>
              </a:buClr>
              <a:buSzPct val="110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&amp; Services</a:t>
            </a:r>
          </a:p>
        </p:txBody>
      </p:sp>
      <p:sp>
        <p:nvSpPr>
          <p:cNvPr id="187433" name="Rectangle 41"/>
          <p:cNvSpPr>
            <a:spLocks noChangeArrowheads="1"/>
          </p:cNvSpPr>
          <p:nvPr/>
        </p:nvSpPr>
        <p:spPr bwMode="auto">
          <a:xfrm>
            <a:off x="6097588" y="2100263"/>
            <a:ext cx="676275" cy="681037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34" name="Rectangle 42"/>
          <p:cNvSpPr>
            <a:spLocks noChangeArrowheads="1"/>
          </p:cNvSpPr>
          <p:nvPr/>
        </p:nvSpPr>
        <p:spPr bwMode="auto">
          <a:xfrm>
            <a:off x="6938963" y="2100263"/>
            <a:ext cx="676275" cy="681037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35" name="Rectangle 43"/>
          <p:cNvSpPr>
            <a:spLocks noChangeArrowheads="1"/>
          </p:cNvSpPr>
          <p:nvPr/>
        </p:nvSpPr>
        <p:spPr bwMode="auto">
          <a:xfrm>
            <a:off x="7515225" y="2909888"/>
            <a:ext cx="676275" cy="681037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36" name="Rectangle 44"/>
          <p:cNvSpPr>
            <a:spLocks noChangeArrowheads="1"/>
          </p:cNvSpPr>
          <p:nvPr/>
        </p:nvSpPr>
        <p:spPr bwMode="auto">
          <a:xfrm>
            <a:off x="7780338" y="2100263"/>
            <a:ext cx="676275" cy="681037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87437" name="Text Box 45"/>
          <p:cNvSpPr txBox="1">
            <a:spLocks noChangeArrowheads="1"/>
          </p:cNvSpPr>
          <p:nvPr/>
        </p:nvSpPr>
        <p:spPr bwMode="auto">
          <a:xfrm>
            <a:off x="8216900" y="3060700"/>
            <a:ext cx="387350" cy="3127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…</a:t>
            </a:r>
          </a:p>
        </p:txBody>
      </p:sp>
      <p:sp>
        <p:nvSpPr>
          <p:cNvPr id="11295" name="AutoShape 46"/>
          <p:cNvSpPr>
            <a:spLocks noChangeArrowheads="1"/>
          </p:cNvSpPr>
          <p:nvPr/>
        </p:nvSpPr>
        <p:spPr bwMode="auto">
          <a:xfrm>
            <a:off x="6162675" y="2219325"/>
            <a:ext cx="542925" cy="457200"/>
          </a:xfrm>
          <a:prstGeom prst="flowChartMultidocument">
            <a:avLst/>
          </a:prstGeom>
          <a:solidFill>
            <a:srgbClr val="CCEC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40" name="Rectangle 48"/>
          <p:cNvSpPr>
            <a:spLocks noChangeArrowheads="1"/>
          </p:cNvSpPr>
          <p:nvPr/>
        </p:nvSpPr>
        <p:spPr bwMode="auto">
          <a:xfrm>
            <a:off x="6681788" y="2903538"/>
            <a:ext cx="676275" cy="681037"/>
          </a:xfrm>
          <a:prstGeom prst="rect">
            <a:avLst/>
          </a:prstGeom>
          <a:solidFill>
            <a:srgbClr val="FF3300"/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1297" name="AutoShape 50"/>
          <p:cNvSpPr>
            <a:spLocks noChangeArrowheads="1"/>
          </p:cNvSpPr>
          <p:nvPr/>
        </p:nvSpPr>
        <p:spPr bwMode="auto">
          <a:xfrm>
            <a:off x="7589838" y="3027363"/>
            <a:ext cx="542925" cy="457200"/>
          </a:xfrm>
          <a:prstGeom prst="flowChartMultidocument">
            <a:avLst/>
          </a:prstGeom>
          <a:solidFill>
            <a:srgbClr val="CCEC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98" name="Group 51"/>
          <p:cNvGrpSpPr>
            <a:grpSpLocks/>
          </p:cNvGrpSpPr>
          <p:nvPr/>
        </p:nvGrpSpPr>
        <p:grpSpPr bwMode="auto">
          <a:xfrm>
            <a:off x="5948363" y="3014663"/>
            <a:ext cx="438150" cy="438150"/>
            <a:chOff x="1632" y="1248"/>
            <a:chExt cx="2682" cy="2286"/>
          </a:xfrm>
        </p:grpSpPr>
        <p:sp>
          <p:nvSpPr>
            <p:cNvPr id="1131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AutoShape 53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AutoShape 54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9" name="Group 55"/>
          <p:cNvGrpSpPr>
            <a:grpSpLocks/>
          </p:cNvGrpSpPr>
          <p:nvPr/>
        </p:nvGrpSpPr>
        <p:grpSpPr bwMode="auto">
          <a:xfrm>
            <a:off x="7051675" y="2222500"/>
            <a:ext cx="438150" cy="438150"/>
            <a:chOff x="1632" y="1248"/>
            <a:chExt cx="2682" cy="2286"/>
          </a:xfrm>
        </p:grpSpPr>
        <p:sp>
          <p:nvSpPr>
            <p:cNvPr id="1131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AutoShape 5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AutoShape 5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0" name="AutoShape 59"/>
          <p:cNvSpPr>
            <a:spLocks noChangeArrowheads="1"/>
          </p:cNvSpPr>
          <p:nvPr/>
        </p:nvSpPr>
        <p:spPr bwMode="auto">
          <a:xfrm>
            <a:off x="7854950" y="2235200"/>
            <a:ext cx="542925" cy="457200"/>
          </a:xfrm>
          <a:prstGeom prst="flowChartMultidocument">
            <a:avLst/>
          </a:prstGeom>
          <a:solidFill>
            <a:srgbClr val="CCEC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55" name="Line 63"/>
          <p:cNvSpPr>
            <a:spLocks noChangeShapeType="1"/>
          </p:cNvSpPr>
          <p:nvPr/>
        </p:nvSpPr>
        <p:spPr bwMode="auto">
          <a:xfrm rot="20409220" flipV="1">
            <a:off x="6746875" y="3678238"/>
            <a:ext cx="219075" cy="60801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7456" name="Line 64"/>
          <p:cNvSpPr>
            <a:spLocks noChangeShapeType="1"/>
          </p:cNvSpPr>
          <p:nvPr/>
        </p:nvSpPr>
        <p:spPr bwMode="auto">
          <a:xfrm rot="20660382" flipH="1">
            <a:off x="7053263" y="3687763"/>
            <a:ext cx="180975" cy="62706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03" name="AutoShape 65"/>
          <p:cNvSpPr>
            <a:spLocks noChangeArrowheads="1"/>
          </p:cNvSpPr>
          <p:nvPr/>
        </p:nvSpPr>
        <p:spPr bwMode="auto">
          <a:xfrm>
            <a:off x="2828925" y="2619375"/>
            <a:ext cx="676275" cy="219075"/>
          </a:xfrm>
          <a:prstGeom prst="leftRightArrow">
            <a:avLst>
              <a:gd name="adj1" fmla="val 50000"/>
              <a:gd name="adj2" fmla="val 61739"/>
            </a:avLst>
          </a:prstGeom>
          <a:solidFill>
            <a:srgbClr val="FFFF00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rot="20409220" flipV="1">
            <a:off x="5954713" y="3621088"/>
            <a:ext cx="219075" cy="608012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 rot="20660382" flipH="1">
            <a:off x="6261100" y="3630613"/>
            <a:ext cx="180975" cy="627062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" name="Line 63"/>
          <p:cNvSpPr>
            <a:spLocks noChangeShapeType="1"/>
          </p:cNvSpPr>
          <p:nvPr/>
        </p:nvSpPr>
        <p:spPr bwMode="auto">
          <a:xfrm rot="20409220" flipV="1">
            <a:off x="6327775" y="5283200"/>
            <a:ext cx="176213" cy="446088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" name="Line 64"/>
          <p:cNvSpPr>
            <a:spLocks noChangeShapeType="1"/>
          </p:cNvSpPr>
          <p:nvPr/>
        </p:nvSpPr>
        <p:spPr bwMode="auto">
          <a:xfrm rot="20660382" flipH="1">
            <a:off x="6699250" y="5351463"/>
            <a:ext cx="117475" cy="446087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08" name="Flowchart: Document 71"/>
          <p:cNvSpPr>
            <a:spLocks noChangeArrowheads="1"/>
          </p:cNvSpPr>
          <p:nvPr/>
        </p:nvSpPr>
        <p:spPr bwMode="auto">
          <a:xfrm>
            <a:off x="6762750" y="3052763"/>
            <a:ext cx="369888" cy="336550"/>
          </a:xfrm>
          <a:prstGeom prst="flowChartDocumen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Flowchart: Document 72"/>
          <p:cNvSpPr>
            <a:spLocks noChangeArrowheads="1"/>
          </p:cNvSpPr>
          <p:nvPr/>
        </p:nvSpPr>
        <p:spPr bwMode="auto">
          <a:xfrm>
            <a:off x="6838950" y="3084513"/>
            <a:ext cx="369888" cy="336550"/>
          </a:xfrm>
          <a:prstGeom prst="flowChartDocumen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lowchart: Document 73"/>
          <p:cNvSpPr>
            <a:spLocks noChangeArrowheads="1"/>
          </p:cNvSpPr>
          <p:nvPr/>
        </p:nvSpPr>
        <p:spPr bwMode="auto">
          <a:xfrm>
            <a:off x="6915150" y="3116263"/>
            <a:ext cx="369888" cy="336550"/>
          </a:xfrm>
          <a:prstGeom prst="flowChartDocumen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Wave 74"/>
          <p:cNvSpPr/>
          <p:nvPr/>
        </p:nvSpPr>
        <p:spPr bwMode="auto">
          <a:xfrm>
            <a:off x="6324600" y="5410200"/>
            <a:ext cx="168275" cy="266700"/>
          </a:xfrm>
          <a:prstGeom prst="wav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" name="7-Point Star 75"/>
          <p:cNvSpPr/>
          <p:nvPr/>
        </p:nvSpPr>
        <p:spPr bwMode="auto">
          <a:xfrm>
            <a:off x="5981700" y="3122613"/>
            <a:ext cx="231775" cy="266700"/>
          </a:xfrm>
          <a:prstGeom prst="star7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13" name="AutoShape 65"/>
          <p:cNvSpPr>
            <a:spLocks noChangeArrowheads="1"/>
          </p:cNvSpPr>
          <p:nvPr/>
        </p:nvSpPr>
        <p:spPr bwMode="auto">
          <a:xfrm>
            <a:off x="5191125" y="2619375"/>
            <a:ext cx="676275" cy="219075"/>
          </a:xfrm>
          <a:prstGeom prst="leftRightArrow">
            <a:avLst>
              <a:gd name="adj1" fmla="val 50000"/>
              <a:gd name="adj2" fmla="val 61739"/>
            </a:avLst>
          </a:prstGeom>
          <a:solidFill>
            <a:srgbClr val="FFFF00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81221E-6 L -3.88889E-6 0.18987 L -0.14132 0.18987 L -0.14132 0.37997 " pathEditMode="relative" ptsTypes="AA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87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87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7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92 -0.11541 L 0.0092 -0.17045 L -0.04132 -0.17045 L -0.03733 -0.34089 " pathEditMode="relative" ptsTypes="AAAAA">
                                      <p:cBhvr>
                                        <p:cTn id="6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4602 L 0.02535 0.0407 L 0.02674 0.22895 L 0.07604 0.22548 L 0.07066 0.37997 " pathEditMode="relative" ptsTypes="AAAAAA">
                                      <p:cBhvr>
                                        <p:cTn id="7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9" grpId="0"/>
      <p:bldP spid="187430" grpId="0"/>
      <p:bldP spid="74" grpId="0" animBg="1"/>
      <p:bldP spid="74" grpId="1" animBg="1"/>
      <p:bldP spid="75" grpId="0" animBg="1"/>
      <p:bldP spid="75" grpId="1" animBg="1"/>
      <p:bldP spid="75" grpId="2" animBg="1"/>
      <p:bldP spid="75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28688" y="152400"/>
            <a:ext cx="8139112" cy="623888"/>
          </a:xfrm>
        </p:spPr>
        <p:txBody>
          <a:bodyPr/>
          <a:lstStyle/>
          <a:p>
            <a:pPr algn="ctr"/>
            <a:r>
              <a:rPr lang="en-US" smtClean="0"/>
              <a:t>Deployment with Just-In-Time Compilation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6838" y="1228725"/>
            <a:ext cx="8269287" cy="5160963"/>
          </a:xfrm>
        </p:spPr>
        <p:txBody>
          <a:bodyPr/>
          <a:lstStyle/>
          <a:p>
            <a:r>
              <a:rPr lang="en-US" dirty="0" smtClean="0"/>
              <a:t>Deploy </a:t>
            </a:r>
            <a:r>
              <a:rPr lang="en-US" dirty="0" err="1" smtClean="0">
                <a:solidFill>
                  <a:srgbClr val="0000FF"/>
                </a:solidFill>
              </a:rPr>
              <a:t>uncompiled</a:t>
            </a:r>
            <a:r>
              <a:rPr lang="en-US" dirty="0" smtClean="0">
                <a:solidFill>
                  <a:srgbClr val="0000FF"/>
                </a:solidFill>
              </a:rPr>
              <a:t> source files </a:t>
            </a:r>
            <a:r>
              <a:rPr lang="en-US" dirty="0" smtClean="0"/>
              <a:t>(C# code): Simply copy the entire project folder into the server</a:t>
            </a:r>
          </a:p>
          <a:p>
            <a:r>
              <a:rPr lang="en-US" dirty="0" smtClean="0"/>
              <a:t>The code will be compiled at the 1</a:t>
            </a:r>
            <a:r>
              <a:rPr lang="en-US" baseline="30000" dirty="0" smtClean="0"/>
              <a:t>st</a:t>
            </a:r>
            <a:r>
              <a:rPr lang="en-US" dirty="0" smtClean="0"/>
              <a:t> request;</a:t>
            </a:r>
          </a:p>
          <a:p>
            <a:pPr lvl="1"/>
            <a:r>
              <a:rPr lang="en-US" dirty="0" smtClean="0"/>
              <a:t>It is slow for the first request (cold start);</a:t>
            </a:r>
          </a:p>
          <a:p>
            <a:pPr lvl="1"/>
            <a:r>
              <a:rPr lang="en-US" dirty="0" smtClean="0"/>
              <a:t>Code visible for anyone who has the admin login to the server;</a:t>
            </a:r>
          </a:p>
          <a:p>
            <a:pPr lvl="1"/>
            <a:r>
              <a:rPr lang="en-US" dirty="0" smtClean="0"/>
              <a:t>If the source code is modified or replaced, the code will be recompiled at the next request;</a:t>
            </a:r>
          </a:p>
          <a:p>
            <a:pPr lvl="1"/>
            <a:r>
              <a:rPr lang="en-US" dirty="0" smtClean="0"/>
              <a:t>It is flexible and supports dynamic re-deployment of the program without stopping the system.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479046-2EC4-4DCF-A462-9C475FC87205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656685"/>
            <a:ext cx="44005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Pre-compiled Service </a:t>
            </a:r>
            <a:r>
              <a:rPr lang="en-US" dirty="0" smtClean="0"/>
              <a:t>Deployment </a:t>
            </a:r>
            <a:r>
              <a:rPr lang="en-US" dirty="0" smtClean="0"/>
              <a:t>Option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076325"/>
            <a:ext cx="8269288" cy="341471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Pre-Compile</a:t>
            </a:r>
            <a:r>
              <a:rPr lang="en-US" dirty="0" smtClean="0"/>
              <a:t> and Deploy Compiled Code. In VS,</a:t>
            </a:r>
          </a:p>
          <a:p>
            <a:pPr lvl="1">
              <a:defRPr/>
            </a:pPr>
            <a:r>
              <a:rPr lang="en-US" dirty="0" smtClean="0"/>
              <a:t>Choose “Build </a:t>
            </a:r>
            <a:r>
              <a:rPr lang="en-US" dirty="0" smtClean="0">
                <a:sym typeface="Wingdings" pitchFamily="2" charset="2"/>
              </a:rPr>
              <a:t> Publish </a:t>
            </a:r>
            <a:r>
              <a:rPr lang="en-US" dirty="0" smtClean="0"/>
              <a:t>Web Site”</a:t>
            </a:r>
          </a:p>
          <a:p>
            <a:pPr lvl="1">
              <a:defRPr/>
            </a:pPr>
            <a:r>
              <a:rPr lang="en-US" dirty="0" smtClean="0"/>
              <a:t>which will create a new folder of files. </a:t>
            </a:r>
          </a:p>
          <a:p>
            <a:pPr lvl="1">
              <a:defRPr/>
            </a:pPr>
            <a:r>
              <a:rPr lang="en-US" dirty="0" smtClean="0"/>
              <a:t>Copy this folder or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all files</a:t>
            </a:r>
            <a:r>
              <a:rPr lang="en-US" dirty="0"/>
              <a:t> </a:t>
            </a:r>
            <a:r>
              <a:rPr lang="en-US" dirty="0" smtClean="0"/>
              <a:t>into an existing folder instead of your </a:t>
            </a:r>
            <a:r>
              <a:rPr lang="en-US" dirty="0" smtClean="0">
                <a:solidFill>
                  <a:srgbClr val="FF0000"/>
                </a:solidFill>
              </a:rPr>
              <a:t>original files</a:t>
            </a:r>
            <a:r>
              <a:rPr lang="en-US" dirty="0" smtClean="0"/>
              <a:t>, into destination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958751-0A4E-492F-8628-8CBF8E6C2BE3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" name="Left Arrow 1"/>
          <p:cNvSpPr>
            <a:spLocks noChangeArrowheads="1"/>
          </p:cNvSpPr>
          <p:nvPr/>
        </p:nvSpPr>
        <p:spPr bwMode="auto">
          <a:xfrm>
            <a:off x="1839780" y="5326375"/>
            <a:ext cx="835025" cy="531813"/>
          </a:xfrm>
          <a:prstGeom prst="leftArrow">
            <a:avLst>
              <a:gd name="adj1" fmla="val 50000"/>
              <a:gd name="adj2" fmla="val 499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0" y="3732581"/>
            <a:ext cx="4228553" cy="269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 smtClean="0"/>
              <a:t>No first request delay;</a:t>
            </a:r>
          </a:p>
          <a:p>
            <a:pPr lvl="1"/>
            <a:r>
              <a:rPr lang="en-US" dirty="0" smtClean="0"/>
              <a:t>Code confidentiality;</a:t>
            </a:r>
          </a:p>
          <a:p>
            <a:pPr lvl="1"/>
            <a:r>
              <a:rPr lang="en-US" dirty="0" smtClean="0"/>
              <a:t>Need to recompile and redeploy entirely, if the code is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28.7|25.4|37.5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18972</TotalTime>
  <Words>2715</Words>
  <Application>Microsoft Office PowerPoint</Application>
  <PresentationFormat>On-screen Show (4:3)</PresentationFormat>
  <Paragraphs>751</Paragraphs>
  <Slides>56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Blends</vt:lpstr>
      <vt:lpstr>PowerPoint Presentation</vt:lpstr>
      <vt:lpstr>Roadmap Chapter 3</vt:lpstr>
      <vt:lpstr>PowerPoint Presentation</vt:lpstr>
      <vt:lpstr>Different Ways of Hosting Your Services</vt:lpstr>
      <vt:lpstr>Service Hosting by Internet Information Services (IIS)</vt:lpstr>
      <vt:lpstr>IIS Server and Service Adminstration</vt:lpstr>
      <vt:lpstr>Example: IIS Request Processing</vt:lpstr>
      <vt:lpstr>Deployment with Just-In-Time Compilation </vt:lpstr>
      <vt:lpstr>Pre-compiled Service Deployment Option</vt:lpstr>
      <vt:lpstr>Access Privileges of Server Resources</vt:lpstr>
      <vt:lpstr>IIS Configuration and WebStrar Deployment Tutorials for Assignment 3</vt:lpstr>
      <vt:lpstr>PowerPoint Presentation</vt:lpstr>
      <vt:lpstr>Different Kinds of Service Brokers</vt:lpstr>
      <vt:lpstr>Desired Features from SOC Point of View</vt:lpstr>
      <vt:lpstr>The Roles of a Service Broker</vt:lpstr>
      <vt:lpstr>UDDI Service Registry: http://www.uddi.org</vt:lpstr>
      <vt:lpstr>UDDI Data Models / Data Structures</vt:lpstr>
      <vt:lpstr>What is a schema?</vt:lpstr>
      <vt:lpstr>(1) “businessEntity” Data Structure</vt:lpstr>
      <vt:lpstr>“businessEntity” Syntax Definition in XMLS</vt:lpstr>
      <vt:lpstr>“businessEntity”: Example (Instance)</vt:lpstr>
      <vt:lpstr>“businessEntity”: Example (contd.)</vt:lpstr>
      <vt:lpstr>(2) “businessService” Data Structure</vt:lpstr>
      <vt:lpstr>“businessService” Syntax Definition</vt:lpstr>
      <vt:lpstr>(3) “bindingTemplate” Data Structure</vt:lpstr>
      <vt:lpstr>“bindingTemplate” Syntax Definition</vt:lpstr>
      <vt:lpstr>“bindingTemplate” Example</vt:lpstr>
      <vt:lpstr>(4) “tModel” Data Structure</vt:lpstr>
      <vt:lpstr>“tModel” Syntax Definition in XML Schema</vt:lpstr>
      <vt:lpstr>“tModel” Data Structure: Example</vt:lpstr>
      <vt:lpstr>(5) “publisherAssertion” Data Structure</vt:lpstr>
      <vt:lpstr>“publisherAssertion” Syntax Definition</vt:lpstr>
      <vt:lpstr>Operations (APIs) Supported by UDDI</vt:lpstr>
      <vt:lpstr>Operations Supported by UDDI (contd.)</vt:lpstr>
      <vt:lpstr>API: find_business</vt:lpstr>
      <vt:lpstr>API: find_business Arguments</vt:lpstr>
      <vt:lpstr>Microsoft Enterprise UDDI Services It is a part of the Windows Server </vt:lpstr>
      <vt:lpstr>Search and Discover a Service</vt:lpstr>
      <vt:lpstr>UDDI Services</vt:lpstr>
      <vt:lpstr>Register a new account: A manual process</vt:lpstr>
      <vt:lpstr>Publish a Service</vt:lpstr>
      <vt:lpstr>PowerPoint Presentation</vt:lpstr>
      <vt:lpstr>Register as a service Provider at www.Xmethods.net</vt:lpstr>
      <vt:lpstr>Services Available at www.Xmethods.net</vt:lpstr>
      <vt:lpstr>National Database Services</vt:lpstr>
      <vt:lpstr>Amazon Web Services</vt:lpstr>
      <vt:lpstr>Amazon Web Services   http://solutions.amazonwebservices.com/connect/index.jspa</vt:lpstr>
      <vt:lpstr>PowerPoint Presentation</vt:lpstr>
      <vt:lpstr>PowerPoint Presentation</vt:lpstr>
      <vt:lpstr>Google Service (Mostly, RESTful Services)</vt:lpstr>
      <vt:lpstr>Microsoft Services: http://msdn.microsoft.com/en-us/library/</vt:lpstr>
      <vt:lpstr>Services from: http://www.webservicex.net/</vt:lpstr>
      <vt:lpstr>Services from: http://www.remotemethods.com/ </vt:lpstr>
      <vt:lpstr>Membrane: http://www.service-repository.com/</vt:lpstr>
      <vt:lpstr>FlightStats: https://www.flightstats.com/developers/bin/view/Web+Services/WSDL</vt:lpstr>
      <vt:lpstr>Web Services Search Engines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1446</cp:revision>
  <dcterms:created xsi:type="dcterms:W3CDTF">2005-09-17T18:09:54Z</dcterms:created>
  <dcterms:modified xsi:type="dcterms:W3CDTF">2013-02-13T21:34:25Z</dcterms:modified>
</cp:coreProperties>
</file>