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8"/>
  </p:notesMasterIdLst>
  <p:handoutMasterIdLst>
    <p:handoutMasterId r:id="rId69"/>
  </p:handoutMasterIdLst>
  <p:sldIdLst>
    <p:sldId id="749" r:id="rId2"/>
    <p:sldId id="621" r:id="rId3"/>
    <p:sldId id="622" r:id="rId4"/>
    <p:sldId id="623" r:id="rId5"/>
    <p:sldId id="737" r:id="rId6"/>
    <p:sldId id="624" r:id="rId7"/>
    <p:sldId id="625" r:id="rId8"/>
    <p:sldId id="626" r:id="rId9"/>
    <p:sldId id="721" r:id="rId10"/>
    <p:sldId id="748" r:id="rId11"/>
    <p:sldId id="738" r:id="rId12"/>
    <p:sldId id="739" r:id="rId13"/>
    <p:sldId id="740" r:id="rId14"/>
    <p:sldId id="741" r:id="rId15"/>
    <p:sldId id="742" r:id="rId16"/>
    <p:sldId id="743" r:id="rId17"/>
    <p:sldId id="744" r:id="rId18"/>
    <p:sldId id="750" r:id="rId19"/>
    <p:sldId id="745" r:id="rId20"/>
    <p:sldId id="746" r:id="rId21"/>
    <p:sldId id="747" r:id="rId22"/>
    <p:sldId id="603" r:id="rId23"/>
    <p:sldId id="699" r:id="rId24"/>
    <p:sldId id="694" r:id="rId25"/>
    <p:sldId id="702" r:id="rId26"/>
    <p:sldId id="701" r:id="rId27"/>
    <p:sldId id="697" r:id="rId28"/>
    <p:sldId id="698" r:id="rId29"/>
    <p:sldId id="696" r:id="rId30"/>
    <p:sldId id="700" r:id="rId31"/>
    <p:sldId id="69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6" r:id="rId40"/>
    <p:sldId id="703" r:id="rId41"/>
    <p:sldId id="704" r:id="rId42"/>
    <p:sldId id="705" r:id="rId43"/>
    <p:sldId id="706" r:id="rId44"/>
    <p:sldId id="707" r:id="rId45"/>
    <p:sldId id="708" r:id="rId46"/>
    <p:sldId id="712" r:id="rId47"/>
    <p:sldId id="709" r:id="rId48"/>
    <p:sldId id="710" r:id="rId49"/>
    <p:sldId id="711" r:id="rId50"/>
    <p:sldId id="713" r:id="rId51"/>
    <p:sldId id="715" r:id="rId52"/>
    <p:sldId id="714" r:id="rId53"/>
    <p:sldId id="720" r:id="rId54"/>
    <p:sldId id="716" r:id="rId55"/>
    <p:sldId id="717" r:id="rId56"/>
    <p:sldId id="718" r:id="rId57"/>
    <p:sldId id="722" r:id="rId58"/>
    <p:sldId id="723" r:id="rId59"/>
    <p:sldId id="724" r:id="rId60"/>
    <p:sldId id="725" r:id="rId61"/>
    <p:sldId id="726" r:id="rId62"/>
    <p:sldId id="727" r:id="rId63"/>
    <p:sldId id="728" r:id="rId64"/>
    <p:sldId id="729" r:id="rId65"/>
    <p:sldId id="730" r:id="rId66"/>
    <p:sldId id="736" r:id="rId6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0000"/>
    <a:srgbClr val="0099FF"/>
    <a:srgbClr val="CCECFF"/>
    <a:srgbClr val="FF9900"/>
    <a:srgbClr val="008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86312" autoAdjust="0"/>
  </p:normalViewPr>
  <p:slideViewPr>
    <p:cSldViewPr snapToObjects="1">
      <p:cViewPr varScale="1">
        <p:scale>
          <a:sx n="91" d="100"/>
          <a:sy n="91" d="100"/>
        </p:scale>
        <p:origin x="-120" y="-174"/>
      </p:cViewPr>
      <p:guideLst>
        <p:guide orient="horz" pos="4319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E85048A-4B79-4CEC-9D65-152EB5532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07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755A34F-1AB5-4645-8EF9-C344EA17A6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80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1A9591-47B5-4392-8478-CEAB328EF238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DBD362-DE03-4F7B-9D8E-A8F07B5AEC90}" type="slidenum">
              <a:rPr lang="en-US" smtClean="0">
                <a:latin typeface="Arial" charset="0"/>
              </a:rPr>
              <a:pPr/>
              <a:t>10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25DD3FF-AFE4-4072-9391-3351845316DB}" type="slidenum">
              <a:rPr lang="en-US" smtClean="0">
                <a:latin typeface="Arial" charset="0"/>
              </a:rPr>
              <a:pPr/>
              <a:t>11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B36828-48E2-46E8-A8ED-19BA80369A4E}" type="slidenum">
              <a:rPr lang="en-US" smtClean="0">
                <a:latin typeface="Arial" charset="0"/>
              </a:rPr>
              <a:pPr/>
              <a:t>12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41EEBB-BC6C-4F33-833E-62C2E39C7040}" type="slidenum">
              <a:rPr lang="en-US" smtClean="0">
                <a:latin typeface="Arial" charset="0"/>
              </a:rPr>
              <a:pPr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B6188-45A1-4BCE-B435-D24B5ECB6E75}" type="slidenum">
              <a:rPr lang="en-US" smtClean="0">
                <a:latin typeface="Arial" charset="0"/>
              </a:rPr>
              <a:pPr/>
              <a:t>14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5FE650-A05F-4F86-98D5-4676B6FC6F49}" type="slidenum">
              <a:rPr lang="en-US" smtClean="0">
                <a:latin typeface="Arial" charset="0"/>
              </a:rPr>
              <a:pPr/>
              <a:t>15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57B621-6150-44FC-A896-D79C9DF3EFE1}" type="slidenum">
              <a:rPr lang="en-US" smtClean="0">
                <a:latin typeface="Arial" charset="0"/>
              </a:rPr>
              <a:pPr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55E897-F42B-483C-9293-269C6B15815A}" type="slidenum">
              <a:rPr lang="en-US" smtClean="0">
                <a:latin typeface="Arial" charset="0"/>
              </a:rPr>
              <a:pPr/>
              <a:t>17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6A7A34-3FA6-49DE-8831-7A023FDFFA5B}" type="slidenum">
              <a:rPr lang="en-US" smtClean="0">
                <a:latin typeface="Arial" charset="0"/>
              </a:rPr>
              <a:pPr/>
              <a:t>19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51D50B-F310-4219-BD6F-D0C76B94CDE7}" type="slidenum">
              <a:rPr lang="en-US" smtClean="0">
                <a:latin typeface="Arial" charset="0"/>
              </a:rPr>
              <a:pPr/>
              <a:t>20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4CB87C-FF3B-444E-A061-7DBFF50E8C46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AD524-1D28-4053-8B74-2E3ED937A538}" type="slidenum">
              <a:rPr lang="en-US" smtClean="0">
                <a:latin typeface="Arial" charset="0"/>
              </a:rPr>
              <a:pPr/>
              <a:t>21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2AA59-EA16-49B3-B7C1-92B6EF9CC0CA}" type="slidenum">
              <a:rPr lang="en-US" smtClean="0">
                <a:latin typeface="Arial" charset="0"/>
              </a:rPr>
              <a:pPr/>
              <a:t>22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6AA6BA-AF49-4DAD-A830-38E1D4ECDF62}" type="slidenum">
              <a:rPr lang="en-US" smtClean="0">
                <a:latin typeface="Arial" charset="0"/>
              </a:rPr>
              <a:pPr/>
              <a:t>23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82B082-A50A-414C-B035-8DA856FDDC62}" type="slidenum">
              <a:rPr lang="en-US" smtClean="0">
                <a:latin typeface="Arial" charset="0"/>
              </a:rPr>
              <a:pPr/>
              <a:t>24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69A2D7-91C2-4F2B-89AB-E3FA6D7C2658}" type="slidenum">
              <a:rPr lang="en-US" smtClean="0">
                <a:latin typeface="Arial" charset="0"/>
              </a:rPr>
              <a:pPr/>
              <a:t>25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AEF2EA-1D3C-4DFA-97F7-7D9395C50AC8}" type="slidenum">
              <a:rPr lang="en-US" smtClean="0">
                <a:latin typeface="Arial" charset="0"/>
              </a:rPr>
              <a:pPr/>
              <a:t>26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CF3BDB-7DBA-41C6-9AD1-A4403B81C949}" type="slidenum">
              <a:rPr lang="en-US" smtClean="0">
                <a:latin typeface="Arial" charset="0"/>
              </a:rPr>
              <a:pPr/>
              <a:t>27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93AE70-E801-47F8-8EAD-A7DFBCC35955}" type="slidenum">
              <a:rPr lang="en-US" smtClean="0">
                <a:latin typeface="Arial" charset="0"/>
              </a:rPr>
              <a:pPr/>
              <a:t>28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78068E7-E19D-4BB9-9677-5D082DAF4513}" type="slidenum">
              <a:rPr lang="en-US" smtClean="0">
                <a:latin typeface="Arial" charset="0"/>
              </a:rPr>
              <a:pPr/>
              <a:t>29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7CBC92-7309-4F46-B6BD-5F0B03A18B1B}" type="slidenum">
              <a:rPr lang="en-US" smtClean="0">
                <a:latin typeface="Arial" charset="0"/>
              </a:rPr>
              <a:pPr/>
              <a:t>30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692E08-7532-4D2F-854E-42C67A43C781}" type="slidenum">
              <a:rPr lang="en-US" smtClean="0">
                <a:latin typeface="Arial" charset="0"/>
              </a:rPr>
              <a:pPr/>
              <a:t>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DAAB60-0E2D-4200-8F82-4CEF74F4036E}" type="slidenum">
              <a:rPr lang="en-US" smtClean="0">
                <a:latin typeface="Arial" charset="0"/>
              </a:rPr>
              <a:pPr/>
              <a:t>31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3AB81F-E85A-45CA-A724-328A7DBC40F4}" type="slidenum">
              <a:rPr lang="en-US" smtClean="0">
                <a:latin typeface="Arial" charset="0"/>
              </a:rPr>
              <a:pPr/>
              <a:t>32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0138C6-6636-4C04-83F9-D55B7A39A7F3}" type="slidenum">
              <a:rPr lang="en-US" smtClean="0">
                <a:latin typeface="Arial" charset="0"/>
              </a:rPr>
              <a:pPr/>
              <a:t>33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95DF93-D763-4C74-9177-53CEAF2D3DAC}" type="slidenum">
              <a:rPr lang="en-US" smtClean="0">
                <a:latin typeface="Arial" charset="0"/>
              </a:rPr>
              <a:pPr/>
              <a:t>34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94890B8-649F-4400-AA14-62DE5149A485}" type="slidenum">
              <a:rPr lang="en-US" smtClean="0">
                <a:latin typeface="Arial" charset="0"/>
              </a:rPr>
              <a:pPr/>
              <a:t>35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C0B91B-E37F-4552-B8DD-EF24421524E8}" type="slidenum">
              <a:rPr lang="en-US" smtClean="0">
                <a:latin typeface="Arial" charset="0"/>
              </a:rPr>
              <a:pPr/>
              <a:t>36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06EC36-19F4-45F7-9473-BAB55F53C1A1}" type="slidenum">
              <a:rPr lang="en-US" smtClean="0">
                <a:latin typeface="Arial" charset="0"/>
              </a:rPr>
              <a:pPr/>
              <a:t>37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516E7C-5628-4700-9E56-0E4382BAA9CE}" type="slidenum">
              <a:rPr lang="en-US" smtClean="0">
                <a:latin typeface="Arial" charset="0"/>
              </a:rPr>
              <a:pPr/>
              <a:t>38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6FF185-9564-4FCE-8862-B296E770E7B4}" type="slidenum">
              <a:rPr lang="en-US" smtClean="0">
                <a:latin typeface="Arial" charset="0"/>
              </a:rPr>
              <a:pPr/>
              <a:t>39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585420-1D6D-4D0E-89C2-07F5182BD2E0}" type="slidenum">
              <a:rPr lang="en-US" smtClean="0">
                <a:latin typeface="Arial" charset="0"/>
              </a:rPr>
              <a:pPr/>
              <a:t>40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8B7DE9C-680B-4CCC-BDED-87F4E4259643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92CD92-9ED2-447E-AFE5-2B70E3B6F11E}" type="slidenum">
              <a:rPr lang="en-US" smtClean="0">
                <a:latin typeface="Arial" charset="0"/>
              </a:rPr>
              <a:pPr/>
              <a:t>41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A4D1C-EAD8-4688-81B6-F9EB166BAFCD}" type="slidenum">
              <a:rPr lang="en-US" smtClean="0">
                <a:latin typeface="Arial" charset="0"/>
              </a:rPr>
              <a:pPr/>
              <a:t>42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3A2398-3C71-4DE0-A30A-BFB4C609A273}" type="slidenum">
              <a:rPr lang="en-US" smtClean="0">
                <a:latin typeface="Arial" charset="0"/>
              </a:rPr>
              <a:pPr/>
              <a:t>43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9CACD3-3F28-4565-B850-E5F37356D83A}" type="slidenum">
              <a:rPr lang="en-US" smtClean="0">
                <a:latin typeface="Arial" charset="0"/>
              </a:rPr>
              <a:pPr/>
              <a:t>44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A8C1999-73CB-40E1-B2B2-49BE5728D3F3}" type="slidenum">
              <a:rPr lang="en-US" smtClean="0">
                <a:latin typeface="Arial" charset="0"/>
              </a:rPr>
              <a:pPr/>
              <a:t>45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B75FA8-C2B0-448C-AB2E-C353B05C5D71}" type="slidenum">
              <a:rPr lang="en-US" smtClean="0">
                <a:latin typeface="Arial" charset="0"/>
              </a:rPr>
              <a:pPr/>
              <a:t>46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564B533-096C-477F-B969-F04660296D53}" type="slidenum">
              <a:rPr lang="en-US" smtClean="0">
                <a:latin typeface="Arial" charset="0"/>
              </a:rPr>
              <a:pPr/>
              <a:t>47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9A18A1-1301-4739-9BDF-E730AE9C660B}" type="slidenum">
              <a:rPr lang="en-US" smtClean="0">
                <a:latin typeface="Arial" charset="0"/>
              </a:rPr>
              <a:pPr/>
              <a:t>48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86A1DB-D7BE-4B00-88AB-F729F20E56BE}" type="slidenum">
              <a:rPr lang="en-US" smtClean="0">
                <a:latin typeface="Arial" charset="0"/>
              </a:rPr>
              <a:pPr/>
              <a:t>49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4AB633-E60D-4779-8E83-565C824CBBDA}" type="slidenum">
              <a:rPr lang="en-US" smtClean="0">
                <a:latin typeface="Arial" charset="0"/>
              </a:rPr>
              <a:pPr/>
              <a:t>50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DB7239-E271-4B80-B4A3-761B954352CC}" type="slidenum">
              <a:rPr lang="en-US" smtClean="0">
                <a:latin typeface="Arial" charset="0"/>
              </a:rPr>
              <a:pPr/>
              <a:t>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7567E9-F8FE-4155-B95B-9CF93BC61078}" type="slidenum">
              <a:rPr lang="en-US" smtClean="0">
                <a:latin typeface="Arial" charset="0"/>
              </a:rPr>
              <a:pPr/>
              <a:t>51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0153B4-9068-4487-9E36-19DD8AC6424C}" type="slidenum">
              <a:rPr lang="en-US" smtClean="0">
                <a:latin typeface="Arial" charset="0"/>
              </a:rPr>
              <a:pPr/>
              <a:t>52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5A5AEE-1B40-4146-BB72-53D61ED6575D}" type="slidenum">
              <a:rPr lang="en-US" smtClean="0">
                <a:latin typeface="Arial" charset="0"/>
              </a:rPr>
              <a:pPr/>
              <a:t>53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165843-9D9B-4383-9ECF-47CDDC43F365}" type="slidenum">
              <a:rPr lang="en-US" smtClean="0">
                <a:latin typeface="Arial" charset="0"/>
              </a:rPr>
              <a:pPr/>
              <a:t>54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4CB566-B877-4303-851C-A6477379D710}" type="slidenum">
              <a:rPr lang="en-US" smtClean="0">
                <a:latin typeface="Arial" charset="0"/>
              </a:rPr>
              <a:pPr/>
              <a:t>55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B8063-D318-4CB8-A4F2-F583423D2A35}" type="slidenum">
              <a:rPr lang="en-US" smtClean="0">
                <a:latin typeface="Arial" charset="0"/>
              </a:rPr>
              <a:pPr/>
              <a:t>56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7F5C38-58AC-448A-AC38-B6B878E17E1C}" type="slidenum">
              <a:rPr lang="en-US" smtClean="0">
                <a:latin typeface="Arial" charset="0"/>
              </a:rPr>
              <a:pPr/>
              <a:t>57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D46349-FE66-4EE5-B6AD-3022476BBBAC}" type="slidenum">
              <a:rPr lang="en-US" smtClean="0">
                <a:latin typeface="Arial" charset="0"/>
              </a:rPr>
              <a:pPr/>
              <a:t>58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25A9DC-01FF-4A75-85F7-F57C9EAA10AC}" type="slidenum">
              <a:rPr lang="en-US" smtClean="0">
                <a:latin typeface="Arial" charset="0"/>
              </a:rPr>
              <a:pPr/>
              <a:t>59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F90F65-BF74-42F8-A824-826A2E90EB22}" type="slidenum">
              <a:rPr lang="en-US" smtClean="0">
                <a:latin typeface="Arial" charset="0"/>
              </a:rPr>
              <a:pPr/>
              <a:t>60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F5336E-AC39-44F1-88C3-42A36DCB2C71}" type="slidenum">
              <a:rPr lang="en-US" smtClean="0">
                <a:latin typeface="Arial" charset="0"/>
              </a:rPr>
              <a:pPr/>
              <a:t>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9F6CDF-B2BF-4C6E-A427-349DB758AD08}" type="slidenum">
              <a:rPr lang="en-US" smtClean="0">
                <a:latin typeface="Arial" charset="0"/>
              </a:rPr>
              <a:pPr/>
              <a:t>61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EFABF5-967A-4E2A-85EA-6CEADFD5538E}" type="slidenum">
              <a:rPr lang="en-US" smtClean="0">
                <a:latin typeface="Arial" charset="0"/>
              </a:rPr>
              <a:pPr/>
              <a:t>62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B73E2C-4EB9-4208-9492-1A100FBEA5BA}" type="slidenum">
              <a:rPr lang="en-US" smtClean="0">
                <a:latin typeface="Arial" charset="0"/>
              </a:rPr>
              <a:pPr/>
              <a:t>63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1397F9-63BA-4EE2-8784-6B8A7C5D61A9}" type="slidenum">
              <a:rPr lang="en-US" smtClean="0">
                <a:latin typeface="Arial" charset="0"/>
              </a:rPr>
              <a:pPr/>
              <a:t>64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DC9E95-C0E6-4C93-B981-955CF3B918D4}" type="slidenum">
              <a:rPr lang="en-US" smtClean="0">
                <a:latin typeface="Arial" charset="0"/>
              </a:rPr>
              <a:pPr/>
              <a:t>65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8E9275-767F-4116-B15A-B8492122B55B}" type="slidenum">
              <a:rPr lang="en-US" smtClean="0">
                <a:latin typeface="Arial" charset="0"/>
              </a:rPr>
              <a:pPr/>
              <a:t>66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01047-6AEC-490B-9839-1DFBF19E55A6}" type="slidenum">
              <a:rPr lang="en-US" smtClean="0">
                <a:latin typeface="Arial" charset="0"/>
              </a:rPr>
              <a:pPr/>
              <a:t>7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6A4C13-AD85-4CCD-8A81-D18385518031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1E8C0F-8035-4D28-91B3-FC2E61A89C34}" type="slidenum">
              <a:rPr lang="en-US" smtClean="0">
                <a:latin typeface="Arial" charset="0"/>
              </a:rPr>
              <a:pPr/>
              <a:t>9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4C200-2A22-493F-A4A7-C71A5663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27727-910A-4036-8CC5-01F0E266B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73EAB-C859-4B7E-80F7-DA9947A1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304800"/>
            <a:ext cx="646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19BBC-EC90-4C32-A6FF-C79F374F5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7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ABA60-14F5-4195-B028-4A0D4CDEB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EFF94-95C5-471B-968A-3495EA20A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69330-006C-4C41-B46D-32642C018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1DDB-C69B-4A3B-80B5-067BD98E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940CC-445F-478A-888C-E83261428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0FC99-7569-4FBF-9840-5E0D695ED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6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72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1980707-D9D1-4218-AB22-60092663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aja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jaxcontroltoolkit.codeplex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enus.eas.asu.edu/wsrepository/AjaxIn/Default.aspx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jst/components/ws/1.5/tutorials/InstallTomcat/InstallTomcat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webtools/initial-contribution/IBM/Getting%20Started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ibm.com/software/data/db2/udb/db2express/" TargetMode="External"/><Relationship Id="rId5" Type="http://schemas.openxmlformats.org/officeDocument/2006/relationships/hyperlink" Target="http://www.ibm.com/developerworks/db2/library/techarticle/dm-0408cline/" TargetMode="External"/><Relationship Id="rId4" Type="http://schemas.openxmlformats.org/officeDocument/2006/relationships/hyperlink" Target="http://jakarta.apache.org/tomcat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157288" y="1360488"/>
            <a:ext cx="6754812" cy="1462087"/>
          </a:xfrm>
        </p:spPr>
        <p:txBody>
          <a:bodyPr/>
          <a:lstStyle/>
          <a:p>
            <a:pPr algn="ctr"/>
            <a:r>
              <a:rPr lang="en-US" dirty="0" smtClean="0"/>
              <a:t>Other Web Service and Application Development Platforms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1460305" y="3352800"/>
            <a:ext cx="6312096" cy="2352675"/>
          </a:xfrm>
        </p:spPr>
        <p:txBody>
          <a:bodyPr/>
          <a:lstStyle/>
          <a:p>
            <a:pPr marL="400050" indent="-400050" algn="l">
              <a:buFont typeface="Wingdings" pitchFamily="2" charset="2"/>
              <a:buChar char="q"/>
            </a:pPr>
            <a:r>
              <a:rPr lang="en-US" dirty="0" err="1" smtClean="0"/>
              <a:t>Remotable</a:t>
            </a:r>
            <a:r>
              <a:rPr lang="en-US" dirty="0" smtClean="0"/>
              <a:t> and </a:t>
            </a:r>
            <a:r>
              <a:rPr lang="en-US" dirty="0" err="1" smtClean="0"/>
              <a:t>Nonremotable</a:t>
            </a:r>
            <a:r>
              <a:rPr lang="en-US" dirty="0" smtClean="0"/>
              <a:t> Objects</a:t>
            </a:r>
          </a:p>
          <a:p>
            <a:pPr marL="400050" indent="-400050" algn="l">
              <a:buFont typeface="Wingdings" pitchFamily="2" charset="2"/>
              <a:buChar char="q"/>
            </a:pPr>
            <a:r>
              <a:rPr lang="en-US" dirty="0" smtClean="0"/>
              <a:t>AJAX Programming</a:t>
            </a:r>
          </a:p>
          <a:p>
            <a:pPr marL="400050" indent="-400050" algn="l">
              <a:buFont typeface="Wingdings" pitchFamily="2" charset="2"/>
              <a:buChar char="q"/>
            </a:pPr>
            <a:r>
              <a:rPr lang="en-US" dirty="0" smtClean="0"/>
              <a:t>Java-Based Web Service and Application Development</a:t>
            </a: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217488" y="219075"/>
            <a:ext cx="5802312" cy="674688"/>
            <a:chOff x="76200" y="219075"/>
            <a:chExt cx="6640512" cy="771525"/>
          </a:xfrm>
        </p:grpSpPr>
        <p:pic>
          <p:nvPicPr>
            <p:cNvPr id="512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62" y="219075"/>
              <a:ext cx="64579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Picture 8" descr="http://engineering.asu.edu/sites/default/files/shared/downloads/ASU_engineering_RGB_2009_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" y="222250"/>
              <a:ext cx="3230562" cy="75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smtClean="0"/>
              <a:t>AJAX Programming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705600" cy="1752600"/>
          </a:xfrm>
        </p:spPr>
        <p:txBody>
          <a:bodyPr/>
          <a:lstStyle/>
          <a:p>
            <a:r>
              <a:rPr lang="en-US" sz="3200" smtClean="0"/>
              <a:t>Asynchronous JavaScript and 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6CEEFBC-A72B-484E-B0AF-6925C5FE538A}" type="slidenum">
              <a:rPr lang="en-US" smtClean="0">
                <a:solidFill>
                  <a:schemeClr val="tx2"/>
                </a:solidFill>
              </a:rPr>
              <a:pPr/>
              <a:t>11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AJAX Programming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AJAX programming is supported in Java and in C# Web programming environments;</a:t>
            </a:r>
          </a:p>
          <a:p>
            <a:pPr eaLnBrk="1" hangingPunct="1"/>
            <a:r>
              <a:rPr lang="en-US" dirty="0" smtClean="0"/>
              <a:t>AJAX is a technology to build </a:t>
            </a:r>
            <a:r>
              <a:rPr lang="en-US" dirty="0" smtClean="0">
                <a:solidFill>
                  <a:srgbClr val="0000FF"/>
                </a:solidFill>
              </a:rPr>
              <a:t>dynamic web pages </a:t>
            </a:r>
            <a:r>
              <a:rPr lang="en-US" dirty="0" smtClean="0"/>
              <a:t>on the client side executed in Web browser;</a:t>
            </a:r>
          </a:p>
          <a:p>
            <a:pPr eaLnBrk="1" hangingPunct="1"/>
            <a:r>
              <a:rPr lang="en-US" dirty="0" smtClean="0"/>
              <a:t>Key benefit: </a:t>
            </a:r>
            <a:r>
              <a:rPr lang="en-US" dirty="0" smtClean="0">
                <a:solidFill>
                  <a:srgbClr val="0000FF"/>
                </a:solidFill>
              </a:rPr>
              <a:t>Responsiveness</a:t>
            </a:r>
            <a:r>
              <a:rPr lang="en-US" dirty="0" smtClean="0"/>
              <a:t>: Partial data refresh</a:t>
            </a:r>
          </a:p>
          <a:p>
            <a:pPr eaLnBrk="1" hangingPunct="1"/>
            <a:r>
              <a:rPr lang="en-US" dirty="0" smtClean="0"/>
              <a:t>Request and data processing can be implemented at the client and server sides.</a:t>
            </a:r>
          </a:p>
          <a:p>
            <a:pPr eaLnBrk="1" hangingPunct="1"/>
            <a:r>
              <a:rPr lang="en-US" dirty="0" smtClean="0"/>
              <a:t>Data is read from the server or sent to the server by JavaScript requests;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a Server Page Work?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12A0A5-1C9A-466C-8292-78D6B6518B31}" type="slidenum">
              <a:rPr lang="en-US" smtClean="0">
                <a:solidFill>
                  <a:schemeClr val="tx2"/>
                </a:solidFill>
              </a:rPr>
              <a:pPr/>
              <a:t>12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6388" name="Rounded Rectangle 4"/>
          <p:cNvSpPr>
            <a:spLocks noChangeArrowheads="1"/>
          </p:cNvSpPr>
          <p:nvPr/>
        </p:nvSpPr>
        <p:spPr bwMode="auto">
          <a:xfrm>
            <a:off x="685800" y="1752600"/>
            <a:ext cx="3200400" cy="3352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2286000"/>
            <a:ext cx="2286000" cy="196413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Browser refresh</a:t>
            </a:r>
          </a:p>
        </p:txBody>
      </p:sp>
      <p:pic>
        <p:nvPicPr>
          <p:cNvPr id="16390" name="Picture 2" descr="C:\Users\yinong\AppData\Local\Microsoft\Windows\Temporary Internet Files\Content.IE5\0KSEN3QS\MCj0434845000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716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0" y="2781300"/>
            <a:ext cx="1828800" cy="685800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/>
              <a:t>Server Page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76200" y="5105400"/>
            <a:ext cx="4343400" cy="7620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5287963"/>
            <a:ext cx="990600" cy="460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970088" y="2743200"/>
            <a:ext cx="3533775" cy="315913"/>
          </a:xfrm>
          <a:custGeom>
            <a:avLst/>
            <a:gdLst>
              <a:gd name="T0" fmla="*/ 0 w 3534508"/>
              <a:gd name="T1" fmla="*/ 0 h 316523"/>
              <a:gd name="T2" fmla="*/ 2666768 w 3534508"/>
              <a:gd name="T3" fmla="*/ 0 h 316523"/>
              <a:gd name="T4" fmla="*/ 2666768 w 3534508"/>
              <a:gd name="T5" fmla="*/ 309878 h 316523"/>
              <a:gd name="T6" fmla="*/ 3526449 w 3534508"/>
              <a:gd name="T7" fmla="*/ 309878 h 316523"/>
              <a:gd name="T8" fmla="*/ 0 60000 65536"/>
              <a:gd name="T9" fmla="*/ 0 60000 65536"/>
              <a:gd name="T10" fmla="*/ 0 60000 65536"/>
              <a:gd name="T11" fmla="*/ 0 60000 65536"/>
              <a:gd name="T12" fmla="*/ 0 w 3534508"/>
              <a:gd name="T13" fmla="*/ 0 h 316523"/>
              <a:gd name="T14" fmla="*/ 3534508 w 3534508"/>
              <a:gd name="T15" fmla="*/ 316523 h 316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34508" h="316523">
                <a:moveTo>
                  <a:pt x="0" y="0"/>
                </a:moveTo>
                <a:lnTo>
                  <a:pt x="2672861" y="0"/>
                </a:lnTo>
                <a:lnTo>
                  <a:pt x="2672861" y="316523"/>
                </a:lnTo>
                <a:lnTo>
                  <a:pt x="3534508" y="316523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962400" y="2449513"/>
            <a:ext cx="150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 mouse click</a:t>
            </a:r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3060700" y="3379788"/>
            <a:ext cx="2452688" cy="198437"/>
          </a:xfrm>
          <a:custGeom>
            <a:avLst/>
            <a:gdLst>
              <a:gd name="T0" fmla="*/ 2463070 w 2451652"/>
              <a:gd name="T1" fmla="*/ 0 h 198783"/>
              <a:gd name="T2" fmla="*/ 1597667 w 2451652"/>
              <a:gd name="T3" fmla="*/ 0 h 198783"/>
              <a:gd name="T4" fmla="*/ 1597667 w 2451652"/>
              <a:gd name="T5" fmla="*/ 195010 h 198783"/>
              <a:gd name="T6" fmla="*/ 0 w 2451652"/>
              <a:gd name="T7" fmla="*/ 195010 h 198783"/>
              <a:gd name="T8" fmla="*/ 0 60000 65536"/>
              <a:gd name="T9" fmla="*/ 0 60000 65536"/>
              <a:gd name="T10" fmla="*/ 0 60000 65536"/>
              <a:gd name="T11" fmla="*/ 0 60000 65536"/>
              <a:gd name="T12" fmla="*/ 0 w 2451652"/>
              <a:gd name="T13" fmla="*/ 0 h 198783"/>
              <a:gd name="T14" fmla="*/ 2451652 w 2451652"/>
              <a:gd name="T15" fmla="*/ 198783 h 1987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1652" h="198783">
                <a:moveTo>
                  <a:pt x="2451652" y="0"/>
                </a:moveTo>
                <a:lnTo>
                  <a:pt x="1590261" y="0"/>
                </a:lnTo>
                <a:lnTo>
                  <a:pt x="1590261" y="198783"/>
                </a:lnTo>
                <a:lnTo>
                  <a:pt x="0" y="198783"/>
                </a:ln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33800" y="3505200"/>
            <a:ext cx="1489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dirty="0"/>
              <a:t>Server generate a new HTML page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56725" y="3301206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ASU Engineering Building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156725" y="3580790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699 S Mill Avenue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66800" y="2286000"/>
            <a:ext cx="2286000" cy="196413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Page refreshed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154185" y="3292729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154185" y="3572313"/>
            <a:ext cx="1767067" cy="2555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 animBg="1"/>
      <p:bldP spid="15" grpId="0"/>
      <p:bldP spid="13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93700" y="1933575"/>
            <a:ext cx="3873500" cy="477202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1" name="Rectangle 42"/>
          <p:cNvSpPr>
            <a:spLocks noChangeArrowheads="1"/>
          </p:cNvSpPr>
          <p:nvPr/>
        </p:nvSpPr>
        <p:spPr bwMode="auto">
          <a:xfrm>
            <a:off x="685800" y="2286000"/>
            <a:ext cx="3311525" cy="40274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63EABB-36C4-4725-B007-33F622E67328}" type="slidenum">
              <a:rPr lang="en-US" smtClean="0">
                <a:solidFill>
                  <a:schemeClr val="tx2"/>
                </a:solidFill>
              </a:rPr>
              <a:pPr/>
              <a:t>13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AJAX Application</a:t>
            </a: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1560513" y="772675"/>
            <a:ext cx="560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http://java.sun.com/javaee/javaserverfaces/ajax/tutorial.jsp</a:t>
            </a: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228600" y="1219200"/>
            <a:ext cx="876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/>
              <a:t>A feature of AJAX is to make the user interfaces of web applications more responsive and interactive by updating only part of the page at a time. 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70525" y="2312988"/>
            <a:ext cx="3368675" cy="4164012"/>
          </a:xfrm>
          <a:prstGeom prst="round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38200" y="2725738"/>
            <a:ext cx="2947988" cy="8524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Action Button: Information 10">
            <a:hlinkClick r:id="" action="ppaction://noaction" highlightClick="1"/>
          </p:cNvPr>
          <p:cNvSpPr/>
          <p:nvPr/>
        </p:nvSpPr>
        <p:spPr>
          <a:xfrm>
            <a:off x="1230313" y="2974975"/>
            <a:ext cx="525462" cy="379413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38200" y="4335463"/>
            <a:ext cx="2947988" cy="16081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6388" y="2362200"/>
            <a:ext cx="966787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Browser</a:t>
            </a:r>
          </a:p>
        </p:txBody>
      </p:sp>
      <p:sp>
        <p:nvSpPr>
          <p:cNvPr id="14" name="Action Button: Home 13">
            <a:hlinkClick r:id="" action="ppaction://hlinkshowjump?jump=firstslide" highlightClick="1"/>
          </p:cNvPr>
          <p:cNvSpPr/>
          <p:nvPr/>
        </p:nvSpPr>
        <p:spPr>
          <a:xfrm>
            <a:off x="3049588" y="2974975"/>
            <a:ext cx="420687" cy="379413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5" name="Action Button: Movie 14">
            <a:hlinkClick r:id="" action="ppaction://noaction" highlightClick="1"/>
          </p:cNvPr>
          <p:cNvSpPr/>
          <p:nvPr/>
        </p:nvSpPr>
        <p:spPr>
          <a:xfrm>
            <a:off x="2139950" y="2974975"/>
            <a:ext cx="527050" cy="284163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8650" y="5943600"/>
            <a:ext cx="33972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Application workflow / processing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71688" y="3732213"/>
            <a:ext cx="1204912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JavaScript </a:t>
            </a:r>
          </a:p>
          <a:p>
            <a:pPr>
              <a:defRPr/>
            </a:pPr>
            <a:r>
              <a:rPr lang="en-US" dirty="0">
                <a:latin typeface="+mj-lt"/>
              </a:rPr>
              <a:t>call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3213" y="4713288"/>
            <a:ext cx="18526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XMLHttpRequest</a:t>
            </a:r>
            <a:endParaRPr lang="en-US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891213" y="2725738"/>
            <a:ext cx="2632075" cy="17033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15025" y="2441575"/>
            <a:ext cx="2619375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Web server / Web services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07125" y="2725738"/>
            <a:ext cx="1897063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Server side </a:t>
            </a:r>
          </a:p>
          <a:p>
            <a:pPr>
              <a:defRPr/>
            </a:pPr>
            <a:r>
              <a:rPr lang="en-US" dirty="0">
                <a:latin typeface="+mj-lt"/>
              </a:rPr>
              <a:t>request processing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6207125" y="4997450"/>
            <a:ext cx="2000250" cy="113506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+mj-lt"/>
              </a:rPr>
              <a:t>Database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6259513" y="4713288"/>
            <a:ext cx="947737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630194" y="4239419"/>
            <a:ext cx="18923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46975" y="4429125"/>
            <a:ext cx="852488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Data</a:t>
            </a:r>
          </a:p>
          <a:p>
            <a:pPr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02350" y="4524375"/>
            <a:ext cx="6207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Data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00775" y="3667125"/>
            <a:ext cx="11715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Data</a:t>
            </a:r>
          </a:p>
          <a:p>
            <a:pPr>
              <a:defRPr/>
            </a:pPr>
            <a:r>
              <a:rPr lang="en-US" dirty="0">
                <a:latin typeface="+mj-lt"/>
              </a:rPr>
              <a:t>processing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44563" y="5314950"/>
            <a:ext cx="1851025" cy="64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XMLHttpRequest</a:t>
            </a: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Callback()</a:t>
            </a:r>
          </a:p>
        </p:txBody>
      </p:sp>
      <p:cxnSp>
        <p:nvCxnSpPr>
          <p:cNvPr id="29" name="Straight Arrow Connector 28"/>
          <p:cNvCxnSpPr>
            <a:stCxn id="27" idx="1"/>
            <a:endCxn id="28" idx="3"/>
          </p:cNvCxnSpPr>
          <p:nvPr/>
        </p:nvCxnSpPr>
        <p:spPr>
          <a:xfrm rot="10800000" flipV="1">
            <a:off x="2795588" y="3989388"/>
            <a:ext cx="3405187" cy="1649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97075" y="1933575"/>
            <a:ext cx="161448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Client Machine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34175" y="1933575"/>
            <a:ext cx="7874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Server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0700" y="3973513"/>
            <a:ext cx="8509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Update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700213" y="2971800"/>
            <a:ext cx="43338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</a:t>
            </a:r>
            <a:endParaRPr lang="en-US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700213" y="3636963"/>
            <a:ext cx="477837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</a:t>
            </a:r>
            <a:endParaRPr lang="en-US"/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4419600" y="3636963"/>
            <a:ext cx="4762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</a:t>
            </a:r>
            <a:endParaRPr lang="en-US"/>
          </a:p>
        </p:txBody>
      </p:sp>
      <p:sp>
        <p:nvSpPr>
          <p:cNvPr id="17443" name="Rectangle 35"/>
          <p:cNvSpPr>
            <a:spLocks noChangeArrowheads="1"/>
          </p:cNvSpPr>
          <p:nvPr/>
        </p:nvSpPr>
        <p:spPr bwMode="auto">
          <a:xfrm>
            <a:off x="7575550" y="35433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</a:t>
            </a:r>
            <a:endParaRPr lang="en-US"/>
          </a:p>
        </p:txBody>
      </p:sp>
      <p:sp>
        <p:nvSpPr>
          <p:cNvPr id="17444" name="Rectangle 36"/>
          <p:cNvSpPr>
            <a:spLocks noChangeArrowheads="1"/>
          </p:cNvSpPr>
          <p:nvPr/>
        </p:nvSpPr>
        <p:spPr bwMode="auto">
          <a:xfrm>
            <a:off x="6708775" y="4584700"/>
            <a:ext cx="390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</a:t>
            </a:r>
            <a:endParaRPr lang="en-US"/>
          </a:p>
        </p:txBody>
      </p:sp>
      <p:sp>
        <p:nvSpPr>
          <p:cNvPr id="17445" name="Rectangle 37"/>
          <p:cNvSpPr>
            <a:spLocks noChangeArrowheads="1"/>
          </p:cNvSpPr>
          <p:nvPr/>
        </p:nvSpPr>
        <p:spPr bwMode="auto">
          <a:xfrm>
            <a:off x="4486275" y="47244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</a:t>
            </a:r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982663" y="3744913"/>
            <a:ext cx="38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ym typeface="Wingdings" pitchFamily="2" charset="2"/>
              </a:rPr>
              <a:t></a:t>
            </a:r>
            <a:endParaRPr lang="en-US"/>
          </a:p>
        </p:txBody>
      </p:sp>
      <p:cxnSp>
        <p:nvCxnSpPr>
          <p:cNvPr id="40" name="Elbow Connector 39"/>
          <p:cNvCxnSpPr/>
          <p:nvPr/>
        </p:nvCxnSpPr>
        <p:spPr>
          <a:xfrm rot="16200000" flipH="1">
            <a:off x="1146969" y="3753644"/>
            <a:ext cx="1323975" cy="5254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340519" y="4347369"/>
            <a:ext cx="198755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21" idx="1"/>
          </p:cNvCxnSpPr>
          <p:nvPr/>
        </p:nvCxnSpPr>
        <p:spPr>
          <a:xfrm flipV="1">
            <a:off x="3425825" y="3049588"/>
            <a:ext cx="2781300" cy="1847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997325" y="3354388"/>
            <a:ext cx="1368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HttpRequest</a:t>
            </a:r>
          </a:p>
        </p:txBody>
      </p:sp>
      <p:sp>
        <p:nvSpPr>
          <p:cNvPr id="17451" name="Rectangle 43"/>
          <p:cNvSpPr>
            <a:spLocks noChangeArrowheads="1"/>
          </p:cNvSpPr>
          <p:nvPr/>
        </p:nvSpPr>
        <p:spPr bwMode="auto">
          <a:xfrm>
            <a:off x="4102100" y="4962525"/>
            <a:ext cx="136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XML Data post back in the same page</a:t>
            </a:r>
          </a:p>
        </p:txBody>
      </p:sp>
      <p:sp>
        <p:nvSpPr>
          <p:cNvPr id="17452" name="Rectangle 1"/>
          <p:cNvSpPr>
            <a:spLocks noChangeArrowheads="1"/>
          </p:cNvSpPr>
          <p:nvPr/>
        </p:nvSpPr>
        <p:spPr bwMode="auto">
          <a:xfrm>
            <a:off x="2598738" y="4340225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/>
              <a:t>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7A0198-2B5B-4C42-93D5-AC14760141E6}" type="slidenum">
              <a:rPr lang="en-US" smtClean="0">
                <a:solidFill>
                  <a:schemeClr val="tx2"/>
                </a:solidFill>
              </a:rPr>
              <a:pPr/>
              <a:t>14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Sample Code to Call the Server Side Service </a:t>
            </a:r>
            <a:r>
              <a:rPr lang="en-US" sz="1800" b="0" dirty="0" smtClean="0"/>
              <a:t>http://developer.mozilla.org/en/docs/AJAX:Getting_Started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90600" y="746125"/>
            <a:ext cx="8077200" cy="603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&lt;script type="text/</a:t>
            </a:r>
            <a:r>
              <a:rPr lang="en-US" dirty="0" err="1">
                <a:latin typeface="Arial" charset="0"/>
              </a:rPr>
              <a:t>javascript</a:t>
            </a:r>
            <a:r>
              <a:rPr lang="en-US" dirty="0">
                <a:latin typeface="Arial" charset="0"/>
              </a:rPr>
              <a:t>" language="</a:t>
            </a:r>
            <a:r>
              <a:rPr lang="en-US" dirty="0" err="1">
                <a:latin typeface="Arial" charset="0"/>
              </a:rPr>
              <a:t>javascript</a:t>
            </a:r>
            <a:r>
              <a:rPr lang="en-US" dirty="0">
                <a:latin typeface="Arial" charset="0"/>
              </a:rPr>
              <a:t>"&gt;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function 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makeRequest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url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dirty="0">
                <a:latin typeface="Arial" charset="0"/>
              </a:rPr>
              <a:t> 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</a:t>
            </a:r>
            <a:r>
              <a:rPr lang="en-US" dirty="0" err="1">
                <a:latin typeface="Arial" charset="0"/>
              </a:rPr>
              <a:t>var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if (</a:t>
            </a:r>
            <a:r>
              <a:rPr lang="en-US" dirty="0" err="1">
                <a:latin typeface="Arial" charset="0"/>
              </a:rPr>
              <a:t>window.XMLHttpRequest</a:t>
            </a:r>
            <a:r>
              <a:rPr lang="en-US" dirty="0">
                <a:latin typeface="Arial" charset="0"/>
              </a:rPr>
              <a:t>) {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// Mozilla, Safari, ...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 = new </a:t>
            </a:r>
            <a:r>
              <a:rPr lang="en-US" dirty="0" err="1">
                <a:latin typeface="Arial" charset="0"/>
              </a:rPr>
              <a:t>XMLHttpRequest</a:t>
            </a:r>
            <a:r>
              <a:rPr lang="en-US" dirty="0">
                <a:latin typeface="Arial" charset="0"/>
              </a:rPr>
              <a:t>();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if (</a:t>
            </a:r>
            <a:r>
              <a:rPr lang="en-US" dirty="0" err="1">
                <a:latin typeface="Arial" charset="0"/>
              </a:rPr>
              <a:t>httpRequest.overrideMimeType</a:t>
            </a:r>
            <a:r>
              <a:rPr lang="en-US" dirty="0">
                <a:latin typeface="Arial" charset="0"/>
              </a:rPr>
              <a:t>) { 			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httpRequest.overrideMimeType</a:t>
            </a:r>
            <a:r>
              <a:rPr lang="en-US" dirty="0">
                <a:latin typeface="Arial" charset="0"/>
              </a:rPr>
              <a:t>('text/xml');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}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}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else if (</a:t>
            </a:r>
            <a:r>
              <a:rPr lang="en-US" dirty="0" err="1">
                <a:latin typeface="Arial" charset="0"/>
              </a:rPr>
              <a:t>window.ActiveXObject</a:t>
            </a:r>
            <a:r>
              <a:rPr lang="en-US" dirty="0">
                <a:latin typeface="Arial" charset="0"/>
              </a:rPr>
              <a:t>) {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// IE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try 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 = new </a:t>
            </a:r>
            <a:r>
              <a:rPr lang="en-US" dirty="0" err="1">
                <a:latin typeface="Arial" charset="0"/>
              </a:rPr>
              <a:t>ActiveXObject</a:t>
            </a:r>
            <a:r>
              <a:rPr lang="en-US" dirty="0">
                <a:latin typeface="Arial" charset="0"/>
              </a:rPr>
              <a:t>("Msxml2.XMLHTTP");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} catch (e) 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    try </a:t>
            </a:r>
            <a:r>
              <a:rPr lang="en-US" dirty="0">
                <a:latin typeface="Arial" charset="0"/>
              </a:rPr>
              <a:t>{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	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 = new </a:t>
            </a:r>
            <a:r>
              <a:rPr lang="en-US" dirty="0" err="1">
                <a:latin typeface="Arial" charset="0"/>
              </a:rPr>
              <a:t>ActiveXObject</a:t>
            </a:r>
            <a:r>
              <a:rPr lang="en-US" dirty="0">
                <a:latin typeface="Arial" charset="0"/>
              </a:rPr>
              <a:t>("</a:t>
            </a:r>
            <a:r>
              <a:rPr lang="en-US" dirty="0" err="1">
                <a:latin typeface="Arial" charset="0"/>
              </a:rPr>
              <a:t>Microsoft.XMLHTTP</a:t>
            </a:r>
            <a:r>
              <a:rPr lang="en-US" dirty="0">
                <a:latin typeface="Arial" charset="0"/>
              </a:rPr>
              <a:t>");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smtClean="0">
                <a:latin typeface="Arial" charset="0"/>
              </a:rPr>
              <a:t>    } </a:t>
            </a:r>
            <a:r>
              <a:rPr lang="en-US" dirty="0">
                <a:latin typeface="Arial" charset="0"/>
              </a:rPr>
              <a:t>catch (e) { }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</a:t>
            </a:r>
            <a:r>
              <a:rPr lang="en-US" dirty="0" smtClean="0">
                <a:latin typeface="Arial" charset="0"/>
              </a:rPr>
              <a:t>       } </a:t>
            </a:r>
            <a:endParaRPr lang="en-US" dirty="0">
              <a:latin typeface="Arial" charset="0"/>
            </a:endParaRP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</a:t>
            </a:r>
            <a:r>
              <a:rPr lang="en-US" dirty="0" smtClean="0">
                <a:latin typeface="Arial" charset="0"/>
              </a:rPr>
              <a:t>       } </a:t>
            </a:r>
            <a:endParaRPr lang="en-US" dirty="0">
              <a:latin typeface="Arial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16587" y="2973630"/>
            <a:ext cx="1138425" cy="1214320"/>
          </a:xfrm>
          <a:prstGeom prst="wedgeRoundRectCallout">
            <a:avLst>
              <a:gd name="adj1" fmla="val 134595"/>
              <a:gd name="adj2" fmla="val -9886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a hosting object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16586" y="2973630"/>
            <a:ext cx="1138425" cy="1214320"/>
          </a:xfrm>
          <a:prstGeom prst="wedgeRoundRectCallout">
            <a:avLst>
              <a:gd name="adj1" fmla="val 158587"/>
              <a:gd name="adj2" fmla="val 8303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Creating a request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190AA6-3A99-492D-AB99-E0E1D2BC0337}" type="slidenum">
              <a:rPr lang="en-US" smtClean="0">
                <a:solidFill>
                  <a:schemeClr val="tx2"/>
                </a:solidFill>
              </a:rPr>
              <a:pPr/>
              <a:t>15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Contd.</a:t>
            </a:r>
            <a:endParaRPr lang="en-US" sz="2000" dirty="0" smtClean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457200" y="914400"/>
            <a:ext cx="8610600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	</a:t>
            </a:r>
            <a:r>
              <a:rPr lang="en-US" dirty="0" err="1">
                <a:latin typeface="Arial" charset="0"/>
              </a:rPr>
              <a:t>httpRequest.onreadystatechange</a:t>
            </a:r>
            <a:r>
              <a:rPr lang="en-US" dirty="0">
                <a:latin typeface="Arial" charset="0"/>
              </a:rPr>
              <a:t> = function() { </a:t>
            </a:r>
            <a:r>
              <a:rPr lang="en-US" dirty="0" err="1">
                <a:latin typeface="Arial" charset="0"/>
              </a:rPr>
              <a:t>alertContents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); };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    </a:t>
            </a:r>
            <a:r>
              <a:rPr lang="en-US" dirty="0" err="1">
                <a:latin typeface="Arial" charset="0"/>
              </a:rPr>
              <a:t>httpRequest.open</a:t>
            </a:r>
            <a:r>
              <a:rPr lang="en-US" dirty="0">
                <a:latin typeface="Arial" charset="0"/>
              </a:rPr>
              <a:t>('GET', </a:t>
            </a:r>
            <a:r>
              <a:rPr lang="en-US" dirty="0" err="1">
                <a:latin typeface="Arial" charset="0"/>
              </a:rPr>
              <a:t>url</a:t>
            </a:r>
            <a:r>
              <a:rPr lang="en-US" dirty="0">
                <a:latin typeface="Arial" charset="0"/>
              </a:rPr>
              <a:t>, true);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    </a:t>
            </a:r>
            <a:r>
              <a:rPr lang="en-US" dirty="0" err="1">
                <a:latin typeface="Arial" charset="0"/>
              </a:rPr>
              <a:t>httpRequest.send</a:t>
            </a:r>
            <a:r>
              <a:rPr lang="en-US" dirty="0">
                <a:latin typeface="Arial" charset="0"/>
              </a:rPr>
              <a:t>(null);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}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function </a:t>
            </a:r>
            <a:r>
              <a:rPr lang="en-US" dirty="0" err="1">
                <a:latin typeface="Arial" charset="0"/>
              </a:rPr>
              <a:t>alertContents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httpRequest</a:t>
            </a:r>
            <a:r>
              <a:rPr lang="en-US" dirty="0">
                <a:latin typeface="Arial" charset="0"/>
              </a:rPr>
              <a:t>) {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if (</a:t>
            </a:r>
            <a:r>
              <a:rPr lang="en-US" dirty="0" err="1">
                <a:latin typeface="Arial" charset="0"/>
              </a:rPr>
              <a:t>httpRequest.readyState</a:t>
            </a:r>
            <a:r>
              <a:rPr lang="en-US" dirty="0">
                <a:latin typeface="Arial" charset="0"/>
              </a:rPr>
              <a:t> == 4) {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if (</a:t>
            </a:r>
            <a:r>
              <a:rPr lang="en-US" dirty="0" err="1">
                <a:latin typeface="Arial" charset="0"/>
              </a:rPr>
              <a:t>httpRequest.status</a:t>
            </a:r>
            <a:r>
              <a:rPr lang="en-US" dirty="0">
                <a:latin typeface="Arial" charset="0"/>
              </a:rPr>
              <a:t> == 200) {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alert(</a:t>
            </a:r>
            <a:r>
              <a:rPr lang="en-US" dirty="0" err="1">
                <a:latin typeface="Arial" charset="0"/>
              </a:rPr>
              <a:t>httpRequest.responseText</a:t>
            </a:r>
            <a:r>
              <a:rPr lang="en-US" dirty="0">
                <a:latin typeface="Arial" charset="0"/>
              </a:rPr>
              <a:t>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} else alert('There was a problem with the request.');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}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}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&lt;/script&gt;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&lt;span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    style="cursor: pointer; text-decoration: 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			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underline"onclick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Arial" charset="0"/>
              </a:rPr>
              <a:t>makeRequest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('test.html')"&gt;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solidFill>
                  <a:srgbClr val="0000FF"/>
                </a:solidFill>
                <a:latin typeface="Arial" charset="0"/>
              </a:rPr>
              <a:t>        Make a request</a:t>
            </a:r>
          </a:p>
          <a:p>
            <a:pPr eaLnBrk="1" hangingPunct="1">
              <a:lnSpc>
                <a:spcPct val="120000"/>
              </a:lnSpc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dirty="0">
                <a:latin typeface="Arial" charset="0"/>
              </a:rPr>
              <a:t>&lt;/span&gt;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598730" y="1303940"/>
            <a:ext cx="3870645" cy="1062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4" name="Rounded Rectangular Callout 3"/>
          <p:cNvSpPr/>
          <p:nvPr/>
        </p:nvSpPr>
        <p:spPr bwMode="auto">
          <a:xfrm>
            <a:off x="7076535" y="5250481"/>
            <a:ext cx="1290215" cy="455370"/>
          </a:xfrm>
          <a:prstGeom prst="wedgeRoundRectCallout">
            <a:avLst>
              <a:gd name="adj1" fmla="val -80660"/>
              <a:gd name="adj2" fmla="val 625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Main code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014005" y="1986995"/>
            <a:ext cx="2125060" cy="986635"/>
          </a:xfrm>
          <a:prstGeom prst="wedgeRoundRectCallout">
            <a:avLst>
              <a:gd name="adj1" fmla="val -102589"/>
              <a:gd name="adj2" fmla="val -7651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Call a server function to reload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A7B520-09B7-4357-9BBD-DD00BC2E62FE}" type="slidenum">
              <a:rPr lang="en-US" smtClean="0">
                <a:solidFill>
                  <a:schemeClr val="tx2"/>
                </a:solidFill>
              </a:rPr>
              <a:pPr/>
              <a:t>16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Drawbacks of AJAX Programming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69288" cy="2590800"/>
          </a:xfrm>
        </p:spPr>
        <p:txBody>
          <a:bodyPr/>
          <a:lstStyle/>
          <a:p>
            <a:pPr eaLnBrk="1" hangingPunct="1"/>
            <a:r>
              <a:rPr lang="en-US" dirty="0" smtClean="0"/>
              <a:t>You need to program your client page in JavaScript, which could be complex;</a:t>
            </a:r>
          </a:p>
          <a:p>
            <a:pPr eaLnBrk="1" hangingPunct="1"/>
            <a:r>
              <a:rPr lang="en-US" dirty="0" smtClean="0"/>
              <a:t>Single page implementation: Does not support transitions between pages;</a:t>
            </a:r>
          </a:p>
          <a:p>
            <a:pPr eaLnBrk="1" hangingPunct="1"/>
            <a:r>
              <a:rPr lang="en-US" dirty="0" smtClean="0"/>
              <a:t>Not all browsers support AJAX and JavaScript.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98513" y="5022850"/>
            <a:ext cx="8269287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AJAX on server </a:t>
            </a:r>
            <a:r>
              <a:rPr lang="en-US" sz="2800" kern="0" dirty="0" smtClean="0">
                <a:latin typeface="+mn-lt"/>
              </a:rPr>
              <a:t>side as a server control</a:t>
            </a:r>
            <a:endParaRPr lang="en-US" sz="2800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e.g., ASP </a:t>
            </a:r>
            <a:r>
              <a:rPr lang="en-US" sz="2800" kern="0" dirty="0" err="1">
                <a:latin typeface="+mn-lt"/>
              </a:rPr>
              <a:t>.Net</a:t>
            </a:r>
            <a:r>
              <a:rPr lang="en-US" sz="2800" kern="0" dirty="0">
                <a:latin typeface="+mn-lt"/>
              </a:rPr>
              <a:t> server side AJAX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  <a:defRPr/>
            </a:pPr>
            <a:r>
              <a:rPr lang="en-US" sz="2800" kern="0" dirty="0">
                <a:latin typeface="+mn-lt"/>
              </a:rPr>
              <a:t>on other server platforms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438400" y="4064000"/>
            <a:ext cx="198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200">
                <a:latin typeface="Comic Sans MS" pitchFamily="66" charset="0"/>
                <a:ea typeface="SimSun" pitchFamily="2" charset="-122"/>
              </a:rPr>
              <a:t>Solution</a:t>
            </a:r>
          </a:p>
        </p:txBody>
      </p:sp>
      <p:pic>
        <p:nvPicPr>
          <p:cNvPr id="8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894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9D35AA-7D33-47DE-83FE-59C45198573F}" type="slidenum">
              <a:rPr lang="en-US" smtClean="0">
                <a:solidFill>
                  <a:schemeClr val="tx2"/>
                </a:solidFill>
              </a:rPr>
              <a:pPr/>
              <a:t>17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AJAX Programming on ASP .Net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AJAX (previously called Microsoft Atlas) </a:t>
            </a:r>
          </a:p>
          <a:p>
            <a:pPr eaLnBrk="1" hangingPunct="1"/>
            <a:r>
              <a:rPr lang="en-US" dirty="0" smtClean="0"/>
              <a:t>combines ASP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server controls </a:t>
            </a:r>
            <a:r>
              <a:rPr lang="en-US" dirty="0" smtClean="0"/>
              <a:t>and the traditional AJAX. For example, you can take an existing application and add additional client-side behaviors using ASP .NET AJAX;</a:t>
            </a:r>
          </a:p>
          <a:p>
            <a:pPr eaLnBrk="1" hangingPunct="1"/>
            <a:r>
              <a:rPr lang="en-US" dirty="0" smtClean="0"/>
              <a:t>is a part of VS 2008 or later version. </a:t>
            </a:r>
          </a:p>
          <a:p>
            <a:pPr eaLnBrk="1" hangingPunct="1"/>
            <a:r>
              <a:rPr lang="en-US" dirty="0" smtClean="0"/>
              <a:t>Resources and Tutorials available at: </a:t>
            </a:r>
            <a:r>
              <a:rPr lang="en-US" dirty="0" smtClean="0">
                <a:hlinkClick r:id="rId3"/>
              </a:rPr>
              <a:t>http://www.asp.net/ajax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AJAX Control Toolkit Download: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http://ajaxcontroltoolkit.codeplex.com/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89710"/>
            <a:ext cx="6533824" cy="394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57" y="762000"/>
            <a:ext cx="220980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AJAX Control Toolkit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73EAB-C859-4B7E-80F7-DA9947A1CC8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0965" y="1228045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Visual Studio 2010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6317585" y="4263845"/>
            <a:ext cx="2598885" cy="182148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1393099" y="2405942"/>
            <a:ext cx="491000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1070670" y="2876857"/>
            <a:ext cx="491000" cy="379475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572000" y="4946900"/>
            <a:ext cx="986635" cy="683055"/>
          </a:xfrm>
          <a:prstGeom prst="wedgeRoundRectCallout">
            <a:avLst>
              <a:gd name="adj1" fmla="val 123334"/>
              <a:gd name="adj2" fmla="val -1017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Install AJAX</a:t>
            </a:r>
          </a:p>
        </p:txBody>
      </p:sp>
    </p:spTree>
    <p:extLst>
      <p:ext uri="{BB962C8B-B14F-4D97-AF65-F5344CB8AC3E}">
        <p14:creationId xmlns:p14="http://schemas.microsoft.com/office/powerpoint/2010/main" val="31805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6" y="2155337"/>
            <a:ext cx="8829028" cy="416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smtClean="0"/>
              <a:t>AJAX Programming under ASP .Net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3F7020-1F52-447E-A139-BDE44E7411FD}" type="slidenum">
              <a:rPr lang="en-US" smtClean="0">
                <a:solidFill>
                  <a:schemeClr val="tx2"/>
                </a:solidFill>
              </a:rPr>
              <a:pPr/>
              <a:t>19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18750" y="5325460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618750" y="4554635"/>
            <a:ext cx="1676400" cy="2286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ight Arrow 14"/>
          <p:cNvSpPr>
            <a:spLocks noChangeArrowheads="1"/>
          </p:cNvSpPr>
          <p:nvPr/>
        </p:nvSpPr>
        <p:spPr bwMode="auto">
          <a:xfrm>
            <a:off x="18300" y="4035245"/>
            <a:ext cx="247650" cy="2286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Arrow Connector 17"/>
          <p:cNvCxnSpPr>
            <a:cxnSpLocks noChangeShapeType="1"/>
            <a:stCxn id="13" idx="3"/>
          </p:cNvCxnSpPr>
          <p:nvPr/>
        </p:nvCxnSpPr>
        <p:spPr bwMode="auto">
          <a:xfrm flipV="1">
            <a:off x="2295150" y="4415635"/>
            <a:ext cx="1138425" cy="2533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  <a:stCxn id="6" idx="3"/>
          </p:cNvCxnSpPr>
          <p:nvPr/>
        </p:nvCxnSpPr>
        <p:spPr bwMode="auto">
          <a:xfrm>
            <a:off x="2295150" y="5439760"/>
            <a:ext cx="1062530" cy="1905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357680" y="4554635"/>
            <a:ext cx="4871920" cy="1682480"/>
          </a:xfrm>
          <a:prstGeom prst="rect">
            <a:avLst/>
          </a:prstGeom>
          <a:noFill/>
          <a:ln w="28575" algn="ctr">
            <a:solidFill>
              <a:srgbClr val="00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6248400" y="4011368"/>
            <a:ext cx="914400" cy="457200"/>
          </a:xfrm>
          <a:prstGeom prst="wedgeRoundRectCallout">
            <a:avLst>
              <a:gd name="adj1" fmla="val -220947"/>
              <a:gd name="adj2" fmla="val 9905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6769725" y="5568904"/>
            <a:ext cx="914400" cy="457200"/>
          </a:xfrm>
          <a:prstGeom prst="wedgeRoundRectCallout">
            <a:avLst>
              <a:gd name="adj1" fmla="val -156162"/>
              <a:gd name="adj2" fmla="val -20853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Button</a:t>
            </a:r>
          </a:p>
        </p:txBody>
      </p:sp>
      <p:sp>
        <p:nvSpPr>
          <p:cNvPr id="14" name="Rounded Rectangular Callout 13"/>
          <p:cNvSpPr>
            <a:spLocks noChangeArrowheads="1"/>
          </p:cNvSpPr>
          <p:nvPr/>
        </p:nvSpPr>
        <p:spPr bwMode="auto">
          <a:xfrm>
            <a:off x="7456010" y="3504895"/>
            <a:ext cx="1611790" cy="1563993"/>
          </a:xfrm>
          <a:prstGeom prst="wedgeRoundRectCallout">
            <a:avLst>
              <a:gd name="adj1" fmla="val -45397"/>
              <a:gd name="adj2" fmla="val 6643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Define the area in which partial  data refresh is allowed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61" y="506587"/>
            <a:ext cx="36480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Left Arrow 26"/>
          <p:cNvSpPr>
            <a:spLocks noChangeArrowheads="1"/>
          </p:cNvSpPr>
          <p:nvPr/>
        </p:nvSpPr>
        <p:spPr bwMode="auto">
          <a:xfrm>
            <a:off x="7136575" y="1301924"/>
            <a:ext cx="228600" cy="228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4195" y="1076255"/>
            <a:ext cx="449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Without reloading large files such as photo</a:t>
            </a:r>
          </a:p>
          <a:p>
            <a:pPr marL="342900" indent="-342900">
              <a:buAutoNum type="arabicParenBoth"/>
            </a:pPr>
            <a:r>
              <a:rPr lang="en-US" dirty="0" smtClean="0"/>
              <a:t>Without clear the data you have entered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9780" y="6388905"/>
            <a:ext cx="617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TryIt</a:t>
            </a:r>
            <a:r>
              <a:rPr lang="en-US" dirty="0" smtClean="0"/>
              <a:t>: </a:t>
            </a:r>
            <a:r>
              <a:rPr lang="en-US" dirty="0">
                <a:hlinkClick r:id="rId5"/>
              </a:rPr>
              <a:t>http://venus.eas.asu.edu/wsrepository/AjaxIn/Default.aspx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6" grpId="0" animBg="1"/>
      <p:bldP spid="11" grpId="0" animBg="1"/>
      <p:bldP spid="12" grpId="0" animBg="1"/>
      <p:bldP spid="14" grpId="0" animBg="1"/>
      <p:bldP spid="27" grpId="0" animBg="1"/>
      <p:bldP spid="27" grpId="1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2263" y="1228725"/>
          <a:ext cx="8516937" cy="5143687"/>
        </p:xfrm>
        <a:graphic>
          <a:graphicData uri="http://schemas.openxmlformats.org/drawingml/2006/table">
            <a:tbl>
              <a:tblPr/>
              <a:tblGrid>
                <a:gridCol w="2200275"/>
                <a:gridCol w="1211262"/>
                <a:gridCol w="1066800"/>
                <a:gridCol w="1219200"/>
                <a:gridCol w="1295400"/>
                <a:gridCol w="1524000"/>
              </a:tblGrid>
              <a:tr h="73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SOC Software 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Development Environment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independent Web service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Platform-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dependent service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Distributed transactions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WS-* specification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Primary language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4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ASMX (ASP .Net)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C# / VB 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.Net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Remoting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C#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5638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Services: BizTalk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XLang /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WSE: WS Enhancements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WCF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C# / VB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AJAX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 Script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571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Eclipse / Axis2 / Tomcat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731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JEE: Java Edition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 / 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 Script /</a:t>
                      </a:r>
                      <a:b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JavaBeans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571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JDeveloper / Oracle SOA Suite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ActiveBPEL / Tomcat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WebSphere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BPEL / Java</a:t>
                      </a:r>
                    </a:p>
                  </a:txBody>
                  <a:tcPr marL="65082" marR="650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120B8C-9ADF-41CB-AB9F-3313ED3FE547}" type="slidenum">
              <a:rPr lang="en-US" smtClean="0">
                <a:solidFill>
                  <a:schemeClr val="tx2"/>
                </a:solidFill>
              </a:rPr>
              <a:pPr/>
              <a:t>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2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32620" y="89620"/>
            <a:ext cx="7835180" cy="623888"/>
          </a:xfrm>
        </p:spPr>
        <p:txBody>
          <a:bodyPr/>
          <a:lstStyle/>
          <a:p>
            <a:pPr eaLnBrk="1" hangingPunct="1"/>
            <a:r>
              <a:rPr lang="en-US" dirty="0" smtClean="0"/>
              <a:t>SOC Software Development Environments</a:t>
            </a:r>
          </a:p>
        </p:txBody>
      </p:sp>
      <p:sp>
        <p:nvSpPr>
          <p:cNvPr id="603141" name="AutoShape 5"/>
          <p:cNvSpPr>
            <a:spLocks noChangeArrowheads="1"/>
          </p:cNvSpPr>
          <p:nvPr/>
        </p:nvSpPr>
        <p:spPr bwMode="auto">
          <a:xfrm>
            <a:off x="322263" y="2214563"/>
            <a:ext cx="8516937" cy="455612"/>
          </a:xfrm>
          <a:prstGeom prst="flowChartAlternateProcess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2263" y="3949700"/>
            <a:ext cx="8516937" cy="266700"/>
          </a:xfrm>
          <a:prstGeom prst="flowChartAlternateProcess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22263" y="4210050"/>
            <a:ext cx="8516937" cy="265113"/>
          </a:xfrm>
          <a:prstGeom prst="flowChartAlternateProcess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1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00" y="1110400"/>
            <a:ext cx="8763000" cy="53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20000" cy="623888"/>
          </a:xfrm>
        </p:spPr>
        <p:txBody>
          <a:bodyPr/>
          <a:lstStyle/>
          <a:p>
            <a:r>
              <a:rPr lang="en-US" smtClean="0"/>
              <a:t>ASPX Source Code behind GUI Design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A4A13-D3F2-4FC6-8060-CAA748D448B6}" type="slidenum">
              <a:rPr lang="en-US" smtClean="0">
                <a:solidFill>
                  <a:schemeClr val="tx2"/>
                </a:solidFill>
              </a:rPr>
              <a:pPr/>
              <a:t>20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4770" y="1531625"/>
            <a:ext cx="4389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432097" y="1774081"/>
            <a:ext cx="421048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rot="-1620000">
            <a:off x="572046" y="2200646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217612" y="2022620"/>
            <a:ext cx="7773987" cy="398681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934200" y="746969"/>
            <a:ext cx="2057400" cy="1027112"/>
          </a:xfrm>
          <a:prstGeom prst="wedgeRoundRectCallout">
            <a:avLst>
              <a:gd name="adj1" fmla="val -43179"/>
              <a:gd name="adj2" fmla="val 7265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Define the area in which partial data refresh is allowed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87488" y="1008175"/>
            <a:ext cx="530225" cy="4572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3874138" y="1443550"/>
            <a:ext cx="530225" cy="457200"/>
          </a:xfrm>
          <a:prstGeom prst="ellipse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2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17" y="1092713"/>
            <a:ext cx="9157574" cy="514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C# Code behind the Button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CF2775-D8D9-411D-AE15-9E80DBE0C73B}" type="slidenum">
              <a:rPr lang="en-US" smtClean="0">
                <a:solidFill>
                  <a:schemeClr val="tx2"/>
                </a:solidFill>
              </a:rPr>
              <a:pPr/>
              <a:t>21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381000" y="5494317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232620" y="4012410"/>
            <a:ext cx="6071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31900" y="990600"/>
            <a:ext cx="7531100" cy="1690688"/>
          </a:xfrm>
        </p:spPr>
        <p:txBody>
          <a:bodyPr/>
          <a:lstStyle/>
          <a:p>
            <a:pPr eaLnBrk="1" hangingPunct="1"/>
            <a:r>
              <a:rPr lang="en-US" sz="3600" smtClean="0"/>
              <a:t>Java-Based Web Services Development Environments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8305800" cy="2590800"/>
          </a:xfrm>
        </p:spPr>
        <p:txBody>
          <a:bodyPr/>
          <a:lstStyle/>
          <a:p>
            <a:pPr marL="514350" indent="-514350" algn="l" eaLnBrk="1" hangingPunct="1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Using Apache Tomcat, Eclipse, and Axis2 Web Tools Platform</a:t>
            </a:r>
          </a:p>
          <a:p>
            <a:pPr marL="514350" indent="-514350" algn="l" eaLnBrk="1" hangingPunct="1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Using Apache Tomcat, Eclipse, and IBM Web Tools Platform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382000" cy="990600"/>
          </a:xfrm>
        </p:spPr>
        <p:txBody>
          <a:bodyPr/>
          <a:lstStyle/>
          <a:p>
            <a:pPr algn="ctr"/>
            <a:r>
              <a:rPr lang="en-US" smtClean="0"/>
              <a:t>ASP .Net versus Java-based SOC </a:t>
            </a:r>
            <a:br>
              <a:rPr lang="en-US" smtClean="0"/>
            </a:br>
            <a:r>
              <a:rPr lang="en-US" smtClean="0"/>
              <a:t>Development Environments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827110-AE3B-43B4-9C4C-A129CEA2FD1C}" type="slidenum">
              <a:rPr lang="en-US" smtClean="0">
                <a:solidFill>
                  <a:schemeClr val="tx2"/>
                </a:solidFill>
              </a:rPr>
              <a:pPr/>
              <a:t>23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4342789"/>
            <a:ext cx="2133600" cy="680006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ASP </a:t>
            </a:r>
            <a:r>
              <a:rPr lang="en-US" dirty="0" err="1"/>
              <a:t>.</a:t>
            </a:r>
            <a:r>
              <a:rPr lang="en-US" dirty="0" err="1" smtClean="0"/>
              <a:t>Net</a:t>
            </a:r>
            <a:r>
              <a:rPr lang="en-US" dirty="0"/>
              <a:t> </a:t>
            </a:r>
            <a:r>
              <a:rPr lang="en-US" dirty="0" smtClean="0"/>
              <a:t>/ WCF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SOC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76600"/>
            <a:ext cx="2286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Visual Studio for OOC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2133600"/>
            <a:ext cx="21336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C#, J#, and VB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5562600"/>
            <a:ext cx="2133600" cy="68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.Net Development Server / IIS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943600" y="4419600"/>
            <a:ext cx="1031875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Axis2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943600" y="3276600"/>
            <a:ext cx="1031875" cy="4572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Eclipse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2133600"/>
            <a:ext cx="2743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Java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943600" y="5562600"/>
            <a:ext cx="1031875" cy="685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Tomcat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391400" y="4419600"/>
            <a:ext cx="1295400" cy="4572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IBM WTP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75475" y="4419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7426325" y="3276600"/>
            <a:ext cx="126047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Other IDEs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75475" y="3276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18" name="Flowchart: Punched Tape 17"/>
          <p:cNvSpPr/>
          <p:nvPr/>
        </p:nvSpPr>
        <p:spPr bwMode="auto">
          <a:xfrm>
            <a:off x="3276600" y="18288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OO Programming Languages</a:t>
            </a:r>
          </a:p>
        </p:txBody>
      </p:sp>
      <p:sp>
        <p:nvSpPr>
          <p:cNvPr id="19" name="Flowchart: Punched Tape 18"/>
          <p:cNvSpPr/>
          <p:nvPr/>
        </p:nvSpPr>
        <p:spPr bwMode="auto">
          <a:xfrm>
            <a:off x="3276600" y="29718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OO Development Environment</a:t>
            </a:r>
          </a:p>
        </p:txBody>
      </p:sp>
      <p:sp>
        <p:nvSpPr>
          <p:cNvPr id="20" name="Flowchart: Punched Tape 19"/>
          <p:cNvSpPr/>
          <p:nvPr/>
        </p:nvSpPr>
        <p:spPr bwMode="auto">
          <a:xfrm>
            <a:off x="3276600" y="41148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SOC Development Environment</a:t>
            </a:r>
          </a:p>
        </p:txBody>
      </p:sp>
      <p:sp>
        <p:nvSpPr>
          <p:cNvPr id="21" name="Flowchart: Punched Tape 20"/>
          <p:cNvSpPr/>
          <p:nvPr/>
        </p:nvSpPr>
        <p:spPr bwMode="auto">
          <a:xfrm>
            <a:off x="3276600" y="5410200"/>
            <a:ext cx="1981200" cy="990600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dirty="0"/>
              <a:t>Service Hosting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975475" y="5649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…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391400" y="5562600"/>
            <a:ext cx="1295400" cy="685800"/>
          </a:xfrm>
          <a:prstGeom prst="rect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Oracle SOA Suite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90800" y="3733800"/>
            <a:ext cx="3886200" cy="3048000"/>
            <a:chOff x="2590800" y="3733800"/>
            <a:chExt cx="3886200" cy="3048000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2590800" y="3733800"/>
              <a:ext cx="3886200" cy="3048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673" name="TextBox 28"/>
            <p:cNvSpPr txBox="1">
              <a:spLocks noChangeArrowheads="1"/>
            </p:cNvSpPr>
            <p:nvPr/>
          </p:nvSpPr>
          <p:spPr bwMode="auto">
            <a:xfrm>
              <a:off x="5588501" y="3810000"/>
              <a:ext cx="736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Axis2</a:t>
              </a:r>
            </a:p>
          </p:txBody>
        </p:sp>
      </p:grp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623888"/>
          </a:xfrm>
        </p:spPr>
        <p:txBody>
          <a:bodyPr/>
          <a:lstStyle/>
          <a:p>
            <a:r>
              <a:rPr lang="en-US" smtClean="0"/>
              <a:t>What is Axis2?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497888" cy="2590800"/>
          </a:xfrm>
        </p:spPr>
        <p:txBody>
          <a:bodyPr/>
          <a:lstStyle/>
          <a:p>
            <a:r>
              <a:rPr lang="en-US" sz="2400" smtClean="0"/>
              <a:t>Axis2 was first released in 2005</a:t>
            </a:r>
          </a:p>
          <a:p>
            <a:r>
              <a:rPr lang="en-US" sz="2400" smtClean="0"/>
              <a:t>Send and receive SOAP messages </a:t>
            </a:r>
          </a:p>
          <a:p>
            <a:r>
              <a:rPr lang="en-US" sz="2400" smtClean="0"/>
              <a:t>Create a Web service out of a plain Java class </a:t>
            </a:r>
          </a:p>
          <a:p>
            <a:r>
              <a:rPr lang="en-US" sz="2400" smtClean="0"/>
              <a:t>Create implementation classes for both the server and client using WSDL standard</a:t>
            </a:r>
          </a:p>
          <a:p>
            <a:r>
              <a:rPr lang="en-US" sz="2400" smtClean="0"/>
              <a:t>Create WSDL file for a service </a:t>
            </a:r>
          </a:p>
        </p:txBody>
      </p:sp>
      <p:sp>
        <p:nvSpPr>
          <p:cNvPr id="276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A1293-5BCB-41BD-A6D5-754DD767CA1D}" type="slidenum">
              <a:rPr lang="en-US" smtClean="0">
                <a:solidFill>
                  <a:schemeClr val="tx2"/>
                </a:solidFill>
              </a:rPr>
              <a:pPr/>
              <a:t>24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52400" y="39624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Java Object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295400" y="3962400"/>
            <a:ext cx="1219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Method calls in proxy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743200" y="3962400"/>
            <a:ext cx="12192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message generated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114800" y="3962400"/>
            <a:ext cx="990600" cy="990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over HTTP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7696200" y="5562600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Java Object</a:t>
            </a: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6553200" y="5562600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Java method calls</a:t>
            </a: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5257800" y="5562600"/>
            <a:ext cx="10668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message received</a:t>
            </a: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114800" y="5562600"/>
            <a:ext cx="990600" cy="9906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/>
              <a:t>SOAP over HTTP</a:t>
            </a:r>
          </a:p>
        </p:txBody>
      </p:sp>
      <p:cxnSp>
        <p:nvCxnSpPr>
          <p:cNvPr id="15" name="Straight Arrow Connector 14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1143000" y="44577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Arrow Connector 16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2514600" y="44577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3962400" y="44577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Elbow Connector 20"/>
          <p:cNvCxnSpPr>
            <a:cxnSpLocks noChangeShapeType="1"/>
            <a:stCxn id="9" idx="2"/>
            <a:endCxn id="13" idx="0"/>
          </p:cNvCxnSpPr>
          <p:nvPr/>
        </p:nvCxnSpPr>
        <p:spPr bwMode="auto">
          <a:xfrm rot="5400000">
            <a:off x="4305301" y="5257800"/>
            <a:ext cx="609600" cy="317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chemeClr val="accent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  <a:stCxn id="13" idx="3"/>
            <a:endCxn id="12" idx="1"/>
          </p:cNvCxnSpPr>
          <p:nvPr/>
        </p:nvCxnSpPr>
        <p:spPr bwMode="auto">
          <a:xfrm>
            <a:off x="5105400" y="60579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  <a:stCxn id="12" idx="3"/>
            <a:endCxn id="11" idx="1"/>
          </p:cNvCxnSpPr>
          <p:nvPr/>
        </p:nvCxnSpPr>
        <p:spPr bwMode="auto">
          <a:xfrm>
            <a:off x="6324600" y="60579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7543800" y="6057900"/>
            <a:ext cx="1524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50900" y="5105400"/>
            <a:ext cx="74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Client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239000" y="5040313"/>
            <a:ext cx="78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Server</a:t>
            </a:r>
          </a:p>
        </p:txBody>
      </p:sp>
      <p:sp>
        <p:nvSpPr>
          <p:cNvPr id="27671" name="Rectangle 25"/>
          <p:cNvSpPr>
            <a:spLocks noChangeArrowheads="1"/>
          </p:cNvSpPr>
          <p:nvPr/>
        </p:nvSpPr>
        <p:spPr bwMode="auto">
          <a:xfrm>
            <a:off x="5027613" y="392113"/>
            <a:ext cx="2668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http://ws.apache.org/axis2/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623888"/>
          </a:xfrm>
        </p:spPr>
        <p:txBody>
          <a:bodyPr/>
          <a:lstStyle/>
          <a:p>
            <a:r>
              <a:rPr lang="en-US" smtClean="0"/>
              <a:t>Further Features of Axis2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97888" cy="5181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Send and receive SOAP messages with attachments </a:t>
            </a:r>
          </a:p>
          <a:p>
            <a:pPr>
              <a:defRPr/>
            </a:pPr>
            <a:r>
              <a:rPr lang="en-US" sz="2400" dirty="0" smtClean="0"/>
              <a:t>Create or utilize services that take advantage of the Quality of Services recommendations (chapter 6)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WS-Security,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</a:t>
            </a:r>
            <a:r>
              <a:rPr lang="en-US" sz="2400" dirty="0" err="1" smtClean="0">
                <a:ea typeface="+mn-ea"/>
                <a:cs typeface="+mn-cs"/>
              </a:rPr>
              <a:t>ReliableMessaging</a:t>
            </a:r>
            <a:r>
              <a:rPr lang="en-US" sz="2400" dirty="0" smtClean="0">
                <a:ea typeface="+mn-ea"/>
                <a:cs typeface="+mn-cs"/>
              </a:rPr>
              <a:t>,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WS-Addressing,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WS-Coordination, and </a:t>
            </a:r>
          </a:p>
          <a:p>
            <a:pPr lvl="1">
              <a:defRPr/>
            </a:pPr>
            <a:r>
              <a:rPr lang="en-US" sz="2400" dirty="0" smtClean="0">
                <a:ea typeface="+mn-ea"/>
                <a:cs typeface="+mn-cs"/>
              </a:rPr>
              <a:t>WS-Atomic Transaction</a:t>
            </a:r>
          </a:p>
          <a:p>
            <a:pPr>
              <a:defRPr/>
            </a:pPr>
            <a:r>
              <a:rPr lang="en-US" sz="2400" dirty="0" smtClean="0"/>
              <a:t>Modular structure allowing extension for new recommendations as they emerge 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6A0137-1A46-484D-97CD-654501411067}" type="slidenum">
              <a:rPr lang="en-US" smtClean="0">
                <a:solidFill>
                  <a:schemeClr val="tx2"/>
                </a:solidFill>
              </a:rPr>
              <a:pPr/>
              <a:t>25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391400" cy="623888"/>
          </a:xfrm>
        </p:spPr>
        <p:txBody>
          <a:bodyPr/>
          <a:lstStyle/>
          <a:p>
            <a:r>
              <a:rPr lang="en-US" smtClean="0"/>
              <a:t>The Predecessor of Axis2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97888" cy="5181600"/>
          </a:xfrm>
        </p:spPr>
        <p:txBody>
          <a:bodyPr/>
          <a:lstStyle/>
          <a:p>
            <a:r>
              <a:rPr lang="en-US" smtClean="0"/>
              <a:t>Predecessors: Apache SOAP and Apache Axis (Axis1)</a:t>
            </a:r>
          </a:p>
          <a:p>
            <a:pPr lvl="1"/>
            <a:r>
              <a:rPr lang="en-US" smtClean="0"/>
              <a:t>Keep the entire SOAP message in memory – DOM model of XML data processing (chapter 4)</a:t>
            </a:r>
          </a:p>
          <a:p>
            <a:pPr lvl="1"/>
            <a:r>
              <a:rPr lang="en-US" smtClean="0"/>
              <a:t>Complex two-step deployment model involving manually copying files into the required location</a:t>
            </a:r>
          </a:p>
          <a:p>
            <a:pPr lvl="1"/>
            <a:r>
              <a:rPr lang="en-US" smtClean="0"/>
              <a:t>Based on Remote Procedure Call (RPC) over SOAP, which requires the system to “answer” to each request (two-ways), this requirement causes problems for  non-RPC style interactions, such as one-way messaging.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62748A-0DEF-4A35-872F-D18A22F91832}" type="slidenum">
              <a:rPr lang="en-US" smtClean="0">
                <a:solidFill>
                  <a:schemeClr val="tx2"/>
                </a:solidFill>
              </a:rPr>
              <a:pPr/>
              <a:t>26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Improvements in Axis2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New SOAP Object Model </a:t>
            </a:r>
          </a:p>
          <a:p>
            <a:r>
              <a:rPr lang="en-US" smtClean="0"/>
              <a:t>Better Support for message exchange patterns, with both synchronous and asynchronous behavior </a:t>
            </a:r>
          </a:p>
          <a:p>
            <a:r>
              <a:rPr lang="en-US" smtClean="0"/>
              <a:t>Improved deployment model </a:t>
            </a:r>
          </a:p>
          <a:p>
            <a:r>
              <a:rPr lang="en-US" smtClean="0"/>
              <a:t>Pluggable data binding </a:t>
            </a:r>
          </a:p>
          <a:p>
            <a:r>
              <a:rPr lang="en-US" smtClean="0"/>
              <a:t>Improved Handlers (Filter) framework </a:t>
            </a:r>
          </a:p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6449C0-341C-4363-A5C6-A7CA740D56BD}" type="slidenum">
              <a:rPr lang="en-US" smtClean="0">
                <a:solidFill>
                  <a:schemeClr val="tx2"/>
                </a:solidFill>
              </a:rPr>
              <a:pPr/>
              <a:t>27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The New SOAP Object Model in Axis2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497888" cy="5105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Axis1: keeping the entire SOAP message in memory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SOAP message is an XML document </a:t>
            </a:r>
            <a:b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a tree structure;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DOM model of XML data processing;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Consume a large piece of memory.</a:t>
            </a:r>
          </a:p>
          <a:p>
            <a:pPr>
              <a:defRPr/>
            </a:pPr>
            <a:r>
              <a:rPr lang="en-US" dirty="0" smtClean="0"/>
              <a:t>Axis2: keeping SOAP message outside memory </a:t>
            </a:r>
          </a:p>
          <a:p>
            <a:pPr lvl="1">
              <a:defRPr/>
            </a:pPr>
            <a:r>
              <a:rPr lang="en-US" dirty="0" smtClean="0"/>
              <a:t>Uses SAX (Simple/Streaming API for XML) model, which reads in SOAP object on demand in a stream (chapter 4), one node at time;</a:t>
            </a:r>
          </a:p>
          <a:p>
            <a:pPr lvl="1">
              <a:defRPr/>
            </a:pPr>
            <a:r>
              <a:rPr lang="en-US" dirty="0" smtClean="0"/>
              <a:t>Cannot read the document back and forth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144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5F13FC-32F3-426D-A4E9-6B1D598418B7}" type="slidenum">
              <a:rPr lang="en-US" smtClean="0">
                <a:solidFill>
                  <a:schemeClr val="tx2"/>
                </a:solidFill>
              </a:rPr>
              <a:pPr/>
              <a:t>28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7543800" y="1981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086600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543800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8001000" y="2362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3" name="Straight Connector 10"/>
          <p:cNvCxnSpPr>
            <a:cxnSpLocks noChangeShapeType="1"/>
            <a:endCxn id="31750" idx="7"/>
          </p:cNvCxnSpPr>
          <p:nvPr/>
        </p:nvCxnSpPr>
        <p:spPr bwMode="auto">
          <a:xfrm rot="10800000" flipV="1">
            <a:off x="7281863" y="21764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4" name="Straight Connector 12"/>
          <p:cNvCxnSpPr>
            <a:cxnSpLocks noChangeShapeType="1"/>
            <a:stCxn id="31749" idx="5"/>
            <a:endCxn id="31752" idx="1"/>
          </p:cNvCxnSpPr>
          <p:nvPr/>
        </p:nvCxnSpPr>
        <p:spPr bwMode="auto">
          <a:xfrm rot="16200000" flipH="1">
            <a:off x="7777163" y="21383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Straight Connector 14"/>
          <p:cNvCxnSpPr>
            <a:cxnSpLocks noChangeShapeType="1"/>
            <a:stCxn id="31749" idx="4"/>
            <a:endCxn id="31751" idx="0"/>
          </p:cNvCxnSpPr>
          <p:nvPr/>
        </p:nvCxnSpPr>
        <p:spPr bwMode="auto">
          <a:xfrm rot="5400000">
            <a:off x="7581901" y="22860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Oval 17"/>
          <p:cNvSpPr>
            <a:spLocks noChangeArrowheads="1"/>
          </p:cNvSpPr>
          <p:nvPr/>
        </p:nvSpPr>
        <p:spPr bwMode="auto">
          <a:xfrm>
            <a:off x="68580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Oval 18"/>
          <p:cNvSpPr>
            <a:spLocks noChangeArrowheads="1"/>
          </p:cNvSpPr>
          <p:nvPr/>
        </p:nvSpPr>
        <p:spPr bwMode="auto">
          <a:xfrm>
            <a:off x="64008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Oval 19"/>
          <p:cNvSpPr>
            <a:spLocks noChangeArrowheads="1"/>
          </p:cNvSpPr>
          <p:nvPr/>
        </p:nvSpPr>
        <p:spPr bwMode="auto">
          <a:xfrm>
            <a:off x="68580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Oval 20"/>
          <p:cNvSpPr>
            <a:spLocks noChangeArrowheads="1"/>
          </p:cNvSpPr>
          <p:nvPr/>
        </p:nvSpPr>
        <p:spPr bwMode="auto">
          <a:xfrm>
            <a:off x="73152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0" name="Straight Connector 21"/>
          <p:cNvCxnSpPr>
            <a:cxnSpLocks noChangeShapeType="1"/>
            <a:endCxn id="31757" idx="7"/>
          </p:cNvCxnSpPr>
          <p:nvPr/>
        </p:nvCxnSpPr>
        <p:spPr bwMode="auto">
          <a:xfrm rot="10800000" flipV="1">
            <a:off x="6596063" y="29384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Straight Connector 22"/>
          <p:cNvCxnSpPr>
            <a:cxnSpLocks noChangeShapeType="1"/>
            <a:stCxn id="31756" idx="5"/>
            <a:endCxn id="31759" idx="1"/>
          </p:cNvCxnSpPr>
          <p:nvPr/>
        </p:nvCxnSpPr>
        <p:spPr bwMode="auto">
          <a:xfrm rot="16200000" flipH="1">
            <a:off x="7091363" y="29003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Straight Connector 23"/>
          <p:cNvCxnSpPr>
            <a:cxnSpLocks noChangeShapeType="1"/>
            <a:stCxn id="31756" idx="4"/>
            <a:endCxn id="31758" idx="0"/>
          </p:cNvCxnSpPr>
          <p:nvPr/>
        </p:nvCxnSpPr>
        <p:spPr bwMode="auto">
          <a:xfrm rot="5400000">
            <a:off x="6896101" y="30480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3" name="Oval 24"/>
          <p:cNvSpPr>
            <a:spLocks noChangeArrowheads="1"/>
          </p:cNvSpPr>
          <p:nvPr/>
        </p:nvSpPr>
        <p:spPr bwMode="auto">
          <a:xfrm>
            <a:off x="8305800" y="2743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Oval 25"/>
          <p:cNvSpPr>
            <a:spLocks noChangeArrowheads="1"/>
          </p:cNvSpPr>
          <p:nvPr/>
        </p:nvSpPr>
        <p:spPr bwMode="auto">
          <a:xfrm>
            <a:off x="78486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5" name="Oval 26"/>
          <p:cNvSpPr>
            <a:spLocks noChangeArrowheads="1"/>
          </p:cNvSpPr>
          <p:nvPr/>
        </p:nvSpPr>
        <p:spPr bwMode="auto">
          <a:xfrm>
            <a:off x="83058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6" name="Oval 27"/>
          <p:cNvSpPr>
            <a:spLocks noChangeArrowheads="1"/>
          </p:cNvSpPr>
          <p:nvPr/>
        </p:nvSpPr>
        <p:spPr bwMode="auto">
          <a:xfrm>
            <a:off x="8763000" y="31242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67" name="Straight Connector 28"/>
          <p:cNvCxnSpPr>
            <a:cxnSpLocks noChangeShapeType="1"/>
            <a:endCxn id="31764" idx="7"/>
          </p:cNvCxnSpPr>
          <p:nvPr/>
        </p:nvCxnSpPr>
        <p:spPr bwMode="auto">
          <a:xfrm rot="10800000" flipV="1">
            <a:off x="8043863" y="29384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Straight Connector 29"/>
          <p:cNvCxnSpPr>
            <a:cxnSpLocks noChangeShapeType="1"/>
            <a:stCxn id="31763" idx="5"/>
            <a:endCxn id="31766" idx="1"/>
          </p:cNvCxnSpPr>
          <p:nvPr/>
        </p:nvCxnSpPr>
        <p:spPr bwMode="auto">
          <a:xfrm rot="16200000" flipH="1">
            <a:off x="8539163" y="29003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Straight Connector 30"/>
          <p:cNvCxnSpPr>
            <a:cxnSpLocks noChangeShapeType="1"/>
            <a:stCxn id="31763" idx="4"/>
            <a:endCxn id="31765" idx="0"/>
          </p:cNvCxnSpPr>
          <p:nvPr/>
        </p:nvCxnSpPr>
        <p:spPr bwMode="auto">
          <a:xfrm rot="5400000">
            <a:off x="8343901" y="30480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Straight Connector 32"/>
          <p:cNvCxnSpPr>
            <a:cxnSpLocks noChangeShapeType="1"/>
            <a:stCxn id="31750" idx="3"/>
            <a:endCxn id="31756" idx="0"/>
          </p:cNvCxnSpPr>
          <p:nvPr/>
        </p:nvCxnSpPr>
        <p:spPr bwMode="auto">
          <a:xfrm rot="5400000">
            <a:off x="6953250" y="2576513"/>
            <a:ext cx="185737" cy="147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Straight Connector 34"/>
          <p:cNvCxnSpPr>
            <a:cxnSpLocks noChangeShapeType="1"/>
            <a:stCxn id="31752" idx="5"/>
            <a:endCxn id="31763" idx="0"/>
          </p:cNvCxnSpPr>
          <p:nvPr/>
        </p:nvCxnSpPr>
        <p:spPr bwMode="auto">
          <a:xfrm rot="16200000" flipH="1">
            <a:off x="8215313" y="2538413"/>
            <a:ext cx="185737" cy="2238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2" name="Oval 35"/>
          <p:cNvSpPr>
            <a:spLocks noChangeArrowheads="1"/>
          </p:cNvSpPr>
          <p:nvPr/>
        </p:nvSpPr>
        <p:spPr bwMode="auto">
          <a:xfrm>
            <a:off x="8305800" y="3581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3" name="Oval 36"/>
          <p:cNvSpPr>
            <a:spLocks noChangeArrowheads="1"/>
          </p:cNvSpPr>
          <p:nvPr/>
        </p:nvSpPr>
        <p:spPr bwMode="auto">
          <a:xfrm>
            <a:off x="7848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Oval 37"/>
          <p:cNvSpPr>
            <a:spLocks noChangeArrowheads="1"/>
          </p:cNvSpPr>
          <p:nvPr/>
        </p:nvSpPr>
        <p:spPr bwMode="auto">
          <a:xfrm>
            <a:off x="83058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Oval 38"/>
          <p:cNvSpPr>
            <a:spLocks noChangeArrowheads="1"/>
          </p:cNvSpPr>
          <p:nvPr/>
        </p:nvSpPr>
        <p:spPr bwMode="auto">
          <a:xfrm>
            <a:off x="87630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76" name="Straight Connector 39"/>
          <p:cNvCxnSpPr>
            <a:cxnSpLocks noChangeShapeType="1"/>
            <a:endCxn id="31773" idx="7"/>
          </p:cNvCxnSpPr>
          <p:nvPr/>
        </p:nvCxnSpPr>
        <p:spPr bwMode="auto">
          <a:xfrm rot="10800000" flipV="1">
            <a:off x="8043863" y="3776663"/>
            <a:ext cx="261937" cy="219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7" name="Straight Connector 40"/>
          <p:cNvCxnSpPr>
            <a:cxnSpLocks noChangeShapeType="1"/>
            <a:stCxn id="31772" idx="5"/>
            <a:endCxn id="31775" idx="1"/>
          </p:cNvCxnSpPr>
          <p:nvPr/>
        </p:nvCxnSpPr>
        <p:spPr bwMode="auto">
          <a:xfrm rot="16200000" flipH="1">
            <a:off x="8539163" y="3738563"/>
            <a:ext cx="219075" cy="295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8" name="Straight Connector 41"/>
          <p:cNvCxnSpPr>
            <a:cxnSpLocks noChangeShapeType="1"/>
            <a:stCxn id="31772" idx="4"/>
            <a:endCxn id="31774" idx="0"/>
          </p:cNvCxnSpPr>
          <p:nvPr/>
        </p:nvCxnSpPr>
        <p:spPr bwMode="auto">
          <a:xfrm rot="5400000">
            <a:off x="8343901" y="3886200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9" name="Straight Connector 43"/>
          <p:cNvCxnSpPr>
            <a:cxnSpLocks noChangeShapeType="1"/>
            <a:stCxn id="31765" idx="4"/>
            <a:endCxn id="31772" idx="0"/>
          </p:cNvCxnSpPr>
          <p:nvPr/>
        </p:nvCxnSpPr>
        <p:spPr bwMode="auto">
          <a:xfrm rot="5400000">
            <a:off x="8305801" y="3467100"/>
            <a:ext cx="228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Better Support for Message Exchange</a:t>
            </a: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BBD4D4-22AF-4A67-AA1A-0D26C6FD600A}" type="slidenum">
              <a:rPr lang="en-US" smtClean="0">
                <a:solidFill>
                  <a:schemeClr val="tx2"/>
                </a:solidFill>
              </a:rPr>
              <a:pPr/>
              <a:t>29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609600"/>
          </a:xfrm>
        </p:spPr>
        <p:txBody>
          <a:bodyPr/>
          <a:lstStyle/>
          <a:p>
            <a:r>
              <a:rPr lang="en-US" smtClean="0"/>
              <a:t>Axis2 moves to WS-based Message-Style Interaction.</a:t>
            </a: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1371600" y="54864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2774" name="Right Arrow 6"/>
          <p:cNvSpPr>
            <a:spLocks noChangeArrowheads="1"/>
          </p:cNvSpPr>
          <p:nvPr/>
        </p:nvSpPr>
        <p:spPr bwMode="auto">
          <a:xfrm>
            <a:off x="3048000" y="53340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5562600" y="51816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32776" name="TextBox 8"/>
          <p:cNvSpPr txBox="1">
            <a:spLocks noChangeArrowheads="1"/>
          </p:cNvSpPr>
          <p:nvPr/>
        </p:nvSpPr>
        <p:spPr bwMode="auto">
          <a:xfrm>
            <a:off x="3532188" y="5105400"/>
            <a:ext cx="1039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One Way</a:t>
            </a: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371600" y="36576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2778" name="Right Arrow 10"/>
          <p:cNvSpPr>
            <a:spLocks noChangeArrowheads="1"/>
          </p:cNvSpPr>
          <p:nvPr/>
        </p:nvSpPr>
        <p:spPr bwMode="auto">
          <a:xfrm>
            <a:off x="3048000" y="35814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5562600" y="33528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32780" name="TextBox 12"/>
          <p:cNvSpPr txBox="1">
            <a:spLocks noChangeArrowheads="1"/>
          </p:cNvSpPr>
          <p:nvPr/>
        </p:nvSpPr>
        <p:spPr bwMode="auto">
          <a:xfrm>
            <a:off x="3124200" y="3276600"/>
            <a:ext cx="1703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Semi-Two Ways</a:t>
            </a:r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1371600" y="2209800"/>
            <a:ext cx="1143000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Client</a:t>
            </a:r>
          </a:p>
        </p:txBody>
      </p:sp>
      <p:sp>
        <p:nvSpPr>
          <p:cNvPr id="32782" name="Right Arrow 14"/>
          <p:cNvSpPr>
            <a:spLocks noChangeArrowheads="1"/>
          </p:cNvSpPr>
          <p:nvPr/>
        </p:nvSpPr>
        <p:spPr bwMode="auto">
          <a:xfrm>
            <a:off x="3048000" y="22860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/>
          <p:nvPr/>
        </p:nvSpPr>
        <p:spPr bwMode="auto">
          <a:xfrm>
            <a:off x="5562600" y="1905000"/>
            <a:ext cx="1219200" cy="1219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  <a:p>
            <a:pPr algn="ctr">
              <a:defRPr/>
            </a:pPr>
            <a:r>
              <a:rPr lang="en-US" dirty="0"/>
              <a:t>Server</a:t>
            </a:r>
          </a:p>
        </p:txBody>
      </p:sp>
      <p:sp>
        <p:nvSpPr>
          <p:cNvPr id="32784" name="TextBox 16"/>
          <p:cNvSpPr txBox="1">
            <a:spLocks noChangeArrowheads="1"/>
          </p:cNvSpPr>
          <p:nvPr/>
        </p:nvSpPr>
        <p:spPr bwMode="auto">
          <a:xfrm>
            <a:off x="3352800" y="1981200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Two Ways</a:t>
            </a:r>
          </a:p>
        </p:txBody>
      </p:sp>
      <p:sp>
        <p:nvSpPr>
          <p:cNvPr id="32785" name="Right Arrow 17"/>
          <p:cNvSpPr>
            <a:spLocks noChangeArrowheads="1"/>
          </p:cNvSpPr>
          <p:nvPr/>
        </p:nvSpPr>
        <p:spPr bwMode="auto">
          <a:xfrm flipH="1">
            <a:off x="2743200" y="37338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Box 18"/>
          <p:cNvSpPr txBox="1">
            <a:spLocks noChangeArrowheads="1"/>
          </p:cNvSpPr>
          <p:nvPr/>
        </p:nvSpPr>
        <p:spPr bwMode="auto">
          <a:xfrm>
            <a:off x="2590800" y="4006850"/>
            <a:ext cx="2466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Automatic confirmation</a:t>
            </a:r>
          </a:p>
        </p:txBody>
      </p:sp>
      <p:sp>
        <p:nvSpPr>
          <p:cNvPr id="32787" name="Right Arrow 19"/>
          <p:cNvSpPr>
            <a:spLocks noChangeArrowheads="1"/>
          </p:cNvSpPr>
          <p:nvPr/>
        </p:nvSpPr>
        <p:spPr bwMode="auto">
          <a:xfrm flipH="1">
            <a:off x="2743200" y="24384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TextBox 20"/>
          <p:cNvSpPr txBox="1">
            <a:spLocks noChangeArrowheads="1"/>
          </p:cNvSpPr>
          <p:nvPr/>
        </p:nvSpPr>
        <p:spPr bwMode="auto">
          <a:xfrm>
            <a:off x="7189788" y="4875213"/>
            <a:ext cx="17256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Asynchronous communication without blocking the client. The sever can call back</a:t>
            </a:r>
          </a:p>
        </p:txBody>
      </p:sp>
      <p:sp>
        <p:nvSpPr>
          <p:cNvPr id="32789" name="TextBox 21"/>
          <p:cNvSpPr txBox="1">
            <a:spLocks noChangeArrowheads="1"/>
          </p:cNvSpPr>
          <p:nvPr/>
        </p:nvSpPr>
        <p:spPr bwMode="auto">
          <a:xfrm>
            <a:off x="7113588" y="2133600"/>
            <a:ext cx="17256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Synchronous communication: Have to wait for the response. It may hold the client for a long time.</a:t>
            </a:r>
          </a:p>
        </p:txBody>
      </p:sp>
      <p:sp>
        <p:nvSpPr>
          <p:cNvPr id="22" name="Right Arrow 21"/>
          <p:cNvSpPr/>
          <p:nvPr/>
        </p:nvSpPr>
        <p:spPr bwMode="auto">
          <a:xfrm flipH="1">
            <a:off x="3048000" y="5953125"/>
            <a:ext cx="1905000" cy="381000"/>
          </a:xfrm>
          <a:prstGeom prst="rightArrow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791" name="TextBox 8"/>
          <p:cNvSpPr txBox="1">
            <a:spLocks noChangeArrowheads="1"/>
          </p:cNvSpPr>
          <p:nvPr/>
        </p:nvSpPr>
        <p:spPr bwMode="auto">
          <a:xfrm>
            <a:off x="3124200" y="6183313"/>
            <a:ext cx="1854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Another One Way</a:t>
            </a:r>
          </a:p>
        </p:txBody>
      </p:sp>
      <p:sp>
        <p:nvSpPr>
          <p:cNvPr id="32792" name="TextBox 23"/>
          <p:cNvSpPr txBox="1">
            <a:spLocks noChangeArrowheads="1"/>
          </p:cNvSpPr>
          <p:nvPr/>
        </p:nvSpPr>
        <p:spPr bwMode="auto">
          <a:xfrm>
            <a:off x="3733800" y="5584825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. . .</a:t>
            </a:r>
          </a:p>
        </p:txBody>
      </p:sp>
      <p:sp>
        <p:nvSpPr>
          <p:cNvPr id="32793" name="TextBox 24"/>
          <p:cNvSpPr txBox="1">
            <a:spLocks noChangeArrowheads="1"/>
          </p:cNvSpPr>
          <p:nvPr/>
        </p:nvSpPr>
        <p:spPr bwMode="auto">
          <a:xfrm>
            <a:off x="330200" y="22860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Axis1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FE4494-CFA8-460B-BD06-5C6AD3D48AFE}" type="slidenum">
              <a:rPr lang="en-US" smtClean="0">
                <a:solidFill>
                  <a:schemeClr val="tx2"/>
                </a:solidFill>
              </a:rPr>
              <a:pPr/>
              <a:t>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152400"/>
            <a:ext cx="8139112" cy="623888"/>
          </a:xfrm>
        </p:spPr>
        <p:txBody>
          <a:bodyPr/>
          <a:lstStyle/>
          <a:p>
            <a:pPr algn="ctr" eaLnBrk="1" hangingPunct="1"/>
            <a:r>
              <a:rPr lang="en-US" dirty="0" err="1"/>
              <a:t>R</a:t>
            </a:r>
            <a:r>
              <a:rPr lang="en-US" dirty="0" err="1" smtClean="0"/>
              <a:t>emotable</a:t>
            </a:r>
            <a:r>
              <a:rPr lang="en-US" dirty="0" smtClean="0"/>
              <a:t>  </a:t>
            </a:r>
            <a:r>
              <a:rPr lang="en-US" dirty="0"/>
              <a:t>and </a:t>
            </a:r>
            <a:r>
              <a:rPr lang="en-US" dirty="0" err="1" smtClean="0"/>
              <a:t>Nonremotable</a:t>
            </a:r>
            <a:r>
              <a:rPr lang="en-US" dirty="0" smtClean="0"/>
              <a:t> Objects 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4582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Nonremotable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objects </a:t>
            </a:r>
            <a:r>
              <a:rPr lang="en-US" sz="3200" dirty="0" smtClean="0"/>
              <a:t>cannot leave their application domain;</a:t>
            </a:r>
            <a:endParaRPr lang="en-US" sz="3000" dirty="0" smtClean="0"/>
          </a:p>
          <a:p>
            <a:pPr eaLnBrk="1" hangingPunct="1">
              <a:defRPr/>
            </a:pPr>
            <a:r>
              <a:rPr lang="en-US" dirty="0" smtClean="0"/>
              <a:t>They cannot be copied (migrated), or represented in another application domain through a proxy;</a:t>
            </a:r>
          </a:p>
          <a:p>
            <a:pPr eaLnBrk="1" hangingPunct="1">
              <a:defRPr/>
            </a:pPr>
            <a:r>
              <a:rPr lang="en-US" dirty="0" smtClean="0"/>
              <a:t>They are always accessed directly from their application domain;</a:t>
            </a:r>
          </a:p>
          <a:p>
            <a:pPr eaLnBrk="1" hangingPunct="1">
              <a:defRPr/>
            </a:pPr>
            <a:r>
              <a:rPr lang="en-US" dirty="0" smtClean="0"/>
              <a:t>They are used in traditional object-oriented computing</a:t>
            </a:r>
          </a:p>
          <a:p>
            <a:pPr eaLnBrk="1" hangingPunct="1">
              <a:defRPr/>
            </a:pPr>
            <a:r>
              <a:rPr lang="en-US" dirty="0" smtClean="0"/>
              <a:t>Most base classes in the .NET Framework class library are </a:t>
            </a:r>
            <a:r>
              <a:rPr lang="en-US" dirty="0" err="1" smtClean="0"/>
              <a:t>nonremotable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RPC versus WS Remote Invocation 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smtClean="0"/>
              <a:t>RPC (Remote Procedure Call) is characterized by</a:t>
            </a:r>
          </a:p>
          <a:p>
            <a:pPr lvl="1"/>
            <a:r>
              <a:rPr lang="en-US" sz="2400" smtClean="0"/>
              <a:t>Tightly coupled with control flow dependency</a:t>
            </a:r>
          </a:p>
          <a:p>
            <a:pPr lvl="1"/>
            <a:r>
              <a:rPr lang="en-US" sz="2400" smtClean="0"/>
              <a:t>Two-way blocking call</a:t>
            </a:r>
          </a:p>
          <a:p>
            <a:pPr lvl="1"/>
            <a:r>
              <a:rPr lang="en-US" sz="2400" smtClean="0"/>
              <a:t>Synchronous communication</a:t>
            </a:r>
          </a:p>
          <a:p>
            <a:pPr lvl="1"/>
            <a:r>
              <a:rPr lang="en-US" sz="2400" smtClean="0"/>
              <a:t>Platform dependent, e.g., .Net to .Net, and Java to Java</a:t>
            </a:r>
          </a:p>
          <a:p>
            <a:r>
              <a:rPr lang="en-US" smtClean="0"/>
              <a:t>Web Service Remote Invocation</a:t>
            </a:r>
          </a:p>
          <a:p>
            <a:pPr lvl="1"/>
            <a:r>
              <a:rPr lang="en-US" sz="2400" smtClean="0"/>
              <a:t>Tightly and </a:t>
            </a:r>
            <a:r>
              <a:rPr lang="en-US" sz="2400" b="1" smtClean="0">
                <a:solidFill>
                  <a:srgbClr val="0000FF"/>
                </a:solidFill>
              </a:rPr>
              <a:t>loosely</a:t>
            </a:r>
            <a:r>
              <a:rPr lang="en-US" sz="2400" smtClean="0"/>
              <a:t> coupled</a:t>
            </a:r>
          </a:p>
          <a:p>
            <a:pPr lvl="1"/>
            <a:r>
              <a:rPr lang="en-US" sz="2400" smtClean="0"/>
              <a:t>Two-way blocking and </a:t>
            </a:r>
            <a:r>
              <a:rPr lang="en-US" sz="2400" b="1" smtClean="0">
                <a:solidFill>
                  <a:srgbClr val="0000FF"/>
                </a:solidFill>
              </a:rPr>
              <a:t>one-way non-blocking </a:t>
            </a:r>
            <a:r>
              <a:rPr lang="en-US" sz="2400" smtClean="0"/>
              <a:t>calls</a:t>
            </a:r>
          </a:p>
          <a:p>
            <a:pPr lvl="1"/>
            <a:r>
              <a:rPr lang="en-US" sz="2400" smtClean="0"/>
              <a:t>Synchronous and </a:t>
            </a:r>
            <a:r>
              <a:rPr lang="en-US" sz="2400" b="1" smtClean="0">
                <a:solidFill>
                  <a:srgbClr val="0000FF"/>
                </a:solidFill>
              </a:rPr>
              <a:t>asynchronous</a:t>
            </a:r>
            <a:r>
              <a:rPr lang="en-US" sz="2400" smtClean="0"/>
              <a:t> communications</a:t>
            </a:r>
          </a:p>
          <a:p>
            <a:pPr lvl="1"/>
            <a:r>
              <a:rPr lang="en-US" sz="2400" smtClean="0"/>
              <a:t>Platform independent, with WSDL and SOAP wrapping</a:t>
            </a:r>
          </a:p>
          <a:p>
            <a:r>
              <a:rPr lang="en-US" sz="2400" smtClean="0"/>
              <a:t>Thus, RPC is a </a:t>
            </a:r>
            <a:r>
              <a:rPr lang="en-US" sz="2400" smtClean="0">
                <a:solidFill>
                  <a:srgbClr val="0000FF"/>
                </a:solidFill>
              </a:rPr>
              <a:t>special case of </a:t>
            </a:r>
            <a:r>
              <a:rPr lang="en-US" sz="2400" smtClean="0"/>
              <a:t>Web service remote invocation, in terms of their functionality.</a:t>
            </a:r>
          </a:p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" y="304800"/>
            <a:ext cx="990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68A440-90D7-452E-9337-6EFDFC2B14C4}" type="slidenum">
              <a:rPr lang="en-US" smtClean="0">
                <a:solidFill>
                  <a:schemeClr val="tx2"/>
                </a:solidFill>
              </a:rPr>
              <a:pPr/>
              <a:t>30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391400" cy="623888"/>
          </a:xfrm>
        </p:spPr>
        <p:txBody>
          <a:bodyPr/>
          <a:lstStyle/>
          <a:p>
            <a:r>
              <a:rPr lang="en-US" smtClean="0"/>
              <a:t>Hot Deployment Model in Axis2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97888" cy="4608513"/>
          </a:xfrm>
        </p:spPr>
        <p:txBody>
          <a:bodyPr/>
          <a:lstStyle/>
          <a:p>
            <a:r>
              <a:rPr lang="en-US" smtClean="0"/>
              <a:t>Axis2 is equipped with the capability of deploying Web services and their handlers while the system is up and running </a:t>
            </a:r>
          </a:p>
          <a:p>
            <a:r>
              <a:rPr lang="en-US" smtClean="0"/>
              <a:t>The new deployment model is based on an archived file system. </a:t>
            </a:r>
          </a:p>
          <a:p>
            <a:r>
              <a:rPr lang="en-US" smtClean="0"/>
              <a:t>Each component of the Axis2 configuration is stored in an archive or a configuration file, which makes it similar to the J2EE deployment mechanism.</a:t>
            </a:r>
          </a:p>
          <a:p>
            <a:r>
              <a:rPr lang="en-US" smtClean="0"/>
              <a:t>The deployment is to deploy a single Web Service archive, in a single step.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CBBFD66-F5E1-4170-B32C-C0081B36B87E}" type="slidenum">
              <a:rPr lang="en-US" smtClean="0">
                <a:solidFill>
                  <a:schemeClr val="tx2"/>
                </a:solidFill>
              </a:rPr>
              <a:pPr/>
              <a:t>31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ctrTitle"/>
          </p:nvPr>
        </p:nvSpPr>
        <p:spPr>
          <a:xfrm>
            <a:off x="990600" y="1433513"/>
            <a:ext cx="7772400" cy="1690687"/>
          </a:xfrm>
        </p:spPr>
        <p:txBody>
          <a:bodyPr/>
          <a:lstStyle/>
          <a:p>
            <a:r>
              <a:rPr lang="en-US" smtClean="0"/>
              <a:t>Java Web Service Development</a:t>
            </a:r>
            <a:br>
              <a:rPr lang="en-US" smtClean="0"/>
            </a:br>
            <a:r>
              <a:rPr lang="en-US" smtClean="0"/>
              <a:t>Using Apache Tomcat, Eclipse, and Axis2</a:t>
            </a:r>
            <a:br>
              <a:rPr lang="en-US" smtClean="0"/>
            </a:br>
            <a:endParaRPr lang="en-US" b="0" smtClean="0"/>
          </a:p>
        </p:txBody>
      </p:sp>
      <p:sp>
        <p:nvSpPr>
          <p:cNvPr id="3584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239000" cy="2514600"/>
          </a:xfrm>
        </p:spPr>
        <p:txBody>
          <a:bodyPr/>
          <a:lstStyle/>
          <a:p>
            <a:pPr marL="609600" indent="-609600" algn="l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Download Tomcat </a:t>
            </a:r>
          </a:p>
          <a:p>
            <a:pPr marL="609600" indent="-609600" algn="l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Download Eclipse IDE for Java EE</a:t>
            </a:r>
          </a:p>
          <a:p>
            <a:pPr marL="609600" indent="-609600" algn="l">
              <a:buSzPct val="100000"/>
              <a:buFont typeface="Times New Roman" pitchFamily="18" charset="0"/>
              <a:buAutoNum type="arabicPeriod"/>
            </a:pPr>
            <a:r>
              <a:rPr lang="en-US" smtClean="0"/>
              <a:t>Download and configure Axis2</a:t>
            </a:r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1371600" y="2819400"/>
            <a:ext cx="6538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Require good Java programming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620000" cy="623888"/>
          </a:xfrm>
        </p:spPr>
        <p:txBody>
          <a:bodyPr/>
          <a:lstStyle/>
          <a:p>
            <a:r>
              <a:rPr lang="en-US" dirty="0" smtClean="0"/>
              <a:t>Download: </a:t>
            </a:r>
            <a:r>
              <a:rPr lang="en-US" sz="2400" b="0" dirty="0" smtClean="0"/>
              <a:t>http://tomcat.apache.org/download-60.cgi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654050"/>
            <a:ext cx="8124825" cy="606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5956300" y="4278313"/>
            <a:ext cx="1435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Setup Wizard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50" y="2577306"/>
            <a:ext cx="622339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3661260" y="4551966"/>
            <a:ext cx="3339380" cy="227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Installation / Setup Wizard</a:t>
            </a:r>
          </a:p>
        </p:txBody>
      </p:sp>
      <p:sp>
        <p:nvSpPr>
          <p:cNvPr id="378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FBE017-B8DE-4D63-BC1A-7E97F7FE9749}" type="slidenum">
              <a:rPr lang="en-US" smtClean="0">
                <a:solidFill>
                  <a:schemeClr val="tx2"/>
                </a:solidFill>
              </a:rPr>
              <a:pPr/>
              <a:t>34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37338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0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41700"/>
            <a:ext cx="38862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12954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19812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6670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33528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4038600" y="4876800"/>
            <a:ext cx="304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Down Arrow 10"/>
          <p:cNvSpPr>
            <a:spLocks noChangeArrowheads="1"/>
          </p:cNvSpPr>
          <p:nvPr/>
        </p:nvSpPr>
        <p:spPr bwMode="auto">
          <a:xfrm>
            <a:off x="609600" y="4381500"/>
            <a:ext cx="4572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smtClean="0"/>
              <a:t>Stepe 2: Download Eclipse IDE for Java EE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38288"/>
            <a:ext cx="7705725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895600" y="5486400"/>
            <a:ext cx="17526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1212850" y="990600"/>
            <a:ext cx="534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http://www.eclipse.org/downloads/moreinfo/jee.php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Step 3: Configure Tomcat and Eclipse</a:t>
            </a:r>
            <a:r>
              <a:rPr lang="en-US" smtClean="0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/>
              <a:t>The following tutorial shows how can you configure Tomcat and Eclipse: </a:t>
            </a:r>
          </a:p>
          <a:p>
            <a:pPr marL="0" indent="0">
              <a:buFontTx/>
              <a:buNone/>
            </a:pPr>
            <a:endParaRPr lang="en-US" smtClean="0"/>
          </a:p>
          <a:p>
            <a:pPr marL="0" indent="0">
              <a:buFontTx/>
              <a:buNone/>
            </a:pPr>
            <a:r>
              <a:rPr lang="en-US" smtClean="0">
                <a:hlinkClick r:id="rId3"/>
              </a:rPr>
              <a:t>http://www.eclipse.org/webtools/jst/components/ws/1.5/tutorials/InstallTomcat/InstallTomcat.html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086600" cy="609600"/>
          </a:xfrm>
        </p:spPr>
        <p:txBody>
          <a:bodyPr/>
          <a:lstStyle/>
          <a:p>
            <a:pPr marL="838200" indent="-838200"/>
            <a:r>
              <a:rPr lang="en-US" smtClean="0"/>
              <a:t>Step 4: Download and Configure Axis2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1600200"/>
          </a:xfrm>
        </p:spPr>
        <p:txBody>
          <a:bodyPr/>
          <a:lstStyle/>
          <a:p>
            <a:r>
              <a:rPr lang="en-US" smtClean="0"/>
              <a:t>Download Axis2 from http://ws.apache.org/axis2/download.cgi </a:t>
            </a:r>
          </a:p>
          <a:p>
            <a:r>
              <a:rPr lang="en-US" smtClean="0"/>
              <a:t>Unzip the downloaded file and run: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53340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5943600" y="4572000"/>
            <a:ext cx="381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352800"/>
            <a:ext cx="59626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391400" cy="609600"/>
          </a:xfrm>
        </p:spPr>
        <p:txBody>
          <a:bodyPr/>
          <a:lstStyle/>
          <a:p>
            <a:pPr marL="838200" indent="-838200"/>
            <a:r>
              <a:rPr lang="en-US" smtClean="0"/>
              <a:t>Step 4: Download and Configure Axis2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838200"/>
            <a:ext cx="7772400" cy="1371600"/>
          </a:xfrm>
        </p:spPr>
        <p:txBody>
          <a:bodyPr/>
          <a:lstStyle/>
          <a:p>
            <a:r>
              <a:rPr lang="en-US" smtClean="0"/>
              <a:t>In Eclipse, choose window-&gt;preferences-&gt;web services-&gt;axis2 preferences, specify the axis2 location as the following diagram shows.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943600" y="4572000"/>
            <a:ext cx="3810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06638"/>
            <a:ext cx="5048250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82000" cy="137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mtClean="0"/>
              <a:t>Creating a Complete SOC Application </a:t>
            </a:r>
            <a:br>
              <a:rPr lang="en-US" smtClean="0"/>
            </a:br>
            <a:r>
              <a:rPr lang="en-US" smtClean="0"/>
              <a:t>Using Eclipse, Axis2, and Tomcat</a:t>
            </a:r>
            <a:endParaRPr lang="en-US" sz="14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49488"/>
            <a:ext cx="6324600" cy="3694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solidFill>
                  <a:srgbClr val="0000FF"/>
                </a:solidFill>
              </a:rPr>
              <a:t>Create a Web service in Java using Eclipse and Axis2</a:t>
            </a:r>
          </a:p>
          <a:p>
            <a:pPr>
              <a:lnSpc>
                <a:spcPct val="150000"/>
              </a:lnSpc>
            </a:pPr>
            <a:r>
              <a:rPr lang="en-US" smtClean="0"/>
              <a:t>Hosting the Web service in Tomcat and publishing the Web service in UDDI</a:t>
            </a:r>
          </a:p>
          <a:p>
            <a:pPr>
              <a:lnSpc>
                <a:spcPct val="150000"/>
              </a:lnSpc>
            </a:pPr>
            <a:r>
              <a:rPr lang="en-US" smtClean="0"/>
              <a:t>Create an application (client) that uses existing services</a:t>
            </a:r>
          </a:p>
          <a:p>
            <a:pPr>
              <a:lnSpc>
                <a:spcPct val="150000"/>
              </a:lnSpc>
            </a:pPr>
            <a:endParaRPr lang="en-US" smtClean="0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1000" y="1566863"/>
            <a:ext cx="849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http://www.eclipse.org/webtools/community/tutorials/BottomUpAxis2WebService/bu_tutorial.html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A1A690-B74E-4A2D-B90F-F16E2349F9EA}" type="slidenum">
              <a:rPr lang="en-US" smtClean="0">
                <a:solidFill>
                  <a:schemeClr val="tx2"/>
                </a:solidFill>
              </a:rPr>
              <a:pPr/>
              <a:t>4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Remotable Objects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4582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Remotable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objects </a:t>
            </a:r>
            <a:r>
              <a:rPr lang="en-US" sz="2400" dirty="0" smtClean="0"/>
              <a:t>can be accessed outside their application domain or context using a proxy;</a:t>
            </a:r>
          </a:p>
          <a:p>
            <a:pPr eaLnBrk="1" hangingPunct="1">
              <a:defRPr/>
            </a:pPr>
            <a:r>
              <a:rPr lang="en-US" sz="2400" dirty="0" smtClean="0"/>
              <a:t>They can be copied, and these copies can be passed outside their application domain or context; </a:t>
            </a:r>
          </a:p>
          <a:p>
            <a:pPr eaLnBrk="1" hangingPunct="1">
              <a:defRPr/>
            </a:pPr>
            <a:r>
              <a:rPr lang="en-US" sz="2400" dirty="0" smtClean="0"/>
              <a:t>Some </a:t>
            </a:r>
            <a:r>
              <a:rPr lang="en-US" sz="2400" dirty="0" err="1" smtClean="0"/>
              <a:t>remotable</a:t>
            </a:r>
            <a:r>
              <a:rPr lang="en-US" sz="2400" dirty="0" smtClean="0"/>
              <a:t> objects are passed by </a:t>
            </a:r>
            <a:r>
              <a:rPr lang="en-US" sz="2400" b="1" dirty="0" smtClean="0">
                <a:solidFill>
                  <a:srgbClr val="C00000"/>
                </a:solidFill>
              </a:rPr>
              <a:t>reference</a:t>
            </a:r>
            <a:r>
              <a:rPr lang="en-US" sz="2400" dirty="0" smtClean="0"/>
              <a:t> and some are passed by </a:t>
            </a:r>
            <a:r>
              <a:rPr 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 (pass the object itself)</a:t>
            </a:r>
            <a:r>
              <a:rPr lang="en-US" dirty="0" smtClean="0"/>
              <a:t>;</a:t>
            </a:r>
          </a:p>
          <a:p>
            <a:pPr eaLnBrk="1" hangingPunct="1">
              <a:defRPr/>
            </a:pPr>
            <a:r>
              <a:rPr lang="en-US" dirty="0" smtClean="0"/>
              <a:t>There are two main kinds of </a:t>
            </a:r>
            <a:r>
              <a:rPr lang="en-US" dirty="0" err="1" smtClean="0"/>
              <a:t>remotable</a:t>
            </a:r>
            <a:r>
              <a:rPr lang="en-US" dirty="0" smtClean="0"/>
              <a:t> objects in </a:t>
            </a:r>
            <a:r>
              <a:rPr lang="en-US" dirty="0" err="1" smtClean="0"/>
              <a:t>.Net</a:t>
            </a:r>
            <a:r>
              <a:rPr lang="en-US" dirty="0" smtClean="0"/>
              <a:t>: 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Marshal-by-value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objects</a:t>
            </a:r>
            <a:r>
              <a:rPr lang="en-US" dirty="0" smtClean="0"/>
              <a:t>, which are copied and passed from the application domain 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migration</a:t>
            </a:r>
            <a:r>
              <a:rPr lang="en-US" dirty="0" smtClean="0"/>
              <a:t>);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rgbClr val="0000FF"/>
                </a:solidFill>
              </a:rPr>
              <a:t>Marshal-by-reference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objects</a:t>
            </a:r>
            <a:r>
              <a:rPr lang="en-US" dirty="0" smtClean="0"/>
              <a:t>, for which a proxy is created and used by the client to access the object remotely (model of Web service). 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371600" y="138113"/>
            <a:ext cx="7620000" cy="623887"/>
          </a:xfrm>
        </p:spPr>
        <p:txBody>
          <a:bodyPr/>
          <a:lstStyle/>
          <a:p>
            <a:r>
              <a:rPr lang="en-US" sz="2000" smtClean="0"/>
              <a:t>In Eclipse WTP: </a:t>
            </a:r>
            <a:br>
              <a:rPr lang="en-US" sz="2000" smtClean="0"/>
            </a:br>
            <a:r>
              <a:rPr lang="en-US" sz="2000" smtClean="0"/>
              <a:t>Open Window -&gt; Preferences -&gt; Web Services -&gt; Axis2 Emitter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3CC961-82C2-4719-923D-47F7CF3FD246}" type="slidenum">
              <a:rPr lang="en-US" smtClean="0">
                <a:solidFill>
                  <a:schemeClr val="tx2"/>
                </a:solidFill>
              </a:rPr>
              <a:pPr/>
              <a:t>40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4036" name="Picture 2" descr="http://www.eclipse.org/webtools/community/tutorials/BottomUpAxis2WebService/images/1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362825" cy="59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ight Arrow 5"/>
          <p:cNvSpPr>
            <a:spLocks noChangeArrowheads="1"/>
          </p:cNvSpPr>
          <p:nvPr/>
        </p:nvSpPr>
        <p:spPr bwMode="auto">
          <a:xfrm>
            <a:off x="685800" y="4953000"/>
            <a:ext cx="533400" cy="3048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Open File -&gt; New -&gt; Other... -&gt; Web -&gt; Dynamic Web Project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7108F3-B7CF-43FA-ABA6-040CBDC20679}" type="slidenum">
              <a:rPr lang="en-US" smtClean="0">
                <a:solidFill>
                  <a:schemeClr val="tx2"/>
                </a:solidFill>
              </a:rPr>
              <a:pPr/>
              <a:t>41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5060" name="Picture 2" descr="http://www.eclipse.org/webtools/community/tutorials/BottomUpAxis2WebService/images/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06463"/>
            <a:ext cx="6248400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ight Arrow 7"/>
          <p:cNvSpPr>
            <a:spLocks noChangeArrowheads="1"/>
          </p:cNvSpPr>
          <p:nvPr/>
        </p:nvSpPr>
        <p:spPr bwMode="auto">
          <a:xfrm>
            <a:off x="1219200" y="4114800"/>
            <a:ext cx="5334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828675"/>
            <a:ext cx="7172325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Select the configured Tomcat runtime as the target runtime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B9349F6-D040-4A08-8F98-A7BA665529B7}" type="slidenum">
              <a:rPr lang="en-US" smtClean="0">
                <a:solidFill>
                  <a:schemeClr val="tx2"/>
                </a:solidFill>
              </a:rPr>
              <a:pPr/>
              <a:t>42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838200" y="34290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286000" y="19335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latin typeface="Arial" charset="0"/>
                <a:cs typeface="Arial" charset="0"/>
              </a:rPr>
              <a:t>myFirstAxisProject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2800" smtClean="0"/>
              <a:t>Select the Axis2 Web service facet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71FB35-6DE3-47A7-A99B-7F7EB6A73FFC}" type="slidenum">
              <a:rPr lang="en-US" smtClean="0">
                <a:solidFill>
                  <a:schemeClr val="tx2"/>
                </a:solidFill>
              </a:rPr>
              <a:pPr/>
              <a:t>43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7108" name="Picture 2" descr="http://www.eclipse.org/webtools/community/tutorials/BottomUpAxis2WebService/images/a3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76288"/>
            <a:ext cx="6977063" cy="608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ight Arrow 5"/>
          <p:cNvSpPr>
            <a:spLocks noChangeArrowheads="1"/>
          </p:cNvSpPr>
          <p:nvPr/>
        </p:nvSpPr>
        <p:spPr bwMode="auto">
          <a:xfrm>
            <a:off x="685800" y="2286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8D669C-A5F9-44B4-B4B5-CAEA67D59BA5}" type="slidenum">
              <a:rPr lang="en-US" smtClean="0">
                <a:solidFill>
                  <a:schemeClr val="tx2"/>
                </a:solidFill>
              </a:rPr>
              <a:pPr/>
              <a:t>44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8131" name="Picture 2" descr="http://www.eclipse.org/webtools/community/tutorials/BottomUpAxis2WebService/images/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6225"/>
            <a:ext cx="90678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981200"/>
            <a:ext cx="4038600" cy="1600200"/>
          </a:xfrm>
        </p:spPr>
        <p:txBody>
          <a:bodyPr/>
          <a:lstStyle/>
          <a:p>
            <a:pPr algn="ctr"/>
            <a:r>
              <a:rPr lang="en-US" smtClean="0"/>
              <a:t>A dynamic Web Service Project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681F51-90AF-491E-BDAA-0AD0050A83C0}" type="slidenum">
              <a:rPr lang="en-US" smtClean="0">
                <a:solidFill>
                  <a:schemeClr val="tx2"/>
                </a:solidFill>
              </a:rPr>
              <a:pPr/>
              <a:t>45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49156" name="Picture 2" descr="http://www.eclipse.org/webtools/community/tutorials/BottomUpAxis2WebService/images/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590800" y="3505200"/>
            <a:ext cx="403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Type your Java code here</a:t>
            </a:r>
          </a:p>
        </p:txBody>
      </p:sp>
      <p:sp>
        <p:nvSpPr>
          <p:cNvPr id="7" name="Up Arrow 6"/>
          <p:cNvSpPr>
            <a:spLocks noChangeArrowheads="1"/>
          </p:cNvSpPr>
          <p:nvPr/>
        </p:nvSpPr>
        <p:spPr bwMode="auto">
          <a:xfrm>
            <a:off x="4267200" y="3048000"/>
            <a:ext cx="533400" cy="4572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59" name="Right Arrow 7"/>
          <p:cNvSpPr>
            <a:spLocks noChangeArrowheads="1"/>
          </p:cNvSpPr>
          <p:nvPr/>
        </p:nvSpPr>
        <p:spPr bwMode="auto">
          <a:xfrm>
            <a:off x="76200" y="23622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82000" cy="137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mtClean="0"/>
              <a:t>Creating a Complete SOC Application </a:t>
            </a:r>
            <a:br>
              <a:rPr lang="en-US" smtClean="0"/>
            </a:br>
            <a:r>
              <a:rPr lang="en-US" smtClean="0"/>
              <a:t>Using Eclipse, Axis2, and Tomcat</a:t>
            </a:r>
            <a:endParaRPr lang="en-US" sz="14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49488"/>
            <a:ext cx="6324600" cy="4075112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a Web service in Java using Eclipse and Axis2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Hosting the Web service in Tomcat and publishing the Web service in UDDI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Create an application (client) that uses existing services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81000" y="1566863"/>
            <a:ext cx="849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http://www.eclipse.org/webtools/community/tutorials/BottomUpAxis2WebService/bu_tutorial.html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sz="1800" smtClean="0"/>
              <a:t>Open a WS: File -&gt; New -&gt; Other... -&gt; Web Services -&gt; Web Service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1168C9-4D9B-4A3E-90E9-DE55E2145932}" type="slidenum">
              <a:rPr lang="en-US" smtClean="0">
                <a:solidFill>
                  <a:schemeClr val="tx2"/>
                </a:solidFill>
              </a:rPr>
              <a:pPr/>
              <a:t>47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120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7086600" cy="574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886200" y="6215063"/>
            <a:ext cx="381000" cy="49053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6200" y="1143000"/>
            <a:ext cx="3162300" cy="1524000"/>
          </a:xfrm>
        </p:spPr>
        <p:txBody>
          <a:bodyPr/>
          <a:lstStyle/>
          <a:p>
            <a:r>
              <a:rPr lang="en-US" smtClean="0"/>
              <a:t>Move the service scale to </a:t>
            </a:r>
            <a:br>
              <a:rPr lang="en-US" smtClean="0"/>
            </a:br>
            <a:r>
              <a:rPr lang="en-US" smtClean="0">
                <a:solidFill>
                  <a:srgbClr val="C00000"/>
                </a:solidFill>
              </a:rPr>
              <a:t>Start service</a:t>
            </a: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9694B8-2888-4714-8D99-D8D4229FCBA9}" type="slidenum">
              <a:rPr lang="en-US" smtClean="0">
                <a:solidFill>
                  <a:schemeClr val="tx2"/>
                </a:solidFill>
              </a:rPr>
              <a:pPr/>
              <a:t>48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2228" name="Picture 2" descr="http://www.eclipse.org/webtools/community/tutorials/BottomUpAxis2WebService/images/c2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76200"/>
            <a:ext cx="476250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314700" y="1828800"/>
            <a:ext cx="495300" cy="304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5562600" y="6324600"/>
            <a:ext cx="495300" cy="304800"/>
          </a:xfrm>
          <a:prstGeom prst="right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Click on the Web Service runtime link to select the Axis2 runtime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FBA4E4-442A-4AD7-822F-85FC3AA9058B}" type="slidenum">
              <a:rPr lang="en-US" smtClean="0">
                <a:solidFill>
                  <a:schemeClr val="tx2"/>
                </a:solidFill>
              </a:rPr>
              <a:pPr/>
              <a:t>49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3252" name="Picture 2" descr="http://www.eclipse.org/webtools/community/tutorials/BottomUpAxis2WebService/images/c2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8771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609600" y="3733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69288" cy="338931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3200" dirty="0" smtClean="0"/>
              <a:t>What is the difference between a </a:t>
            </a:r>
            <a:r>
              <a:rPr lang="en-US" sz="3200" b="1" dirty="0" smtClean="0">
                <a:solidFill>
                  <a:srgbClr val="C00000"/>
                </a:solidFill>
              </a:rPr>
              <a:t>Marshal-by-reference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object and a </a:t>
            </a:r>
            <a:r>
              <a:rPr lang="en-US" sz="3200" b="1" dirty="0" smtClean="0">
                <a:solidFill>
                  <a:srgbClr val="C00000"/>
                </a:solidFill>
              </a:rPr>
              <a:t>Web service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EBBD3D-2089-4C84-811B-E6CDB46F86D0}" type="slidenum">
              <a:rPr lang="en-US" smtClean="0">
                <a:solidFill>
                  <a:schemeClr val="tx2"/>
                </a:solidFill>
              </a:rPr>
              <a:pPr/>
              <a:t>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9220" name="Picture 8" descr="C:\Users\yinong\AppData\Local\Microsoft\Windows\Temporary Internet Files\Content.IE5\SMR9LCV9\MMj0336396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766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295400" y="76200"/>
            <a:ext cx="7620000" cy="623888"/>
          </a:xfrm>
        </p:spPr>
        <p:txBody>
          <a:bodyPr/>
          <a:lstStyle/>
          <a:p>
            <a:r>
              <a:rPr lang="en-US" sz="2000" smtClean="0"/>
              <a:t>Click on the Start Server button. This will start the server runtime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579FFE-7E82-4B6B-9A18-644A1C6DE123}" type="slidenum">
              <a:rPr lang="en-US" smtClean="0">
                <a:solidFill>
                  <a:schemeClr val="tx2"/>
                </a:solidFill>
              </a:rPr>
              <a:pPr/>
              <a:t>50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427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295400"/>
            <a:ext cx="850582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>
            <a:spLocks noChangeArrowheads="1"/>
          </p:cNvSpPr>
          <p:nvPr/>
        </p:nvSpPr>
        <p:spPr bwMode="auto">
          <a:xfrm>
            <a:off x="5105400" y="4419600"/>
            <a:ext cx="6096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09800" y="5953125"/>
            <a:ext cx="4983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The Tomcat server will be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Hosting the Service in Tomcat:</a:t>
            </a:r>
            <a:br>
              <a:rPr lang="en-US" sz="2000" smtClean="0"/>
            </a:br>
            <a:r>
              <a:rPr lang="en-US" sz="2000" smtClean="0"/>
              <a:t>Select Run -&gt; Run As -&gt; Run on Server</a:t>
            </a: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34FE25-8F33-442D-84E0-CBC0D4892885}" type="slidenum">
              <a:rPr lang="en-US" smtClean="0">
                <a:solidFill>
                  <a:schemeClr val="tx2"/>
                </a:solidFill>
              </a:rPr>
              <a:pPr/>
              <a:t>51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530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7818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990600" y="22098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1143000" y="3429000"/>
            <a:ext cx="457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Publish the Service in an UDDI Registry</a:t>
            </a: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873FFD-8759-4284-874C-F24083FD6A09}" type="slidenum">
              <a:rPr lang="en-US" smtClean="0">
                <a:solidFill>
                  <a:schemeClr val="tx2"/>
                </a:solidFill>
              </a:rPr>
              <a:pPr/>
              <a:t>52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632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439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382000" cy="1371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mtClean="0"/>
              <a:t>Creating a Complete SOC Application </a:t>
            </a:r>
            <a:br>
              <a:rPr lang="en-US" smtClean="0"/>
            </a:br>
            <a:r>
              <a:rPr lang="en-US" smtClean="0"/>
              <a:t>Using Eclipse, Axis2, and Tomcat</a:t>
            </a:r>
            <a:endParaRPr lang="en-US" sz="140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6324600" cy="415131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Create a Web service in Java using Eclipse and Axis2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Hosting the Web service in Tomcat and publishing the Web service in UDDI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rgbClr val="0000FF"/>
                </a:solidFill>
              </a:rPr>
              <a:t>Create an application (client) that uses existing services</a:t>
            </a:r>
          </a:p>
          <a:p>
            <a:pPr>
              <a:lnSpc>
                <a:spcPct val="150000"/>
              </a:lnSpc>
              <a:defRPr/>
            </a:pPr>
            <a:endParaRPr lang="en-US" dirty="0" smtClean="0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1000" y="1566863"/>
            <a:ext cx="8497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http://www.eclipse.org/webtools/community/tutorials/BottomUpAxis2WebService/bu_tutorial.html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smtClean="0"/>
              <a:t>Open File -&gt; New -&gt; Other... -&gt; Web Services -&gt; Web Service Client </a:t>
            </a: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4BFC47-B912-4966-B491-A48948964DC5}" type="slidenum">
              <a:rPr lang="en-US" smtClean="0">
                <a:solidFill>
                  <a:schemeClr val="tx2"/>
                </a:solidFill>
              </a:rPr>
              <a:pPr/>
              <a:t>54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837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70866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838200" y="48006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572000"/>
            <a:ext cx="1600200" cy="2286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3962400" y="6172200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20259E-6 L 3.33333E-6 0.0490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623888"/>
          </a:xfrm>
        </p:spPr>
        <p:txBody>
          <a:bodyPr/>
          <a:lstStyle/>
          <a:p>
            <a:r>
              <a:rPr lang="en-US" sz="2000" smtClean="0"/>
              <a:t>Paste the URL that was copied earlier into the service definition field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F5D2FD-C1EC-492E-8D07-8E2D778DC607}" type="slidenum">
              <a:rPr lang="en-US" smtClean="0">
                <a:solidFill>
                  <a:schemeClr val="tx2"/>
                </a:solidFill>
              </a:rPr>
              <a:pPr/>
              <a:t>55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5939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662940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eft Arrow 4"/>
          <p:cNvSpPr>
            <a:spLocks noChangeArrowheads="1"/>
          </p:cNvSpPr>
          <p:nvPr/>
        </p:nvSpPr>
        <p:spPr bwMode="auto">
          <a:xfrm>
            <a:off x="7467600" y="2209800"/>
            <a:ext cx="11430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400"/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3E3486-161D-4F6E-8C80-E18792825003}" type="slidenum">
              <a:rPr lang="en-US" smtClean="0">
                <a:solidFill>
                  <a:schemeClr val="tx2"/>
                </a:solidFill>
              </a:rPr>
              <a:pPr/>
              <a:t>56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60420" name="Picture 4" descr="http://www.eclipse.org/webtools/community/tutorials/BottomUpAxis2WebService/images/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0"/>
            <a:ext cx="88757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2514600" y="3429000"/>
            <a:ext cx="1371600" cy="609600"/>
          </a:xfrm>
          <a:prstGeom prst="wedgeRectCallout">
            <a:avLst>
              <a:gd name="adj1" fmla="val 106269"/>
              <a:gd name="adj2" fmla="val -112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Proxy</a:t>
            </a:r>
            <a:r>
              <a:rPr lang="en-US"/>
              <a:t> to the Web service</a:t>
            </a:r>
          </a:p>
        </p:txBody>
      </p:sp>
      <p:sp>
        <p:nvSpPr>
          <p:cNvPr id="7" name="Right Arrow 6"/>
          <p:cNvSpPr>
            <a:spLocks noChangeArrowheads="1"/>
          </p:cNvSpPr>
          <p:nvPr/>
        </p:nvSpPr>
        <p:spPr bwMode="auto">
          <a:xfrm>
            <a:off x="304800" y="2133600"/>
            <a:ext cx="533400" cy="2286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648200" y="3124200"/>
            <a:ext cx="1447800" cy="1588"/>
          </a:xfrm>
          <a:prstGeom prst="line">
            <a:avLst/>
          </a:prstGeom>
          <a:noFill/>
          <a:ln w="952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772400" cy="1233488"/>
          </a:xfrm>
        </p:spPr>
        <p:txBody>
          <a:bodyPr/>
          <a:lstStyle/>
          <a:p>
            <a:r>
              <a:rPr lang="en-US" smtClean="0"/>
              <a:t>Build WS Using Eclipse and </a:t>
            </a:r>
            <a:br>
              <a:rPr lang="en-US" smtClean="0"/>
            </a:br>
            <a:r>
              <a:rPr lang="en-US" smtClean="0"/>
              <a:t>IBM Web Tools Platform (WTP)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066800" y="1614488"/>
            <a:ext cx="7772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http://www.ibm.com/developerworks/edu/os-dw-os-wtpservice-i.html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2286000"/>
            <a:ext cx="9144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</a:rPr>
              <a:t>	System requirements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</a:rPr>
              <a:t>	You'll need JavaScript enabled in your browser.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</a:rPr>
              <a:t>	You'll need to have the following software installed: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</a:rPr>
              <a:t>Eclipse (http://www.eclipse.org/)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hlinkClick r:id="rId3"/>
              </a:rPr>
              <a:t>IBM contribution to the Eclipse Web Tools Platform</a:t>
            </a:r>
            <a:endParaRPr lang="en-US" sz="2800" kern="0" dirty="0">
              <a:latin typeface="+mn-lt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hlinkClick r:id="rId4"/>
              </a:rPr>
              <a:t>Apache Tomcat</a:t>
            </a:r>
            <a:r>
              <a:rPr lang="en-US" sz="2800" kern="0" dirty="0">
                <a:latin typeface="+mn-lt"/>
              </a:rPr>
              <a:t>: http://jakarta.apache.org/tomcat/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kern="0" dirty="0">
                <a:latin typeface="+mn-lt"/>
                <a:hlinkClick r:id="rId5"/>
              </a:rPr>
              <a:t>Cloudscape 10.0</a:t>
            </a:r>
            <a:r>
              <a:rPr lang="en-US" sz="2800" kern="0" dirty="0">
                <a:latin typeface="+mn-lt"/>
              </a:rPr>
              <a:t> or </a:t>
            </a:r>
            <a:r>
              <a:rPr lang="en-US" sz="2800" kern="0" dirty="0">
                <a:latin typeface="+mn-lt"/>
                <a:hlinkClick r:id="rId6"/>
              </a:rPr>
              <a:t>IBM DB2 Universal Database V8.2 Express</a:t>
            </a:r>
            <a:r>
              <a:rPr lang="en-US" sz="2800" kern="0" dirty="0">
                <a:latin typeface="+mn-lt"/>
              </a:rPr>
              <a:t>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200" y="44196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FF729D-7F6D-4686-B863-D2209E6D07F2}" type="slidenum">
              <a:rPr lang="en-US" smtClean="0">
                <a:solidFill>
                  <a:schemeClr val="tx2"/>
                </a:solidFill>
              </a:rPr>
              <a:pPr/>
              <a:t>58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Eclipse Web Tools Platform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2288"/>
            <a:ext cx="8269288" cy="4608512"/>
          </a:xfrm>
        </p:spPr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Web Services Explorer</a:t>
            </a:r>
            <a:r>
              <a:rPr lang="en-US" smtClean="0"/>
              <a:t> for publishing, discovering, and invoking Web services. 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/>
              <a:t>Web Service</a:t>
            </a:r>
            <a:r>
              <a:rPr lang="en-US" smtClean="0"/>
              <a:t> wizard for creating new Web services bottom-up from Java or top-down from WSDL. </a:t>
            </a:r>
          </a:p>
          <a:p>
            <a:pPr eaLnBrk="1" hangingPunct="1"/>
            <a:r>
              <a:rPr lang="en-US" smtClean="0"/>
              <a:t>The </a:t>
            </a:r>
            <a:r>
              <a:rPr lang="en-US" b="1" smtClean="0"/>
              <a:t>Web Service Client</a:t>
            </a:r>
            <a:r>
              <a:rPr lang="en-US" smtClean="0"/>
              <a:t> (application) wizard for creating Web service client proxies and sample JSP clients from WSDL. </a:t>
            </a:r>
          </a:p>
          <a:p>
            <a:pPr eaLnBrk="1" hangingPunct="1"/>
            <a:endParaRPr lang="en-US" smtClean="0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50863" y="990600"/>
            <a:ext cx="851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http://www.eclipse.org/webtools/initial-contribution/IBM/evalGuides/WebServicesToolsEval.html?p=1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8219A1-F7AA-43A9-A9F9-A5181DB968F5}" type="slidenum">
              <a:rPr lang="en-US" smtClean="0">
                <a:solidFill>
                  <a:schemeClr val="tx2"/>
                </a:solidFill>
              </a:rPr>
              <a:pPr/>
              <a:t>59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Web Services Explorer to test a WS 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5713" y="838200"/>
            <a:ext cx="7659687" cy="1447800"/>
          </a:xfrm>
        </p:spPr>
        <p:txBody>
          <a:bodyPr/>
          <a:lstStyle/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z="2400" smtClean="0"/>
              <a:t>Launch the Eclipse WTP workbench. </a:t>
            </a:r>
          </a:p>
          <a:p>
            <a:pPr marL="533400" indent="-533400" eaLnBrk="1" hangingPunct="1">
              <a:buSzTx/>
              <a:buFont typeface="Wingdings" pitchFamily="2" charset="2"/>
              <a:buAutoNum type="arabicPeriod"/>
            </a:pPr>
            <a:r>
              <a:rPr lang="en-US" sz="2400" smtClean="0"/>
              <a:t>From the main menu bar, select </a:t>
            </a:r>
            <a:br>
              <a:rPr lang="en-US" sz="2400" smtClean="0"/>
            </a:br>
            <a:r>
              <a:rPr lang="en-US" sz="2400" b="1" smtClean="0"/>
              <a:t>Run -&gt; Launch the Web Services Explorer</a:t>
            </a:r>
            <a:r>
              <a:rPr lang="en-US" sz="2400" smtClean="0"/>
              <a:t>. </a:t>
            </a:r>
          </a:p>
        </p:txBody>
      </p:sp>
      <p:pic>
        <p:nvPicPr>
          <p:cNvPr id="6287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2133600"/>
            <a:ext cx="6440487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D6A35B-3947-43C2-960C-F30D4E961ABA}" type="slidenum">
              <a:rPr lang="en-US" smtClean="0">
                <a:solidFill>
                  <a:schemeClr val="tx2"/>
                </a:solidFill>
              </a:rPr>
              <a:pPr/>
              <a:t>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.Net Remotable Object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0" y="2559050"/>
            <a:ext cx="14478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05000" y="4343400"/>
            <a:ext cx="6858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Proxy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2241550"/>
            <a:ext cx="2438400" cy="3200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6096000" y="4343400"/>
            <a:ext cx="1676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Marshal-by-</a:t>
            </a:r>
          </a:p>
          <a:p>
            <a:pPr algn="ctr"/>
            <a:r>
              <a:rPr lang="en-US"/>
              <a:t>Reference object</a:t>
            </a:r>
          </a:p>
        </p:txBody>
      </p:sp>
      <p:sp>
        <p:nvSpPr>
          <p:cNvPr id="10248" name="AutoShape 9"/>
          <p:cNvSpPr>
            <a:spLocks noChangeArrowheads="1"/>
          </p:cNvSpPr>
          <p:nvPr/>
        </p:nvSpPr>
        <p:spPr bwMode="auto">
          <a:xfrm>
            <a:off x="5715000" y="2241550"/>
            <a:ext cx="2362200" cy="32004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10"/>
          <p:cNvSpPr>
            <a:spLocks noChangeArrowheads="1"/>
          </p:cNvSpPr>
          <p:nvPr/>
        </p:nvSpPr>
        <p:spPr bwMode="auto">
          <a:xfrm>
            <a:off x="2590800" y="4648200"/>
            <a:ext cx="3505200" cy="762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6096000" y="3505200"/>
            <a:ext cx="1676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Marshal-by-</a:t>
            </a:r>
          </a:p>
          <a:p>
            <a:pPr algn="ctr"/>
            <a:r>
              <a:rPr lang="en-US"/>
              <a:t>value object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1371600" y="1600200"/>
            <a:ext cx="194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Client </a:t>
            </a:r>
          </a:p>
          <a:p>
            <a:pPr algn="ctr"/>
            <a:r>
              <a:rPr lang="en-US"/>
              <a:t>application domain</a:t>
            </a:r>
          </a:p>
        </p:txBody>
      </p:sp>
      <p:sp>
        <p:nvSpPr>
          <p:cNvPr id="10252" name="Text Box 13"/>
          <p:cNvSpPr txBox="1">
            <a:spLocks noChangeArrowheads="1"/>
          </p:cNvSpPr>
          <p:nvPr/>
        </p:nvSpPr>
        <p:spPr bwMode="auto">
          <a:xfrm>
            <a:off x="5905500" y="1631950"/>
            <a:ext cx="1943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Sever </a:t>
            </a:r>
          </a:p>
          <a:p>
            <a:pPr algn="ctr"/>
            <a:r>
              <a:rPr lang="en-US"/>
              <a:t>application domain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1371600" y="3473450"/>
            <a:ext cx="1676400" cy="685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Object copied </a:t>
            </a:r>
          </a:p>
          <a:p>
            <a:pPr algn="ctr"/>
            <a:r>
              <a:rPr lang="en-US"/>
              <a:t>from server</a:t>
            </a:r>
          </a:p>
        </p:txBody>
      </p:sp>
      <p:sp>
        <p:nvSpPr>
          <p:cNvPr id="10254" name="Rectangle 15"/>
          <p:cNvSpPr>
            <a:spLocks noChangeArrowheads="1"/>
          </p:cNvSpPr>
          <p:nvPr/>
        </p:nvSpPr>
        <p:spPr bwMode="auto">
          <a:xfrm>
            <a:off x="3048000" y="3702050"/>
            <a:ext cx="3048000" cy="228600"/>
          </a:xfrm>
          <a:prstGeom prst="rect">
            <a:avLst/>
          </a:prstGeom>
          <a:solidFill>
            <a:srgbClr val="CCECFF"/>
          </a:solidFill>
          <a:ln w="9525">
            <a:solidFill>
              <a:srgbClr val="CCE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Channel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4083050" y="435768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Channel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A9EC7D-3B65-4933-B3C7-924A3AC073EF}" type="slidenum">
              <a:rPr lang="en-US" smtClean="0">
                <a:solidFill>
                  <a:schemeClr val="tx2"/>
                </a:solidFill>
              </a:rPr>
              <a:pPr/>
              <a:t>60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pPr eaLnBrk="1" hangingPunct="1"/>
            <a:r>
              <a:rPr lang="en-US" smtClean="0"/>
              <a:t>Discover, Open, and Test a WS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36600"/>
            <a:ext cx="83058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766" name="AutoShape 6"/>
          <p:cNvSpPr>
            <a:spLocks noChangeArrowheads="1"/>
          </p:cNvSpPr>
          <p:nvPr/>
        </p:nvSpPr>
        <p:spPr bwMode="auto">
          <a:xfrm>
            <a:off x="228600" y="2743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5A893A-B6B3-49C2-BE06-28AEB0B07A1B}" type="slidenum">
              <a:rPr lang="en-US" smtClean="0">
                <a:solidFill>
                  <a:schemeClr val="tx2"/>
                </a:solidFill>
              </a:rPr>
              <a:pPr/>
              <a:t>61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 Web service bottom-up from Java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066800"/>
            <a:ext cx="8802687" cy="2057400"/>
          </a:xfrm>
        </p:spPr>
        <p:txBody>
          <a:bodyPr/>
          <a:lstStyle/>
          <a:p>
            <a:pPr marL="533400" indent="-533400" eaLnBrk="1" hangingPunct="1"/>
            <a:r>
              <a:rPr lang="en-US" sz="2400" smtClean="0"/>
              <a:t>Start the Eclipse WTP workbench. </a:t>
            </a:r>
          </a:p>
          <a:p>
            <a:pPr marL="533400" indent="-533400" eaLnBrk="1" hangingPunct="1"/>
            <a:r>
              <a:rPr lang="en-US" sz="2400" smtClean="0"/>
              <a:t>Open </a:t>
            </a:r>
            <a:r>
              <a:rPr lang="en-US" sz="2400" b="1" smtClean="0"/>
              <a:t>Window -&gt; Preferences -&gt; Server -&gt; Installed Runtimes</a:t>
            </a:r>
            <a:r>
              <a:rPr lang="en-US" sz="2400" smtClean="0"/>
              <a:t> to create a Tomcat installed runtime </a:t>
            </a:r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73338"/>
            <a:ext cx="5105400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004D14-2AD5-463A-AC5D-6CBD5CB20848}" type="slidenum">
              <a:rPr lang="en-US" smtClean="0">
                <a:solidFill>
                  <a:schemeClr val="tx2"/>
                </a:solidFill>
              </a:rPr>
              <a:pPr/>
              <a:t>62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a Web Project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37338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Open </a:t>
            </a:r>
            <a:r>
              <a:rPr lang="en-US" sz="2400" b="1" smtClean="0"/>
              <a:t>File -&gt; New -&gt; Other... -&gt; Web -&gt; Dynamic Web Project</a:t>
            </a:r>
            <a:r>
              <a:rPr lang="en-US" sz="2400" smtClean="0"/>
              <a:t> to create a new Web project named Converter.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Enter Converter into the </a:t>
            </a:r>
            <a:r>
              <a:rPr lang="en-US" sz="2400" b="1" smtClean="0"/>
              <a:t>Name</a:t>
            </a:r>
            <a:r>
              <a:rPr lang="en-US" sz="2400" smtClean="0"/>
              <a:t> field.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Choose a </a:t>
            </a:r>
            <a:r>
              <a:rPr lang="en-US" sz="2400" b="1" smtClean="0"/>
              <a:t>Web version</a:t>
            </a:r>
            <a:r>
              <a:rPr lang="en-US" sz="2400" smtClean="0"/>
              <a:t> of </a:t>
            </a:r>
            <a:r>
              <a:rPr lang="en-US" sz="2400" b="1" smtClean="0"/>
              <a:t>2.3</a:t>
            </a:r>
            <a:r>
              <a:rPr lang="en-US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Choose a </a:t>
            </a:r>
            <a:r>
              <a:rPr lang="en-US" sz="2400" b="1" smtClean="0"/>
              <a:t>Target server</a:t>
            </a:r>
            <a:r>
              <a:rPr lang="en-US" sz="2400" smtClean="0"/>
              <a:t> of </a:t>
            </a:r>
            <a:r>
              <a:rPr lang="en-US" sz="2400" b="1" smtClean="0"/>
              <a:t>Apache Tomcat v4.1</a:t>
            </a:r>
            <a:r>
              <a:rPr lang="en-US" sz="2400" smtClean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Deselect </a:t>
            </a:r>
            <a:r>
              <a:rPr lang="en-US" sz="2400" b="1" smtClean="0"/>
              <a:t>Add module to an EAR project</a:t>
            </a:r>
            <a:r>
              <a:rPr lang="en-US" sz="2400" smtClean="0"/>
              <a:t>. Result: </a:t>
            </a:r>
          </a:p>
        </p:txBody>
      </p:sp>
      <p:pic>
        <p:nvPicPr>
          <p:cNvPr id="665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43000"/>
            <a:ext cx="50292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6921758-068D-4F56-B77B-C4C93430090E}" type="slidenum">
              <a:rPr lang="en-US" smtClean="0">
                <a:solidFill>
                  <a:schemeClr val="tx2"/>
                </a:solidFill>
              </a:rPr>
              <a:pPr/>
              <a:t>63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Building a Web Service Client (Application)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4913313"/>
          </a:xfrm>
        </p:spPr>
        <p:txBody>
          <a:bodyPr/>
          <a:lstStyle/>
          <a:p>
            <a:pPr eaLnBrk="1" hangingPunct="1"/>
            <a:r>
              <a:rPr lang="en-US" smtClean="0"/>
              <a:t>Import the wtp/Converter.java class into Converter/JavaSource (be sure to preserve the package). </a:t>
            </a:r>
          </a:p>
          <a:p>
            <a:pPr eaLnBrk="1" hangingPunct="1"/>
            <a:r>
              <a:rPr lang="en-US" smtClean="0"/>
              <a:t>Select the file. </a:t>
            </a:r>
          </a:p>
          <a:p>
            <a:pPr eaLnBrk="1" hangingPunct="1"/>
            <a:r>
              <a:rPr lang="en-US" smtClean="0"/>
              <a:t>Open File -&gt; New -&gt; Other... -&gt; Web Services -&gt; Web Service. </a:t>
            </a:r>
          </a:p>
          <a:p>
            <a:pPr eaLnBrk="1" hangingPunct="1"/>
            <a:r>
              <a:rPr lang="en-US" smtClean="0"/>
              <a:t>Select </a:t>
            </a:r>
            <a:r>
              <a:rPr lang="en-US" b="1" smtClean="0"/>
              <a:t>Generate a proxy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Select </a:t>
            </a:r>
            <a:r>
              <a:rPr lang="en-US" b="1" smtClean="0"/>
              <a:t>Test the Web service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Select </a:t>
            </a:r>
            <a:r>
              <a:rPr lang="en-US" b="1" smtClean="0"/>
              <a:t>Overwrite files without warning</a:t>
            </a:r>
            <a:r>
              <a:rPr lang="en-US" smtClean="0"/>
              <a:t>. </a:t>
            </a:r>
          </a:p>
          <a:p>
            <a:pPr eaLnBrk="1" hangingPunct="1"/>
            <a:r>
              <a:rPr lang="en-US" smtClean="0"/>
              <a:t>The diagram on next page will appear: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4F83FB-85CB-4932-A2BA-095A4B00E6F8}" type="slidenum">
              <a:rPr lang="en-US" smtClean="0">
                <a:solidFill>
                  <a:schemeClr val="tx2"/>
                </a:solidFill>
              </a:rPr>
              <a:pPr/>
              <a:t>64</a:t>
            </a:fld>
            <a:endParaRPr lang="en-US" smtClean="0">
              <a:solidFill>
                <a:schemeClr val="tx2"/>
              </a:solidFill>
            </a:endParaRPr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0"/>
            <a:ext cx="6067425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 rot="16200000">
            <a:off x="-1958181" y="3383756"/>
            <a:ext cx="4648200" cy="623888"/>
          </a:xfrm>
          <a:noFill/>
        </p:spPr>
        <p:txBody>
          <a:bodyPr/>
          <a:lstStyle/>
          <a:p>
            <a:pPr algn="ctr" eaLnBrk="1" hangingPunct="1"/>
            <a:r>
              <a:rPr lang="en-US" smtClean="0"/>
              <a:t>Create a Web Service</a:t>
            </a:r>
          </a:p>
        </p:txBody>
      </p:sp>
      <p:sp>
        <p:nvSpPr>
          <p:cNvPr id="633862" name="AutoShape 6"/>
          <p:cNvSpPr>
            <a:spLocks noChangeArrowheads="1"/>
          </p:cNvSpPr>
          <p:nvPr/>
        </p:nvSpPr>
        <p:spPr bwMode="auto">
          <a:xfrm>
            <a:off x="6019800" y="57150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D61E75-FF22-4AD8-8511-5F1BCF11C54D}" type="slidenum">
              <a:rPr lang="en-US" smtClean="0">
                <a:solidFill>
                  <a:schemeClr val="tx2"/>
                </a:solidFill>
              </a:rPr>
              <a:pPr/>
              <a:t>65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Invoke a Method in the Java Class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7772400" cy="565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17FBEE-4674-4D7F-A581-702E493E923C}" type="slidenum">
              <a:rPr lang="en-US" smtClean="0">
                <a:solidFill>
                  <a:schemeClr val="tx2"/>
                </a:solidFill>
              </a:rPr>
              <a:pPr/>
              <a:t>66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52400"/>
            <a:ext cx="7169150" cy="623888"/>
          </a:xfrm>
        </p:spPr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928688"/>
            <a:ext cx="8650287" cy="5776912"/>
          </a:xfrm>
        </p:spPr>
        <p:txBody>
          <a:bodyPr/>
          <a:lstStyle/>
          <a:p>
            <a:pPr marL="465138" indent="-465138" eaLnBrk="1" hangingPunct="1"/>
            <a:r>
              <a:rPr lang="en-US" smtClean="0"/>
              <a:t>Overview of SOC Development Environments</a:t>
            </a:r>
          </a:p>
          <a:p>
            <a:pPr marL="465138" indent="-465138" eaLnBrk="1" hangingPunct="1"/>
            <a:r>
              <a:rPr lang="en-US" b="1" smtClean="0"/>
              <a:t>Service provision and hosting</a:t>
            </a:r>
            <a:r>
              <a:rPr lang="en-US" smtClean="0"/>
              <a:t>: Use ASP .Net to develop C# based Web Services and host them IIS.</a:t>
            </a:r>
          </a:p>
          <a:p>
            <a:pPr marL="465138" indent="-465138" eaLnBrk="1" hangingPunct="1"/>
            <a:r>
              <a:rPr lang="en-US" b="1" smtClean="0"/>
              <a:t>Service broker</a:t>
            </a:r>
            <a:r>
              <a:rPr lang="en-US" smtClean="0"/>
              <a:t>: UDDI Data Models / Data Structures</a:t>
            </a:r>
          </a:p>
          <a:p>
            <a:pPr marL="465138" indent="-465138" eaLnBrk="1" hangingPunct="1"/>
            <a:r>
              <a:rPr lang="en-US" b="1" smtClean="0"/>
              <a:t>Service requester</a:t>
            </a:r>
            <a:r>
              <a:rPr lang="en-US" smtClean="0"/>
              <a:t>: Use ASP .Net to develop Web services-based applications</a:t>
            </a:r>
          </a:p>
          <a:p>
            <a:pPr marL="465138" indent="-465138" eaLnBrk="1" hangingPunct="1"/>
            <a:r>
              <a:rPr lang="en-US" smtClean="0"/>
              <a:t>.Net Remoting</a:t>
            </a:r>
          </a:p>
          <a:p>
            <a:pPr marL="465138" indent="-465138" eaLnBrk="1" hangingPunct="1"/>
            <a:r>
              <a:rPr lang="en-US" smtClean="0"/>
              <a:t>AJAX Dynamic Web Programming</a:t>
            </a:r>
          </a:p>
          <a:p>
            <a:pPr marL="465138" indent="-465138" eaLnBrk="1" hangingPunct="1"/>
            <a:r>
              <a:rPr lang="en-US" smtClean="0"/>
              <a:t>Java-Based Web services and Web Application Development Environments</a:t>
            </a:r>
          </a:p>
          <a:p>
            <a:pPr marL="865188" lvl="1" indent="-465138" eaLnBrk="1" hangingPunct="1"/>
            <a:r>
              <a:rPr lang="en-US" smtClean="0"/>
              <a:t>As service provider</a:t>
            </a:r>
          </a:p>
          <a:p>
            <a:pPr marL="865188" lvl="1" indent="-465138" eaLnBrk="1" hangingPunct="1"/>
            <a:r>
              <a:rPr lang="en-US" smtClean="0"/>
              <a:t>As service requester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584D5F-902A-4A64-9727-8FAD2DB3767A}" type="slidenum">
              <a:rPr lang="en-US" smtClean="0">
                <a:solidFill>
                  <a:schemeClr val="tx2"/>
                </a:solidFill>
              </a:rPr>
              <a:pPr/>
              <a:t>7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Remotable Class on Server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using System;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public class SvrClock : </a:t>
            </a:r>
            <a:r>
              <a:rPr lang="en-US" noProof="1" smtClean="0">
                <a:solidFill>
                  <a:srgbClr val="0000FF"/>
                </a:solidFill>
                <a:latin typeface="Arial" charset="0"/>
              </a:rPr>
              <a:t>MarshalByRefObject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public string GetCurrentTime 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    return DateTime.Now.ToLongTimeString 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noProof="1" smtClean="0">
                <a:latin typeface="Arial" charset="0"/>
              </a:rPr>
              <a:t>}</a:t>
            </a:r>
            <a:endParaRPr lang="en-US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ular Callout 8"/>
          <p:cNvSpPr/>
          <p:nvPr/>
        </p:nvSpPr>
        <p:spPr bwMode="auto">
          <a:xfrm>
            <a:off x="5562600" y="6019800"/>
            <a:ext cx="2286000" cy="685800"/>
          </a:xfrm>
          <a:prstGeom prst="wedgeRectCallout">
            <a:avLst>
              <a:gd name="adj1" fmla="val -107366"/>
              <a:gd name="adj2" fmla="val -14372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Does it generate a real object or a proxy</a:t>
            </a:r>
            <a:r>
              <a:rPr lang="en-US" sz="2400" dirty="0"/>
              <a:t>?</a:t>
            </a:r>
            <a:endParaRPr lang="en-US" dirty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DFF29A0-4A3C-4D63-8669-FC6C3FEDDC3D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Client Accessing a Remotable Class on Server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990600"/>
            <a:ext cx="8574087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System.Runtime.Remoting;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System.Runtime.Remoting.Channels;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using System.Runtime.Remoting.Channels.Tcp;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class MyApp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noProof="1" smtClean="0">
                <a:latin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static void Main ()</a:t>
            </a:r>
            <a:r>
              <a:rPr lang="en-US" sz="2400" dirty="0" smtClean="0">
                <a:latin typeface="Arial" charset="0"/>
              </a:rPr>
              <a:t> </a:t>
            </a:r>
            <a:r>
              <a:rPr lang="en-US" sz="2400" noProof="1" smtClean="0">
                <a:latin typeface="Arial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TcpClientChannel channel = new TcpClientChannel 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ChannelServices.RegisterChannel (channel);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RemotingConfiguration.RegisterWellKnownClientType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    (typeof (SvrClock), "</a:t>
            </a:r>
            <a:r>
              <a:rPr lang="en-US" sz="2400" noProof="1" smtClean="0">
                <a:solidFill>
                  <a:srgbClr val="0000FF"/>
                </a:solidFill>
                <a:latin typeface="Arial" charset="0"/>
              </a:rPr>
              <a:t>tcp://localhost:1234/SvrClock</a:t>
            </a:r>
            <a:r>
              <a:rPr lang="en-US" sz="2400" noProof="1" smtClean="0">
                <a:latin typeface="Arial" charset="0"/>
              </a:rPr>
              <a:t>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SvrClock </a:t>
            </a:r>
            <a:r>
              <a:rPr lang="en-US" sz="2400" noProof="1" smtClean="0">
                <a:solidFill>
                  <a:srgbClr val="990000"/>
                </a:solidFill>
                <a:latin typeface="Arial" charset="0"/>
              </a:rPr>
              <a:t>myClock</a:t>
            </a:r>
            <a:r>
              <a:rPr lang="en-US" sz="2400" noProof="1" smtClean="0">
                <a:latin typeface="Arial" charset="0"/>
              </a:rPr>
              <a:t> = new SvrClock 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    Console.WriteLine (</a:t>
            </a:r>
            <a:r>
              <a:rPr lang="en-US" sz="2400" noProof="1" smtClean="0">
                <a:solidFill>
                  <a:srgbClr val="990000"/>
                </a:solidFill>
                <a:latin typeface="Arial" charset="0"/>
              </a:rPr>
              <a:t>myClock</a:t>
            </a:r>
            <a:r>
              <a:rPr lang="en-US" sz="2400" noProof="1" smtClean="0">
                <a:latin typeface="Arial" charset="0"/>
              </a:rPr>
              <a:t>.GetCurrentTime ());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noProof="1" smtClean="0">
                <a:latin typeface="Arial" charset="0"/>
              </a:rPr>
              <a:t>}</a:t>
            </a:r>
            <a:endParaRPr lang="en-US" sz="2400" dirty="0" smtClean="0">
              <a:latin typeface="Arial" charset="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76200" y="3352800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Create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76200" y="3733800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Register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76200" y="4114800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Bind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6200" y="4719638"/>
            <a:ext cx="990600" cy="538162"/>
          </a:xfrm>
          <a:prstGeom prst="wedgeRoundRectCallout">
            <a:avLst>
              <a:gd name="adj1" fmla="val 65292"/>
              <a:gd name="adj2" fmla="val 3462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Create proxy</a:t>
            </a: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90488" y="5400675"/>
            <a:ext cx="990600" cy="304800"/>
          </a:xfrm>
          <a:prstGeom prst="wedgeRoundRectCallout">
            <a:avLst>
              <a:gd name="adj1" fmla="val 67463"/>
              <a:gd name="adj2" fmla="val 2663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ts val="1800"/>
              </a:lnSpc>
            </a:pPr>
            <a:r>
              <a:rPr lang="en-US"/>
              <a:t>Access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6545270" y="924465"/>
            <a:ext cx="2428641" cy="685800"/>
          </a:xfrm>
          <a:prstGeom prst="wedgeRectCallout">
            <a:avLst>
              <a:gd name="adj1" fmla="val -47004"/>
              <a:gd name="adj2" fmla="val 91833"/>
            </a:avLst>
          </a:prstGeom>
          <a:solidFill>
            <a:srgbClr val="FFFFCC"/>
          </a:solidFill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Does </a:t>
            </a:r>
            <a:r>
              <a:rPr lang="en-US" dirty="0" smtClean="0"/>
              <a:t>the program need to run at admin mode</a:t>
            </a:r>
            <a:r>
              <a:rPr lang="en-US" sz="2400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 vs. </a:t>
            </a:r>
            <a:r>
              <a:rPr lang="en-US" dirty="0" err="1" smtClean="0"/>
              <a:t>Remotable</a:t>
            </a:r>
            <a:r>
              <a:rPr lang="en-US" dirty="0" smtClean="0"/>
              <a:t> Objects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In a Web service</a:t>
            </a:r>
          </a:p>
          <a:p>
            <a:r>
              <a:rPr lang="en-US" dirty="0" smtClean="0"/>
              <a:t>A “Web Method” </a:t>
            </a:r>
            <a:r>
              <a:rPr lang="en-US" dirty="0"/>
              <a:t>or </a:t>
            </a:r>
            <a:r>
              <a:rPr lang="en-US" dirty="0" smtClean="0"/>
              <a:t>“Operation Contract” </a:t>
            </a:r>
            <a:r>
              <a:rPr lang="en-US" dirty="0"/>
              <a:t>makes </a:t>
            </a:r>
            <a:r>
              <a:rPr lang="en-US" dirty="0" smtClean="0"/>
              <a:t>a method </a:t>
            </a:r>
            <a:r>
              <a:rPr lang="en-US" dirty="0" err="1" smtClean="0"/>
              <a:t>remotable</a:t>
            </a:r>
            <a:endParaRPr lang="en-US" dirty="0" smtClean="0"/>
          </a:p>
          <a:p>
            <a:r>
              <a:rPr lang="en-US" dirty="0" smtClean="0"/>
              <a:t>Only Marshal-by-reference is used</a:t>
            </a:r>
          </a:p>
          <a:p>
            <a:r>
              <a:rPr lang="en-US" dirty="0" smtClean="0"/>
              <a:t>Marshal-by-value is not implemented, because code integration (migration) can happen in the same language environment only. It does not support the platform-independent requirement.</a:t>
            </a:r>
          </a:p>
          <a:p>
            <a:r>
              <a:rPr lang="en-US" dirty="0" smtClean="0"/>
              <a:t>ASP </a:t>
            </a:r>
            <a:r>
              <a:rPr lang="en-US" dirty="0" err="1" smtClean="0"/>
              <a:t>.Net</a:t>
            </a:r>
            <a:r>
              <a:rPr lang="en-US" dirty="0" smtClean="0"/>
              <a:t> and WCF create WSDL interface, while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remotable</a:t>
            </a:r>
            <a:r>
              <a:rPr lang="en-US" dirty="0" smtClean="0"/>
              <a:t> (marshal-by-reference) does not.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F4C375-8C30-4CB9-9B81-993329FF89C7}" type="slidenum">
              <a:rPr lang="en-US" smtClean="0">
                <a:solidFill>
                  <a:schemeClr val="tx2"/>
                </a:solidFill>
              </a:rPr>
              <a:pPr/>
              <a:t>9</a:t>
            </a:fld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17558</TotalTime>
  <Words>2346</Words>
  <Application>Microsoft Office PowerPoint</Application>
  <PresentationFormat>On-screen Show (4:3)</PresentationFormat>
  <Paragraphs>563</Paragraphs>
  <Slides>66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Blends</vt:lpstr>
      <vt:lpstr>Other Web Service and Application Development Platforms</vt:lpstr>
      <vt:lpstr>SOC Software Development Environments</vt:lpstr>
      <vt:lpstr>Remotable  and Nonremotable Objects </vt:lpstr>
      <vt:lpstr>Remotable Objects</vt:lpstr>
      <vt:lpstr>PowerPoint Presentation</vt:lpstr>
      <vt:lpstr>.Net Remotable Object</vt:lpstr>
      <vt:lpstr>A Remotable Class on Server</vt:lpstr>
      <vt:lpstr>A Client Accessing a Remotable Class on Server</vt:lpstr>
      <vt:lpstr>Web Services vs. Remotable Objects</vt:lpstr>
      <vt:lpstr>AJAX Programming</vt:lpstr>
      <vt:lpstr>AJAX Programming</vt:lpstr>
      <vt:lpstr>How Does a Server Page Work?</vt:lpstr>
      <vt:lpstr>Example of an AJAX Application</vt:lpstr>
      <vt:lpstr>Sample Code to Call the Server Side Service http://developer.mozilla.org/en/docs/AJAX:Getting_Started</vt:lpstr>
      <vt:lpstr>Contd.</vt:lpstr>
      <vt:lpstr>Drawbacks of AJAX Programming</vt:lpstr>
      <vt:lpstr>AJAX Programming on ASP .Net</vt:lpstr>
      <vt:lpstr>Installing AJAX Control Toolkit</vt:lpstr>
      <vt:lpstr>AJAX Programming under ASP .Net</vt:lpstr>
      <vt:lpstr>ASPX Source Code behind GUI Design</vt:lpstr>
      <vt:lpstr>C# Code behind the Button</vt:lpstr>
      <vt:lpstr>Java-Based Web Services Development Environments</vt:lpstr>
      <vt:lpstr>ASP .Net versus Java-based SOC  Development Environments</vt:lpstr>
      <vt:lpstr>What is Axis2?</vt:lpstr>
      <vt:lpstr>Further Features of Axis2</vt:lpstr>
      <vt:lpstr>The Predecessor of Axis2</vt:lpstr>
      <vt:lpstr>Improvements in Axis2</vt:lpstr>
      <vt:lpstr>The New SOAP Object Model in Axis2</vt:lpstr>
      <vt:lpstr>Better Support for Message Exchange</vt:lpstr>
      <vt:lpstr>RPC versus WS Remote Invocation </vt:lpstr>
      <vt:lpstr>Hot Deployment Model in Axis2</vt:lpstr>
      <vt:lpstr>Java Web Service Development Using Apache Tomcat, Eclipse, and Axis2 </vt:lpstr>
      <vt:lpstr>Download: http://tomcat.apache.org/download-60.cgi</vt:lpstr>
      <vt:lpstr>Installation / Setup Wizard</vt:lpstr>
      <vt:lpstr>Stepe 2: Download Eclipse IDE for Java EE</vt:lpstr>
      <vt:lpstr>Step 3: Configure Tomcat and Eclipse </vt:lpstr>
      <vt:lpstr>Step 4: Download and Configure Axis2</vt:lpstr>
      <vt:lpstr>Step 4: Download and Configure Axis2</vt:lpstr>
      <vt:lpstr>Creating a Complete SOC Application  Using Eclipse, Axis2, and Tomcat</vt:lpstr>
      <vt:lpstr>In Eclipse WTP:  Open Window -&gt; Preferences -&gt; Web Services -&gt; Axis2 Emitter</vt:lpstr>
      <vt:lpstr>Open File -&gt; New -&gt; Other... -&gt; Web -&gt; Dynamic Web Project</vt:lpstr>
      <vt:lpstr>Select the configured Tomcat runtime as the target runtime</vt:lpstr>
      <vt:lpstr>Select the Axis2 Web service facet</vt:lpstr>
      <vt:lpstr>A dynamic Web Service Project is Created</vt:lpstr>
      <vt:lpstr>PowerPoint Presentation</vt:lpstr>
      <vt:lpstr>Creating a Complete SOC Application  Using Eclipse, Axis2, and Tomcat</vt:lpstr>
      <vt:lpstr>Open a WS: File -&gt; New -&gt; Other... -&gt; Web Services -&gt; Web Service</vt:lpstr>
      <vt:lpstr>Move the service scale to  Start service</vt:lpstr>
      <vt:lpstr>Click on the Web Service runtime link to select the Axis2 runtime</vt:lpstr>
      <vt:lpstr>Click on the Start Server button. This will start the server runtime</vt:lpstr>
      <vt:lpstr>Hosting the Service in Tomcat: Select Run -&gt; Run As -&gt; Run on Server</vt:lpstr>
      <vt:lpstr>Publish the Service in an UDDI Registry</vt:lpstr>
      <vt:lpstr>Creating a Complete SOC Application  Using Eclipse, Axis2, and Tomcat</vt:lpstr>
      <vt:lpstr>Open File -&gt; New -&gt; Other... -&gt; Web Services -&gt; Web Service Client </vt:lpstr>
      <vt:lpstr>Paste the URL that was copied earlier into the service definition field</vt:lpstr>
      <vt:lpstr>PowerPoint Presentation</vt:lpstr>
      <vt:lpstr>Build WS Using Eclipse and  IBM Web Tools Platform (WTP)</vt:lpstr>
      <vt:lpstr>Eclipse Web Tools Platform</vt:lpstr>
      <vt:lpstr>Using Web Services Explorer to test a WS </vt:lpstr>
      <vt:lpstr>Discover, Open, and Test a WS</vt:lpstr>
      <vt:lpstr>Build a Web service bottom-up from Java</vt:lpstr>
      <vt:lpstr>Create a Web Project</vt:lpstr>
      <vt:lpstr>Building a Web Service Client (Application)</vt:lpstr>
      <vt:lpstr>Create a Web Service</vt:lpstr>
      <vt:lpstr>Invoke a Method in the Java Class</vt:lpstr>
      <vt:lpstr>SUMMARY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1268</cp:revision>
  <dcterms:created xsi:type="dcterms:W3CDTF">2005-09-17T18:09:54Z</dcterms:created>
  <dcterms:modified xsi:type="dcterms:W3CDTF">2013-02-20T21:46:36Z</dcterms:modified>
</cp:coreProperties>
</file>