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56" r:id="rId2"/>
    <p:sldId id="295" r:id="rId3"/>
    <p:sldId id="548" r:id="rId4"/>
    <p:sldId id="549" r:id="rId5"/>
    <p:sldId id="467" r:id="rId6"/>
    <p:sldId id="296" r:id="rId7"/>
    <p:sldId id="463" r:id="rId8"/>
    <p:sldId id="464" r:id="rId9"/>
    <p:sldId id="397" r:id="rId10"/>
    <p:sldId id="535" r:id="rId11"/>
    <p:sldId id="534" r:id="rId12"/>
    <p:sldId id="398" r:id="rId13"/>
    <p:sldId id="466" r:id="rId14"/>
    <p:sldId id="399" r:id="rId15"/>
    <p:sldId id="543" r:id="rId16"/>
    <p:sldId id="465" r:id="rId17"/>
    <p:sldId id="545" r:id="rId18"/>
    <p:sldId id="546" r:id="rId19"/>
    <p:sldId id="547" r:id="rId20"/>
    <p:sldId id="288" r:id="rId21"/>
    <p:sldId id="468" r:id="rId22"/>
    <p:sldId id="525" r:id="rId23"/>
    <p:sldId id="536" r:id="rId24"/>
    <p:sldId id="341" r:id="rId25"/>
    <p:sldId id="469" r:id="rId26"/>
    <p:sldId id="470" r:id="rId27"/>
    <p:sldId id="473" r:id="rId28"/>
    <p:sldId id="471" r:id="rId29"/>
    <p:sldId id="474" r:id="rId30"/>
    <p:sldId id="417" r:id="rId31"/>
    <p:sldId id="537" r:id="rId32"/>
    <p:sldId id="550" r:id="rId33"/>
    <p:sldId id="551" r:id="rId34"/>
    <p:sldId id="552" r:id="rId35"/>
    <p:sldId id="553" r:id="rId36"/>
    <p:sldId id="554" r:id="rId37"/>
    <p:sldId id="555"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CCCCFF"/>
    <a:srgbClr val="FFFFCC"/>
    <a:srgbClr val="FF9900"/>
    <a:srgbClr val="008000"/>
    <a:srgbClr val="99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5" autoAdjust="0"/>
    <p:restoredTop sz="86425" autoAdjust="0"/>
  </p:normalViewPr>
  <p:slideViewPr>
    <p:cSldViewPr snapToObjects="1">
      <p:cViewPr varScale="1">
        <p:scale>
          <a:sx n="95" d="100"/>
          <a:sy n="95" d="100"/>
        </p:scale>
        <p:origin x="-1552" y="-112"/>
      </p:cViewPr>
      <p:guideLst>
        <p:guide orient="horz" pos="4224"/>
        <p:guide pos="55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2606DE66-809B-42F3-BE82-C8BE27DAB55C}" type="slidenum">
              <a:rPr lang="en-US"/>
              <a:pPr>
                <a:defRPr/>
              </a:pPr>
              <a:t>‹#›</a:t>
            </a:fld>
            <a:endParaRPr lang="en-US"/>
          </a:p>
        </p:txBody>
      </p:sp>
    </p:spTree>
    <p:extLst>
      <p:ext uri="{BB962C8B-B14F-4D97-AF65-F5344CB8AC3E}">
        <p14:creationId xmlns:p14="http://schemas.microsoft.com/office/powerpoint/2010/main" val="3824327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E9163797-88ED-4B4B-AEE6-BB54578B20BB}" type="slidenum">
              <a:rPr lang="en-US"/>
              <a:pPr>
                <a:defRPr/>
              </a:pPr>
              <a:t>‹#›</a:t>
            </a:fld>
            <a:endParaRPr lang="en-US"/>
          </a:p>
        </p:txBody>
      </p:sp>
    </p:spTree>
    <p:extLst>
      <p:ext uri="{BB962C8B-B14F-4D97-AF65-F5344CB8AC3E}">
        <p14:creationId xmlns:p14="http://schemas.microsoft.com/office/powerpoint/2010/main" val="1392214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CE956DE-FC82-4ADA-9F0C-6E871222DBBD}" type="slidenum">
              <a:rPr lang="en-US" smtClean="0">
                <a:latin typeface="Arial" charset="0"/>
              </a:rPr>
              <a:pPr/>
              <a:t>1</a:t>
            </a:fld>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7850EEC-0EB0-406D-93BF-B1122D2259BD}"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68A44B9E-F289-4280-8A53-FF7947F8001B}" type="slidenum">
              <a:rPr lang="en-US" smtClean="0">
                <a:latin typeface="Arial" charset="0"/>
              </a:rPr>
              <a:pPr/>
              <a:t>11</a:t>
            </a:fld>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47E3DE-20F6-40C7-B646-4CF4B48D639C}"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2381E1-F331-41CC-8DB7-2E31C053D963}"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BF4CAB1-0AD4-47E1-95C6-987181435755}"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5684CE1-7321-4AD0-9837-01435FD2B70D}"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8563535-1668-487E-A54A-18691C175EC8}" type="slidenum">
              <a:rPr lang="en-US" smtClean="0">
                <a:latin typeface="Arial" charset="0"/>
              </a:rPr>
              <a:pPr/>
              <a:t>16</a:t>
            </a:fld>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A75F39B-88A1-4747-AE68-79BD9E4CFCCE}" type="slidenum">
              <a:rPr lang="en-US" smtClean="0">
                <a:latin typeface="Arial" charset="0"/>
              </a:rPr>
              <a:pPr/>
              <a:t>17</a:t>
            </a:fld>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093AC1C-0E57-4032-ABC5-B3F4B08E5DD8}" type="slidenum">
              <a:rPr lang="en-US" smtClean="0">
                <a:latin typeface="Arial" charset="0"/>
              </a:rPr>
              <a:pPr/>
              <a:t>18</a:t>
            </a:fld>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655ABC6-A03D-412F-9E39-F192F0DE8CDE}" type="slidenum">
              <a:rPr lang="en-US" smtClean="0">
                <a:latin typeface="Arial" charset="0"/>
              </a:rPr>
              <a:pPr/>
              <a:t>19</a:t>
            </a:fld>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231E1-BC71-4491-AE17-F13EABA8084E}" type="slidenum">
              <a:rPr lang="en-US" smtClean="0">
                <a:latin typeface="Arial" charset="0"/>
              </a:rPr>
              <a:pPr/>
              <a:t>2</a:t>
            </a:fld>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DA4B1407-BC9E-4919-973B-F4A6AB31B2DE}" type="slidenum">
              <a:rPr lang="en-US" smtClean="0">
                <a:latin typeface="Arial" charset="0"/>
              </a:rPr>
              <a:pPr/>
              <a:t>20</a:t>
            </a:fld>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4E11360-E692-46E6-99B8-FE9E3B9EB69B}" type="slidenum">
              <a:rPr lang="en-US" smtClean="0">
                <a:latin typeface="Arial" charset="0"/>
              </a:rPr>
              <a:pPr/>
              <a:t>21</a:t>
            </a:fld>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15CCC9C-2BDD-40B8-9313-4290D379AB26}" type="slidenum">
              <a:rPr lang="en-US" smtClean="0">
                <a:latin typeface="Arial" charset="0"/>
              </a:rPr>
              <a:pPr/>
              <a:t>22</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0E57B1E-A83C-4005-940C-BA796CACF69B}" type="slidenum">
              <a:rPr lang="en-US" smtClean="0">
                <a:latin typeface="Arial" charset="0"/>
              </a:rPr>
              <a:pPr/>
              <a:t>23</a:t>
            </a:fld>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F58440B-7751-4995-A858-6F62832FFF80}" type="slidenum">
              <a:rPr lang="en-US" smtClean="0">
                <a:latin typeface="Arial" charset="0"/>
              </a:rPr>
              <a:pPr/>
              <a:t>24</a:t>
            </a:fld>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0D2BBFF7-EF7A-477C-8102-69BE6748641E}" type="slidenum">
              <a:rPr lang="en-US" smtClean="0">
                <a:latin typeface="Arial" charset="0"/>
              </a:rPr>
              <a:pPr/>
              <a:t>25</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C05D594-54A0-43C8-BBB6-D8261A7F394C}" type="slidenum">
              <a:rPr lang="en-US" smtClean="0">
                <a:latin typeface="Arial" charset="0"/>
              </a:rPr>
              <a:pPr/>
              <a:t>26</a:t>
            </a:fld>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A4459241-17FD-4F06-8F55-52FECAE31685}" type="slidenum">
              <a:rPr lang="en-US" smtClean="0">
                <a:latin typeface="Arial" charset="0"/>
              </a:rPr>
              <a:pPr/>
              <a:t>27</a:t>
            </a:fld>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C589114C-9F83-4089-A221-C89224A9A675}" type="slidenum">
              <a:rPr lang="en-US" smtClean="0">
                <a:latin typeface="Arial" charset="0"/>
              </a:rPr>
              <a:pPr/>
              <a:t>28</a:t>
            </a:fld>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47EFE60-993E-43BA-B6B1-6794BBE47625}" type="slidenum">
              <a:rPr lang="en-US" smtClean="0">
                <a:latin typeface="Arial" charset="0"/>
              </a:rPr>
              <a:pPr/>
              <a:t>29</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065216D-E4F6-4BF7-8DCB-A765EB042461}" type="slidenum">
              <a:rPr lang="en-US" smtClean="0">
                <a:latin typeface="Arial" charset="0"/>
              </a:rPr>
              <a:pPr/>
              <a:t>3</a:t>
            </a:fld>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483D0D-BFEE-4D64-B894-39D2C8F2C974}" type="slidenum">
              <a:rPr lang="en-US" smtClean="0">
                <a:latin typeface="Arial" charset="0"/>
              </a:rPr>
              <a:pPr/>
              <a:t>30</a:t>
            </a:fld>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292BAF36-BB7C-4822-AA90-2D1B51721BE4}" type="slidenum">
              <a:rPr lang="en-US" smtClean="0">
                <a:latin typeface="Arial" charset="0"/>
              </a:rPr>
              <a:pPr/>
              <a:t>31</a:t>
            </a:fld>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EFCC982-E9E6-403A-BE02-10F2B145C375}" type="slidenum">
              <a:rPr lang="en-US" smtClean="0">
                <a:latin typeface="Arial" charset="0"/>
              </a:rPr>
              <a:pPr/>
              <a:t>32</a:t>
            </a:fld>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DB11479-8B42-47DC-9D7E-4C581DEDE784}" type="slidenum">
              <a:rPr lang="en-US" smtClean="0">
                <a:latin typeface="Arial" charset="0"/>
              </a:rPr>
              <a:pPr/>
              <a:t>33</a:t>
            </a:fld>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8851D2E3-C66F-4CAE-808B-199E909E5430}" type="slidenum">
              <a:rPr lang="en-US" smtClean="0">
                <a:latin typeface="Arial" charset="0"/>
              </a:rPr>
              <a:pPr/>
              <a:t>34</a:t>
            </a:fld>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74FAB732-0051-4D76-B54C-37308561BD3B}" type="slidenum">
              <a:rPr lang="en-US" smtClean="0">
                <a:latin typeface="Arial" charset="0"/>
              </a:rPr>
              <a:pPr/>
              <a:t>35</a:t>
            </a:fld>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4A27409A-63BB-4941-802D-CC7D128D6CF4}" type="slidenum">
              <a:rPr lang="en-US" smtClean="0">
                <a:latin typeface="Arial" charset="0"/>
              </a:rPr>
              <a:pPr/>
              <a:t>36</a:t>
            </a:fld>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5CDFE981-65F2-4681-9B8B-AA626853A96D}" type="slidenum">
              <a:rPr lang="en-US" smtClean="0">
                <a:latin typeface="Arial" charset="0"/>
              </a:rPr>
              <a:pPr/>
              <a:t>37</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B37708FA-E411-4301-B88F-1D4E4BD1014E}"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1B53DBE0-B800-489A-8207-018E90B788E5}"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3B4BED10-4CAE-4EC6-887B-537570151386}"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FBB87E74-EC4A-424D-B67F-430E242FA1EB}" type="slidenum">
              <a:rPr lang="en-US" smtClean="0">
                <a:latin typeface="Arial" charset="0"/>
              </a:rPr>
              <a:pPr/>
              <a:t>7</a:t>
            </a:fld>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9012E1AD-6030-4D76-A14F-C1DB43F2C011}"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imes New Roman" pitchFamily="18" charset="0"/>
              </a:defRPr>
            </a:lvl1pPr>
            <a:lvl2pPr marL="742950" indent="-285750" defTabSz="965200">
              <a:defRPr>
                <a:solidFill>
                  <a:schemeClr val="tx1"/>
                </a:solidFill>
                <a:latin typeface="Times New Roman" pitchFamily="18" charset="0"/>
              </a:defRPr>
            </a:lvl2pPr>
            <a:lvl3pPr marL="1143000" indent="-228600" defTabSz="965200">
              <a:defRPr>
                <a:solidFill>
                  <a:schemeClr val="tx1"/>
                </a:solidFill>
                <a:latin typeface="Times New Roman" pitchFamily="18" charset="0"/>
              </a:defRPr>
            </a:lvl3pPr>
            <a:lvl4pPr marL="1600200" indent="-228600" defTabSz="965200">
              <a:defRPr>
                <a:solidFill>
                  <a:schemeClr val="tx1"/>
                </a:solidFill>
                <a:latin typeface="Times New Roman" pitchFamily="18" charset="0"/>
              </a:defRPr>
            </a:lvl4pPr>
            <a:lvl5pPr marL="2057400" indent="-228600" defTabSz="965200">
              <a:defRPr>
                <a:solidFill>
                  <a:schemeClr val="tx1"/>
                </a:solidFill>
                <a:latin typeface="Times New Roman" pitchFamily="18" charset="0"/>
              </a:defRPr>
            </a:lvl5pPr>
            <a:lvl6pPr marL="2514600" indent="-228600" defTabSz="965200" eaLnBrk="0" fontAlgn="base" hangingPunct="0">
              <a:spcBef>
                <a:spcPct val="0"/>
              </a:spcBef>
              <a:spcAft>
                <a:spcPct val="0"/>
              </a:spcAft>
              <a:defRPr>
                <a:solidFill>
                  <a:schemeClr val="tx1"/>
                </a:solidFill>
                <a:latin typeface="Times New Roman" pitchFamily="18" charset="0"/>
              </a:defRPr>
            </a:lvl6pPr>
            <a:lvl7pPr marL="2971800" indent="-228600" defTabSz="965200" eaLnBrk="0" fontAlgn="base" hangingPunct="0">
              <a:spcBef>
                <a:spcPct val="0"/>
              </a:spcBef>
              <a:spcAft>
                <a:spcPct val="0"/>
              </a:spcAft>
              <a:defRPr>
                <a:solidFill>
                  <a:schemeClr val="tx1"/>
                </a:solidFill>
                <a:latin typeface="Times New Roman" pitchFamily="18" charset="0"/>
              </a:defRPr>
            </a:lvl7pPr>
            <a:lvl8pPr marL="3429000" indent="-228600" defTabSz="965200" eaLnBrk="0" fontAlgn="base" hangingPunct="0">
              <a:spcBef>
                <a:spcPct val="0"/>
              </a:spcBef>
              <a:spcAft>
                <a:spcPct val="0"/>
              </a:spcAft>
              <a:defRPr>
                <a:solidFill>
                  <a:schemeClr val="tx1"/>
                </a:solidFill>
                <a:latin typeface="Times New Roman" pitchFamily="18" charset="0"/>
              </a:defRPr>
            </a:lvl8pPr>
            <a:lvl9pPr marL="3886200" indent="-228600" defTabSz="965200" eaLnBrk="0" fontAlgn="base" hangingPunct="0">
              <a:spcBef>
                <a:spcPct val="0"/>
              </a:spcBef>
              <a:spcAft>
                <a:spcPct val="0"/>
              </a:spcAft>
              <a:defRPr>
                <a:solidFill>
                  <a:schemeClr val="tx1"/>
                </a:solidFill>
                <a:latin typeface="Times New Roman" pitchFamily="18" charset="0"/>
              </a:defRPr>
            </a:lvl9pPr>
          </a:lstStyle>
          <a:p>
            <a:fld id="{E551D0ED-C574-416B-8383-0E2222A20BD3}"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188590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5BB47E2-2EEC-4950-94B9-5FE7F2B846E7}" type="slidenum">
              <a:rPr lang="en-US"/>
              <a:pPr>
                <a:defRPr/>
              </a:pPr>
              <a:t>‹#›</a:t>
            </a:fld>
            <a:endParaRPr lang="en-US"/>
          </a:p>
        </p:txBody>
      </p:sp>
    </p:spTree>
    <p:extLst>
      <p:ext uri="{BB962C8B-B14F-4D97-AF65-F5344CB8AC3E}">
        <p14:creationId xmlns:p14="http://schemas.microsoft.com/office/powerpoint/2010/main" val="17191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F91735B-B09B-42EC-81A6-187E76D0F421}" type="slidenum">
              <a:rPr lang="en-US"/>
              <a:pPr>
                <a:defRPr/>
              </a:pPr>
              <a:t>‹#›</a:t>
            </a:fld>
            <a:endParaRPr lang="en-US"/>
          </a:p>
        </p:txBody>
      </p:sp>
    </p:spTree>
    <p:extLst>
      <p:ext uri="{BB962C8B-B14F-4D97-AF65-F5344CB8AC3E}">
        <p14:creationId xmlns:p14="http://schemas.microsoft.com/office/powerpoint/2010/main" val="226172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5D6FEE-2E12-4D7A-948B-BCDA36027838}" type="slidenum">
              <a:rPr lang="en-US"/>
              <a:pPr>
                <a:defRPr/>
              </a:pPr>
              <a:t>‹#›</a:t>
            </a:fld>
            <a:endParaRPr lang="en-US"/>
          </a:p>
        </p:txBody>
      </p:sp>
    </p:spTree>
    <p:extLst>
      <p:ext uri="{BB962C8B-B14F-4D97-AF65-F5344CB8AC3E}">
        <p14:creationId xmlns:p14="http://schemas.microsoft.com/office/powerpoint/2010/main" val="314123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871AB6D-BF49-452C-B7AC-8C0EC6643E8E}" type="slidenum">
              <a:rPr lang="en-US"/>
              <a:pPr>
                <a:defRPr/>
              </a:pPr>
              <a:t>‹#›</a:t>
            </a:fld>
            <a:endParaRPr lang="en-US"/>
          </a:p>
        </p:txBody>
      </p:sp>
    </p:spTree>
    <p:extLst>
      <p:ext uri="{BB962C8B-B14F-4D97-AF65-F5344CB8AC3E}">
        <p14:creationId xmlns:p14="http://schemas.microsoft.com/office/powerpoint/2010/main" val="222320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a:xfrm>
            <a:off x="76200" y="304800"/>
            <a:ext cx="762000" cy="457200"/>
          </a:xfrm>
        </p:spPr>
        <p:txBody>
          <a:bodyPr/>
          <a:lstStyle>
            <a:lvl1pPr>
              <a:defRPr/>
            </a:lvl1pPr>
          </a:lstStyle>
          <a:p>
            <a:pPr>
              <a:defRPr/>
            </a:pPr>
            <a:fld id="{BB026D5C-0DDB-4191-9044-7E9113DA8E72}" type="slidenum">
              <a:rPr lang="en-US"/>
              <a:pPr>
                <a:defRPr/>
              </a:pPr>
              <a:t>‹#›</a:t>
            </a:fld>
            <a:endParaRPr lang="en-US"/>
          </a:p>
        </p:txBody>
      </p:sp>
    </p:spTree>
    <p:extLst>
      <p:ext uri="{BB962C8B-B14F-4D97-AF65-F5344CB8AC3E}">
        <p14:creationId xmlns:p14="http://schemas.microsoft.com/office/powerpoint/2010/main" val="43893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610316B-0B03-4BAB-8527-BB65AE642D28}" type="slidenum">
              <a:rPr lang="en-US"/>
              <a:pPr>
                <a:defRPr/>
              </a:pPr>
              <a:t>‹#›</a:t>
            </a:fld>
            <a:endParaRPr lang="en-US"/>
          </a:p>
        </p:txBody>
      </p:sp>
    </p:spTree>
    <p:extLst>
      <p:ext uri="{BB962C8B-B14F-4D97-AF65-F5344CB8AC3E}">
        <p14:creationId xmlns:p14="http://schemas.microsoft.com/office/powerpoint/2010/main" val="56577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034F0A-3FDF-45B6-85AF-FF92A7939A07}" type="slidenum">
              <a:rPr lang="en-US"/>
              <a:pPr>
                <a:defRPr/>
              </a:pPr>
              <a:t>‹#›</a:t>
            </a:fld>
            <a:endParaRPr lang="en-US"/>
          </a:p>
        </p:txBody>
      </p:sp>
    </p:spTree>
    <p:extLst>
      <p:ext uri="{BB962C8B-B14F-4D97-AF65-F5344CB8AC3E}">
        <p14:creationId xmlns:p14="http://schemas.microsoft.com/office/powerpoint/2010/main" val="231228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8539C3A-4933-4047-8A88-AAC0FEC1FFE3}" type="slidenum">
              <a:rPr lang="en-US"/>
              <a:pPr>
                <a:defRPr/>
              </a:pPr>
              <a:t>‹#›</a:t>
            </a:fld>
            <a:endParaRPr lang="en-US"/>
          </a:p>
        </p:txBody>
      </p:sp>
    </p:spTree>
    <p:extLst>
      <p:ext uri="{BB962C8B-B14F-4D97-AF65-F5344CB8AC3E}">
        <p14:creationId xmlns:p14="http://schemas.microsoft.com/office/powerpoint/2010/main" val="27493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080273-C28C-4ECF-B145-3D916C3111AF}" type="slidenum">
              <a:rPr lang="en-US"/>
              <a:pPr>
                <a:defRPr/>
              </a:pPr>
              <a:t>‹#›</a:t>
            </a:fld>
            <a:endParaRPr lang="en-US"/>
          </a:p>
        </p:txBody>
      </p:sp>
    </p:spTree>
    <p:extLst>
      <p:ext uri="{BB962C8B-B14F-4D97-AF65-F5344CB8AC3E}">
        <p14:creationId xmlns:p14="http://schemas.microsoft.com/office/powerpoint/2010/main" val="19722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585F8F0-8BDE-4231-96C1-F34C17DA896E}" type="slidenum">
              <a:rPr lang="en-US"/>
              <a:pPr>
                <a:defRPr/>
              </a:pPr>
              <a:t>‹#›</a:t>
            </a:fld>
            <a:endParaRPr lang="en-US"/>
          </a:p>
        </p:txBody>
      </p:sp>
    </p:spTree>
    <p:extLst>
      <p:ext uri="{BB962C8B-B14F-4D97-AF65-F5344CB8AC3E}">
        <p14:creationId xmlns:p14="http://schemas.microsoft.com/office/powerpoint/2010/main" val="184578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C4E4EFE-F1B5-4574-BB26-DD334BBD4B42}" type="slidenum">
              <a:rPr lang="en-US"/>
              <a:pPr>
                <a:defRPr/>
              </a:pPr>
              <a:t>‹#›</a:t>
            </a:fld>
            <a:endParaRPr lang="en-US"/>
          </a:p>
        </p:txBody>
      </p:sp>
    </p:spTree>
    <p:extLst>
      <p:ext uri="{BB962C8B-B14F-4D97-AF65-F5344CB8AC3E}">
        <p14:creationId xmlns:p14="http://schemas.microsoft.com/office/powerpoint/2010/main" val="410462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38FBAA9-86EA-4483-B1D0-802F5BA7AFE5}" type="slidenum">
              <a:rPr lang="en-US"/>
              <a:pPr>
                <a:defRPr/>
              </a:pPr>
              <a:t>‹#›</a:t>
            </a:fld>
            <a:endParaRPr lang="en-US"/>
          </a:p>
        </p:txBody>
      </p:sp>
    </p:spTree>
    <p:extLst>
      <p:ext uri="{BB962C8B-B14F-4D97-AF65-F5344CB8AC3E}">
        <p14:creationId xmlns:p14="http://schemas.microsoft.com/office/powerpoint/2010/main" val="3000599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086CB749-C38B-48A6-B303-56785234A82B}"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484" r:id="rId1"/>
    <p:sldLayoutId id="2147484485" r:id="rId2"/>
    <p:sldLayoutId id="2147484473" r:id="rId3"/>
    <p:sldLayoutId id="2147484474" r:id="rId4"/>
    <p:sldLayoutId id="2147484475" r:id="rId5"/>
    <p:sldLayoutId id="2147484476" r:id="rId6"/>
    <p:sldLayoutId id="2147484477" r:id="rId7"/>
    <p:sldLayoutId id="2147484478" r:id="rId8"/>
    <p:sldLayoutId id="2147484479" r:id="rId9"/>
    <p:sldLayoutId id="2147484480" r:id="rId10"/>
    <p:sldLayoutId id="2147484481" r:id="rId11"/>
    <p:sldLayoutId id="2147484482" r:id="rId12"/>
    <p:sldLayoutId id="2147484483" r:id="rId13"/>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TR/DOM-level-2-core" TargetMode="External"/><Relationship Id="rId4" Type="http://schemas.openxmlformats.org/officeDocument/2006/relationships/hyperlink" Target="http://www.saxproject.org/"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1089025" y="2895600"/>
            <a:ext cx="69881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Chapter 4</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XML and </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Related Technologies</a:t>
            </a:r>
          </a:p>
        </p:txBody>
      </p:sp>
      <p:sp>
        <p:nvSpPr>
          <p:cNvPr id="4099" name="Rectangle 11"/>
          <p:cNvSpPr>
            <a:spLocks noChangeArrowheads="1"/>
          </p:cNvSpPr>
          <p:nvPr/>
        </p:nvSpPr>
        <p:spPr bwMode="auto">
          <a:xfrm>
            <a:off x="2590800" y="5715000"/>
            <a:ext cx="3867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736" tIns="48368" rIns="96736" bIns="48368">
            <a:spAutoFit/>
          </a:bodyPr>
          <a:lstStyle/>
          <a:p>
            <a:pPr algn="ctr" defTabSz="966788"/>
            <a:r>
              <a:rPr lang="en-US" sz="2500"/>
              <a:t>Dr. Yinong Chen</a:t>
            </a:r>
          </a:p>
          <a:p>
            <a:pPr algn="ctr" defTabSz="966788" eaLnBrk="1" hangingPunct="1"/>
            <a:r>
              <a:rPr lang="en-US" sz="2400"/>
              <a:t>https://myasucourses.asu.edu/</a:t>
            </a:r>
          </a:p>
        </p:txBody>
      </p:sp>
      <p:sp>
        <p:nvSpPr>
          <p:cNvPr id="4100" name="Rectangle 12"/>
          <p:cNvSpPr>
            <a:spLocks noChangeArrowheads="1"/>
          </p:cNvSpPr>
          <p:nvPr/>
        </p:nvSpPr>
        <p:spPr bwMode="auto">
          <a:xfrm>
            <a:off x="685800" y="1524000"/>
            <a:ext cx="78216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4101" name="Group 8"/>
          <p:cNvGrpSpPr>
            <a:grpSpLocks/>
          </p:cNvGrpSpPr>
          <p:nvPr/>
        </p:nvGrpSpPr>
        <p:grpSpPr bwMode="auto">
          <a:xfrm>
            <a:off x="217488" y="219075"/>
            <a:ext cx="5802312" cy="674688"/>
            <a:chOff x="76200" y="219075"/>
            <a:chExt cx="6640512" cy="771525"/>
          </a:xfrm>
        </p:grpSpPr>
        <p:pic>
          <p:nvPicPr>
            <p:cNvPr id="41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 y="219075"/>
              <a:ext cx="6457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22250"/>
              <a:ext cx="32305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2" descr="http://www.public.asu.edu/~ychen10/images/SocWsiCov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91400" y="152401"/>
            <a:ext cx="1599730" cy="200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0" fill="hold"/>
                                        <p:tgtEl>
                                          <p:spTgt spid="10"/>
                                        </p:tgtEl>
                                        <p:attrNameLst>
                                          <p:attrName>ppt_x</p:attrName>
                                        </p:attrNameLst>
                                      </p:cBhvr>
                                      <p:tavLst>
                                        <p:tav tm="0">
                                          <p:val>
                                            <p:strVal val="#ppt_x"/>
                                          </p:val>
                                        </p:tav>
                                        <p:tav tm="100000">
                                          <p:val>
                                            <p:strVal val="#ppt_x"/>
                                          </p:val>
                                        </p:tav>
                                      </p:tavLst>
                                    </p:anim>
                                    <p:anim calcmode="lin" valueType="num">
                                      <p:cBhvr additive="base">
                                        <p:cTn id="8" dur="2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46E2B3-C4C5-4FBC-BA12-A32D836AD997}" type="slidenum">
              <a:rPr lang="en-US" smtClean="0">
                <a:solidFill>
                  <a:schemeClr val="tx2"/>
                </a:solidFill>
              </a:rPr>
              <a:pPr/>
              <a:t>10</a:t>
            </a:fld>
            <a:endParaRPr lang="en-US"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Attributes</a:t>
            </a:r>
            <a:endParaRPr lang="en-GB" smtClean="0"/>
          </a:p>
        </p:txBody>
      </p:sp>
      <p:sp>
        <p:nvSpPr>
          <p:cNvPr id="13316" name="Rectangle 3"/>
          <p:cNvSpPr>
            <a:spLocks noGrp="1" noChangeArrowheads="1"/>
          </p:cNvSpPr>
          <p:nvPr>
            <p:ph type="body" idx="1"/>
          </p:nvPr>
        </p:nvSpPr>
        <p:spPr>
          <a:xfrm>
            <a:off x="381000" y="1295400"/>
            <a:ext cx="8574088" cy="5105400"/>
          </a:xfrm>
        </p:spPr>
        <p:txBody>
          <a:bodyPr/>
          <a:lstStyle/>
          <a:p>
            <a:pPr eaLnBrk="1" hangingPunct="1">
              <a:defRPr/>
            </a:pPr>
            <a:r>
              <a:rPr lang="en-GB" sz="2400" dirty="0" smtClean="0"/>
              <a:t>Attribute values must always be in quotes. Both single and double quotes are valid. Double quotes are most common though.</a:t>
            </a:r>
          </a:p>
          <a:p>
            <a:pPr eaLnBrk="1" hangingPunct="1">
              <a:defRPr/>
            </a:pPr>
            <a:r>
              <a:rPr lang="en-GB" sz="2400" dirty="0" smtClean="0"/>
              <a:t>Attributes are always contained within the opening tag of an element:</a:t>
            </a:r>
          </a:p>
          <a:p>
            <a:pPr eaLnBrk="1" hangingPunct="1">
              <a:buFont typeface="Wingdings" pitchFamily="2" charset="2"/>
              <a:buNone/>
              <a:defRPr/>
            </a:pPr>
            <a:r>
              <a:rPr lang="en-GB" sz="2000" dirty="0" smtClean="0">
                <a:latin typeface="Arial" pitchFamily="34" charset="0"/>
              </a:rPr>
              <a:t>	 </a:t>
            </a:r>
            <a:r>
              <a:rPr lang="en-US" sz="2000" dirty="0" smtClean="0">
                <a:latin typeface="Arial" pitchFamily="34" charset="0"/>
              </a:rPr>
              <a:t>&lt;course </a:t>
            </a:r>
            <a:r>
              <a:rPr lang="en-US" sz="2000" dirty="0" smtClean="0">
                <a:solidFill>
                  <a:srgbClr val="008000"/>
                </a:solidFill>
                <a:latin typeface="Arial" pitchFamily="34" charset="0"/>
              </a:rPr>
              <a:t>level = “senior” required = “true”</a:t>
            </a:r>
            <a:r>
              <a:rPr lang="en-US" sz="2000" dirty="0" smtClean="0">
                <a:latin typeface="Arial" pitchFamily="34" charset="0"/>
              </a:rPr>
              <a:t>&gt;</a:t>
            </a:r>
          </a:p>
          <a:p>
            <a:pPr eaLnBrk="1" hangingPunct="1">
              <a:buFont typeface="Wingdings" pitchFamily="2" charset="2"/>
              <a:buNone/>
              <a:defRPr/>
            </a:pPr>
            <a:r>
              <a:rPr lang="en-US" sz="2000" dirty="0" smtClean="0">
                <a:solidFill>
                  <a:schemeClr val="folHlink"/>
                </a:solidFill>
                <a:latin typeface="Arial" pitchFamily="34" charset="0"/>
              </a:rPr>
              <a:t>		</a:t>
            </a:r>
            <a:r>
              <a:rPr lang="en-US" sz="2000" dirty="0" smtClean="0">
                <a:solidFill>
                  <a:srgbClr val="008000"/>
                </a:solidFill>
                <a:latin typeface="Arial" pitchFamily="34" charset="0"/>
              </a:rPr>
              <a:t> </a:t>
            </a:r>
            <a:r>
              <a:rPr lang="en-US" sz="2000" dirty="0" smtClean="0">
                <a:solidFill>
                  <a:srgbClr val="0000FF"/>
                </a:solidFill>
                <a:latin typeface="Arial" pitchFamily="34" charset="0"/>
              </a:rPr>
              <a:t>Service-Oriented Computing</a:t>
            </a:r>
          </a:p>
          <a:p>
            <a:pPr eaLnBrk="1" hangingPunct="1">
              <a:buFont typeface="Wingdings" pitchFamily="2" charset="2"/>
              <a:buNone/>
              <a:defRPr/>
            </a:pPr>
            <a:r>
              <a:rPr lang="en-US" sz="2000" dirty="0" smtClean="0">
                <a:latin typeface="Arial" pitchFamily="34" charset="0"/>
              </a:rPr>
              <a:t>	&lt;/course&gt;</a:t>
            </a:r>
            <a:endParaRPr lang="en-GB" sz="2000" dirty="0" smtClean="0">
              <a:latin typeface="Arial" pitchFamily="34" charset="0"/>
            </a:endParaRPr>
          </a:p>
          <a:p>
            <a:pPr eaLnBrk="1" hangingPunct="1">
              <a:defRPr/>
            </a:pPr>
            <a:r>
              <a:rPr lang="en-GB" sz="2400" dirty="0" smtClean="0"/>
              <a:t>Attributes within an element must have unique names:</a:t>
            </a:r>
            <a:r>
              <a:rPr lang="en-US" sz="2400" dirty="0" smtClean="0"/>
              <a:t> The same attribute name can appear once only within an element. </a:t>
            </a:r>
            <a:br>
              <a:rPr lang="en-US" sz="2400" dirty="0" smtClean="0"/>
            </a:br>
            <a:r>
              <a:rPr lang="en-GB" sz="2400" dirty="0" smtClean="0">
                <a:latin typeface="Arial" pitchFamily="34" charset="0"/>
              </a:rPr>
              <a:t> </a:t>
            </a:r>
            <a:r>
              <a:rPr lang="en-US" sz="2400" dirty="0" smtClean="0">
                <a:latin typeface="Arial" pitchFamily="34" charset="0"/>
              </a:rPr>
              <a:t>&lt;course </a:t>
            </a:r>
            <a:r>
              <a:rPr lang="en-US" sz="2400" dirty="0" smtClean="0">
                <a:solidFill>
                  <a:srgbClr val="C00000"/>
                </a:solidFill>
                <a:latin typeface="Arial" pitchFamily="34" charset="0"/>
              </a:rPr>
              <a:t>level</a:t>
            </a:r>
            <a:r>
              <a:rPr lang="en-US" sz="2400" dirty="0" smtClean="0">
                <a:solidFill>
                  <a:srgbClr val="008000"/>
                </a:solidFill>
                <a:latin typeface="Arial" pitchFamily="34" charset="0"/>
              </a:rPr>
              <a:t> = “senior” </a:t>
            </a:r>
            <a:r>
              <a:rPr lang="en-US" sz="2400" dirty="0" smtClean="0">
                <a:solidFill>
                  <a:srgbClr val="C00000"/>
                </a:solidFill>
                <a:latin typeface="Arial" pitchFamily="34" charset="0"/>
              </a:rPr>
              <a:t>level</a:t>
            </a:r>
            <a:r>
              <a:rPr lang="en-US" sz="2400" dirty="0" smtClean="0">
                <a:solidFill>
                  <a:srgbClr val="008000"/>
                </a:solidFill>
                <a:latin typeface="Arial" pitchFamily="34" charset="0"/>
              </a:rPr>
              <a:t> = “graduate”</a:t>
            </a:r>
            <a:r>
              <a:rPr lang="en-US" sz="2400" dirty="0" smtClean="0">
                <a:latin typeface="Arial" pitchFamily="34" charset="0"/>
              </a:rPr>
              <a:t>&gt; </a:t>
            </a:r>
            <a:br>
              <a:rPr lang="en-US" sz="2400" dirty="0" smtClean="0">
                <a:latin typeface="Arial" pitchFamily="34" charset="0"/>
              </a:rPr>
            </a:br>
            <a:r>
              <a:rPr lang="en-US" sz="2400" dirty="0" smtClean="0">
                <a:latin typeface="Arial" pitchFamily="34" charset="0"/>
              </a:rPr>
              <a:t>	</a:t>
            </a:r>
            <a:r>
              <a:rPr lang="en-US" sz="2400" dirty="0">
                <a:latin typeface="+mj-lt"/>
              </a:rPr>
              <a:t>is </a:t>
            </a:r>
            <a:r>
              <a:rPr lang="en-US" sz="2400" dirty="0" smtClean="0">
                <a:solidFill>
                  <a:srgbClr val="FF0000"/>
                </a:solidFill>
                <a:latin typeface="+mj-lt"/>
              </a:rPr>
              <a:t>not</a:t>
            </a:r>
            <a:r>
              <a:rPr lang="en-US" sz="2400" dirty="0" smtClean="0">
                <a:latin typeface="+mj-lt"/>
              </a:rPr>
              <a:t> acceptable</a:t>
            </a:r>
          </a:p>
          <a:p>
            <a:pPr eaLnBrk="1" hangingPunct="1">
              <a:defRPr/>
            </a:pPr>
            <a:r>
              <a:rPr lang="en-GB" sz="2400" dirty="0" smtClean="0"/>
              <a:t>Attributes are more difficult to manipulate by program code than elements, as they are not a part of the tree elements</a:t>
            </a:r>
          </a:p>
          <a:p>
            <a:pPr eaLnBrk="1" hangingPunct="1">
              <a:defRPr/>
            </a:pPr>
            <a:endParaRPr lang="en-GB" sz="2400" dirty="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C5CCAF-7EFC-4953-9F7B-1DD6E55203B9}" type="slidenum">
              <a:rPr lang="en-US" smtClean="0">
                <a:solidFill>
                  <a:schemeClr val="tx2"/>
                </a:solidFill>
              </a:rPr>
              <a:pPr/>
              <a:t>11</a:t>
            </a:fld>
            <a:endParaRPr lang="en-US" smtClean="0">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z="2800" dirty="0" smtClean="0"/>
              <a:t>Special XML Empty Element Tag Convention</a:t>
            </a:r>
            <a:endParaRPr lang="en-GB" sz="2800" dirty="0" smtClean="0"/>
          </a:p>
        </p:txBody>
      </p:sp>
      <p:sp>
        <p:nvSpPr>
          <p:cNvPr id="11268" name="Rectangle 3"/>
          <p:cNvSpPr>
            <a:spLocks noGrp="1" noChangeArrowheads="1"/>
          </p:cNvSpPr>
          <p:nvPr>
            <p:ph type="body" idx="1"/>
          </p:nvPr>
        </p:nvSpPr>
        <p:spPr>
          <a:xfrm>
            <a:off x="685800" y="1143000"/>
            <a:ext cx="8269288" cy="4989513"/>
          </a:xfrm>
        </p:spPr>
        <p:txBody>
          <a:bodyPr/>
          <a:lstStyle/>
          <a:p>
            <a:pPr eaLnBrk="1" hangingPunct="1"/>
            <a:r>
              <a:rPr lang="en-GB" dirty="0" smtClean="0"/>
              <a:t>An empty element</a:t>
            </a:r>
          </a:p>
          <a:p>
            <a:pPr eaLnBrk="1" hangingPunct="1">
              <a:buFont typeface="Wingdings" pitchFamily="2" charset="2"/>
              <a:buNone/>
            </a:pPr>
            <a:r>
              <a:rPr lang="en-GB" b="1" dirty="0" smtClean="0"/>
              <a:t>	&lt;</a:t>
            </a:r>
            <a:r>
              <a:rPr lang="en-GB" b="1" dirty="0" err="1" smtClean="0"/>
              <a:t>myElement</a:t>
            </a:r>
            <a:r>
              <a:rPr lang="en-GB" b="1" dirty="0" smtClean="0"/>
              <a:t>&gt;&lt;/</a:t>
            </a:r>
            <a:r>
              <a:rPr lang="en-GB" b="1" dirty="0" err="1" smtClean="0"/>
              <a:t>myElement</a:t>
            </a:r>
            <a:r>
              <a:rPr lang="en-GB" b="1" dirty="0" smtClean="0"/>
              <a:t>&gt;</a:t>
            </a:r>
          </a:p>
          <a:p>
            <a:pPr eaLnBrk="1" hangingPunct="1">
              <a:buFont typeface="Wingdings" pitchFamily="2" charset="2"/>
              <a:buNone/>
            </a:pPr>
            <a:r>
              <a:rPr lang="en-GB" dirty="0" smtClean="0"/>
              <a:t>	can be represented with a single tag of the form</a:t>
            </a:r>
          </a:p>
          <a:p>
            <a:pPr eaLnBrk="1" hangingPunct="1">
              <a:buFont typeface="Wingdings" pitchFamily="2" charset="2"/>
              <a:buNone/>
            </a:pPr>
            <a:r>
              <a:rPr lang="en-GB" b="1" dirty="0" smtClean="0"/>
              <a:t>	&lt;</a:t>
            </a:r>
            <a:r>
              <a:rPr lang="en-GB" b="1" dirty="0" err="1" smtClean="0"/>
              <a:t>myElement</a:t>
            </a:r>
            <a:r>
              <a:rPr lang="en-GB" b="1" dirty="0" smtClean="0"/>
              <a:t> /&gt;</a:t>
            </a:r>
          </a:p>
          <a:p>
            <a:pPr eaLnBrk="1" hangingPunct="1"/>
            <a:r>
              <a:rPr lang="en-GB" dirty="0" smtClean="0"/>
              <a:t>Why do we need empty element? </a:t>
            </a:r>
          </a:p>
          <a:p>
            <a:pPr eaLnBrk="1" hangingPunct="1">
              <a:buFont typeface="Wingdings" pitchFamily="2" charset="2"/>
              <a:buNone/>
            </a:pPr>
            <a:r>
              <a:rPr lang="en-GB" dirty="0" smtClean="0"/>
              <a:t>	It can still have attributes:</a:t>
            </a:r>
          </a:p>
          <a:p>
            <a:pPr eaLnBrk="1" hangingPunct="1">
              <a:buFont typeface="Wingdings" pitchFamily="2" charset="2"/>
              <a:buNone/>
            </a:pPr>
            <a:r>
              <a:rPr lang="en-GB" dirty="0" smtClean="0"/>
              <a:t>	 </a:t>
            </a:r>
            <a:r>
              <a:rPr lang="en-GB" b="1" dirty="0" smtClean="0"/>
              <a:t>&lt;photo </a:t>
            </a:r>
            <a:r>
              <a:rPr lang="en-GB" b="1" dirty="0" smtClean="0">
                <a:solidFill>
                  <a:srgbClr val="008000"/>
                </a:solidFill>
              </a:rPr>
              <a:t>image </a:t>
            </a:r>
            <a:r>
              <a:rPr lang="en-US" b="1" dirty="0" smtClean="0">
                <a:solidFill>
                  <a:srgbClr val="008000"/>
                </a:solidFill>
              </a:rPr>
              <a:t>=“myPhoto.jpeg” </a:t>
            </a:r>
            <a:r>
              <a:rPr lang="en-GB" b="1" dirty="0" smtClean="0"/>
              <a:t>/&gt; </a:t>
            </a:r>
          </a:p>
          <a:p>
            <a:pPr eaLnBrk="1" hangingPunct="1">
              <a:buFont typeface="Wingdings" pitchFamily="2" charset="2"/>
              <a:buNone/>
            </a:pPr>
            <a:r>
              <a:rPr lang="en-GB" dirty="0" smtClean="0"/>
              <a:t>	which is a short hand notation of</a:t>
            </a:r>
          </a:p>
          <a:p>
            <a:pPr eaLnBrk="1" hangingPunct="1">
              <a:buFont typeface="Wingdings" pitchFamily="2" charset="2"/>
              <a:buNone/>
            </a:pPr>
            <a:r>
              <a:rPr lang="en-GB" dirty="0" smtClean="0"/>
              <a:t>	 </a:t>
            </a:r>
            <a:r>
              <a:rPr lang="en-GB" b="1" dirty="0" smtClean="0"/>
              <a:t>&lt;photo </a:t>
            </a:r>
            <a:r>
              <a:rPr lang="en-GB" b="1" dirty="0" smtClean="0">
                <a:solidFill>
                  <a:srgbClr val="008000"/>
                </a:solidFill>
              </a:rPr>
              <a:t>image </a:t>
            </a:r>
            <a:r>
              <a:rPr lang="en-US" b="1" dirty="0" smtClean="0">
                <a:solidFill>
                  <a:srgbClr val="008000"/>
                </a:solidFill>
              </a:rPr>
              <a:t>=“myPhoto.jpeg”</a:t>
            </a:r>
            <a:r>
              <a:rPr lang="en-GB" b="1" dirty="0" smtClean="0"/>
              <a:t>&gt; &lt;/photo&gt;</a:t>
            </a:r>
          </a:p>
          <a:p>
            <a:pPr eaLnBrk="1" hangingPunct="1">
              <a:buFont typeface="Wingdings" pitchFamily="2" charset="2"/>
              <a:buNone/>
            </a:pPr>
            <a:endParaRPr lang="en-GB" dirty="0" smtClean="0"/>
          </a:p>
        </p:txBody>
      </p:sp>
      <p:pic>
        <p:nvPicPr>
          <p:cNvPr id="5"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124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wipe(up)">
                                      <p:cBhvr>
                                        <p:cTn id="7" dur="500"/>
                                        <p:tgtEl>
                                          <p:spTgt spid="11268">
                                            <p:txEl>
                                              <p:pRg st="4" end="4"/>
                                            </p:txEl>
                                          </p:spTgt>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wipe(up)">
                                      <p:cBhvr>
                                        <p:cTn id="17" dur="500"/>
                                        <p:tgtEl>
                                          <p:spTgt spid="11268">
                                            <p:txEl>
                                              <p:pRg st="5" end="5"/>
                                            </p:txEl>
                                          </p:spTgt>
                                        </p:tgtEl>
                                      </p:cBhvr>
                                    </p:animEffect>
                                  </p:childTnLst>
                                </p:cTn>
                              </p:par>
                              <p:par>
                                <p:cTn id="18" presetID="23" presetClass="exit" presetSubtype="32" fill="hold" nodeType="withEffect">
                                  <p:stCondLst>
                                    <p:cond delay="0"/>
                                  </p:stCondLst>
                                  <p:childTnLst>
                                    <p:anim calcmode="lin" valueType="num">
                                      <p:cBhvr>
                                        <p:cTn id="19" dur="500"/>
                                        <p:tgtEl>
                                          <p:spTgt spid="5"/>
                                        </p:tgtEl>
                                        <p:attrNameLst>
                                          <p:attrName>ppt_w</p:attrName>
                                        </p:attrNameLst>
                                      </p:cBhvr>
                                      <p:tavLst>
                                        <p:tav tm="0">
                                          <p:val>
                                            <p:strVal val="ppt_w"/>
                                          </p:val>
                                        </p:tav>
                                        <p:tav tm="100000">
                                          <p:val>
                                            <p:fltVal val="0"/>
                                          </p:val>
                                        </p:tav>
                                      </p:tavLst>
                                    </p:anim>
                                    <p:anim calcmode="lin" valueType="num">
                                      <p:cBhvr>
                                        <p:cTn id="20" dur="500"/>
                                        <p:tgtEl>
                                          <p:spTgt spid="5"/>
                                        </p:tgtEl>
                                        <p:attrNameLst>
                                          <p:attrName>ppt_h</p:attrName>
                                        </p:attrNameLst>
                                      </p:cBhvr>
                                      <p:tavLst>
                                        <p:tav tm="0">
                                          <p:val>
                                            <p:strVal val="ppt_h"/>
                                          </p:val>
                                        </p:tav>
                                        <p:tav tm="100000">
                                          <p:val>
                                            <p:fltVal val="0"/>
                                          </p:val>
                                        </p:tav>
                                      </p:tavLst>
                                    </p:anim>
                                    <p:set>
                                      <p:cBhvr>
                                        <p:cTn id="21" dur="1" fill="hold">
                                          <p:stCondLst>
                                            <p:cond delay="499"/>
                                          </p:stCondLst>
                                        </p:cTn>
                                        <p:tgtEl>
                                          <p:spTgt spid="5"/>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11268">
                                            <p:txEl>
                                              <p:pRg st="6" end="6"/>
                                            </p:txEl>
                                          </p:spTgt>
                                        </p:tgtEl>
                                        <p:attrNameLst>
                                          <p:attrName>style.visibility</p:attrName>
                                        </p:attrNameLst>
                                      </p:cBhvr>
                                      <p:to>
                                        <p:strVal val="visible"/>
                                      </p:to>
                                    </p:set>
                                    <p:animEffect transition="in" filter="wipe(up)">
                                      <p:cBhvr>
                                        <p:cTn id="25" dur="500"/>
                                        <p:tgtEl>
                                          <p:spTgt spid="11268">
                                            <p:txEl>
                                              <p:pRg st="6" end="6"/>
                                            </p:txEl>
                                          </p:spTgt>
                                        </p:tgtEl>
                                      </p:cBhvr>
                                    </p:animEffect>
                                  </p:childTnLst>
                                </p:cTn>
                              </p:par>
                            </p:childTnLst>
                          </p:cTn>
                        </p:par>
                        <p:par>
                          <p:cTn id="26" fill="hold" nodeType="afterGroup">
                            <p:stCondLst>
                              <p:cond delay="1000"/>
                            </p:stCondLst>
                            <p:childTnLst>
                              <p:par>
                                <p:cTn id="27" presetID="22" presetClass="entr" presetSubtype="1" fill="hold" nodeType="after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wipe(up)">
                                      <p:cBhvr>
                                        <p:cTn id="29" dur="500"/>
                                        <p:tgtEl>
                                          <p:spTgt spid="11268">
                                            <p:txEl>
                                              <p:pRg st="7" end="7"/>
                                            </p:txEl>
                                          </p:spTgt>
                                        </p:tgtEl>
                                      </p:cBhvr>
                                    </p:animEffect>
                                  </p:childTnLst>
                                </p:cTn>
                              </p:par>
                            </p:childTnLst>
                          </p:cTn>
                        </p:par>
                        <p:par>
                          <p:cTn id="30" fill="hold" nodeType="afterGroup">
                            <p:stCondLst>
                              <p:cond delay="1500"/>
                            </p:stCondLst>
                            <p:childTnLst>
                              <p:par>
                                <p:cTn id="31" presetID="22" presetClass="entr" presetSubtype="1" fill="hold" nodeType="afterEffect">
                                  <p:stCondLst>
                                    <p:cond delay="0"/>
                                  </p:stCondLst>
                                  <p:childTnLst>
                                    <p:set>
                                      <p:cBhvr>
                                        <p:cTn id="32" dur="1" fill="hold">
                                          <p:stCondLst>
                                            <p:cond delay="0"/>
                                          </p:stCondLst>
                                        </p:cTn>
                                        <p:tgtEl>
                                          <p:spTgt spid="11268">
                                            <p:txEl>
                                              <p:pRg st="8" end="8"/>
                                            </p:txEl>
                                          </p:spTgt>
                                        </p:tgtEl>
                                        <p:attrNameLst>
                                          <p:attrName>style.visibility</p:attrName>
                                        </p:attrNameLst>
                                      </p:cBhvr>
                                      <p:to>
                                        <p:strVal val="visible"/>
                                      </p:to>
                                    </p:set>
                                    <p:animEffect transition="in" filter="wipe(up)">
                                      <p:cBhvr>
                                        <p:cTn id="33"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1E0FC72-EC49-4C0E-89F8-6E8A91020BBA}" type="slidenum">
              <a:rPr lang="en-US" smtClean="0">
                <a:solidFill>
                  <a:schemeClr val="tx2"/>
                </a:solidFill>
              </a:rPr>
              <a:pPr/>
              <a:t>12</a:t>
            </a:fld>
            <a:endParaRPr lang="en-US" smtClean="0">
              <a:solidFill>
                <a:schemeClr val="tx2"/>
              </a:solidFill>
            </a:endParaRPr>
          </a:p>
        </p:txBody>
      </p:sp>
      <p:sp>
        <p:nvSpPr>
          <p:cNvPr id="15363" name="Rectangle 4"/>
          <p:cNvSpPr>
            <a:spLocks noGrp="1" noChangeArrowheads="1"/>
          </p:cNvSpPr>
          <p:nvPr>
            <p:ph type="title"/>
          </p:nvPr>
        </p:nvSpPr>
        <p:spPr>
          <a:xfrm>
            <a:off x="1163638" y="228600"/>
            <a:ext cx="7780337" cy="990600"/>
          </a:xfrm>
          <a:noFill/>
        </p:spPr>
        <p:txBody>
          <a:bodyPr/>
          <a:lstStyle/>
          <a:p>
            <a:pPr algn="ctr" eaLnBrk="1" hangingPunct="1"/>
            <a:r>
              <a:rPr lang="en-US" sz="2800" dirty="0" smtClean="0"/>
              <a:t>XML Document Can be Visually Represented </a:t>
            </a:r>
            <a:br>
              <a:rPr lang="en-US" sz="2800" dirty="0" smtClean="0"/>
            </a:br>
            <a:r>
              <a:rPr lang="en-US" sz="2800" dirty="0" smtClean="0"/>
              <a:t>as a Rooted Tree</a:t>
            </a:r>
          </a:p>
        </p:txBody>
      </p:sp>
      <p:sp>
        <p:nvSpPr>
          <p:cNvPr id="15364" name="Oval 9"/>
          <p:cNvSpPr>
            <a:spLocks noChangeArrowheads="1"/>
          </p:cNvSpPr>
          <p:nvPr/>
        </p:nvSpPr>
        <p:spPr bwMode="auto">
          <a:xfrm>
            <a:off x="3751263" y="1752600"/>
            <a:ext cx="1530350" cy="5810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instructor</a:t>
            </a:r>
          </a:p>
        </p:txBody>
      </p:sp>
      <p:sp>
        <p:nvSpPr>
          <p:cNvPr id="15365" name="Oval 10"/>
          <p:cNvSpPr>
            <a:spLocks noChangeArrowheads="1"/>
          </p:cNvSpPr>
          <p:nvPr/>
        </p:nvSpPr>
        <p:spPr bwMode="auto">
          <a:xfrm>
            <a:off x="38100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title</a:t>
            </a:r>
          </a:p>
        </p:txBody>
      </p:sp>
      <p:sp>
        <p:nvSpPr>
          <p:cNvPr id="15366" name="Oval 11"/>
          <p:cNvSpPr>
            <a:spLocks noChangeArrowheads="1"/>
          </p:cNvSpPr>
          <p:nvPr/>
        </p:nvSpPr>
        <p:spPr bwMode="auto">
          <a:xfrm>
            <a:off x="213360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name</a:t>
            </a:r>
          </a:p>
        </p:txBody>
      </p:sp>
      <p:sp>
        <p:nvSpPr>
          <p:cNvPr id="15367" name="Oval 12"/>
          <p:cNvSpPr>
            <a:spLocks noChangeArrowheads="1"/>
          </p:cNvSpPr>
          <p:nvPr/>
        </p:nvSpPr>
        <p:spPr bwMode="auto">
          <a:xfrm>
            <a:off x="5594350" y="2835275"/>
            <a:ext cx="1096963"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course</a:t>
            </a:r>
          </a:p>
        </p:txBody>
      </p:sp>
      <p:sp>
        <p:nvSpPr>
          <p:cNvPr id="15368" name="Oval 13"/>
          <p:cNvSpPr>
            <a:spLocks noChangeArrowheads="1"/>
          </p:cNvSpPr>
          <p:nvPr/>
        </p:nvSpPr>
        <p:spPr bwMode="auto">
          <a:xfrm>
            <a:off x="7308850" y="2835275"/>
            <a:ext cx="1530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officeHours</a:t>
            </a:r>
          </a:p>
        </p:txBody>
      </p:sp>
      <p:cxnSp>
        <p:nvCxnSpPr>
          <p:cNvPr id="15369" name="AutoShape 14"/>
          <p:cNvCxnSpPr>
            <a:cxnSpLocks noChangeShapeType="1"/>
            <a:stCxn id="15364" idx="2"/>
            <a:endCxn id="15365" idx="0"/>
          </p:cNvCxnSpPr>
          <p:nvPr/>
        </p:nvCxnSpPr>
        <p:spPr bwMode="auto">
          <a:xfrm flipH="1">
            <a:off x="1146175" y="2043113"/>
            <a:ext cx="2605088"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0" name="AutoShape 15"/>
          <p:cNvCxnSpPr>
            <a:cxnSpLocks noChangeShapeType="1"/>
            <a:stCxn id="15364" idx="3"/>
            <a:endCxn id="15366" idx="0"/>
          </p:cNvCxnSpPr>
          <p:nvPr/>
        </p:nvCxnSpPr>
        <p:spPr bwMode="auto">
          <a:xfrm flipH="1">
            <a:off x="2898775" y="2247900"/>
            <a:ext cx="1076325"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1" name="AutoShape 16"/>
          <p:cNvCxnSpPr>
            <a:cxnSpLocks noChangeShapeType="1"/>
            <a:stCxn id="15364" idx="5"/>
            <a:endCxn id="15367" idx="0"/>
          </p:cNvCxnSpPr>
          <p:nvPr/>
        </p:nvCxnSpPr>
        <p:spPr bwMode="auto">
          <a:xfrm>
            <a:off x="5057775" y="2247900"/>
            <a:ext cx="1085850" cy="587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2" name="AutoShape 17"/>
          <p:cNvCxnSpPr>
            <a:cxnSpLocks noChangeShapeType="1"/>
            <a:stCxn id="15364" idx="6"/>
            <a:endCxn id="15368" idx="0"/>
          </p:cNvCxnSpPr>
          <p:nvPr/>
        </p:nvCxnSpPr>
        <p:spPr bwMode="auto">
          <a:xfrm>
            <a:off x="5281613" y="2043113"/>
            <a:ext cx="2792412" cy="792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3" name="Oval 18"/>
          <p:cNvSpPr>
            <a:spLocks noChangeArrowheads="1"/>
          </p:cNvSpPr>
          <p:nvPr/>
        </p:nvSpPr>
        <p:spPr bwMode="auto">
          <a:xfrm>
            <a:off x="1905000" y="3887788"/>
            <a:ext cx="91440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first</a:t>
            </a:r>
          </a:p>
        </p:txBody>
      </p:sp>
      <p:cxnSp>
        <p:nvCxnSpPr>
          <p:cNvPr id="15374" name="AutoShape 19"/>
          <p:cNvCxnSpPr>
            <a:cxnSpLocks noChangeShapeType="1"/>
            <a:stCxn id="15366" idx="3"/>
            <a:endCxn id="15373" idx="0"/>
          </p:cNvCxnSpPr>
          <p:nvPr/>
        </p:nvCxnSpPr>
        <p:spPr bwMode="auto">
          <a:xfrm>
            <a:off x="2357438" y="3135313"/>
            <a:ext cx="4762"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5375" name="AutoShape 20"/>
          <p:cNvCxnSpPr>
            <a:cxnSpLocks noChangeShapeType="1"/>
            <a:stCxn id="15366" idx="5"/>
            <a:endCxn id="15376" idx="0"/>
          </p:cNvCxnSpPr>
          <p:nvPr/>
        </p:nvCxnSpPr>
        <p:spPr bwMode="auto">
          <a:xfrm>
            <a:off x="3440113" y="3135313"/>
            <a:ext cx="0" cy="752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76" name="Oval 21"/>
          <p:cNvSpPr>
            <a:spLocks noChangeArrowheads="1"/>
          </p:cNvSpPr>
          <p:nvPr/>
        </p:nvSpPr>
        <p:spPr bwMode="auto">
          <a:xfrm>
            <a:off x="3055938" y="3887788"/>
            <a:ext cx="768350"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last</a:t>
            </a:r>
          </a:p>
        </p:txBody>
      </p:sp>
      <p:sp>
        <p:nvSpPr>
          <p:cNvPr id="15377" name="Rectangle 22"/>
          <p:cNvSpPr>
            <a:spLocks noChangeArrowheads="1"/>
          </p:cNvSpPr>
          <p:nvPr/>
        </p:nvSpPr>
        <p:spPr bwMode="auto">
          <a:xfrm>
            <a:off x="574675" y="4711700"/>
            <a:ext cx="1176338"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Professor</a:t>
            </a:r>
          </a:p>
        </p:txBody>
      </p:sp>
      <p:sp>
        <p:nvSpPr>
          <p:cNvPr id="15378" name="Rectangle 23"/>
          <p:cNvSpPr>
            <a:spLocks noChangeArrowheads="1"/>
          </p:cNvSpPr>
          <p:nvPr/>
        </p:nvSpPr>
        <p:spPr bwMode="auto">
          <a:xfrm>
            <a:off x="1905000" y="4711700"/>
            <a:ext cx="822325"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John</a:t>
            </a:r>
          </a:p>
        </p:txBody>
      </p:sp>
      <p:sp>
        <p:nvSpPr>
          <p:cNvPr id="15379" name="Rectangle 24"/>
          <p:cNvSpPr>
            <a:spLocks noChangeArrowheads="1"/>
          </p:cNvSpPr>
          <p:nvPr/>
        </p:nvSpPr>
        <p:spPr bwMode="auto">
          <a:xfrm>
            <a:off x="2909888" y="4711700"/>
            <a:ext cx="10525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Doe</a:t>
            </a:r>
          </a:p>
        </p:txBody>
      </p:sp>
      <p:sp>
        <p:nvSpPr>
          <p:cNvPr id="15380" name="Rectangle 25"/>
          <p:cNvSpPr>
            <a:spLocks noChangeArrowheads="1"/>
          </p:cNvSpPr>
          <p:nvPr/>
        </p:nvSpPr>
        <p:spPr bwMode="auto">
          <a:xfrm>
            <a:off x="5395913" y="4475163"/>
            <a:ext cx="1528762" cy="706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Programming</a:t>
            </a:r>
          </a:p>
          <a:p>
            <a:pPr algn="ctr" eaLnBrk="1" hangingPunct="1"/>
            <a:r>
              <a:rPr lang="en-US" sz="2000"/>
              <a:t>Languages</a:t>
            </a:r>
          </a:p>
        </p:txBody>
      </p:sp>
      <p:sp>
        <p:nvSpPr>
          <p:cNvPr id="15381" name="Rectangle 26"/>
          <p:cNvSpPr>
            <a:spLocks noChangeArrowheads="1"/>
          </p:cNvSpPr>
          <p:nvPr/>
        </p:nvSpPr>
        <p:spPr bwMode="auto">
          <a:xfrm>
            <a:off x="7662863" y="4711700"/>
            <a:ext cx="823912"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sz="2000"/>
              <a:t>4</a:t>
            </a:r>
          </a:p>
        </p:txBody>
      </p:sp>
      <p:cxnSp>
        <p:nvCxnSpPr>
          <p:cNvPr id="15382" name="AutoShape 27"/>
          <p:cNvCxnSpPr>
            <a:cxnSpLocks noChangeShapeType="1"/>
            <a:stCxn id="15365" idx="4"/>
            <a:endCxn id="15377" idx="0"/>
          </p:cNvCxnSpPr>
          <p:nvPr/>
        </p:nvCxnSpPr>
        <p:spPr bwMode="auto">
          <a:xfrm>
            <a:off x="1146175" y="3187700"/>
            <a:ext cx="17463"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3" name="AutoShape 28"/>
          <p:cNvCxnSpPr>
            <a:cxnSpLocks noChangeShapeType="1"/>
            <a:stCxn id="15373" idx="4"/>
            <a:endCxn id="15378" idx="0"/>
          </p:cNvCxnSpPr>
          <p:nvPr/>
        </p:nvCxnSpPr>
        <p:spPr bwMode="auto">
          <a:xfrm flipH="1">
            <a:off x="2316163" y="4240213"/>
            <a:ext cx="46037"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4" name="AutoShape 29"/>
          <p:cNvCxnSpPr>
            <a:cxnSpLocks noChangeShapeType="1"/>
            <a:stCxn id="15376" idx="4"/>
            <a:endCxn id="15379" idx="0"/>
          </p:cNvCxnSpPr>
          <p:nvPr/>
        </p:nvCxnSpPr>
        <p:spPr bwMode="auto">
          <a:xfrm flipH="1">
            <a:off x="3436938" y="4240213"/>
            <a:ext cx="3175" cy="47148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5" name="AutoShape 30"/>
          <p:cNvCxnSpPr>
            <a:cxnSpLocks noChangeShapeType="1"/>
            <a:stCxn id="15367" idx="4"/>
            <a:endCxn id="15380" idx="0"/>
          </p:cNvCxnSpPr>
          <p:nvPr/>
        </p:nvCxnSpPr>
        <p:spPr bwMode="auto">
          <a:xfrm>
            <a:off x="6143625" y="3187700"/>
            <a:ext cx="17463" cy="1287463"/>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386" name="AutoShape 31"/>
          <p:cNvCxnSpPr>
            <a:cxnSpLocks noChangeShapeType="1"/>
            <a:stCxn id="15368" idx="4"/>
            <a:endCxn id="15381" idx="0"/>
          </p:cNvCxnSpPr>
          <p:nvPr/>
        </p:nvCxnSpPr>
        <p:spPr bwMode="auto">
          <a:xfrm>
            <a:off x="8074025" y="3187700"/>
            <a:ext cx="1588" cy="15240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5387" name="AutoShape 32"/>
          <p:cNvSpPr>
            <a:spLocks noChangeArrowheads="1"/>
          </p:cNvSpPr>
          <p:nvPr/>
        </p:nvSpPr>
        <p:spPr bwMode="auto">
          <a:xfrm>
            <a:off x="6386513" y="3533775"/>
            <a:ext cx="153828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a:t>level=</a:t>
            </a:r>
          </a:p>
          <a:p>
            <a:pPr algn="ctr">
              <a:lnSpc>
                <a:spcPct val="70000"/>
              </a:lnSpc>
            </a:pPr>
            <a:r>
              <a:rPr lang="en-US"/>
              <a:t>Sophomore</a:t>
            </a:r>
          </a:p>
        </p:txBody>
      </p:sp>
      <p:cxnSp>
        <p:nvCxnSpPr>
          <p:cNvPr id="15388" name="AutoShape 33"/>
          <p:cNvCxnSpPr>
            <a:cxnSpLocks noChangeShapeType="1"/>
            <a:stCxn id="15367" idx="6"/>
            <a:endCxn id="15387" idx="1"/>
          </p:cNvCxnSpPr>
          <p:nvPr/>
        </p:nvCxnSpPr>
        <p:spPr bwMode="auto">
          <a:xfrm>
            <a:off x="6691313" y="3011488"/>
            <a:ext cx="465137" cy="5222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89" name="Oval 34"/>
          <p:cNvSpPr>
            <a:spLocks noChangeArrowheads="1"/>
          </p:cNvSpPr>
          <p:nvPr/>
        </p:nvSpPr>
        <p:spPr bwMode="auto">
          <a:xfrm>
            <a:off x="3962400" y="2819400"/>
            <a:ext cx="1095375" cy="352425"/>
          </a:xfrm>
          <a:prstGeom prst="ellipse">
            <a:avLst/>
          </a:prstGeom>
          <a:solidFill>
            <a:schemeClr val="accent1"/>
          </a:solidFill>
          <a:ln w="9525">
            <a:solidFill>
              <a:schemeClr val="tx1"/>
            </a:solidFill>
            <a:round/>
            <a:headEnd/>
            <a:tailEnd/>
          </a:ln>
        </p:spPr>
        <p:txBody>
          <a:bodyPr wrap="none" anchor="ctr"/>
          <a:lstStyle/>
          <a:p>
            <a:pPr algn="ctr" eaLnBrk="1" hangingPunct="1"/>
            <a:r>
              <a:rPr lang="en-US" sz="2000"/>
              <a:t>photo</a:t>
            </a:r>
          </a:p>
        </p:txBody>
      </p:sp>
      <p:cxnSp>
        <p:nvCxnSpPr>
          <p:cNvPr id="15390" name="AutoShape 35"/>
          <p:cNvCxnSpPr>
            <a:cxnSpLocks noChangeShapeType="1"/>
            <a:stCxn id="15364" idx="4"/>
            <a:endCxn id="15389" idx="0"/>
          </p:cNvCxnSpPr>
          <p:nvPr/>
        </p:nvCxnSpPr>
        <p:spPr bwMode="auto">
          <a:xfrm flipH="1">
            <a:off x="4510088" y="2333625"/>
            <a:ext cx="6350" cy="485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5391" name="AutoShape 36"/>
          <p:cNvSpPr>
            <a:spLocks noChangeArrowheads="1"/>
          </p:cNvSpPr>
          <p:nvPr/>
        </p:nvSpPr>
        <p:spPr bwMode="auto">
          <a:xfrm>
            <a:off x="4056063" y="3533775"/>
            <a:ext cx="1887537" cy="504825"/>
          </a:xfrm>
          <a:prstGeom prst="flowChartInputOutput">
            <a:avLst/>
          </a:prstGeom>
          <a:solidFill>
            <a:srgbClr val="CCECFF"/>
          </a:solidFill>
          <a:ln w="9525">
            <a:solidFill>
              <a:schemeClr val="tx1"/>
            </a:solidFill>
            <a:miter lim="800000"/>
            <a:headEnd/>
            <a:tailEnd/>
          </a:ln>
        </p:spPr>
        <p:txBody>
          <a:bodyPr wrap="none" anchor="ctr"/>
          <a:lstStyle/>
          <a:p>
            <a:pPr algn="ctr">
              <a:lnSpc>
                <a:spcPct val="70000"/>
              </a:lnSpc>
            </a:pPr>
            <a:r>
              <a:rPr lang="en-US"/>
              <a:t>image=</a:t>
            </a:r>
          </a:p>
          <a:p>
            <a:pPr algn="ctr">
              <a:lnSpc>
                <a:spcPct val="70000"/>
              </a:lnSpc>
            </a:pPr>
            <a:r>
              <a:rPr lang="en-US"/>
              <a:t>“myPhoto.jpeg”</a:t>
            </a:r>
          </a:p>
        </p:txBody>
      </p:sp>
      <p:cxnSp>
        <p:nvCxnSpPr>
          <p:cNvPr id="15392" name="AutoShape 37"/>
          <p:cNvCxnSpPr>
            <a:cxnSpLocks noChangeShapeType="1"/>
            <a:stCxn id="15389" idx="4"/>
            <a:endCxn id="15391" idx="0"/>
          </p:cNvCxnSpPr>
          <p:nvPr/>
        </p:nvCxnSpPr>
        <p:spPr bwMode="auto">
          <a:xfrm>
            <a:off x="4510088" y="3171825"/>
            <a:ext cx="677862" cy="361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45" name="Rounded Rectangular Callout 32"/>
          <p:cNvSpPr>
            <a:spLocks noChangeArrowheads="1"/>
          </p:cNvSpPr>
          <p:nvPr/>
        </p:nvSpPr>
        <p:spPr bwMode="auto">
          <a:xfrm>
            <a:off x="381000" y="1219200"/>
            <a:ext cx="1752600" cy="1028700"/>
          </a:xfrm>
          <a:prstGeom prst="wedgeRoundRectCallout">
            <a:avLst>
              <a:gd name="adj1" fmla="val 111241"/>
              <a:gd name="adj2" fmla="val 25991"/>
              <a:gd name="adj3" fmla="val 16667"/>
            </a:avLst>
          </a:prstGeom>
          <a:solidFill>
            <a:srgbClr val="FFFFCC"/>
          </a:solidFill>
          <a:ln w="9525" algn="ctr">
            <a:solidFill>
              <a:schemeClr val="tx1"/>
            </a:solidFill>
            <a:round/>
            <a:headEnd/>
            <a:tailEnd/>
          </a:ln>
        </p:spPr>
        <p:txBody>
          <a:bodyPr/>
          <a:lstStyle/>
          <a:p>
            <a:r>
              <a:rPr lang="en-US"/>
              <a:t>An element contains child elements</a:t>
            </a:r>
          </a:p>
        </p:txBody>
      </p:sp>
      <p:sp>
        <p:nvSpPr>
          <p:cNvPr id="34" name="Rounded Rectangular Callout 32"/>
          <p:cNvSpPr>
            <a:spLocks noChangeArrowheads="1"/>
          </p:cNvSpPr>
          <p:nvPr/>
        </p:nvSpPr>
        <p:spPr bwMode="auto">
          <a:xfrm>
            <a:off x="381000" y="1219200"/>
            <a:ext cx="1752600" cy="1028700"/>
          </a:xfrm>
          <a:prstGeom prst="wedgeRoundRectCallout">
            <a:avLst>
              <a:gd name="adj1" fmla="val 72111"/>
              <a:gd name="adj2" fmla="val 98454"/>
              <a:gd name="adj3" fmla="val 16667"/>
            </a:avLst>
          </a:prstGeom>
          <a:solidFill>
            <a:srgbClr val="FFFFCC"/>
          </a:solidFill>
          <a:ln w="9525" algn="ctr">
            <a:solidFill>
              <a:schemeClr val="tx1"/>
            </a:solidFill>
            <a:round/>
            <a:headEnd/>
            <a:tailEnd/>
          </a:ln>
        </p:spPr>
        <p:txBody>
          <a:bodyPr/>
          <a:lstStyle/>
          <a:p>
            <a:r>
              <a:rPr lang="en-US"/>
              <a:t>Elements contain child elements</a:t>
            </a:r>
          </a:p>
        </p:txBody>
      </p:sp>
      <p:sp>
        <p:nvSpPr>
          <p:cNvPr id="35" name="Rounded Rectangular Callout 32"/>
          <p:cNvSpPr>
            <a:spLocks noChangeArrowheads="1"/>
          </p:cNvSpPr>
          <p:nvPr/>
        </p:nvSpPr>
        <p:spPr bwMode="auto">
          <a:xfrm>
            <a:off x="4470400" y="5486400"/>
            <a:ext cx="1433513" cy="1028700"/>
          </a:xfrm>
          <a:prstGeom prst="wedgeRoundRectCallout">
            <a:avLst>
              <a:gd name="adj1" fmla="val -95940"/>
              <a:gd name="adj2" fmla="val -177569"/>
              <a:gd name="adj3" fmla="val 16667"/>
            </a:avLst>
          </a:prstGeom>
          <a:solidFill>
            <a:srgbClr val="FFFFCC"/>
          </a:solidFill>
          <a:ln w="9525" algn="ctr">
            <a:solidFill>
              <a:schemeClr val="tx1"/>
            </a:solidFill>
            <a:round/>
            <a:headEnd/>
            <a:tailEnd/>
          </a:ln>
        </p:spPr>
        <p:txBody>
          <a:bodyPr/>
          <a:lstStyle/>
          <a:p>
            <a:r>
              <a:rPr lang="en-US"/>
              <a:t>Elements contain text content</a:t>
            </a:r>
          </a:p>
        </p:txBody>
      </p:sp>
      <p:sp>
        <p:nvSpPr>
          <p:cNvPr id="36" name="Rounded Rectangular Callout 32"/>
          <p:cNvSpPr>
            <a:spLocks noChangeArrowheads="1"/>
          </p:cNvSpPr>
          <p:nvPr/>
        </p:nvSpPr>
        <p:spPr bwMode="auto">
          <a:xfrm>
            <a:off x="7308850" y="990600"/>
            <a:ext cx="1635125" cy="1257300"/>
          </a:xfrm>
          <a:prstGeom prst="wedgeRoundRectCallout">
            <a:avLst>
              <a:gd name="adj1" fmla="val -191815"/>
              <a:gd name="adj2" fmla="val 96329"/>
              <a:gd name="adj3" fmla="val 16667"/>
            </a:avLst>
          </a:prstGeom>
          <a:solidFill>
            <a:srgbClr val="FFFFCC"/>
          </a:solidFill>
          <a:ln w="9525" algn="ctr">
            <a:solidFill>
              <a:schemeClr val="tx1"/>
            </a:solidFill>
            <a:round/>
            <a:headEnd/>
            <a:tailEnd/>
          </a:ln>
        </p:spPr>
        <p:txBody>
          <a:bodyPr/>
          <a:lstStyle/>
          <a:p>
            <a:r>
              <a:rPr lang="en-US"/>
              <a:t>Empty element contains attribute only</a:t>
            </a:r>
          </a:p>
        </p:txBody>
      </p:sp>
      <p:sp>
        <p:nvSpPr>
          <p:cNvPr id="37" name="Oval Callout 36"/>
          <p:cNvSpPr/>
          <p:nvPr/>
        </p:nvSpPr>
        <p:spPr bwMode="auto">
          <a:xfrm>
            <a:off x="1600200" y="5867400"/>
            <a:ext cx="2063750" cy="647700"/>
          </a:xfrm>
          <a:prstGeom prst="wedgeEllipseCallout">
            <a:avLst>
              <a:gd name="adj1" fmla="val -23420"/>
              <a:gd name="adj2" fmla="val -124477"/>
            </a:avLst>
          </a:prstGeom>
          <a:solidFill>
            <a:schemeClr val="accent3"/>
          </a:solidFill>
          <a:ln w="9525" cap="flat" cmpd="sng" algn="ctr">
            <a:solidFill>
              <a:schemeClr val="tx1"/>
            </a:solidFill>
            <a:prstDash val="solid"/>
            <a:round/>
            <a:headEnd type="none" w="med" len="med"/>
            <a:tailEnd type="none" w="med" len="med"/>
          </a:ln>
          <a:effectLst/>
        </p:spPr>
        <p:txBody>
          <a:bodyPr/>
          <a:lstStyle/>
          <a:p>
            <a:pPr algn="ctr">
              <a:defRPr/>
            </a:pPr>
            <a:r>
              <a:rPr lang="en-US" dirty="0"/>
              <a:t>Text Content</a:t>
            </a:r>
          </a:p>
        </p:txBody>
      </p:sp>
      <p:sp>
        <p:nvSpPr>
          <p:cNvPr id="39" name="Oval Callout 38"/>
          <p:cNvSpPr>
            <a:spLocks noChangeArrowheads="1"/>
          </p:cNvSpPr>
          <p:nvPr/>
        </p:nvSpPr>
        <p:spPr bwMode="auto">
          <a:xfrm>
            <a:off x="6691313" y="5867400"/>
            <a:ext cx="1538287" cy="647700"/>
          </a:xfrm>
          <a:prstGeom prst="wedgeEllipseCallout">
            <a:avLst>
              <a:gd name="adj1" fmla="val -23213"/>
              <a:gd name="adj2" fmla="val -321500"/>
            </a:avLst>
          </a:prstGeom>
          <a:solidFill>
            <a:srgbClr val="CCECFF"/>
          </a:solidFill>
          <a:ln w="9525" algn="ctr">
            <a:solidFill>
              <a:schemeClr val="tx1"/>
            </a:solidFill>
            <a:round/>
            <a:headEnd/>
            <a:tailEnd/>
          </a:ln>
        </p:spPr>
        <p:txBody>
          <a:bodyPr/>
          <a:lstStyle/>
          <a:p>
            <a:r>
              <a:rPr lang="en-US"/>
              <a:t>Attribute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345"/>
                                        </p:tgtEl>
                                        <p:attrNameLst>
                                          <p:attrName>style.visibility</p:attrName>
                                        </p:attrNameLst>
                                      </p:cBhvr>
                                      <p:to>
                                        <p:strVal val="visible"/>
                                      </p:to>
                                    </p:set>
                                    <p:animEffect transition="in" filter="wipe(right)">
                                      <p:cBhvr>
                                        <p:cTn id="7" dur="500"/>
                                        <p:tgtEl>
                                          <p:spTgt spid="1334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right)">
                                      <p:cBhvr>
                                        <p:cTn id="10" dur="500"/>
                                        <p:tgtEl>
                                          <p:spTgt spid="3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500"/>
                                        <p:tgtEl>
                                          <p:spTgt spid="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up)">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animBg="1"/>
      <p:bldP spid="34" grpId="0" animBg="1"/>
      <p:bldP spid="35" grpId="0" animBg="1"/>
      <p:bldP spid="36" grpId="0" animBg="1"/>
      <p:bldP spid="37"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74B2BFA-837C-488A-9B01-FF189CC61823}" type="slidenum">
              <a:rPr lang="en-US" smtClean="0">
                <a:solidFill>
                  <a:schemeClr val="tx2"/>
                </a:solidFill>
              </a:rPr>
              <a:pPr/>
              <a:t>13</a:t>
            </a:fld>
            <a:endParaRPr lang="en-US" smtClean="0">
              <a:solidFill>
                <a:schemeClr val="tx2"/>
              </a:solidFill>
            </a:endParaRPr>
          </a:p>
        </p:txBody>
      </p:sp>
      <p:sp>
        <p:nvSpPr>
          <p:cNvPr id="16387" name="Rectangle 2"/>
          <p:cNvSpPr>
            <a:spLocks noGrp="1" noChangeArrowheads="1"/>
          </p:cNvSpPr>
          <p:nvPr>
            <p:ph type="title"/>
          </p:nvPr>
        </p:nvSpPr>
        <p:spPr>
          <a:xfrm>
            <a:off x="1219200" y="61913"/>
            <a:ext cx="7772400" cy="623887"/>
          </a:xfrm>
        </p:spPr>
        <p:txBody>
          <a:bodyPr/>
          <a:lstStyle/>
          <a:p>
            <a:pPr eaLnBrk="1" hangingPunct="1"/>
            <a:r>
              <a:rPr lang="en-US" sz="2800" smtClean="0"/>
              <a:t>Representing Special Characters in </a:t>
            </a:r>
            <a:r>
              <a:rPr lang="en-US" sz="2800" smtClean="0">
                <a:solidFill>
                  <a:srgbClr val="C00000"/>
                </a:solidFill>
              </a:rPr>
              <a:t>Text Content</a:t>
            </a:r>
          </a:p>
        </p:txBody>
      </p:sp>
      <p:grpSp>
        <p:nvGrpSpPr>
          <p:cNvPr id="16388" name="Group 7"/>
          <p:cNvGrpSpPr>
            <a:grpSpLocks/>
          </p:cNvGrpSpPr>
          <p:nvPr/>
        </p:nvGrpSpPr>
        <p:grpSpPr bwMode="auto">
          <a:xfrm>
            <a:off x="457200" y="1812925"/>
            <a:ext cx="8001000" cy="2225675"/>
            <a:chOff x="240" y="912"/>
            <a:chExt cx="5040" cy="1402"/>
          </a:xfrm>
        </p:grpSpPr>
        <p:sp>
          <p:nvSpPr>
            <p:cNvPr id="16393" name="Text Box 3"/>
            <p:cNvSpPr txBox="1">
              <a:spLocks noChangeArrowheads="1"/>
            </p:cNvSpPr>
            <p:nvPr/>
          </p:nvSpPr>
          <p:spPr bwMode="auto">
            <a:xfrm>
              <a:off x="240" y="912"/>
              <a:ext cx="5040"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defTabSz="1252538">
                <a:tabLst>
                  <a:tab pos="282575" algn="l"/>
                  <a:tab pos="1771650" algn="l"/>
                  <a:tab pos="3541713" algn="l"/>
                </a:tabLst>
                <a:defRPr>
                  <a:solidFill>
                    <a:schemeClr val="tx1"/>
                  </a:solidFill>
                  <a:latin typeface="Times New Roman" pitchFamily="18" charset="0"/>
                </a:defRPr>
              </a:lvl1pPr>
              <a:lvl2pPr marL="742950" indent="-285750" defTabSz="1252538">
                <a:tabLst>
                  <a:tab pos="282575" algn="l"/>
                  <a:tab pos="1771650" algn="l"/>
                  <a:tab pos="3541713" algn="l"/>
                </a:tabLst>
                <a:defRPr>
                  <a:solidFill>
                    <a:schemeClr val="tx1"/>
                  </a:solidFill>
                  <a:latin typeface="Times New Roman" pitchFamily="18" charset="0"/>
                </a:defRPr>
              </a:lvl2pPr>
              <a:lvl3pPr marL="1143000" indent="-228600" defTabSz="1252538">
                <a:tabLst>
                  <a:tab pos="282575" algn="l"/>
                  <a:tab pos="1771650" algn="l"/>
                  <a:tab pos="3541713" algn="l"/>
                </a:tabLst>
                <a:defRPr>
                  <a:solidFill>
                    <a:schemeClr val="tx1"/>
                  </a:solidFill>
                  <a:latin typeface="Times New Roman" pitchFamily="18" charset="0"/>
                </a:defRPr>
              </a:lvl3pPr>
              <a:lvl4pPr marL="1600200" indent="-228600" defTabSz="1252538">
                <a:tabLst>
                  <a:tab pos="282575" algn="l"/>
                  <a:tab pos="1771650" algn="l"/>
                  <a:tab pos="3541713" algn="l"/>
                </a:tabLst>
                <a:defRPr>
                  <a:solidFill>
                    <a:schemeClr val="tx1"/>
                  </a:solidFill>
                  <a:latin typeface="Times New Roman" pitchFamily="18" charset="0"/>
                </a:defRPr>
              </a:lvl4pPr>
              <a:lvl5pPr marL="2057400" indent="-228600" defTabSz="1252538">
                <a:tabLst>
                  <a:tab pos="282575" algn="l"/>
                  <a:tab pos="1771650" algn="l"/>
                  <a:tab pos="3541713" algn="l"/>
                </a:tabLst>
                <a:defRPr>
                  <a:solidFill>
                    <a:schemeClr val="tx1"/>
                  </a:solidFill>
                  <a:latin typeface="Times New Roman" pitchFamily="18" charset="0"/>
                </a:defRPr>
              </a:lvl5pPr>
              <a:lvl6pPr marL="25146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6pPr>
              <a:lvl7pPr marL="29718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7pPr>
              <a:lvl8pPr marL="34290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8pPr>
              <a:lvl9pPr marL="3886200" indent="-228600" defTabSz="1252538" eaLnBrk="0" fontAlgn="base" hangingPunct="0">
                <a:spcBef>
                  <a:spcPct val="0"/>
                </a:spcBef>
                <a:spcAft>
                  <a:spcPct val="0"/>
                </a:spcAft>
                <a:tabLst>
                  <a:tab pos="282575" algn="l"/>
                  <a:tab pos="1771650" algn="l"/>
                  <a:tab pos="3541713" algn="l"/>
                </a:tabLst>
                <a:defRPr>
                  <a:solidFill>
                    <a:schemeClr val="tx1"/>
                  </a:solidFill>
                  <a:latin typeface="Times New Roman" pitchFamily="18" charset="0"/>
                </a:defRPr>
              </a:lvl9pPr>
            </a:lstStyle>
            <a:p>
              <a:r>
                <a:rPr lang="en-US" sz="2000" dirty="0"/>
                <a:t>	character	Entity name	Meaning</a:t>
              </a:r>
            </a:p>
            <a:p>
              <a:pPr>
                <a:tabLst>
                  <a:tab pos="282575" algn="l"/>
                  <a:tab pos="1771650" algn="l"/>
                  <a:tab pos="3538538" algn="l"/>
                  <a:tab pos="3829050" algn="l"/>
                </a:tabLst>
              </a:pPr>
              <a:r>
                <a:rPr lang="en-US" sz="2000" dirty="0"/>
                <a:t>	</a:t>
              </a:r>
              <a:r>
                <a:rPr lang="en-US" sz="2000" b="1" dirty="0">
                  <a:solidFill>
                    <a:schemeClr val="folHlink"/>
                  </a:solidFill>
                </a:rPr>
                <a:t>&lt;</a:t>
              </a:r>
              <a:r>
                <a:rPr lang="en-US" sz="2000" dirty="0"/>
                <a:t>	</a:t>
              </a:r>
              <a:r>
                <a:rPr lang="en-US" sz="2000" dirty="0" err="1"/>
                <a:t>lt</a:t>
              </a:r>
              <a:r>
                <a:rPr lang="en-US" sz="2000" dirty="0"/>
                <a:t>	</a:t>
              </a:r>
              <a:r>
                <a:rPr lang="en-US" sz="2000" dirty="0" smtClean="0"/>
                <a:t>less </a:t>
              </a:r>
              <a:r>
                <a:rPr lang="en-US" sz="2000" dirty="0"/>
                <a:t>than</a:t>
              </a:r>
            </a:p>
            <a:p>
              <a:pPr>
                <a:tabLst>
                  <a:tab pos="282575" algn="l"/>
                  <a:tab pos="1771650" algn="l"/>
                  <a:tab pos="3538538" algn="l"/>
                  <a:tab pos="3829050" algn="l"/>
                </a:tabLst>
              </a:pPr>
              <a:r>
                <a:rPr lang="en-US" sz="2000" dirty="0"/>
                <a:t>	</a:t>
              </a:r>
              <a:r>
                <a:rPr lang="en-US" sz="2000" b="1" dirty="0">
                  <a:solidFill>
                    <a:schemeClr val="folHlink"/>
                  </a:solidFill>
                </a:rPr>
                <a:t>&gt;</a:t>
              </a:r>
              <a:r>
                <a:rPr lang="en-US" sz="2000" dirty="0"/>
                <a:t>	</a:t>
              </a:r>
              <a:r>
                <a:rPr lang="en-US" sz="2000" dirty="0" err="1"/>
                <a:t>gt</a:t>
              </a:r>
              <a:r>
                <a:rPr lang="en-US" sz="2000" dirty="0"/>
                <a:t>	</a:t>
              </a:r>
              <a:r>
                <a:rPr lang="en-US" sz="2000" dirty="0" smtClean="0"/>
                <a:t>greater </a:t>
              </a:r>
              <a:r>
                <a:rPr lang="en-US" sz="2000" dirty="0"/>
                <a:t>than</a:t>
              </a:r>
            </a:p>
            <a:p>
              <a:pPr>
                <a:tabLst>
                  <a:tab pos="282575" algn="l"/>
                  <a:tab pos="1771650" algn="l"/>
                  <a:tab pos="3538538" algn="l"/>
                  <a:tab pos="3829050" algn="l"/>
                </a:tabLst>
              </a:pPr>
              <a:r>
                <a:rPr lang="en-US" sz="2000" dirty="0"/>
                <a:t>	</a:t>
              </a:r>
              <a:r>
                <a:rPr lang="en-US" sz="2000" dirty="0">
                  <a:solidFill>
                    <a:schemeClr val="folHlink"/>
                  </a:solidFill>
                </a:rPr>
                <a:t>&amp;</a:t>
              </a:r>
              <a:r>
                <a:rPr lang="en-US" sz="2000" dirty="0"/>
                <a:t>	amp	</a:t>
              </a:r>
              <a:r>
                <a:rPr lang="en-US" sz="2000" dirty="0" smtClean="0"/>
                <a:t>ampersand</a:t>
              </a:r>
              <a:endParaRPr lang="en-US" sz="2000" dirty="0"/>
            </a:p>
            <a:p>
              <a:pPr>
                <a:tabLst>
                  <a:tab pos="282575" algn="l"/>
                  <a:tab pos="1771650" algn="l"/>
                  <a:tab pos="3538538" algn="l"/>
                  <a:tab pos="3829050" algn="l"/>
                </a:tabLst>
              </a:pPr>
              <a:r>
                <a:rPr lang="en-US" sz="2000" dirty="0"/>
                <a:t>	</a:t>
              </a:r>
              <a:r>
                <a:rPr lang="en-US" altLang="zh-CN" dirty="0">
                  <a:solidFill>
                    <a:schemeClr val="folHlink"/>
                  </a:solidFill>
                  <a:ea typeface="SimSun" pitchFamily="2" charset="-122"/>
                </a:rPr>
                <a:t>' </a:t>
              </a:r>
              <a:r>
                <a:rPr lang="en-US" sz="2000" dirty="0"/>
                <a:t>	</a:t>
              </a:r>
              <a:r>
                <a:rPr lang="en-US" sz="2000" dirty="0" err="1"/>
                <a:t>apos</a:t>
              </a:r>
              <a:r>
                <a:rPr lang="en-US" sz="2000" dirty="0"/>
                <a:t>	</a:t>
              </a:r>
              <a:r>
                <a:rPr lang="en-US" sz="2000" dirty="0" smtClean="0"/>
                <a:t>apostrophe</a:t>
              </a:r>
              <a:r>
                <a:rPr lang="en-US" sz="2000" dirty="0"/>
                <a:t>, e.g., computer</a:t>
              </a:r>
              <a:r>
                <a:rPr lang="en-US" altLang="zh-CN" b="1" dirty="0">
                  <a:solidFill>
                    <a:schemeClr val="folHlink"/>
                  </a:solidFill>
                  <a:ea typeface="SimSun" pitchFamily="2" charset="-122"/>
                </a:rPr>
                <a:t>'</a:t>
              </a:r>
              <a:r>
                <a:rPr lang="en-US" sz="2000" dirty="0"/>
                <a:t>s keyboard</a:t>
              </a:r>
            </a:p>
            <a:p>
              <a:pPr>
                <a:tabLst>
                  <a:tab pos="282575" algn="l"/>
                  <a:tab pos="1771650" algn="l"/>
                  <a:tab pos="3538538" algn="l"/>
                  <a:tab pos="3829050" algn="l"/>
                </a:tabLst>
              </a:pPr>
              <a:r>
                <a:rPr lang="en-US" sz="2000" dirty="0"/>
                <a:t>	</a:t>
              </a:r>
              <a:r>
                <a:rPr lang="en-US" dirty="0">
                  <a:solidFill>
                    <a:schemeClr val="folHlink"/>
                  </a:solidFill>
                </a:rPr>
                <a:t>"</a:t>
              </a:r>
              <a:r>
                <a:rPr lang="en-US" dirty="0"/>
                <a:t>	</a:t>
              </a:r>
              <a:r>
                <a:rPr lang="en-US" dirty="0" err="1"/>
                <a:t>quot</a:t>
              </a:r>
              <a:r>
                <a:rPr lang="en-US" dirty="0"/>
                <a:t>	</a:t>
              </a:r>
              <a:r>
                <a:rPr lang="en-US" dirty="0" smtClean="0"/>
                <a:t>	quotation</a:t>
              </a:r>
              <a:endParaRPr lang="en-US" sz="2000" dirty="0"/>
            </a:p>
            <a:p>
              <a:endParaRPr lang="en-US" sz="2000" dirty="0"/>
            </a:p>
          </p:txBody>
        </p:sp>
        <p:sp>
          <p:nvSpPr>
            <p:cNvPr id="16394" name="Line 4"/>
            <p:cNvSpPr>
              <a:spLocks noChangeShapeType="1"/>
            </p:cNvSpPr>
            <p:nvPr/>
          </p:nvSpPr>
          <p:spPr bwMode="auto">
            <a:xfrm>
              <a:off x="288" y="115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5"/>
            <p:cNvSpPr>
              <a:spLocks noChangeShapeType="1"/>
            </p:cNvSpPr>
            <p:nvPr/>
          </p:nvSpPr>
          <p:spPr bwMode="auto">
            <a:xfrm>
              <a:off x="288" y="2112"/>
              <a:ext cx="48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8998" name="Rectangle 6"/>
          <p:cNvSpPr>
            <a:spLocks noChangeArrowheads="1"/>
          </p:cNvSpPr>
          <p:nvPr/>
        </p:nvSpPr>
        <p:spPr bwMode="auto">
          <a:xfrm>
            <a:off x="457200" y="3767138"/>
            <a:ext cx="72390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4950" indent="-234950"/>
            <a:r>
              <a:rPr lang="en-US" sz="2400"/>
              <a:t>Two ways to differentiate them:</a:t>
            </a:r>
          </a:p>
          <a:p>
            <a:pPr marL="234950" indent="-234950">
              <a:lnSpc>
                <a:spcPct val="120000"/>
              </a:lnSpc>
              <a:buFontTx/>
              <a:buChar char="•"/>
            </a:pPr>
            <a:r>
              <a:rPr lang="en-US" sz="2400"/>
              <a:t>Use </a:t>
            </a:r>
            <a:r>
              <a:rPr lang="en-US" sz="2400" b="1"/>
              <a:t>Entity Reference</a:t>
            </a:r>
            <a:r>
              <a:rPr lang="en-US" sz="2400"/>
              <a:t> for these characters</a:t>
            </a:r>
          </a:p>
          <a:p>
            <a:pPr marL="234950" indent="-234950"/>
            <a:r>
              <a:rPr lang="en-US" sz="2400"/>
              <a:t>	For example, to represent 0 </a:t>
            </a:r>
            <a:r>
              <a:rPr lang="en-US" sz="2400">
                <a:solidFill>
                  <a:schemeClr val="tx2"/>
                </a:solidFill>
              </a:rPr>
              <a:t>&lt;</a:t>
            </a:r>
            <a:r>
              <a:rPr lang="en-US" sz="2400"/>
              <a:t> x </a:t>
            </a:r>
            <a:r>
              <a:rPr lang="en-US" sz="2400">
                <a:solidFill>
                  <a:schemeClr val="tx2"/>
                </a:solidFill>
              </a:rPr>
              <a:t>&lt;</a:t>
            </a:r>
            <a:r>
              <a:rPr lang="en-US" sz="2400"/>
              <a:t> 100, you can use:</a:t>
            </a:r>
          </a:p>
          <a:p>
            <a:pPr marL="234950" indent="-234950"/>
            <a:r>
              <a:rPr lang="en-US" sz="2400"/>
              <a:t>	&lt;Range&gt; 0 </a:t>
            </a:r>
            <a:r>
              <a:rPr lang="en-US" sz="2400">
                <a:solidFill>
                  <a:schemeClr val="folHlink"/>
                </a:solidFill>
              </a:rPr>
              <a:t>&amp;lt;</a:t>
            </a:r>
            <a:r>
              <a:rPr lang="en-US" sz="2400"/>
              <a:t> x </a:t>
            </a:r>
            <a:r>
              <a:rPr lang="en-US" sz="2400">
                <a:solidFill>
                  <a:schemeClr val="folHlink"/>
                </a:solidFill>
              </a:rPr>
              <a:t>&amp;lt;</a:t>
            </a:r>
            <a:r>
              <a:rPr lang="en-US" sz="2400"/>
              <a:t> 100&lt;/Range&gt;</a:t>
            </a:r>
          </a:p>
        </p:txBody>
      </p:sp>
      <p:sp>
        <p:nvSpPr>
          <p:cNvPr id="16390" name="Rectangle 8"/>
          <p:cNvSpPr>
            <a:spLocks noChangeArrowheads="1"/>
          </p:cNvSpPr>
          <p:nvPr/>
        </p:nvSpPr>
        <p:spPr bwMode="auto">
          <a:xfrm>
            <a:off x="457200" y="98583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2575" indent="-282575">
              <a:buFontTx/>
              <a:buChar char="•"/>
            </a:pPr>
            <a:r>
              <a:rPr lang="en-US" sz="2400"/>
              <a:t>Five characters are reserved for markup purpose. The parsers need to differentiate them from the text content characters.</a:t>
            </a:r>
          </a:p>
          <a:p>
            <a:pPr marL="282575" indent="-282575">
              <a:buFontTx/>
              <a:buChar char="•"/>
            </a:pPr>
            <a:endParaRPr lang="en-US" sz="2400"/>
          </a:p>
        </p:txBody>
      </p:sp>
      <p:sp>
        <p:nvSpPr>
          <p:cNvPr id="469001" name="Rectangle 9"/>
          <p:cNvSpPr>
            <a:spLocks noChangeArrowheads="1"/>
          </p:cNvSpPr>
          <p:nvPr/>
        </p:nvSpPr>
        <p:spPr bwMode="auto">
          <a:xfrm>
            <a:off x="381000" y="5441950"/>
            <a:ext cx="7902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82575" indent="-282575">
              <a:buFontTx/>
              <a:buChar char="•"/>
            </a:pPr>
            <a:r>
              <a:rPr lang="en-US" sz="2400"/>
              <a:t>Use </a:t>
            </a:r>
            <a:r>
              <a:rPr lang="en-US" sz="2400" b="1"/>
              <a:t>Character Reference</a:t>
            </a:r>
            <a:r>
              <a:rPr lang="en-US" sz="2400"/>
              <a:t> (ASCII code) for these characters</a:t>
            </a:r>
          </a:p>
          <a:p>
            <a:pPr marL="282575" indent="-282575"/>
            <a:r>
              <a:rPr lang="en-US" sz="2400"/>
              <a:t>	For example, </a:t>
            </a:r>
          </a:p>
          <a:p>
            <a:pPr marL="282575" indent="-282575"/>
            <a:r>
              <a:rPr lang="en-US" sz="2400"/>
              <a:t>	&lt;Range&gt; </a:t>
            </a:r>
            <a:r>
              <a:rPr lang="en-US" sz="2400">
                <a:solidFill>
                  <a:schemeClr val="folHlink"/>
                </a:solidFill>
              </a:rPr>
              <a:t>&amp;#60;</a:t>
            </a:r>
            <a:r>
              <a:rPr lang="en-US" sz="2400"/>
              <a:t> x </a:t>
            </a:r>
            <a:r>
              <a:rPr lang="en-US" sz="2400">
                <a:solidFill>
                  <a:schemeClr val="folHlink"/>
                </a:solidFill>
              </a:rPr>
              <a:t>&amp;#60;</a:t>
            </a:r>
            <a:r>
              <a:rPr lang="en-US" sz="2400"/>
              <a:t> 100&lt;/Range&gt;</a:t>
            </a:r>
          </a:p>
        </p:txBody>
      </p:sp>
      <p:sp>
        <p:nvSpPr>
          <p:cNvPr id="16392" name="Rectangular Callout 1"/>
          <p:cNvSpPr>
            <a:spLocks noChangeArrowheads="1"/>
          </p:cNvSpPr>
          <p:nvPr/>
        </p:nvSpPr>
        <p:spPr bwMode="auto">
          <a:xfrm>
            <a:off x="7086600" y="3767138"/>
            <a:ext cx="1981200" cy="1490662"/>
          </a:xfrm>
          <a:prstGeom prst="wedgeRectCallout">
            <a:avLst>
              <a:gd name="adj1" fmla="val -79690"/>
              <a:gd name="adj2" fmla="val -66069"/>
            </a:avLst>
          </a:prstGeom>
          <a:solidFill>
            <a:schemeClr val="accent1"/>
          </a:solidFill>
          <a:ln w="9525" algn="ctr">
            <a:solidFill>
              <a:schemeClr val="tx1"/>
            </a:solidFill>
            <a:round/>
            <a:headEnd/>
            <a:tailEnd/>
          </a:ln>
        </p:spPr>
        <p:txBody>
          <a:bodyPr/>
          <a:lstStyle/>
          <a:p>
            <a:r>
              <a:rPr lang="en-US" dirty="0"/>
              <a:t>What happen if your </a:t>
            </a:r>
            <a:r>
              <a:rPr lang="en-US" dirty="0" smtClean="0"/>
              <a:t>post </a:t>
            </a:r>
            <a:r>
              <a:rPr lang="en-US" dirty="0"/>
              <a:t>in </a:t>
            </a:r>
            <a:r>
              <a:rPr lang="en-US" dirty="0" smtClean="0"/>
              <a:t>the course </a:t>
            </a:r>
            <a:r>
              <a:rPr lang="en-US" dirty="0"/>
              <a:t>discussion board has characters </a:t>
            </a:r>
            <a:r>
              <a:rPr lang="en-US" dirty="0">
                <a:solidFill>
                  <a:srgbClr val="0000FF"/>
                </a:solidFill>
              </a:rPr>
              <a:t>&lt;</a:t>
            </a:r>
            <a:r>
              <a:rPr lang="en-US" dirty="0"/>
              <a:t> and </a:t>
            </a:r>
            <a:r>
              <a:rPr lang="en-US" dirty="0">
                <a:solidFill>
                  <a:srgbClr val="0000FF"/>
                </a:solidFill>
              </a:rPr>
              <a:t>&gt;</a:t>
            </a:r>
            <a:r>
              <a:rPr lang="en-US" dirty="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8"/>
                                        </p:tgtEl>
                                        <p:attrNameLst>
                                          <p:attrName>style.visibility</p:attrName>
                                        </p:attrNameLst>
                                      </p:cBhvr>
                                      <p:to>
                                        <p:strVal val="visible"/>
                                      </p:to>
                                    </p:set>
                                    <p:animEffect transition="in" filter="wipe(left)">
                                      <p:cBhvr>
                                        <p:cTn id="7" dur="500"/>
                                        <p:tgtEl>
                                          <p:spTgt spid="468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9001"/>
                                        </p:tgtEl>
                                        <p:attrNameLst>
                                          <p:attrName>style.visibility</p:attrName>
                                        </p:attrNameLst>
                                      </p:cBhvr>
                                      <p:to>
                                        <p:strVal val="visible"/>
                                      </p:to>
                                    </p:set>
                                    <p:animEffect transition="in" filter="wipe(left)">
                                      <p:cBhvr>
                                        <p:cTn id="12"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90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85FBEA1-AD14-48C3-92E1-449D3CA96D9F}" type="slidenum">
              <a:rPr lang="en-US" smtClean="0">
                <a:solidFill>
                  <a:schemeClr val="tx2"/>
                </a:solidFill>
              </a:rPr>
              <a:pPr/>
              <a:t>14</a:t>
            </a:fld>
            <a:endParaRPr lang="en-US" smtClean="0">
              <a:solidFill>
                <a:schemeClr val="tx2"/>
              </a:solidFill>
            </a:endParaRPr>
          </a:p>
        </p:txBody>
      </p:sp>
      <p:sp>
        <p:nvSpPr>
          <p:cNvPr id="17411" name="Rectangle 2"/>
          <p:cNvSpPr>
            <a:spLocks noGrp="1" noChangeArrowheads="1"/>
          </p:cNvSpPr>
          <p:nvPr>
            <p:ph type="title"/>
          </p:nvPr>
        </p:nvSpPr>
        <p:spPr>
          <a:xfrm>
            <a:off x="1403350" y="61913"/>
            <a:ext cx="7283450" cy="623887"/>
          </a:xfrm>
        </p:spPr>
        <p:txBody>
          <a:bodyPr/>
          <a:lstStyle/>
          <a:p>
            <a:pPr eaLnBrk="1" hangingPunct="1"/>
            <a:r>
              <a:rPr lang="en-US" smtClean="0"/>
              <a:t>Character and Parsed Character Data </a:t>
            </a:r>
          </a:p>
        </p:txBody>
      </p:sp>
      <p:sp>
        <p:nvSpPr>
          <p:cNvPr id="17412" name="Text Box 66"/>
          <p:cNvSpPr txBox="1">
            <a:spLocks noChangeArrowheads="1"/>
          </p:cNvSpPr>
          <p:nvPr/>
        </p:nvSpPr>
        <p:spPr bwMode="auto">
          <a:xfrm>
            <a:off x="457200" y="990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If a piece of text has many markup characters, the reference method makes the text not readable.</a:t>
            </a:r>
          </a:p>
        </p:txBody>
      </p:sp>
      <p:sp>
        <p:nvSpPr>
          <p:cNvPr id="17413" name="Text Box 67"/>
          <p:cNvSpPr txBox="1">
            <a:spLocks noChangeArrowheads="1"/>
          </p:cNvSpPr>
          <p:nvPr/>
        </p:nvSpPr>
        <p:spPr bwMode="auto">
          <a:xfrm>
            <a:off x="533400" y="1790700"/>
            <a:ext cx="74072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latin typeface="Arial" charset="0"/>
              </a:rPr>
              <a:t>&lt;/myCode&gt; </a:t>
            </a:r>
          </a:p>
        </p:txBody>
      </p:sp>
      <p:grpSp>
        <p:nvGrpSpPr>
          <p:cNvPr id="2" name="Group 71"/>
          <p:cNvGrpSpPr>
            <a:grpSpLocks/>
          </p:cNvGrpSpPr>
          <p:nvPr/>
        </p:nvGrpSpPr>
        <p:grpSpPr bwMode="auto">
          <a:xfrm>
            <a:off x="152400" y="4187825"/>
            <a:ext cx="8839200" cy="2289175"/>
            <a:chOff x="96" y="2638"/>
            <a:chExt cx="5568" cy="1442"/>
          </a:xfrm>
        </p:grpSpPr>
        <p:sp>
          <p:nvSpPr>
            <p:cNvPr id="17416" name="Text Box 69"/>
            <p:cNvSpPr txBox="1">
              <a:spLocks noChangeArrowheads="1"/>
            </p:cNvSpPr>
            <p:nvPr/>
          </p:nvSpPr>
          <p:spPr bwMode="auto">
            <a:xfrm>
              <a:off x="336" y="2638"/>
              <a:ext cx="504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latin typeface="Arial" charset="0"/>
                </a:rPr>
                <a:t>	function AND(a, b) { </a:t>
              </a:r>
            </a:p>
            <a:p>
              <a:r>
                <a:rPr lang="en-US">
                  <a:latin typeface="Arial" charset="0"/>
                </a:rPr>
                <a:t>		if (a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a:t>
              </a:r>
              <a:r>
                <a:rPr lang="en-US">
                  <a:solidFill>
                    <a:schemeClr val="folHlink"/>
                  </a:solidFill>
                  <a:latin typeface="Arial" charset="0"/>
                </a:rPr>
                <a:t>&amp;amp;&amp;amp;</a:t>
              </a:r>
              <a:r>
                <a:rPr lang="en-US">
                  <a:latin typeface="Arial" charset="0"/>
                </a:rPr>
                <a:t> b ==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then </a:t>
              </a:r>
            </a:p>
            <a:p>
              <a:r>
                <a:rPr lang="en-US">
                  <a:latin typeface="Arial" charset="0"/>
                </a:rPr>
                <a:t>			{ return </a:t>
              </a:r>
              <a:r>
                <a:rPr lang="en-US">
                  <a:solidFill>
                    <a:schemeClr val="folHlink"/>
                  </a:solidFill>
                  <a:latin typeface="Arial" charset="0"/>
                </a:rPr>
                <a:t>&amp;quot;</a:t>
              </a:r>
              <a:r>
                <a:rPr lang="en-US">
                  <a:latin typeface="Arial" charset="0"/>
                </a:rPr>
                <a:t>true</a:t>
              </a:r>
              <a:r>
                <a:rPr lang="en-US">
                  <a:solidFill>
                    <a:schemeClr val="folHlink"/>
                  </a:solidFill>
                  <a:latin typeface="Arial" charset="0"/>
                </a:rPr>
                <a:t>&amp;quot;</a:t>
              </a:r>
              <a:r>
                <a:rPr lang="en-US">
                  <a:latin typeface="Arial" charset="0"/>
                </a:rPr>
                <a:t> } </a:t>
              </a:r>
            </a:p>
            <a:p>
              <a:r>
                <a:rPr lang="en-US">
                  <a:latin typeface="Arial" charset="0"/>
                </a:rPr>
                <a:t>		else </a:t>
              </a:r>
            </a:p>
            <a:p>
              <a:r>
                <a:rPr lang="en-US">
                  <a:latin typeface="Arial" charset="0"/>
                </a:rPr>
                <a:t>		{ return </a:t>
              </a:r>
              <a:r>
                <a:rPr lang="en-US">
                  <a:solidFill>
                    <a:schemeClr val="folHlink"/>
                  </a:solidFill>
                  <a:latin typeface="Arial" charset="0"/>
                </a:rPr>
                <a:t>&amp;quot;</a:t>
              </a:r>
              <a:r>
                <a:rPr lang="en-US">
                  <a:latin typeface="Arial" charset="0"/>
                </a:rPr>
                <a:t>false</a:t>
              </a:r>
              <a:r>
                <a:rPr lang="en-US">
                  <a:solidFill>
                    <a:schemeClr val="folHlink"/>
                  </a:solidFill>
                  <a:latin typeface="Arial" charset="0"/>
                </a:rPr>
                <a:t>&amp;quot;</a:t>
              </a:r>
              <a:r>
                <a:rPr lang="en-US">
                  <a:latin typeface="Arial" charset="0"/>
                </a:rPr>
                <a:t> } </a:t>
              </a:r>
            </a:p>
            <a:p>
              <a:r>
                <a:rPr lang="en-US">
                  <a:latin typeface="Arial" charset="0"/>
                </a:rPr>
                <a:t>	} </a:t>
              </a:r>
            </a:p>
            <a:p>
              <a:r>
                <a:rPr lang="en-US">
                  <a:latin typeface="Arial" charset="0"/>
                </a:rPr>
                <a:t>&lt;/myCode&gt; </a:t>
              </a:r>
            </a:p>
          </p:txBody>
        </p:sp>
        <p:sp>
          <p:nvSpPr>
            <p:cNvPr id="17417" name="Line 70"/>
            <p:cNvSpPr>
              <a:spLocks noChangeShapeType="1"/>
            </p:cNvSpPr>
            <p:nvPr/>
          </p:nvSpPr>
          <p:spPr bwMode="auto">
            <a:xfrm>
              <a:off x="96" y="2638"/>
              <a:ext cx="5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 name="Oval Callout 8"/>
          <p:cNvSpPr>
            <a:spLocks noChangeArrowheads="1"/>
          </p:cNvSpPr>
          <p:nvPr/>
        </p:nvSpPr>
        <p:spPr bwMode="auto">
          <a:xfrm>
            <a:off x="5638800" y="2895600"/>
            <a:ext cx="2438400" cy="1600200"/>
          </a:xfrm>
          <a:prstGeom prst="wedgeEllipseCallout">
            <a:avLst>
              <a:gd name="adj1" fmla="val -20833"/>
              <a:gd name="adj2" fmla="val 62500"/>
            </a:avLst>
          </a:prstGeom>
          <a:solidFill>
            <a:schemeClr val="accent1"/>
          </a:solidFill>
          <a:ln w="9525" algn="ctr">
            <a:solidFill>
              <a:schemeClr val="tx1"/>
            </a:solidFill>
            <a:round/>
            <a:headEnd/>
            <a:tailEnd/>
          </a:ln>
        </p:spPr>
        <p:txBody>
          <a:bodyPr/>
          <a:lstStyle/>
          <a:p>
            <a:pPr algn="ctr"/>
            <a:r>
              <a:rPr lang="en-US"/>
              <a:t>Using Entity Reference for the special characters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9E217CD1-EE5A-4149-8553-E2D614C589C1}" type="slidenum">
              <a:rPr lang="en-US" smtClean="0">
                <a:solidFill>
                  <a:schemeClr val="tx2"/>
                </a:solidFill>
              </a:rPr>
              <a:pPr/>
              <a:t>15</a:t>
            </a:fld>
            <a:endParaRPr lang="en-US" smtClean="0">
              <a:solidFill>
                <a:schemeClr val="tx2"/>
              </a:solidFill>
            </a:endParaRPr>
          </a:p>
        </p:txBody>
      </p:sp>
      <p:sp>
        <p:nvSpPr>
          <p:cNvPr id="18435" name="Rectangle 2"/>
          <p:cNvSpPr>
            <a:spLocks noGrp="1" noChangeArrowheads="1"/>
          </p:cNvSpPr>
          <p:nvPr>
            <p:ph type="title"/>
          </p:nvPr>
        </p:nvSpPr>
        <p:spPr>
          <a:xfrm>
            <a:off x="990600" y="61913"/>
            <a:ext cx="8001000" cy="623887"/>
          </a:xfrm>
        </p:spPr>
        <p:txBody>
          <a:bodyPr/>
          <a:lstStyle/>
          <a:p>
            <a:pPr eaLnBrk="1" hangingPunct="1"/>
            <a:r>
              <a:rPr lang="en-US" smtClean="0"/>
              <a:t>Using </a:t>
            </a:r>
            <a:r>
              <a:rPr lang="en-US" i="1" smtClean="0"/>
              <a:t>Character</a:t>
            </a:r>
            <a:r>
              <a:rPr lang="en-US" smtClean="0"/>
              <a:t> and </a:t>
            </a:r>
            <a:r>
              <a:rPr lang="en-US" i="1" smtClean="0"/>
              <a:t>Parsed Character Data </a:t>
            </a:r>
          </a:p>
        </p:txBody>
      </p:sp>
      <p:sp>
        <p:nvSpPr>
          <p:cNvPr id="18436" name="Text Box 3"/>
          <p:cNvSpPr txBox="1">
            <a:spLocks noChangeArrowheads="1"/>
          </p:cNvSpPr>
          <p:nvPr/>
        </p:nvSpPr>
        <p:spPr bwMode="auto">
          <a:xfrm>
            <a:off x="457200" y="11811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dirty="0"/>
              <a:t>XML parsers differentiate two types of textual </a:t>
            </a:r>
            <a:r>
              <a:rPr lang="en-US" sz="2400" dirty="0" err="1" smtClean="0"/>
              <a:t>data:</a:t>
            </a:r>
            <a:r>
              <a:rPr lang="en-US" sz="2400" b="1" dirty="0" err="1" smtClean="0"/>
              <a:t>ATA</a:t>
            </a:r>
            <a:r>
              <a:rPr lang="en-US" sz="2400" dirty="0" smtClean="0"/>
              <a:t> </a:t>
            </a:r>
            <a:r>
              <a:rPr lang="en-US" sz="2400" dirty="0"/>
              <a:t>- Character Data: Data that appears </a:t>
            </a:r>
            <a:br>
              <a:rPr lang="en-US" sz="2400" dirty="0"/>
            </a:br>
            <a:r>
              <a:rPr lang="en-US" sz="2400" dirty="0"/>
              <a:t>between the pair: </a:t>
            </a:r>
            <a:r>
              <a:rPr lang="en-US" sz="2400" dirty="0">
                <a:solidFill>
                  <a:schemeClr val="folHlink"/>
                </a:solidFill>
              </a:rPr>
              <a:t>&lt;![CDATA[</a:t>
            </a:r>
            <a:r>
              <a:rPr lang="en-US" sz="2400" dirty="0"/>
              <a:t> and </a:t>
            </a:r>
            <a:r>
              <a:rPr lang="en-US" sz="2400" dirty="0">
                <a:solidFill>
                  <a:schemeClr val="folHlink"/>
                </a:solidFill>
              </a:rPr>
              <a:t>]]&gt;</a:t>
            </a:r>
            <a:r>
              <a:rPr lang="en-US" sz="2400" dirty="0"/>
              <a:t> tags </a:t>
            </a:r>
          </a:p>
          <a:p>
            <a:pPr>
              <a:buFontTx/>
              <a:buChar char="•"/>
            </a:pPr>
            <a:r>
              <a:rPr lang="en-US" sz="2400" b="1" dirty="0"/>
              <a:t>PCDATA</a:t>
            </a:r>
            <a:r>
              <a:rPr lang="en-US" sz="2400" dirty="0"/>
              <a:t> - Parsed Character Data: Any data that are not in CDATA tags.</a:t>
            </a:r>
          </a:p>
          <a:p>
            <a:pPr>
              <a:buFontTx/>
              <a:buChar char="•"/>
            </a:pPr>
            <a:r>
              <a:rPr lang="en-US" sz="2400" dirty="0"/>
              <a:t>Using CDATA for text with many markup characters is more readable:</a:t>
            </a:r>
          </a:p>
          <a:p>
            <a:r>
              <a:rPr lang="en-US" sz="2400" dirty="0"/>
              <a:t> </a:t>
            </a:r>
          </a:p>
        </p:txBody>
      </p:sp>
      <p:sp>
        <p:nvSpPr>
          <p:cNvPr id="18437" name="Text Box 5"/>
          <p:cNvSpPr txBox="1">
            <a:spLocks noChangeArrowheads="1"/>
          </p:cNvSpPr>
          <p:nvPr/>
        </p:nvSpPr>
        <p:spPr bwMode="auto">
          <a:xfrm>
            <a:off x="2133600" y="3806825"/>
            <a:ext cx="6324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Lst>
              <a:defRPr>
                <a:solidFill>
                  <a:schemeClr val="tx1"/>
                </a:solidFill>
                <a:latin typeface="Times New Roman" pitchFamily="18" charset="0"/>
              </a:defRPr>
            </a:lvl1pPr>
            <a:lvl2pPr marL="742950" indent="-285750">
              <a:tabLst>
                <a:tab pos="457200" algn="l"/>
                <a:tab pos="914400" algn="l"/>
                <a:tab pos="1371600" algn="l"/>
              </a:tabLst>
              <a:defRPr>
                <a:solidFill>
                  <a:schemeClr val="tx1"/>
                </a:solidFill>
                <a:latin typeface="Times New Roman" pitchFamily="18" charset="0"/>
              </a:defRPr>
            </a:lvl2pPr>
            <a:lvl3pPr marL="1143000" indent="-228600">
              <a:tabLst>
                <a:tab pos="457200" algn="l"/>
                <a:tab pos="914400" algn="l"/>
                <a:tab pos="1371600" algn="l"/>
              </a:tabLst>
              <a:defRPr>
                <a:solidFill>
                  <a:schemeClr val="tx1"/>
                </a:solidFill>
                <a:latin typeface="Times New Roman" pitchFamily="18" charset="0"/>
              </a:defRPr>
            </a:lvl3pPr>
            <a:lvl4pPr marL="1600200" indent="-228600">
              <a:tabLst>
                <a:tab pos="457200" algn="l"/>
                <a:tab pos="914400" algn="l"/>
                <a:tab pos="1371600" algn="l"/>
              </a:tabLst>
              <a:defRPr>
                <a:solidFill>
                  <a:schemeClr val="tx1"/>
                </a:solidFill>
                <a:latin typeface="Times New Roman" pitchFamily="18" charset="0"/>
              </a:defRPr>
            </a:lvl4pPr>
            <a:lvl5pPr marL="2057400" indent="-228600">
              <a:tabLst>
                <a:tab pos="457200" algn="l"/>
                <a:tab pos="914400" algn="l"/>
                <a:tab pos="13716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Lst>
              <a:defRPr>
                <a:solidFill>
                  <a:schemeClr val="tx1"/>
                </a:solidFill>
                <a:latin typeface="Times New Roman" pitchFamily="18" charset="0"/>
              </a:defRPr>
            </a:lvl9pPr>
          </a:lstStyle>
          <a:p>
            <a:r>
              <a:rPr lang="en-US">
                <a:latin typeface="Arial" charset="0"/>
              </a:rPr>
              <a:t>&lt;myCode&gt; </a:t>
            </a:r>
          </a:p>
          <a:p>
            <a:r>
              <a:rPr lang="en-US"/>
              <a:t>	</a:t>
            </a:r>
            <a:r>
              <a:rPr lang="en-US">
                <a:solidFill>
                  <a:srgbClr val="990000"/>
                </a:solidFill>
              </a:rPr>
              <a:t>&lt;![CDATA[</a:t>
            </a:r>
            <a:r>
              <a:rPr lang="en-US"/>
              <a:t> </a:t>
            </a:r>
            <a:r>
              <a:rPr lang="en-US">
                <a:latin typeface="Arial" charset="0"/>
              </a:rPr>
              <a:t>	</a:t>
            </a:r>
          </a:p>
          <a:p>
            <a:r>
              <a:rPr lang="en-US">
                <a:latin typeface="Arial" charset="0"/>
              </a:rPr>
              <a:t>		function AND(a, b) { </a:t>
            </a:r>
          </a:p>
          <a:p>
            <a:r>
              <a:rPr lang="en-US">
                <a:latin typeface="Arial" charset="0"/>
              </a:rPr>
              <a:t>			if (a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a:t>
            </a:r>
            <a:r>
              <a:rPr lang="en-US">
                <a:solidFill>
                  <a:schemeClr val="folHlink"/>
                </a:solidFill>
                <a:latin typeface="Arial" charset="0"/>
              </a:rPr>
              <a:t>&amp;&amp;</a:t>
            </a:r>
            <a:r>
              <a:rPr lang="en-US">
                <a:latin typeface="Arial" charset="0"/>
              </a:rPr>
              <a:t> b == </a:t>
            </a:r>
            <a:r>
              <a:rPr lang="en-US">
                <a:solidFill>
                  <a:schemeClr val="folHlink"/>
                </a:solidFill>
                <a:latin typeface="Arial" charset="0"/>
              </a:rPr>
              <a:t>“</a:t>
            </a:r>
            <a:r>
              <a:rPr lang="en-US">
                <a:latin typeface="Arial" charset="0"/>
              </a:rPr>
              <a:t>true</a:t>
            </a:r>
            <a:r>
              <a:rPr lang="en-US">
                <a:solidFill>
                  <a:schemeClr val="folHlink"/>
                </a:solidFill>
                <a:latin typeface="Arial" charset="0"/>
              </a:rPr>
              <a:t>”</a:t>
            </a:r>
            <a:r>
              <a:rPr lang="en-US">
                <a:latin typeface="Arial" charset="0"/>
              </a:rPr>
              <a:t>) then </a:t>
            </a:r>
          </a:p>
          <a:p>
            <a:r>
              <a:rPr lang="en-US">
                <a:latin typeface="Arial" charset="0"/>
              </a:rPr>
              <a:t>				{ return “true” } </a:t>
            </a:r>
          </a:p>
          <a:p>
            <a:r>
              <a:rPr lang="en-US">
                <a:latin typeface="Arial" charset="0"/>
              </a:rPr>
              <a:t>			else </a:t>
            </a:r>
          </a:p>
          <a:p>
            <a:r>
              <a:rPr lang="en-US">
                <a:latin typeface="Arial" charset="0"/>
              </a:rPr>
              <a:t>			{ return </a:t>
            </a:r>
            <a:r>
              <a:rPr lang="en-US">
                <a:solidFill>
                  <a:schemeClr val="folHlink"/>
                </a:solidFill>
                <a:latin typeface="Arial" charset="0"/>
              </a:rPr>
              <a:t>“</a:t>
            </a:r>
            <a:r>
              <a:rPr lang="en-US">
                <a:latin typeface="Arial" charset="0"/>
              </a:rPr>
              <a:t>false</a:t>
            </a:r>
            <a:r>
              <a:rPr lang="en-US">
                <a:solidFill>
                  <a:schemeClr val="folHlink"/>
                </a:solidFill>
                <a:latin typeface="Arial" charset="0"/>
              </a:rPr>
              <a:t>”</a:t>
            </a:r>
            <a:r>
              <a:rPr lang="en-US">
                <a:latin typeface="Arial" charset="0"/>
              </a:rPr>
              <a:t> } </a:t>
            </a:r>
          </a:p>
          <a:p>
            <a:r>
              <a:rPr lang="en-US">
                <a:latin typeface="Arial" charset="0"/>
              </a:rPr>
              <a:t>		} </a:t>
            </a:r>
          </a:p>
          <a:p>
            <a:r>
              <a:rPr lang="en-US">
                <a:solidFill>
                  <a:srgbClr val="990000"/>
                </a:solidFill>
                <a:latin typeface="Arial" charset="0"/>
              </a:rPr>
              <a:t>	]]&gt;</a:t>
            </a:r>
          </a:p>
          <a:p>
            <a:r>
              <a:rPr lang="en-US">
                <a:latin typeface="Arial" charset="0"/>
              </a:rPr>
              <a:t>&lt;/myCode&gt;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9B2A33F-80BA-4740-8212-7A4F9014CA94}" type="slidenum">
              <a:rPr lang="en-US" smtClean="0">
                <a:solidFill>
                  <a:schemeClr val="tx2"/>
                </a:solidFill>
              </a:rPr>
              <a:pPr/>
              <a:t>16</a:t>
            </a:fld>
            <a:endParaRPr lang="en-US" smtClean="0">
              <a:solidFill>
                <a:schemeClr val="tx2"/>
              </a:solidFill>
            </a:endParaRPr>
          </a:p>
        </p:txBody>
      </p:sp>
      <p:sp>
        <p:nvSpPr>
          <p:cNvPr id="19459" name="Rectangle 2"/>
          <p:cNvSpPr>
            <a:spLocks noGrp="1" noChangeArrowheads="1"/>
          </p:cNvSpPr>
          <p:nvPr>
            <p:ph type="title"/>
          </p:nvPr>
        </p:nvSpPr>
        <p:spPr>
          <a:xfrm>
            <a:off x="1403350" y="61913"/>
            <a:ext cx="7283450" cy="623887"/>
          </a:xfrm>
        </p:spPr>
        <p:txBody>
          <a:bodyPr/>
          <a:lstStyle/>
          <a:p>
            <a:pPr eaLnBrk="1" hangingPunct="1"/>
            <a:r>
              <a:rPr lang="en-US" sz="2800" smtClean="0"/>
              <a:t>Representing Special Characters in CDATA</a:t>
            </a:r>
          </a:p>
        </p:txBody>
      </p:sp>
      <p:sp>
        <p:nvSpPr>
          <p:cNvPr id="19460" name="Text Box 3"/>
          <p:cNvSpPr txBox="1">
            <a:spLocks noChangeArrowheads="1"/>
          </p:cNvSpPr>
          <p:nvPr/>
        </p:nvSpPr>
        <p:spPr bwMode="auto">
          <a:xfrm>
            <a:off x="304800" y="1412875"/>
            <a:ext cx="8382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 typeface="Wingdings" pitchFamily="2" charset="2"/>
              <a:buChar char="§"/>
            </a:pPr>
            <a:r>
              <a:rPr lang="en-US" sz="2400" dirty="0"/>
              <a:t>XML parsers will ignore (not do syntax checking) CDATA but parse PCDATA — that is, interpret it as </a:t>
            </a:r>
            <a:r>
              <a:rPr lang="en-US" sz="2400" dirty="0" smtClean="0"/>
              <a:t>a part of the markup </a:t>
            </a:r>
            <a:r>
              <a:rPr lang="en-US" sz="2400" dirty="0"/>
              <a:t>language. </a:t>
            </a:r>
          </a:p>
          <a:p>
            <a:pPr>
              <a:lnSpc>
                <a:spcPct val="120000"/>
              </a:lnSpc>
              <a:buFont typeface="Wingdings" pitchFamily="2" charset="2"/>
              <a:buChar char="§"/>
            </a:pPr>
            <a:r>
              <a:rPr lang="en-US" sz="2400" dirty="0"/>
              <a:t>The practical implication is that data between the tags </a:t>
            </a:r>
            <a:r>
              <a:rPr lang="en-US" sz="2400" dirty="0">
                <a:solidFill>
                  <a:schemeClr val="folHlink"/>
                </a:solidFill>
              </a:rPr>
              <a:t>&lt;![CDATA[</a:t>
            </a:r>
            <a:r>
              <a:rPr lang="en-US" sz="2400" dirty="0"/>
              <a:t> and </a:t>
            </a:r>
            <a:r>
              <a:rPr lang="en-US" sz="2400" dirty="0" smtClean="0">
                <a:solidFill>
                  <a:schemeClr val="folHlink"/>
                </a:solidFill>
              </a:rPr>
              <a:t>]]&gt;</a:t>
            </a:r>
            <a:r>
              <a:rPr lang="en-US" sz="2400" dirty="0" smtClean="0"/>
              <a:t>, we do </a:t>
            </a:r>
            <a:r>
              <a:rPr lang="en-US" sz="2400" dirty="0"/>
              <a:t>not have to conform to the syntax of XML.</a:t>
            </a:r>
          </a:p>
          <a:p>
            <a:pPr>
              <a:lnSpc>
                <a:spcPct val="120000"/>
              </a:lnSpc>
              <a:buFont typeface="Wingdings" pitchFamily="2" charset="2"/>
              <a:buChar char="§"/>
            </a:pPr>
            <a:r>
              <a:rPr lang="en-US" sz="2400" dirty="0"/>
              <a:t>Outside the tags </a:t>
            </a:r>
            <a:r>
              <a:rPr lang="en-US" sz="2400" dirty="0">
                <a:solidFill>
                  <a:schemeClr val="folHlink"/>
                </a:solidFill>
              </a:rPr>
              <a:t>&lt;![CDATA[</a:t>
            </a:r>
            <a:r>
              <a:rPr lang="en-US" sz="2400" dirty="0"/>
              <a:t> and </a:t>
            </a:r>
            <a:r>
              <a:rPr lang="en-US" sz="2400" dirty="0" smtClean="0">
                <a:solidFill>
                  <a:schemeClr val="folHlink"/>
                </a:solidFill>
              </a:rPr>
              <a:t>]]&gt;</a:t>
            </a:r>
            <a:r>
              <a:rPr lang="en-US" sz="2400" dirty="0" smtClean="0"/>
              <a:t>, we must </a:t>
            </a:r>
            <a:r>
              <a:rPr lang="en-US" sz="2400" dirty="0"/>
              <a:t>conform to the syntax of XML.</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
            <a:ext cx="8001000" cy="623888"/>
          </a:xfrm>
        </p:spPr>
        <p:txBody>
          <a:bodyPr/>
          <a:lstStyle/>
          <a:p>
            <a:pPr algn="ctr"/>
            <a:r>
              <a:rPr lang="en-US" dirty="0" smtClean="0"/>
              <a:t>Whitespace </a:t>
            </a:r>
            <a:r>
              <a:rPr lang="en-US" dirty="0" smtClean="0"/>
              <a:t>in XML</a:t>
            </a:r>
          </a:p>
        </p:txBody>
      </p:sp>
      <p:sp>
        <p:nvSpPr>
          <p:cNvPr id="20483" name="Content Placeholder 2"/>
          <p:cNvSpPr>
            <a:spLocks noGrp="1"/>
          </p:cNvSpPr>
          <p:nvPr>
            <p:ph idx="1"/>
          </p:nvPr>
        </p:nvSpPr>
        <p:spPr>
          <a:xfrm>
            <a:off x="950913" y="1371600"/>
            <a:ext cx="8269287" cy="990600"/>
          </a:xfrm>
        </p:spPr>
        <p:txBody>
          <a:bodyPr/>
          <a:lstStyle/>
          <a:p>
            <a:r>
              <a:rPr lang="en-US" smtClean="0"/>
              <a:t>XML defines four characters to be whitespace</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F61DEB-0A96-4507-99EB-C387410F0BF2}" type="slidenum">
              <a:rPr lang="en-US" smtClean="0">
                <a:solidFill>
                  <a:schemeClr val="tx2"/>
                </a:solidFill>
              </a:rPr>
              <a:pPr/>
              <a:t>17</a:t>
            </a:fld>
            <a:endParaRPr lang="en-US" smtClean="0">
              <a:solidFill>
                <a:schemeClr val="tx2"/>
              </a:solidFill>
            </a:endParaRPr>
          </a:p>
        </p:txBody>
      </p:sp>
      <p:graphicFrame>
        <p:nvGraphicFramePr>
          <p:cNvPr id="5" name="Table 4"/>
          <p:cNvGraphicFramePr>
            <a:graphicFrameLocks noGrp="1"/>
          </p:cNvGraphicFramePr>
          <p:nvPr/>
        </p:nvGraphicFramePr>
        <p:xfrm>
          <a:off x="1371600" y="2057400"/>
          <a:ext cx="6096000" cy="2743200"/>
        </p:xfrm>
        <a:graphic>
          <a:graphicData uri="http://schemas.openxmlformats.org/drawingml/2006/table">
            <a:tbl>
              <a:tblPr firstRow="1" bandRow="1">
                <a:tableStyleId>{5C22544A-7EE6-4342-B048-85BDC9FD1C3A}</a:tableStyleId>
              </a:tblPr>
              <a:tblGrid>
                <a:gridCol w="3048000"/>
                <a:gridCol w="3048000"/>
              </a:tblGrid>
              <a:tr h="548640">
                <a:tc>
                  <a:txBody>
                    <a:bodyPr/>
                    <a:lstStyle/>
                    <a:p>
                      <a:r>
                        <a:rPr lang="en-US" sz="2000" dirty="0" smtClean="0">
                          <a:latin typeface="Arial" pitchFamily="34" charset="0"/>
                          <a:cs typeface="Arial" pitchFamily="34" charset="0"/>
                        </a:rPr>
                        <a:t>Character</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Unicode Value</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tab</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#x9</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newline</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a:t>
                      </a:r>
                      <a:r>
                        <a:rPr lang="en-US" sz="2000" dirty="0" err="1" smtClean="0">
                          <a:latin typeface="Arial" pitchFamily="34" charset="0"/>
                          <a:cs typeface="Arial" pitchFamily="34" charset="0"/>
                        </a:rPr>
                        <a:t>xA</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carriage</a:t>
                      </a:r>
                      <a:r>
                        <a:rPr lang="en-US" sz="2000" baseline="0" dirty="0" smtClean="0">
                          <a:latin typeface="Arial" pitchFamily="34" charset="0"/>
                          <a:cs typeface="Arial" pitchFamily="34" charset="0"/>
                        </a:rPr>
                        <a:t> return</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a:t>
                      </a:r>
                      <a:r>
                        <a:rPr lang="en-US" sz="2000" dirty="0" err="1" smtClean="0">
                          <a:latin typeface="Arial" pitchFamily="34" charset="0"/>
                          <a:cs typeface="Arial" pitchFamily="34" charset="0"/>
                        </a:rPr>
                        <a:t>xD</a:t>
                      </a:r>
                      <a:endParaRPr lang="en-US" sz="2000" dirty="0">
                        <a:latin typeface="Arial" pitchFamily="34" charset="0"/>
                        <a:cs typeface="Arial" pitchFamily="34" charset="0"/>
                      </a:endParaRPr>
                    </a:p>
                  </a:txBody>
                  <a:tcPr/>
                </a:tc>
              </a:tr>
              <a:tr h="548640">
                <a:tc>
                  <a:txBody>
                    <a:bodyPr/>
                    <a:lstStyle/>
                    <a:p>
                      <a:r>
                        <a:rPr lang="en-US" sz="2000" dirty="0" smtClean="0">
                          <a:latin typeface="Arial" pitchFamily="34" charset="0"/>
                          <a:cs typeface="Arial" pitchFamily="34" charset="0"/>
                        </a:rPr>
                        <a:t>space</a:t>
                      </a:r>
                      <a:endParaRPr lang="en-US" sz="2000" dirty="0">
                        <a:latin typeface="Arial" pitchFamily="34" charset="0"/>
                        <a:cs typeface="Arial" pitchFamily="34" charset="0"/>
                      </a:endParaRPr>
                    </a:p>
                  </a:txBody>
                  <a:tcPr/>
                </a:tc>
                <a:tc>
                  <a:txBody>
                    <a:bodyPr/>
                    <a:lstStyle/>
                    <a:p>
                      <a:r>
                        <a:rPr lang="en-US" sz="2000" dirty="0" smtClean="0">
                          <a:latin typeface="Arial" pitchFamily="34" charset="0"/>
                          <a:cs typeface="Arial" pitchFamily="34" charset="0"/>
                        </a:rPr>
                        <a:t>#x20</a:t>
                      </a:r>
                      <a:endParaRPr lang="en-US" sz="2000" dirty="0">
                        <a:latin typeface="Arial" pitchFamily="34" charset="0"/>
                        <a:cs typeface="Arial" pitchFamily="34" charset="0"/>
                      </a:endParaRPr>
                    </a:p>
                  </a:txBody>
                  <a:tcPr/>
                </a:tc>
              </a:tr>
            </a:tbl>
          </a:graphicData>
        </a:graphic>
      </p:graphicFrame>
      <p:sp>
        <p:nvSpPr>
          <p:cNvPr id="6" name="Content Placeholder 2"/>
          <p:cNvSpPr txBox="1">
            <a:spLocks/>
          </p:cNvSpPr>
          <p:nvPr/>
        </p:nvSpPr>
        <p:spPr bwMode="auto">
          <a:xfrm>
            <a:off x="950913" y="5105400"/>
            <a:ext cx="7735887" cy="990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latin typeface="+mn-lt"/>
              </a:rPr>
              <a:t>Why would whitespace be handled differently from other characters?</a:t>
            </a:r>
          </a:p>
        </p:txBody>
      </p:sp>
      <p:pic>
        <p:nvPicPr>
          <p:cNvPr id="7"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1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Collapsing (normalizing) or Preserving </a:t>
            </a:r>
          </a:p>
        </p:txBody>
      </p:sp>
      <p:sp>
        <p:nvSpPr>
          <p:cNvPr id="21507" name="Content Placeholder 2"/>
          <p:cNvSpPr>
            <a:spLocks noGrp="1"/>
          </p:cNvSpPr>
          <p:nvPr>
            <p:ph idx="1"/>
          </p:nvPr>
        </p:nvSpPr>
        <p:spPr>
          <a:xfrm>
            <a:off x="457200" y="1524000"/>
            <a:ext cx="8269288" cy="1447800"/>
          </a:xfrm>
        </p:spPr>
        <p:txBody>
          <a:bodyPr/>
          <a:lstStyle/>
          <a:p>
            <a:r>
              <a:rPr lang="en-US" smtClean="0"/>
              <a:t>Normalization: Remove additional whitespaces</a:t>
            </a:r>
          </a:p>
          <a:p>
            <a:r>
              <a:rPr lang="en-US" smtClean="0"/>
              <a:t>Preserving: Keep all whitespaces</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028D0A9-CD7E-456B-BED7-B3EF34670E79}" type="slidenum">
              <a:rPr lang="en-US" smtClean="0">
                <a:solidFill>
                  <a:schemeClr val="tx2"/>
                </a:solidFill>
              </a:rPr>
              <a:pPr/>
              <a:t>18</a:t>
            </a:fld>
            <a:endParaRPr lang="en-US" smtClean="0">
              <a:solidFill>
                <a:schemeClr val="tx2"/>
              </a:solidFill>
            </a:endParaRPr>
          </a:p>
        </p:txBody>
      </p:sp>
      <p:sp>
        <p:nvSpPr>
          <p:cNvPr id="5" name="Content Placeholder 2"/>
          <p:cNvSpPr txBox="1">
            <a:spLocks/>
          </p:cNvSpPr>
          <p:nvPr/>
        </p:nvSpPr>
        <p:spPr bwMode="auto">
          <a:xfrm>
            <a:off x="457200" y="2819400"/>
            <a:ext cx="8497888" cy="1447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kern="0" dirty="0">
                <a:latin typeface="+mn-lt"/>
              </a:rPr>
              <a:t>Declaration in XML Document Type Definition (DTD)</a:t>
            </a:r>
          </a:p>
        </p:txBody>
      </p:sp>
      <p:sp>
        <p:nvSpPr>
          <p:cNvPr id="6" name="Content Placeholder 2"/>
          <p:cNvSpPr txBox="1">
            <a:spLocks/>
          </p:cNvSpPr>
          <p:nvPr/>
        </p:nvSpPr>
        <p:spPr bwMode="auto">
          <a:xfrm>
            <a:off x="685800" y="3390900"/>
            <a:ext cx="8269288"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buFont typeface="Wingdings" pitchFamily="2" charset="2"/>
              <a:buNone/>
            </a:pPr>
            <a:r>
              <a:rPr lang="en-US" sz="2400">
                <a:latin typeface="Arial" charset="0"/>
                <a:cs typeface="Arial" charset="0"/>
              </a:rPr>
              <a:t>&lt;!DOCTYPE instructor [</a:t>
            </a:r>
          </a:p>
          <a:p>
            <a:pPr eaLnBrk="1" hangingPunct="1">
              <a:buFont typeface="Wingdings" pitchFamily="2" charset="2"/>
              <a:buNone/>
            </a:pPr>
            <a:r>
              <a:rPr lang="en-US" sz="2400">
                <a:latin typeface="Arial" charset="0"/>
                <a:cs typeface="Arial" charset="0"/>
              </a:rPr>
              <a:t>&lt;!ATTRIBUTE code xml:space #FIXED “</a:t>
            </a:r>
            <a:r>
              <a:rPr lang="en-US" sz="2400">
                <a:solidFill>
                  <a:srgbClr val="C00000"/>
                </a:solidFill>
                <a:latin typeface="Arial" charset="0"/>
                <a:cs typeface="Arial" charset="0"/>
              </a:rPr>
              <a:t>preserve</a:t>
            </a:r>
            <a:r>
              <a:rPr lang="en-US" sz="2400">
                <a:latin typeface="Arial" charset="0"/>
                <a:cs typeface="Arial" charset="0"/>
              </a:rPr>
              <a:t>”&gt;</a:t>
            </a:r>
          </a:p>
          <a:p>
            <a:pPr eaLnBrk="1" hangingPunct="1">
              <a:buFont typeface="Wingdings" pitchFamily="2" charset="2"/>
              <a:buNone/>
            </a:pPr>
            <a:r>
              <a:rPr lang="en-US" sz="2400">
                <a:latin typeface="Arial" charset="0"/>
                <a:cs typeface="Arial" charset="0"/>
              </a:rPr>
              <a:t>&lt;!EMEMENT name (first, middle?, last)&gt;</a:t>
            </a:r>
          </a:p>
          <a:p>
            <a:pPr eaLnBrk="1" hangingPunct="1">
              <a:buFont typeface="Wingdings" pitchFamily="2" charset="2"/>
              <a:buNone/>
            </a:pPr>
            <a:r>
              <a:rPr lang="en-US" sz="2400">
                <a:latin typeface="Arial" charset="0"/>
                <a:cs typeface="Arial" charset="0"/>
              </a:rPr>
              <a:t>&lt;!EMEMENT first (#PCDATA)&gt;</a:t>
            </a:r>
          </a:p>
          <a:p>
            <a:pPr eaLnBrk="1" hangingPunct="1">
              <a:buFont typeface="Wingdings" pitchFamily="2" charset="2"/>
              <a:buNone/>
            </a:pPr>
            <a:r>
              <a:rPr lang="en-US" sz="2400">
                <a:latin typeface="Arial" charset="0"/>
                <a:cs typeface="Arial" charset="0"/>
              </a:rPr>
              <a:t>&lt;!EMEMENT last (#PCDATA)&gt;</a:t>
            </a:r>
          </a:p>
          <a:p>
            <a:pPr eaLnBrk="1" hangingPunct="1">
              <a:buFont typeface="Wingdings" pitchFamily="2" charset="2"/>
              <a:buNone/>
            </a:pPr>
            <a:r>
              <a:rPr lang="en-US" sz="2400">
                <a:latin typeface="Arial" charset="0"/>
                <a:cs typeface="Arial" charset="0"/>
              </a:rPr>
              <a:t>&lt;!EMEMENT course (#PCDATA)&gt;</a:t>
            </a:r>
          </a:p>
          <a:p>
            <a:pPr eaLnBrk="1" hangingPunct="1">
              <a:buFont typeface="Wingdings" pitchFamily="2" charset="2"/>
              <a:buNone/>
            </a:pPr>
            <a:r>
              <a:rPr lang="en-US" sz="2400">
                <a:latin typeface="Arial" charset="0"/>
                <a:cs typeface="Arial" charset="0"/>
              </a:rPr>
              <a:t>&lt;!EMEMENT officeHours (#PCDATA)&gt; </a:t>
            </a:r>
          </a:p>
          <a:p>
            <a:pPr eaLnBrk="1" hangingPunct="1">
              <a:buFont typeface="Wingdings" pitchFamily="2" charset="2"/>
              <a:buNone/>
            </a:pPr>
            <a:r>
              <a:rPr lang="en-US" sz="2400">
                <a:latin typeface="Arial" charset="0"/>
                <a:cs typeface="Arial" charset="0"/>
              </a:rPr>
              <a:t>]&gt;</a:t>
            </a:r>
          </a:p>
        </p:txBody>
      </p:sp>
      <p:sp>
        <p:nvSpPr>
          <p:cNvPr id="7" name="Rounded Rectangular Callout 6"/>
          <p:cNvSpPr>
            <a:spLocks noChangeArrowheads="1"/>
          </p:cNvSpPr>
          <p:nvPr/>
        </p:nvSpPr>
        <p:spPr bwMode="auto">
          <a:xfrm>
            <a:off x="6629400" y="5029200"/>
            <a:ext cx="2057400" cy="1066800"/>
          </a:xfrm>
          <a:prstGeom prst="wedgeRoundRectCallout">
            <a:avLst>
              <a:gd name="adj1" fmla="val -45394"/>
              <a:gd name="adj2" fmla="val -129227"/>
              <a:gd name="adj3" fmla="val 16667"/>
            </a:avLst>
          </a:prstGeom>
          <a:solidFill>
            <a:schemeClr val="accent1"/>
          </a:solidFill>
          <a:ln w="9525" algn="ctr">
            <a:solidFill>
              <a:schemeClr val="tx1"/>
            </a:solidFill>
            <a:round/>
            <a:headEnd/>
            <a:tailEnd/>
          </a:ln>
        </p:spPr>
        <p:txBody>
          <a:bodyPr/>
          <a:lstStyle/>
          <a:p>
            <a:r>
              <a:rPr lang="en-US" sz="2400">
                <a:latin typeface="Arial" charset="0"/>
                <a:cs typeface="Arial" charset="0"/>
              </a:rPr>
              <a:t>“</a:t>
            </a:r>
            <a:r>
              <a:rPr lang="en-US" sz="2400">
                <a:solidFill>
                  <a:srgbClr val="C00000"/>
                </a:solidFill>
                <a:latin typeface="Arial" charset="0"/>
                <a:cs typeface="Arial" charset="0"/>
              </a:rPr>
              <a:t>default</a:t>
            </a:r>
            <a:r>
              <a:rPr lang="en-US" sz="2400">
                <a:latin typeface="Arial" charset="0"/>
                <a:cs typeface="Arial" charset="0"/>
              </a:rPr>
              <a:t>”</a:t>
            </a:r>
          </a:p>
          <a:p>
            <a:r>
              <a:rPr lang="en-US">
                <a:latin typeface="Arial" charset="0"/>
                <a:cs typeface="Arial" charset="0"/>
              </a:rPr>
              <a:t>Whitespaces will be collapsed!</a:t>
            </a:r>
          </a:p>
        </p:txBody>
      </p:sp>
      <p:sp>
        <p:nvSpPr>
          <p:cNvPr id="8" name="Rounded Rectangular Callout 7"/>
          <p:cNvSpPr>
            <a:spLocks noChangeArrowheads="1"/>
          </p:cNvSpPr>
          <p:nvPr/>
        </p:nvSpPr>
        <p:spPr bwMode="auto">
          <a:xfrm>
            <a:off x="7616825" y="1379538"/>
            <a:ext cx="1450975" cy="1203325"/>
          </a:xfrm>
          <a:prstGeom prst="wedgeRoundRectCallout">
            <a:avLst>
              <a:gd name="adj1" fmla="val -5000"/>
              <a:gd name="adj2" fmla="val 76389"/>
              <a:gd name="adj3" fmla="val 16667"/>
            </a:avLst>
          </a:prstGeom>
          <a:solidFill>
            <a:srgbClr val="FFFFCC"/>
          </a:solidFill>
          <a:ln w="9525" algn="ctr">
            <a:solidFill>
              <a:schemeClr val="tx1"/>
            </a:solidFill>
            <a:round/>
            <a:headEnd/>
            <a:tailEnd/>
          </a:ln>
        </p:spPr>
        <p:txBody>
          <a:bodyPr/>
          <a:lstStyle/>
          <a:p>
            <a:r>
              <a:rPr lang="en-US" sz="2000">
                <a:latin typeface="Arial" charset="0"/>
                <a:cs typeface="Arial" charset="0"/>
              </a:rPr>
              <a:t>To be discussed later</a:t>
            </a:r>
            <a:endParaRPr lang="en-US" sz="1600">
              <a:latin typeface="Arial"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Comments</a:t>
            </a:r>
          </a:p>
        </p:txBody>
      </p:sp>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5267A41-3728-41BF-8733-A42367C7DCB0}" type="slidenum">
              <a:rPr lang="en-US" smtClean="0">
                <a:solidFill>
                  <a:schemeClr val="tx2"/>
                </a:solidFill>
              </a:rPr>
              <a:pPr/>
              <a:t>19</a:t>
            </a:fld>
            <a:endParaRPr lang="en-US" smtClean="0">
              <a:solidFill>
                <a:schemeClr val="tx2"/>
              </a:solidFill>
            </a:endParaRPr>
          </a:p>
        </p:txBody>
      </p:sp>
      <p:sp>
        <p:nvSpPr>
          <p:cNvPr id="6" name="Text Box 69"/>
          <p:cNvSpPr txBox="1">
            <a:spLocks noChangeArrowheads="1"/>
          </p:cNvSpPr>
          <p:nvPr/>
        </p:nvSpPr>
        <p:spPr bwMode="auto">
          <a:xfrm>
            <a:off x="762000" y="1524000"/>
            <a:ext cx="8024813" cy="4246563"/>
          </a:xfrm>
          <a:prstGeom prst="rect">
            <a:avLst/>
          </a:prstGeom>
          <a:noFill/>
          <a:ln w="9525">
            <a:noFill/>
            <a:miter lim="800000"/>
            <a:headEnd/>
            <a:tailEnd/>
          </a:ln>
        </p:spPr>
        <p:txBody>
          <a:bodyPr>
            <a:spAutoFit/>
          </a:bodyPr>
          <a:lstStyle/>
          <a:p>
            <a:pPr>
              <a:tabLst>
                <a:tab pos="457200" algn="l"/>
                <a:tab pos="914400" algn="l"/>
                <a:tab pos="1371600" algn="l"/>
              </a:tabLst>
              <a:defRPr/>
            </a:pPr>
            <a:r>
              <a:rPr lang="en-US" sz="2000" dirty="0">
                <a:solidFill>
                  <a:schemeClr val="tx2">
                    <a:lumMod val="75000"/>
                  </a:schemeClr>
                </a:solidFill>
                <a:latin typeface="Arial" pitchFamily="34" charset="0"/>
              </a:rPr>
              <a:t>&lt;?xml version="1.0" encoding="UTF-8"&gt;</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a:p>
            <a:pPr>
              <a:tabLst>
                <a:tab pos="457200" algn="l"/>
                <a:tab pos="914400" algn="l"/>
                <a:tab pos="1371600" algn="l"/>
              </a:tabLst>
              <a:defRPr/>
            </a:pPr>
            <a:r>
              <a:rPr lang="en-US" sz="2400" dirty="0">
                <a:latin typeface="Arial" charset="0"/>
              </a:rPr>
              <a:t>	</a:t>
            </a:r>
            <a:r>
              <a:rPr lang="en-US" sz="2400" dirty="0">
                <a:solidFill>
                  <a:srgbClr val="0000FF"/>
                </a:solidFill>
                <a:latin typeface="Arial" charset="0"/>
              </a:rPr>
              <a:t>&lt;!-- This function performs logic AND operation. </a:t>
            </a:r>
          </a:p>
          <a:p>
            <a:pPr>
              <a:tabLst>
                <a:tab pos="457200" algn="l"/>
                <a:tab pos="914400" algn="l"/>
                <a:tab pos="1371600" algn="l"/>
              </a:tabLst>
              <a:defRPr/>
            </a:pPr>
            <a:r>
              <a:rPr lang="en-US" sz="2400" dirty="0">
                <a:solidFill>
                  <a:srgbClr val="0000FF"/>
                </a:solidFill>
                <a:latin typeface="Arial" charset="0"/>
              </a:rPr>
              <a:t>		 It takes two boolean variable as input</a:t>
            </a:r>
          </a:p>
          <a:p>
            <a:pPr>
              <a:tabLst>
                <a:tab pos="457200" algn="l"/>
                <a:tab pos="914400" algn="l"/>
                <a:tab pos="1371600" algn="l"/>
              </a:tabLst>
              <a:defRPr/>
            </a:pPr>
            <a:r>
              <a:rPr lang="en-US" sz="2400" dirty="0">
                <a:solidFill>
                  <a:srgbClr val="0000FF"/>
                </a:solidFill>
                <a:latin typeface="Arial" charset="0"/>
              </a:rPr>
              <a:t>	--&gt;</a:t>
            </a:r>
          </a:p>
          <a:p>
            <a:pPr>
              <a:tabLst>
                <a:tab pos="457200" algn="l"/>
                <a:tab pos="914400" algn="l"/>
                <a:tab pos="1371600" algn="l"/>
              </a:tabLst>
              <a:defRPr/>
            </a:pPr>
            <a:r>
              <a:rPr lang="en-US" sz="2000" dirty="0">
                <a:latin typeface="Arial" charset="0"/>
              </a:rPr>
              <a:t>	function AND(a, b) { </a:t>
            </a:r>
          </a:p>
          <a:p>
            <a:pPr>
              <a:tabLst>
                <a:tab pos="457200" algn="l"/>
                <a:tab pos="914400" algn="l"/>
                <a:tab pos="1371600" algn="l"/>
              </a:tabLst>
              <a:defRPr/>
            </a:pPr>
            <a:r>
              <a:rPr lang="en-US" sz="2000" dirty="0">
                <a:latin typeface="Arial" charset="0"/>
              </a:rPr>
              <a:t>		if (a == &amp;</a:t>
            </a:r>
            <a:r>
              <a:rPr lang="en-US" sz="2000" dirty="0" err="1">
                <a:latin typeface="Arial" charset="0"/>
              </a:rPr>
              <a:t>quot;true&amp;quot</a:t>
            </a:r>
            <a:r>
              <a:rPr lang="en-US" sz="2000" dirty="0">
                <a:latin typeface="Arial" charset="0"/>
              </a:rPr>
              <a:t>; &amp;amp;&amp;amp; b == &amp;</a:t>
            </a:r>
            <a:r>
              <a:rPr lang="en-US" sz="2000" dirty="0" err="1">
                <a:latin typeface="Arial" charset="0"/>
              </a:rPr>
              <a:t>quot;true&amp;quot</a:t>
            </a:r>
            <a:r>
              <a:rPr lang="en-US" sz="2000" dirty="0">
                <a:latin typeface="Arial" charset="0"/>
              </a:rPr>
              <a:t>;) then </a:t>
            </a:r>
          </a:p>
          <a:p>
            <a:pPr>
              <a:tabLst>
                <a:tab pos="457200" algn="l"/>
                <a:tab pos="914400" algn="l"/>
                <a:tab pos="1371600" algn="l"/>
              </a:tabLst>
              <a:defRPr/>
            </a:pPr>
            <a:r>
              <a:rPr lang="en-US" sz="2000" dirty="0">
                <a:latin typeface="Arial" charset="0"/>
              </a:rPr>
              <a:t>			{ return &amp;</a:t>
            </a:r>
            <a:r>
              <a:rPr lang="en-US" sz="2000" dirty="0" err="1">
                <a:latin typeface="Arial" charset="0"/>
              </a:rPr>
              <a:t>quot;true&amp;quot</a:t>
            </a:r>
            <a:r>
              <a:rPr lang="en-US" sz="2000" dirty="0">
                <a:latin typeface="Arial" charset="0"/>
              </a:rPr>
              <a:t>; } </a:t>
            </a:r>
          </a:p>
          <a:p>
            <a:pPr>
              <a:tabLst>
                <a:tab pos="457200" algn="l"/>
                <a:tab pos="914400" algn="l"/>
                <a:tab pos="1371600" algn="l"/>
              </a:tabLst>
              <a:defRPr/>
            </a:pPr>
            <a:r>
              <a:rPr lang="en-US" sz="2000" dirty="0">
                <a:latin typeface="Arial" charset="0"/>
              </a:rPr>
              <a:t>		else </a:t>
            </a:r>
          </a:p>
          <a:p>
            <a:pPr>
              <a:tabLst>
                <a:tab pos="457200" algn="l"/>
                <a:tab pos="914400" algn="l"/>
                <a:tab pos="1371600" algn="l"/>
              </a:tabLst>
              <a:defRPr/>
            </a:pPr>
            <a:r>
              <a:rPr lang="en-US" sz="2000" dirty="0">
                <a:latin typeface="Arial" charset="0"/>
              </a:rPr>
              <a:t>		{ return &amp;</a:t>
            </a:r>
            <a:r>
              <a:rPr lang="en-US" sz="2000" dirty="0" err="1">
                <a:latin typeface="Arial" charset="0"/>
              </a:rPr>
              <a:t>quot;false&amp;quot</a:t>
            </a:r>
            <a:r>
              <a:rPr lang="en-US" sz="2000" dirty="0">
                <a:latin typeface="Arial" charset="0"/>
              </a:rPr>
              <a:t>; } </a:t>
            </a:r>
          </a:p>
          <a:p>
            <a:pPr>
              <a:tabLst>
                <a:tab pos="457200" algn="l"/>
                <a:tab pos="914400" algn="l"/>
                <a:tab pos="1371600" algn="l"/>
              </a:tabLst>
              <a:defRPr/>
            </a:pPr>
            <a:r>
              <a:rPr lang="en-US" sz="2000" dirty="0">
                <a:latin typeface="Arial" charset="0"/>
              </a:rPr>
              <a:t>	} </a:t>
            </a:r>
          </a:p>
          <a:p>
            <a:pPr>
              <a:tabLst>
                <a:tab pos="457200" algn="l"/>
                <a:tab pos="914400" algn="l"/>
                <a:tab pos="1371600" algn="l"/>
              </a:tabLst>
              <a:defRPr/>
            </a:pPr>
            <a:r>
              <a:rPr lang="en-US" sz="2000" dirty="0">
                <a:latin typeface="Arial" charset="0"/>
              </a:rPr>
              <a:t>&lt;/</a:t>
            </a:r>
            <a:r>
              <a:rPr lang="en-US" sz="2000" dirty="0" err="1">
                <a:latin typeface="Arial" charset="0"/>
              </a:rPr>
              <a:t>myCode</a:t>
            </a:r>
            <a:r>
              <a:rPr lang="en-US" sz="2000" dirty="0">
                <a:latin typeface="Arial" charset="0"/>
              </a:rPr>
              <a:t>&gt;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BF0F3D1-6F15-4338-B826-24FAEEBA58F5}" type="slidenum">
              <a:rPr lang="en-US" smtClean="0">
                <a:solidFill>
                  <a:schemeClr val="tx2"/>
                </a:solidFill>
              </a:rPr>
              <a:pPr/>
              <a:t>2</a:t>
            </a:fld>
            <a:endParaRPr lang="en-US" smtClean="0">
              <a:solidFill>
                <a:schemeClr val="tx2"/>
              </a:solidFill>
            </a:endParaRPr>
          </a:p>
        </p:txBody>
      </p:sp>
      <p:sp>
        <p:nvSpPr>
          <p:cNvPr id="5123" name="Rectangle 2"/>
          <p:cNvSpPr>
            <a:spLocks noGrp="1" noChangeArrowheads="1"/>
          </p:cNvSpPr>
          <p:nvPr>
            <p:ph type="title"/>
          </p:nvPr>
        </p:nvSpPr>
        <p:spPr/>
        <p:txBody>
          <a:bodyPr/>
          <a:lstStyle/>
          <a:p>
            <a:pPr eaLnBrk="1" hangingPunct="1"/>
            <a:r>
              <a:rPr lang="en-US" sz="3600" smtClean="0"/>
              <a:t>Roadmap</a:t>
            </a:r>
          </a:p>
        </p:txBody>
      </p:sp>
      <p:sp>
        <p:nvSpPr>
          <p:cNvPr id="4100" name="Rectangle 3"/>
          <p:cNvSpPr>
            <a:spLocks noGrp="1" noChangeArrowheads="1"/>
          </p:cNvSpPr>
          <p:nvPr>
            <p:ph type="body" idx="1"/>
          </p:nvPr>
        </p:nvSpPr>
        <p:spPr>
          <a:xfrm>
            <a:off x="990600" y="1143000"/>
            <a:ext cx="7772400" cy="5715000"/>
          </a:xfrm>
        </p:spPr>
        <p:txBody>
          <a:bodyPr/>
          <a:lstStyle/>
          <a:p>
            <a:pPr eaLnBrk="1" hangingPunct="1">
              <a:lnSpc>
                <a:spcPct val="120000"/>
              </a:lnSpc>
            </a:pPr>
            <a:r>
              <a:rPr lang="en-US" sz="2000" b="1" smtClean="0">
                <a:solidFill>
                  <a:schemeClr val="folHlink"/>
                </a:solidFill>
              </a:rPr>
              <a:t>XML Fundamentals</a:t>
            </a:r>
          </a:p>
          <a:p>
            <a:pPr lvl="1" eaLnBrk="1" hangingPunct="1">
              <a:lnSpc>
                <a:spcPct val="120000"/>
              </a:lnSpc>
            </a:pPr>
            <a:r>
              <a:rPr lang="en-US" sz="2000" b="1" smtClean="0">
                <a:solidFill>
                  <a:schemeClr val="folHlink"/>
                </a:solidFill>
              </a:rPr>
              <a:t>Elements</a:t>
            </a:r>
          </a:p>
          <a:p>
            <a:pPr lvl="1" eaLnBrk="1" hangingPunct="1">
              <a:lnSpc>
                <a:spcPct val="120000"/>
              </a:lnSpc>
            </a:pPr>
            <a:r>
              <a:rPr lang="en-US" sz="2000" b="1" smtClean="0">
                <a:solidFill>
                  <a:schemeClr val="folHlink"/>
                </a:solidFill>
              </a:rPr>
              <a:t>Attributes</a:t>
            </a:r>
          </a:p>
          <a:p>
            <a:pPr lvl="1" eaLnBrk="1" hangingPunct="1">
              <a:lnSpc>
                <a:spcPct val="120000"/>
              </a:lnSpc>
            </a:pPr>
            <a:r>
              <a:rPr lang="en-US" sz="2000" b="1" smtClean="0">
                <a:solidFill>
                  <a:schemeClr val="folHlink"/>
                </a:solidFill>
              </a:rPr>
              <a:t>Documents, </a:t>
            </a:r>
          </a:p>
          <a:p>
            <a:pPr lvl="1" eaLnBrk="1" hangingPunct="1">
              <a:lnSpc>
                <a:spcPct val="120000"/>
              </a:lnSpc>
            </a:pPr>
            <a:r>
              <a:rPr lang="en-US" sz="2000" b="1" smtClean="0">
                <a:solidFill>
                  <a:schemeClr val="folHlink"/>
                </a:solidFill>
              </a:rPr>
              <a:t>Representation</a:t>
            </a:r>
          </a:p>
          <a:p>
            <a:pPr eaLnBrk="1" hangingPunct="1">
              <a:lnSpc>
                <a:spcPct val="120000"/>
              </a:lnSpc>
            </a:pPr>
            <a:r>
              <a:rPr lang="en-US" sz="2000" smtClean="0"/>
              <a:t>XML Processing</a:t>
            </a:r>
          </a:p>
          <a:p>
            <a:pPr lvl="1" eaLnBrk="1" hangingPunct="1">
              <a:lnSpc>
                <a:spcPct val="120000"/>
              </a:lnSpc>
            </a:pPr>
            <a:r>
              <a:rPr lang="en-US" sz="2000" smtClean="0"/>
              <a:t>XML Readers, XML Writers, and XPath</a:t>
            </a:r>
          </a:p>
          <a:p>
            <a:pPr eaLnBrk="1" hangingPunct="1">
              <a:lnSpc>
                <a:spcPct val="120000"/>
              </a:lnSpc>
            </a:pPr>
            <a:r>
              <a:rPr lang="en-US" sz="2000" smtClean="0"/>
              <a:t>XML Type Definition and Validation</a:t>
            </a:r>
          </a:p>
          <a:p>
            <a:pPr lvl="1" eaLnBrk="1" hangingPunct="1">
              <a:lnSpc>
                <a:spcPct val="120000"/>
              </a:lnSpc>
            </a:pPr>
            <a:r>
              <a:rPr lang="en-US" sz="2000" smtClean="0"/>
              <a:t>Document Type Definition (DTD), XML Schema, and Validation</a:t>
            </a:r>
          </a:p>
          <a:p>
            <a:pPr eaLnBrk="1" hangingPunct="1">
              <a:lnSpc>
                <a:spcPct val="120000"/>
              </a:lnSpc>
            </a:pPr>
            <a:r>
              <a:rPr lang="en-US" sz="2000" smtClean="0"/>
              <a:t>XML Style Language and Transformation</a:t>
            </a:r>
          </a:p>
          <a:p>
            <a:pPr lvl="1" eaLnBrk="1" hangingPunct="1">
              <a:lnSpc>
                <a:spcPct val="120000"/>
              </a:lnSpc>
            </a:pPr>
            <a:r>
              <a:rPr lang="en-US" sz="2000" smtClean="0"/>
              <a:t>XSL, XSLT</a:t>
            </a:r>
          </a:p>
          <a:p>
            <a:pPr eaLnBrk="1" hangingPunct="1">
              <a:lnSpc>
                <a:spcPct val="120000"/>
              </a:lnSpc>
            </a:pPr>
            <a:r>
              <a:rPr lang="en-US" sz="2000" smtClean="0"/>
              <a:t>Google Data Representation and Management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4100">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4100">
                                            <p:txEl>
                                              <p:pRg st="1" end="1"/>
                                            </p:txEl>
                                          </p:spTgt>
                                        </p:tgtEl>
                                      </p:cBhvr>
                                      <p:by x="150000" y="150000"/>
                                    </p:animScale>
                                  </p:childTnLst>
                                </p:cTn>
                              </p:par>
                              <p:par>
                                <p:cTn id="9" presetID="6" presetClass="emph" presetSubtype="0" fill="hold" nodeType="withEffect">
                                  <p:stCondLst>
                                    <p:cond delay="0"/>
                                  </p:stCondLst>
                                  <p:childTnLst>
                                    <p:animScale>
                                      <p:cBhvr>
                                        <p:cTn id="10" dur="2000" fill="hold"/>
                                        <p:tgtEl>
                                          <p:spTgt spid="4100">
                                            <p:txEl>
                                              <p:pRg st="2" end="2"/>
                                            </p:txEl>
                                          </p:spTgt>
                                        </p:tgtEl>
                                      </p:cBhvr>
                                      <p:by x="150000" y="150000"/>
                                    </p:animScale>
                                  </p:childTnLst>
                                </p:cTn>
                              </p:par>
                              <p:par>
                                <p:cTn id="11" presetID="6" presetClass="emph" presetSubtype="0" fill="hold" nodeType="withEffect">
                                  <p:stCondLst>
                                    <p:cond delay="0"/>
                                  </p:stCondLst>
                                  <p:childTnLst>
                                    <p:animScale>
                                      <p:cBhvr>
                                        <p:cTn id="12" dur="2000" fill="hold"/>
                                        <p:tgtEl>
                                          <p:spTgt spid="4100">
                                            <p:txEl>
                                              <p:pRg st="3" end="3"/>
                                            </p:txEl>
                                          </p:spTgt>
                                        </p:tgtEl>
                                      </p:cBhvr>
                                      <p:by x="150000" y="150000"/>
                                    </p:animScale>
                                  </p:childTnLst>
                                </p:cTn>
                              </p:par>
                              <p:par>
                                <p:cTn id="13" presetID="6" presetClass="emph" presetSubtype="0" fill="hold" nodeType="withEffect">
                                  <p:stCondLst>
                                    <p:cond delay="0"/>
                                  </p:stCondLst>
                                  <p:childTnLst>
                                    <p:animScale>
                                      <p:cBhvr>
                                        <p:cTn id="14" dur="2000" fill="hold"/>
                                        <p:tgtEl>
                                          <p:spTgt spid="4100">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83574AA-4D5B-42CC-81A4-E54691E7CC44}" type="slidenum">
              <a:rPr lang="en-US" smtClean="0">
                <a:solidFill>
                  <a:schemeClr val="tx2"/>
                </a:solidFill>
              </a:rPr>
              <a:pPr/>
              <a:t>20</a:t>
            </a:fld>
            <a:endParaRPr lang="en-US"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Namespaces</a:t>
            </a:r>
          </a:p>
        </p:txBody>
      </p:sp>
      <p:sp>
        <p:nvSpPr>
          <p:cNvPr id="23556" name="Text Box 193"/>
          <p:cNvSpPr txBox="1">
            <a:spLocks noChangeArrowheads="1"/>
          </p:cNvSpPr>
          <p:nvPr/>
        </p:nvSpPr>
        <p:spPr bwMode="auto">
          <a:xfrm>
            <a:off x="517525" y="914400"/>
            <a:ext cx="8474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20000"/>
              </a:lnSpc>
              <a:buFontTx/>
              <a:buChar char="•"/>
            </a:pPr>
            <a:r>
              <a:rPr lang="en-US" sz="2000" dirty="0"/>
              <a:t>Namespaces </a:t>
            </a:r>
            <a:r>
              <a:rPr lang="en-US" sz="2000" dirty="0" smtClean="0"/>
              <a:t>provide a </a:t>
            </a:r>
            <a:r>
              <a:rPr lang="en-US" sz="2000" dirty="0"/>
              <a:t>mechanism for qualifying (scoping) element and attribute names to avoid naming collisions. </a:t>
            </a:r>
          </a:p>
          <a:p>
            <a:pPr>
              <a:lnSpc>
                <a:spcPct val="120000"/>
              </a:lnSpc>
              <a:buFontTx/>
              <a:buChar char="•"/>
            </a:pPr>
            <a:r>
              <a:rPr lang="en-US" sz="2000" dirty="0"/>
              <a:t>In C++, we can use the namespace prefixes (scope resolution operator) to qualify its elements so that the elements won’t clash if used in the same document with other elements having the same names but different definitions.</a:t>
            </a:r>
          </a:p>
        </p:txBody>
      </p:sp>
      <p:sp>
        <p:nvSpPr>
          <p:cNvPr id="17413" name="Text Box 194"/>
          <p:cNvSpPr txBox="1">
            <a:spLocks noChangeArrowheads="1"/>
          </p:cNvSpPr>
          <p:nvPr/>
        </p:nvSpPr>
        <p:spPr bwMode="auto">
          <a:xfrm>
            <a:off x="1143000" y="2819400"/>
            <a:ext cx="7620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20000"/>
              </a:lnSpc>
            </a:pPr>
            <a:r>
              <a:rPr lang="en-US" dirty="0">
                <a:latin typeface="Arial" charset="0"/>
              </a:rPr>
              <a:t>&lt;?xml version="1.0"?&gt;</a:t>
            </a:r>
          </a:p>
          <a:p>
            <a:pPr>
              <a:lnSpc>
                <a:spcPct val="120000"/>
              </a:lnSpc>
            </a:pPr>
            <a:r>
              <a:rPr lang="en-US" dirty="0">
                <a:latin typeface="Arial" charset="0"/>
              </a:rPr>
              <a:t>&lt;</a:t>
            </a:r>
            <a:r>
              <a:rPr lang="en-US" dirty="0" err="1">
                <a:solidFill>
                  <a:schemeClr val="folHlink"/>
                </a:solidFill>
                <a:latin typeface="Arial" charset="0"/>
              </a:rPr>
              <a:t>cse</a:t>
            </a:r>
            <a:r>
              <a:rPr lang="en-US" dirty="0" err="1">
                <a:latin typeface="Arial" charset="0"/>
              </a:rPr>
              <a:t>:Courses</a:t>
            </a:r>
            <a:endParaRPr lang="en-US" dirty="0">
              <a:latin typeface="Arial" charset="0"/>
            </a:endParaRPr>
          </a:p>
          <a:p>
            <a:pPr>
              <a:lnSpc>
                <a:spcPct val="120000"/>
              </a:lnSpc>
            </a:pPr>
            <a:r>
              <a:rPr lang="en-US" dirty="0">
                <a:latin typeface="Arial" charset="0"/>
              </a:rPr>
              <a:t>	</a:t>
            </a:r>
            <a:r>
              <a:rPr lang="en-US" dirty="0" err="1">
                <a:latin typeface="Arial" charset="0"/>
              </a:rPr>
              <a:t>xmlns:</a:t>
            </a:r>
            <a:r>
              <a:rPr lang="en-US" dirty="0" err="1">
                <a:solidFill>
                  <a:schemeClr val="folHlink"/>
                </a:solidFill>
                <a:latin typeface="Arial" charset="0"/>
              </a:rPr>
              <a:t>cse</a:t>
            </a:r>
            <a:r>
              <a:rPr lang="en-US" dirty="0">
                <a:latin typeface="Arial" charset="0"/>
              </a:rPr>
              <a:t>="</a:t>
            </a:r>
            <a:r>
              <a:rPr lang="en-US" dirty="0">
                <a:solidFill>
                  <a:schemeClr val="folHlink"/>
                </a:solidFill>
                <a:latin typeface="Arial" charset="0"/>
              </a:rPr>
              <a:t>http://scidse.asu.edu/courses/</a:t>
            </a:r>
            <a:r>
              <a:rPr lang="en-US" dirty="0" err="1">
                <a:solidFill>
                  <a:schemeClr val="folHlink"/>
                </a:solidFill>
                <a:latin typeface="Arial" charset="0"/>
              </a:rPr>
              <a:t>cse.php</a:t>
            </a:r>
            <a:r>
              <a:rPr lang="en-US" dirty="0">
                <a:latin typeface="Arial" charset="0"/>
              </a:rPr>
              <a:t>" </a:t>
            </a:r>
          </a:p>
          <a:p>
            <a:pPr>
              <a:lnSpc>
                <a:spcPct val="120000"/>
              </a:lnSpc>
            </a:pPr>
            <a:r>
              <a:rPr lang="en-US" dirty="0">
                <a:latin typeface="Arial" charset="0"/>
              </a:rPr>
              <a:t>	</a:t>
            </a:r>
            <a:r>
              <a:rPr lang="en-US" dirty="0" err="1">
                <a:latin typeface="Arial" charset="0"/>
              </a:rPr>
              <a:t>xmlns:</a:t>
            </a:r>
            <a:r>
              <a:rPr lang="en-US" dirty="0" err="1">
                <a:solidFill>
                  <a:srgbClr val="C00000"/>
                </a:solidFill>
                <a:latin typeface="Arial" charset="0"/>
              </a:rPr>
              <a:t>asu</a:t>
            </a:r>
            <a:r>
              <a:rPr lang="en-US" dirty="0">
                <a:latin typeface="Arial" charset="0"/>
              </a:rPr>
              <a:t>=“http://www.asu.edu/it/tempe/classrooms/"</a:t>
            </a:r>
          </a:p>
          <a:p>
            <a:pPr>
              <a:lnSpc>
                <a:spcPct val="120000"/>
              </a:lnSpc>
            </a:pPr>
            <a:r>
              <a:rPr lang="en-US" dirty="0">
                <a:latin typeface="Arial" charset="0"/>
              </a:rPr>
              <a:t>	&lt;</a:t>
            </a:r>
            <a:r>
              <a:rPr lang="en-US" dirty="0" err="1">
                <a:solidFill>
                  <a:srgbClr val="0000FF"/>
                </a:solidFill>
                <a:latin typeface="Arial" charset="0"/>
              </a:rPr>
              <a:t>cse</a:t>
            </a:r>
            <a:r>
              <a:rPr lang="en-US" dirty="0" err="1">
                <a:latin typeface="Arial" charset="0"/>
              </a:rPr>
              <a:t>:Course</a:t>
            </a:r>
            <a:r>
              <a:rPr lang="en-US" dirty="0">
                <a:latin typeface="Arial" charset="0"/>
              </a:rPr>
              <a:t>&gt;</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:Name</a:t>
            </a:r>
            <a:r>
              <a:rPr lang="en-US" dirty="0">
                <a:latin typeface="Arial" charset="0"/>
              </a:rPr>
              <a:t>&gt;Distributed Software Development&lt;/</a:t>
            </a:r>
            <a:r>
              <a:rPr lang="en-US" dirty="0" err="1">
                <a:latin typeface="Arial" charset="0"/>
              </a:rPr>
              <a:t>cse:Name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:Code</a:t>
            </a:r>
            <a:r>
              <a:rPr lang="en-US" dirty="0">
                <a:latin typeface="Arial" charset="0"/>
              </a:rPr>
              <a:t> &gt;CSE445&lt;/</a:t>
            </a:r>
            <a:r>
              <a:rPr lang="en-US" dirty="0" err="1">
                <a:latin typeface="Arial" charset="0"/>
              </a:rPr>
              <a:t>cse:Code</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:Level</a:t>
            </a:r>
            <a:r>
              <a:rPr lang="en-US" dirty="0">
                <a:latin typeface="Arial" charset="0"/>
              </a:rPr>
              <a:t>&gt;Senior&lt;/</a:t>
            </a:r>
            <a:r>
              <a:rPr lang="en-US" dirty="0" err="1">
                <a:latin typeface="Arial" charset="0"/>
              </a:rPr>
              <a:t>cse:Level</a:t>
            </a:r>
            <a:r>
              <a:rPr lang="en-US" dirty="0">
                <a:latin typeface="Arial" charset="0"/>
              </a:rPr>
              <a:t>&gt;</a:t>
            </a:r>
          </a:p>
          <a:p>
            <a:pPr>
              <a:lnSpc>
                <a:spcPct val="120000"/>
              </a:lnSpc>
            </a:pPr>
            <a:r>
              <a:rPr lang="en-US" dirty="0">
                <a:latin typeface="Arial" charset="0"/>
              </a:rPr>
              <a:t>		&lt;</a:t>
            </a:r>
            <a:r>
              <a:rPr lang="en-US" dirty="0" err="1">
                <a:solidFill>
                  <a:srgbClr val="C00000"/>
                </a:solidFill>
                <a:latin typeface="Arial" charset="0"/>
              </a:rPr>
              <a:t>asu</a:t>
            </a:r>
            <a:r>
              <a:rPr lang="en-US" dirty="0" err="1">
                <a:latin typeface="Arial" charset="0"/>
              </a:rPr>
              <a:t>:Room</a:t>
            </a:r>
            <a:r>
              <a:rPr lang="en-US" dirty="0">
                <a:latin typeface="Arial" charset="0"/>
              </a:rPr>
              <a:t> </a:t>
            </a:r>
            <a:r>
              <a:rPr lang="en-US" dirty="0" err="1">
                <a:solidFill>
                  <a:schemeClr val="folHlink"/>
                </a:solidFill>
                <a:latin typeface="Arial" charset="0"/>
                <a:cs typeface="Arial" charset="0"/>
              </a:rPr>
              <a:t>asu</a:t>
            </a:r>
            <a:r>
              <a:rPr lang="en-US" dirty="0" err="1">
                <a:latin typeface="Arial" charset="0"/>
                <a:cs typeface="Arial" charset="0"/>
              </a:rPr>
              <a:t>:</a:t>
            </a:r>
            <a:r>
              <a:rPr lang="en-US" dirty="0" err="1">
                <a:solidFill>
                  <a:schemeClr val="folHlink"/>
                </a:solidFill>
                <a:latin typeface="Arial" charset="0"/>
                <a:cs typeface="Arial" charset="0"/>
              </a:rPr>
              <a:t>Image</a:t>
            </a:r>
            <a:r>
              <a:rPr lang="en-US" dirty="0">
                <a:latin typeface="Arial" charset="0"/>
                <a:cs typeface="Arial" charset="0"/>
              </a:rPr>
              <a:t>=“layout210.jpeg” </a:t>
            </a:r>
            <a:r>
              <a:rPr lang="en-US" dirty="0">
                <a:latin typeface="Arial" charset="0"/>
              </a:rPr>
              <a:t>&gt;BYAC210&lt;/</a:t>
            </a:r>
            <a:r>
              <a:rPr lang="en-US" dirty="0" err="1">
                <a:latin typeface="Arial" charset="0"/>
              </a:rPr>
              <a:t>asu:Room</a:t>
            </a:r>
            <a:r>
              <a:rPr lang="en-US" dirty="0">
                <a:latin typeface="Arial" charset="0"/>
              </a:rPr>
              <a:t>&gt; </a:t>
            </a:r>
          </a:p>
          <a:p>
            <a:pPr>
              <a:lnSpc>
                <a:spcPct val="120000"/>
              </a:lnSpc>
            </a:pPr>
            <a:r>
              <a:rPr lang="en-US" dirty="0">
                <a:latin typeface="Arial" charset="0"/>
              </a:rPr>
              <a:t>		&lt;</a:t>
            </a:r>
            <a:r>
              <a:rPr lang="en-US" dirty="0" err="1">
                <a:solidFill>
                  <a:schemeClr val="folHlink"/>
                </a:solidFill>
                <a:latin typeface="Arial" charset="0"/>
              </a:rPr>
              <a:t>cse</a:t>
            </a:r>
            <a:r>
              <a:rPr lang="en-US" dirty="0" err="1">
                <a:latin typeface="Arial" charset="0"/>
              </a:rPr>
              <a:t>:Cap</a:t>
            </a:r>
            <a:r>
              <a:rPr lang="en-US" dirty="0">
                <a:latin typeface="Arial" charset="0"/>
              </a:rPr>
              <a:t>&gt;40&lt;/</a:t>
            </a:r>
            <a:r>
              <a:rPr lang="en-US" dirty="0" err="1">
                <a:latin typeface="Arial" charset="0"/>
              </a:rPr>
              <a:t>cse:Cap</a:t>
            </a:r>
            <a:r>
              <a:rPr lang="en-US" dirty="0">
                <a:latin typeface="Arial" charset="0"/>
              </a:rPr>
              <a:t>&gt;</a:t>
            </a:r>
          </a:p>
          <a:p>
            <a:pPr>
              <a:lnSpc>
                <a:spcPct val="120000"/>
              </a:lnSpc>
            </a:pPr>
            <a:r>
              <a:rPr lang="en-US" dirty="0">
                <a:latin typeface="Arial" charset="0"/>
              </a:rPr>
              <a:t>	&lt;/</a:t>
            </a:r>
            <a:r>
              <a:rPr lang="en-US" dirty="0" err="1">
                <a:latin typeface="Arial" charset="0"/>
              </a:rPr>
              <a:t>cse:Course</a:t>
            </a:r>
            <a:r>
              <a:rPr lang="en-US" dirty="0">
                <a:latin typeface="Arial" charset="0"/>
              </a:rPr>
              <a:t>&gt;</a:t>
            </a:r>
          </a:p>
        </p:txBody>
      </p:sp>
      <p:sp>
        <p:nvSpPr>
          <p:cNvPr id="7" name="Rounded Rectangular Callout 6"/>
          <p:cNvSpPr>
            <a:spLocks noChangeArrowheads="1"/>
          </p:cNvSpPr>
          <p:nvPr/>
        </p:nvSpPr>
        <p:spPr bwMode="auto">
          <a:xfrm>
            <a:off x="76200" y="4648200"/>
            <a:ext cx="1295400" cy="685800"/>
          </a:xfrm>
          <a:prstGeom prst="wedgeRoundRectCallout">
            <a:avLst>
              <a:gd name="adj1" fmla="val 60593"/>
              <a:gd name="adj2" fmla="val -159903"/>
              <a:gd name="adj3" fmla="val 16667"/>
            </a:avLst>
          </a:prstGeom>
          <a:solidFill>
            <a:schemeClr val="accent1"/>
          </a:solidFill>
          <a:ln w="9525" algn="ctr">
            <a:solidFill>
              <a:schemeClr val="tx1"/>
            </a:solidFill>
            <a:round/>
            <a:headEnd/>
            <a:tailEnd/>
          </a:ln>
        </p:spPr>
        <p:txBody>
          <a:bodyPr/>
          <a:lstStyle/>
          <a:p>
            <a:pPr algn="ctr"/>
            <a:r>
              <a:rPr lang="en-US"/>
              <a:t>XML namespace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up)">
                                      <p:cBhvr>
                                        <p:cTn id="7" dur="500"/>
                                        <p:tgtEl>
                                          <p:spTgt spid="1741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034F288-A79A-4324-B000-0A79961DA1F2}" type="slidenum">
              <a:rPr lang="en-US" smtClean="0">
                <a:solidFill>
                  <a:schemeClr val="tx2"/>
                </a:solidFill>
              </a:rPr>
              <a:pPr/>
              <a:t>21</a:t>
            </a:fld>
            <a:endParaRPr lang="en-US" smtClean="0">
              <a:solidFill>
                <a:schemeClr val="tx2"/>
              </a:solidFill>
            </a:endParaRPr>
          </a:p>
        </p:txBody>
      </p:sp>
      <p:sp>
        <p:nvSpPr>
          <p:cNvPr id="24579" name="Rectangle 2"/>
          <p:cNvSpPr>
            <a:spLocks noGrp="1" noChangeArrowheads="1"/>
          </p:cNvSpPr>
          <p:nvPr>
            <p:ph type="title"/>
          </p:nvPr>
        </p:nvSpPr>
        <p:spPr/>
        <p:txBody>
          <a:bodyPr/>
          <a:lstStyle/>
          <a:p>
            <a:pPr eaLnBrk="1" hangingPunct="1"/>
            <a:r>
              <a:rPr lang="en-US" smtClean="0"/>
              <a:t>Namespaces</a:t>
            </a:r>
          </a:p>
        </p:txBody>
      </p:sp>
      <p:sp>
        <p:nvSpPr>
          <p:cNvPr id="24580" name="Text Box 4"/>
          <p:cNvSpPr txBox="1">
            <a:spLocks noChangeArrowheads="1"/>
          </p:cNvSpPr>
          <p:nvPr/>
        </p:nvSpPr>
        <p:spPr bwMode="auto">
          <a:xfrm>
            <a:off x="838200" y="762000"/>
            <a:ext cx="76962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9725" algn="l"/>
                <a:tab pos="688975" algn="l"/>
                <a:tab pos="1027113" algn="l"/>
              </a:tabLst>
              <a:defRPr>
                <a:solidFill>
                  <a:schemeClr val="tx1"/>
                </a:solidFill>
                <a:latin typeface="Times New Roman" pitchFamily="18" charset="0"/>
              </a:defRPr>
            </a:lvl1pPr>
            <a:lvl2pPr marL="742950" indent="-285750">
              <a:tabLst>
                <a:tab pos="339725" algn="l"/>
                <a:tab pos="688975" algn="l"/>
                <a:tab pos="1027113" algn="l"/>
              </a:tabLst>
              <a:defRPr>
                <a:solidFill>
                  <a:schemeClr val="tx1"/>
                </a:solidFill>
                <a:latin typeface="Times New Roman" pitchFamily="18" charset="0"/>
              </a:defRPr>
            </a:lvl2pPr>
            <a:lvl3pPr marL="1143000" indent="-228600">
              <a:tabLst>
                <a:tab pos="339725" algn="l"/>
                <a:tab pos="688975" algn="l"/>
                <a:tab pos="1027113" algn="l"/>
              </a:tabLst>
              <a:defRPr>
                <a:solidFill>
                  <a:schemeClr val="tx1"/>
                </a:solidFill>
                <a:latin typeface="Times New Roman" pitchFamily="18" charset="0"/>
              </a:defRPr>
            </a:lvl3pPr>
            <a:lvl4pPr marL="1600200" indent="-228600">
              <a:tabLst>
                <a:tab pos="339725" algn="l"/>
                <a:tab pos="688975" algn="l"/>
                <a:tab pos="1027113" algn="l"/>
              </a:tabLst>
              <a:defRPr>
                <a:solidFill>
                  <a:schemeClr val="tx1"/>
                </a:solidFill>
                <a:latin typeface="Times New Roman" pitchFamily="18" charset="0"/>
              </a:defRPr>
            </a:lvl4pPr>
            <a:lvl5pPr marL="2057400" indent="-228600">
              <a:tabLst>
                <a:tab pos="339725" algn="l"/>
                <a:tab pos="688975" algn="l"/>
                <a:tab pos="10271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339725" algn="l"/>
                <a:tab pos="688975" algn="l"/>
                <a:tab pos="1027113" algn="l"/>
              </a:tabLst>
              <a:defRPr>
                <a:solidFill>
                  <a:schemeClr val="tx1"/>
                </a:solidFill>
                <a:latin typeface="Times New Roman" pitchFamily="18" charset="0"/>
              </a:defRPr>
            </a:lvl9pPr>
          </a:lstStyle>
          <a:p>
            <a:pPr>
              <a:lnSpc>
                <a:spcPct val="130000"/>
              </a:lnSpc>
            </a:pPr>
            <a:r>
              <a:rPr lang="en-US">
                <a:latin typeface="Arial" charset="0"/>
              </a:rPr>
              <a: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:Course&gt;</a:t>
            </a:r>
          </a:p>
          <a:p>
            <a:pPr>
              <a:lnSpc>
                <a:spcPct val="130000"/>
              </a:lnSpc>
            </a:pPr>
            <a:r>
              <a:rPr lang="en-US">
                <a:latin typeface="Arial" charset="0"/>
              </a:rPr>
              <a:t>		&lt;</a:t>
            </a:r>
            <a:r>
              <a:rPr lang="en-US">
                <a:solidFill>
                  <a:schemeClr val="folHlink"/>
                </a:solidFill>
                <a:latin typeface="Arial" charset="0"/>
              </a:rPr>
              <a:t>cse</a:t>
            </a:r>
            <a:r>
              <a:rPr lang="en-US">
                <a:latin typeface="Arial" charset="0"/>
              </a:rPr>
              <a:t>:Name&gt;Introduction to Programming Languages&lt;/cse:Name&gt;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:Code &gt;CSE240&lt;/cse:Code&gt;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:Level&gt;Sophomore&lt;/cse:Level&gt; </a:t>
            </a:r>
          </a:p>
          <a:p>
            <a:pPr>
              <a:lnSpc>
                <a:spcPct val="130000"/>
              </a:lnSpc>
            </a:pPr>
            <a:r>
              <a:rPr lang="en-US">
                <a:latin typeface="Arial" charset="0"/>
              </a:rPr>
              <a:t>		&lt;</a:t>
            </a:r>
            <a:r>
              <a:rPr lang="en-US">
                <a:solidFill>
                  <a:srgbClr val="C00000"/>
                </a:solidFill>
                <a:latin typeface="Arial" charset="0"/>
                <a:cs typeface="Arial" charset="0"/>
              </a:rPr>
              <a:t>asu</a:t>
            </a:r>
            <a:r>
              <a:rPr lang="en-US">
                <a:latin typeface="Arial" charset="0"/>
                <a:cs typeface="Arial" charset="0"/>
              </a:rPr>
              <a:t>:Room </a:t>
            </a:r>
            <a:r>
              <a:rPr lang="en-US">
                <a:solidFill>
                  <a:srgbClr val="C00000"/>
                </a:solidFill>
                <a:latin typeface="Arial" charset="0"/>
                <a:cs typeface="Arial" charset="0"/>
              </a:rPr>
              <a:t>asu</a:t>
            </a:r>
            <a:r>
              <a:rPr lang="en-US">
                <a:latin typeface="Arial" charset="0"/>
                <a:cs typeface="Arial" charset="0"/>
              </a:rPr>
              <a:t>:</a:t>
            </a:r>
            <a:r>
              <a:rPr lang="en-US">
                <a:solidFill>
                  <a:schemeClr val="folHlink"/>
                </a:solidFill>
                <a:latin typeface="Arial" charset="0"/>
                <a:cs typeface="Arial" charset="0"/>
              </a:rPr>
              <a:t>Image</a:t>
            </a:r>
            <a:r>
              <a:rPr lang="en-US">
                <a:latin typeface="Arial" charset="0"/>
                <a:cs typeface="Arial" charset="0"/>
              </a:rPr>
              <a:t>=“layout110.jpeg”&gt;BYAC110&lt;/</a:t>
            </a:r>
            <a:r>
              <a:rPr lang="en-US">
                <a:latin typeface="Arial" charset="0"/>
              </a:rPr>
              <a:t>asu:Room&gt; </a:t>
            </a:r>
          </a:p>
          <a:p>
            <a:pPr>
              <a:lnSpc>
                <a:spcPct val="130000"/>
              </a:lnSpc>
            </a:pPr>
            <a:r>
              <a:rPr lang="en-US">
                <a:latin typeface="Arial" charset="0"/>
              </a:rPr>
              <a:t>		&lt;</a:t>
            </a:r>
            <a:r>
              <a:rPr lang="en-US">
                <a:solidFill>
                  <a:schemeClr val="folHlink"/>
                </a:solidFill>
                <a:latin typeface="Arial" charset="0"/>
              </a:rPr>
              <a:t>cse</a:t>
            </a:r>
            <a:r>
              <a:rPr lang="en-US">
                <a:latin typeface="Arial" charset="0"/>
              </a:rPr>
              <a:t>:Cap&gt;82&lt;/cse:Cap&gt;</a:t>
            </a:r>
          </a:p>
          <a:p>
            <a:pPr>
              <a:lnSpc>
                <a:spcPct val="130000"/>
              </a:lnSpc>
            </a:pPr>
            <a:r>
              <a:rPr lang="en-US">
                <a:latin typeface="Arial" charset="0"/>
              </a:rPr>
              <a:t>	&lt;/cse:Course&gt;</a:t>
            </a:r>
          </a:p>
          <a:p>
            <a:pPr>
              <a:lnSpc>
                <a:spcPct val="130000"/>
              </a:lnSpc>
            </a:pPr>
            <a:r>
              <a:rPr lang="en-US">
                <a:latin typeface="Arial" charset="0"/>
              </a:rPr>
              <a:t>&lt;/cse:Courses&gt;</a:t>
            </a:r>
          </a:p>
        </p:txBody>
      </p:sp>
      <p:sp>
        <p:nvSpPr>
          <p:cNvPr id="24581" name="Text Box 5"/>
          <p:cNvSpPr txBox="1">
            <a:spLocks noChangeArrowheads="1"/>
          </p:cNvSpPr>
          <p:nvPr/>
        </p:nvSpPr>
        <p:spPr bwMode="auto">
          <a:xfrm>
            <a:off x="441325" y="4191000"/>
            <a:ext cx="83216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Note, an element’s attributes are not automatically scoped to a namespace. In the following example, the Image attribute doesn’t belong to a namespace:</a:t>
            </a:r>
          </a:p>
          <a:p>
            <a:endParaRPr lang="en-US"/>
          </a:p>
          <a:p>
            <a:r>
              <a:rPr lang="en-US"/>
              <a:t>	&lt;</a:t>
            </a:r>
            <a:r>
              <a:rPr lang="en-US">
                <a:solidFill>
                  <a:srgbClr val="C00000"/>
                </a:solidFill>
              </a:rPr>
              <a:t>asu</a:t>
            </a:r>
            <a:r>
              <a:rPr lang="en-US"/>
              <a:t>:Room </a:t>
            </a:r>
            <a:r>
              <a:rPr lang="en-US">
                <a:solidFill>
                  <a:schemeClr val="folHlink"/>
                </a:solidFill>
              </a:rPr>
              <a:t>Image</a:t>
            </a:r>
            <a:r>
              <a:rPr lang="en-US"/>
              <a:t>=“layout110.jpeg”&gt;&lt;/asu:Room&gt;</a:t>
            </a:r>
          </a:p>
          <a:p>
            <a:endParaRPr lang="en-US"/>
          </a:p>
          <a:p>
            <a:r>
              <a:rPr lang="en-US"/>
              <a:t>However, you can use namespace prefixes to join attributes to namespaces:</a:t>
            </a:r>
          </a:p>
          <a:p>
            <a:endParaRPr lang="en-US"/>
          </a:p>
          <a:p>
            <a:r>
              <a:rPr lang="en-US"/>
              <a:t>	 &lt;</a:t>
            </a:r>
            <a:r>
              <a:rPr lang="en-US">
                <a:solidFill>
                  <a:srgbClr val="C00000"/>
                </a:solidFill>
              </a:rPr>
              <a:t>asu</a:t>
            </a:r>
            <a:r>
              <a:rPr lang="en-US"/>
              <a:t>:Room </a:t>
            </a:r>
            <a:r>
              <a:rPr lang="en-US" b="1">
                <a:solidFill>
                  <a:srgbClr val="C00000"/>
                </a:solidFill>
              </a:rPr>
              <a:t>asu</a:t>
            </a:r>
            <a:r>
              <a:rPr lang="en-US">
                <a:solidFill>
                  <a:schemeClr val="folHlink"/>
                </a:solidFill>
              </a:rPr>
              <a:t>:Image</a:t>
            </a:r>
            <a:r>
              <a:rPr lang="en-US"/>
              <a:t>=“layout110.jpeg”&gt;&lt;/asu:Room&gt;</a:t>
            </a:r>
            <a:endParaRPr lang="en-US" b="1"/>
          </a:p>
        </p:txBody>
      </p:sp>
      <p:sp>
        <p:nvSpPr>
          <p:cNvPr id="2" name="Oval 1"/>
          <p:cNvSpPr/>
          <p:nvPr/>
        </p:nvSpPr>
        <p:spPr bwMode="auto">
          <a:xfrm>
            <a:off x="1600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2743200" y="2590800"/>
            <a:ext cx="685800" cy="381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0"/>
                                  </p:stCondLst>
                                  <p:childTnLst>
                                    <p:animRot by="21600000">
                                      <p:cBhvr>
                                        <p:cTn id="11" dur="2000" fill="hold"/>
                                        <p:tgtEl>
                                          <p:spTgt spid="2"/>
                                        </p:tgtEl>
                                        <p:attrNameLst>
                                          <p:attrName>r</p:attrName>
                                        </p:attrNameLst>
                                      </p:cBhvr>
                                    </p:animRot>
                                  </p:childTnLst>
                                </p:cTn>
                              </p:par>
                            </p:childTnLst>
                          </p:cTn>
                        </p:par>
                        <p:par>
                          <p:cTn id="12" fill="hold">
                            <p:stCondLst>
                              <p:cond delay="25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8" presetClass="emph" presetSubtype="0" fill="hold" grpId="1" nodeType="afterEffect">
                                  <p:stCondLst>
                                    <p:cond delay="0"/>
                                  </p:stCondLst>
                                  <p:childTnLst>
                                    <p:animRot by="21600000">
                                      <p:cBhvr>
                                        <p:cTn id="19"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07D6B22-C889-4052-9989-0747FE4C67AD}" type="slidenum">
              <a:rPr lang="en-US" smtClean="0">
                <a:solidFill>
                  <a:schemeClr val="tx2"/>
                </a:solidFill>
              </a:rPr>
              <a:pPr/>
              <a:t>22</a:t>
            </a:fld>
            <a:endParaRPr lang="en-US" smtClean="0">
              <a:solidFill>
                <a:schemeClr val="tx2"/>
              </a:solidFill>
            </a:endParaRPr>
          </a:p>
        </p:txBody>
      </p:sp>
      <p:sp>
        <p:nvSpPr>
          <p:cNvPr id="25603" name="Rectangle 2"/>
          <p:cNvSpPr>
            <a:spLocks noGrp="1" noChangeArrowheads="1"/>
          </p:cNvSpPr>
          <p:nvPr>
            <p:ph type="title"/>
          </p:nvPr>
        </p:nvSpPr>
        <p:spPr/>
        <p:txBody>
          <a:bodyPr/>
          <a:lstStyle/>
          <a:p>
            <a:pPr eaLnBrk="1" hangingPunct="1"/>
            <a:r>
              <a:rPr lang="en-US" sz="3600" smtClean="0"/>
              <a:t>Roadmap</a:t>
            </a:r>
          </a:p>
        </p:txBody>
      </p:sp>
      <p:sp>
        <p:nvSpPr>
          <p:cNvPr id="545795" name="Rectangle 3"/>
          <p:cNvSpPr>
            <a:spLocks noGrp="1" noChangeArrowheads="1"/>
          </p:cNvSpPr>
          <p:nvPr>
            <p:ph type="body" idx="1"/>
          </p:nvPr>
        </p:nvSpPr>
        <p:spPr>
          <a:xfrm>
            <a:off x="1524000" y="990600"/>
            <a:ext cx="6629400" cy="5715000"/>
          </a:xfrm>
        </p:spPr>
        <p:txBody>
          <a:bodyPr/>
          <a:lstStyle/>
          <a:p>
            <a:pPr eaLnBrk="1" hangingPunct="1">
              <a:lnSpc>
                <a:spcPct val="120000"/>
              </a:lnSpc>
            </a:pPr>
            <a:r>
              <a:rPr lang="en-US" sz="2000" smtClean="0"/>
              <a:t>XML Fundamentals</a:t>
            </a:r>
          </a:p>
          <a:p>
            <a:pPr lvl="1" eaLnBrk="1" hangingPunct="1">
              <a:lnSpc>
                <a:spcPct val="120000"/>
              </a:lnSpc>
            </a:pPr>
            <a:r>
              <a:rPr lang="en-US" sz="2000" smtClean="0"/>
              <a:t>Elements, Attributes, and Documents, representation</a:t>
            </a:r>
          </a:p>
          <a:p>
            <a:pPr eaLnBrk="1" hangingPunct="1">
              <a:lnSpc>
                <a:spcPct val="120000"/>
              </a:lnSpc>
            </a:pPr>
            <a:r>
              <a:rPr lang="en-US" sz="2000" b="1" smtClean="0">
                <a:solidFill>
                  <a:schemeClr val="folHlink"/>
                </a:solidFill>
              </a:rPr>
              <a:t>XML Processing</a:t>
            </a:r>
          </a:p>
          <a:p>
            <a:pPr lvl="1" eaLnBrk="1" hangingPunct="1">
              <a:lnSpc>
                <a:spcPct val="120000"/>
              </a:lnSpc>
            </a:pPr>
            <a:r>
              <a:rPr lang="en-US" sz="2000" b="1" smtClean="0">
                <a:solidFill>
                  <a:schemeClr val="folHlink"/>
                </a:solidFill>
              </a:rPr>
              <a:t>XML Readers</a:t>
            </a:r>
          </a:p>
          <a:p>
            <a:pPr lvl="1" eaLnBrk="1" hangingPunct="1">
              <a:lnSpc>
                <a:spcPct val="120000"/>
              </a:lnSpc>
            </a:pPr>
            <a:r>
              <a:rPr lang="en-US" sz="2000" b="1" smtClean="0">
                <a:solidFill>
                  <a:schemeClr val="folHlink"/>
                </a:solidFill>
              </a:rPr>
              <a:t>XML Writers</a:t>
            </a:r>
          </a:p>
          <a:p>
            <a:pPr lvl="1" eaLnBrk="1" hangingPunct="1">
              <a:lnSpc>
                <a:spcPct val="120000"/>
              </a:lnSpc>
            </a:pPr>
            <a:r>
              <a:rPr lang="en-US" sz="2000" b="1" smtClean="0">
                <a:solidFill>
                  <a:schemeClr val="folHlink"/>
                </a:solidFill>
              </a:rPr>
              <a:t>XPath</a:t>
            </a:r>
          </a:p>
          <a:p>
            <a:pPr eaLnBrk="1" hangingPunct="1">
              <a:lnSpc>
                <a:spcPct val="120000"/>
              </a:lnSpc>
            </a:pPr>
            <a:r>
              <a:rPr lang="en-US" sz="2000" smtClean="0"/>
              <a:t>XML Type Definition and Validation</a:t>
            </a:r>
          </a:p>
          <a:p>
            <a:pPr lvl="1" eaLnBrk="1" hangingPunct="1">
              <a:lnSpc>
                <a:spcPct val="120000"/>
              </a:lnSpc>
            </a:pPr>
            <a:r>
              <a:rPr lang="en-US" sz="2000" smtClean="0"/>
              <a:t>Document Type Definition (DTD)</a:t>
            </a:r>
          </a:p>
          <a:p>
            <a:pPr lvl="1" eaLnBrk="1" hangingPunct="1">
              <a:lnSpc>
                <a:spcPct val="120000"/>
              </a:lnSpc>
            </a:pPr>
            <a:r>
              <a:rPr lang="en-US" sz="2000" smtClean="0"/>
              <a:t>XML Schema</a:t>
            </a:r>
          </a:p>
          <a:p>
            <a:pPr lvl="1" eaLnBrk="1" hangingPunct="1">
              <a:lnSpc>
                <a:spcPct val="120000"/>
              </a:lnSpc>
            </a:pPr>
            <a:r>
              <a:rPr lang="en-US" sz="2000" smtClean="0"/>
              <a:t>Validation</a:t>
            </a:r>
          </a:p>
          <a:p>
            <a:pPr eaLnBrk="1" hangingPunct="1">
              <a:lnSpc>
                <a:spcPct val="120000"/>
              </a:lnSpc>
            </a:pPr>
            <a:r>
              <a:rPr lang="en-US" sz="2000" smtClean="0"/>
              <a:t>XML Style Language and Transformation</a:t>
            </a:r>
          </a:p>
          <a:p>
            <a:pPr lvl="1" eaLnBrk="1" hangingPunct="1">
              <a:lnSpc>
                <a:spcPct val="120000"/>
              </a:lnSpc>
            </a:pPr>
            <a:r>
              <a:rPr lang="en-US" sz="2000" smtClean="0"/>
              <a:t>XSL, XSLT</a:t>
            </a:r>
          </a:p>
          <a:p>
            <a:pPr eaLnBrk="1" hangingPunct="1">
              <a:lnSpc>
                <a:spcPct val="120000"/>
              </a:lnSpc>
            </a:pPr>
            <a:r>
              <a:rPr lang="en-US" sz="2000" smtClean="0"/>
              <a:t>Google Data Representation and Management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545795">
                                            <p:txEl>
                                              <p:pRg st="2" end="2"/>
                                            </p:txEl>
                                          </p:spTgt>
                                        </p:tgtEl>
                                      </p:cBhvr>
                                      <p:by x="150000" y="150000"/>
                                    </p:animScale>
                                  </p:childTnLst>
                                </p:cTn>
                              </p:par>
                              <p:par>
                                <p:cTn id="7" presetID="6" presetClass="emph" presetSubtype="0" fill="hold" nodeType="withEffect">
                                  <p:stCondLst>
                                    <p:cond delay="0"/>
                                  </p:stCondLst>
                                  <p:childTnLst>
                                    <p:animScale>
                                      <p:cBhvr>
                                        <p:cTn id="8" dur="2000" fill="hold"/>
                                        <p:tgtEl>
                                          <p:spTgt spid="545795">
                                            <p:txEl>
                                              <p:pRg st="3" end="3"/>
                                            </p:txEl>
                                          </p:spTgt>
                                        </p:tgtEl>
                                      </p:cBhvr>
                                      <p:by x="150000" y="150000"/>
                                    </p:animScale>
                                  </p:childTnLst>
                                </p:cTn>
                              </p:par>
                              <p:par>
                                <p:cTn id="9" presetID="6" presetClass="emph" presetSubtype="0" fill="hold" nodeType="withEffect">
                                  <p:stCondLst>
                                    <p:cond delay="0"/>
                                  </p:stCondLst>
                                  <p:childTnLst>
                                    <p:animScale>
                                      <p:cBhvr>
                                        <p:cTn id="10" dur="2000" fill="hold"/>
                                        <p:tgtEl>
                                          <p:spTgt spid="545795">
                                            <p:txEl>
                                              <p:pRg st="4" end="4"/>
                                            </p:txEl>
                                          </p:spTgt>
                                        </p:tgtEl>
                                      </p:cBhvr>
                                      <p:by x="150000" y="150000"/>
                                    </p:animScale>
                                  </p:childTnLst>
                                </p:cTn>
                              </p:par>
                              <p:par>
                                <p:cTn id="11" presetID="6" presetClass="emph" presetSubtype="0" fill="hold" nodeType="withEffect">
                                  <p:stCondLst>
                                    <p:cond delay="0"/>
                                  </p:stCondLst>
                                  <p:childTnLst>
                                    <p:animScale>
                                      <p:cBhvr>
                                        <p:cTn id="12" dur="2000" fill="hold"/>
                                        <p:tgtEl>
                                          <p:spTgt spid="545795">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D3520987-01C6-438E-AF05-6543EEC5078D}" type="slidenum">
              <a:rPr lang="en-US" smtClean="0">
                <a:solidFill>
                  <a:schemeClr val="tx2"/>
                </a:solidFill>
              </a:rPr>
              <a:pPr/>
              <a:t>23</a:t>
            </a:fld>
            <a:endParaRPr lang="en-US" smtClean="0">
              <a:solidFill>
                <a:schemeClr val="tx2"/>
              </a:solidFill>
            </a:endParaRPr>
          </a:p>
        </p:txBody>
      </p:sp>
      <p:sp>
        <p:nvSpPr>
          <p:cNvPr id="26627" name="Rectangle 3"/>
          <p:cNvSpPr>
            <a:spLocks noGrp="1" noChangeArrowheads="1"/>
          </p:cNvSpPr>
          <p:nvPr>
            <p:ph type="title"/>
          </p:nvPr>
        </p:nvSpPr>
        <p:spPr/>
        <p:txBody>
          <a:bodyPr/>
          <a:lstStyle/>
          <a:p>
            <a:pPr eaLnBrk="1" hangingPunct="1"/>
            <a:r>
              <a:rPr lang="en-US" smtClean="0"/>
              <a:t>XML Related Technologies</a:t>
            </a:r>
            <a:endParaRPr lang="en-GB" smtClean="0"/>
          </a:p>
        </p:txBody>
      </p:sp>
      <p:sp>
        <p:nvSpPr>
          <p:cNvPr id="38" name="Oval 27"/>
          <p:cNvSpPr>
            <a:spLocks noChangeArrowheads="1"/>
          </p:cNvSpPr>
          <p:nvPr/>
        </p:nvSpPr>
        <p:spPr bwMode="gray">
          <a:xfrm>
            <a:off x="5091113" y="5284788"/>
            <a:ext cx="1127125" cy="111601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accent2">
                <a:lumMod val="40000"/>
                <a:lumOff val="60000"/>
              </a:schemeClr>
            </a:solid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39" name="Rectangle 8"/>
          <p:cNvSpPr>
            <a:spLocks noChangeArrowheads="1"/>
          </p:cNvSpPr>
          <p:nvPr/>
        </p:nvSpPr>
        <p:spPr bwMode="gray">
          <a:xfrm rot="18780000">
            <a:off x="4949825" y="3454401"/>
            <a:ext cx="573087" cy="169862"/>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0" name="Rectangle 6"/>
          <p:cNvSpPr>
            <a:spLocks noChangeArrowheads="1"/>
          </p:cNvSpPr>
          <p:nvPr/>
        </p:nvSpPr>
        <p:spPr bwMode="gray">
          <a:xfrm rot="14280000">
            <a:off x="4657725" y="4927600"/>
            <a:ext cx="920750" cy="18415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1" name="Oval 10"/>
          <p:cNvSpPr>
            <a:spLocks noChangeArrowheads="1"/>
          </p:cNvSpPr>
          <p:nvPr/>
        </p:nvSpPr>
        <p:spPr bwMode="gray">
          <a:xfrm>
            <a:off x="3783013" y="3395663"/>
            <a:ext cx="1544637" cy="1527175"/>
          </a:xfrm>
          <a:prstGeom prst="ellipse">
            <a:avLst/>
          </a:prstGeom>
          <a:solidFill>
            <a:schemeClr val="accent2"/>
          </a:soli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42" name="Text Box 12"/>
          <p:cNvSpPr txBox="1">
            <a:spLocks noChangeArrowheads="1"/>
          </p:cNvSpPr>
          <p:nvPr/>
        </p:nvSpPr>
        <p:spPr bwMode="gray">
          <a:xfrm>
            <a:off x="4133850" y="3941763"/>
            <a:ext cx="876300" cy="369887"/>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fontAlgn="auto">
              <a:spcBef>
                <a:spcPts val="0"/>
              </a:spcBef>
              <a:spcAft>
                <a:spcPts val="0"/>
              </a:spcAft>
              <a:defRPr/>
            </a:pPr>
            <a:r>
              <a:rPr lang="en-GB" dirty="0">
                <a:effectLst>
                  <a:outerShdw blurRad="38100" dist="38100" dir="2700000" algn="tl">
                    <a:srgbClr val="C0C0C0"/>
                  </a:outerShdw>
                </a:effectLst>
                <a:latin typeface="+mn-lt"/>
                <a:cs typeface="Andalus" pitchFamily="2" charset="-78"/>
              </a:rPr>
              <a:t>XML</a:t>
            </a:r>
          </a:p>
        </p:txBody>
      </p:sp>
      <p:sp>
        <p:nvSpPr>
          <p:cNvPr id="43" name="Oval 15"/>
          <p:cNvSpPr>
            <a:spLocks noChangeArrowheads="1"/>
          </p:cNvSpPr>
          <p:nvPr/>
        </p:nvSpPr>
        <p:spPr bwMode="gray">
          <a:xfrm>
            <a:off x="5237163" y="2382838"/>
            <a:ext cx="1058862" cy="10477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44" name="Text Box 17"/>
          <p:cNvSpPr txBox="1">
            <a:spLocks noChangeArrowheads="1"/>
          </p:cNvSpPr>
          <p:nvPr/>
        </p:nvSpPr>
        <p:spPr bwMode="gray">
          <a:xfrm>
            <a:off x="5302250" y="2560638"/>
            <a:ext cx="950913" cy="647700"/>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err="1">
                <a:effectLst>
                  <a:outerShdw blurRad="38100" dist="38100" dir="2700000" algn="tl">
                    <a:srgbClr val="C0C0C0"/>
                  </a:outerShdw>
                </a:effectLst>
                <a:latin typeface="+mn-lt"/>
              </a:rPr>
              <a:t>XPath</a:t>
            </a:r>
            <a:endParaRPr lang="en-GB" dirty="0">
              <a:effectLst>
                <a:outerShdw blurRad="38100" dist="38100" dir="2700000" algn="tl">
                  <a:srgbClr val="C0C0C0"/>
                </a:outerShdw>
              </a:effectLst>
              <a:latin typeface="+mn-lt"/>
            </a:endParaRPr>
          </a:p>
          <a:p>
            <a:pPr algn="ctr">
              <a:defRPr/>
            </a:pPr>
            <a:r>
              <a:rPr lang="en-GB" dirty="0">
                <a:effectLst>
                  <a:outerShdw blurRad="38100" dist="38100" dir="2700000" algn="tl">
                    <a:srgbClr val="C0C0C0"/>
                  </a:outerShdw>
                </a:effectLst>
                <a:latin typeface="+mn-lt"/>
              </a:rPr>
              <a:t>XQL</a:t>
            </a:r>
          </a:p>
        </p:txBody>
      </p:sp>
      <p:sp>
        <p:nvSpPr>
          <p:cNvPr id="45" name="Rectangle 30"/>
          <p:cNvSpPr>
            <a:spLocks noChangeArrowheads="1"/>
          </p:cNvSpPr>
          <p:nvPr/>
        </p:nvSpPr>
        <p:spPr bwMode="gray">
          <a:xfrm rot="14160000">
            <a:off x="3525044" y="3171032"/>
            <a:ext cx="790575" cy="185737"/>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6" name="Oval 32"/>
          <p:cNvSpPr>
            <a:spLocks noChangeArrowheads="1"/>
          </p:cNvSpPr>
          <p:nvPr/>
        </p:nvSpPr>
        <p:spPr bwMode="gray">
          <a:xfrm>
            <a:off x="3057525" y="2212975"/>
            <a:ext cx="1112838" cy="1101725"/>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7" name="Rectangle 6"/>
          <p:cNvSpPr>
            <a:spLocks noChangeArrowheads="1"/>
          </p:cNvSpPr>
          <p:nvPr/>
        </p:nvSpPr>
        <p:spPr bwMode="gray">
          <a:xfrm rot="7140000" flipH="1">
            <a:off x="3392488" y="5184775"/>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latin typeface="+mn-lt"/>
              <a:cs typeface="Andalus" pitchFamily="2" charset="-78"/>
            </a:endParaRPr>
          </a:p>
        </p:txBody>
      </p:sp>
      <p:sp>
        <p:nvSpPr>
          <p:cNvPr id="51" name="Text Box 23"/>
          <p:cNvSpPr txBox="1">
            <a:spLocks noChangeArrowheads="1"/>
          </p:cNvSpPr>
          <p:nvPr/>
        </p:nvSpPr>
        <p:spPr bwMode="gray">
          <a:xfrm>
            <a:off x="3051175" y="2382838"/>
            <a:ext cx="1143000" cy="6477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latin typeface="+mn-lt"/>
              </a:rPr>
              <a:t>DTD</a:t>
            </a:r>
          </a:p>
          <a:p>
            <a:pPr algn="ctr">
              <a:defRPr/>
            </a:pPr>
            <a:r>
              <a:rPr lang="en-GB" dirty="0">
                <a:effectLst>
                  <a:outerShdw blurRad="38100" dist="38100" dir="2700000" algn="tl">
                    <a:srgbClr val="C0C0C0"/>
                  </a:outerShdw>
                </a:effectLst>
                <a:latin typeface="+mn-lt"/>
              </a:rPr>
              <a:t>Schema</a:t>
            </a:r>
          </a:p>
        </p:txBody>
      </p:sp>
      <p:sp>
        <p:nvSpPr>
          <p:cNvPr id="52" name="Text Box 29"/>
          <p:cNvSpPr txBox="1">
            <a:spLocks noChangeArrowheads="1"/>
          </p:cNvSpPr>
          <p:nvPr/>
        </p:nvSpPr>
        <p:spPr bwMode="gray">
          <a:xfrm>
            <a:off x="5038725" y="5524500"/>
            <a:ext cx="1254125" cy="64611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latin typeface="+mn-lt"/>
              </a:rPr>
              <a:t>DOM</a:t>
            </a:r>
          </a:p>
          <a:p>
            <a:pPr algn="ctr">
              <a:defRPr/>
            </a:pPr>
            <a:r>
              <a:rPr lang="en-US" dirty="0">
                <a:effectLst>
                  <a:outerShdw blurRad="38100" dist="38100" dir="2700000" algn="tl">
                    <a:srgbClr val="C0C0C0"/>
                  </a:outerShdw>
                </a:effectLst>
                <a:latin typeface="+mn-lt"/>
              </a:rPr>
              <a:t>SAX</a:t>
            </a:r>
          </a:p>
        </p:txBody>
      </p:sp>
      <p:grpSp>
        <p:nvGrpSpPr>
          <p:cNvPr id="2" name="Group 29"/>
          <p:cNvGrpSpPr>
            <a:grpSpLocks/>
          </p:cNvGrpSpPr>
          <p:nvPr/>
        </p:nvGrpSpPr>
        <p:grpSpPr bwMode="auto">
          <a:xfrm>
            <a:off x="5287963" y="3798888"/>
            <a:ext cx="3475037" cy="1301750"/>
            <a:chOff x="5287963" y="3070225"/>
            <a:chExt cx="3475037" cy="1301750"/>
          </a:xfrm>
        </p:grpSpPr>
        <p:sp>
          <p:nvSpPr>
            <p:cNvPr id="48" name="Rectangle 7"/>
            <p:cNvSpPr>
              <a:spLocks noChangeArrowheads="1"/>
            </p:cNvSpPr>
            <p:nvPr/>
          </p:nvSpPr>
          <p:spPr bwMode="gray">
            <a:xfrm rot="540000" flipV="1">
              <a:off x="5287963" y="3513137"/>
              <a:ext cx="703262" cy="157163"/>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49" name="Oval 27"/>
            <p:cNvSpPr>
              <a:spLocks noChangeArrowheads="1"/>
            </p:cNvSpPr>
            <p:nvPr/>
          </p:nvSpPr>
          <p:spPr bwMode="gray">
            <a:xfrm>
              <a:off x="5838825" y="3070225"/>
              <a:ext cx="1316038" cy="1301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50" name="Text Box 29"/>
            <p:cNvSpPr txBox="1">
              <a:spLocks noChangeArrowheads="1"/>
            </p:cNvSpPr>
            <p:nvPr/>
          </p:nvSpPr>
          <p:spPr bwMode="gray">
            <a:xfrm>
              <a:off x="7154863" y="3421062"/>
              <a:ext cx="1608137" cy="646113"/>
            </a:xfrm>
            <a:prstGeom prst="rect">
              <a:avLst/>
            </a:prstGeom>
            <a:noFill/>
            <a:ln w="9525">
              <a:noFill/>
              <a:miter lim="800000"/>
              <a:headEnd/>
              <a:tailEnd/>
            </a:ln>
            <a:effectLst/>
          </p:spPr>
          <p:txBody>
            <a:bodyPr>
              <a:spAutoFit/>
            </a:bodyPr>
            <a:lstStyle/>
            <a:p>
              <a:pPr>
                <a:defRPr/>
              </a:pPr>
              <a:r>
                <a:rPr lang="en-US" dirty="0">
                  <a:latin typeface="+mn-lt"/>
                </a:rPr>
                <a:t>XML Style and </a:t>
              </a:r>
            </a:p>
            <a:p>
              <a:pPr>
                <a:defRPr/>
              </a:pPr>
              <a:r>
                <a:rPr lang="en-US" dirty="0">
                  <a:latin typeface="+mn-lt"/>
                </a:rPr>
                <a:t>Transformation</a:t>
              </a:r>
              <a:endParaRPr lang="en-US" dirty="0">
                <a:effectLst>
                  <a:outerShdw blurRad="38100" dist="38100" dir="2700000" algn="tl">
                    <a:srgbClr val="C0C0C0"/>
                  </a:outerShdw>
                </a:effectLst>
                <a:latin typeface="+mn-lt"/>
                <a:cs typeface="Andalus" pitchFamily="2" charset="-78"/>
              </a:endParaRPr>
            </a:p>
          </p:txBody>
        </p:sp>
        <p:sp>
          <p:nvSpPr>
            <p:cNvPr id="53" name="Rectangle 52"/>
            <p:cNvSpPr>
              <a:spLocks noChangeArrowheads="1"/>
            </p:cNvSpPr>
            <p:nvPr/>
          </p:nvSpPr>
          <p:spPr bwMode="auto">
            <a:xfrm>
              <a:off x="5895975" y="3349625"/>
              <a:ext cx="1212850" cy="646112"/>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US" dirty="0">
                  <a:effectLst>
                    <a:outerShdw blurRad="38100" dist="38100" dir="2700000" algn="tl">
                      <a:srgbClr val="C0C0C0"/>
                    </a:outerShdw>
                  </a:effectLst>
                  <a:latin typeface="+mn-lt"/>
                </a:rPr>
                <a:t>XSL</a:t>
              </a:r>
            </a:p>
            <a:p>
              <a:pPr algn="ctr">
                <a:defRPr/>
              </a:pPr>
              <a:r>
                <a:rPr lang="en-US" dirty="0">
                  <a:effectLst>
                    <a:outerShdw blurRad="38100" dist="38100" dir="2700000" algn="tl">
                      <a:srgbClr val="C0C0C0"/>
                    </a:outerShdw>
                  </a:effectLst>
                  <a:latin typeface="+mn-lt"/>
                </a:rPr>
                <a:t>XSLT</a:t>
              </a:r>
            </a:p>
          </p:txBody>
        </p:sp>
      </p:grpSp>
      <p:sp>
        <p:nvSpPr>
          <p:cNvPr id="57" name="Rectangle 56"/>
          <p:cNvSpPr/>
          <p:nvPr/>
        </p:nvSpPr>
        <p:spPr>
          <a:xfrm>
            <a:off x="1981200" y="2166938"/>
            <a:ext cx="1265238"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latin typeface="+mn-lt"/>
              </a:rPr>
              <a:t>Document</a:t>
            </a:r>
          </a:p>
          <a:p>
            <a:pPr>
              <a:defRPr/>
            </a:pPr>
            <a:r>
              <a:rPr lang="en-US" dirty="0">
                <a:latin typeface="+mn-lt"/>
              </a:rPr>
              <a:t>Type Definition</a:t>
            </a:r>
          </a:p>
        </p:txBody>
      </p:sp>
      <p:sp>
        <p:nvSpPr>
          <p:cNvPr id="58" name="Rectangle 57"/>
          <p:cNvSpPr/>
          <p:nvPr/>
        </p:nvSpPr>
        <p:spPr>
          <a:xfrm>
            <a:off x="6253163" y="2444750"/>
            <a:ext cx="1555750" cy="923925"/>
          </a:xfrm>
          <a:prstGeom prst="rect">
            <a:avLst/>
          </a:prstGeom>
          <a:effectLst>
            <a:outerShdw blurRad="76200" dir="18900000" sy="23000" kx="-1200000" algn="bl" rotWithShape="0">
              <a:prstClr val="black">
                <a:alpha val="20000"/>
              </a:prstClr>
            </a:outerShdw>
          </a:effectLst>
        </p:spPr>
        <p:txBody>
          <a:bodyPr>
            <a:spAutoFit/>
          </a:bodyPr>
          <a:lstStyle/>
          <a:p>
            <a:pPr>
              <a:defRPr/>
            </a:pPr>
            <a:r>
              <a:rPr lang="en-US" dirty="0"/>
              <a:t>XML Parser</a:t>
            </a:r>
          </a:p>
          <a:p>
            <a:pPr>
              <a:defRPr/>
            </a:pPr>
            <a:r>
              <a:rPr lang="en-US" dirty="0">
                <a:latin typeface="+mn-lt"/>
              </a:rPr>
              <a:t>XML Query</a:t>
            </a:r>
          </a:p>
          <a:p>
            <a:pPr>
              <a:defRPr/>
            </a:pPr>
            <a:r>
              <a:rPr lang="en-US" dirty="0">
                <a:latin typeface="+mn-lt"/>
              </a:rPr>
              <a:t>Language</a:t>
            </a:r>
          </a:p>
        </p:txBody>
      </p:sp>
      <p:sp>
        <p:nvSpPr>
          <p:cNvPr id="59" name="Rectangle 58"/>
          <p:cNvSpPr/>
          <p:nvPr/>
        </p:nvSpPr>
        <p:spPr>
          <a:xfrm>
            <a:off x="6059488" y="5692775"/>
            <a:ext cx="1782762" cy="369888"/>
          </a:xfrm>
          <a:prstGeom prst="rect">
            <a:avLst/>
          </a:prstGeom>
        </p:spPr>
        <p:txBody>
          <a:bodyPr>
            <a:spAutoFit/>
          </a:bodyPr>
          <a:lstStyle/>
          <a:p>
            <a:pPr algn="ctr">
              <a:defRPr/>
            </a:pPr>
            <a:r>
              <a:rPr lang="en-US" dirty="0">
                <a:latin typeface="+mn-lt"/>
              </a:rPr>
              <a:t>XML Parsers </a:t>
            </a:r>
          </a:p>
        </p:txBody>
      </p:sp>
      <p:grpSp>
        <p:nvGrpSpPr>
          <p:cNvPr id="3" name="Group 30"/>
          <p:cNvGrpSpPr>
            <a:grpSpLocks/>
          </p:cNvGrpSpPr>
          <p:nvPr/>
        </p:nvGrpSpPr>
        <p:grpSpPr bwMode="auto">
          <a:xfrm>
            <a:off x="271463" y="3427413"/>
            <a:ext cx="3538537" cy="1644650"/>
            <a:chOff x="312738" y="2651125"/>
            <a:chExt cx="3538537" cy="1644650"/>
          </a:xfrm>
        </p:grpSpPr>
        <p:sp>
          <p:nvSpPr>
            <p:cNvPr id="54" name="Rectangle 7"/>
            <p:cNvSpPr>
              <a:spLocks noChangeArrowheads="1"/>
            </p:cNvSpPr>
            <p:nvPr/>
          </p:nvSpPr>
          <p:spPr bwMode="gray">
            <a:xfrm rot="21120000">
              <a:off x="2881313" y="3487737"/>
              <a:ext cx="969962" cy="165100"/>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55" name="Oval 21"/>
            <p:cNvSpPr>
              <a:spLocks noChangeArrowheads="1"/>
            </p:cNvSpPr>
            <p:nvPr/>
          </p:nvSpPr>
          <p:spPr bwMode="gray">
            <a:xfrm>
              <a:off x="1836738" y="2651125"/>
              <a:ext cx="1603375" cy="16446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a:latin typeface="+mn-lt"/>
                <a:cs typeface="Andalus" pitchFamily="2" charset="-78"/>
              </a:endParaRPr>
            </a:p>
          </p:txBody>
        </p:sp>
        <p:sp>
          <p:nvSpPr>
            <p:cNvPr id="56" name="Text Box 34"/>
            <p:cNvSpPr txBox="1">
              <a:spLocks noChangeArrowheads="1"/>
            </p:cNvSpPr>
            <p:nvPr/>
          </p:nvSpPr>
          <p:spPr bwMode="gray">
            <a:xfrm>
              <a:off x="1836738" y="2743200"/>
              <a:ext cx="1603375" cy="1477962"/>
            </a:xfrm>
            <a:prstGeom prst="rect">
              <a:avLst/>
            </a:prstGeom>
            <a:noFill/>
            <a:ln w="9525" algn="ctr">
              <a:noFill/>
              <a:miter lim="800000"/>
              <a:headEnd/>
              <a:tailEnd/>
            </a:ln>
            <a:effectLst>
              <a:outerShdw blurRad="76200" dir="18900000" sy="23000" kx="-1200000" algn="bl" rotWithShape="0">
                <a:prstClr val="black">
                  <a:alpha val="20000"/>
                </a:prstClr>
              </a:outerShdw>
            </a:effectLst>
          </p:spPr>
          <p:txBody>
            <a:bodyPr>
              <a:spAutoFit/>
            </a:bodyPr>
            <a:lstStyle/>
            <a:p>
              <a:pPr algn="ctr" fontAlgn="auto">
                <a:spcBef>
                  <a:spcPts val="0"/>
                </a:spcBef>
                <a:spcAft>
                  <a:spcPts val="0"/>
                </a:spcAft>
                <a:defRPr/>
              </a:pPr>
              <a:r>
                <a:rPr lang="en-US" dirty="0">
                  <a:effectLst>
                    <a:outerShdw blurRad="38100" dist="38100" dir="2700000" algn="tl">
                      <a:srgbClr val="C0C0C0"/>
                    </a:outerShdw>
                  </a:effectLst>
                  <a:cs typeface="Andalus" pitchFamily="2" charset="-78"/>
                </a:rPr>
                <a:t>SOAP</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WSDL</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UDDI/ebXML</a:t>
              </a:r>
            </a:p>
            <a:p>
              <a:pPr algn="ctr" fontAlgn="auto">
                <a:spcBef>
                  <a:spcPts val="0"/>
                </a:spcBef>
                <a:spcAft>
                  <a:spcPts val="0"/>
                </a:spcAft>
                <a:defRPr/>
              </a:pPr>
              <a:r>
                <a:rPr lang="en-US" dirty="0">
                  <a:effectLst>
                    <a:outerShdw blurRad="38100" dist="38100" dir="2700000" algn="tl">
                      <a:srgbClr val="C0C0C0"/>
                    </a:outerShdw>
                  </a:effectLst>
                  <a:cs typeface="Andalus" pitchFamily="2" charset="-78"/>
                </a:rPr>
                <a:t>OWL</a:t>
              </a:r>
            </a:p>
            <a:p>
              <a:pPr algn="ctr" fontAlgn="auto">
                <a:spcBef>
                  <a:spcPts val="0"/>
                </a:spcBef>
                <a:spcAft>
                  <a:spcPts val="0"/>
                </a:spcAft>
                <a:defRPr/>
              </a:pPr>
              <a:r>
                <a:rPr lang="en-GB" dirty="0">
                  <a:effectLst>
                    <a:outerShdw blurRad="38100" dist="38100" dir="2700000" algn="tl">
                      <a:srgbClr val="C0C0C0"/>
                    </a:outerShdw>
                  </a:effectLst>
                  <a:latin typeface="+mn-lt"/>
                  <a:cs typeface="Andalus" pitchFamily="2" charset="-78"/>
                </a:rPr>
                <a:t>BPEL</a:t>
              </a:r>
            </a:p>
          </p:txBody>
        </p:sp>
        <p:sp>
          <p:nvSpPr>
            <p:cNvPr id="60" name="Rectangle 59"/>
            <p:cNvSpPr/>
            <p:nvPr/>
          </p:nvSpPr>
          <p:spPr>
            <a:xfrm>
              <a:off x="312738" y="3163887"/>
              <a:ext cx="1782762" cy="923925"/>
            </a:xfrm>
            <a:prstGeom prst="rect">
              <a:avLst/>
            </a:prstGeom>
          </p:spPr>
          <p:txBody>
            <a:bodyPr>
              <a:spAutoFit/>
            </a:bodyPr>
            <a:lstStyle/>
            <a:p>
              <a:pPr algn="ctr">
                <a:defRPr/>
              </a:pPr>
              <a:r>
                <a:rPr lang="en-US" dirty="0">
                  <a:latin typeface="+mn-lt"/>
                </a:rPr>
                <a:t>XML-based</a:t>
              </a:r>
            </a:p>
            <a:p>
              <a:pPr algn="ctr">
                <a:defRPr/>
              </a:pPr>
              <a:r>
                <a:rPr lang="en-US" dirty="0">
                  <a:latin typeface="+mn-lt"/>
                </a:rPr>
                <a:t>Protocols and Languages</a:t>
              </a:r>
            </a:p>
          </p:txBody>
        </p:sp>
      </p:grpSp>
      <p:sp>
        <p:nvSpPr>
          <p:cNvPr id="61" name="Oval 27"/>
          <p:cNvSpPr>
            <a:spLocks noChangeArrowheads="1"/>
          </p:cNvSpPr>
          <p:nvPr/>
        </p:nvSpPr>
        <p:spPr bwMode="gray">
          <a:xfrm>
            <a:off x="3200400" y="5246688"/>
            <a:ext cx="993775" cy="98425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2">
                <a:lumMod val="20000"/>
                <a:lumOff val="80000"/>
              </a:schemeClr>
            </a:solidFill>
            <a:round/>
            <a:headEnd/>
            <a:tailEnd/>
          </a:ln>
          <a:effectLst>
            <a:outerShdw blurRad="76200" dir="18900000" sy="23000" kx="-1200000" algn="bl" rotWithShape="0">
              <a:prstClr val="black">
                <a:alpha val="20000"/>
              </a:prstClr>
            </a:outerShdw>
          </a:effectLst>
        </p:spPr>
        <p:txBody>
          <a:bodyPr wrap="none" anchor="ctr"/>
          <a:lstStyle/>
          <a:p>
            <a:pPr fontAlgn="auto">
              <a:spcBef>
                <a:spcPts val="0"/>
              </a:spcBef>
              <a:spcAft>
                <a:spcPts val="0"/>
              </a:spcAft>
              <a:defRPr/>
            </a:pPr>
            <a:endParaRPr lang="en-US" dirty="0">
              <a:latin typeface="+mn-lt"/>
              <a:cs typeface="Andalus" pitchFamily="2" charset="-78"/>
            </a:endParaRPr>
          </a:p>
        </p:txBody>
      </p:sp>
      <p:sp>
        <p:nvSpPr>
          <p:cNvPr id="62" name="Text Box 29"/>
          <p:cNvSpPr txBox="1">
            <a:spLocks noChangeArrowheads="1"/>
          </p:cNvSpPr>
          <p:nvPr/>
        </p:nvSpPr>
        <p:spPr bwMode="gray">
          <a:xfrm>
            <a:off x="3305175" y="5414963"/>
            <a:ext cx="773113" cy="646112"/>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dirty="0">
                <a:effectLst>
                  <a:outerShdw blurRad="38100" dist="38100" dir="2700000" algn="tl">
                    <a:srgbClr val="C0C0C0"/>
                  </a:outerShdw>
                </a:effectLst>
                <a:latin typeface="+mn-lt"/>
                <a:cs typeface="Andalus" pitchFamily="2" charset="-78"/>
              </a:rPr>
              <a:t>C#</a:t>
            </a:r>
          </a:p>
          <a:p>
            <a:pPr algn="ctr" fontAlgn="auto">
              <a:spcBef>
                <a:spcPts val="0"/>
              </a:spcBef>
              <a:spcAft>
                <a:spcPts val="0"/>
              </a:spcAft>
              <a:defRPr/>
            </a:pPr>
            <a:r>
              <a:rPr lang="en-US" dirty="0">
                <a:effectLst>
                  <a:outerShdw blurRad="38100" dist="38100" dir="2700000" algn="tl">
                    <a:srgbClr val="C0C0C0"/>
                  </a:outerShdw>
                </a:effectLst>
                <a:latin typeface="+mn-lt"/>
                <a:cs typeface="Andalus" pitchFamily="2" charset="-78"/>
              </a:rPr>
              <a:t>Java</a:t>
            </a:r>
          </a:p>
        </p:txBody>
      </p:sp>
      <p:sp>
        <p:nvSpPr>
          <p:cNvPr id="63" name="Rectangle 62"/>
          <p:cNvSpPr/>
          <p:nvPr/>
        </p:nvSpPr>
        <p:spPr>
          <a:xfrm>
            <a:off x="1712913" y="5648325"/>
            <a:ext cx="1782762" cy="369888"/>
          </a:xfrm>
          <a:prstGeom prst="rect">
            <a:avLst/>
          </a:prstGeom>
        </p:spPr>
        <p:txBody>
          <a:bodyPr>
            <a:spAutoFit/>
          </a:bodyPr>
          <a:lstStyle/>
          <a:p>
            <a:pPr algn="ctr">
              <a:defRPr/>
            </a:pPr>
            <a:r>
              <a:rPr lang="en-US" dirty="0">
                <a:latin typeface="+mn-lt"/>
              </a:rPr>
              <a:t>Processing</a:t>
            </a:r>
          </a:p>
        </p:txBody>
      </p:sp>
      <p:sp>
        <p:nvSpPr>
          <p:cNvPr id="32" name="Rectangle 6"/>
          <p:cNvSpPr>
            <a:spLocks noChangeArrowheads="1"/>
          </p:cNvSpPr>
          <p:nvPr/>
        </p:nvSpPr>
        <p:spPr bwMode="gray">
          <a:xfrm rot="5820000" flipH="1">
            <a:off x="4122738" y="2824163"/>
            <a:ext cx="1044575" cy="174625"/>
          </a:xfrm>
          <a:prstGeom prst="rect">
            <a:avLst/>
          </a:prstGeom>
          <a:gradFill rotWithShape="1">
            <a:gsLst>
              <a:gs pos="0">
                <a:srgbClr val="454545"/>
              </a:gs>
              <a:gs pos="50000">
                <a:srgbClr val="969696"/>
              </a:gs>
              <a:gs pos="100000">
                <a:srgbClr val="454545"/>
              </a:gs>
            </a:gsLst>
            <a:lin ang="5400000" scaled="1"/>
          </a:gradFill>
          <a:ln w="9525" algn="ctr">
            <a:noFill/>
            <a:miter lim="800000"/>
            <a:headEnd/>
            <a:tailEnd/>
          </a:ln>
        </p:spPr>
        <p:txBody>
          <a:bodyPr wrap="none" anchor="ctr"/>
          <a:lstStyle/>
          <a:p>
            <a:pPr>
              <a:defRPr/>
            </a:pPr>
            <a:endParaRPr lang="en-US">
              <a:latin typeface="+mn-lt"/>
              <a:cs typeface="Andalus" pitchFamily="2" charset="-78"/>
            </a:endParaRPr>
          </a:p>
        </p:txBody>
      </p:sp>
      <p:sp>
        <p:nvSpPr>
          <p:cNvPr id="33" name="Oval 32"/>
          <p:cNvSpPr>
            <a:spLocks noChangeArrowheads="1"/>
          </p:cNvSpPr>
          <p:nvPr/>
        </p:nvSpPr>
        <p:spPr bwMode="gray">
          <a:xfrm>
            <a:off x="4191000" y="1263650"/>
            <a:ext cx="1187450" cy="1174750"/>
          </a:xfrm>
          <a:prstGeom prst="ellipse">
            <a:avLst/>
          </a:prstGeom>
          <a:solidFill>
            <a:schemeClr val="accent1">
              <a:lumMod val="20000"/>
              <a:lumOff val="80000"/>
            </a:schemeClr>
          </a:solidFill>
          <a:ln w="9525">
            <a:noFill/>
            <a:round/>
            <a:headEnd/>
            <a:tailEnd/>
          </a:ln>
          <a:effectLst>
            <a:outerShdw blurRad="76200" dir="18900000" sy="23000" kx="-1200000" algn="bl" rotWithShape="0">
              <a:prstClr val="black">
                <a:alpha val="20000"/>
              </a:prstClr>
            </a:outerShdw>
          </a:effectLst>
        </p:spPr>
        <p:txBody>
          <a:bodyPr wrap="none" anchor="ctr"/>
          <a:lstStyle/>
          <a:p>
            <a:pPr>
              <a:defRPr/>
            </a:pPr>
            <a:endParaRPr lang="en-US">
              <a:latin typeface="+mn-lt"/>
              <a:cs typeface="Andalus" pitchFamily="2" charset="-78"/>
            </a:endParaRPr>
          </a:p>
        </p:txBody>
      </p:sp>
      <p:sp>
        <p:nvSpPr>
          <p:cNvPr id="34" name="Text Box 23"/>
          <p:cNvSpPr txBox="1">
            <a:spLocks noChangeArrowheads="1"/>
          </p:cNvSpPr>
          <p:nvPr/>
        </p:nvSpPr>
        <p:spPr bwMode="gray">
          <a:xfrm>
            <a:off x="4194175" y="1371600"/>
            <a:ext cx="1143000" cy="923925"/>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a:spAutoFit/>
          </a:bodyPr>
          <a:lstStyle/>
          <a:p>
            <a:pPr algn="ctr">
              <a:defRPr/>
            </a:pPr>
            <a:r>
              <a:rPr lang="en-GB" dirty="0">
                <a:effectLst>
                  <a:outerShdw blurRad="38100" dist="38100" dir="2700000" algn="tl">
                    <a:srgbClr val="C0C0C0"/>
                  </a:outerShdw>
                </a:effectLst>
                <a:latin typeface="+mn-lt"/>
              </a:rPr>
              <a:t>HTML</a:t>
            </a:r>
          </a:p>
          <a:p>
            <a:pPr algn="ctr">
              <a:defRPr/>
            </a:pPr>
            <a:r>
              <a:rPr lang="en-GB" dirty="0">
                <a:effectLst>
                  <a:outerShdw blurRad="38100" dist="38100" dir="2700000" algn="tl">
                    <a:srgbClr val="C0C0C0"/>
                  </a:outerShdw>
                </a:effectLst>
                <a:latin typeface="+mn-lt"/>
              </a:rPr>
              <a:t>XHTML</a:t>
            </a:r>
          </a:p>
          <a:p>
            <a:pPr algn="ctr">
              <a:defRPr/>
            </a:pPr>
            <a:r>
              <a:rPr lang="en-GB" dirty="0">
                <a:effectLst>
                  <a:outerShdw blurRad="38100" dist="38100" dir="2700000" algn="tl">
                    <a:srgbClr val="C0C0C0"/>
                  </a:outerShdw>
                </a:effectLst>
                <a:latin typeface="+mn-lt"/>
              </a:rPr>
              <a:t>XAML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nodeType="afterGroup">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par>
                          <p:cTn id="28" fill="hold" nodeType="afterGroup">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par>
                          <p:cTn id="40" fill="hold" nodeType="afterGroup">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nodeType="afterGroup">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nodeType="afterGroup">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par>
                          <p:cTn id="52" fill="hold" nodeType="afterGroup">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up)">
                                      <p:cBhvr>
                                        <p:cTn id="60" dur="500"/>
                                        <p:tgtEl>
                                          <p:spTgt spid="47"/>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up)">
                                      <p:cBhvr>
                                        <p:cTn id="68" dur="500"/>
                                        <p:tgtEl>
                                          <p:spTgt spid="62"/>
                                        </p:tgtEl>
                                      </p:cBhvr>
                                    </p:animEffect>
                                  </p:childTnLst>
                                </p:cTn>
                              </p:par>
                            </p:childTnLst>
                          </p:cTn>
                        </p:par>
                        <p:par>
                          <p:cTn id="69" fill="hold" nodeType="afterGroup">
                            <p:stCondLst>
                              <p:cond delay="1500"/>
                            </p:stCondLst>
                            <p:childTnLst>
                              <p:par>
                                <p:cTn id="70" presetID="22" presetClass="entr" presetSubtype="1"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up)">
                                      <p:cBhvr>
                                        <p:cTn id="72" dur="500"/>
                                        <p:tgtEl>
                                          <p:spTgt spid="63"/>
                                        </p:tgtEl>
                                      </p:cBhvr>
                                    </p:animEffect>
                                  </p:childTnLst>
                                </p:cTn>
                              </p:par>
                            </p:childTnLst>
                          </p:cTn>
                        </p:par>
                        <p:par>
                          <p:cTn id="73" fill="hold" nodeType="afterGroup">
                            <p:stCondLst>
                              <p:cond delay="20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nodeType="afterGroup">
                            <p:stCondLst>
                              <p:cond delay="250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childTnLst>
                          </p:cTn>
                        </p:par>
                        <p:par>
                          <p:cTn id="81" fill="hold" nodeType="afterGroup">
                            <p:stCondLst>
                              <p:cond delay="3000"/>
                            </p:stCondLst>
                            <p:childTnLst>
                              <p:par>
                                <p:cTn id="82" presetID="22" presetClass="entr" presetSubtype="4"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ipe(down)">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3" grpId="0" animBg="1"/>
      <p:bldP spid="44" grpId="0"/>
      <p:bldP spid="45" grpId="0" animBg="1"/>
      <p:bldP spid="46" grpId="0" animBg="1"/>
      <p:bldP spid="47" grpId="0" animBg="1"/>
      <p:bldP spid="51" grpId="0"/>
      <p:bldP spid="52" grpId="0"/>
      <p:bldP spid="57" grpId="0"/>
      <p:bldP spid="58" grpId="0"/>
      <p:bldP spid="59" grpId="0"/>
      <p:bldP spid="61" grpId="0" animBg="1"/>
      <p:bldP spid="62" grpId="0"/>
      <p:bldP spid="63" grpId="0"/>
      <p:bldP spid="32" grpId="0" animBg="1"/>
      <p:bldP spid="33"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0AD69C-4A18-40CC-8A91-D0B156E6C86A}" type="slidenum">
              <a:rPr lang="en-US" smtClean="0">
                <a:solidFill>
                  <a:schemeClr val="tx2"/>
                </a:solidFill>
              </a:rPr>
              <a:pPr/>
              <a:t>24</a:t>
            </a:fld>
            <a:endParaRPr lang="en-US" smtClean="0">
              <a:solidFill>
                <a:schemeClr val="tx2"/>
              </a:solidFill>
            </a:endParaRPr>
          </a:p>
        </p:txBody>
      </p:sp>
      <p:sp>
        <p:nvSpPr>
          <p:cNvPr id="27651" name="Rectangle 4"/>
          <p:cNvSpPr>
            <a:spLocks noGrp="1" noChangeArrowheads="1"/>
          </p:cNvSpPr>
          <p:nvPr>
            <p:ph type="title"/>
          </p:nvPr>
        </p:nvSpPr>
        <p:spPr>
          <a:xfrm>
            <a:off x="1447800" y="76200"/>
            <a:ext cx="7391400" cy="623888"/>
          </a:xfrm>
          <a:noFill/>
        </p:spPr>
        <p:txBody>
          <a:bodyPr/>
          <a:lstStyle/>
          <a:p>
            <a:pPr eaLnBrk="1" hangingPunct="1"/>
            <a:r>
              <a:rPr lang="en-US" smtClean="0"/>
              <a:t>XML Parsers</a:t>
            </a:r>
          </a:p>
        </p:txBody>
      </p:sp>
      <p:sp>
        <p:nvSpPr>
          <p:cNvPr id="331170" name="Rectangle 418"/>
          <p:cNvSpPr>
            <a:spLocks noGrp="1" noChangeArrowheads="1"/>
          </p:cNvSpPr>
          <p:nvPr>
            <p:ph type="body" idx="1"/>
          </p:nvPr>
        </p:nvSpPr>
        <p:spPr>
          <a:xfrm>
            <a:off x="533400" y="990600"/>
            <a:ext cx="8574088" cy="5638800"/>
          </a:xfrm>
          <a:noFill/>
        </p:spPr>
        <p:txBody>
          <a:bodyPr/>
          <a:lstStyle/>
          <a:p>
            <a:pPr eaLnBrk="1" hangingPunct="1">
              <a:lnSpc>
                <a:spcPct val="110000"/>
              </a:lnSpc>
              <a:buFont typeface="Wingdings" pitchFamily="2" charset="2"/>
              <a:buNone/>
            </a:pPr>
            <a:r>
              <a:rPr lang="en-US" sz="2400" smtClean="0"/>
              <a:t>There are three types of parsers for extracting data from XML</a:t>
            </a:r>
          </a:p>
          <a:p>
            <a:pPr eaLnBrk="1" hangingPunct="1">
              <a:lnSpc>
                <a:spcPct val="110000"/>
              </a:lnSpc>
            </a:pPr>
            <a:r>
              <a:rPr lang="en-US" sz="2400" smtClean="0"/>
              <a:t>DOM: Document Object Model</a:t>
            </a:r>
          </a:p>
          <a:p>
            <a:pPr lvl="1" eaLnBrk="1" hangingPunct="1">
              <a:lnSpc>
                <a:spcPct val="110000"/>
              </a:lnSpc>
            </a:pPr>
            <a:r>
              <a:rPr lang="en-US" sz="2400" smtClean="0">
                <a:hlinkClick r:id="rId3"/>
              </a:rPr>
              <a:t>www.w3.org/TR/DOM-level-2-core</a:t>
            </a:r>
            <a:endParaRPr lang="en-US" sz="2400" smtClean="0"/>
          </a:p>
          <a:p>
            <a:pPr lvl="1" eaLnBrk="1" hangingPunct="1">
              <a:lnSpc>
                <a:spcPct val="110000"/>
              </a:lnSpc>
            </a:pPr>
            <a:r>
              <a:rPr lang="en-US" sz="2400" smtClean="0">
                <a:solidFill>
                  <a:schemeClr val="folHlink"/>
                </a:solidFill>
              </a:rPr>
              <a:t>MSXML</a:t>
            </a:r>
            <a:r>
              <a:rPr lang="en-US" sz="2400" smtClean="0"/>
              <a:t>: free MS parser that supports DOM, as well as SAX </a:t>
            </a:r>
          </a:p>
          <a:p>
            <a:pPr lvl="1" eaLnBrk="1" hangingPunct="1">
              <a:lnSpc>
                <a:spcPct val="110000"/>
              </a:lnSpc>
            </a:pPr>
            <a:r>
              <a:rPr lang="en-US" sz="2400" smtClean="0"/>
              <a:t>Read the entire document into the memory for random access -- problem: if the doc is huge</a:t>
            </a:r>
          </a:p>
          <a:p>
            <a:pPr eaLnBrk="1" hangingPunct="1">
              <a:lnSpc>
                <a:spcPct val="110000"/>
              </a:lnSpc>
            </a:pPr>
            <a:r>
              <a:rPr lang="en-US" sz="2400" smtClean="0"/>
              <a:t>SAX: Simple (Stream) API for XML</a:t>
            </a:r>
          </a:p>
          <a:p>
            <a:pPr lvl="1" eaLnBrk="1" hangingPunct="1">
              <a:lnSpc>
                <a:spcPct val="110000"/>
              </a:lnSpc>
            </a:pPr>
            <a:r>
              <a:rPr lang="en-US" sz="2400" smtClean="0">
                <a:hlinkClick r:id="rId4"/>
              </a:rPr>
              <a:t>www.saxproject.org</a:t>
            </a:r>
            <a:endParaRPr lang="en-US" sz="2400" smtClean="0"/>
          </a:p>
          <a:p>
            <a:pPr lvl="1" eaLnBrk="1" hangingPunct="1">
              <a:lnSpc>
                <a:spcPct val="110000"/>
              </a:lnSpc>
            </a:pPr>
            <a:r>
              <a:rPr lang="en-US" sz="2400" smtClean="0"/>
              <a:t>Not a w3 standard</a:t>
            </a:r>
          </a:p>
          <a:p>
            <a:pPr lvl="1" eaLnBrk="1" hangingPunct="1">
              <a:lnSpc>
                <a:spcPct val="110000"/>
              </a:lnSpc>
            </a:pPr>
            <a:r>
              <a:rPr lang="en-US" sz="2400" smtClean="0"/>
              <a:t>Event-based API, read the document in a stream</a:t>
            </a:r>
          </a:p>
          <a:p>
            <a:pPr lvl="1" eaLnBrk="1" hangingPunct="1">
              <a:lnSpc>
                <a:spcPct val="110000"/>
              </a:lnSpc>
            </a:pPr>
            <a:r>
              <a:rPr lang="en-US" sz="2400" smtClean="0"/>
              <a:t>Developed by the Java community</a:t>
            </a:r>
          </a:p>
          <a:p>
            <a:pPr eaLnBrk="1" hangingPunct="1">
              <a:lnSpc>
                <a:spcPct val="110000"/>
              </a:lnSpc>
            </a:pPr>
            <a:r>
              <a:rPr lang="en-US" sz="2400" smtClean="0"/>
              <a:t>XPath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1170">
                                            <p:txEl>
                                              <p:pRg st="5" end="5"/>
                                            </p:txEl>
                                          </p:spTgt>
                                        </p:tgtEl>
                                        <p:attrNameLst>
                                          <p:attrName>style.visibility</p:attrName>
                                        </p:attrNameLst>
                                      </p:cBhvr>
                                      <p:to>
                                        <p:strVal val="visible"/>
                                      </p:to>
                                    </p:set>
                                    <p:animEffect transition="in" filter="wipe(up)">
                                      <p:cBhvr>
                                        <p:cTn id="7" dur="500"/>
                                        <p:tgtEl>
                                          <p:spTgt spid="331170">
                                            <p:txEl>
                                              <p:pRg st="5" end="5"/>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1170">
                                            <p:txEl>
                                              <p:pRg st="6" end="6"/>
                                            </p:txEl>
                                          </p:spTgt>
                                        </p:tgtEl>
                                        <p:attrNameLst>
                                          <p:attrName>style.visibility</p:attrName>
                                        </p:attrNameLst>
                                      </p:cBhvr>
                                      <p:to>
                                        <p:strVal val="visible"/>
                                      </p:to>
                                    </p:set>
                                    <p:animEffect transition="in" filter="wipe(up)">
                                      <p:cBhvr>
                                        <p:cTn id="11" dur="500"/>
                                        <p:tgtEl>
                                          <p:spTgt spid="331170">
                                            <p:txEl>
                                              <p:pRg st="6" end="6"/>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31170">
                                            <p:txEl>
                                              <p:pRg st="7" end="7"/>
                                            </p:txEl>
                                          </p:spTgt>
                                        </p:tgtEl>
                                        <p:attrNameLst>
                                          <p:attrName>style.visibility</p:attrName>
                                        </p:attrNameLst>
                                      </p:cBhvr>
                                      <p:to>
                                        <p:strVal val="visible"/>
                                      </p:to>
                                    </p:set>
                                    <p:animEffect transition="in" filter="wipe(up)">
                                      <p:cBhvr>
                                        <p:cTn id="15" dur="500"/>
                                        <p:tgtEl>
                                          <p:spTgt spid="331170">
                                            <p:txEl>
                                              <p:pRg st="7" end="7"/>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31170">
                                            <p:txEl>
                                              <p:pRg st="8" end="8"/>
                                            </p:txEl>
                                          </p:spTgt>
                                        </p:tgtEl>
                                        <p:attrNameLst>
                                          <p:attrName>style.visibility</p:attrName>
                                        </p:attrNameLst>
                                      </p:cBhvr>
                                      <p:to>
                                        <p:strVal val="visible"/>
                                      </p:to>
                                    </p:set>
                                    <p:animEffect transition="in" filter="wipe(up)">
                                      <p:cBhvr>
                                        <p:cTn id="19" dur="500"/>
                                        <p:tgtEl>
                                          <p:spTgt spid="331170">
                                            <p:txEl>
                                              <p:pRg st="8" end="8"/>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31170">
                                            <p:txEl>
                                              <p:pRg st="9" end="9"/>
                                            </p:txEl>
                                          </p:spTgt>
                                        </p:tgtEl>
                                        <p:attrNameLst>
                                          <p:attrName>style.visibility</p:attrName>
                                        </p:attrNameLst>
                                      </p:cBhvr>
                                      <p:to>
                                        <p:strVal val="visible"/>
                                      </p:to>
                                    </p:set>
                                    <p:animEffect transition="in" filter="wipe(up)">
                                      <p:cBhvr>
                                        <p:cTn id="23" dur="500"/>
                                        <p:tgtEl>
                                          <p:spTgt spid="331170">
                                            <p:txEl>
                                              <p:pRg st="9" end="9"/>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331170">
                                            <p:txEl>
                                              <p:pRg st="10" end="10"/>
                                            </p:txEl>
                                          </p:spTgt>
                                        </p:tgtEl>
                                        <p:attrNameLst>
                                          <p:attrName>style.visibility</p:attrName>
                                        </p:attrNameLst>
                                      </p:cBhvr>
                                      <p:to>
                                        <p:strVal val="visible"/>
                                      </p:to>
                                    </p:set>
                                    <p:animEffect transition="in" filter="wipe(up)">
                                      <p:cBhvr>
                                        <p:cTn id="27" dur="500"/>
                                        <p:tgtEl>
                                          <p:spTgt spid="3311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272A095-BD6A-4279-8F63-599E2255F530}" type="slidenum">
              <a:rPr lang="en-US" smtClean="0">
                <a:solidFill>
                  <a:schemeClr val="tx2"/>
                </a:solidFill>
              </a:rPr>
              <a:pPr/>
              <a:t>25</a:t>
            </a:fld>
            <a:endParaRPr lang="en-US" smtClean="0">
              <a:solidFill>
                <a:schemeClr val="tx2"/>
              </a:solidFill>
            </a:endParaRPr>
          </a:p>
        </p:txBody>
      </p:sp>
      <p:sp>
        <p:nvSpPr>
          <p:cNvPr id="28675" name="Rectangle 2"/>
          <p:cNvSpPr>
            <a:spLocks noGrp="1" noChangeArrowheads="1"/>
          </p:cNvSpPr>
          <p:nvPr>
            <p:ph type="title"/>
          </p:nvPr>
        </p:nvSpPr>
        <p:spPr>
          <a:xfrm>
            <a:off x="1447800" y="76200"/>
            <a:ext cx="7391400" cy="623888"/>
          </a:xfrm>
          <a:noFill/>
        </p:spPr>
        <p:txBody>
          <a:bodyPr/>
          <a:lstStyle/>
          <a:p>
            <a:pPr eaLnBrk="1" hangingPunct="1"/>
            <a:r>
              <a:rPr lang="en-US" smtClean="0"/>
              <a:t>XML Classes in .Net </a:t>
            </a:r>
          </a:p>
        </p:txBody>
      </p:sp>
      <p:sp>
        <p:nvSpPr>
          <p:cNvPr id="472067" name="Rectangle 3"/>
          <p:cNvSpPr>
            <a:spLocks noGrp="1" noChangeArrowheads="1"/>
          </p:cNvSpPr>
          <p:nvPr>
            <p:ph type="body" idx="1"/>
          </p:nvPr>
        </p:nvSpPr>
        <p:spPr>
          <a:xfrm>
            <a:off x="381000" y="1295400"/>
            <a:ext cx="8574088" cy="5105400"/>
          </a:xfrm>
          <a:noFill/>
        </p:spPr>
        <p:txBody>
          <a:bodyPr/>
          <a:lstStyle/>
          <a:p>
            <a:pPr eaLnBrk="1" hangingPunct="1">
              <a:lnSpc>
                <a:spcPct val="106000"/>
              </a:lnSpc>
            </a:pPr>
            <a:r>
              <a:rPr lang="en-US" smtClean="0"/>
              <a:t>The .Net FCL’s </a:t>
            </a:r>
            <a:r>
              <a:rPr lang="en-US" i="1" smtClean="0">
                <a:solidFill>
                  <a:srgbClr val="0000FF"/>
                </a:solidFill>
              </a:rPr>
              <a:t>System.Xml</a:t>
            </a:r>
            <a:r>
              <a:rPr lang="en-US" i="1" smtClean="0"/>
              <a:t> </a:t>
            </a:r>
            <a:r>
              <a:rPr lang="en-US" smtClean="0"/>
              <a:t>namespace offers a variety of classes for reading and writing XML documents. </a:t>
            </a:r>
          </a:p>
          <a:p>
            <a:pPr eaLnBrk="1" hangingPunct="1">
              <a:lnSpc>
                <a:spcPct val="106000"/>
              </a:lnSpc>
            </a:pPr>
            <a:r>
              <a:rPr lang="en-US" smtClean="0"/>
              <a:t>The </a:t>
            </a:r>
            <a:r>
              <a:rPr lang="en-US" i="1" smtClean="0">
                <a:solidFill>
                  <a:srgbClr val="0000FF"/>
                </a:solidFill>
              </a:rPr>
              <a:t>XmlDocument</a:t>
            </a:r>
            <a:r>
              <a:rPr lang="en-US" i="1" smtClean="0"/>
              <a:t> </a:t>
            </a:r>
            <a:r>
              <a:rPr lang="en-US" smtClean="0"/>
              <a:t>class is similar to MSXML, but is simpler to use. </a:t>
            </a:r>
          </a:p>
          <a:p>
            <a:pPr eaLnBrk="1" hangingPunct="1">
              <a:lnSpc>
                <a:spcPct val="106000"/>
              </a:lnSpc>
            </a:pPr>
            <a:r>
              <a:rPr lang="en-US" smtClean="0"/>
              <a:t>If you prefer a stream-based approach (SAX), you can use </a:t>
            </a:r>
            <a:r>
              <a:rPr lang="en-US" i="1" smtClean="0">
                <a:solidFill>
                  <a:srgbClr val="0000FF"/>
                </a:solidFill>
              </a:rPr>
              <a:t>XmlTextReader</a:t>
            </a:r>
            <a:r>
              <a:rPr lang="en-US" i="1" smtClean="0"/>
              <a:t> </a:t>
            </a:r>
            <a:r>
              <a:rPr lang="en-US" smtClean="0"/>
              <a:t>or the schema-aware </a:t>
            </a:r>
            <a:br>
              <a:rPr lang="en-US" smtClean="0"/>
            </a:br>
            <a:r>
              <a:rPr lang="en-US" i="1" smtClean="0">
                <a:solidFill>
                  <a:srgbClr val="0000FF"/>
                </a:solidFill>
              </a:rPr>
              <a:t>XmlvalidatingReader</a:t>
            </a:r>
            <a:r>
              <a:rPr lang="en-US" i="1" smtClean="0"/>
              <a:t>, </a:t>
            </a:r>
            <a:r>
              <a:rPr lang="en-US" smtClean="0"/>
              <a:t>instead. </a:t>
            </a:r>
          </a:p>
          <a:p>
            <a:pPr eaLnBrk="1" hangingPunct="1">
              <a:lnSpc>
                <a:spcPct val="106000"/>
              </a:lnSpc>
            </a:pPr>
            <a:r>
              <a:rPr lang="en-US" smtClean="0"/>
              <a:t>A complementary class named </a:t>
            </a:r>
            <a:r>
              <a:rPr lang="en-US" i="1" smtClean="0">
                <a:solidFill>
                  <a:srgbClr val="0000FF"/>
                </a:solidFill>
              </a:rPr>
              <a:t>XmlTextWriter</a:t>
            </a:r>
            <a:r>
              <a:rPr lang="en-US" i="1" smtClean="0"/>
              <a:t> </a:t>
            </a:r>
            <a:r>
              <a:rPr lang="en-US" smtClean="0"/>
              <a:t>allows you to create XML documents from scratch.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2067">
                                            <p:txEl>
                                              <p:pRg st="2" end="2"/>
                                            </p:txEl>
                                          </p:spTgt>
                                        </p:tgtEl>
                                        <p:attrNameLst>
                                          <p:attrName>style.visibility</p:attrName>
                                        </p:attrNameLst>
                                      </p:cBhvr>
                                      <p:to>
                                        <p:strVal val="visible"/>
                                      </p:to>
                                    </p:set>
                                    <p:animEffect transition="in" filter="wipe(up)">
                                      <p:cBhvr>
                                        <p:cTn id="7" dur="500"/>
                                        <p:tgtEl>
                                          <p:spTgt spid="472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2067">
                                            <p:txEl>
                                              <p:pRg st="3" end="3"/>
                                            </p:txEl>
                                          </p:spTgt>
                                        </p:tgtEl>
                                        <p:attrNameLst>
                                          <p:attrName>style.visibility</p:attrName>
                                        </p:attrNameLst>
                                      </p:cBhvr>
                                      <p:to>
                                        <p:strVal val="visible"/>
                                      </p:to>
                                    </p:set>
                                    <p:animEffect transition="in" filter="wipe(up)">
                                      <p:cBhvr>
                                        <p:cTn id="12" dur="500"/>
                                        <p:tgtEl>
                                          <p:spTgt spid="472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E267A51-6872-4E04-BB32-518EB4AAA22D}" type="slidenum">
              <a:rPr lang="en-US" smtClean="0">
                <a:solidFill>
                  <a:schemeClr val="tx2"/>
                </a:solidFill>
              </a:rPr>
              <a:pPr/>
              <a:t>26</a:t>
            </a:fld>
            <a:endParaRPr lang="en-US" smtClean="0">
              <a:solidFill>
                <a:schemeClr val="tx2"/>
              </a:solidFill>
            </a:endParaRPr>
          </a:p>
        </p:txBody>
      </p:sp>
      <p:sp>
        <p:nvSpPr>
          <p:cNvPr id="29699" name="Rectangle 2"/>
          <p:cNvSpPr>
            <a:spLocks noGrp="1" noChangeArrowheads="1"/>
          </p:cNvSpPr>
          <p:nvPr>
            <p:ph type="title"/>
          </p:nvPr>
        </p:nvSpPr>
        <p:spPr>
          <a:xfrm>
            <a:off x="1447800" y="76200"/>
            <a:ext cx="7391400" cy="623888"/>
          </a:xfrm>
          <a:noFill/>
        </p:spPr>
        <p:txBody>
          <a:bodyPr/>
          <a:lstStyle/>
          <a:p>
            <a:pPr eaLnBrk="1" hangingPunct="1"/>
            <a:r>
              <a:rPr lang="en-US" smtClean="0"/>
              <a:t>The </a:t>
            </a:r>
            <a:r>
              <a:rPr lang="en-US" i="1" smtClean="0"/>
              <a:t>XmlDocument </a:t>
            </a:r>
            <a:r>
              <a:rPr lang="en-US" smtClean="0"/>
              <a:t>Class in .Net </a:t>
            </a:r>
          </a:p>
        </p:txBody>
      </p:sp>
      <p:sp>
        <p:nvSpPr>
          <p:cNvPr id="473091" name="Rectangle 3"/>
          <p:cNvSpPr>
            <a:spLocks noGrp="1" noChangeArrowheads="1"/>
          </p:cNvSpPr>
          <p:nvPr>
            <p:ph type="body" idx="1"/>
          </p:nvPr>
        </p:nvSpPr>
        <p:spPr>
          <a:xfrm>
            <a:off x="381000" y="1295400"/>
            <a:ext cx="8574088" cy="5105400"/>
          </a:xfrm>
          <a:noFill/>
        </p:spPr>
        <p:txBody>
          <a:bodyPr/>
          <a:lstStyle/>
          <a:p>
            <a:pPr eaLnBrk="1" hangingPunct="1">
              <a:lnSpc>
                <a:spcPct val="104000"/>
              </a:lnSpc>
            </a:pPr>
            <a:r>
              <a:rPr lang="en-US" sz="2400" b="1" i="1" smtClean="0">
                <a:solidFill>
                  <a:schemeClr val="folHlink"/>
                </a:solidFill>
              </a:rPr>
              <a:t>XmlNode </a:t>
            </a:r>
            <a:r>
              <a:rPr lang="en-US" sz="2400" smtClean="0"/>
              <a:t>class is the base class in .Net’s implementation of the DOM.</a:t>
            </a:r>
          </a:p>
          <a:p>
            <a:pPr eaLnBrk="1" hangingPunct="1">
              <a:lnSpc>
                <a:spcPct val="104000"/>
              </a:lnSpc>
            </a:pPr>
            <a:r>
              <a:rPr lang="en-US" sz="2400" smtClean="0"/>
              <a:t>Each node of a DOM tree is an instance of </a:t>
            </a:r>
            <a:r>
              <a:rPr lang="en-US" sz="2400" i="1" smtClean="0"/>
              <a:t>XmlNode</a:t>
            </a:r>
            <a:r>
              <a:rPr lang="en-US" sz="2400" b="1" i="1" smtClean="0">
                <a:solidFill>
                  <a:schemeClr val="folHlink"/>
                </a:solidFill>
              </a:rPr>
              <a:t> </a:t>
            </a:r>
            <a:r>
              <a:rPr lang="en-US" sz="2400" smtClean="0"/>
              <a:t>class, which exposes methods and properties for navigating a DOM tree, e.g., reading and writing node content, adding and removing nodes. </a:t>
            </a:r>
          </a:p>
          <a:p>
            <a:pPr eaLnBrk="1" hangingPunct="1">
              <a:lnSpc>
                <a:spcPct val="104000"/>
              </a:lnSpc>
            </a:pPr>
            <a:r>
              <a:rPr lang="en-US" sz="2400" i="1" smtClean="0">
                <a:solidFill>
                  <a:srgbClr val="0000FF"/>
                </a:solidFill>
              </a:rPr>
              <a:t>XmlDocument</a:t>
            </a:r>
            <a:r>
              <a:rPr lang="en-US" sz="2400" i="1" smtClean="0"/>
              <a:t> </a:t>
            </a:r>
            <a:r>
              <a:rPr lang="en-US" sz="2400" smtClean="0"/>
              <a:t>derives (inherits) from </a:t>
            </a:r>
            <a:r>
              <a:rPr lang="en-US" sz="2400" i="1" smtClean="0"/>
              <a:t>XmlNode </a:t>
            </a:r>
            <a:r>
              <a:rPr lang="en-US" sz="2400" smtClean="0"/>
              <a:t>and adds methods and properties of its own, supporting loading and saving of documents, the creation of new nodes, and other operations. </a:t>
            </a:r>
          </a:p>
          <a:p>
            <a:pPr eaLnBrk="1" hangingPunct="1">
              <a:lnSpc>
                <a:spcPct val="104000"/>
              </a:lnSpc>
            </a:pPr>
            <a:r>
              <a:rPr lang="en-US" sz="2400" i="1" smtClean="0"/>
              <a:t>XmlDocument </a:t>
            </a:r>
            <a:r>
              <a:rPr lang="en-US" sz="2400" smtClean="0"/>
              <a:t>provides a programmatic interface to XML documents that complies with the DOM specification. </a:t>
            </a:r>
          </a:p>
          <a:p>
            <a:pPr eaLnBrk="1" hangingPunct="1">
              <a:lnSpc>
                <a:spcPct val="104000"/>
              </a:lnSpc>
            </a:pPr>
            <a:r>
              <a:rPr lang="en-US" sz="2400" smtClean="0"/>
              <a:t>It represents a document as an upside-down rooted tree of </a:t>
            </a:r>
            <a:r>
              <a:rPr lang="en-US" sz="2400" b="1" smtClean="0">
                <a:solidFill>
                  <a:schemeClr val="folHlink"/>
                </a:solidFill>
              </a:rPr>
              <a:t>nodes</a:t>
            </a:r>
            <a:r>
              <a:rPr lang="en-US" sz="2400" smtClean="0"/>
              <a:t>, with the root element, or document element, at the top. </a:t>
            </a:r>
          </a:p>
          <a:p>
            <a:pPr eaLnBrk="1" hangingPunct="1">
              <a:lnSpc>
                <a:spcPct val="104000"/>
              </a:lnSpc>
            </a:pPr>
            <a:endParaRPr lang="en-US" sz="2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Effect transition="in" filter="wipe(up)">
                                      <p:cBhvr>
                                        <p:cTn id="7" dur="500"/>
                                        <p:tgtEl>
                                          <p:spTgt spid="473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Effect transition="in" filter="wipe(up)">
                                      <p:cBhvr>
                                        <p:cTn id="12" dur="500"/>
                                        <p:tgtEl>
                                          <p:spTgt spid="473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73091">
                                            <p:txEl>
                                              <p:pRg st="2" end="2"/>
                                            </p:txEl>
                                          </p:spTgt>
                                        </p:tgtEl>
                                        <p:attrNameLst>
                                          <p:attrName>style.visibility</p:attrName>
                                        </p:attrNameLst>
                                      </p:cBhvr>
                                      <p:to>
                                        <p:strVal val="visible"/>
                                      </p:to>
                                    </p:set>
                                    <p:animEffect transition="in" filter="wipe(up)">
                                      <p:cBhvr>
                                        <p:cTn id="17" dur="500"/>
                                        <p:tgtEl>
                                          <p:spTgt spid="473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73091">
                                            <p:txEl>
                                              <p:pRg st="3" end="3"/>
                                            </p:txEl>
                                          </p:spTgt>
                                        </p:tgtEl>
                                        <p:attrNameLst>
                                          <p:attrName>style.visibility</p:attrName>
                                        </p:attrNameLst>
                                      </p:cBhvr>
                                      <p:to>
                                        <p:strVal val="visible"/>
                                      </p:to>
                                    </p:set>
                                    <p:animEffect transition="in" filter="wipe(up)">
                                      <p:cBhvr>
                                        <p:cTn id="22" dur="500"/>
                                        <p:tgtEl>
                                          <p:spTgt spid="473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73091">
                                            <p:txEl>
                                              <p:pRg st="4" end="4"/>
                                            </p:txEl>
                                          </p:spTgt>
                                        </p:tgtEl>
                                        <p:attrNameLst>
                                          <p:attrName>style.visibility</p:attrName>
                                        </p:attrNameLst>
                                      </p:cBhvr>
                                      <p:to>
                                        <p:strVal val="visible"/>
                                      </p:to>
                                    </p:set>
                                    <p:animEffect transition="in" filter="wipe(up)">
                                      <p:cBhvr>
                                        <p:cTn id="27" dur="500"/>
                                        <p:tgtEl>
                                          <p:spTgt spid="473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573AC1A-01BD-4BE9-9AA8-A8F79B838556}" type="slidenum">
              <a:rPr lang="en-US" smtClean="0">
                <a:solidFill>
                  <a:schemeClr val="tx2"/>
                </a:solidFill>
              </a:rPr>
              <a:pPr/>
              <a:t>27</a:t>
            </a:fld>
            <a:endParaRPr lang="en-US" smtClean="0">
              <a:solidFill>
                <a:schemeClr val="tx2"/>
              </a:solidFill>
            </a:endParaRPr>
          </a:p>
        </p:txBody>
      </p:sp>
      <p:sp>
        <p:nvSpPr>
          <p:cNvPr id="30723" name="Rectangle 4"/>
          <p:cNvSpPr>
            <a:spLocks noGrp="1" noChangeArrowheads="1"/>
          </p:cNvSpPr>
          <p:nvPr>
            <p:ph type="title"/>
          </p:nvPr>
        </p:nvSpPr>
        <p:spPr/>
        <p:txBody>
          <a:bodyPr/>
          <a:lstStyle/>
          <a:p>
            <a:pPr eaLnBrk="1" hangingPunct="1"/>
            <a:r>
              <a:rPr lang="en-US" sz="2800" smtClean="0"/>
              <a:t>DOM Representation of a Simple XML Doc</a:t>
            </a:r>
          </a:p>
        </p:txBody>
      </p:sp>
      <p:sp>
        <p:nvSpPr>
          <p:cNvPr id="30724" name="AutoShape 7"/>
          <p:cNvSpPr>
            <a:spLocks noChangeArrowheads="1"/>
          </p:cNvSpPr>
          <p:nvPr/>
        </p:nvSpPr>
        <p:spPr bwMode="auto">
          <a:xfrm>
            <a:off x="1905000" y="5676900"/>
            <a:ext cx="3168650" cy="342900"/>
          </a:xfrm>
          <a:prstGeom prst="flowChartInputOutput">
            <a:avLst/>
          </a:prstGeom>
          <a:solidFill>
            <a:srgbClr val="FFFFFF"/>
          </a:solidFill>
          <a:ln w="9525">
            <a:solidFill>
              <a:schemeClr val="tx1"/>
            </a:solidFill>
            <a:miter lim="800000"/>
            <a:headEnd/>
            <a:tailEnd/>
          </a:ln>
        </p:spPr>
        <p:txBody>
          <a:bodyPr wrap="none" anchor="ctr"/>
          <a:lstStyle/>
          <a:p>
            <a:pPr algn="ctr"/>
            <a:r>
              <a:rPr lang="en-US"/>
              <a:t>Short =“Distr Soft Dev”</a:t>
            </a:r>
          </a:p>
        </p:txBody>
      </p:sp>
      <p:cxnSp>
        <p:nvCxnSpPr>
          <p:cNvPr id="30725" name="AutoShape 14"/>
          <p:cNvCxnSpPr>
            <a:cxnSpLocks noChangeShapeType="1"/>
          </p:cNvCxnSpPr>
          <p:nvPr/>
        </p:nvCxnSpPr>
        <p:spPr bwMode="auto">
          <a:xfrm>
            <a:off x="1166813"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6" name="AutoShape 15"/>
          <p:cNvCxnSpPr>
            <a:cxnSpLocks noChangeShapeType="1"/>
          </p:cNvCxnSpPr>
          <p:nvPr/>
        </p:nvCxnSpPr>
        <p:spPr bwMode="auto">
          <a:xfrm>
            <a:off x="4089400" y="2309813"/>
            <a:ext cx="0" cy="3413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7" name="AutoShape 17"/>
          <p:cNvCxnSpPr>
            <a:cxnSpLocks noChangeShapeType="1"/>
          </p:cNvCxnSpPr>
          <p:nvPr/>
        </p:nvCxnSpPr>
        <p:spPr bwMode="auto">
          <a:xfrm rot="5400000" flipH="1" flipV="1">
            <a:off x="4000500" y="587376"/>
            <a:ext cx="1587" cy="5668962"/>
          </a:xfrm>
          <a:prstGeom prst="bentConnector3">
            <a:avLst>
              <a:gd name="adj1" fmla="val 14395468"/>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0728" name="AutoShape 18"/>
          <p:cNvCxnSpPr>
            <a:cxnSpLocks noChangeShapeType="1"/>
          </p:cNvCxnSpPr>
          <p:nvPr/>
        </p:nvCxnSpPr>
        <p:spPr bwMode="auto">
          <a:xfrm>
            <a:off x="4094163" y="2994025"/>
            <a:ext cx="0" cy="428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29" name="AutoShape 20"/>
          <p:cNvCxnSpPr>
            <a:cxnSpLocks noChangeShapeType="1"/>
          </p:cNvCxnSpPr>
          <p:nvPr/>
        </p:nvCxnSpPr>
        <p:spPr bwMode="auto">
          <a:xfrm>
            <a:off x="2724150"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0" name="AutoShape 22"/>
          <p:cNvCxnSpPr>
            <a:cxnSpLocks noChangeShapeType="1"/>
          </p:cNvCxnSpPr>
          <p:nvPr/>
        </p:nvCxnSpPr>
        <p:spPr bwMode="auto">
          <a:xfrm>
            <a:off x="4094163"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1" name="AutoShape 24"/>
          <p:cNvCxnSpPr>
            <a:cxnSpLocks noChangeShapeType="1"/>
          </p:cNvCxnSpPr>
          <p:nvPr/>
        </p:nvCxnSpPr>
        <p:spPr bwMode="auto">
          <a:xfrm>
            <a:off x="5464175"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2" name="AutoShape 26"/>
          <p:cNvCxnSpPr>
            <a:cxnSpLocks noChangeShapeType="1"/>
          </p:cNvCxnSpPr>
          <p:nvPr/>
        </p:nvCxnSpPr>
        <p:spPr bwMode="auto">
          <a:xfrm>
            <a:off x="6834188" y="3765550"/>
            <a:ext cx="0" cy="684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28"/>
          <p:cNvCxnSpPr>
            <a:cxnSpLocks noChangeShapeType="1"/>
            <a:stCxn id="30741" idx="3"/>
            <a:endCxn id="30724" idx="2"/>
          </p:cNvCxnSpPr>
          <p:nvPr/>
        </p:nvCxnSpPr>
        <p:spPr bwMode="auto">
          <a:xfrm>
            <a:off x="1752600" y="3592513"/>
            <a:ext cx="469900" cy="22558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4" name="Straight Arrow Connector 27"/>
          <p:cNvCxnSpPr>
            <a:cxnSpLocks noChangeShapeType="1"/>
          </p:cNvCxnSpPr>
          <p:nvPr/>
        </p:nvCxnSpPr>
        <p:spPr bwMode="auto">
          <a:xfrm rot="5400000">
            <a:off x="2613819" y="3310731"/>
            <a:ext cx="222250"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5" name="Straight Arrow Connector 32"/>
          <p:cNvCxnSpPr>
            <a:cxnSpLocks noChangeShapeType="1"/>
          </p:cNvCxnSpPr>
          <p:nvPr/>
        </p:nvCxnSpPr>
        <p:spPr bwMode="auto">
          <a:xfrm rot="5400000">
            <a:off x="5354638" y="3311525"/>
            <a:ext cx="220662" cy="15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6" name="TextBox 35"/>
          <p:cNvSpPr txBox="1">
            <a:spLocks noChangeArrowheads="1"/>
          </p:cNvSpPr>
          <p:nvPr/>
        </p:nvSpPr>
        <p:spPr bwMode="auto">
          <a:xfrm>
            <a:off x="7696200" y="31242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names</a:t>
            </a:r>
          </a:p>
        </p:txBody>
      </p:sp>
      <p:sp>
        <p:nvSpPr>
          <p:cNvPr id="30737" name="TextBox 36"/>
          <p:cNvSpPr txBox="1">
            <a:spLocks noChangeArrowheads="1"/>
          </p:cNvSpPr>
          <p:nvPr/>
        </p:nvSpPr>
        <p:spPr bwMode="auto">
          <a:xfrm>
            <a:off x="7772400" y="44196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Element</a:t>
            </a:r>
          </a:p>
          <a:p>
            <a:r>
              <a:rPr lang="en-US"/>
              <a:t>content</a:t>
            </a:r>
          </a:p>
        </p:txBody>
      </p:sp>
      <p:sp>
        <p:nvSpPr>
          <p:cNvPr id="30738" name="TextBox 37"/>
          <p:cNvSpPr txBox="1">
            <a:spLocks noChangeArrowheads="1"/>
          </p:cNvSpPr>
          <p:nvPr/>
        </p:nvSpPr>
        <p:spPr bwMode="auto">
          <a:xfrm rot="4740000">
            <a:off x="1536700" y="4035425"/>
            <a:ext cx="954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attribute</a:t>
            </a:r>
          </a:p>
        </p:txBody>
      </p:sp>
      <p:sp>
        <p:nvSpPr>
          <p:cNvPr id="30739" name="Rounded Rectangle 30"/>
          <p:cNvSpPr>
            <a:spLocks noChangeArrowheads="1"/>
          </p:cNvSpPr>
          <p:nvPr/>
        </p:nvSpPr>
        <p:spPr bwMode="auto">
          <a:xfrm>
            <a:off x="3538538" y="196691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Courses</a:t>
            </a:r>
          </a:p>
        </p:txBody>
      </p:sp>
      <p:sp>
        <p:nvSpPr>
          <p:cNvPr id="30740" name="Rounded Rectangle 31"/>
          <p:cNvSpPr>
            <a:spLocks noChangeArrowheads="1"/>
          </p:cNvSpPr>
          <p:nvPr/>
        </p:nvSpPr>
        <p:spPr bwMode="auto">
          <a:xfrm>
            <a:off x="3506788" y="2651125"/>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Course</a:t>
            </a:r>
          </a:p>
        </p:txBody>
      </p:sp>
      <p:sp>
        <p:nvSpPr>
          <p:cNvPr id="30741" name="Rounded Rectangle 32"/>
          <p:cNvSpPr>
            <a:spLocks noChangeArrowheads="1"/>
          </p:cNvSpPr>
          <p:nvPr/>
        </p:nvSpPr>
        <p:spPr bwMode="auto">
          <a:xfrm>
            <a:off x="587375"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Name</a:t>
            </a:r>
          </a:p>
        </p:txBody>
      </p:sp>
      <p:sp>
        <p:nvSpPr>
          <p:cNvPr id="30742" name="Rounded Rectangle 33"/>
          <p:cNvSpPr>
            <a:spLocks noChangeArrowheads="1"/>
          </p:cNvSpPr>
          <p:nvPr/>
        </p:nvSpPr>
        <p:spPr bwMode="auto">
          <a:xfrm>
            <a:off x="2143125"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Code</a:t>
            </a:r>
          </a:p>
        </p:txBody>
      </p:sp>
      <p:sp>
        <p:nvSpPr>
          <p:cNvPr id="30743" name="Rounded Rectangle 34"/>
          <p:cNvSpPr>
            <a:spLocks noChangeArrowheads="1"/>
          </p:cNvSpPr>
          <p:nvPr/>
        </p:nvSpPr>
        <p:spPr bwMode="auto">
          <a:xfrm>
            <a:off x="3486150" y="3421063"/>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Level</a:t>
            </a:r>
          </a:p>
        </p:txBody>
      </p:sp>
      <p:sp>
        <p:nvSpPr>
          <p:cNvPr id="30744" name="Rounded Rectangle 35"/>
          <p:cNvSpPr>
            <a:spLocks noChangeArrowheads="1"/>
          </p:cNvSpPr>
          <p:nvPr/>
        </p:nvSpPr>
        <p:spPr bwMode="auto">
          <a:xfrm>
            <a:off x="4856163"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Room</a:t>
            </a:r>
          </a:p>
        </p:txBody>
      </p:sp>
      <p:sp>
        <p:nvSpPr>
          <p:cNvPr id="30745" name="Rounded Rectangle 36"/>
          <p:cNvSpPr>
            <a:spLocks noChangeArrowheads="1"/>
          </p:cNvSpPr>
          <p:nvPr/>
        </p:nvSpPr>
        <p:spPr bwMode="auto">
          <a:xfrm>
            <a:off x="6226175" y="3422650"/>
            <a:ext cx="1165225" cy="342900"/>
          </a:xfrm>
          <a:prstGeom prst="roundRect">
            <a:avLst>
              <a:gd name="adj" fmla="val 16667"/>
            </a:avLst>
          </a:prstGeom>
          <a:solidFill>
            <a:srgbClr val="FFFFCC"/>
          </a:solidFill>
          <a:ln w="9525" algn="ctr">
            <a:solidFill>
              <a:schemeClr val="tx1"/>
            </a:solidFill>
            <a:round/>
            <a:headEnd/>
            <a:tailEnd/>
          </a:ln>
        </p:spPr>
        <p:txBody>
          <a:bodyPr/>
          <a:lstStyle/>
          <a:p>
            <a:pPr algn="ctr"/>
            <a:r>
              <a:rPr lang="en-US"/>
              <a:t>Cap</a:t>
            </a:r>
          </a:p>
        </p:txBody>
      </p:sp>
      <p:sp>
        <p:nvSpPr>
          <p:cNvPr id="30746" name="Rectangle 37"/>
          <p:cNvSpPr>
            <a:spLocks noChangeArrowheads="1"/>
          </p:cNvSpPr>
          <p:nvPr/>
        </p:nvSpPr>
        <p:spPr bwMode="auto">
          <a:xfrm>
            <a:off x="533400" y="4449763"/>
            <a:ext cx="1165225" cy="684212"/>
          </a:xfrm>
          <a:prstGeom prst="rect">
            <a:avLst/>
          </a:prstGeom>
          <a:solidFill>
            <a:schemeClr val="bg1"/>
          </a:solidFill>
          <a:ln w="9525" algn="ctr">
            <a:solidFill>
              <a:schemeClr val="tx1"/>
            </a:solidFill>
            <a:round/>
            <a:headEnd/>
            <a:tailEnd/>
          </a:ln>
        </p:spPr>
        <p:txBody>
          <a:bodyPr/>
          <a:lstStyle/>
          <a:p>
            <a:pPr algn="ctr"/>
            <a:r>
              <a:rPr lang="en-US" sz="1400"/>
              <a:t>Distributed </a:t>
            </a:r>
            <a:br>
              <a:rPr lang="en-US" sz="1400"/>
            </a:br>
            <a:r>
              <a:rPr lang="en-US" sz="1400"/>
              <a:t>Software </a:t>
            </a:r>
            <a:br>
              <a:rPr lang="en-US" sz="1400"/>
            </a:br>
            <a:r>
              <a:rPr lang="en-US" sz="1400"/>
              <a:t>Development</a:t>
            </a:r>
          </a:p>
        </p:txBody>
      </p:sp>
      <p:sp>
        <p:nvSpPr>
          <p:cNvPr id="30747" name="Rectangle 38"/>
          <p:cNvSpPr>
            <a:spLocks noChangeArrowheads="1"/>
          </p:cNvSpPr>
          <p:nvPr/>
        </p:nvSpPr>
        <p:spPr bwMode="auto">
          <a:xfrm>
            <a:off x="2254250" y="4449763"/>
            <a:ext cx="946150" cy="684212"/>
          </a:xfrm>
          <a:prstGeom prst="rect">
            <a:avLst/>
          </a:prstGeom>
          <a:solidFill>
            <a:schemeClr val="bg1"/>
          </a:solidFill>
          <a:ln w="9525" algn="ctr">
            <a:solidFill>
              <a:schemeClr val="tx1"/>
            </a:solidFill>
            <a:round/>
            <a:headEnd/>
            <a:tailEnd/>
          </a:ln>
        </p:spPr>
        <p:txBody>
          <a:bodyPr/>
          <a:lstStyle/>
          <a:p>
            <a:pPr algn="ctr"/>
            <a:r>
              <a:rPr lang="en-US" sz="1600"/>
              <a:t>CSE445</a:t>
            </a:r>
          </a:p>
        </p:txBody>
      </p:sp>
      <p:sp>
        <p:nvSpPr>
          <p:cNvPr id="30748" name="Rectangle 39"/>
          <p:cNvSpPr>
            <a:spLocks noChangeArrowheads="1"/>
          </p:cNvSpPr>
          <p:nvPr/>
        </p:nvSpPr>
        <p:spPr bwMode="auto">
          <a:xfrm>
            <a:off x="3657600" y="4449763"/>
            <a:ext cx="869950" cy="684212"/>
          </a:xfrm>
          <a:prstGeom prst="rect">
            <a:avLst/>
          </a:prstGeom>
          <a:solidFill>
            <a:schemeClr val="bg1"/>
          </a:solidFill>
          <a:ln w="9525" algn="ctr">
            <a:solidFill>
              <a:schemeClr val="tx1"/>
            </a:solidFill>
            <a:round/>
            <a:headEnd/>
            <a:tailEnd/>
          </a:ln>
        </p:spPr>
        <p:txBody>
          <a:bodyPr/>
          <a:lstStyle/>
          <a:p>
            <a:pPr algn="ctr"/>
            <a:r>
              <a:rPr lang="en-US" sz="1600"/>
              <a:t>Senior</a:t>
            </a:r>
          </a:p>
        </p:txBody>
      </p:sp>
      <p:sp>
        <p:nvSpPr>
          <p:cNvPr id="30749" name="Rectangle 40"/>
          <p:cNvSpPr>
            <a:spLocks noChangeArrowheads="1"/>
          </p:cNvSpPr>
          <p:nvPr/>
        </p:nvSpPr>
        <p:spPr bwMode="auto">
          <a:xfrm>
            <a:off x="4856163" y="4449763"/>
            <a:ext cx="1165225" cy="684212"/>
          </a:xfrm>
          <a:prstGeom prst="rect">
            <a:avLst/>
          </a:prstGeom>
          <a:solidFill>
            <a:schemeClr val="bg1"/>
          </a:solidFill>
          <a:ln w="9525" algn="ctr">
            <a:solidFill>
              <a:schemeClr val="tx1"/>
            </a:solidFill>
            <a:round/>
            <a:headEnd/>
            <a:tailEnd/>
          </a:ln>
        </p:spPr>
        <p:txBody>
          <a:bodyPr/>
          <a:lstStyle/>
          <a:p>
            <a:pPr algn="ctr"/>
            <a:r>
              <a:rPr lang="en-US" sz="1600"/>
              <a:t>BYAC270</a:t>
            </a:r>
          </a:p>
        </p:txBody>
      </p:sp>
      <p:sp>
        <p:nvSpPr>
          <p:cNvPr id="30750" name="Rectangle 41"/>
          <p:cNvSpPr>
            <a:spLocks noChangeArrowheads="1"/>
          </p:cNvSpPr>
          <p:nvPr/>
        </p:nvSpPr>
        <p:spPr bwMode="auto">
          <a:xfrm>
            <a:off x="6308725" y="4449763"/>
            <a:ext cx="1082675" cy="684212"/>
          </a:xfrm>
          <a:prstGeom prst="rect">
            <a:avLst/>
          </a:prstGeom>
          <a:solidFill>
            <a:schemeClr val="bg1"/>
          </a:solidFill>
          <a:ln w="9525" algn="ctr">
            <a:solidFill>
              <a:schemeClr val="tx1"/>
            </a:solidFill>
            <a:round/>
            <a:headEnd/>
            <a:tailEnd/>
          </a:ln>
        </p:spPr>
        <p:txBody>
          <a:bodyPr/>
          <a:lstStyle/>
          <a:p>
            <a:pPr algn="ctr"/>
            <a:r>
              <a:rPr lang="en-US" sz="1600"/>
              <a:t>40</a:t>
            </a:r>
          </a:p>
        </p:txBody>
      </p:sp>
      <p:sp>
        <p:nvSpPr>
          <p:cNvPr id="30751" name="Freeform 43"/>
          <p:cNvSpPr>
            <a:spLocks noChangeArrowheads="1"/>
          </p:cNvSpPr>
          <p:nvPr/>
        </p:nvSpPr>
        <p:spPr bwMode="auto">
          <a:xfrm>
            <a:off x="450850" y="2460625"/>
            <a:ext cx="3622675" cy="439738"/>
          </a:xfrm>
          <a:custGeom>
            <a:avLst/>
            <a:gdLst>
              <a:gd name="T0" fmla="*/ 3642347 w 3621974"/>
              <a:gd name="T1" fmla="*/ 0 h 439387"/>
              <a:gd name="T2" fmla="*/ 0 w 3621974"/>
              <a:gd name="T3" fmla="*/ 0 h 439387"/>
              <a:gd name="T4" fmla="*/ 11934 w 3621974"/>
              <a:gd name="T5" fmla="*/ 449682 h 439387"/>
              <a:gd name="T6" fmla="*/ 11934 w 3621974"/>
              <a:gd name="T7" fmla="*/ 449682 h 439387"/>
              <a:gd name="T8" fmla="*/ 0 60000 65536"/>
              <a:gd name="T9" fmla="*/ 0 60000 65536"/>
              <a:gd name="T10" fmla="*/ 0 60000 65536"/>
              <a:gd name="T11" fmla="*/ 0 60000 65536"/>
              <a:gd name="T12" fmla="*/ 0 w 3621974"/>
              <a:gd name="T13" fmla="*/ 0 h 439387"/>
              <a:gd name="T14" fmla="*/ 3621974 w 3621974"/>
              <a:gd name="T15" fmla="*/ 439387 h 439387"/>
            </a:gdLst>
            <a:ahLst/>
            <a:cxnLst>
              <a:cxn ang="T8">
                <a:pos x="T0" y="T1"/>
              </a:cxn>
              <a:cxn ang="T9">
                <a:pos x="T2" y="T3"/>
              </a:cxn>
              <a:cxn ang="T10">
                <a:pos x="T4" y="T5"/>
              </a:cxn>
              <a:cxn ang="T11">
                <a:pos x="T6" y="T7"/>
              </a:cxn>
            </a:cxnLst>
            <a:rect l="T12" t="T13" r="T14" b="T15"/>
            <a:pathLst>
              <a:path w="3621974" h="439387">
                <a:moveTo>
                  <a:pt x="3621974" y="0"/>
                </a:moveTo>
                <a:lnTo>
                  <a:pt x="0" y="0"/>
                </a:lnTo>
                <a:lnTo>
                  <a:pt x="11876" y="439387"/>
                </a:lnTo>
              </a:path>
            </a:pathLst>
          </a:cu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TextBox 31"/>
          <p:cNvSpPr txBox="1">
            <a:spLocks noChangeArrowheads="1"/>
          </p:cNvSpPr>
          <p:nvPr/>
        </p:nvSpPr>
        <p:spPr bwMode="auto">
          <a:xfrm>
            <a:off x="242888" y="28321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t>…</a:t>
            </a:r>
          </a:p>
        </p:txBody>
      </p:sp>
      <p:sp>
        <p:nvSpPr>
          <p:cNvPr id="30753" name="Rectangle 32"/>
          <p:cNvSpPr>
            <a:spLocks noChangeArrowheads="1"/>
          </p:cNvSpPr>
          <p:nvPr/>
        </p:nvSpPr>
        <p:spPr bwMode="auto">
          <a:xfrm>
            <a:off x="3389313" y="13716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Arial" charset="0"/>
              </a:rPr>
              <a:t>Courses.xml</a:t>
            </a:r>
            <a:endParaRPr lang="en-US"/>
          </a:p>
        </p:txBody>
      </p:sp>
      <p:sp>
        <p:nvSpPr>
          <p:cNvPr id="30754" name="Rectangle 33"/>
          <p:cNvSpPr>
            <a:spLocks noChangeArrowheads="1"/>
          </p:cNvSpPr>
          <p:nvPr/>
        </p:nvSpPr>
        <p:spPr bwMode="auto">
          <a:xfrm>
            <a:off x="1296988" y="762000"/>
            <a:ext cx="7161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http://venus.eas.asu.edu/WSRepository/xml/Courses.xml</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BEBC148-5A33-4B54-82C7-7C3CEF561C00}" type="slidenum">
              <a:rPr lang="en-US" smtClean="0">
                <a:solidFill>
                  <a:schemeClr val="tx2"/>
                </a:solidFill>
              </a:rPr>
              <a:pPr/>
              <a:t>28</a:t>
            </a:fld>
            <a:endParaRPr lang="en-US" smtClean="0">
              <a:solidFill>
                <a:schemeClr val="tx2"/>
              </a:solidFill>
            </a:endParaRPr>
          </a:p>
        </p:txBody>
      </p:sp>
      <p:sp>
        <p:nvSpPr>
          <p:cNvPr id="31747" name="Rectangle 2"/>
          <p:cNvSpPr>
            <a:spLocks noGrp="1" noChangeArrowheads="1"/>
          </p:cNvSpPr>
          <p:nvPr>
            <p:ph type="title"/>
          </p:nvPr>
        </p:nvSpPr>
        <p:spPr>
          <a:xfrm>
            <a:off x="1447800" y="76200"/>
            <a:ext cx="7391400" cy="623888"/>
          </a:xfrm>
          <a:noFill/>
        </p:spPr>
        <p:txBody>
          <a:bodyPr/>
          <a:lstStyle/>
          <a:p>
            <a:pPr eaLnBrk="1" hangingPunct="1"/>
            <a:r>
              <a:rPr lang="en-US" smtClean="0"/>
              <a:t>Using </a:t>
            </a:r>
            <a:r>
              <a:rPr lang="en-US" i="1" smtClean="0"/>
              <a:t>XmlDocument </a:t>
            </a:r>
            <a:r>
              <a:rPr lang="en-US" smtClean="0"/>
              <a:t>to load a Doc</a:t>
            </a:r>
            <a:r>
              <a:rPr lang="en-US" i="1" smtClean="0"/>
              <a:t> </a:t>
            </a:r>
            <a:endParaRPr lang="en-US" smtClean="0"/>
          </a:p>
        </p:txBody>
      </p:sp>
      <p:sp>
        <p:nvSpPr>
          <p:cNvPr id="31748" name="Rectangle 3"/>
          <p:cNvSpPr>
            <a:spLocks noGrp="1" noChangeArrowheads="1"/>
          </p:cNvSpPr>
          <p:nvPr>
            <p:ph type="body" idx="1"/>
          </p:nvPr>
        </p:nvSpPr>
        <p:spPr>
          <a:xfrm>
            <a:off x="381000" y="1295400"/>
            <a:ext cx="8574088" cy="1143000"/>
          </a:xfrm>
          <a:noFill/>
        </p:spPr>
        <p:txBody>
          <a:bodyPr/>
          <a:lstStyle/>
          <a:p>
            <a:pPr eaLnBrk="1" hangingPunct="1"/>
            <a:r>
              <a:rPr lang="en-US" smtClean="0"/>
              <a:t>The following statements create an </a:t>
            </a:r>
            <a:r>
              <a:rPr lang="en-US" i="1" smtClean="0"/>
              <a:t>XmlDocument </a:t>
            </a:r>
            <a:r>
              <a:rPr lang="en-US" smtClean="0"/>
              <a:t>object and initialize it with the contents of Courses.xml:</a:t>
            </a:r>
          </a:p>
          <a:p>
            <a:pPr lvl="1" eaLnBrk="1" hangingPunct="1"/>
            <a:endParaRPr lang="en-US" smtClean="0"/>
          </a:p>
          <a:p>
            <a:pPr algn="just" eaLnBrk="1" hangingPunct="1">
              <a:lnSpc>
                <a:spcPct val="92000"/>
              </a:lnSpc>
            </a:pPr>
            <a:endParaRPr lang="en-US" smtClean="0"/>
          </a:p>
        </p:txBody>
      </p:sp>
      <p:sp>
        <p:nvSpPr>
          <p:cNvPr id="474117" name="Rectangle 5"/>
          <p:cNvSpPr>
            <a:spLocks noChangeArrowheads="1"/>
          </p:cNvSpPr>
          <p:nvPr/>
        </p:nvSpPr>
        <p:spPr bwMode="auto">
          <a:xfrm>
            <a:off x="381000" y="3810000"/>
            <a:ext cx="85740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US" sz="2800" dirty="0"/>
              <a:t>The method </a:t>
            </a:r>
            <a:r>
              <a:rPr lang="en-US" sz="2800" i="1" dirty="0"/>
              <a:t>Load</a:t>
            </a:r>
            <a:r>
              <a:rPr lang="en-US" sz="2800" dirty="0"/>
              <a:t> parsers the file “</a:t>
            </a:r>
            <a:r>
              <a:rPr lang="en-US" sz="2800" dirty="0" err="1"/>
              <a:t>Courses.xml</a:t>
            </a:r>
            <a:r>
              <a:rPr lang="en-US" sz="2800" dirty="0"/>
              <a:t>” and builds an in-memory tree representation. </a:t>
            </a:r>
          </a:p>
          <a:p>
            <a:pPr marL="342900" indent="-342900" eaLnBrk="1" hangingPunct="1">
              <a:spcBef>
                <a:spcPct val="20000"/>
              </a:spcBef>
              <a:buClr>
                <a:schemeClr val="folHlink"/>
              </a:buClr>
              <a:buSzPct val="60000"/>
              <a:buFont typeface="Wingdings" pitchFamily="2" charset="2"/>
              <a:buChar char="n"/>
            </a:pPr>
            <a:r>
              <a:rPr lang="en-US" sz="2800" dirty="0"/>
              <a:t>It throws an </a:t>
            </a:r>
            <a:r>
              <a:rPr lang="en-US" sz="2800" i="1" dirty="0" err="1"/>
              <a:t>XmlException</a:t>
            </a:r>
            <a:r>
              <a:rPr lang="en-US" sz="2800" i="1" dirty="0"/>
              <a:t> </a:t>
            </a:r>
            <a:r>
              <a:rPr lang="en-US" sz="2800" dirty="0"/>
              <a:t>if the document isn’t well-formed -- Doing the validation while reading.</a:t>
            </a:r>
          </a:p>
        </p:txBody>
      </p:sp>
      <p:sp>
        <p:nvSpPr>
          <p:cNvPr id="31750" name="Text Box 6"/>
          <p:cNvSpPr txBox="1">
            <a:spLocks noChangeArrowheads="1"/>
          </p:cNvSpPr>
          <p:nvPr/>
        </p:nvSpPr>
        <p:spPr bwMode="auto">
          <a:xfrm>
            <a:off x="796925" y="2401888"/>
            <a:ext cx="7813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imes New Roman" pitchFamily="18" charset="0"/>
              </a:defRPr>
            </a:lvl1pPr>
            <a:lvl2pPr>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lvl="1">
              <a:lnSpc>
                <a:spcPct val="150000"/>
              </a:lnSpc>
            </a:pPr>
            <a:r>
              <a:rPr lang="en-US" sz="2000">
                <a:latin typeface="Arial" charset="0"/>
              </a:rPr>
              <a:t>XmlDocument xd = new XmlDocument ();	//create an object</a:t>
            </a:r>
          </a:p>
          <a:p>
            <a:pPr lvl="1">
              <a:lnSpc>
                <a:spcPct val="150000"/>
              </a:lnSpc>
            </a:pPr>
            <a:r>
              <a:rPr lang="en-US" sz="2000">
                <a:latin typeface="Arial" charset="0"/>
              </a:rPr>
              <a:t>xd.Load (“Courses.xml”);			// call Load method</a:t>
            </a:r>
          </a:p>
          <a:p>
            <a:pPr lvl="1">
              <a:lnSpc>
                <a:spcPct val="150000"/>
              </a:lnSpc>
            </a:pPr>
            <a:endParaRPr lang="en-US" sz="20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74117">
                                            <p:txEl>
                                              <p:pRg st="0" end="0"/>
                                            </p:txEl>
                                          </p:spTgt>
                                        </p:tgtEl>
                                        <p:attrNameLst>
                                          <p:attrName>style.visibility</p:attrName>
                                        </p:attrNameLst>
                                      </p:cBhvr>
                                      <p:to>
                                        <p:strVal val="visible"/>
                                      </p:to>
                                    </p:set>
                                    <p:animEffect transition="in" filter="wipe(up)">
                                      <p:cBhvr>
                                        <p:cTn id="7" dur="500"/>
                                        <p:tgtEl>
                                          <p:spTgt spid="47411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74117">
                                            <p:txEl>
                                              <p:pRg st="1" end="1"/>
                                            </p:txEl>
                                          </p:spTgt>
                                        </p:tgtEl>
                                        <p:attrNameLst>
                                          <p:attrName>style.visibility</p:attrName>
                                        </p:attrNameLst>
                                      </p:cBhvr>
                                      <p:to>
                                        <p:strVal val="visible"/>
                                      </p:to>
                                    </p:set>
                                    <p:animEffect transition="in" filter="wipe(up)">
                                      <p:cBhvr>
                                        <p:cTn id="11" dur="500"/>
                                        <p:tgtEl>
                                          <p:spTgt spid="474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73B06B25-5011-4131-BE58-E5C73172BA74}" type="slidenum">
              <a:rPr lang="en-US" smtClean="0">
                <a:solidFill>
                  <a:schemeClr val="tx2"/>
                </a:solidFill>
              </a:rPr>
              <a:pPr/>
              <a:t>29</a:t>
            </a:fld>
            <a:endParaRPr lang="en-US" smtClean="0">
              <a:solidFill>
                <a:schemeClr val="tx2"/>
              </a:solidFill>
            </a:endParaRPr>
          </a:p>
        </p:txBody>
      </p:sp>
      <p:sp>
        <p:nvSpPr>
          <p:cNvPr id="32771" name="Rectangle 2"/>
          <p:cNvSpPr>
            <a:spLocks noGrp="1" noChangeArrowheads="1"/>
          </p:cNvSpPr>
          <p:nvPr>
            <p:ph type="title"/>
          </p:nvPr>
        </p:nvSpPr>
        <p:spPr>
          <a:xfrm>
            <a:off x="1447800" y="76200"/>
            <a:ext cx="7391400" cy="623888"/>
          </a:xfrm>
          <a:noFill/>
        </p:spPr>
        <p:txBody>
          <a:bodyPr/>
          <a:lstStyle/>
          <a:p>
            <a:pPr eaLnBrk="1" hangingPunct="1"/>
            <a:r>
              <a:rPr lang="en-US" smtClean="0"/>
              <a:t>Load a Doc</a:t>
            </a:r>
            <a:r>
              <a:rPr lang="en-US" i="1" smtClean="0"/>
              <a:t> </a:t>
            </a:r>
            <a:r>
              <a:rPr lang="en-US" smtClean="0"/>
              <a:t>from a Remote Site</a:t>
            </a:r>
          </a:p>
        </p:txBody>
      </p:sp>
      <p:sp>
        <p:nvSpPr>
          <p:cNvPr id="32772" name="Rectangle 3"/>
          <p:cNvSpPr>
            <a:spLocks noGrp="1" noChangeArrowheads="1"/>
          </p:cNvSpPr>
          <p:nvPr>
            <p:ph type="body" idx="1"/>
          </p:nvPr>
        </p:nvSpPr>
        <p:spPr>
          <a:xfrm>
            <a:off x="381000" y="1066800"/>
            <a:ext cx="8574088" cy="1143000"/>
          </a:xfrm>
          <a:noFill/>
        </p:spPr>
        <p:txBody>
          <a:bodyPr/>
          <a:lstStyle/>
          <a:p>
            <a:pPr eaLnBrk="1" hangingPunct="1"/>
            <a:r>
              <a:rPr lang="en-US" smtClean="0"/>
              <a:t>The following statements create an </a:t>
            </a:r>
            <a:r>
              <a:rPr lang="en-US" i="1" smtClean="0"/>
              <a:t>XmlDocument </a:t>
            </a:r>
            <a:r>
              <a:rPr lang="en-US" smtClean="0"/>
              <a:t>object and initialize it with the contents of Courses.xml:</a:t>
            </a:r>
          </a:p>
        </p:txBody>
      </p:sp>
      <p:sp>
        <p:nvSpPr>
          <p:cNvPr id="32773" name="Text Box 4"/>
          <p:cNvSpPr txBox="1">
            <a:spLocks noChangeArrowheads="1"/>
          </p:cNvSpPr>
          <p:nvPr/>
        </p:nvSpPr>
        <p:spPr bwMode="auto">
          <a:xfrm>
            <a:off x="890588" y="2057400"/>
            <a:ext cx="81772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635000" algn="l"/>
                <a:tab pos="5373688" algn="l"/>
              </a:tabLst>
              <a:defRPr>
                <a:solidFill>
                  <a:schemeClr val="tx1"/>
                </a:solidFill>
                <a:latin typeface="Times New Roman" pitchFamily="18" charset="0"/>
              </a:defRPr>
            </a:lvl1pPr>
            <a:lvl2pPr>
              <a:tabLst>
                <a:tab pos="635000" algn="l"/>
                <a:tab pos="5373688" algn="l"/>
              </a:tabLst>
              <a:defRPr>
                <a:solidFill>
                  <a:schemeClr val="tx1"/>
                </a:solidFill>
                <a:latin typeface="Times New Roman" pitchFamily="18" charset="0"/>
              </a:defRPr>
            </a:lvl2pPr>
            <a:lvl3pPr marL="1143000" indent="-228600">
              <a:tabLst>
                <a:tab pos="635000" algn="l"/>
                <a:tab pos="5373688" algn="l"/>
              </a:tabLst>
              <a:defRPr>
                <a:solidFill>
                  <a:schemeClr val="tx1"/>
                </a:solidFill>
                <a:latin typeface="Times New Roman" pitchFamily="18" charset="0"/>
              </a:defRPr>
            </a:lvl3pPr>
            <a:lvl4pPr marL="1600200" indent="-228600">
              <a:tabLst>
                <a:tab pos="635000" algn="l"/>
                <a:tab pos="5373688" algn="l"/>
              </a:tabLst>
              <a:defRPr>
                <a:solidFill>
                  <a:schemeClr val="tx1"/>
                </a:solidFill>
                <a:latin typeface="Times New Roman" pitchFamily="18" charset="0"/>
              </a:defRPr>
            </a:lvl4pPr>
            <a:lvl5pPr marL="2057400" indent="-228600">
              <a:tabLst>
                <a:tab pos="635000" algn="l"/>
                <a:tab pos="53736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635000" algn="l"/>
                <a:tab pos="5373688" algn="l"/>
              </a:tabLst>
              <a:defRPr>
                <a:solidFill>
                  <a:schemeClr val="tx1"/>
                </a:solidFill>
                <a:latin typeface="Times New Roman" pitchFamily="18" charset="0"/>
              </a:defRPr>
            </a:lvl9pPr>
          </a:lstStyle>
          <a:p>
            <a:pPr lvl="1">
              <a:lnSpc>
                <a:spcPct val="140000"/>
              </a:lnSpc>
            </a:pPr>
            <a:r>
              <a:rPr lang="en-US" sz="2000">
                <a:latin typeface="Arial" charset="0"/>
              </a:rPr>
              <a:t>&lt;%@ Page language=C# debug=“true” %&gt;</a:t>
            </a:r>
          </a:p>
          <a:p>
            <a:pPr lvl="1">
              <a:lnSpc>
                <a:spcPct val="140000"/>
              </a:lnSpc>
            </a:pPr>
            <a:r>
              <a:rPr lang="en-US" sz="2000">
                <a:latin typeface="Arial" charset="0"/>
              </a:rPr>
              <a:t>&lt;%@ Import Namespace=“System.Xml” %&gt;</a:t>
            </a:r>
          </a:p>
          <a:p>
            <a:pPr lvl="1">
              <a:lnSpc>
                <a:spcPct val="140000"/>
              </a:lnSpc>
            </a:pPr>
            <a:r>
              <a:rPr lang="en-US" sz="2000">
                <a:latin typeface="Arial" charset="0"/>
              </a:rPr>
              <a:t>&lt;SCRIPT runat=“server”&gt;</a:t>
            </a:r>
          </a:p>
          <a:p>
            <a:pPr lvl="1">
              <a:lnSpc>
                <a:spcPct val="140000"/>
              </a:lnSpc>
            </a:pPr>
            <a:r>
              <a:rPr lang="en-US" sz="2000">
                <a:latin typeface="Arial" charset="0"/>
              </a:rPr>
              <a:t>void Page_Load(Object Sender, EventArgs e)</a:t>
            </a:r>
          </a:p>
          <a:p>
            <a:pPr lvl="1">
              <a:lnSpc>
                <a:spcPct val="140000"/>
              </a:lnSpc>
            </a:pPr>
            <a:r>
              <a:rPr lang="en-US" sz="2000">
                <a:latin typeface="Arial" charset="0"/>
              </a:rPr>
              <a:t>{</a:t>
            </a:r>
          </a:p>
          <a:p>
            <a:pPr lvl="1">
              <a:lnSpc>
                <a:spcPct val="140000"/>
              </a:lnSpc>
            </a:pPr>
            <a:r>
              <a:rPr lang="en-US" sz="2000">
                <a:latin typeface="Arial" charset="0"/>
              </a:rPr>
              <a:t>	</a:t>
            </a:r>
            <a:r>
              <a:rPr lang="en-US" sz="2000">
                <a:solidFill>
                  <a:srgbClr val="0000FF"/>
                </a:solidFill>
                <a:latin typeface="Arial" charset="0"/>
              </a:rPr>
              <a:t>XmlDocument xd = new XmlDocument();</a:t>
            </a:r>
          </a:p>
          <a:p>
            <a:pPr lvl="1">
              <a:lnSpc>
                <a:spcPct val="140000"/>
              </a:lnSpc>
            </a:pPr>
            <a:r>
              <a:rPr lang="en-US" sz="2000">
                <a:solidFill>
                  <a:srgbClr val="0000FF"/>
                </a:solidFill>
                <a:latin typeface="Arial" charset="0"/>
              </a:rPr>
              <a:t>	xd.Load(“</a:t>
            </a:r>
            <a:r>
              <a:rPr lang="en-US">
                <a:solidFill>
                  <a:srgbClr val="0000FF"/>
                </a:solidFill>
                <a:latin typeface="Arial" charset="0"/>
              </a:rPr>
              <a:t>http://venus.eas.asu.edu/WSRepository/xml/Courses.xml</a:t>
            </a:r>
            <a:r>
              <a:rPr lang="en-US" sz="2000">
                <a:solidFill>
                  <a:srgbClr val="0000FF"/>
                </a:solidFill>
                <a:latin typeface="Arial" charset="0"/>
              </a:rPr>
              <a:t>”);</a:t>
            </a:r>
          </a:p>
          <a:p>
            <a:pPr lvl="1">
              <a:lnSpc>
                <a:spcPct val="140000"/>
              </a:lnSpc>
            </a:pPr>
            <a:r>
              <a:rPr lang="en-US" sz="2000">
                <a:solidFill>
                  <a:srgbClr val="0000FF"/>
                </a:solidFill>
                <a:latin typeface="Arial" charset="0"/>
              </a:rPr>
              <a:t>   this.Label.Text = xd.FirstChild.Name;</a:t>
            </a:r>
          </a:p>
          <a:p>
            <a:pPr lvl="1">
              <a:lnSpc>
                <a:spcPct val="140000"/>
              </a:lnSpc>
            </a:pPr>
            <a:r>
              <a:rPr lang="en-US" sz="2000">
                <a:latin typeface="Arial" charset="0"/>
              </a:rPr>
              <a:t>}</a:t>
            </a:r>
          </a:p>
          <a:p>
            <a:pPr lvl="1">
              <a:lnSpc>
                <a:spcPct val="140000"/>
              </a:lnSpc>
            </a:pPr>
            <a:r>
              <a:rPr lang="en-US" sz="2000">
                <a:latin typeface="Arial" charset="0"/>
              </a:rPr>
              <a:t>&lt;/SCRIPT&gt;</a:t>
            </a:r>
          </a:p>
        </p:txBody>
      </p:sp>
      <p:sp>
        <p:nvSpPr>
          <p:cNvPr id="6" name="Rounded Rectangular Callout 5"/>
          <p:cNvSpPr>
            <a:spLocks noChangeArrowheads="1"/>
          </p:cNvSpPr>
          <p:nvPr/>
        </p:nvSpPr>
        <p:spPr bwMode="auto">
          <a:xfrm>
            <a:off x="76200" y="2057400"/>
            <a:ext cx="1295400" cy="1295400"/>
          </a:xfrm>
          <a:prstGeom prst="wedgeRoundRectCallout">
            <a:avLst>
              <a:gd name="adj1" fmla="val 43310"/>
              <a:gd name="adj2" fmla="val 65287"/>
              <a:gd name="adj3" fmla="val 16667"/>
            </a:avLst>
          </a:prstGeom>
          <a:solidFill>
            <a:srgbClr val="FFFFCC"/>
          </a:solidFill>
          <a:ln w="9525" algn="ctr">
            <a:solidFill>
              <a:schemeClr val="tx1"/>
            </a:solidFill>
            <a:round/>
            <a:headEnd/>
            <a:tailEnd/>
          </a:ln>
        </p:spPr>
        <p:txBody>
          <a:bodyPr/>
          <a:lstStyle/>
          <a:p>
            <a:r>
              <a:rPr lang="en-US"/>
              <a:t>Code embedded in Web page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The Role of XML in SOC</a:t>
            </a:r>
          </a:p>
        </p:txBody>
      </p:sp>
      <p:sp>
        <p:nvSpPr>
          <p:cNvPr id="3" name="Content Placeholder 2"/>
          <p:cNvSpPr>
            <a:spLocks noGrp="1"/>
          </p:cNvSpPr>
          <p:nvPr>
            <p:ph idx="1"/>
          </p:nvPr>
        </p:nvSpPr>
        <p:spPr>
          <a:xfrm>
            <a:off x="685800" y="1143000"/>
            <a:ext cx="8269288" cy="5410200"/>
          </a:xfrm>
        </p:spPr>
        <p:txBody>
          <a:bodyPr/>
          <a:lstStyle/>
          <a:p>
            <a:r>
              <a:rPr lang="en-US" dirty="0" smtClean="0"/>
              <a:t>XML is used for representing almost all languages, protocols, and data structures in SOC: SOAP, WSDL, UDDI, ebXML, BEPL, OWL, …</a:t>
            </a:r>
          </a:p>
          <a:p>
            <a:r>
              <a:rPr lang="en-US" dirty="0" smtClean="0"/>
              <a:t>Even internal files in </a:t>
            </a:r>
            <a:r>
              <a:rPr lang="en-US" dirty="0" err="1" smtClean="0"/>
              <a:t>.Net</a:t>
            </a:r>
            <a:r>
              <a:rPr lang="en-US" dirty="0" smtClean="0"/>
              <a:t> are in XML</a:t>
            </a:r>
          </a:p>
          <a:p>
            <a:pPr lvl="1"/>
            <a:r>
              <a:rPr lang="en-US" dirty="0" smtClean="0"/>
              <a:t>Configuration files </a:t>
            </a:r>
            <a:r>
              <a:rPr lang="en-US" dirty="0" err="1">
                <a:solidFill>
                  <a:srgbClr val="0000FF"/>
                </a:solidFill>
              </a:rPr>
              <a:t>W</a:t>
            </a:r>
            <a:r>
              <a:rPr lang="en-US" dirty="0" err="1" smtClean="0">
                <a:solidFill>
                  <a:srgbClr val="0000FF"/>
                </a:solidFill>
              </a:rPr>
              <a:t>eb.config</a:t>
            </a:r>
            <a:r>
              <a:rPr lang="en-US" dirty="0" smtClean="0"/>
              <a:t>, which stores application setting, user data, security options, …</a:t>
            </a:r>
          </a:p>
          <a:p>
            <a:pPr lvl="1"/>
            <a:r>
              <a:rPr lang="en-US" dirty="0" smtClean="0"/>
              <a:t>XHTML: </a:t>
            </a:r>
            <a:r>
              <a:rPr lang="en-US" dirty="0" err="1" smtClean="0"/>
              <a:t>.Net</a:t>
            </a:r>
            <a:r>
              <a:rPr lang="en-US" dirty="0" smtClean="0"/>
              <a:t> uses XHTML, instead of html, for the page generated from </a:t>
            </a:r>
            <a:r>
              <a:rPr lang="en-US" dirty="0" err="1" smtClean="0"/>
              <a:t>aspx</a:t>
            </a:r>
            <a:r>
              <a:rPr lang="en-US" dirty="0" smtClean="0"/>
              <a:t> page. It is a stricter version of html based on XML standard;</a:t>
            </a:r>
          </a:p>
          <a:p>
            <a:pPr lvl="1"/>
            <a:r>
              <a:rPr lang="en-US" dirty="0" err="1" smtClean="0">
                <a:solidFill>
                  <a:srgbClr val="0000FF"/>
                </a:solidFill>
              </a:rPr>
              <a:t>DataSet</a:t>
            </a:r>
            <a:r>
              <a:rPr lang="en-US" dirty="0" smtClean="0"/>
              <a:t> in ADO </a:t>
            </a:r>
            <a:r>
              <a:rPr lang="en-US" dirty="0" err="1" smtClean="0"/>
              <a:t>.Net</a:t>
            </a:r>
            <a:r>
              <a:rPr lang="en-US" dirty="0" smtClean="0"/>
              <a:t> database management uses XML to represent collection of tables;</a:t>
            </a:r>
          </a:p>
          <a:p>
            <a:pPr lvl="1"/>
            <a:r>
              <a:rPr lang="en-US" dirty="0" smtClean="0"/>
              <a:t>…</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9E4E6A4-685D-4742-826B-930BC214B281}" type="slidenum">
              <a:rPr lang="en-US" smtClean="0">
                <a:solidFill>
                  <a:schemeClr val="tx2"/>
                </a:solidFill>
              </a:rPr>
              <a:pPr/>
              <a:t>3</a:t>
            </a:fld>
            <a:endParaRPr lang="en-US" smtClean="0">
              <a:solidFill>
                <a:schemeClr val="tx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73240A4-7AE5-4165-BF0B-314B88C4A09A}" type="slidenum">
              <a:rPr lang="en-US" smtClean="0">
                <a:solidFill>
                  <a:schemeClr val="tx2"/>
                </a:solidFill>
              </a:rPr>
              <a:pPr/>
              <a:t>30</a:t>
            </a:fld>
            <a:endParaRPr lang="en-US" smtClean="0">
              <a:solidFill>
                <a:schemeClr val="tx2"/>
              </a:solidFill>
            </a:endParaRPr>
          </a:p>
        </p:txBody>
      </p:sp>
      <p:sp>
        <p:nvSpPr>
          <p:cNvPr id="33795" name="Rectangle 2"/>
          <p:cNvSpPr>
            <a:spLocks noGrp="1" noChangeArrowheads="1"/>
          </p:cNvSpPr>
          <p:nvPr>
            <p:ph type="title"/>
          </p:nvPr>
        </p:nvSpPr>
        <p:spPr>
          <a:xfrm>
            <a:off x="741363" y="0"/>
            <a:ext cx="8174037" cy="914400"/>
          </a:xfrm>
        </p:spPr>
        <p:txBody>
          <a:bodyPr lIns="0" tIns="0" rIns="0" bIns="0" anchor="ctr"/>
          <a:lstStyle/>
          <a:p>
            <a:pPr algn="ctr" eaLnBrk="1" hangingPunct="1"/>
            <a:r>
              <a:rPr lang="en-GB" smtClean="0"/>
              <a:t>Reading XML Doc and Write to Screen</a:t>
            </a:r>
          </a:p>
        </p:txBody>
      </p:sp>
      <p:sp>
        <p:nvSpPr>
          <p:cNvPr id="33796" name="Text Box 4"/>
          <p:cNvSpPr txBox="1">
            <a:spLocks noChangeArrowheads="1"/>
          </p:cNvSpPr>
          <p:nvPr/>
        </p:nvSpPr>
        <p:spPr bwMode="auto">
          <a:xfrm>
            <a:off x="762000" y="1143000"/>
            <a:ext cx="8153400"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61963" algn="l"/>
                <a:tab pos="914400" algn="l"/>
                <a:tab pos="1376363" algn="l"/>
                <a:tab pos="1828800" algn="l"/>
                <a:tab pos="2743200" algn="l"/>
              </a:tabLst>
              <a:defRPr>
                <a:solidFill>
                  <a:schemeClr val="tx1"/>
                </a:solidFill>
                <a:latin typeface="Times New Roman" pitchFamily="18" charset="0"/>
              </a:defRPr>
            </a:lvl1pPr>
            <a:lvl2pPr marL="742950" indent="-285750">
              <a:tabLst>
                <a:tab pos="461963" algn="l"/>
                <a:tab pos="914400" algn="l"/>
                <a:tab pos="1376363" algn="l"/>
                <a:tab pos="1828800" algn="l"/>
                <a:tab pos="2743200" algn="l"/>
              </a:tabLst>
              <a:defRPr>
                <a:solidFill>
                  <a:schemeClr val="tx1"/>
                </a:solidFill>
                <a:latin typeface="Times New Roman" pitchFamily="18" charset="0"/>
              </a:defRPr>
            </a:lvl2pPr>
            <a:lvl3pPr marL="1143000" indent="-228600">
              <a:tabLst>
                <a:tab pos="461963" algn="l"/>
                <a:tab pos="914400" algn="l"/>
                <a:tab pos="1376363" algn="l"/>
                <a:tab pos="1828800" algn="l"/>
                <a:tab pos="2743200" algn="l"/>
              </a:tabLst>
              <a:defRPr>
                <a:solidFill>
                  <a:schemeClr val="tx1"/>
                </a:solidFill>
                <a:latin typeface="Times New Roman" pitchFamily="18" charset="0"/>
              </a:defRPr>
            </a:lvl3pPr>
            <a:lvl4pPr marL="1600200" indent="-228600">
              <a:tabLst>
                <a:tab pos="461963" algn="l"/>
                <a:tab pos="914400" algn="l"/>
                <a:tab pos="1376363" algn="l"/>
                <a:tab pos="1828800" algn="l"/>
                <a:tab pos="2743200" algn="l"/>
              </a:tabLst>
              <a:defRPr>
                <a:solidFill>
                  <a:schemeClr val="tx1"/>
                </a:solidFill>
                <a:latin typeface="Times New Roman" pitchFamily="18" charset="0"/>
              </a:defRPr>
            </a:lvl4pPr>
            <a:lvl5pPr marL="2057400" indent="-228600">
              <a:tabLst>
                <a:tab pos="461963" algn="l"/>
                <a:tab pos="914400" algn="l"/>
                <a:tab pos="1376363" algn="l"/>
                <a:tab pos="1828800" algn="l"/>
                <a:tab pos="2743200" algn="l"/>
              </a:tabLst>
              <a:defRPr>
                <a:solidFill>
                  <a:schemeClr val="tx1"/>
                </a:solidFill>
                <a:latin typeface="Times New Roman" pitchFamily="18" charset="0"/>
              </a:defRPr>
            </a:lvl5pPr>
            <a:lvl6pPr marL="25146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6pPr>
            <a:lvl7pPr marL="29718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7pPr>
            <a:lvl8pPr marL="34290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8pPr>
            <a:lvl9pPr marL="3886200" indent="-228600" eaLnBrk="0" fontAlgn="base" hangingPunct="0">
              <a:spcBef>
                <a:spcPct val="0"/>
              </a:spcBef>
              <a:spcAft>
                <a:spcPct val="0"/>
              </a:spcAft>
              <a:tabLst>
                <a:tab pos="461963" algn="l"/>
                <a:tab pos="914400" algn="l"/>
                <a:tab pos="1376363" algn="l"/>
                <a:tab pos="1828800" algn="l"/>
                <a:tab pos="2743200" algn="l"/>
              </a:tabLst>
              <a:defRPr>
                <a:solidFill>
                  <a:schemeClr val="tx1"/>
                </a:solidFill>
                <a:latin typeface="Times New Roman" pitchFamily="18" charset="0"/>
              </a:defRPr>
            </a:lvl9pPr>
          </a:lstStyle>
          <a:p>
            <a:pPr>
              <a:lnSpc>
                <a:spcPct val="120000"/>
              </a:lnSpc>
            </a:pPr>
            <a:r>
              <a:rPr lang="en-US" sz="2400">
                <a:latin typeface="Arial" charset="0"/>
              </a:rPr>
              <a:t>void </a:t>
            </a:r>
            <a:r>
              <a:rPr lang="en-US" sz="2400" b="1">
                <a:solidFill>
                  <a:schemeClr val="folHlink"/>
                </a:solidFill>
                <a:latin typeface="Arial" charset="0"/>
              </a:rPr>
              <a:t>OutputNode</a:t>
            </a:r>
            <a:r>
              <a:rPr lang="en-US" sz="2400">
                <a:latin typeface="Arial" charset="0"/>
              </a:rPr>
              <a:t> (XmlNode node)	// recursive</a:t>
            </a:r>
          </a:p>
          <a:p>
            <a:pPr>
              <a:lnSpc>
                <a:spcPct val="120000"/>
              </a:lnSpc>
            </a:pPr>
            <a:r>
              <a:rPr lang="en-US" sz="2400">
                <a:latin typeface="Arial" charset="0"/>
              </a:rPr>
              <a:t>{</a:t>
            </a:r>
          </a:p>
          <a:p>
            <a:pPr>
              <a:lnSpc>
                <a:spcPct val="120000"/>
              </a:lnSpc>
            </a:pPr>
            <a:r>
              <a:rPr lang="en-US" sz="2400">
                <a:latin typeface="Arial" charset="0"/>
              </a:rPr>
              <a:t>	If (node == null) exit;</a:t>
            </a:r>
          </a:p>
          <a:p>
            <a:pPr>
              <a:lnSpc>
                <a:spcPct val="120000"/>
              </a:lnSpc>
            </a:pPr>
            <a:r>
              <a:rPr lang="en-US" sz="2400">
                <a:latin typeface="Arial" charset="0"/>
              </a:rPr>
              <a:t>	Console.WriteLine (“Type={0}\tName={1}\tValue={2}”,</a:t>
            </a:r>
          </a:p>
          <a:p>
            <a:pPr>
              <a:lnSpc>
                <a:spcPct val="120000"/>
              </a:lnSpc>
            </a:pPr>
            <a:r>
              <a:rPr lang="en-US" sz="2400">
                <a:latin typeface="Arial" charset="0"/>
              </a:rPr>
              <a:t>				node.NodeType, node.Name, node.Value);</a:t>
            </a:r>
          </a:p>
          <a:p>
            <a:pPr>
              <a:lnSpc>
                <a:spcPct val="120000"/>
              </a:lnSpc>
            </a:pPr>
            <a:r>
              <a:rPr lang="en-US" sz="2400">
                <a:latin typeface="Arial" charset="0"/>
              </a:rPr>
              <a:t>	if (node.HasChildNodes) </a:t>
            </a:r>
          </a:p>
          <a:p>
            <a:pPr>
              <a:lnSpc>
                <a:spcPct val="120000"/>
              </a:lnSpc>
            </a:pPr>
            <a:r>
              <a:rPr lang="en-US" sz="2400">
                <a:latin typeface="Arial" charset="0"/>
              </a:rPr>
              <a:t>	{</a:t>
            </a:r>
          </a:p>
          <a:p>
            <a:pPr>
              <a:lnSpc>
                <a:spcPct val="120000"/>
              </a:lnSpc>
            </a:pPr>
            <a:r>
              <a:rPr lang="en-US" sz="2400">
                <a:latin typeface="Arial" charset="0"/>
              </a:rPr>
              <a:t>		XmlNodeList children = node.ChildNodes;</a:t>
            </a:r>
          </a:p>
          <a:p>
            <a:pPr>
              <a:lnSpc>
                <a:spcPct val="120000"/>
              </a:lnSpc>
            </a:pPr>
            <a:r>
              <a:rPr lang="en-US" sz="2400">
                <a:latin typeface="Arial" charset="0"/>
              </a:rPr>
              <a:t>		</a:t>
            </a:r>
            <a:r>
              <a:rPr lang="en-US" sz="2400">
                <a:solidFill>
                  <a:schemeClr val="tx2"/>
                </a:solidFill>
                <a:latin typeface="Arial" charset="0"/>
              </a:rPr>
              <a:t>foreach </a:t>
            </a:r>
            <a:r>
              <a:rPr lang="en-US" sz="2400">
                <a:latin typeface="Arial" charset="0"/>
              </a:rPr>
              <a:t>(XmlNode child in children)</a:t>
            </a:r>
          </a:p>
          <a:p>
            <a:pPr>
              <a:lnSpc>
                <a:spcPct val="120000"/>
              </a:lnSpc>
            </a:pPr>
            <a:r>
              <a:rPr lang="en-US" sz="2400">
                <a:latin typeface="Arial" charset="0"/>
              </a:rPr>
              <a:t>			</a:t>
            </a:r>
            <a:r>
              <a:rPr lang="en-US" sz="2400" b="1">
                <a:solidFill>
                  <a:schemeClr val="folHlink"/>
                </a:solidFill>
                <a:latin typeface="Arial" charset="0"/>
              </a:rPr>
              <a:t>OutputNode</a:t>
            </a:r>
            <a:r>
              <a:rPr lang="en-US" sz="2400">
                <a:latin typeface="Arial" charset="0"/>
              </a:rPr>
              <a:t> (child);	</a:t>
            </a:r>
          </a:p>
          <a:p>
            <a:pPr>
              <a:lnSpc>
                <a:spcPct val="120000"/>
              </a:lnSpc>
            </a:pPr>
            <a:r>
              <a:rPr lang="en-US" sz="2400">
                <a:latin typeface="Arial" charset="0"/>
              </a:rPr>
              <a:t>	}</a:t>
            </a:r>
          </a:p>
          <a:p>
            <a:pPr>
              <a:lnSpc>
                <a:spcPct val="120000"/>
              </a:lnSpc>
            </a:pPr>
            <a:r>
              <a:rPr lang="en-US" sz="2400">
                <a:latin typeface="Arial" charset="0"/>
              </a:rPr>
              <a:t>}</a:t>
            </a:r>
          </a:p>
        </p:txBody>
      </p:sp>
      <p:sp>
        <p:nvSpPr>
          <p:cNvPr id="7" name="Freeform 6"/>
          <p:cNvSpPr>
            <a:spLocks noChangeArrowheads="1"/>
          </p:cNvSpPr>
          <p:nvPr/>
        </p:nvSpPr>
        <p:spPr bwMode="auto">
          <a:xfrm>
            <a:off x="246063" y="1387475"/>
            <a:ext cx="1735137" cy="3946525"/>
          </a:xfrm>
          <a:custGeom>
            <a:avLst/>
            <a:gdLst>
              <a:gd name="T0" fmla="*/ 1740871 w 1735015"/>
              <a:gd name="T1" fmla="*/ 3743347 h 4032738"/>
              <a:gd name="T2" fmla="*/ 0 w 1735015"/>
              <a:gd name="T3" fmla="*/ 3743347 h 4032738"/>
              <a:gd name="T4" fmla="*/ 0 w 1735015"/>
              <a:gd name="T5" fmla="*/ 0 h 4032738"/>
              <a:gd name="T6" fmla="*/ 411699 w 1735015"/>
              <a:gd name="T7" fmla="*/ 0 h 4032738"/>
              <a:gd name="T8" fmla="*/ 0 60000 65536"/>
              <a:gd name="T9" fmla="*/ 0 60000 65536"/>
              <a:gd name="T10" fmla="*/ 0 60000 65536"/>
              <a:gd name="T11" fmla="*/ 0 60000 65536"/>
              <a:gd name="T12" fmla="*/ 0 w 1735015"/>
              <a:gd name="T13" fmla="*/ 0 h 4032738"/>
              <a:gd name="T14" fmla="*/ 1735015 w 1735015"/>
              <a:gd name="T15" fmla="*/ 4032738 h 4032738"/>
            </a:gdLst>
            <a:ahLst/>
            <a:cxnLst>
              <a:cxn ang="T8">
                <a:pos x="T0" y="T1"/>
              </a:cxn>
              <a:cxn ang="T9">
                <a:pos x="T2" y="T3"/>
              </a:cxn>
              <a:cxn ang="T10">
                <a:pos x="T4" y="T5"/>
              </a:cxn>
              <a:cxn ang="T11">
                <a:pos x="T6" y="T7"/>
              </a:cxn>
            </a:cxnLst>
            <a:rect l="T12" t="T13" r="T14" b="T15"/>
            <a:pathLst>
              <a:path w="1735015" h="4032738">
                <a:moveTo>
                  <a:pt x="1735015" y="4032738"/>
                </a:moveTo>
                <a:lnTo>
                  <a:pt x="0" y="4032738"/>
                </a:lnTo>
                <a:lnTo>
                  <a:pt x="0" y="0"/>
                </a:lnTo>
                <a:lnTo>
                  <a:pt x="410307" y="0"/>
                </a:lnTo>
              </a:path>
            </a:pathLst>
          </a:custGeom>
          <a:noFill/>
          <a:ln w="38100" algn="ctr">
            <a:solidFill>
              <a:srgbClr val="00B0F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5"/>
          <p:cNvSpPr>
            <a:spLocks noChangeArrowheads="1"/>
          </p:cNvSpPr>
          <p:nvPr/>
        </p:nvSpPr>
        <p:spPr bwMode="auto">
          <a:xfrm>
            <a:off x="5257800" y="5176838"/>
            <a:ext cx="2749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Is it tail-recursive</a:t>
            </a:r>
            <a:endParaRPr lang="en-US" sz="2400"/>
          </a:p>
        </p:txBody>
      </p:sp>
      <p:pic>
        <p:nvPicPr>
          <p:cNvPr id="8"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51054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2133600" y="6019800"/>
            <a:ext cx="4632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Arial" charset="0"/>
              </a:rPr>
              <a:t>// What traversing order is used?</a:t>
            </a:r>
            <a:endParaRPr lang="en-US" sz="2400"/>
          </a:p>
        </p:txBody>
      </p:sp>
      <p:pic>
        <p:nvPicPr>
          <p:cNvPr id="10" name="Picture 8" descr="C:\Users\yinong\AppData\Local\Microsoft\Windows\Temporary Internet Files\Content.IE5\SMR9LCV9\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65925"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6"/>
                                        </p:tgtEl>
                                        <p:attrNameLst>
                                          <p:attrName>r</p:attrName>
                                        </p:attrNameLst>
                                      </p:cBhvr>
                                    </p:animRot>
                                  </p:childTnLst>
                                </p:cTn>
                              </p:par>
                            </p:childTnLst>
                          </p:cTn>
                        </p:par>
                        <p:par>
                          <p:cTn id="17" fill="hold" nodeType="afterGroup">
                            <p:stCondLst>
                              <p:cond delay="2500"/>
                            </p:stCondLst>
                            <p:childTnLst>
                              <p:par>
                                <p:cTn id="18" presetID="2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10" presetClass="exit" presetSubtype="0" fill="hold" nodeType="withEffect">
                                  <p:stCondLst>
                                    <p:cond delay="0"/>
                                  </p:stCondLst>
                                  <p:childTnLst>
                                    <p:animEffect transition="out" filter="fade">
                                      <p:cBhvr>
                                        <p:cTn id="29" dur="2000"/>
                                        <p:tgtEl>
                                          <p:spTgt spid="8"/>
                                        </p:tgtEl>
                                      </p:cBhvr>
                                    </p:animEffect>
                                    <p:set>
                                      <p:cBhvr>
                                        <p:cTn id="30" dur="1" fill="hold">
                                          <p:stCondLst>
                                            <p:cond delay="1999"/>
                                          </p:stCondLst>
                                        </p:cTn>
                                        <p:tgtEl>
                                          <p:spTgt spid="8"/>
                                        </p:tgtEl>
                                        <p:attrNameLst>
                                          <p:attrName>style.visibility</p:attrName>
                                        </p:attrNameLst>
                                      </p:cBhvr>
                                      <p:to>
                                        <p:strVal val="hidden"/>
                                      </p:to>
                                    </p:set>
                                  </p:childTnLst>
                                </p:cTn>
                              </p:par>
                            </p:childTnLst>
                          </p:cTn>
                        </p:par>
                        <p:par>
                          <p:cTn id="31" fill="hold" nodeType="afterGroup">
                            <p:stCondLst>
                              <p:cond delay="2000"/>
                            </p:stCondLst>
                            <p:childTnLst>
                              <p:par>
                                <p:cTn id="32" presetID="26" presetClass="emph" presetSubtype="0" fill="hold" grpId="1" nodeType="after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par>
                          <p:cTn id="35" fill="hold" nodeType="afterGroup">
                            <p:stCondLst>
                              <p:cond delay="2500"/>
                            </p:stCondLst>
                            <p:childTnLst>
                              <p:par>
                                <p:cTn id="36" presetID="2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6"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8DC0FF8-419C-430A-9E40-584BC0549BB9}" type="slidenum">
              <a:rPr lang="en-US" smtClean="0">
                <a:solidFill>
                  <a:schemeClr val="tx2"/>
                </a:solidFill>
              </a:rPr>
              <a:pPr/>
              <a:t>31</a:t>
            </a:fld>
            <a:endParaRPr lang="en-US" smtClean="0">
              <a:solidFill>
                <a:schemeClr val="tx2"/>
              </a:solidFill>
            </a:endParaRPr>
          </a:p>
        </p:txBody>
      </p:sp>
      <p:sp>
        <p:nvSpPr>
          <p:cNvPr id="34819" name="Rectangle 2"/>
          <p:cNvSpPr>
            <a:spLocks noGrp="1" noChangeArrowheads="1"/>
          </p:cNvSpPr>
          <p:nvPr>
            <p:ph type="title"/>
          </p:nvPr>
        </p:nvSpPr>
        <p:spPr>
          <a:xfrm>
            <a:off x="1219200" y="76200"/>
            <a:ext cx="7151688" cy="800100"/>
          </a:xfrm>
          <a:noFill/>
        </p:spPr>
        <p:txBody>
          <a:bodyPr anchor="ctr"/>
          <a:lstStyle/>
          <a:p>
            <a:pPr algn="ctr" eaLnBrk="1" hangingPunct="1"/>
            <a:r>
              <a:rPr lang="en-US" smtClean="0"/>
              <a:t>Pre-Order Tree Traversing Algorithms</a:t>
            </a:r>
          </a:p>
        </p:txBody>
      </p:sp>
      <p:sp>
        <p:nvSpPr>
          <p:cNvPr id="29700" name="Rectangle 3"/>
          <p:cNvSpPr>
            <a:spLocks noGrp="1" noChangeArrowheads="1"/>
          </p:cNvSpPr>
          <p:nvPr>
            <p:ph type="body" idx="1"/>
          </p:nvPr>
        </p:nvSpPr>
        <p:spPr>
          <a:xfrm>
            <a:off x="838200" y="2971800"/>
            <a:ext cx="4162425" cy="1981200"/>
          </a:xfrm>
          <a:noFill/>
        </p:spPr>
        <p:txBody>
          <a:bodyPr/>
          <a:lstStyle/>
          <a:p>
            <a:pPr marL="644525" indent="-644525" defTabSz="966788" eaLnBrk="1" hangingPunct="1">
              <a:lnSpc>
                <a:spcPct val="85000"/>
              </a:lnSpc>
              <a:buFont typeface="Wingdings" pitchFamily="2" charset="2"/>
              <a:buNone/>
              <a:tabLst>
                <a:tab pos="4595813" algn="l"/>
              </a:tabLst>
            </a:pPr>
            <a:r>
              <a:rPr lang="en-US" sz="2300" smtClean="0">
                <a:solidFill>
                  <a:srgbClr val="C00000"/>
                </a:solidFill>
                <a:latin typeface="Arial" charset="0"/>
              </a:rPr>
              <a:t>inorderTraverse(p)</a:t>
            </a:r>
          </a:p>
          <a:p>
            <a:pPr marL="644525" indent="-644525" defTabSz="966788" eaLnBrk="1" hangingPunct="1">
              <a:lnSpc>
                <a:spcPct val="85000"/>
              </a:lnSpc>
              <a:buFont typeface="Wingdings" pitchFamily="2" charset="2"/>
              <a:buNone/>
              <a:tabLst>
                <a:tab pos="4595813" algn="l"/>
              </a:tabLst>
            </a:pPr>
            <a:r>
              <a:rPr lang="en-US" sz="2300" smtClean="0">
                <a:latin typeface="Arial" charset="0"/>
              </a:rPr>
              <a:t>if p </a:t>
            </a:r>
            <a:r>
              <a:rPr lang="en-US" sz="2300" smtClean="0">
                <a:latin typeface="Arial" charset="0"/>
                <a:sym typeface="Symbol" pitchFamily="18" charset="2"/>
              </a:rPr>
              <a:t> 0 then</a:t>
            </a:r>
          </a:p>
          <a:p>
            <a:pPr marL="644525" indent="-644525" defTabSz="966788" eaLnBrk="1" hangingPunct="1">
              <a:lnSpc>
                <a:spcPct val="85000"/>
              </a:lnSpc>
              <a:buFont typeface="Wingdings" pitchFamily="2" charset="2"/>
              <a:buNone/>
              <a:tabLst>
                <a:tab pos="4595813" algn="l"/>
              </a:tabLst>
            </a:pPr>
            <a:r>
              <a:rPr lang="en-US" sz="2300" smtClean="0">
                <a:latin typeface="Arial" charset="0"/>
              </a:rPr>
              <a:t>     inorderTraverse(p.left);</a:t>
            </a:r>
            <a:endParaRPr lang="en-US" sz="2300" smtClean="0">
              <a:solidFill>
                <a:schemeClr val="accent1"/>
              </a:solidFill>
              <a:latin typeface="Arial" charset="0"/>
            </a:endParaRPr>
          </a:p>
          <a:p>
            <a:pPr marL="644525" indent="-644525" defTabSz="966788" eaLnBrk="1" hangingPunct="1">
              <a:lnSpc>
                <a:spcPct val="85000"/>
              </a:lnSpc>
              <a:buFont typeface="Wingdings" pitchFamily="2" charset="2"/>
              <a:buNone/>
              <a:tabLst>
                <a:tab pos="4595813" algn="l"/>
              </a:tabLst>
            </a:pPr>
            <a:r>
              <a:rPr lang="en-US" sz="2300" smtClean="0">
                <a:solidFill>
                  <a:schemeClr val="folHlink"/>
                </a:solidFill>
                <a:latin typeface="Arial" charset="0"/>
              </a:rPr>
              <a:t>     print(p.data);</a:t>
            </a:r>
            <a:endParaRPr lang="en-US" sz="2300" smtClean="0">
              <a:latin typeface="Arial" charset="0"/>
            </a:endParaRPr>
          </a:p>
          <a:p>
            <a:pPr marL="644525" indent="-644525" defTabSz="966788" eaLnBrk="1" hangingPunct="1">
              <a:lnSpc>
                <a:spcPct val="85000"/>
              </a:lnSpc>
              <a:buFont typeface="Wingdings" pitchFamily="2" charset="2"/>
              <a:buNone/>
              <a:tabLst>
                <a:tab pos="4595813" algn="l"/>
              </a:tabLst>
            </a:pPr>
            <a:r>
              <a:rPr lang="en-US" sz="2300" smtClean="0">
                <a:latin typeface="Arial" charset="0"/>
              </a:rPr>
              <a:t>     inorderTraverse(p.right);</a:t>
            </a:r>
            <a:endParaRPr lang="en-US" sz="2300" smtClean="0">
              <a:solidFill>
                <a:schemeClr val="accent1"/>
              </a:solidFill>
              <a:latin typeface="Arial" charset="0"/>
            </a:endParaRPr>
          </a:p>
        </p:txBody>
      </p:sp>
      <p:sp>
        <p:nvSpPr>
          <p:cNvPr id="558084" name="Rectangle 4"/>
          <p:cNvSpPr>
            <a:spLocks noChangeArrowheads="1"/>
          </p:cNvSpPr>
          <p:nvPr/>
        </p:nvSpPr>
        <p:spPr bwMode="auto">
          <a:xfrm>
            <a:off x="838200" y="4876800"/>
            <a:ext cx="5257800" cy="1981200"/>
          </a:xfrm>
          <a:prstGeom prst="rect">
            <a:avLst/>
          </a:prstGeom>
          <a:noFill/>
          <a:ln w="9525">
            <a:noFill/>
            <a:miter lim="800000"/>
            <a:headEnd/>
            <a:tailEnd/>
          </a:ln>
        </p:spPr>
        <p:txBody>
          <a:bodyPr lIns="96736" tIns="48368" rIns="96736" bIns="48368"/>
          <a:lstStyle/>
          <a:p>
            <a:pPr marL="644525" indent="-644525" defTabSz="966788" eaLnBrk="1" hangingPunct="1">
              <a:lnSpc>
                <a:spcPct val="95000"/>
              </a:lnSpc>
              <a:spcBef>
                <a:spcPct val="20000"/>
              </a:spcBef>
              <a:buClr>
                <a:schemeClr val="folHlink"/>
              </a:buClr>
              <a:buSzPct val="60000"/>
              <a:buFont typeface="Wingdings" pitchFamily="2" charset="2"/>
              <a:buNone/>
              <a:tabLst>
                <a:tab pos="4970463" algn="l"/>
              </a:tabLst>
              <a:defRPr/>
            </a:pPr>
            <a:r>
              <a:rPr lang="en-US" sz="2300" dirty="0" err="1">
                <a:solidFill>
                  <a:srgbClr val="C00000"/>
                </a:solidFill>
                <a:latin typeface="Arial" charset="0"/>
              </a:rPr>
              <a:t>postorderTraverse</a:t>
            </a:r>
            <a:r>
              <a:rPr lang="en-US" sz="2300" dirty="0">
                <a:solidFill>
                  <a:srgbClr val="C00000"/>
                </a:solidFill>
                <a:latin typeface="Arial" charset="0"/>
              </a:rPr>
              <a:t>(p)</a:t>
            </a:r>
          </a:p>
          <a:p>
            <a:pPr marL="644525" indent="-644525" defTabSz="966788" eaLnBrk="1" hangingPunct="1">
              <a:lnSpc>
                <a:spcPct val="95000"/>
              </a:lnSpc>
              <a:spcBef>
                <a:spcPct val="20000"/>
              </a:spcBef>
              <a:buClr>
                <a:schemeClr val="folHlink"/>
              </a:buClr>
              <a:buSzPct val="60000"/>
              <a:buFont typeface="Wingdings" pitchFamily="2" charset="2"/>
              <a:buNone/>
              <a:tabLst>
                <a:tab pos="1203325" algn="l"/>
                <a:tab pos="1600200" algn="l"/>
                <a:tab pos="4970463" algn="l"/>
              </a:tabLst>
              <a:defRPr/>
            </a:pPr>
            <a:r>
              <a:rPr lang="en-US" sz="2300" dirty="0">
                <a:latin typeface="Arial" charset="0"/>
              </a:rPr>
              <a:t>if p </a:t>
            </a:r>
            <a:r>
              <a:rPr lang="en-US" sz="2300" dirty="0">
                <a:latin typeface="Arial" charset="0"/>
                <a:sym typeface="Symbol" pitchFamily="18" charset="2"/>
              </a:rPr>
              <a:t> 0 then</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defRPr/>
            </a:pPr>
            <a:r>
              <a:rPr lang="en-US" sz="2300" dirty="0">
                <a:latin typeface="Arial" charset="0"/>
              </a:rPr>
              <a:t>	 for each child node</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defRPr/>
            </a:pPr>
            <a:r>
              <a:rPr lang="en-US" sz="2300" dirty="0">
                <a:latin typeface="Arial" charset="0"/>
              </a:rPr>
              <a:t>		</a:t>
            </a:r>
            <a:r>
              <a:rPr lang="en-US" sz="2300" dirty="0" err="1">
                <a:latin typeface="Arial" charset="0"/>
              </a:rPr>
              <a:t>postorderTraverse</a:t>
            </a:r>
            <a:r>
              <a:rPr lang="en-US" sz="2300" dirty="0">
                <a:latin typeface="Arial" charset="0"/>
              </a:rPr>
              <a:t>(</a:t>
            </a:r>
            <a:r>
              <a:rPr lang="en-US" sz="2300" dirty="0" err="1">
                <a:latin typeface="Arial" charset="0"/>
              </a:rPr>
              <a:t>p.nextChild</a:t>
            </a:r>
            <a:r>
              <a:rPr lang="en-US" sz="2300" dirty="0">
                <a:latin typeface="Arial" charset="0"/>
              </a:rPr>
              <a:t>); 	</a:t>
            </a:r>
            <a:r>
              <a:rPr lang="en-US" sz="2300" dirty="0">
                <a:solidFill>
                  <a:schemeClr val="folHlink"/>
                </a:solidFill>
                <a:latin typeface="Arial" charset="0"/>
              </a:rPr>
              <a:t>print(</a:t>
            </a:r>
            <a:r>
              <a:rPr lang="en-US" sz="2300" dirty="0" err="1">
                <a:solidFill>
                  <a:schemeClr val="folHlink"/>
                </a:solidFill>
                <a:latin typeface="Arial" charset="0"/>
              </a:rPr>
              <a:t>p.data</a:t>
            </a:r>
            <a:r>
              <a:rPr lang="en-US" sz="2300" dirty="0">
                <a:solidFill>
                  <a:schemeClr val="folHlink"/>
                </a:solidFill>
                <a:latin typeface="Arial" charset="0"/>
              </a:rPr>
              <a:t>);</a:t>
            </a:r>
            <a:endParaRPr lang="en-US" sz="2300" dirty="0">
              <a:latin typeface="Arial" charset="0"/>
            </a:endParaRPr>
          </a:p>
        </p:txBody>
      </p:sp>
      <p:sp>
        <p:nvSpPr>
          <p:cNvPr id="34822" name="Rectangle 5"/>
          <p:cNvSpPr>
            <a:spLocks noChangeArrowheads="1"/>
          </p:cNvSpPr>
          <p:nvPr/>
        </p:nvSpPr>
        <p:spPr bwMode="auto">
          <a:xfrm>
            <a:off x="914400" y="914400"/>
            <a:ext cx="533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lstStyle/>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solidFill>
                  <a:srgbClr val="C00000"/>
                </a:solidFill>
                <a:latin typeface="Arial" charset="0"/>
              </a:rPr>
              <a:t>preorderTraverse(p)</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if p </a:t>
            </a:r>
            <a:r>
              <a:rPr lang="en-US" sz="2300">
                <a:latin typeface="Arial" charset="0"/>
                <a:sym typeface="Symbol" pitchFamily="18" charset="2"/>
              </a:rPr>
              <a:t> null then</a:t>
            </a: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 	</a:t>
            </a:r>
            <a:r>
              <a:rPr lang="en-US" sz="2300">
                <a:solidFill>
                  <a:schemeClr val="folHlink"/>
                </a:solidFill>
                <a:latin typeface="Arial" charset="0"/>
              </a:rPr>
              <a:t>print(p.data);</a:t>
            </a:r>
            <a:endParaRPr lang="en-US" sz="2300">
              <a:latin typeface="Arial" charset="0"/>
            </a:endParaRPr>
          </a:p>
          <a:p>
            <a:pPr marL="347663" indent="-347663" defTabSz="966788" eaLnBrk="1" hangingPunct="1">
              <a:lnSpc>
                <a:spcPct val="95000"/>
              </a:lnSpc>
              <a:spcBef>
                <a:spcPct val="20000"/>
              </a:spcBef>
              <a:buClr>
                <a:schemeClr val="folHlink"/>
              </a:buClr>
              <a:buSzPct val="60000"/>
              <a:buFont typeface="Wingdings" pitchFamily="2" charset="2"/>
              <a:buNone/>
              <a:tabLst>
                <a:tab pos="685800" algn="l"/>
                <a:tab pos="4970463" algn="l"/>
              </a:tabLst>
            </a:pPr>
            <a:r>
              <a:rPr lang="en-US" sz="2300">
                <a:latin typeface="Arial" charset="0"/>
              </a:rPr>
              <a:t>	for each child node     	     	preorderTraverse(p.nextChild);  </a:t>
            </a:r>
            <a:endParaRPr lang="en-US" sz="2300">
              <a:solidFill>
                <a:schemeClr val="accent1"/>
              </a:solidFill>
              <a:latin typeface="Arial" charset="0"/>
            </a:endParaRPr>
          </a:p>
        </p:txBody>
      </p:sp>
      <p:sp>
        <p:nvSpPr>
          <p:cNvPr id="558086" name="Oval 6"/>
          <p:cNvSpPr>
            <a:spLocks noChangeArrowheads="1"/>
          </p:cNvSpPr>
          <p:nvPr/>
        </p:nvSpPr>
        <p:spPr bwMode="auto">
          <a:xfrm>
            <a:off x="7010400" y="1409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10</a:t>
            </a:r>
          </a:p>
        </p:txBody>
      </p:sp>
      <p:sp>
        <p:nvSpPr>
          <p:cNvPr id="558087" name="Oval 7"/>
          <p:cNvSpPr>
            <a:spLocks noChangeArrowheads="1"/>
          </p:cNvSpPr>
          <p:nvPr/>
        </p:nvSpPr>
        <p:spPr bwMode="auto">
          <a:xfrm>
            <a:off x="64770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9</a:t>
            </a:r>
          </a:p>
        </p:txBody>
      </p:sp>
      <p:sp>
        <p:nvSpPr>
          <p:cNvPr id="558088" name="Oval 8"/>
          <p:cNvSpPr>
            <a:spLocks noChangeArrowheads="1"/>
          </p:cNvSpPr>
          <p:nvPr/>
        </p:nvSpPr>
        <p:spPr bwMode="auto">
          <a:xfrm>
            <a:off x="5257800" y="39243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2</a:t>
            </a:r>
          </a:p>
        </p:txBody>
      </p:sp>
      <p:sp>
        <p:nvSpPr>
          <p:cNvPr id="558089" name="Oval 9"/>
          <p:cNvSpPr>
            <a:spLocks noChangeArrowheads="1"/>
          </p:cNvSpPr>
          <p:nvPr/>
        </p:nvSpPr>
        <p:spPr bwMode="auto">
          <a:xfrm>
            <a:off x="83820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17</a:t>
            </a:r>
          </a:p>
        </p:txBody>
      </p:sp>
      <p:sp>
        <p:nvSpPr>
          <p:cNvPr id="558090" name="Oval 10"/>
          <p:cNvSpPr>
            <a:spLocks noChangeArrowheads="1"/>
          </p:cNvSpPr>
          <p:nvPr/>
        </p:nvSpPr>
        <p:spPr bwMode="auto">
          <a:xfrm>
            <a:off x="78486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16</a:t>
            </a:r>
          </a:p>
        </p:txBody>
      </p:sp>
      <p:sp>
        <p:nvSpPr>
          <p:cNvPr id="558091" name="Oval 11"/>
          <p:cNvSpPr>
            <a:spLocks noChangeArrowheads="1"/>
          </p:cNvSpPr>
          <p:nvPr/>
        </p:nvSpPr>
        <p:spPr bwMode="auto">
          <a:xfrm>
            <a:off x="6248400" y="21717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8</a:t>
            </a:r>
          </a:p>
        </p:txBody>
      </p:sp>
      <p:cxnSp>
        <p:nvCxnSpPr>
          <p:cNvPr id="34829" name="AutoShape 12"/>
          <p:cNvCxnSpPr>
            <a:cxnSpLocks noChangeShapeType="1"/>
            <a:stCxn id="558086" idx="3"/>
            <a:endCxn id="558091" idx="7"/>
          </p:cNvCxnSpPr>
          <p:nvPr/>
        </p:nvCxnSpPr>
        <p:spPr bwMode="auto">
          <a:xfrm flipH="1">
            <a:off x="6704013" y="1865313"/>
            <a:ext cx="3841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3"/>
          <p:cNvCxnSpPr>
            <a:cxnSpLocks noChangeShapeType="1"/>
            <a:stCxn id="558086" idx="5"/>
            <a:endCxn id="558090" idx="1"/>
          </p:cNvCxnSpPr>
          <p:nvPr/>
        </p:nvCxnSpPr>
        <p:spPr bwMode="auto">
          <a:xfrm>
            <a:off x="7466013" y="1865313"/>
            <a:ext cx="460375" cy="384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094" name="Oval 14"/>
          <p:cNvSpPr>
            <a:spLocks noChangeArrowheads="1"/>
          </p:cNvSpPr>
          <p:nvPr/>
        </p:nvSpPr>
        <p:spPr bwMode="auto">
          <a:xfrm>
            <a:off x="7315200" y="30099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15</a:t>
            </a:r>
          </a:p>
        </p:txBody>
      </p:sp>
      <p:sp>
        <p:nvSpPr>
          <p:cNvPr id="558095" name="Oval 15"/>
          <p:cNvSpPr>
            <a:spLocks noChangeArrowheads="1"/>
          </p:cNvSpPr>
          <p:nvPr/>
        </p:nvSpPr>
        <p:spPr bwMode="auto">
          <a:xfrm>
            <a:off x="5715000" y="30861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5</a:t>
            </a:r>
          </a:p>
        </p:txBody>
      </p:sp>
      <p:cxnSp>
        <p:nvCxnSpPr>
          <p:cNvPr id="34833" name="AutoShape 16"/>
          <p:cNvCxnSpPr>
            <a:cxnSpLocks noChangeShapeType="1"/>
            <a:stCxn id="558095" idx="5"/>
            <a:endCxn id="558087" idx="0"/>
          </p:cNvCxnSpPr>
          <p:nvPr/>
        </p:nvCxnSpPr>
        <p:spPr bwMode="auto">
          <a:xfrm>
            <a:off x="6170613" y="3541713"/>
            <a:ext cx="5730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7"/>
          <p:cNvCxnSpPr>
            <a:cxnSpLocks noChangeShapeType="1"/>
            <a:stCxn id="558091" idx="3"/>
            <a:endCxn id="558095" idx="0"/>
          </p:cNvCxnSpPr>
          <p:nvPr/>
        </p:nvCxnSpPr>
        <p:spPr bwMode="auto">
          <a:xfrm flipH="1">
            <a:off x="5981700" y="2627313"/>
            <a:ext cx="344488" cy="4587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18"/>
          <p:cNvCxnSpPr>
            <a:cxnSpLocks noChangeShapeType="1"/>
            <a:stCxn id="558090" idx="5"/>
            <a:endCxn id="558089" idx="0"/>
          </p:cNvCxnSpPr>
          <p:nvPr/>
        </p:nvCxnSpPr>
        <p:spPr bwMode="auto">
          <a:xfrm>
            <a:off x="8304213" y="2627313"/>
            <a:ext cx="344487"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9"/>
          <p:cNvCxnSpPr>
            <a:cxnSpLocks noChangeShapeType="1"/>
            <a:stCxn id="558095" idx="3"/>
            <a:endCxn id="558088" idx="0"/>
          </p:cNvCxnSpPr>
          <p:nvPr/>
        </p:nvCxnSpPr>
        <p:spPr bwMode="auto">
          <a:xfrm flipH="1">
            <a:off x="5524500" y="3541713"/>
            <a:ext cx="2682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0"/>
          <p:cNvCxnSpPr>
            <a:cxnSpLocks noChangeShapeType="1"/>
            <a:stCxn id="558090" idx="3"/>
            <a:endCxn id="558094" idx="0"/>
          </p:cNvCxnSpPr>
          <p:nvPr/>
        </p:nvCxnSpPr>
        <p:spPr bwMode="auto">
          <a:xfrm flipH="1">
            <a:off x="7581900" y="2627313"/>
            <a:ext cx="344488" cy="382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1" name="Oval 21"/>
          <p:cNvSpPr>
            <a:spLocks noChangeArrowheads="1"/>
          </p:cNvSpPr>
          <p:nvPr/>
        </p:nvSpPr>
        <p:spPr bwMode="auto">
          <a:xfrm>
            <a:off x="8305800" y="38862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14</a:t>
            </a:r>
          </a:p>
        </p:txBody>
      </p:sp>
      <p:cxnSp>
        <p:nvCxnSpPr>
          <p:cNvPr id="34839" name="AutoShape 22"/>
          <p:cNvCxnSpPr>
            <a:cxnSpLocks noChangeShapeType="1"/>
            <a:stCxn id="558094" idx="5"/>
            <a:endCxn id="558101" idx="0"/>
          </p:cNvCxnSpPr>
          <p:nvPr/>
        </p:nvCxnSpPr>
        <p:spPr bwMode="auto">
          <a:xfrm>
            <a:off x="7770813" y="3465513"/>
            <a:ext cx="801687" cy="420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40" name="Text Box 23"/>
          <p:cNvSpPr txBox="1">
            <a:spLocks noChangeArrowheads="1"/>
          </p:cNvSpPr>
          <p:nvPr/>
        </p:nvSpPr>
        <p:spPr bwMode="auto">
          <a:xfrm>
            <a:off x="7326313" y="914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a:r>
              <a:rPr lang="en-US" sz="2400"/>
              <a:t>root</a:t>
            </a:r>
          </a:p>
        </p:txBody>
      </p:sp>
      <p:cxnSp>
        <p:nvCxnSpPr>
          <p:cNvPr id="34841" name="AutoShape 24"/>
          <p:cNvCxnSpPr>
            <a:cxnSpLocks noChangeShapeType="1"/>
          </p:cNvCxnSpPr>
          <p:nvPr/>
        </p:nvCxnSpPr>
        <p:spPr bwMode="auto">
          <a:xfrm>
            <a:off x="7272338" y="1028700"/>
            <a:ext cx="4762"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5" name="Oval 25"/>
          <p:cNvSpPr>
            <a:spLocks noChangeArrowheads="1"/>
          </p:cNvSpPr>
          <p:nvPr/>
        </p:nvSpPr>
        <p:spPr bwMode="auto">
          <a:xfrm>
            <a:off x="5867400"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7</a:t>
            </a:r>
          </a:p>
        </p:txBody>
      </p:sp>
      <p:cxnSp>
        <p:nvCxnSpPr>
          <p:cNvPr id="34843" name="AutoShape 26"/>
          <p:cNvCxnSpPr>
            <a:cxnSpLocks noChangeShapeType="1"/>
            <a:stCxn id="558095" idx="4"/>
            <a:endCxn id="558105" idx="0"/>
          </p:cNvCxnSpPr>
          <p:nvPr/>
        </p:nvCxnSpPr>
        <p:spPr bwMode="auto">
          <a:xfrm>
            <a:off x="5981700" y="3619500"/>
            <a:ext cx="152400" cy="306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07" name="Text Box 27"/>
          <p:cNvSpPr txBox="1">
            <a:spLocks noChangeArrowheads="1"/>
          </p:cNvSpPr>
          <p:nvPr/>
        </p:nvSpPr>
        <p:spPr bwMode="auto">
          <a:xfrm>
            <a:off x="6781800" y="10287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a:t>p</a:t>
            </a:r>
          </a:p>
        </p:txBody>
      </p:sp>
      <p:sp>
        <p:nvSpPr>
          <p:cNvPr id="558108" name="Oval 28"/>
          <p:cNvSpPr>
            <a:spLocks noChangeArrowheads="1"/>
          </p:cNvSpPr>
          <p:nvPr/>
        </p:nvSpPr>
        <p:spPr bwMode="auto">
          <a:xfrm>
            <a:off x="7732713" y="3925888"/>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13</a:t>
            </a:r>
          </a:p>
        </p:txBody>
      </p:sp>
      <p:cxnSp>
        <p:nvCxnSpPr>
          <p:cNvPr id="34846" name="AutoShape 29"/>
          <p:cNvCxnSpPr>
            <a:cxnSpLocks noChangeShapeType="1"/>
            <a:stCxn id="558094" idx="4"/>
            <a:endCxn id="558108" idx="0"/>
          </p:cNvCxnSpPr>
          <p:nvPr/>
        </p:nvCxnSpPr>
        <p:spPr bwMode="auto">
          <a:xfrm>
            <a:off x="7581900" y="3543300"/>
            <a:ext cx="417513" cy="382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Oval 30"/>
          <p:cNvSpPr>
            <a:spLocks noChangeArrowheads="1"/>
          </p:cNvSpPr>
          <p:nvPr/>
        </p:nvSpPr>
        <p:spPr bwMode="auto">
          <a:xfrm>
            <a:off x="7086600" y="3962400"/>
            <a:ext cx="533400" cy="533400"/>
          </a:xfrm>
          <a:prstGeom prst="ellipse">
            <a:avLst/>
          </a:prstGeom>
          <a:solidFill>
            <a:srgbClr val="CCECFF"/>
          </a:solidFill>
          <a:ln w="9525">
            <a:solidFill>
              <a:schemeClr val="tx1"/>
            </a:solidFill>
            <a:round/>
            <a:headEnd/>
            <a:tailEnd/>
          </a:ln>
        </p:spPr>
        <p:txBody>
          <a:bodyPr wrap="none" anchor="ctr"/>
          <a:lstStyle/>
          <a:p>
            <a:pPr algn="ctr"/>
            <a:r>
              <a:rPr lang="en-US" sz="2400"/>
              <a:t>12</a:t>
            </a:r>
          </a:p>
        </p:txBody>
      </p:sp>
      <p:cxnSp>
        <p:nvCxnSpPr>
          <p:cNvPr id="34848" name="AutoShape 31"/>
          <p:cNvCxnSpPr>
            <a:cxnSpLocks noChangeShapeType="1"/>
            <a:stCxn id="558094" idx="3"/>
            <a:endCxn id="558110" idx="0"/>
          </p:cNvCxnSpPr>
          <p:nvPr/>
        </p:nvCxnSpPr>
        <p:spPr bwMode="auto">
          <a:xfrm flipH="1">
            <a:off x="7353300" y="3465513"/>
            <a:ext cx="39688"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558086"/>
                                        </p:tgtEl>
                                        <p:attrNameLst>
                                          <p:attrName>r</p:attrName>
                                        </p:attrNameLst>
                                      </p:cBhvr>
                                    </p:animRot>
                                  </p:childTnLst>
                                </p:cTn>
                              </p:par>
                            </p:childTnLst>
                          </p:cTn>
                        </p:par>
                        <p:par>
                          <p:cTn id="7" fill="hold" nodeType="afterGroup">
                            <p:stCondLst>
                              <p:cond delay="2000"/>
                            </p:stCondLst>
                            <p:childTnLst>
                              <p:par>
                                <p:cTn id="8" presetID="0" presetClass="path" presetSubtype="0" accel="50000" decel="50000" fill="hold" grpId="0" nodeType="afterEffect">
                                  <p:stCondLst>
                                    <p:cond delay="0"/>
                                  </p:stCondLst>
                                  <p:childTnLst>
                                    <p:animMotion origin="layout" path="M 6.11111E-6 1.85014E-8 L -0.08333 0.11101 " pathEditMode="relative" ptsTypes="AA">
                                      <p:cBhvr>
                                        <p:cTn id="9" dur="2000" fill="hold"/>
                                        <p:tgtEl>
                                          <p:spTgt spid="558107"/>
                                        </p:tgtEl>
                                        <p:attrNameLst>
                                          <p:attrName>ppt_x</p:attrName>
                                          <p:attrName>ppt_y</p:attrName>
                                        </p:attrNameLst>
                                      </p:cBhvr>
                                    </p:animMotion>
                                  </p:childTnLst>
                                </p:cTn>
                              </p:par>
                            </p:childTnLst>
                          </p:cTn>
                        </p:par>
                        <p:par>
                          <p:cTn id="10" fill="hold" nodeType="afterGroup">
                            <p:stCondLst>
                              <p:cond delay="4000"/>
                            </p:stCondLst>
                            <p:childTnLst>
                              <p:par>
                                <p:cTn id="11" presetID="8" presetClass="emph" presetSubtype="0" fill="hold" grpId="0" nodeType="afterEffect">
                                  <p:stCondLst>
                                    <p:cond delay="0"/>
                                  </p:stCondLst>
                                  <p:childTnLst>
                                    <p:animRot by="21600000">
                                      <p:cBhvr>
                                        <p:cTn id="12" dur="2000" fill="hold"/>
                                        <p:tgtEl>
                                          <p:spTgt spid="558091"/>
                                        </p:tgtEl>
                                        <p:attrNameLst>
                                          <p:attrName>r</p:attrName>
                                        </p:attrNameLst>
                                      </p:cBhvr>
                                    </p:animRot>
                                  </p:childTnLst>
                                </p:cTn>
                              </p:par>
                            </p:childTnLst>
                          </p:cTn>
                        </p:par>
                        <p:par>
                          <p:cTn id="13" fill="hold" nodeType="afterGroup">
                            <p:stCondLst>
                              <p:cond delay="6000"/>
                            </p:stCondLst>
                            <p:childTnLst>
                              <p:par>
                                <p:cTn id="14" presetID="0" presetClass="path" presetSubtype="0" accel="50000" decel="50000" fill="hold" grpId="1" nodeType="afterEffect">
                                  <p:stCondLst>
                                    <p:cond delay="0"/>
                                  </p:stCondLst>
                                  <p:childTnLst>
                                    <p:animMotion origin="layout" path="M -0.08334 0.11101 L -0.15 0.25532 " pathEditMode="relative" rAng="0" ptsTypes="AA">
                                      <p:cBhvr>
                                        <p:cTn id="15" dur="2000" fill="hold"/>
                                        <p:tgtEl>
                                          <p:spTgt spid="558107"/>
                                        </p:tgtEl>
                                        <p:attrNameLst>
                                          <p:attrName>ppt_x</p:attrName>
                                          <p:attrName>ppt_y</p:attrName>
                                        </p:attrNameLst>
                                      </p:cBhvr>
                                      <p:rCtr x="-3333" y="7216"/>
                                    </p:animMotion>
                                  </p:childTnLst>
                                </p:cTn>
                              </p:par>
                            </p:childTnLst>
                          </p:cTn>
                        </p:par>
                        <p:par>
                          <p:cTn id="16" fill="hold" nodeType="afterGroup">
                            <p:stCondLst>
                              <p:cond delay="8000"/>
                            </p:stCondLst>
                            <p:childTnLst>
                              <p:par>
                                <p:cTn id="17" presetID="8" presetClass="emph" presetSubtype="0" fill="hold" grpId="0" nodeType="afterEffect">
                                  <p:stCondLst>
                                    <p:cond delay="0"/>
                                  </p:stCondLst>
                                  <p:childTnLst>
                                    <p:animRot by="21600000">
                                      <p:cBhvr>
                                        <p:cTn id="18" dur="2000" fill="hold"/>
                                        <p:tgtEl>
                                          <p:spTgt spid="558095"/>
                                        </p:tgtEl>
                                        <p:attrNameLst>
                                          <p:attrName>r</p:attrName>
                                        </p:attrNameLst>
                                      </p:cBhvr>
                                    </p:animRot>
                                  </p:childTnLst>
                                </p:cTn>
                              </p:par>
                            </p:childTnLst>
                          </p:cTn>
                        </p:par>
                        <p:par>
                          <p:cTn id="19" fill="hold" nodeType="afterGroup">
                            <p:stCondLst>
                              <p:cond delay="10000"/>
                            </p:stCondLst>
                            <p:childTnLst>
                              <p:par>
                                <p:cTn id="20" presetID="0" presetClass="path" presetSubtype="0" accel="50000" decel="50000" fill="hold" grpId="2" nodeType="afterEffect">
                                  <p:stCondLst>
                                    <p:cond delay="0"/>
                                  </p:stCondLst>
                                  <p:childTnLst>
                                    <p:animMotion origin="layout" path="M -0.15 0.25532 L -0.20834 0.38853 " pathEditMode="relative" rAng="0" ptsTypes="AA">
                                      <p:cBhvr>
                                        <p:cTn id="21" dur="2000" fill="hold"/>
                                        <p:tgtEl>
                                          <p:spTgt spid="558107"/>
                                        </p:tgtEl>
                                        <p:attrNameLst>
                                          <p:attrName>ppt_x</p:attrName>
                                          <p:attrName>ppt_y</p:attrName>
                                        </p:attrNameLst>
                                      </p:cBhvr>
                                      <p:rCtr x="-2917" y="6660"/>
                                    </p:animMotion>
                                  </p:childTnLst>
                                </p:cTn>
                              </p:par>
                            </p:childTnLst>
                          </p:cTn>
                        </p:par>
                        <p:par>
                          <p:cTn id="22" fill="hold" nodeType="afterGroup">
                            <p:stCondLst>
                              <p:cond delay="12000"/>
                            </p:stCondLst>
                            <p:childTnLst>
                              <p:par>
                                <p:cTn id="23" presetID="8" presetClass="emph" presetSubtype="0" fill="hold" grpId="0" nodeType="afterEffect">
                                  <p:stCondLst>
                                    <p:cond delay="0"/>
                                  </p:stCondLst>
                                  <p:childTnLst>
                                    <p:animRot by="21600000">
                                      <p:cBhvr>
                                        <p:cTn id="24" dur="2000" fill="hold"/>
                                        <p:tgtEl>
                                          <p:spTgt spid="558088"/>
                                        </p:tgtEl>
                                        <p:attrNameLst>
                                          <p:attrName>r</p:attrName>
                                        </p:attrNameLst>
                                      </p:cBhvr>
                                    </p:animRot>
                                  </p:childTnLst>
                                </p:cTn>
                              </p:par>
                            </p:childTnLst>
                          </p:cTn>
                        </p:par>
                        <p:par>
                          <p:cTn id="25" fill="hold" nodeType="afterGroup">
                            <p:stCondLst>
                              <p:cond delay="14000"/>
                            </p:stCondLst>
                            <p:childTnLst>
                              <p:par>
                                <p:cTn id="26" presetID="8" presetClass="emph" presetSubtype="0" fill="hold" grpId="0" nodeType="afterEffect">
                                  <p:stCondLst>
                                    <p:cond delay="0"/>
                                  </p:stCondLst>
                                  <p:childTnLst>
                                    <p:animRot by="21600000">
                                      <p:cBhvr>
                                        <p:cTn id="27" dur="2000" fill="hold"/>
                                        <p:tgtEl>
                                          <p:spTgt spid="558105"/>
                                        </p:tgtEl>
                                        <p:attrNameLst>
                                          <p:attrName>r</p:attrName>
                                        </p:attrNameLst>
                                      </p:cBhvr>
                                    </p:animRot>
                                  </p:childTnLst>
                                </p:cTn>
                              </p:par>
                            </p:childTnLst>
                          </p:cTn>
                        </p:par>
                        <p:par>
                          <p:cTn id="28" fill="hold" nodeType="afterGroup">
                            <p:stCondLst>
                              <p:cond delay="16000"/>
                            </p:stCondLst>
                            <p:childTnLst>
                              <p:par>
                                <p:cTn id="29" presetID="8" presetClass="emph" presetSubtype="0" fill="hold" grpId="0" nodeType="afterEffect">
                                  <p:stCondLst>
                                    <p:cond delay="0"/>
                                  </p:stCondLst>
                                  <p:childTnLst>
                                    <p:animRot by="21600000">
                                      <p:cBhvr>
                                        <p:cTn id="30" dur="2000" fill="hold"/>
                                        <p:tgtEl>
                                          <p:spTgt spid="558087"/>
                                        </p:tgtEl>
                                        <p:attrNameLst>
                                          <p:attrName>r</p:attrName>
                                        </p:attrNameLst>
                                      </p:cBhvr>
                                    </p:animRot>
                                  </p:childTnLst>
                                </p:cTn>
                              </p:par>
                            </p:childTnLst>
                          </p:cTn>
                        </p:par>
                        <p:par>
                          <p:cTn id="31" fill="hold" nodeType="afterGroup">
                            <p:stCondLst>
                              <p:cond delay="18000"/>
                            </p:stCondLst>
                            <p:childTnLst>
                              <p:par>
                                <p:cTn id="32" presetID="8" presetClass="emph" presetSubtype="0" fill="hold" grpId="0" nodeType="afterEffect">
                                  <p:stCondLst>
                                    <p:cond delay="0"/>
                                  </p:stCondLst>
                                  <p:childTnLst>
                                    <p:animRot by="21600000">
                                      <p:cBhvr>
                                        <p:cTn id="33" dur="2000" fill="hold"/>
                                        <p:tgtEl>
                                          <p:spTgt spid="558090"/>
                                        </p:tgtEl>
                                        <p:attrNameLst>
                                          <p:attrName>r</p:attrName>
                                        </p:attrNameLst>
                                      </p:cBhvr>
                                    </p:animRot>
                                  </p:childTnLst>
                                </p:cTn>
                              </p:par>
                            </p:childTnLst>
                          </p:cTn>
                        </p:par>
                        <p:par>
                          <p:cTn id="34" fill="hold" nodeType="afterGroup">
                            <p:stCondLst>
                              <p:cond delay="20000"/>
                            </p:stCondLst>
                            <p:childTnLst>
                              <p:par>
                                <p:cTn id="35" presetID="8" presetClass="emph" presetSubtype="0" fill="hold" grpId="0" nodeType="afterEffect">
                                  <p:stCondLst>
                                    <p:cond delay="0"/>
                                  </p:stCondLst>
                                  <p:childTnLst>
                                    <p:animRot by="21600000">
                                      <p:cBhvr>
                                        <p:cTn id="36" dur="2000" fill="hold"/>
                                        <p:tgtEl>
                                          <p:spTgt spid="558094"/>
                                        </p:tgtEl>
                                        <p:attrNameLst>
                                          <p:attrName>r</p:attrName>
                                        </p:attrNameLst>
                                      </p:cBhvr>
                                    </p:animRot>
                                  </p:childTnLst>
                                </p:cTn>
                              </p:par>
                            </p:childTnLst>
                          </p:cTn>
                        </p:par>
                        <p:par>
                          <p:cTn id="37" fill="hold" nodeType="afterGroup">
                            <p:stCondLst>
                              <p:cond delay="22000"/>
                            </p:stCondLst>
                            <p:childTnLst>
                              <p:par>
                                <p:cTn id="38" presetID="8" presetClass="emph" presetSubtype="0" fill="hold" grpId="0" nodeType="afterEffect">
                                  <p:stCondLst>
                                    <p:cond delay="0"/>
                                  </p:stCondLst>
                                  <p:childTnLst>
                                    <p:animRot by="21600000">
                                      <p:cBhvr>
                                        <p:cTn id="39" dur="2000" fill="hold"/>
                                        <p:tgtEl>
                                          <p:spTgt spid="558110"/>
                                        </p:tgtEl>
                                        <p:attrNameLst>
                                          <p:attrName>r</p:attrName>
                                        </p:attrNameLst>
                                      </p:cBhvr>
                                    </p:animRot>
                                  </p:childTnLst>
                                </p:cTn>
                              </p:par>
                            </p:childTnLst>
                          </p:cTn>
                        </p:par>
                        <p:par>
                          <p:cTn id="40" fill="hold" nodeType="afterGroup">
                            <p:stCondLst>
                              <p:cond delay="24000"/>
                            </p:stCondLst>
                            <p:childTnLst>
                              <p:par>
                                <p:cTn id="41" presetID="8" presetClass="emph" presetSubtype="0" fill="hold" grpId="0" nodeType="afterEffect">
                                  <p:stCondLst>
                                    <p:cond delay="0"/>
                                  </p:stCondLst>
                                  <p:childTnLst>
                                    <p:animRot by="21600000">
                                      <p:cBhvr>
                                        <p:cTn id="42" dur="2000" fill="hold"/>
                                        <p:tgtEl>
                                          <p:spTgt spid="558108"/>
                                        </p:tgtEl>
                                        <p:attrNameLst>
                                          <p:attrName>r</p:attrName>
                                        </p:attrNameLst>
                                      </p:cBhvr>
                                    </p:animRot>
                                  </p:childTnLst>
                                </p:cTn>
                              </p:par>
                            </p:childTnLst>
                          </p:cTn>
                        </p:par>
                        <p:par>
                          <p:cTn id="43" fill="hold" nodeType="afterGroup">
                            <p:stCondLst>
                              <p:cond delay="26000"/>
                            </p:stCondLst>
                            <p:childTnLst>
                              <p:par>
                                <p:cTn id="44" presetID="8" presetClass="emph" presetSubtype="0" fill="hold" grpId="0" nodeType="afterEffect">
                                  <p:stCondLst>
                                    <p:cond delay="0"/>
                                  </p:stCondLst>
                                  <p:childTnLst>
                                    <p:animRot by="21600000">
                                      <p:cBhvr>
                                        <p:cTn id="45" dur="2000" fill="hold"/>
                                        <p:tgtEl>
                                          <p:spTgt spid="558101"/>
                                        </p:tgtEl>
                                        <p:attrNameLst>
                                          <p:attrName>r</p:attrName>
                                        </p:attrNameLst>
                                      </p:cBhvr>
                                    </p:animRot>
                                  </p:childTnLst>
                                </p:cTn>
                              </p:par>
                            </p:childTnLst>
                          </p:cTn>
                        </p:par>
                        <p:par>
                          <p:cTn id="46" fill="hold" nodeType="afterGroup">
                            <p:stCondLst>
                              <p:cond delay="28000"/>
                            </p:stCondLst>
                            <p:childTnLst>
                              <p:par>
                                <p:cTn id="47" presetID="8" presetClass="emph" presetSubtype="0" fill="hold" grpId="0" nodeType="afterEffect">
                                  <p:stCondLst>
                                    <p:cond delay="0"/>
                                  </p:stCondLst>
                                  <p:childTnLst>
                                    <p:animRot by="21600000">
                                      <p:cBhvr>
                                        <p:cTn id="48" dur="2000" fill="hold"/>
                                        <p:tgtEl>
                                          <p:spTgt spid="558089"/>
                                        </p:tgtEl>
                                        <p:attrNameLst>
                                          <p:attrName>r</p:attrName>
                                        </p:attrNameLst>
                                      </p:cBhvr>
                                    </p:animRo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0">
                                            <p:txEl>
                                              <p:pRg st="0" end="0"/>
                                            </p:txEl>
                                          </p:spTgt>
                                        </p:tgtEl>
                                        <p:attrNameLst>
                                          <p:attrName>style.visibility</p:attrName>
                                        </p:attrNameLst>
                                      </p:cBhvr>
                                      <p:to>
                                        <p:strVal val="visible"/>
                                      </p:to>
                                    </p:set>
                                    <p:animEffect transition="in" filter="wipe(left)">
                                      <p:cBhvr>
                                        <p:cTn id="53" dur="500"/>
                                        <p:tgtEl>
                                          <p:spTgt spid="29700">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9700">
                                            <p:txEl>
                                              <p:pRg st="1" end="1"/>
                                            </p:txEl>
                                          </p:spTgt>
                                        </p:tgtEl>
                                        <p:attrNameLst>
                                          <p:attrName>style.visibility</p:attrName>
                                        </p:attrNameLst>
                                      </p:cBhvr>
                                      <p:to>
                                        <p:strVal val="visible"/>
                                      </p:to>
                                    </p:set>
                                    <p:animEffect transition="in" filter="wipe(left)">
                                      <p:cBhvr>
                                        <p:cTn id="57" dur="500"/>
                                        <p:tgtEl>
                                          <p:spTgt spid="29700">
                                            <p:txEl>
                                              <p:pRg st="1" end="1"/>
                                            </p:txEl>
                                          </p:spTgt>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9700">
                                            <p:txEl>
                                              <p:pRg st="2" end="2"/>
                                            </p:txEl>
                                          </p:spTgt>
                                        </p:tgtEl>
                                        <p:attrNameLst>
                                          <p:attrName>style.visibility</p:attrName>
                                        </p:attrNameLst>
                                      </p:cBhvr>
                                      <p:to>
                                        <p:strVal val="visible"/>
                                      </p:to>
                                    </p:set>
                                    <p:animEffect transition="in" filter="wipe(left)">
                                      <p:cBhvr>
                                        <p:cTn id="61" dur="500"/>
                                        <p:tgtEl>
                                          <p:spTgt spid="29700">
                                            <p:txEl>
                                              <p:pRg st="2" end="2"/>
                                            </p:txEl>
                                          </p:spTgt>
                                        </p:tgtEl>
                                      </p:cBhvr>
                                    </p:animEffect>
                                  </p:childTnLst>
                                </p:cTn>
                              </p:par>
                            </p:childTnLst>
                          </p:cTn>
                        </p:par>
                        <p:par>
                          <p:cTn id="62" fill="hold" nodeType="afterGroup">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9700">
                                            <p:txEl>
                                              <p:pRg st="3" end="3"/>
                                            </p:txEl>
                                          </p:spTgt>
                                        </p:tgtEl>
                                        <p:attrNameLst>
                                          <p:attrName>style.visibility</p:attrName>
                                        </p:attrNameLst>
                                      </p:cBhvr>
                                      <p:to>
                                        <p:strVal val="visible"/>
                                      </p:to>
                                    </p:set>
                                    <p:animEffect transition="in" filter="wipe(left)">
                                      <p:cBhvr>
                                        <p:cTn id="65" dur="500"/>
                                        <p:tgtEl>
                                          <p:spTgt spid="29700">
                                            <p:txEl>
                                              <p:pRg st="3" end="3"/>
                                            </p:txEl>
                                          </p:spTgt>
                                        </p:tgtEl>
                                      </p:cBhvr>
                                    </p:animEffect>
                                  </p:childTnLst>
                                </p:cTn>
                              </p:par>
                            </p:childTnLst>
                          </p:cTn>
                        </p:par>
                        <p:par>
                          <p:cTn id="66" fill="hold" nodeType="afterGroup">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29700">
                                            <p:txEl>
                                              <p:pRg st="4" end="4"/>
                                            </p:txEl>
                                          </p:spTgt>
                                        </p:tgtEl>
                                        <p:attrNameLst>
                                          <p:attrName>style.visibility</p:attrName>
                                        </p:attrNameLst>
                                      </p:cBhvr>
                                      <p:to>
                                        <p:strVal val="visible"/>
                                      </p:to>
                                    </p:set>
                                    <p:animEffect transition="in" filter="wipe(left)">
                                      <p:cBhvr>
                                        <p:cTn id="69" dur="500"/>
                                        <p:tgtEl>
                                          <p:spTgt spid="29700">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558084"/>
                                        </p:tgtEl>
                                        <p:attrNameLst>
                                          <p:attrName>style.visibility</p:attrName>
                                        </p:attrNameLst>
                                      </p:cBhvr>
                                      <p:to>
                                        <p:strVal val="visible"/>
                                      </p:to>
                                    </p:set>
                                    <p:animEffect transition="in" filter="wipe(up)">
                                      <p:cBhvr>
                                        <p:cTn id="74"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558084" grpId="0"/>
      <p:bldP spid="558086" grpId="0" animBg="1"/>
      <p:bldP spid="558087" grpId="0" animBg="1"/>
      <p:bldP spid="558088" grpId="0" animBg="1"/>
      <p:bldP spid="558089" grpId="0" animBg="1"/>
      <p:bldP spid="558090" grpId="0" animBg="1"/>
      <p:bldP spid="558091" grpId="0" animBg="1"/>
      <p:bldP spid="558094" grpId="0" animBg="1"/>
      <p:bldP spid="558095" grpId="0" animBg="1"/>
      <p:bldP spid="558101" grpId="0" animBg="1"/>
      <p:bldP spid="558105" grpId="0" animBg="1"/>
      <p:bldP spid="558107" grpId="0"/>
      <p:bldP spid="558107" grpId="1"/>
      <p:bldP spid="558107" grpId="2"/>
      <p:bldP spid="558108" grpId="0" animBg="1"/>
      <p:bldP spid="5581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p:txBody>
          <a:bodyPr/>
          <a:lstStyle/>
          <a:p>
            <a:r>
              <a:rPr lang="en-US" smtClean="0"/>
              <a:t>Processing Data Set from Web Services</a:t>
            </a:r>
          </a:p>
        </p:txBody>
      </p:sp>
      <p:sp>
        <p:nvSpPr>
          <p:cNvPr id="3" name="Content Placeholder 2"/>
          <p:cNvSpPr>
            <a:spLocks noGrp="1"/>
          </p:cNvSpPr>
          <p:nvPr>
            <p:ph idx="1"/>
          </p:nvPr>
        </p:nvSpPr>
        <p:spPr>
          <a:xfrm>
            <a:off x="4114800" y="776288"/>
            <a:ext cx="4953000" cy="3581400"/>
          </a:xfrm>
        </p:spPr>
        <p:txBody>
          <a:bodyPr/>
          <a:lstStyle/>
          <a:p>
            <a:pPr>
              <a:buFont typeface="Wingdings" pitchFamily="2" charset="2"/>
              <a:buNone/>
              <a:tabLst>
                <a:tab pos="688975" algn="l"/>
                <a:tab pos="1139825" algn="l"/>
                <a:tab pos="1484313" algn="l"/>
              </a:tabLst>
            </a:pPr>
            <a:r>
              <a:rPr lang="en-US" sz="1800" smtClean="0"/>
              <a:t>&lt;?xml version="1.0" encoding="utf-8" ?&gt; </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r>
              <a:rPr lang="en-US" sz="1800" b="1" smtClean="0"/>
              <a:t>	</a:t>
            </a:r>
            <a:r>
              <a:rPr lang="en-US" sz="1800" smtClean="0"/>
              <a:t>&lt;Table&gt;</a:t>
            </a:r>
          </a:p>
          <a:p>
            <a:pPr>
              <a:buFont typeface="Wingdings" pitchFamily="2" charset="2"/>
              <a:buNone/>
              <a:tabLst>
                <a:tab pos="688975" algn="l"/>
                <a:tab pos="1139825" algn="l"/>
                <a:tab pos="1484313" algn="l"/>
              </a:tabLst>
            </a:pPr>
            <a:r>
              <a:rPr lang="en-US" sz="1800" b="1" smtClean="0"/>
              <a:t> 		</a:t>
            </a:r>
            <a:r>
              <a:rPr lang="en-US" sz="1800" smtClean="0"/>
              <a:t> &lt;CITY&gt;</a:t>
            </a:r>
            <a:r>
              <a:rPr lang="en-US" sz="1800" b="1" smtClean="0"/>
              <a:t>Tempe</a:t>
            </a:r>
            <a:r>
              <a:rPr lang="en-US" sz="1800" smtClean="0"/>
              <a:t>&lt;/CITY&gt; </a:t>
            </a:r>
          </a:p>
          <a:p>
            <a:pPr>
              <a:buFont typeface="Wingdings" pitchFamily="2" charset="2"/>
              <a:buNone/>
              <a:tabLst>
                <a:tab pos="688975" algn="l"/>
                <a:tab pos="1139825" algn="l"/>
                <a:tab pos="1484313" algn="l"/>
              </a:tabLst>
            </a:pPr>
            <a:r>
              <a:rPr lang="en-US" sz="1800" b="1" smtClean="0"/>
              <a:t> </a:t>
            </a:r>
            <a:r>
              <a:rPr lang="en-US" sz="1800" smtClean="0"/>
              <a:t> 		&lt;STATE&gt;</a:t>
            </a:r>
            <a:r>
              <a:rPr lang="en-US" sz="1800" b="1" smtClean="0"/>
              <a:t>AZ</a:t>
            </a:r>
            <a:r>
              <a:rPr lang="en-US" sz="1800" smtClean="0"/>
              <a:t>&lt;/STATE&gt; </a:t>
            </a:r>
          </a:p>
          <a:p>
            <a:pPr>
              <a:buFont typeface="Wingdings" pitchFamily="2" charset="2"/>
              <a:buNone/>
              <a:tabLst>
                <a:tab pos="688975" algn="l"/>
                <a:tab pos="1139825" algn="l"/>
                <a:tab pos="1484313" algn="l"/>
              </a:tabLst>
            </a:pPr>
            <a:r>
              <a:rPr lang="en-US" sz="1800" b="1" smtClean="0"/>
              <a:t> </a:t>
            </a:r>
            <a:r>
              <a:rPr lang="en-US" sz="1800" smtClean="0"/>
              <a:t> 		&lt;ZIP&gt;</a:t>
            </a:r>
            <a:r>
              <a:rPr lang="en-US" sz="1800" b="1" smtClean="0"/>
              <a:t>85281</a:t>
            </a:r>
            <a:r>
              <a:rPr lang="en-US" sz="1800" smtClean="0"/>
              <a:t>&lt;/ZIP&gt; </a:t>
            </a:r>
          </a:p>
          <a:p>
            <a:pPr>
              <a:buFont typeface="Wingdings" pitchFamily="2" charset="2"/>
              <a:buNone/>
              <a:tabLst>
                <a:tab pos="688975" algn="l"/>
                <a:tab pos="1139825" algn="l"/>
                <a:tab pos="1484313" algn="l"/>
              </a:tabLst>
            </a:pPr>
            <a:r>
              <a:rPr lang="en-US" sz="1800" b="1" smtClean="0"/>
              <a:t> </a:t>
            </a:r>
            <a:r>
              <a:rPr lang="en-US" sz="1800" smtClean="0"/>
              <a:t> 		&lt;AREA_CODE&gt;</a:t>
            </a:r>
            <a:r>
              <a:rPr lang="en-US" sz="1800" b="1" smtClean="0"/>
              <a:t>602</a:t>
            </a:r>
            <a:r>
              <a:rPr lang="en-US" sz="1800" smtClean="0"/>
              <a:t>&lt;/AREA_CODE&gt; </a:t>
            </a:r>
          </a:p>
          <a:p>
            <a:pPr>
              <a:buFont typeface="Wingdings" pitchFamily="2" charset="2"/>
              <a:buNone/>
              <a:tabLst>
                <a:tab pos="688975" algn="l"/>
                <a:tab pos="1139825" algn="l"/>
                <a:tab pos="1484313" algn="l"/>
              </a:tabLst>
            </a:pPr>
            <a:r>
              <a:rPr lang="en-US" sz="1800" b="1" smtClean="0"/>
              <a:t> 		</a:t>
            </a:r>
            <a:r>
              <a:rPr lang="en-US" sz="1800" smtClean="0"/>
              <a:t>&lt;TIME_ZONE&gt;</a:t>
            </a:r>
            <a:r>
              <a:rPr lang="en-US" sz="1800" b="1" smtClean="0"/>
              <a:t>M</a:t>
            </a:r>
            <a:r>
              <a:rPr lang="en-US" sz="1800" smtClean="0"/>
              <a:t>&lt;/TIME_ZONE&gt; </a:t>
            </a:r>
          </a:p>
          <a:p>
            <a:pPr>
              <a:buFont typeface="Wingdings" pitchFamily="2" charset="2"/>
              <a:buNone/>
              <a:tabLst>
                <a:tab pos="688975" algn="l"/>
                <a:tab pos="1139825" algn="l"/>
                <a:tab pos="1484313" algn="l"/>
              </a:tabLst>
            </a:pPr>
            <a:r>
              <a:rPr lang="en-US" sz="1800" b="1" smtClean="0"/>
              <a:t> </a:t>
            </a:r>
            <a:r>
              <a:rPr lang="en-US" sz="1800" smtClean="0"/>
              <a:t> 	&lt;/Table&gt;</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endParaRPr lang="en-US" sz="1800" smtClean="0"/>
          </a:p>
        </p:txBody>
      </p:sp>
      <p:sp>
        <p:nvSpPr>
          <p:cNvPr id="358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C257D8E0-F561-4E43-8A9F-33F6EF59BDE2}" type="slidenum">
              <a:rPr lang="en-US" smtClean="0">
                <a:solidFill>
                  <a:schemeClr val="tx2"/>
                </a:solidFill>
              </a:rPr>
              <a:pPr/>
              <a:t>32</a:t>
            </a:fld>
            <a:endParaRPr lang="en-US" smtClean="0">
              <a:solidFill>
                <a:schemeClr val="tx2"/>
              </a:solidFill>
            </a:endParaRPr>
          </a:p>
        </p:txBody>
      </p:sp>
      <p:grpSp>
        <p:nvGrpSpPr>
          <p:cNvPr id="2" name="Group 9"/>
          <p:cNvGrpSpPr>
            <a:grpSpLocks/>
          </p:cNvGrpSpPr>
          <p:nvPr/>
        </p:nvGrpSpPr>
        <p:grpSpPr bwMode="auto">
          <a:xfrm>
            <a:off x="4572000" y="4600575"/>
            <a:ext cx="1057275" cy="1952625"/>
            <a:chOff x="6258500" y="4600694"/>
            <a:chExt cx="1056700" cy="1952506"/>
          </a:xfrm>
        </p:grpSpPr>
        <p:sp>
          <p:nvSpPr>
            <p:cNvPr id="35847" name="TextBox 5"/>
            <p:cNvSpPr txBox="1">
              <a:spLocks noChangeArrowheads="1"/>
            </p:cNvSpPr>
            <p:nvPr/>
          </p:nvSpPr>
          <p:spPr bwMode="auto">
            <a:xfrm>
              <a:off x="6365190" y="5075872"/>
              <a:ext cx="8431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688975" algn="l"/>
                  <a:tab pos="1139825" algn="l"/>
                  <a:tab pos="1484313" algn="l"/>
                </a:tabLst>
                <a:defRPr>
                  <a:solidFill>
                    <a:schemeClr val="tx1"/>
                  </a:solidFill>
                  <a:latin typeface="Times New Roman" pitchFamily="18" charset="0"/>
                </a:defRPr>
              </a:lvl1pPr>
              <a:lvl2pPr marL="742950" indent="-285750">
                <a:tabLst>
                  <a:tab pos="688975" algn="l"/>
                  <a:tab pos="1139825" algn="l"/>
                  <a:tab pos="1484313" algn="l"/>
                </a:tabLst>
                <a:defRPr>
                  <a:solidFill>
                    <a:schemeClr val="tx1"/>
                  </a:solidFill>
                  <a:latin typeface="Times New Roman" pitchFamily="18" charset="0"/>
                </a:defRPr>
              </a:lvl2pPr>
              <a:lvl3pPr marL="1143000" indent="-228600">
                <a:tabLst>
                  <a:tab pos="688975" algn="l"/>
                  <a:tab pos="1139825" algn="l"/>
                  <a:tab pos="1484313" algn="l"/>
                </a:tabLst>
                <a:defRPr>
                  <a:solidFill>
                    <a:schemeClr val="tx1"/>
                  </a:solidFill>
                  <a:latin typeface="Times New Roman" pitchFamily="18" charset="0"/>
                </a:defRPr>
              </a:lvl3pPr>
              <a:lvl4pPr marL="1600200" indent="-228600">
                <a:tabLst>
                  <a:tab pos="688975" algn="l"/>
                  <a:tab pos="1139825" algn="l"/>
                  <a:tab pos="1484313" algn="l"/>
                </a:tabLst>
                <a:defRPr>
                  <a:solidFill>
                    <a:schemeClr val="tx1"/>
                  </a:solidFill>
                  <a:latin typeface="Times New Roman" pitchFamily="18" charset="0"/>
                </a:defRPr>
              </a:lvl4pPr>
              <a:lvl5pPr marL="2057400" indent="-228600">
                <a:tabLst>
                  <a:tab pos="688975" algn="l"/>
                  <a:tab pos="1139825" algn="l"/>
                  <a:tab pos="1484313" algn="l"/>
                </a:tabLst>
                <a:defRPr>
                  <a:solidFill>
                    <a:schemeClr val="tx1"/>
                  </a:solidFill>
                  <a:latin typeface="Times New Roman" pitchFamily="18" charset="0"/>
                </a:defRPr>
              </a:lvl5pPr>
              <a:lvl6pPr marL="25146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6pPr>
              <a:lvl7pPr marL="29718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7pPr>
              <a:lvl8pPr marL="34290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8pPr>
              <a:lvl9pPr marL="3886200" indent="-228600" eaLnBrk="0" fontAlgn="base" hangingPunct="0">
                <a:spcBef>
                  <a:spcPct val="0"/>
                </a:spcBef>
                <a:spcAft>
                  <a:spcPct val="0"/>
                </a:spcAft>
                <a:tabLst>
                  <a:tab pos="688975" algn="l"/>
                  <a:tab pos="1139825" algn="l"/>
                  <a:tab pos="1484313" algn="l"/>
                </a:tabLst>
                <a:defRPr>
                  <a:solidFill>
                    <a:schemeClr val="tx1"/>
                  </a:solidFill>
                  <a:latin typeface="Times New Roman" pitchFamily="18" charset="0"/>
                </a:defRPr>
              </a:lvl9pPr>
            </a:lstStyle>
            <a:p>
              <a:r>
                <a:rPr lang="en-US" b="1">
                  <a:solidFill>
                    <a:srgbClr val="0000FF"/>
                  </a:solidFill>
                </a:rPr>
                <a:t>Tempe</a:t>
              </a:r>
              <a:endParaRPr lang="en-US">
                <a:solidFill>
                  <a:srgbClr val="0000FF"/>
                </a:solidFill>
              </a:endParaRPr>
            </a:p>
            <a:p>
              <a:r>
                <a:rPr lang="en-US" b="1">
                  <a:solidFill>
                    <a:srgbClr val="0000FF"/>
                  </a:solidFill>
                </a:rPr>
                <a:t> AZ</a:t>
              </a:r>
              <a:endParaRPr lang="en-US">
                <a:solidFill>
                  <a:srgbClr val="0000FF"/>
                </a:solidFill>
              </a:endParaRPr>
            </a:p>
            <a:p>
              <a:r>
                <a:rPr lang="en-US" b="1">
                  <a:solidFill>
                    <a:srgbClr val="0000FF"/>
                  </a:solidFill>
                </a:rPr>
                <a:t> 85281</a:t>
              </a:r>
              <a:endParaRPr lang="en-US">
                <a:solidFill>
                  <a:srgbClr val="0000FF"/>
                </a:solidFill>
              </a:endParaRPr>
            </a:p>
            <a:p>
              <a:r>
                <a:rPr lang="en-US" b="1">
                  <a:solidFill>
                    <a:srgbClr val="0000FF"/>
                  </a:solidFill>
                </a:rPr>
                <a:t> 602</a:t>
              </a:r>
              <a:endParaRPr lang="en-US">
                <a:solidFill>
                  <a:srgbClr val="0000FF"/>
                </a:solidFill>
              </a:endParaRPr>
            </a:p>
            <a:p>
              <a:r>
                <a:rPr lang="en-US" b="1">
                  <a:solidFill>
                    <a:srgbClr val="0000FF"/>
                  </a:solidFill>
                </a:rPr>
                <a:t> M</a:t>
              </a:r>
              <a:endParaRPr lang="en-US">
                <a:solidFill>
                  <a:srgbClr val="0000FF"/>
                </a:solidFill>
              </a:endParaRPr>
            </a:p>
          </p:txBody>
        </p:sp>
        <p:sp>
          <p:nvSpPr>
            <p:cNvPr id="35848" name="Rectangle 6"/>
            <p:cNvSpPr>
              <a:spLocks noChangeArrowheads="1"/>
            </p:cNvSpPr>
            <p:nvPr/>
          </p:nvSpPr>
          <p:spPr bwMode="auto">
            <a:xfrm>
              <a:off x="6258500" y="4600694"/>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FF"/>
                  </a:solidFill>
                  <a:latin typeface="Arial" charset="0"/>
                </a:rPr>
                <a:t>preorder</a:t>
              </a:r>
              <a:endParaRPr lang="en-US">
                <a:solidFill>
                  <a:srgbClr val="0000FF"/>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up)">
                                      <p:cBhvr>
                                        <p:cTn id="34" dur="500"/>
                                        <p:tgtEl>
                                          <p:spTgt spid="3">
                                            <p:txEl>
                                              <p:pRg st="9" end="9"/>
                                            </p:txEl>
                                          </p:spTgt>
                                        </p:tgtEl>
                                      </p:cBhvr>
                                    </p:animEffect>
                                  </p:childTnLst>
                                </p:cTn>
                              </p:par>
                            </p:childTnLst>
                          </p:cTn>
                        </p:par>
                        <p:par>
                          <p:cTn id="35" fill="hold" nodeType="afterGroup">
                            <p:stCondLst>
                              <p:cond delay="500"/>
                            </p:stCondLst>
                            <p:childTnLst>
                              <p:par>
                                <p:cTn id="36" presetID="22" presetClass="entr" presetSubtype="1"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4695CE3-DF48-4D99-967C-46F043B193A2}" type="slidenum">
              <a:rPr lang="en-US" smtClean="0">
                <a:solidFill>
                  <a:schemeClr val="tx2"/>
                </a:solidFill>
              </a:rPr>
              <a:pPr/>
              <a:t>33</a:t>
            </a:fld>
            <a:endParaRPr lang="en-US" smtClean="0">
              <a:solidFill>
                <a:schemeClr val="tx2"/>
              </a:solidFill>
            </a:endParaRPr>
          </a:p>
        </p:txBody>
      </p:sp>
      <p:sp>
        <p:nvSpPr>
          <p:cNvPr id="36867" name="Rectangle 2"/>
          <p:cNvSpPr>
            <a:spLocks noGrp="1" noChangeArrowheads="1"/>
          </p:cNvSpPr>
          <p:nvPr>
            <p:ph type="title"/>
          </p:nvPr>
        </p:nvSpPr>
        <p:spPr>
          <a:xfrm>
            <a:off x="1219200" y="152400"/>
            <a:ext cx="7848600" cy="623888"/>
          </a:xfrm>
        </p:spPr>
        <p:txBody>
          <a:bodyPr/>
          <a:lstStyle/>
          <a:p>
            <a:pPr eaLnBrk="1" hangingPunct="1"/>
            <a:r>
              <a:rPr lang="en-US" smtClean="0"/>
              <a:t>Classes Defined in System.Xml Namespace</a:t>
            </a:r>
          </a:p>
        </p:txBody>
      </p:sp>
      <p:graphicFrame>
        <p:nvGraphicFramePr>
          <p:cNvPr id="562216" name="Group 40"/>
          <p:cNvGraphicFramePr>
            <a:graphicFrameLocks noGrp="1"/>
          </p:cNvGraphicFramePr>
          <p:nvPr>
            <p:ph idx="1"/>
          </p:nvPr>
        </p:nvGraphicFramePr>
        <p:xfrm>
          <a:off x="152400" y="685800"/>
          <a:ext cx="8610600" cy="5235577"/>
        </p:xfrm>
        <a:graphic>
          <a:graphicData uri="http://schemas.openxmlformats.org/drawingml/2006/table">
            <a:tbl>
              <a:tblPr/>
              <a:tblGrid>
                <a:gridCol w="2438400"/>
                <a:gridCol w="6172200"/>
              </a:tblGrid>
              <a:tr h="1079333">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imes New Roman" pitchFamily="18" charset="0"/>
                        </a:rPr>
                        <a:t>XmlAttribute</a:t>
                      </a:r>
                      <a:endParaRPr kumimoji="0" lang="en-US" sz="1800" b="0" i="0" u="none" strike="noStrike" cap="none" normalizeH="0" baseline="0" dirty="0" smtClean="0">
                        <a:ln>
                          <a:noFill/>
                        </a:ln>
                        <a:solidFill>
                          <a:schemeClr val="tx1"/>
                        </a:solidFill>
                        <a:effectLst/>
                        <a:latin typeface="Times New Roman" pitchFamily="18" charset="0"/>
                      </a:endParaRPr>
                    </a:p>
                  </a:txBody>
                  <a:tcPr marT="45713" marB="45713"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attribute, with methods dealing with attributes.</a:t>
                      </a:r>
                    </a:p>
                  </a:txBody>
                  <a:tcPr marT="45713" marB="45713" anchor="b" horzOverflow="overflow">
                    <a:lnL>
                      <a:noFill/>
                    </a:lnL>
                    <a:lnR cap="flat">
                      <a:noFill/>
                    </a:lnR>
                    <a:lnT cap="fla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XmlDocument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XML document, dealing with the overall doc.</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XmlDocumentType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the document type declaration.</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XmlElement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an element.</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XmlLinkedNode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Deals with nodes immediately preceding or following this node.</a:t>
                      </a:r>
                    </a:p>
                  </a:txBody>
                  <a:tcPr marT="45713" marB="45713" anchor="b" horzOverflow="overflow">
                    <a:lnL>
                      <a:noFill/>
                    </a:lnL>
                    <a:lnR cap="flat">
                      <a:noFill/>
                    </a:lnR>
                    <a:lnT>
                      <a:noFill/>
                    </a:lnT>
                    <a:lnB>
                      <a:noFill/>
                    </a:lnB>
                    <a:lnTlToBr>
                      <a:noFill/>
                    </a:lnTlToBr>
                    <a:lnBlToTr>
                      <a:noFill/>
                    </a:lnBlToTr>
                    <a:noFill/>
                  </a:tcPr>
                </a:tc>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XmlNamedNodeMap</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Represents a collection of nodes that can be accessed by name or index.</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XmlNode</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 single node in the XML document.</a:t>
                      </a:r>
                    </a:p>
                  </a:txBody>
                  <a:tcPr marT="45713" marB="45713" anchor="b" horzOverflow="overflow">
                    <a:lnL>
                      <a:noFill/>
                    </a:lnL>
                    <a:lnR cap="flat">
                      <a:noFill/>
                    </a:lnR>
                    <a:lnT>
                      <a:noFill/>
                    </a:lnT>
                    <a:lnB>
                      <a:noFill/>
                    </a:lnB>
                    <a:lnTlToBr>
                      <a:noFill/>
                    </a:lnTlToBr>
                    <a:lnBlToTr>
                      <a:noFill/>
                    </a:lnBlToTr>
                    <a:noFill/>
                  </a:tcPr>
                </a:tc>
              </a:tr>
              <a:tr h="479352">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XmlNodeList</a:t>
                      </a:r>
                    </a:p>
                  </a:txBody>
                  <a:tcPr marT="45713" marB="45713"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an ordered collection of nodes.</a:t>
                      </a:r>
                    </a:p>
                  </a:txBody>
                  <a:tcPr marT="45713" marB="45713" anchor="b" horzOverflow="overflow">
                    <a:lnL>
                      <a:noFill/>
                    </a:lnL>
                    <a:lnR cap="flat">
                      <a:noFill/>
                    </a:lnR>
                    <a:lnT>
                      <a:noFill/>
                    </a:lnT>
                    <a:lnB>
                      <a:noFill/>
                    </a:lnB>
                    <a:lnTlToBr>
                      <a:noFill/>
                    </a:lnTlToBr>
                    <a:lnBlToTr>
                      <a:noFill/>
                    </a:lnBlToTr>
                    <a:noFill/>
                  </a:tcPr>
                </a:tc>
              </a:tr>
              <a:tr h="6400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XmlReader</a:t>
                      </a:r>
                    </a:p>
                  </a:txBody>
                  <a:tcPr marT="45713" marB="45713"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Represents a reader that provides fast, non-cached, forward-only access to XML data.</a:t>
                      </a:r>
                    </a:p>
                  </a:txBody>
                  <a:tcPr marT="45713" marB="45713" anchor="b" horzOverflow="overflow">
                    <a:lnL>
                      <a:noFill/>
                    </a:lnL>
                    <a:lnR cap="flat">
                      <a:noFill/>
                    </a:lnR>
                    <a:lnT>
                      <a:noFill/>
                    </a:lnT>
                    <a:lnB cap="flat">
                      <a:noFill/>
                    </a:lnB>
                    <a:lnTlToBr>
                      <a:noFill/>
                    </a:lnTlToBr>
                    <a:lnBlToTr>
                      <a:noFill/>
                    </a:lnBlToTr>
                    <a:noFill/>
                  </a:tcPr>
                </a:tc>
              </a:tr>
            </a:tbl>
          </a:graphicData>
        </a:graphic>
      </p:graphicFrame>
      <p:sp>
        <p:nvSpPr>
          <p:cNvPr id="36887" name="Line 26"/>
          <p:cNvSpPr>
            <a:spLocks noChangeShapeType="1"/>
          </p:cNvSpPr>
          <p:nvPr/>
        </p:nvSpPr>
        <p:spPr bwMode="auto">
          <a:xfrm>
            <a:off x="152400" y="182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8" name="Line 27"/>
          <p:cNvSpPr>
            <a:spLocks noChangeShapeType="1"/>
          </p:cNvSpPr>
          <p:nvPr/>
        </p:nvSpPr>
        <p:spPr bwMode="auto">
          <a:xfrm>
            <a:off x="152400" y="2286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Line 28"/>
          <p:cNvSpPr>
            <a:spLocks noChangeShapeType="1"/>
          </p:cNvSpPr>
          <p:nvPr/>
        </p:nvSpPr>
        <p:spPr bwMode="auto">
          <a:xfrm>
            <a:off x="152400" y="2743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0" name="Line 29"/>
          <p:cNvSpPr>
            <a:spLocks noChangeShapeType="1"/>
          </p:cNvSpPr>
          <p:nvPr/>
        </p:nvSpPr>
        <p:spPr bwMode="auto">
          <a:xfrm>
            <a:off x="152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1" name="Line 30"/>
          <p:cNvSpPr>
            <a:spLocks noChangeShapeType="1"/>
          </p:cNvSpPr>
          <p:nvPr/>
        </p:nvSpPr>
        <p:spPr bwMode="auto">
          <a:xfrm>
            <a:off x="152400" y="3733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Line 31"/>
          <p:cNvSpPr>
            <a:spLocks noChangeShapeType="1"/>
          </p:cNvSpPr>
          <p:nvPr/>
        </p:nvSpPr>
        <p:spPr bwMode="auto">
          <a:xfrm>
            <a:off x="152400" y="4343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Line 32"/>
          <p:cNvSpPr>
            <a:spLocks noChangeShapeType="1"/>
          </p:cNvSpPr>
          <p:nvPr/>
        </p:nvSpPr>
        <p:spPr bwMode="auto">
          <a:xfrm>
            <a:off x="152400" y="4800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Line 33"/>
          <p:cNvSpPr>
            <a:spLocks noChangeShapeType="1"/>
          </p:cNvSpPr>
          <p:nvPr/>
        </p:nvSpPr>
        <p:spPr bwMode="auto">
          <a:xfrm>
            <a:off x="152400" y="5334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34"/>
          <p:cNvSpPr>
            <a:spLocks noChangeShapeType="1"/>
          </p:cNvSpPr>
          <p:nvPr/>
        </p:nvSpPr>
        <p:spPr bwMode="auto">
          <a:xfrm>
            <a:off x="152400" y="5943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35"/>
          <p:cNvSpPr>
            <a:spLocks noChangeShapeType="1"/>
          </p:cNvSpPr>
          <p:nvPr/>
        </p:nvSpPr>
        <p:spPr bwMode="auto">
          <a:xfrm>
            <a:off x="152400" y="1295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36"/>
          <p:cNvSpPr>
            <a:spLocks noChangeShapeType="1"/>
          </p:cNvSpPr>
          <p:nvPr/>
        </p:nvSpPr>
        <p:spPr bwMode="auto">
          <a:xfrm>
            <a:off x="2362200" y="1295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691408F-6078-42DC-B043-EA2C5CB71991}" type="slidenum">
              <a:rPr lang="en-US" smtClean="0">
                <a:solidFill>
                  <a:schemeClr val="tx2"/>
                </a:solidFill>
              </a:rPr>
              <a:pPr/>
              <a:t>34</a:t>
            </a:fld>
            <a:endParaRPr lang="en-US" smtClean="0">
              <a:solidFill>
                <a:schemeClr val="tx2"/>
              </a:solidFill>
            </a:endParaRPr>
          </a:p>
        </p:txBody>
      </p:sp>
      <p:sp>
        <p:nvSpPr>
          <p:cNvPr id="37891" name="Rectangle 4"/>
          <p:cNvSpPr>
            <a:spLocks noGrp="1" noChangeArrowheads="1"/>
          </p:cNvSpPr>
          <p:nvPr>
            <p:ph type="title"/>
          </p:nvPr>
        </p:nvSpPr>
        <p:spPr>
          <a:xfrm>
            <a:off x="533400" y="76200"/>
            <a:ext cx="8610600" cy="609600"/>
          </a:xfrm>
        </p:spPr>
        <p:txBody>
          <a:bodyPr/>
          <a:lstStyle/>
          <a:p>
            <a:pPr algn="r" eaLnBrk="1" hangingPunct="1">
              <a:lnSpc>
                <a:spcPct val="140000"/>
              </a:lnSpc>
            </a:pPr>
            <a:r>
              <a:rPr lang="en-US" sz="2800" smtClean="0"/>
              <a:t>Using Classes and Methods in System.Xml Namespace </a:t>
            </a:r>
          </a:p>
        </p:txBody>
      </p:sp>
      <p:sp>
        <p:nvSpPr>
          <p:cNvPr id="37892" name="Rectangle 20"/>
          <p:cNvSpPr>
            <a:spLocks noChangeArrowheads="1"/>
          </p:cNvSpPr>
          <p:nvPr/>
        </p:nvSpPr>
        <p:spPr bwMode="auto">
          <a:xfrm>
            <a:off x="2514600" y="1752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System.XmlDocument</a:t>
            </a:r>
          </a:p>
        </p:txBody>
      </p:sp>
      <p:sp>
        <p:nvSpPr>
          <p:cNvPr id="37893" name="Rectangle 21"/>
          <p:cNvSpPr>
            <a:spLocks noChangeArrowheads="1"/>
          </p:cNvSpPr>
          <p:nvPr/>
        </p:nvSpPr>
        <p:spPr bwMode="auto">
          <a:xfrm>
            <a:off x="2514600" y="2895600"/>
            <a:ext cx="38862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a:t>
            </a:r>
          </a:p>
        </p:txBody>
      </p:sp>
      <p:sp>
        <p:nvSpPr>
          <p:cNvPr id="37894" name="Rectangle 22"/>
          <p:cNvSpPr>
            <a:spLocks noChangeArrowheads="1"/>
          </p:cNvSpPr>
          <p:nvPr/>
        </p:nvSpPr>
        <p:spPr bwMode="auto">
          <a:xfrm>
            <a:off x="1143000" y="4267200"/>
            <a:ext cx="30480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System.XmlNodeList</a:t>
            </a:r>
          </a:p>
        </p:txBody>
      </p:sp>
      <p:sp>
        <p:nvSpPr>
          <p:cNvPr id="37895" name="Rectangle 23"/>
          <p:cNvSpPr>
            <a:spLocks noChangeArrowheads="1"/>
          </p:cNvSpPr>
          <p:nvPr/>
        </p:nvSpPr>
        <p:spPr bwMode="auto">
          <a:xfrm>
            <a:off x="4686300" y="4267200"/>
            <a:ext cx="3086100" cy="457200"/>
          </a:xfrm>
          <a:prstGeom prst="rect">
            <a:avLst/>
          </a:prstGeom>
          <a:solidFill>
            <a:srgbClr val="CCECFF"/>
          </a:solidFill>
          <a:ln w="9525">
            <a:solidFill>
              <a:schemeClr val="tx1"/>
            </a:solidFill>
            <a:miter lim="800000"/>
            <a:headEnd/>
            <a:tailEnd/>
          </a:ln>
        </p:spPr>
        <p:txBody>
          <a:bodyPr wrap="none" anchor="ctr"/>
          <a:lstStyle/>
          <a:p>
            <a:pPr algn="ctr"/>
            <a:r>
              <a:rPr lang="en-US">
                <a:latin typeface="Arial" charset="0"/>
              </a:rPr>
              <a:t>System.XmlNamedNodeMap</a:t>
            </a:r>
          </a:p>
        </p:txBody>
      </p:sp>
      <p:cxnSp>
        <p:nvCxnSpPr>
          <p:cNvPr id="37896" name="AutoShape 24"/>
          <p:cNvCxnSpPr>
            <a:cxnSpLocks noChangeShapeType="1"/>
            <a:stCxn id="37892" idx="2"/>
            <a:endCxn id="37893" idx="0"/>
          </p:cNvCxnSpPr>
          <p:nvPr/>
        </p:nvCxnSpPr>
        <p:spPr bwMode="auto">
          <a:xfrm>
            <a:off x="4457700" y="22098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7" name="AutoShape 25"/>
          <p:cNvCxnSpPr>
            <a:cxnSpLocks noChangeShapeType="1"/>
            <a:stCxn id="37893" idx="2"/>
            <a:endCxn id="37894" idx="0"/>
          </p:cNvCxnSpPr>
          <p:nvPr/>
        </p:nvCxnSpPr>
        <p:spPr bwMode="auto">
          <a:xfrm rot="5400000">
            <a:off x="3105150" y="2914650"/>
            <a:ext cx="914400" cy="1790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8" name="AutoShape 26"/>
          <p:cNvCxnSpPr>
            <a:cxnSpLocks noChangeShapeType="1"/>
            <a:stCxn id="37893" idx="2"/>
            <a:endCxn id="37895" idx="0"/>
          </p:cNvCxnSpPr>
          <p:nvPr/>
        </p:nvCxnSpPr>
        <p:spPr bwMode="auto">
          <a:xfrm rot="16200000" flipH="1">
            <a:off x="4886325" y="2924175"/>
            <a:ext cx="914400" cy="177165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899" name="AutoShape 27"/>
          <p:cNvCxnSpPr>
            <a:cxnSpLocks noChangeShapeType="1"/>
            <a:stCxn id="37894" idx="2"/>
            <a:endCxn id="37893" idx="1"/>
          </p:cNvCxnSpPr>
          <p:nvPr/>
        </p:nvCxnSpPr>
        <p:spPr bwMode="auto">
          <a:xfrm rot="16200000" flipV="1">
            <a:off x="1790700" y="3848100"/>
            <a:ext cx="1600200" cy="152400"/>
          </a:xfrm>
          <a:prstGeom prst="bentConnector4">
            <a:avLst>
              <a:gd name="adj1" fmla="val -14287"/>
              <a:gd name="adj2" fmla="val 11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7900" name="AutoShape 28"/>
          <p:cNvCxnSpPr>
            <a:cxnSpLocks noChangeShapeType="1"/>
            <a:stCxn id="37895" idx="2"/>
            <a:endCxn id="37893" idx="3"/>
          </p:cNvCxnSpPr>
          <p:nvPr/>
        </p:nvCxnSpPr>
        <p:spPr bwMode="auto">
          <a:xfrm rot="5400000" flipH="1" flipV="1">
            <a:off x="5514975" y="3838575"/>
            <a:ext cx="1600200" cy="171450"/>
          </a:xfrm>
          <a:prstGeom prst="bentConnector4">
            <a:avLst>
              <a:gd name="adj1" fmla="val -14287"/>
              <a:gd name="adj2" fmla="val 10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901" name="Text Box 29"/>
          <p:cNvSpPr txBox="1">
            <a:spLocks noChangeArrowheads="1"/>
          </p:cNvSpPr>
          <p:nvPr/>
        </p:nvSpPr>
        <p:spPr bwMode="auto">
          <a:xfrm>
            <a:off x="4419600" y="2360613"/>
            <a:ext cx="221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.SelectSingleNode()</a:t>
            </a:r>
          </a:p>
        </p:txBody>
      </p:sp>
      <p:sp>
        <p:nvSpPr>
          <p:cNvPr id="37902" name="Text Box 30"/>
          <p:cNvSpPr txBox="1">
            <a:spLocks noChangeArrowheads="1"/>
          </p:cNvSpPr>
          <p:nvPr/>
        </p:nvSpPr>
        <p:spPr bwMode="auto">
          <a:xfrm>
            <a:off x="6172200" y="36560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.Attributes()</a:t>
            </a:r>
          </a:p>
        </p:txBody>
      </p:sp>
      <p:sp>
        <p:nvSpPr>
          <p:cNvPr id="37903" name="Text Box 31"/>
          <p:cNvSpPr txBox="1">
            <a:spLocks noChangeArrowheads="1"/>
          </p:cNvSpPr>
          <p:nvPr/>
        </p:nvSpPr>
        <p:spPr bwMode="auto">
          <a:xfrm>
            <a:off x="1066800" y="365601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.ChildNodes()</a:t>
            </a:r>
          </a:p>
        </p:txBody>
      </p:sp>
      <p:sp>
        <p:nvSpPr>
          <p:cNvPr id="37904" name="Text Box 32"/>
          <p:cNvSpPr txBox="1">
            <a:spLocks noChangeArrowheads="1"/>
          </p:cNvSpPr>
          <p:nvPr/>
        </p:nvSpPr>
        <p:spPr bwMode="auto">
          <a:xfrm>
            <a:off x="13843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5" name="Text Box 33"/>
          <p:cNvSpPr txBox="1">
            <a:spLocks noChangeArrowheads="1"/>
          </p:cNvSpPr>
          <p:nvPr/>
        </p:nvSpPr>
        <p:spPr bwMode="auto">
          <a:xfrm>
            <a:off x="6540500" y="50276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a:latin typeface="Arial" charset="0"/>
              </a:rPr>
              <a:t>.Node()</a:t>
            </a:r>
          </a:p>
        </p:txBody>
      </p:sp>
      <p:sp>
        <p:nvSpPr>
          <p:cNvPr id="37906" name="Rounded Rectangular Callout 18"/>
          <p:cNvSpPr>
            <a:spLocks noChangeArrowheads="1"/>
          </p:cNvSpPr>
          <p:nvPr/>
        </p:nvSpPr>
        <p:spPr bwMode="auto">
          <a:xfrm>
            <a:off x="4038600" y="5715000"/>
            <a:ext cx="3498850" cy="914400"/>
          </a:xfrm>
          <a:prstGeom prst="wedgeRoundRectCallout">
            <a:avLst>
              <a:gd name="adj1" fmla="val -2403"/>
              <a:gd name="adj2" fmla="val -143912"/>
              <a:gd name="adj3" fmla="val 16667"/>
            </a:avLst>
          </a:prstGeom>
          <a:solidFill>
            <a:srgbClr val="FFFFCC"/>
          </a:solidFill>
          <a:ln w="9525" algn="ctr">
            <a:solidFill>
              <a:schemeClr val="tx1"/>
            </a:solidFill>
            <a:round/>
            <a:headEnd/>
            <a:tailEnd/>
          </a:ln>
        </p:spPr>
        <p:txBody>
          <a:bodyPr/>
          <a:lstStyle/>
          <a:p>
            <a:r>
              <a:rPr lang="en-US"/>
              <a:t>Obtain a collection of nodes that can be accessed by name or index</a:t>
            </a:r>
            <a:endParaRPr lang="en-US" b="1"/>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E6D2E499-916B-4CBD-AD71-69841BC4AD95}" type="slidenum">
              <a:rPr lang="en-US" smtClean="0">
                <a:solidFill>
                  <a:schemeClr val="tx2"/>
                </a:solidFill>
              </a:rPr>
              <a:pPr/>
              <a:t>35</a:t>
            </a:fld>
            <a:endParaRPr lang="en-US" smtClean="0">
              <a:solidFill>
                <a:schemeClr val="tx2"/>
              </a:solidFill>
            </a:endParaRPr>
          </a:p>
        </p:txBody>
      </p:sp>
      <p:sp>
        <p:nvSpPr>
          <p:cNvPr id="38915" name="Rectangle 285"/>
          <p:cNvSpPr>
            <a:spLocks noGrp="1" noChangeArrowheads="1"/>
          </p:cNvSpPr>
          <p:nvPr>
            <p:ph type="title"/>
          </p:nvPr>
        </p:nvSpPr>
        <p:spPr/>
        <p:txBody>
          <a:bodyPr/>
          <a:lstStyle/>
          <a:p>
            <a:pPr eaLnBrk="1" hangingPunct="1"/>
            <a:r>
              <a:rPr lang="en-US" sz="2800" smtClean="0"/>
              <a:t>Methods in </a:t>
            </a:r>
            <a:r>
              <a:rPr lang="en-US" sz="2800" smtClean="0">
                <a:latin typeface="Arial" charset="0"/>
              </a:rPr>
              <a:t>XmlDocument</a:t>
            </a:r>
            <a:r>
              <a:rPr lang="en-US" sz="2800" smtClean="0"/>
              <a:t> Class</a:t>
            </a:r>
          </a:p>
        </p:txBody>
      </p:sp>
      <p:graphicFrame>
        <p:nvGraphicFramePr>
          <p:cNvPr id="559395" name="Group 291"/>
          <p:cNvGraphicFramePr>
            <a:graphicFrameLocks noGrp="1"/>
          </p:cNvGraphicFramePr>
          <p:nvPr>
            <p:ph idx="1"/>
          </p:nvPr>
        </p:nvGraphicFramePr>
        <p:xfrm>
          <a:off x="152400" y="914400"/>
          <a:ext cx="8610600" cy="5395911"/>
        </p:xfrm>
        <a:graphic>
          <a:graphicData uri="http://schemas.openxmlformats.org/drawingml/2006/table">
            <a:tbl>
              <a:tblPr/>
              <a:tblGrid>
                <a:gridCol w="2133600"/>
                <a:gridCol w="6477000"/>
              </a:tblGrid>
              <a:tr h="107962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Attributes   </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an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XmlAttributeCollection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containing the attributes of this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cap="fla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BaseURI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Overridden. Gets the base URI of the current node.</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ChildNodes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all the child nodes of the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DocumentElement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FF"/>
                          </a:solidFill>
                          <a:effectLst/>
                          <a:latin typeface="Arial" pitchFamily="34" charset="0"/>
                          <a:cs typeface="Arial" pitchFamily="34" charset="0"/>
                        </a:rPr>
                        <a:t>Gets the root </a:t>
                      </a:r>
                      <a:r>
                        <a:rPr kumimoji="0" lang="en-US" sz="1800" b="0" i="0" u="none" strike="noStrike" cap="none" normalizeH="0" baseline="0" dirty="0" err="1" smtClean="0">
                          <a:ln>
                            <a:noFill/>
                          </a:ln>
                          <a:solidFill>
                            <a:srgbClr val="0000FF"/>
                          </a:solidFill>
                          <a:effectLst/>
                          <a:latin typeface="Arial" pitchFamily="34" charset="0"/>
                          <a:cs typeface="Arial" pitchFamily="34" charset="0"/>
                        </a:rPr>
                        <a:t>XmlElement</a:t>
                      </a:r>
                      <a:r>
                        <a:rPr kumimoji="0" lang="en-US" sz="1800" b="0" i="0" u="none" strike="noStrike" cap="none" normalizeH="0" baseline="0" dirty="0" smtClean="0">
                          <a:ln>
                            <a:noFill/>
                          </a:ln>
                          <a:solidFill>
                            <a:srgbClr val="0000FF"/>
                          </a:solidFill>
                          <a:effectLst/>
                          <a:latin typeface="Arial" pitchFamily="34" charset="0"/>
                          <a:cs typeface="Arial" pitchFamily="34" charset="0"/>
                        </a:rPr>
                        <a:t> for the document.</a:t>
                      </a:r>
                      <a:endParaRPr kumimoji="0" lang="en-US" sz="1800" b="0" i="0" u="none" strike="noStrike" cap="none" normalizeH="0" baseline="0" dirty="0" smtClean="0">
                        <a:ln>
                          <a:noFill/>
                        </a:ln>
                        <a:solidFill>
                          <a:srgbClr val="0000FF"/>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9481">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DocumentType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the node containing the DOCTYPE declaration.</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477894">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FirstChild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the first child of the node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HasChildNodes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Gets a value indicating whether this node has any child nodes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IsReadOnly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Overridden. Gets a value indicating whether the current node is read-only.</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a:noFill/>
                    </a:lnL>
                    <a:lnR cap="flat">
                      <a:noFill/>
                    </a:lnR>
                    <a:lnT>
                      <a:noFill/>
                    </a:lnT>
                    <a:lnB>
                      <a:noFill/>
                    </a:lnB>
                    <a:lnTlToBr>
                      <a:noFill/>
                    </a:lnTlToBr>
                    <a:lnBlToTr>
                      <a:noFill/>
                    </a:lnBlToTr>
                    <a:noFill/>
                  </a:tcPr>
                </a:tc>
              </a:tr>
              <a:tr h="64015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Item  </a:t>
                      </a:r>
                      <a:endParaRPr kumimoji="0" lang="en-US" sz="1800" b="0" i="0" u="none" strike="noStrike" cap="none" normalizeH="0" baseline="0" smtClean="0">
                        <a:ln>
                          <a:noFill/>
                        </a:ln>
                        <a:solidFill>
                          <a:schemeClr val="tx1"/>
                        </a:solidFill>
                        <a:effectLst/>
                        <a:latin typeface="Arial" pitchFamily="34" charset="0"/>
                      </a:endParaRPr>
                    </a:p>
                  </a:txBody>
                  <a:tcPr marT="45725" marB="4572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Overloaded. Gets the specified child element  (inherited from </a:t>
                      </a:r>
                      <a:r>
                        <a:rPr kumimoji="0" lang="en-US" sz="1800" b="0" i="0" u="none" strike="noStrike" cap="none" normalizeH="0" baseline="0" dirty="0" err="1" smtClean="0">
                          <a:ln>
                            <a:noFill/>
                          </a:ln>
                          <a:solidFill>
                            <a:schemeClr val="tx1"/>
                          </a:solidFill>
                          <a:effectLst/>
                          <a:latin typeface="Arial" pitchFamily="34" charset="0"/>
                          <a:cs typeface="Arial" pitchFamily="34" charset="0"/>
                        </a:rPr>
                        <a:t>XmlNode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a:txBody>
                  <a:tcPr marT="45725" marB="45725" anchor="b" horzOverflow="overflow">
                    <a:lnL>
                      <a:noFill/>
                    </a:lnL>
                    <a:lnR cap="flat">
                      <a:noFill/>
                    </a:lnR>
                    <a:lnT>
                      <a:noFill/>
                    </a:lnT>
                    <a:lnB cap="flat">
                      <a:noFill/>
                    </a:lnB>
                    <a:lnTlToBr>
                      <a:noFill/>
                    </a:lnTlToBr>
                    <a:lnBlToTr>
                      <a:noFill/>
                    </a:lnBlToTr>
                    <a:noFill/>
                  </a:tcPr>
                </a:tc>
              </a:tr>
            </a:tbl>
          </a:graphicData>
        </a:graphic>
      </p:graphicFrame>
      <p:sp>
        <p:nvSpPr>
          <p:cNvPr id="38935" name="Line 292"/>
          <p:cNvSpPr>
            <a:spLocks noChangeShapeType="1"/>
          </p:cNvSpPr>
          <p:nvPr/>
        </p:nvSpPr>
        <p:spPr bwMode="auto">
          <a:xfrm>
            <a:off x="152400" y="205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Line 293"/>
          <p:cNvSpPr>
            <a:spLocks noChangeShapeType="1"/>
          </p:cNvSpPr>
          <p:nvPr/>
        </p:nvSpPr>
        <p:spPr bwMode="auto">
          <a:xfrm>
            <a:off x="152400" y="251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Line 294"/>
          <p:cNvSpPr>
            <a:spLocks noChangeShapeType="1"/>
          </p:cNvSpPr>
          <p:nvPr/>
        </p:nvSpPr>
        <p:spPr bwMode="auto">
          <a:xfrm>
            <a:off x="152400" y="2971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295"/>
          <p:cNvSpPr>
            <a:spLocks noChangeShapeType="1"/>
          </p:cNvSpPr>
          <p:nvPr/>
        </p:nvSpPr>
        <p:spPr bwMode="auto">
          <a:xfrm>
            <a:off x="152400" y="3505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296"/>
          <p:cNvSpPr>
            <a:spLocks noChangeShapeType="1"/>
          </p:cNvSpPr>
          <p:nvPr/>
        </p:nvSpPr>
        <p:spPr bwMode="auto">
          <a:xfrm>
            <a:off x="152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Line 297"/>
          <p:cNvSpPr>
            <a:spLocks noChangeShapeType="1"/>
          </p:cNvSpPr>
          <p:nvPr/>
        </p:nvSpPr>
        <p:spPr bwMode="auto">
          <a:xfrm>
            <a:off x="152400" y="4419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298"/>
          <p:cNvSpPr>
            <a:spLocks noChangeShapeType="1"/>
          </p:cNvSpPr>
          <p:nvPr/>
        </p:nvSpPr>
        <p:spPr bwMode="auto">
          <a:xfrm>
            <a:off x="152400" y="502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Line 299"/>
          <p:cNvSpPr>
            <a:spLocks noChangeShapeType="1"/>
          </p:cNvSpPr>
          <p:nvPr/>
        </p:nvSpPr>
        <p:spPr bwMode="auto">
          <a:xfrm>
            <a:off x="152400" y="5638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300"/>
          <p:cNvSpPr>
            <a:spLocks noChangeShapeType="1"/>
          </p:cNvSpPr>
          <p:nvPr/>
        </p:nvSpPr>
        <p:spPr bwMode="auto">
          <a:xfrm>
            <a:off x="152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301"/>
          <p:cNvSpPr>
            <a:spLocks noChangeShapeType="1"/>
          </p:cNvSpPr>
          <p:nvPr/>
        </p:nvSpPr>
        <p:spPr bwMode="auto">
          <a:xfrm>
            <a:off x="152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302"/>
          <p:cNvSpPr>
            <a:spLocks noChangeShapeType="1"/>
          </p:cNvSpPr>
          <p:nvPr/>
        </p:nvSpPr>
        <p:spPr bwMode="auto">
          <a:xfrm>
            <a:off x="2209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16AAF3C1-86D0-4A24-BF51-BBF7E1C2259D}" type="slidenum">
              <a:rPr lang="en-US" smtClean="0">
                <a:solidFill>
                  <a:schemeClr val="tx2"/>
                </a:solidFill>
              </a:rPr>
              <a:pPr/>
              <a:t>36</a:t>
            </a:fld>
            <a:endParaRPr lang="en-US" smtClean="0">
              <a:solidFill>
                <a:schemeClr val="tx2"/>
              </a:solidFill>
            </a:endParaRPr>
          </a:p>
        </p:txBody>
      </p:sp>
      <p:sp>
        <p:nvSpPr>
          <p:cNvPr id="39939" name="Rectangle 2"/>
          <p:cNvSpPr>
            <a:spLocks noGrp="1" noChangeArrowheads="1"/>
          </p:cNvSpPr>
          <p:nvPr>
            <p:ph type="title"/>
          </p:nvPr>
        </p:nvSpPr>
        <p:spPr>
          <a:xfrm>
            <a:off x="1295400" y="152400"/>
            <a:ext cx="7772400" cy="623888"/>
          </a:xfrm>
        </p:spPr>
        <p:txBody>
          <a:bodyPr/>
          <a:lstStyle/>
          <a:p>
            <a:pPr algn="ctr" eaLnBrk="1" hangingPunct="1"/>
            <a:r>
              <a:rPr lang="en-US" sz="2400" smtClean="0"/>
              <a:t>Member Functions in </a:t>
            </a:r>
            <a:r>
              <a:rPr lang="en-US" sz="2400" smtClean="0">
                <a:latin typeface="Arial" charset="0"/>
              </a:rPr>
              <a:t>XmlDocument</a:t>
            </a:r>
            <a:r>
              <a:rPr lang="en-US" sz="2400" smtClean="0"/>
              <a:t> Class (contd.)</a:t>
            </a:r>
          </a:p>
        </p:txBody>
      </p:sp>
      <p:graphicFrame>
        <p:nvGraphicFramePr>
          <p:cNvPr id="561192" name="Group 40"/>
          <p:cNvGraphicFramePr>
            <a:graphicFrameLocks noGrp="1"/>
          </p:cNvGraphicFramePr>
          <p:nvPr>
            <p:ph idx="1"/>
          </p:nvPr>
        </p:nvGraphicFramePr>
        <p:xfrm>
          <a:off x="152400" y="533400"/>
          <a:ext cx="8610600" cy="5772158"/>
        </p:xfrm>
        <a:graphic>
          <a:graphicData uri="http://schemas.openxmlformats.org/drawingml/2006/table">
            <a:tbl>
              <a:tblPr/>
              <a:tblGrid>
                <a:gridCol w="2133600"/>
                <a:gridCol w="6477000"/>
              </a:tblGrid>
              <a:tr h="102380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smtClean="0">
                          <a:ln>
                            <a:noFill/>
                          </a:ln>
                          <a:solidFill>
                            <a:schemeClr val="tx1"/>
                          </a:solidFill>
                          <a:effectLst/>
                          <a:latin typeface="Times New Roman" pitchFamily="18" charset="0"/>
                        </a:rPr>
                        <a:t>LastChild</a:t>
                      </a:r>
                      <a:r>
                        <a:rPr kumimoji="0" lang="en-US" sz="1800" b="0" i="0" u="none" strike="noStrike" cap="none" normalizeH="0" baseline="0" dirty="0" smtClean="0">
                          <a:ln>
                            <a:noFill/>
                          </a:ln>
                          <a:solidFill>
                            <a:schemeClr val="tx1"/>
                          </a:solidFill>
                          <a:effectLst/>
                          <a:latin typeface="Times New Roman" pitchFamily="18" charset="0"/>
                        </a:rPr>
                        <a:t>  </a:t>
                      </a:r>
                    </a:p>
                  </a:txBody>
                  <a:tcPr marT="45715" marB="45715" anchor="b"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last child of the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cap="fla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NextSibling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node immediately following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NodeType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Overridden. Gets the type of the current node.</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ParentNode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Overridden. Gets the parent node of this node (for nodes that can have parents).</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Prefix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or sets the namespace prefix of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PreserveWhitespace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Gets or sets a value indicating whether to preserve white space in element content.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PreviousSibling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the node immediately preceding this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a:noFill/>
                    </a:lnB>
                    <a:lnTlToBr>
                      <a:noFill/>
                    </a:lnTlToBr>
                    <a:lnBlToTr>
                      <a:noFill/>
                    </a:lnBlToTr>
                    <a:noFill/>
                  </a:tcPr>
                </a:tc>
              </a:tr>
              <a:tr h="640069">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Schemas </a:t>
                      </a: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Gets or sets the XmlSchemaSet object associated with this XmlDocument.</a:t>
                      </a:r>
                    </a:p>
                  </a:txBody>
                  <a:tcPr marT="45715" marB="45715" anchor="b" horzOverflow="overflow">
                    <a:lnL>
                      <a:noFill/>
                    </a:lnL>
                    <a:lnR cap="flat">
                      <a:noFill/>
                    </a:lnR>
                    <a:lnT>
                      <a:noFill/>
                    </a:lnT>
                    <a:lnB>
                      <a:noFill/>
                    </a:lnB>
                    <a:lnTlToBr>
                      <a:noFill/>
                    </a:lnTlToBr>
                    <a:lnBlToTr>
                      <a:noFill/>
                    </a:lnBlToTr>
                    <a:noFill/>
                  </a:tcPr>
                </a:tc>
              </a:tr>
              <a:tr h="453966">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Value  </a:t>
                      </a: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Gets or sets the value of the node (inherited from </a:t>
                      </a:r>
                      <a:r>
                        <a:rPr kumimoji="0" lang="en-US" sz="1800" b="0" i="0" u="none" strike="noStrike" cap="none" normalizeH="0" baseline="0" dirty="0" err="1" smtClean="0">
                          <a:ln>
                            <a:noFill/>
                          </a:ln>
                          <a:solidFill>
                            <a:schemeClr val="tx1"/>
                          </a:solidFill>
                          <a:effectLst/>
                          <a:latin typeface="Times New Roman" pitchFamily="18" charset="0"/>
                        </a:rPr>
                        <a:t>XmlNode</a:t>
                      </a:r>
                      <a:r>
                        <a:rPr kumimoji="0" lang="en-US" sz="1800" b="0" i="0" u="none" strike="noStrike" cap="none" normalizeH="0" baseline="0" dirty="0" smtClean="0">
                          <a:ln>
                            <a:noFill/>
                          </a:ln>
                          <a:solidFill>
                            <a:schemeClr val="tx1"/>
                          </a:solidFill>
                          <a:effectLst/>
                          <a:latin typeface="Times New Roman" pitchFamily="18" charset="0"/>
                        </a:rPr>
                        <a:t>)</a:t>
                      </a:r>
                    </a:p>
                  </a:txBody>
                  <a:tcPr marT="45715" marB="45715" anchor="b" horzOverflow="overflow">
                    <a:lnL>
                      <a:noFill/>
                    </a:lnL>
                    <a:lnR cap="flat">
                      <a:noFill/>
                    </a:lnR>
                    <a:lnT>
                      <a:noFill/>
                    </a:lnT>
                    <a:lnB cap="flat">
                      <a:noFill/>
                    </a:lnB>
                    <a:lnTlToBr>
                      <a:noFill/>
                    </a:lnTlToBr>
                    <a:lnBlToTr>
                      <a:noFill/>
                    </a:lnBlToTr>
                    <a:noFill/>
                  </a:tcPr>
                </a:tc>
              </a:tr>
            </a:tbl>
          </a:graphicData>
        </a:graphic>
      </p:graphicFrame>
      <p:sp>
        <p:nvSpPr>
          <p:cNvPr id="39959" name="Line 26"/>
          <p:cNvSpPr>
            <a:spLocks noChangeShapeType="1"/>
          </p:cNvSpPr>
          <p:nvPr/>
        </p:nvSpPr>
        <p:spPr bwMode="auto">
          <a:xfrm>
            <a:off x="152400" y="1600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Line 27"/>
          <p:cNvSpPr>
            <a:spLocks noChangeShapeType="1"/>
          </p:cNvSpPr>
          <p:nvPr/>
        </p:nvSpPr>
        <p:spPr bwMode="auto">
          <a:xfrm>
            <a:off x="152400" y="22098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1" name="Line 28"/>
          <p:cNvSpPr>
            <a:spLocks noChangeShapeType="1"/>
          </p:cNvSpPr>
          <p:nvPr/>
        </p:nvSpPr>
        <p:spPr bwMode="auto">
          <a:xfrm>
            <a:off x="152400" y="2667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2" name="Line 29"/>
          <p:cNvSpPr>
            <a:spLocks noChangeShapeType="1"/>
          </p:cNvSpPr>
          <p:nvPr/>
        </p:nvSpPr>
        <p:spPr bwMode="auto">
          <a:xfrm>
            <a:off x="152400" y="3276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30"/>
          <p:cNvSpPr>
            <a:spLocks noChangeShapeType="1"/>
          </p:cNvSpPr>
          <p:nvPr/>
        </p:nvSpPr>
        <p:spPr bwMode="auto">
          <a:xfrm>
            <a:off x="152400" y="3962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Line 31"/>
          <p:cNvSpPr>
            <a:spLocks noChangeShapeType="1"/>
          </p:cNvSpPr>
          <p:nvPr/>
        </p:nvSpPr>
        <p:spPr bwMode="auto">
          <a:xfrm>
            <a:off x="152400" y="45720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5" name="Line 32"/>
          <p:cNvSpPr>
            <a:spLocks noChangeShapeType="1"/>
          </p:cNvSpPr>
          <p:nvPr/>
        </p:nvSpPr>
        <p:spPr bwMode="auto">
          <a:xfrm>
            <a:off x="152400" y="518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6" name="Line 33"/>
          <p:cNvSpPr>
            <a:spLocks noChangeShapeType="1"/>
          </p:cNvSpPr>
          <p:nvPr/>
        </p:nvSpPr>
        <p:spPr bwMode="auto">
          <a:xfrm>
            <a:off x="152400" y="5867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7" name="Line 34"/>
          <p:cNvSpPr>
            <a:spLocks noChangeShapeType="1"/>
          </p:cNvSpPr>
          <p:nvPr/>
        </p:nvSpPr>
        <p:spPr bwMode="auto">
          <a:xfrm>
            <a:off x="152400" y="6324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8" name="Line 35"/>
          <p:cNvSpPr>
            <a:spLocks noChangeShapeType="1"/>
          </p:cNvSpPr>
          <p:nvPr/>
        </p:nvSpPr>
        <p:spPr bwMode="auto">
          <a:xfrm>
            <a:off x="152400" y="1219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9" name="Line 36"/>
          <p:cNvSpPr>
            <a:spLocks noChangeShapeType="1"/>
          </p:cNvSpPr>
          <p:nvPr/>
        </p:nvSpPr>
        <p:spPr bwMode="auto">
          <a:xfrm>
            <a:off x="2209800" y="12192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0B079A7-4EE2-4CDA-8E17-40E3052C0EA9}" type="slidenum">
              <a:rPr lang="en-US" smtClean="0">
                <a:solidFill>
                  <a:schemeClr val="tx2"/>
                </a:solidFill>
              </a:rPr>
              <a:pPr/>
              <a:t>37</a:t>
            </a:fld>
            <a:endParaRPr lang="en-US" smtClean="0">
              <a:solidFill>
                <a:schemeClr val="tx2"/>
              </a:solidFill>
            </a:endParaRPr>
          </a:p>
        </p:txBody>
      </p:sp>
      <p:sp>
        <p:nvSpPr>
          <p:cNvPr id="40963" name="Rectangle 2"/>
          <p:cNvSpPr>
            <a:spLocks noGrp="1" noChangeArrowheads="1"/>
          </p:cNvSpPr>
          <p:nvPr>
            <p:ph type="title"/>
          </p:nvPr>
        </p:nvSpPr>
        <p:spPr>
          <a:xfrm>
            <a:off x="1447800" y="152400"/>
            <a:ext cx="6629400" cy="623888"/>
          </a:xfrm>
        </p:spPr>
        <p:txBody>
          <a:bodyPr lIns="0" tIns="0" rIns="0" bIns="0" anchor="ctr"/>
          <a:lstStyle/>
          <a:p>
            <a:pPr algn="ctr" eaLnBrk="1" hangingPunct="1"/>
            <a:r>
              <a:rPr lang="en-GB" smtClean="0"/>
              <a:t>XmlNodeType Enumeration</a:t>
            </a:r>
          </a:p>
        </p:txBody>
      </p:sp>
      <p:sp>
        <p:nvSpPr>
          <p:cNvPr id="40964" name="Text Box 8"/>
          <p:cNvSpPr txBox="1">
            <a:spLocks noChangeArrowheads="1"/>
          </p:cNvSpPr>
          <p:nvPr/>
        </p:nvSpPr>
        <p:spPr bwMode="auto">
          <a:xfrm>
            <a:off x="304800" y="965200"/>
            <a:ext cx="90963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2681288" algn="l"/>
              </a:tabLst>
              <a:defRPr>
                <a:solidFill>
                  <a:schemeClr val="tx1"/>
                </a:solidFill>
                <a:latin typeface="Times New Roman" pitchFamily="18" charset="0"/>
              </a:defRPr>
            </a:lvl1pPr>
            <a:lvl2pPr marL="742950" indent="-285750">
              <a:tabLst>
                <a:tab pos="2681288" algn="l"/>
              </a:tabLst>
              <a:defRPr>
                <a:solidFill>
                  <a:schemeClr val="tx1"/>
                </a:solidFill>
                <a:latin typeface="Times New Roman" pitchFamily="18" charset="0"/>
              </a:defRPr>
            </a:lvl2pPr>
            <a:lvl3pPr marL="1143000" indent="-228600">
              <a:tabLst>
                <a:tab pos="2681288" algn="l"/>
              </a:tabLst>
              <a:defRPr>
                <a:solidFill>
                  <a:schemeClr val="tx1"/>
                </a:solidFill>
                <a:latin typeface="Times New Roman" pitchFamily="18" charset="0"/>
              </a:defRPr>
            </a:lvl3pPr>
            <a:lvl4pPr marL="1600200" indent="-228600">
              <a:tabLst>
                <a:tab pos="2681288" algn="l"/>
              </a:tabLst>
              <a:defRPr>
                <a:solidFill>
                  <a:schemeClr val="tx1"/>
                </a:solidFill>
                <a:latin typeface="Times New Roman" pitchFamily="18" charset="0"/>
              </a:defRPr>
            </a:lvl4pPr>
            <a:lvl5pPr marL="2057400" indent="-228600">
              <a:tabLst>
                <a:tab pos="2681288" algn="l"/>
              </a:tabLst>
              <a:defRPr>
                <a:solidFill>
                  <a:schemeClr val="tx1"/>
                </a:solidFill>
                <a:latin typeface="Times New Roman" pitchFamily="18" charset="0"/>
              </a:defRPr>
            </a:lvl5pPr>
            <a:lvl6pPr marL="2514600" indent="-228600" eaLnBrk="0" fontAlgn="base" hangingPunct="0">
              <a:spcBef>
                <a:spcPct val="0"/>
              </a:spcBef>
              <a:spcAft>
                <a:spcPct val="0"/>
              </a:spcAft>
              <a:tabLst>
                <a:tab pos="2681288" algn="l"/>
              </a:tabLst>
              <a:defRPr>
                <a:solidFill>
                  <a:schemeClr val="tx1"/>
                </a:solidFill>
                <a:latin typeface="Times New Roman" pitchFamily="18" charset="0"/>
              </a:defRPr>
            </a:lvl6pPr>
            <a:lvl7pPr marL="2971800" indent="-228600" eaLnBrk="0" fontAlgn="base" hangingPunct="0">
              <a:spcBef>
                <a:spcPct val="0"/>
              </a:spcBef>
              <a:spcAft>
                <a:spcPct val="0"/>
              </a:spcAft>
              <a:tabLst>
                <a:tab pos="2681288" algn="l"/>
              </a:tabLst>
              <a:defRPr>
                <a:solidFill>
                  <a:schemeClr val="tx1"/>
                </a:solidFill>
                <a:latin typeface="Times New Roman" pitchFamily="18" charset="0"/>
              </a:defRPr>
            </a:lvl7pPr>
            <a:lvl8pPr marL="3429000" indent="-228600" eaLnBrk="0" fontAlgn="base" hangingPunct="0">
              <a:spcBef>
                <a:spcPct val="0"/>
              </a:spcBef>
              <a:spcAft>
                <a:spcPct val="0"/>
              </a:spcAft>
              <a:tabLst>
                <a:tab pos="2681288" algn="l"/>
              </a:tabLst>
              <a:defRPr>
                <a:solidFill>
                  <a:schemeClr val="tx1"/>
                </a:solidFill>
                <a:latin typeface="Times New Roman" pitchFamily="18" charset="0"/>
              </a:defRPr>
            </a:lvl8pPr>
            <a:lvl9pPr marL="3886200" indent="-228600" eaLnBrk="0" fontAlgn="base" hangingPunct="0">
              <a:spcBef>
                <a:spcPct val="0"/>
              </a:spcBef>
              <a:spcAft>
                <a:spcPct val="0"/>
              </a:spcAft>
              <a:tabLst>
                <a:tab pos="2681288" algn="l"/>
              </a:tabLst>
              <a:defRPr>
                <a:solidFill>
                  <a:schemeClr val="tx1"/>
                </a:solidFill>
                <a:latin typeface="Times New Roman" pitchFamily="18" charset="0"/>
              </a:defRPr>
            </a:lvl9pPr>
          </a:lstStyle>
          <a:p>
            <a:pPr>
              <a:lnSpc>
                <a:spcPct val="130000"/>
              </a:lnSpc>
            </a:pPr>
            <a:r>
              <a:rPr lang="en-US" sz="2000" dirty="0" err="1">
                <a:latin typeface="Arial" charset="0"/>
              </a:rPr>
              <a:t>XmlNodeType</a:t>
            </a:r>
            <a:r>
              <a:rPr lang="en-US" sz="2000" dirty="0">
                <a:latin typeface="Arial" charset="0"/>
              </a:rPr>
              <a:t>	Example</a:t>
            </a:r>
          </a:p>
          <a:p>
            <a:pPr>
              <a:lnSpc>
                <a:spcPct val="130000"/>
              </a:lnSpc>
            </a:pPr>
            <a:r>
              <a:rPr lang="en-US" sz="2000" i="1" dirty="0">
                <a:latin typeface="Arial" charset="0"/>
              </a:rPr>
              <a:t>Attribute	</a:t>
            </a:r>
            <a:r>
              <a:rPr lang="en-US" sz="2000" dirty="0">
                <a:latin typeface="Arial" charset="0"/>
              </a:rPr>
              <a:t>&lt;Course image=“My445.jpeg”&gt;</a:t>
            </a:r>
          </a:p>
          <a:p>
            <a:pPr>
              <a:lnSpc>
                <a:spcPct val="130000"/>
              </a:lnSpc>
            </a:pPr>
            <a:r>
              <a:rPr lang="en-US" sz="2000" i="1" dirty="0">
                <a:latin typeface="Arial" charset="0"/>
              </a:rPr>
              <a:t>CDATA	</a:t>
            </a:r>
            <a:r>
              <a:rPr lang="en-US" sz="2000" dirty="0">
                <a:latin typeface="Arial" charset="0"/>
              </a:rPr>
              <a:t>&lt;![CDATA[“This is character data”]]&gt;</a:t>
            </a:r>
          </a:p>
          <a:p>
            <a:pPr>
              <a:lnSpc>
                <a:spcPct val="130000"/>
              </a:lnSpc>
            </a:pPr>
            <a:r>
              <a:rPr lang="en-US" sz="2000" i="1" dirty="0">
                <a:latin typeface="Arial" charset="0"/>
              </a:rPr>
              <a:t>Comment	</a:t>
            </a:r>
            <a:r>
              <a:rPr lang="en-US" sz="2000" dirty="0">
                <a:latin typeface="Arial" charset="0"/>
              </a:rPr>
              <a:t>&lt;!-- This is a comment --&gt;</a:t>
            </a:r>
          </a:p>
          <a:p>
            <a:pPr>
              <a:lnSpc>
                <a:spcPct val="130000"/>
              </a:lnSpc>
            </a:pPr>
            <a:r>
              <a:rPr lang="en-US" sz="2000" i="1" dirty="0">
                <a:latin typeface="Arial" charset="0"/>
              </a:rPr>
              <a:t>Document	</a:t>
            </a:r>
            <a:r>
              <a:rPr lang="en-US" sz="2000" dirty="0">
                <a:latin typeface="Arial" charset="0"/>
              </a:rPr>
              <a:t>&lt;Courses&gt;</a:t>
            </a:r>
          </a:p>
          <a:p>
            <a:pPr>
              <a:lnSpc>
                <a:spcPct val="130000"/>
              </a:lnSpc>
            </a:pPr>
            <a:r>
              <a:rPr lang="en-US" sz="2000" i="1" dirty="0">
                <a:latin typeface="Arial" charset="0"/>
              </a:rPr>
              <a:t>Document Type	</a:t>
            </a:r>
            <a:r>
              <a:rPr lang="en-US" sz="2000" dirty="0">
                <a:latin typeface="Arial" charset="0"/>
              </a:rPr>
              <a:t>&lt;!DOCTYPE Courses SYSTEM “Courses.dtd”&gt;</a:t>
            </a:r>
          </a:p>
          <a:p>
            <a:pPr>
              <a:lnSpc>
                <a:spcPct val="130000"/>
              </a:lnSpc>
            </a:pPr>
            <a:r>
              <a:rPr lang="en-US" sz="2000" i="1" dirty="0">
                <a:latin typeface="Arial" charset="0"/>
              </a:rPr>
              <a:t>Element	&lt;Course&gt;</a:t>
            </a:r>
          </a:p>
          <a:p>
            <a:pPr>
              <a:lnSpc>
                <a:spcPct val="130000"/>
              </a:lnSpc>
            </a:pPr>
            <a:r>
              <a:rPr lang="en-US" sz="2000" i="1" dirty="0">
                <a:latin typeface="Arial" charset="0"/>
              </a:rPr>
              <a:t>Entity	</a:t>
            </a:r>
            <a:r>
              <a:rPr lang="en-US" sz="2000" dirty="0">
                <a:latin typeface="Arial" charset="0"/>
              </a:rPr>
              <a:t>&lt;!ENTITY filename “Courses.xml”&gt;</a:t>
            </a:r>
          </a:p>
          <a:p>
            <a:pPr>
              <a:lnSpc>
                <a:spcPct val="130000"/>
              </a:lnSpc>
            </a:pPr>
            <a:r>
              <a:rPr lang="en-US" sz="2000" i="1" dirty="0" err="1">
                <a:latin typeface="Arial" charset="0"/>
              </a:rPr>
              <a:t>EntityReference</a:t>
            </a:r>
            <a:r>
              <a:rPr lang="en-US" sz="2000" i="1" dirty="0">
                <a:latin typeface="Arial" charset="0"/>
              </a:rPr>
              <a:t>	</a:t>
            </a:r>
            <a:r>
              <a:rPr lang="en-US" sz="2000" dirty="0">
                <a:latin typeface="Arial" charset="0"/>
              </a:rPr>
              <a:t>&amp;</a:t>
            </a:r>
            <a:r>
              <a:rPr lang="en-US" sz="2000" dirty="0" err="1">
                <a:latin typeface="Arial" charset="0"/>
              </a:rPr>
              <a:t>lt</a:t>
            </a:r>
            <a:r>
              <a:rPr lang="en-US" sz="2000" dirty="0">
                <a:latin typeface="Arial" charset="0"/>
              </a:rPr>
              <a:t>;</a:t>
            </a:r>
          </a:p>
          <a:p>
            <a:pPr>
              <a:lnSpc>
                <a:spcPct val="130000"/>
              </a:lnSpc>
            </a:pPr>
            <a:r>
              <a:rPr lang="en-US" sz="2000" dirty="0">
                <a:latin typeface="Arial" charset="0"/>
              </a:rPr>
              <a:t>Notation	 &lt;!NOTATION GIF89a SYSTEM “gif”&gt;</a:t>
            </a:r>
          </a:p>
          <a:p>
            <a:pPr>
              <a:lnSpc>
                <a:spcPct val="130000"/>
              </a:lnSpc>
            </a:pPr>
            <a:r>
              <a:rPr lang="en-US" sz="2000" dirty="0" err="1">
                <a:latin typeface="Arial" charset="0"/>
              </a:rPr>
              <a:t>Processinglnstruction</a:t>
            </a:r>
            <a:r>
              <a:rPr lang="en-US" sz="2000" dirty="0">
                <a:latin typeface="Arial" charset="0"/>
              </a:rPr>
              <a:t>	 &lt;?xml-</a:t>
            </a:r>
            <a:r>
              <a:rPr lang="en-US" sz="2000" dirty="0" err="1">
                <a:latin typeface="Arial" charset="0"/>
              </a:rPr>
              <a:t>stylesheet</a:t>
            </a:r>
            <a:r>
              <a:rPr lang="en-US" sz="2000" dirty="0">
                <a:latin typeface="Arial" charset="0"/>
              </a:rPr>
              <a:t> type=“text/</a:t>
            </a:r>
            <a:r>
              <a:rPr lang="en-US" sz="2000" dirty="0" err="1">
                <a:latin typeface="Arial" charset="0"/>
              </a:rPr>
              <a:t>xsl</a:t>
            </a:r>
            <a:r>
              <a:rPr lang="en-US" sz="2000" dirty="0">
                <a:latin typeface="Arial" charset="0"/>
              </a:rPr>
              <a:t>” </a:t>
            </a:r>
            <a:r>
              <a:rPr lang="en-US" sz="2000" dirty="0" err="1">
                <a:latin typeface="Arial" charset="0"/>
              </a:rPr>
              <a:t>href</a:t>
            </a:r>
            <a:r>
              <a:rPr lang="en-US" sz="2000" dirty="0">
                <a:latin typeface="Arial" charset="0"/>
              </a:rPr>
              <a:t>=“Courses.xsl”?&gt; </a:t>
            </a:r>
          </a:p>
          <a:p>
            <a:pPr>
              <a:lnSpc>
                <a:spcPct val="130000"/>
              </a:lnSpc>
            </a:pPr>
            <a:r>
              <a:rPr lang="en-US" sz="2000" dirty="0">
                <a:latin typeface="Arial" charset="0"/>
              </a:rPr>
              <a:t>Text	 &lt;Code&gt;CSE445&lt;/Code&gt;</a:t>
            </a:r>
          </a:p>
          <a:p>
            <a:pPr>
              <a:lnSpc>
                <a:spcPct val="130000"/>
              </a:lnSpc>
            </a:pPr>
            <a:r>
              <a:rPr lang="en-US" sz="2000" dirty="0">
                <a:latin typeface="Arial" charset="0"/>
              </a:rPr>
              <a:t>Whitespace	 &lt;Name/&gt;\r\n&lt;Name/&gt;</a:t>
            </a:r>
          </a:p>
          <a:p>
            <a:pPr>
              <a:lnSpc>
                <a:spcPct val="130000"/>
              </a:lnSpc>
            </a:pPr>
            <a:r>
              <a:rPr lang="en-US" sz="2000" dirty="0" err="1">
                <a:latin typeface="Arial" charset="0"/>
              </a:rPr>
              <a:t>XmlDeclaration</a:t>
            </a:r>
            <a:r>
              <a:rPr lang="en-US" sz="2000" dirty="0">
                <a:latin typeface="Arial" charset="0"/>
              </a:rPr>
              <a:t>	 &lt;?xml version=“1.0”?&gt;</a:t>
            </a:r>
          </a:p>
        </p:txBody>
      </p:sp>
      <p:sp>
        <p:nvSpPr>
          <p:cNvPr id="40965" name="Line 9"/>
          <p:cNvSpPr>
            <a:spLocks noChangeShapeType="1"/>
          </p:cNvSpPr>
          <p:nvPr/>
        </p:nvSpPr>
        <p:spPr bwMode="auto">
          <a:xfrm flipV="1">
            <a:off x="304800" y="1371600"/>
            <a:ext cx="8686800" cy="46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44100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p:txBody>
          <a:bodyPr/>
          <a:lstStyle/>
          <a:p>
            <a:r>
              <a:rPr lang="en-US" smtClean="0"/>
              <a:t>Processing </a:t>
            </a:r>
            <a:r>
              <a:rPr lang="en-US" smtClean="0">
                <a:solidFill>
                  <a:srgbClr val="0000FF"/>
                </a:solidFill>
              </a:rPr>
              <a:t>DataSet</a:t>
            </a:r>
            <a:r>
              <a:rPr lang="en-US" smtClean="0"/>
              <a:t> from Web Services</a:t>
            </a:r>
          </a:p>
        </p:txBody>
      </p:sp>
      <p:sp>
        <p:nvSpPr>
          <p:cNvPr id="3" name="Content Placeholder 2"/>
          <p:cNvSpPr>
            <a:spLocks noGrp="1"/>
          </p:cNvSpPr>
          <p:nvPr>
            <p:ph idx="1"/>
          </p:nvPr>
        </p:nvSpPr>
        <p:spPr>
          <a:xfrm>
            <a:off x="3505200" y="2895600"/>
            <a:ext cx="4953000" cy="3581400"/>
          </a:xfrm>
        </p:spPr>
        <p:txBody>
          <a:bodyPr/>
          <a:lstStyle/>
          <a:p>
            <a:pPr>
              <a:buFont typeface="Wingdings" pitchFamily="2" charset="2"/>
              <a:buNone/>
              <a:tabLst>
                <a:tab pos="688975" algn="l"/>
                <a:tab pos="1139825" algn="l"/>
                <a:tab pos="1484313" algn="l"/>
              </a:tabLst>
            </a:pPr>
            <a:r>
              <a:rPr lang="en-US" sz="1800" smtClean="0"/>
              <a:t>&lt;?xml version="1.0" encoding="utf-8" ?&gt; </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r>
              <a:rPr lang="en-US" sz="1800" b="1" smtClean="0"/>
              <a:t>	</a:t>
            </a:r>
            <a:r>
              <a:rPr lang="en-US" sz="1800" smtClean="0"/>
              <a:t>&lt;Table&gt;</a:t>
            </a:r>
          </a:p>
          <a:p>
            <a:pPr>
              <a:buFont typeface="Wingdings" pitchFamily="2" charset="2"/>
              <a:buNone/>
              <a:tabLst>
                <a:tab pos="688975" algn="l"/>
                <a:tab pos="1139825" algn="l"/>
                <a:tab pos="1484313" algn="l"/>
              </a:tabLst>
            </a:pPr>
            <a:r>
              <a:rPr lang="en-US" sz="1800" b="1" smtClean="0"/>
              <a:t> 		</a:t>
            </a:r>
            <a:r>
              <a:rPr lang="en-US" sz="1800" smtClean="0"/>
              <a:t> &lt;CITY&gt;</a:t>
            </a:r>
            <a:r>
              <a:rPr lang="en-US" sz="1800" b="1" smtClean="0"/>
              <a:t>Tempe</a:t>
            </a:r>
            <a:r>
              <a:rPr lang="en-US" sz="1800" smtClean="0"/>
              <a:t>&lt;/CITY&gt; </a:t>
            </a:r>
          </a:p>
          <a:p>
            <a:pPr>
              <a:buFont typeface="Wingdings" pitchFamily="2" charset="2"/>
              <a:buNone/>
              <a:tabLst>
                <a:tab pos="688975" algn="l"/>
                <a:tab pos="1139825" algn="l"/>
                <a:tab pos="1484313" algn="l"/>
              </a:tabLst>
            </a:pPr>
            <a:r>
              <a:rPr lang="en-US" sz="1800" b="1" smtClean="0"/>
              <a:t> </a:t>
            </a:r>
            <a:r>
              <a:rPr lang="en-US" sz="1800" smtClean="0"/>
              <a:t> 		&lt;STATE&gt;</a:t>
            </a:r>
            <a:r>
              <a:rPr lang="en-US" sz="1800" b="1" smtClean="0"/>
              <a:t>AZ</a:t>
            </a:r>
            <a:r>
              <a:rPr lang="en-US" sz="1800" smtClean="0"/>
              <a:t>&lt;/STATE&gt; </a:t>
            </a:r>
          </a:p>
          <a:p>
            <a:pPr>
              <a:buFont typeface="Wingdings" pitchFamily="2" charset="2"/>
              <a:buNone/>
              <a:tabLst>
                <a:tab pos="688975" algn="l"/>
                <a:tab pos="1139825" algn="l"/>
                <a:tab pos="1484313" algn="l"/>
              </a:tabLst>
            </a:pPr>
            <a:r>
              <a:rPr lang="en-US" sz="1800" b="1" smtClean="0"/>
              <a:t> </a:t>
            </a:r>
            <a:r>
              <a:rPr lang="en-US" sz="1800" smtClean="0"/>
              <a:t> 		&lt;ZIP&gt;</a:t>
            </a:r>
            <a:r>
              <a:rPr lang="en-US" sz="1800" b="1" smtClean="0"/>
              <a:t>85281</a:t>
            </a:r>
            <a:r>
              <a:rPr lang="en-US" sz="1800" smtClean="0"/>
              <a:t>&lt;/ZIP&gt; </a:t>
            </a:r>
          </a:p>
          <a:p>
            <a:pPr>
              <a:buFont typeface="Wingdings" pitchFamily="2" charset="2"/>
              <a:buNone/>
              <a:tabLst>
                <a:tab pos="688975" algn="l"/>
                <a:tab pos="1139825" algn="l"/>
                <a:tab pos="1484313" algn="l"/>
              </a:tabLst>
            </a:pPr>
            <a:r>
              <a:rPr lang="en-US" sz="1800" b="1" smtClean="0"/>
              <a:t> </a:t>
            </a:r>
            <a:r>
              <a:rPr lang="en-US" sz="1800" smtClean="0"/>
              <a:t> 		&lt;AREA_CODE&gt;</a:t>
            </a:r>
            <a:r>
              <a:rPr lang="en-US" sz="1800" b="1" smtClean="0"/>
              <a:t>602</a:t>
            </a:r>
            <a:r>
              <a:rPr lang="en-US" sz="1800" smtClean="0"/>
              <a:t>&lt;/AREA_CODE&gt; </a:t>
            </a:r>
          </a:p>
          <a:p>
            <a:pPr>
              <a:buFont typeface="Wingdings" pitchFamily="2" charset="2"/>
              <a:buNone/>
              <a:tabLst>
                <a:tab pos="688975" algn="l"/>
                <a:tab pos="1139825" algn="l"/>
                <a:tab pos="1484313" algn="l"/>
              </a:tabLst>
            </a:pPr>
            <a:r>
              <a:rPr lang="en-US" sz="1800" b="1" smtClean="0"/>
              <a:t> 		</a:t>
            </a:r>
            <a:r>
              <a:rPr lang="en-US" sz="1800" smtClean="0"/>
              <a:t>&lt;TIME_ZONE&gt;</a:t>
            </a:r>
            <a:r>
              <a:rPr lang="en-US" sz="1800" b="1" smtClean="0"/>
              <a:t>M</a:t>
            </a:r>
            <a:r>
              <a:rPr lang="en-US" sz="1800" smtClean="0"/>
              <a:t>&lt;/TIME_ZONE&gt; </a:t>
            </a:r>
          </a:p>
          <a:p>
            <a:pPr>
              <a:buFont typeface="Wingdings" pitchFamily="2" charset="2"/>
              <a:buNone/>
              <a:tabLst>
                <a:tab pos="688975" algn="l"/>
                <a:tab pos="1139825" algn="l"/>
                <a:tab pos="1484313" algn="l"/>
              </a:tabLst>
            </a:pPr>
            <a:r>
              <a:rPr lang="en-US" sz="1800" b="1" smtClean="0"/>
              <a:t> </a:t>
            </a:r>
            <a:r>
              <a:rPr lang="en-US" sz="1800" smtClean="0"/>
              <a:t> 	&lt;/Table&gt;</a:t>
            </a:r>
          </a:p>
          <a:p>
            <a:pPr>
              <a:buFont typeface="Wingdings" pitchFamily="2" charset="2"/>
              <a:buNone/>
              <a:tabLst>
                <a:tab pos="688975" algn="l"/>
                <a:tab pos="1139825" algn="l"/>
                <a:tab pos="1484313" algn="l"/>
              </a:tabLst>
            </a:pPr>
            <a:r>
              <a:rPr lang="en-US" sz="1800" smtClean="0"/>
              <a:t>&lt;/NewDataSet&gt;</a:t>
            </a:r>
          </a:p>
          <a:p>
            <a:pPr>
              <a:buFont typeface="Wingdings" pitchFamily="2" charset="2"/>
              <a:buNone/>
              <a:tabLst>
                <a:tab pos="688975" algn="l"/>
                <a:tab pos="1139825" algn="l"/>
                <a:tab pos="1484313" algn="l"/>
              </a:tabLst>
            </a:pPr>
            <a:endParaRPr lang="en-US" sz="1800" smtClean="0"/>
          </a:p>
        </p:txBody>
      </p:sp>
      <p:sp>
        <p:nvSpPr>
          <p:cNvPr id="71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1A9DC51-DF56-434F-9279-36F5D05D0793}" type="slidenum">
              <a:rPr lang="en-US" smtClean="0">
                <a:solidFill>
                  <a:schemeClr val="tx2"/>
                </a:solidFill>
              </a:rPr>
              <a:pPr/>
              <a:t>4</a:t>
            </a:fld>
            <a:endParaRPr lang="en-US" smtClean="0">
              <a:solidFill>
                <a:schemeClr val="tx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up)">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097D11E1-7A07-4D1B-A575-F9999B17FAD3}" type="slidenum">
              <a:rPr lang="en-US" smtClean="0">
                <a:solidFill>
                  <a:schemeClr val="tx2"/>
                </a:solidFill>
              </a:rPr>
              <a:pPr/>
              <a:t>5</a:t>
            </a:fld>
            <a:endParaRPr lang="en-US" smtClean="0">
              <a:solidFill>
                <a:schemeClr val="tx2"/>
              </a:solidFill>
            </a:endParaRPr>
          </a:p>
        </p:txBody>
      </p:sp>
      <p:sp>
        <p:nvSpPr>
          <p:cNvPr id="8195" name="Rectangle 3"/>
          <p:cNvSpPr>
            <a:spLocks noGrp="1" noChangeArrowheads="1"/>
          </p:cNvSpPr>
          <p:nvPr>
            <p:ph type="title"/>
          </p:nvPr>
        </p:nvSpPr>
        <p:spPr/>
        <p:txBody>
          <a:bodyPr/>
          <a:lstStyle/>
          <a:p>
            <a:pPr eaLnBrk="1" hangingPunct="1"/>
            <a:r>
              <a:rPr lang="de-DE" altLang="zh-CN" smtClean="0">
                <a:ea typeface="SimSun" pitchFamily="2" charset="-122"/>
              </a:rPr>
              <a:t>XML </a:t>
            </a:r>
            <a:r>
              <a:rPr lang="en-US" smtClean="0"/>
              <a:t>Extensible Markup Language </a:t>
            </a:r>
          </a:p>
        </p:txBody>
      </p:sp>
      <p:sp>
        <p:nvSpPr>
          <p:cNvPr id="5124" name="Rectangle 4"/>
          <p:cNvSpPr>
            <a:spLocks noGrp="1" noChangeArrowheads="1"/>
          </p:cNvSpPr>
          <p:nvPr>
            <p:ph type="body" idx="1"/>
          </p:nvPr>
        </p:nvSpPr>
        <p:spPr>
          <a:xfrm>
            <a:off x="609600" y="1143000"/>
            <a:ext cx="8458200" cy="5486400"/>
          </a:xfrm>
        </p:spPr>
        <p:txBody>
          <a:bodyPr/>
          <a:lstStyle/>
          <a:p>
            <a:pPr eaLnBrk="1" hangingPunct="1">
              <a:lnSpc>
                <a:spcPct val="108000"/>
              </a:lnSpc>
            </a:pPr>
            <a:r>
              <a:rPr lang="en-US" dirty="0" smtClean="0"/>
              <a:t>XML is of plain text and with self-describing; </a:t>
            </a:r>
          </a:p>
          <a:p>
            <a:pPr eaLnBrk="1" hangingPunct="1">
              <a:lnSpc>
                <a:spcPct val="108000"/>
              </a:lnSpc>
            </a:pPr>
            <a:r>
              <a:rPr lang="en-US" dirty="0" smtClean="0"/>
              <a:t>Uses self-defined markup tags surrounding sentences, statements, paragraphs, and even complete documents. </a:t>
            </a:r>
          </a:p>
          <a:p>
            <a:pPr eaLnBrk="1" hangingPunct="1">
              <a:lnSpc>
                <a:spcPct val="108000"/>
              </a:lnSpc>
            </a:pPr>
            <a:r>
              <a:rPr lang="en-US" dirty="0" smtClean="0"/>
              <a:t>The tags provide additional information about the data they envelope. </a:t>
            </a:r>
          </a:p>
          <a:p>
            <a:pPr eaLnBrk="1" hangingPunct="1">
              <a:lnSpc>
                <a:spcPct val="108000"/>
              </a:lnSpc>
            </a:pPr>
            <a:r>
              <a:rPr lang="en-US" dirty="0" smtClean="0"/>
              <a:t>It uses elements and attributes to provide both a logical structure and a physical structure to the document.</a:t>
            </a:r>
          </a:p>
          <a:p>
            <a:pPr eaLnBrk="1" hangingPunct="1">
              <a:lnSpc>
                <a:spcPct val="108000"/>
              </a:lnSpc>
            </a:pPr>
            <a:r>
              <a:rPr lang="en-US" dirty="0" smtClean="0"/>
              <a:t>XML contains metadata: Data about data. </a:t>
            </a:r>
          </a:p>
          <a:p>
            <a:pPr eaLnBrk="1" hangingPunct="1">
              <a:lnSpc>
                <a:spcPct val="108000"/>
              </a:lnSpc>
            </a:pPr>
            <a:r>
              <a:rPr lang="en-US" dirty="0" smtClean="0"/>
              <a:t>It is a meta language: a language used for defining other languages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wipe(up)">
                                      <p:cBhvr>
                                        <p:cTn id="7" dur="500"/>
                                        <p:tgtEl>
                                          <p:spTgt spid="5124">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24">
                                            <p:txEl>
                                              <p:pRg st="4" end="4"/>
                                            </p:txEl>
                                          </p:spTgt>
                                        </p:tgtEl>
                                        <p:attrNameLst>
                                          <p:attrName>style.visibility</p:attrName>
                                        </p:attrNameLst>
                                      </p:cBhvr>
                                      <p:to>
                                        <p:strVal val="visible"/>
                                      </p:to>
                                    </p:set>
                                    <p:animEffect transition="in" filter="wipe(up)">
                                      <p:cBhvr>
                                        <p:cTn id="11" dur="500"/>
                                        <p:tgtEl>
                                          <p:spTgt spid="5124">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24">
                                            <p:txEl>
                                              <p:pRg st="5" end="5"/>
                                            </p:txEl>
                                          </p:spTgt>
                                        </p:tgtEl>
                                        <p:attrNameLst>
                                          <p:attrName>style.visibility</p:attrName>
                                        </p:attrNameLst>
                                      </p:cBhvr>
                                      <p:to>
                                        <p:strVal val="visible"/>
                                      </p:to>
                                    </p:set>
                                    <p:animEffect transition="in" filter="wipe(up)">
                                      <p:cBhvr>
                                        <p:cTn id="15"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8A73F95D-C968-44E3-A352-E4B69D8A9207}" type="slidenum">
              <a:rPr lang="en-US" smtClean="0">
                <a:solidFill>
                  <a:schemeClr val="tx2"/>
                </a:solidFill>
              </a:rPr>
              <a:pPr/>
              <a:t>6</a:t>
            </a:fld>
            <a:endParaRPr lang="en-US" smtClean="0">
              <a:solidFill>
                <a:schemeClr val="tx2"/>
              </a:solidFill>
            </a:endParaRPr>
          </a:p>
        </p:txBody>
      </p:sp>
      <p:sp>
        <p:nvSpPr>
          <p:cNvPr id="9219"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 </a:t>
            </a:r>
            <a:endParaRPr lang="en-US" smtClean="0"/>
          </a:p>
        </p:txBody>
      </p:sp>
      <p:sp>
        <p:nvSpPr>
          <p:cNvPr id="9220" name="Rectangle 3"/>
          <p:cNvSpPr>
            <a:spLocks noGrp="1" noChangeArrowheads="1"/>
          </p:cNvSpPr>
          <p:nvPr>
            <p:ph type="body" idx="1"/>
          </p:nvPr>
        </p:nvSpPr>
        <p:spPr>
          <a:xfrm>
            <a:off x="609600" y="1143000"/>
            <a:ext cx="8458200" cy="1547813"/>
          </a:xfrm>
        </p:spPr>
        <p:txBody>
          <a:bodyPr/>
          <a:lstStyle/>
          <a:p>
            <a:pPr eaLnBrk="1" hangingPunct="1"/>
            <a:r>
              <a:rPr lang="en-US" smtClean="0"/>
              <a:t>An XML document starts with a prolog consisting of a declaration and optional references to external documents (namespaces): </a:t>
            </a:r>
          </a:p>
          <a:p>
            <a:pPr eaLnBrk="1" hangingPunct="1"/>
            <a:endParaRPr lang="en-US" smtClean="0"/>
          </a:p>
          <a:p>
            <a:pPr eaLnBrk="1" hangingPunct="1"/>
            <a:endParaRPr lang="en-US" smtClean="0"/>
          </a:p>
          <a:p>
            <a:pPr eaLnBrk="1" hangingPunct="1">
              <a:buFont typeface="Wingdings" pitchFamily="2" charset="2"/>
              <a:buNone/>
            </a:pPr>
            <a:endParaRPr lang="en-US" smtClean="0"/>
          </a:p>
        </p:txBody>
      </p:sp>
      <p:sp>
        <p:nvSpPr>
          <p:cNvPr id="6" name="Rectangle 5"/>
          <p:cNvSpPr/>
          <p:nvPr/>
        </p:nvSpPr>
        <p:spPr>
          <a:xfrm>
            <a:off x="990600" y="2514600"/>
            <a:ext cx="6629400" cy="2032000"/>
          </a:xfrm>
          <a:prstGeom prst="rect">
            <a:avLst/>
          </a:prstGeom>
          <a:ln>
            <a:solidFill>
              <a:schemeClr val="tx1"/>
            </a:solidFill>
          </a:ln>
        </p:spPr>
        <p:txBody>
          <a:bodyPr>
            <a:spAutoFit/>
          </a:bodyPr>
          <a:lstStyle/>
          <a:p>
            <a:pPr eaLnBrk="1" hangingPunct="1">
              <a:buFont typeface="Wingdings" pitchFamily="2" charset="2"/>
              <a:buNone/>
              <a:tabLst>
                <a:tab pos="457200" algn="l"/>
                <a:tab pos="914400" algn="l"/>
              </a:tabLst>
              <a:defRPr/>
            </a:pPr>
            <a:r>
              <a:rPr lang="en-US" dirty="0">
                <a:solidFill>
                  <a:schemeClr val="tx2">
                    <a:lumMod val="75000"/>
                  </a:schemeClr>
                </a:solidFill>
                <a:latin typeface="Arial" pitchFamily="34" charset="0"/>
              </a:rPr>
              <a:t>&lt;?xml version="1.0" encoding="UTF-8"&gt;</a:t>
            </a:r>
          </a:p>
          <a:p>
            <a:pPr>
              <a:tabLst>
                <a:tab pos="457200" algn="l"/>
                <a:tab pos="914400" algn="l"/>
              </a:tabLst>
              <a:defRPr/>
            </a:pPr>
            <a:r>
              <a:rPr lang="en-US" dirty="0">
                <a:solidFill>
                  <a:schemeClr val="tx2">
                    <a:lumMod val="75000"/>
                  </a:schemeClr>
                </a:solidFill>
                <a:latin typeface="Arial" pitchFamily="34" charset="0"/>
              </a:rPr>
              <a:t>&lt;instructor </a:t>
            </a:r>
            <a:r>
              <a:rPr lang="en-US" dirty="0">
                <a:solidFill>
                  <a:schemeClr val="accent1">
                    <a:lumMod val="75000"/>
                  </a:schemeClr>
                </a:solidFill>
                <a:latin typeface="Arial" pitchFamily="34" charset="0"/>
              </a:rPr>
              <a:t>course=“Service-Oriented Computing" </a:t>
            </a:r>
          </a:p>
          <a:p>
            <a:pPr>
              <a:tabLst>
                <a:tab pos="457200" algn="l"/>
                <a:tab pos="914400" algn="l"/>
              </a:tabLst>
              <a:defRPr/>
            </a:pPr>
            <a:r>
              <a:rPr lang="en-US" dirty="0">
                <a:solidFill>
                  <a:schemeClr val="tx2">
                    <a:lumMod val="75000"/>
                  </a:schemeClr>
                </a:solidFill>
                <a:latin typeface="Arial" pitchFamily="34" charset="0"/>
              </a:rPr>
              <a:t>	&lt;name&gt;</a:t>
            </a:r>
            <a:r>
              <a:rPr lang="en-US" dirty="0">
                <a:latin typeface="Arial" pitchFamily="34" charset="0"/>
              </a:rPr>
              <a:t>	</a:t>
            </a:r>
          </a:p>
          <a:p>
            <a:pPr>
              <a:tabLst>
                <a:tab pos="457200" algn="l"/>
                <a:tab pos="914400" algn="l"/>
              </a:tabLst>
              <a:defRPr/>
            </a:pPr>
            <a:r>
              <a:rPr lang="en-US" dirty="0">
                <a:latin typeface="Arial" pitchFamily="34" charset="0"/>
              </a:rPr>
              <a:t>		&lt;first&gt;</a:t>
            </a:r>
            <a:r>
              <a:rPr lang="en-US" dirty="0">
                <a:solidFill>
                  <a:schemeClr val="folHlink"/>
                </a:solidFill>
                <a:latin typeface="Arial" pitchFamily="34" charset="0"/>
              </a:rPr>
              <a:t>John</a:t>
            </a:r>
            <a:r>
              <a:rPr lang="en-US" dirty="0">
                <a:latin typeface="Arial" pitchFamily="34" charset="0"/>
              </a:rPr>
              <a:t>&lt;/first&gt;</a:t>
            </a:r>
          </a:p>
          <a:p>
            <a:pPr>
              <a:tabLst>
                <a:tab pos="457200" algn="l"/>
                <a:tab pos="914400" algn="l"/>
              </a:tabLst>
              <a:defRPr/>
            </a:pPr>
            <a:r>
              <a:rPr lang="en-US" dirty="0">
                <a:latin typeface="Arial" pitchFamily="34" charset="0"/>
              </a:rPr>
              <a:t>		&lt;last&gt;</a:t>
            </a:r>
            <a:r>
              <a:rPr lang="en-US" dirty="0">
                <a:solidFill>
                  <a:schemeClr val="folHlink"/>
                </a:solidFill>
                <a:latin typeface="Arial" pitchFamily="34" charset="0"/>
              </a:rPr>
              <a:t>Doe</a:t>
            </a:r>
            <a:r>
              <a:rPr lang="en-US" dirty="0">
                <a:latin typeface="Arial" pitchFamily="34" charset="0"/>
              </a:rPr>
              <a:t>&lt;/last&gt;</a:t>
            </a:r>
          </a:p>
          <a:p>
            <a:pPr>
              <a:tabLst>
                <a:tab pos="457200" algn="l"/>
                <a:tab pos="914400" algn="l"/>
              </a:tabLst>
              <a:defRPr/>
            </a:pPr>
            <a:r>
              <a:rPr lang="en-US" dirty="0">
                <a:latin typeface="Arial" pitchFamily="34" charset="0"/>
              </a:rPr>
              <a:t>	&lt;/name&gt;</a:t>
            </a:r>
            <a:endParaRPr lang="en-US" dirty="0">
              <a:solidFill>
                <a:schemeClr val="tx2">
                  <a:lumMod val="75000"/>
                </a:schemeClr>
              </a:solidFill>
              <a:latin typeface="Arial" pitchFamily="34" charset="0"/>
            </a:endParaRPr>
          </a:p>
          <a:p>
            <a:pPr>
              <a:tabLst>
                <a:tab pos="457200" algn="l"/>
                <a:tab pos="914400" algn="l"/>
              </a:tabLst>
              <a:defRPr/>
            </a:pPr>
            <a:r>
              <a:rPr lang="en-US" dirty="0">
                <a:solidFill>
                  <a:schemeClr val="tx2">
                    <a:lumMod val="75000"/>
                  </a:schemeClr>
                </a:solidFill>
                <a:latin typeface="Arial" pitchFamily="34" charset="0"/>
              </a:rPr>
              <a:t>&lt;/instructor&gt;</a:t>
            </a:r>
          </a:p>
        </p:txBody>
      </p:sp>
      <p:sp>
        <p:nvSpPr>
          <p:cNvPr id="7" name="Rectangle 6"/>
          <p:cNvSpPr/>
          <p:nvPr/>
        </p:nvSpPr>
        <p:spPr>
          <a:xfrm>
            <a:off x="457200" y="4648200"/>
            <a:ext cx="8153400" cy="1901825"/>
          </a:xfrm>
          <a:prstGeom prst="rect">
            <a:avLst/>
          </a:prstGeom>
        </p:spPr>
        <p:txBody>
          <a:bodyPr>
            <a:spAutoFit/>
          </a:bodyPr>
          <a:lstStyle/>
          <a:p>
            <a:pPr marL="342900" indent="-342900" eaLnBrk="1" hangingPunct="1">
              <a:spcBef>
                <a:spcPct val="20000"/>
              </a:spcBef>
              <a:buClr>
                <a:schemeClr val="folHlink"/>
              </a:buClr>
              <a:buSzPct val="60000"/>
              <a:buFont typeface="Wingdings" pitchFamily="2" charset="2"/>
              <a:buChar char="n"/>
              <a:defRPr/>
            </a:pPr>
            <a:r>
              <a:rPr lang="en-US" sz="2800" dirty="0">
                <a:latin typeface="+mn-lt"/>
              </a:rPr>
              <a:t>The first line declares that the document follows XML version 1.0 and using encoding method UTF-8. </a:t>
            </a:r>
          </a:p>
          <a:p>
            <a:pPr marL="342900" indent="-342900" eaLnBrk="1" hangingPunct="1">
              <a:spcBef>
                <a:spcPct val="20000"/>
              </a:spcBef>
              <a:buClr>
                <a:schemeClr val="folHlink"/>
              </a:buClr>
              <a:buSzPct val="60000"/>
              <a:buFont typeface="Wingdings" pitchFamily="2" charset="2"/>
              <a:buChar char="n"/>
              <a:defRPr/>
            </a:pPr>
            <a:r>
              <a:rPr lang="en-US" sz="2800" dirty="0">
                <a:latin typeface="+mn-lt"/>
              </a:rPr>
              <a:t>The remaining lines contain data, called “elements”, stored in the XML file.</a:t>
            </a:r>
          </a:p>
        </p:txBody>
      </p:sp>
      <p:sp>
        <p:nvSpPr>
          <p:cNvPr id="3" name="Freeform 2"/>
          <p:cNvSpPr/>
          <p:nvPr/>
        </p:nvSpPr>
        <p:spPr bwMode="auto">
          <a:xfrm>
            <a:off x="172720" y="2690813"/>
            <a:ext cx="772160" cy="2275840"/>
          </a:xfrm>
          <a:custGeom>
            <a:avLst/>
            <a:gdLst>
              <a:gd name="connsiteX0" fmla="*/ 284480 w 772160"/>
              <a:gd name="connsiteY0" fmla="*/ 2275840 h 2275840"/>
              <a:gd name="connsiteX1" fmla="*/ 10160 w 772160"/>
              <a:gd name="connsiteY1" fmla="*/ 2265680 h 2275840"/>
              <a:gd name="connsiteX2" fmla="*/ 0 w 772160"/>
              <a:gd name="connsiteY2" fmla="*/ 10160 h 2275840"/>
              <a:gd name="connsiteX3" fmla="*/ 772160 w 772160"/>
              <a:gd name="connsiteY3" fmla="*/ 0 h 2275840"/>
            </a:gdLst>
            <a:ahLst/>
            <a:cxnLst>
              <a:cxn ang="0">
                <a:pos x="connsiteX0" y="connsiteY0"/>
              </a:cxn>
              <a:cxn ang="0">
                <a:pos x="connsiteX1" y="connsiteY1"/>
              </a:cxn>
              <a:cxn ang="0">
                <a:pos x="connsiteX2" y="connsiteY2"/>
              </a:cxn>
              <a:cxn ang="0">
                <a:pos x="connsiteX3" y="connsiteY3"/>
              </a:cxn>
            </a:cxnLst>
            <a:rect l="l" t="t" r="r" b="b"/>
            <a:pathLst>
              <a:path w="772160" h="2275840">
                <a:moveTo>
                  <a:pt x="284480" y="2275840"/>
                </a:moveTo>
                <a:lnTo>
                  <a:pt x="10160" y="2265680"/>
                </a:lnTo>
                <a:cubicBezTo>
                  <a:pt x="6773" y="1513840"/>
                  <a:pt x="3387" y="762000"/>
                  <a:pt x="0" y="10160"/>
                </a:cubicBezTo>
                <a:lnTo>
                  <a:pt x="772160" y="0"/>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AutoShape 5"/>
          <p:cNvSpPr>
            <a:spLocks noChangeArrowheads="1"/>
          </p:cNvSpPr>
          <p:nvPr/>
        </p:nvSpPr>
        <p:spPr bwMode="auto">
          <a:xfrm>
            <a:off x="152400" y="5257800"/>
            <a:ext cx="1333500" cy="801688"/>
          </a:xfrm>
          <a:prstGeom prst="wedgeEllipseCallout">
            <a:avLst>
              <a:gd name="adj1" fmla="val 81995"/>
              <a:gd name="adj2" fmla="val -75926"/>
            </a:avLst>
          </a:prstGeom>
          <a:solidFill>
            <a:schemeClr val="bg1"/>
          </a:solidFill>
          <a:ln w="9525">
            <a:solidFill>
              <a:schemeClr val="tx1"/>
            </a:solidFill>
            <a:miter lim="800000"/>
            <a:headEnd/>
            <a:tailEnd/>
          </a:ln>
        </p:spPr>
        <p:txBody>
          <a:bodyPr/>
          <a:lstStyle/>
          <a:p>
            <a:pPr algn="ctr"/>
            <a:r>
              <a:rPr lang="en-US"/>
              <a:t>Child element</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F7AD6B25-8806-4CD5-AEFF-5ED05147C6D5}" type="slidenum">
              <a:rPr lang="en-US" smtClean="0">
                <a:solidFill>
                  <a:schemeClr val="tx2"/>
                </a:solidFill>
              </a:rPr>
              <a:pPr/>
              <a:t>7</a:t>
            </a:fld>
            <a:endParaRPr lang="en-US" smtClean="0">
              <a:solidFill>
                <a:schemeClr val="tx2"/>
              </a:solidFill>
            </a:endParaRPr>
          </a:p>
        </p:txBody>
      </p:sp>
      <p:sp>
        <p:nvSpPr>
          <p:cNvPr id="10244"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a:t>
            </a:r>
            <a:endParaRPr lang="en-US" smtClean="0"/>
          </a:p>
        </p:txBody>
      </p:sp>
      <p:sp>
        <p:nvSpPr>
          <p:cNvPr id="10245" name="Rectangle 3"/>
          <p:cNvSpPr>
            <a:spLocks noGrp="1" noChangeArrowheads="1"/>
          </p:cNvSpPr>
          <p:nvPr>
            <p:ph type="body" idx="1"/>
          </p:nvPr>
        </p:nvSpPr>
        <p:spPr>
          <a:xfrm>
            <a:off x="609600" y="1143000"/>
            <a:ext cx="8458200" cy="3276600"/>
          </a:xfrm>
        </p:spPr>
        <p:txBody>
          <a:bodyPr/>
          <a:lstStyle/>
          <a:p>
            <a:pPr eaLnBrk="1" hangingPunct="1"/>
            <a:r>
              <a:rPr lang="en-US" sz="2400" dirty="0" smtClean="0"/>
              <a:t>Each </a:t>
            </a:r>
            <a:r>
              <a:rPr lang="en-US" sz="2400" b="1" dirty="0" smtClean="0">
                <a:solidFill>
                  <a:schemeClr val="folHlink"/>
                </a:solidFill>
              </a:rPr>
              <a:t>element</a:t>
            </a:r>
            <a:r>
              <a:rPr lang="en-US" sz="2400" dirty="0" smtClean="0"/>
              <a:t> is quoted by a pair of tags (opening and closing tags). Tag names are not predefined and can be chosen freely except a few restrictions. A tag must </a:t>
            </a:r>
          </a:p>
          <a:p>
            <a:pPr lvl="1" eaLnBrk="1" hangingPunct="1"/>
            <a:r>
              <a:rPr lang="en-US" sz="2400" dirty="0" smtClean="0"/>
              <a:t>start with a letter, an underscore, or a colon. </a:t>
            </a:r>
          </a:p>
          <a:p>
            <a:pPr lvl="1" eaLnBrk="1" hangingPunct="1"/>
            <a:r>
              <a:rPr lang="en-US" sz="2400" dirty="0" smtClean="0"/>
              <a:t>not start with the reserved word </a:t>
            </a:r>
            <a:r>
              <a:rPr lang="en-US" sz="2400" dirty="0" smtClean="0">
                <a:latin typeface="Arial" charset="0"/>
              </a:rPr>
              <a:t>xml</a:t>
            </a:r>
            <a:r>
              <a:rPr lang="en-US" sz="2400" dirty="0" smtClean="0"/>
              <a:t> (case insensitive). </a:t>
            </a:r>
          </a:p>
          <a:p>
            <a:pPr eaLnBrk="1" hangingPunct="1"/>
            <a:r>
              <a:rPr lang="en-US" sz="2400" dirty="0" smtClean="0"/>
              <a:t>An </a:t>
            </a:r>
            <a:r>
              <a:rPr lang="en-US" sz="2400" b="1" dirty="0" smtClean="0">
                <a:solidFill>
                  <a:srgbClr val="008000"/>
                </a:solidFill>
              </a:rPr>
              <a:t>attribute</a:t>
            </a:r>
            <a:r>
              <a:rPr lang="en-US" sz="2400" dirty="0" smtClean="0"/>
              <a:t> is a </a:t>
            </a:r>
            <a:r>
              <a:rPr lang="en-US" sz="2400" u="sng" dirty="0" smtClean="0"/>
              <a:t>name = "value"</a:t>
            </a:r>
            <a:r>
              <a:rPr lang="en-US" sz="2400" dirty="0" smtClean="0"/>
              <a:t> equation inside the </a:t>
            </a:r>
            <a:r>
              <a:rPr lang="en-US" sz="2400" dirty="0" smtClean="0">
                <a:solidFill>
                  <a:srgbClr val="0000FF"/>
                </a:solidFill>
              </a:rPr>
              <a:t>opening tag</a:t>
            </a:r>
            <a:r>
              <a:rPr lang="en-US" sz="2400" dirty="0" smtClean="0"/>
              <a:t> of an element. </a:t>
            </a:r>
          </a:p>
        </p:txBody>
      </p:sp>
      <p:sp>
        <p:nvSpPr>
          <p:cNvPr id="2" name="Rectangle 4"/>
          <p:cNvSpPr>
            <a:spLocks noChangeArrowheads="1"/>
          </p:cNvSpPr>
          <p:nvPr/>
        </p:nvSpPr>
        <p:spPr bwMode="auto">
          <a:xfrm>
            <a:off x="990600" y="4419600"/>
            <a:ext cx="7467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&lt;instructor </a:t>
            </a:r>
            <a:r>
              <a:rPr lang="en-US">
                <a:solidFill>
                  <a:srgbClr val="008000"/>
                </a:solidFill>
                <a:latin typeface="Arial" charset="0"/>
              </a:rPr>
              <a:t>course="Service-Oriented Computing" officeHours="4"</a:t>
            </a:r>
            <a:r>
              <a:rPr lang="en-US">
                <a:latin typeface="Arial" charset="0"/>
              </a:rPr>
              <a:t>&gt;</a:t>
            </a:r>
          </a:p>
          <a:p>
            <a:r>
              <a:rPr lang="en-US">
                <a:latin typeface="Arial" charset="0"/>
              </a:rPr>
              <a:t>	&lt;title&gt;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latin typeface="Arial" charset="0"/>
              </a:rPr>
              <a:t>&lt;/instructor&gt;</a:t>
            </a:r>
          </a:p>
        </p:txBody>
      </p:sp>
      <p:sp>
        <p:nvSpPr>
          <p:cNvPr id="465926" name="AutoShape 6"/>
          <p:cNvSpPr>
            <a:spLocks noChangeArrowheads="1"/>
          </p:cNvSpPr>
          <p:nvPr/>
        </p:nvSpPr>
        <p:spPr bwMode="auto">
          <a:xfrm>
            <a:off x="4343400" y="5827713"/>
            <a:ext cx="1333500" cy="801687"/>
          </a:xfrm>
          <a:prstGeom prst="wedgeEllipseCallout">
            <a:avLst>
              <a:gd name="adj1" fmla="val -123866"/>
              <a:gd name="adj2" fmla="val -45241"/>
            </a:avLst>
          </a:prstGeom>
          <a:solidFill>
            <a:schemeClr val="bg1"/>
          </a:solidFill>
          <a:ln w="9525">
            <a:solidFill>
              <a:schemeClr val="tx1"/>
            </a:solidFill>
            <a:miter lim="800000"/>
            <a:headEnd/>
            <a:tailEnd/>
          </a:ln>
        </p:spPr>
        <p:txBody>
          <a:bodyPr/>
          <a:lstStyle/>
          <a:p>
            <a:pPr algn="ctr"/>
            <a:r>
              <a:rPr lang="en-US"/>
              <a:t>Child element</a:t>
            </a:r>
          </a:p>
        </p:txBody>
      </p:sp>
      <p:sp>
        <p:nvSpPr>
          <p:cNvPr id="465927" name="AutoShape 7"/>
          <p:cNvSpPr>
            <a:spLocks noChangeArrowheads="1"/>
          </p:cNvSpPr>
          <p:nvPr/>
        </p:nvSpPr>
        <p:spPr bwMode="auto">
          <a:xfrm>
            <a:off x="6172200" y="5105400"/>
            <a:ext cx="2667000" cy="1371600"/>
          </a:xfrm>
          <a:prstGeom prst="wedgeRoundRectCallout">
            <a:avLst>
              <a:gd name="adj1" fmla="val -43750"/>
              <a:gd name="adj2" fmla="val 50000"/>
              <a:gd name="adj3" fmla="val 16667"/>
            </a:avLst>
          </a:prstGeom>
          <a:solidFill>
            <a:schemeClr val="accent1"/>
          </a:solidFill>
          <a:ln w="9525">
            <a:solidFill>
              <a:schemeClr val="tx1"/>
            </a:solidFill>
            <a:miter lim="800000"/>
            <a:headEnd/>
            <a:tailEnd/>
          </a:ln>
        </p:spPr>
        <p:txBody>
          <a:bodyPr/>
          <a:lstStyle/>
          <a:p>
            <a:pPr algn="ctr"/>
            <a:r>
              <a:rPr lang="en-US" altLang="zh-CN">
                <a:ea typeface="SimSun" pitchFamily="2" charset="-122"/>
              </a:rPr>
              <a:t>There is no fixed rule what information should be stored as attributes or as child elements </a:t>
            </a:r>
            <a:endParaRPr lang="en-US"/>
          </a:p>
        </p:txBody>
      </p:sp>
      <p:sp>
        <p:nvSpPr>
          <p:cNvPr id="465928" name="AutoShape 8"/>
          <p:cNvSpPr>
            <a:spLocks noChangeArrowheads="1"/>
          </p:cNvSpPr>
          <p:nvPr/>
        </p:nvSpPr>
        <p:spPr bwMode="auto">
          <a:xfrm>
            <a:off x="7543800" y="3751263"/>
            <a:ext cx="1524000" cy="495300"/>
          </a:xfrm>
          <a:prstGeom prst="wedgeEllipseCallout">
            <a:avLst>
              <a:gd name="adj1" fmla="val -98122"/>
              <a:gd name="adj2" fmla="val 91269"/>
            </a:avLst>
          </a:prstGeom>
          <a:solidFill>
            <a:schemeClr val="bg1"/>
          </a:solidFill>
          <a:ln w="9525">
            <a:solidFill>
              <a:schemeClr val="tx1"/>
            </a:solidFill>
            <a:miter lim="800000"/>
            <a:headEnd/>
            <a:tailEnd/>
          </a:ln>
        </p:spPr>
        <p:txBody>
          <a:bodyPr/>
          <a:lstStyle/>
          <a:p>
            <a:pPr algn="ctr">
              <a:defRPr/>
            </a:pPr>
            <a:r>
              <a:rPr lang="en-US" dirty="0">
                <a:solidFill>
                  <a:schemeClr val="accent1">
                    <a:lumMod val="75000"/>
                  </a:schemeClr>
                </a:solidFill>
              </a:rPr>
              <a:t>Attribute</a:t>
            </a:r>
          </a:p>
        </p:txBody>
      </p:sp>
      <p:sp>
        <p:nvSpPr>
          <p:cNvPr id="10" name="AutoShape 5"/>
          <p:cNvSpPr>
            <a:spLocks noChangeArrowheads="1"/>
          </p:cNvSpPr>
          <p:nvPr/>
        </p:nvSpPr>
        <p:spPr bwMode="auto">
          <a:xfrm>
            <a:off x="76200" y="4724400"/>
            <a:ext cx="1371600" cy="457200"/>
          </a:xfrm>
          <a:prstGeom prst="wedgeEllipseCallout">
            <a:avLst>
              <a:gd name="adj1" fmla="val 64861"/>
              <a:gd name="adj2" fmla="val -44884"/>
            </a:avLst>
          </a:prstGeom>
          <a:solidFill>
            <a:schemeClr val="bg1"/>
          </a:solidFill>
          <a:ln w="9525">
            <a:solidFill>
              <a:schemeClr val="tx1"/>
            </a:solidFill>
            <a:miter lim="800000"/>
            <a:headEnd/>
            <a:tailEnd/>
          </a:ln>
        </p:spPr>
        <p:txBody>
          <a:bodyPr/>
          <a:lstStyle/>
          <a:p>
            <a:pPr algn="ctr"/>
            <a:r>
              <a:rPr lang="en-US"/>
              <a:t>Element</a:t>
            </a:r>
          </a:p>
        </p:txBody>
      </p:sp>
      <p:sp>
        <p:nvSpPr>
          <p:cNvPr id="11" name="AutoShape 6"/>
          <p:cNvSpPr>
            <a:spLocks noChangeArrowheads="1"/>
          </p:cNvSpPr>
          <p:nvPr/>
        </p:nvSpPr>
        <p:spPr bwMode="auto">
          <a:xfrm>
            <a:off x="4724400" y="5057775"/>
            <a:ext cx="1333500" cy="400050"/>
          </a:xfrm>
          <a:prstGeom prst="wedgeEllipseCallout">
            <a:avLst>
              <a:gd name="adj1" fmla="val -163824"/>
              <a:gd name="adj2" fmla="val -67556"/>
            </a:avLst>
          </a:prstGeom>
          <a:solidFill>
            <a:schemeClr val="bg1"/>
          </a:solidFill>
          <a:ln w="9525">
            <a:solidFill>
              <a:schemeClr val="tx1"/>
            </a:solidFill>
            <a:miter lim="800000"/>
            <a:headEnd/>
            <a:tailEnd/>
          </a:ln>
        </p:spPr>
        <p:txBody>
          <a:bodyPr/>
          <a:lstStyle/>
          <a:p>
            <a:pPr algn="ctr"/>
            <a:r>
              <a:rPr lang="en-US"/>
              <a:t>Content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65928"/>
                                        </p:tgtEl>
                                        <p:attrNameLst>
                                          <p:attrName>style.visibility</p:attrName>
                                        </p:attrNameLst>
                                      </p:cBhvr>
                                      <p:to>
                                        <p:strVal val="visible"/>
                                      </p:to>
                                    </p:set>
                                    <p:animEffect transition="in" filter="wipe(right)">
                                      <p:cBhvr>
                                        <p:cTn id="15" dur="500"/>
                                        <p:tgtEl>
                                          <p:spTgt spid="465928"/>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65925"/>
                                        </p:tgtEl>
                                        <p:attrNameLst>
                                          <p:attrName>style.visibility</p:attrName>
                                        </p:attrNameLst>
                                      </p:cBhvr>
                                      <p:to>
                                        <p:strVal val="visible"/>
                                      </p:to>
                                    </p:set>
                                    <p:animEffect transition="in" filter="wipe(right)">
                                      <p:cBhvr>
                                        <p:cTn id="19" dur="500"/>
                                        <p:tgtEl>
                                          <p:spTgt spid="4659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65926"/>
                                        </p:tgtEl>
                                        <p:attrNameLst>
                                          <p:attrName>style.visibility</p:attrName>
                                        </p:attrNameLst>
                                      </p:cBhvr>
                                      <p:to>
                                        <p:strVal val="visible"/>
                                      </p:to>
                                    </p:set>
                                    <p:animEffect transition="in" filter="wipe(left)">
                                      <p:cBhvr>
                                        <p:cTn id="23" dur="500"/>
                                        <p:tgtEl>
                                          <p:spTgt spid="4659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5927"/>
                                        </p:tgtEl>
                                        <p:attrNameLst>
                                          <p:attrName>style.visibility</p:attrName>
                                        </p:attrNameLst>
                                      </p:cBhvr>
                                      <p:to>
                                        <p:strVal val="visible"/>
                                      </p:to>
                                    </p:set>
                                    <p:animEffect transition="in" filter="fade">
                                      <p:cBhvr>
                                        <p:cTn id="32"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animBg="1"/>
      <p:bldP spid="2" grpId="0"/>
      <p:bldP spid="465926" grpId="0" animBg="1"/>
      <p:bldP spid="465927" grpId="0" animBg="1"/>
      <p:bldP spid="46592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3BF9D32B-C773-4490-8AFE-142A9EF0D3BD}" type="slidenum">
              <a:rPr lang="en-US" smtClean="0">
                <a:solidFill>
                  <a:schemeClr val="tx2"/>
                </a:solidFill>
              </a:rPr>
              <a:pPr/>
              <a:t>8</a:t>
            </a:fld>
            <a:endParaRPr lang="en-US" smtClean="0">
              <a:solidFill>
                <a:schemeClr val="tx2"/>
              </a:solidFill>
            </a:endParaRPr>
          </a:p>
        </p:txBody>
      </p:sp>
      <p:sp>
        <p:nvSpPr>
          <p:cNvPr id="11267" name="Rectangle 2"/>
          <p:cNvSpPr>
            <a:spLocks noGrp="1" noChangeArrowheads="1"/>
          </p:cNvSpPr>
          <p:nvPr>
            <p:ph type="title"/>
          </p:nvPr>
        </p:nvSpPr>
        <p:spPr/>
        <p:txBody>
          <a:bodyPr/>
          <a:lstStyle/>
          <a:p>
            <a:pPr eaLnBrk="1" hangingPunct="1"/>
            <a:r>
              <a:rPr lang="de-DE" altLang="zh-CN" smtClean="0">
                <a:ea typeface="SimSun" pitchFamily="2" charset="-122"/>
              </a:rPr>
              <a:t>XML </a:t>
            </a:r>
            <a:r>
              <a:rPr lang="en-US" altLang="zh-CN" smtClean="0">
                <a:ea typeface="SimSun" pitchFamily="2" charset="-122"/>
              </a:rPr>
              <a:t>Element, Attribute, and Document</a:t>
            </a:r>
            <a:endParaRPr lang="en-US" smtClean="0">
              <a:ea typeface="SimSun" pitchFamily="2" charset="-122"/>
            </a:endParaRPr>
          </a:p>
        </p:txBody>
      </p:sp>
      <p:sp>
        <p:nvSpPr>
          <p:cNvPr id="11268" name="Rectangle 4"/>
          <p:cNvSpPr>
            <a:spLocks noGrp="1" noChangeArrowheads="1"/>
          </p:cNvSpPr>
          <p:nvPr>
            <p:ph type="body" idx="1"/>
          </p:nvPr>
        </p:nvSpPr>
        <p:spPr>
          <a:xfrm>
            <a:off x="609600" y="1143000"/>
            <a:ext cx="8458200" cy="3276600"/>
          </a:xfrm>
          <a:noFill/>
        </p:spPr>
        <p:txBody>
          <a:bodyPr/>
          <a:lstStyle/>
          <a:p>
            <a:pPr eaLnBrk="1" hangingPunct="1">
              <a:buFont typeface="Wingdings" pitchFamily="2" charset="2"/>
              <a:buNone/>
            </a:pPr>
            <a:r>
              <a:rPr lang="en-US" altLang="zh-CN" sz="2400" smtClean="0">
                <a:ea typeface="SimSun" pitchFamily="2" charset="-122"/>
              </a:rPr>
              <a:t>There is no fixed rule what information should be stored as child elements or as attributes</a:t>
            </a:r>
            <a:r>
              <a:rPr lang="en-US" sz="2400" smtClean="0"/>
              <a:t>. However, normally</a:t>
            </a:r>
          </a:p>
          <a:p>
            <a:pPr eaLnBrk="1" hangingPunct="1"/>
            <a:r>
              <a:rPr lang="en-US" sz="2400" b="1" smtClean="0"/>
              <a:t>Elements</a:t>
            </a:r>
            <a:r>
              <a:rPr lang="en-US" sz="2400" smtClean="0"/>
              <a:t> are used for defining data that are integral to the document. </a:t>
            </a:r>
            <a:r>
              <a:rPr lang="en-US" sz="2400" i="1" smtClean="0"/>
              <a:t>Elements form a rooted tree</a:t>
            </a:r>
            <a:r>
              <a:rPr lang="en-US" sz="2400" smtClean="0"/>
              <a:t>.</a:t>
            </a:r>
          </a:p>
          <a:p>
            <a:pPr eaLnBrk="1" hangingPunct="1"/>
            <a:r>
              <a:rPr lang="en-US" sz="2400" b="1" smtClean="0"/>
              <a:t>Attributes</a:t>
            </a:r>
            <a:r>
              <a:rPr lang="en-US" sz="2400" smtClean="0"/>
              <a:t> are used for defining out-of-band data, which give “additional” information. </a:t>
            </a:r>
            <a:r>
              <a:rPr lang="en-US" sz="2400" i="1" smtClean="0"/>
              <a:t>They are more difficult to process</a:t>
            </a:r>
            <a:r>
              <a:rPr lang="en-US" sz="2400" smtClean="0"/>
              <a:t>. </a:t>
            </a:r>
          </a:p>
        </p:txBody>
      </p:sp>
      <p:sp>
        <p:nvSpPr>
          <p:cNvPr id="8197" name="Rectangle 5"/>
          <p:cNvSpPr>
            <a:spLocks noChangeArrowheads="1"/>
          </p:cNvSpPr>
          <p:nvPr/>
        </p:nvSpPr>
        <p:spPr bwMode="auto">
          <a:xfrm>
            <a:off x="609600" y="3733800"/>
            <a:ext cx="83820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Arial" charset="0"/>
              </a:rPr>
              <a:t>&lt;</a:t>
            </a:r>
            <a:r>
              <a:rPr lang="en-US">
                <a:solidFill>
                  <a:schemeClr val="folHlink"/>
                </a:solidFill>
                <a:latin typeface="Arial" charset="0"/>
              </a:rPr>
              <a:t>instructor</a:t>
            </a:r>
            <a:r>
              <a:rPr lang="en-US">
                <a:latin typeface="Arial" charset="0"/>
              </a:rPr>
              <a:t> &gt;</a:t>
            </a:r>
          </a:p>
          <a:p>
            <a:r>
              <a:rPr lang="en-US">
                <a:latin typeface="Arial" charset="0"/>
              </a:rPr>
              <a:t>	&lt;title </a:t>
            </a:r>
            <a:r>
              <a:rPr lang="en-US">
                <a:solidFill>
                  <a:srgbClr val="008000"/>
                </a:solidFill>
                <a:latin typeface="Arial" charset="0"/>
              </a:rPr>
              <a:t>since = “2001”</a:t>
            </a:r>
            <a:r>
              <a:rPr lang="en-US">
                <a:latin typeface="Arial" charset="0"/>
              </a:rPr>
              <a:t>&gt;</a:t>
            </a:r>
            <a:r>
              <a:rPr lang="en-US">
                <a:solidFill>
                  <a:schemeClr val="folHlink"/>
                </a:solidFill>
                <a:latin typeface="Arial" charset="0"/>
              </a:rPr>
              <a:t>Professor</a:t>
            </a:r>
            <a:r>
              <a:rPr lang="en-US">
                <a:latin typeface="Arial" charset="0"/>
              </a:rPr>
              <a:t>&lt;/title&gt;</a:t>
            </a:r>
          </a:p>
          <a:p>
            <a:r>
              <a:rPr lang="en-US">
                <a:latin typeface="Arial" charset="0"/>
              </a:rPr>
              <a:t>	&lt;name&gt;	</a:t>
            </a:r>
          </a:p>
          <a:p>
            <a:r>
              <a:rPr lang="en-US">
                <a:latin typeface="Arial" charset="0"/>
              </a:rPr>
              <a:t>		&lt;first&gt;</a:t>
            </a:r>
            <a:r>
              <a:rPr lang="en-US">
                <a:solidFill>
                  <a:schemeClr val="folHlink"/>
                </a:solidFill>
                <a:latin typeface="Arial" charset="0"/>
              </a:rPr>
              <a:t>John</a:t>
            </a:r>
            <a:r>
              <a:rPr lang="en-US">
                <a:latin typeface="Arial" charset="0"/>
              </a:rPr>
              <a:t>&lt;/first&gt;</a:t>
            </a:r>
          </a:p>
          <a:p>
            <a:r>
              <a:rPr lang="en-US">
                <a:latin typeface="Arial" charset="0"/>
              </a:rPr>
              <a:t>		&lt;last&gt;</a:t>
            </a:r>
            <a:r>
              <a:rPr lang="en-US">
                <a:solidFill>
                  <a:schemeClr val="folHlink"/>
                </a:solidFill>
                <a:latin typeface="Arial" charset="0"/>
              </a:rPr>
              <a:t>Doe</a:t>
            </a:r>
            <a:r>
              <a:rPr lang="en-US">
                <a:latin typeface="Arial" charset="0"/>
              </a:rPr>
              <a:t>&lt;/last&gt;</a:t>
            </a:r>
          </a:p>
          <a:p>
            <a:r>
              <a:rPr lang="en-US">
                <a:latin typeface="Arial" charset="0"/>
              </a:rPr>
              <a:t>	&lt;/name&gt;</a:t>
            </a:r>
          </a:p>
          <a:p>
            <a:r>
              <a:rPr lang="en-US">
                <a:solidFill>
                  <a:srgbClr val="008000"/>
                </a:solidFill>
                <a:latin typeface="Arial" charset="0"/>
              </a:rPr>
              <a:t>	</a:t>
            </a:r>
            <a:r>
              <a:rPr lang="en-US">
                <a:latin typeface="Arial" charset="0"/>
              </a:rPr>
              <a:t>&lt;course </a:t>
            </a:r>
            <a:r>
              <a:rPr lang="en-US">
                <a:solidFill>
                  <a:srgbClr val="008000"/>
                </a:solidFill>
                <a:latin typeface="Arial" charset="0"/>
              </a:rPr>
              <a:t>level = “Senior”</a:t>
            </a:r>
            <a:r>
              <a:rPr lang="en-US">
                <a:latin typeface="Arial" charset="0"/>
              </a:rPr>
              <a:t>&gt;</a:t>
            </a:r>
            <a:r>
              <a:rPr lang="en-US">
                <a:solidFill>
                  <a:srgbClr val="0000FF"/>
                </a:solidFill>
                <a:latin typeface="Arial" charset="0"/>
              </a:rPr>
              <a:t>Service-Oriented Computing</a:t>
            </a:r>
            <a:r>
              <a:rPr lang="en-US">
                <a:latin typeface="Arial" charset="0"/>
              </a:rPr>
              <a:t>&lt;/course&gt;</a:t>
            </a:r>
          </a:p>
          <a:p>
            <a:r>
              <a:rPr lang="en-US">
                <a:latin typeface="Arial" charset="0"/>
              </a:rPr>
              <a:t>	&lt;officeHours&gt;</a:t>
            </a:r>
            <a:r>
              <a:rPr lang="en-US">
                <a:solidFill>
                  <a:schemeClr val="folHlink"/>
                </a:solidFill>
                <a:latin typeface="Arial" charset="0"/>
              </a:rPr>
              <a:t>4</a:t>
            </a:r>
            <a:r>
              <a:rPr lang="en-US">
                <a:latin typeface="Arial" charset="0"/>
              </a:rPr>
              <a:t>&lt;/officeHours&gt;</a:t>
            </a:r>
          </a:p>
          <a:p>
            <a:r>
              <a:rPr lang="en-US">
                <a:latin typeface="Arial" charset="0"/>
              </a:rPr>
              <a:t>&lt;/instructor&gt;</a:t>
            </a:r>
            <a:endParaRPr lang="en-US" sz="2000">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wipe(up)">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2C89EC70-E5D2-44C6-B3CB-500931C8F530}" type="slidenum">
              <a:rPr lang="en-US" smtClean="0">
                <a:solidFill>
                  <a:schemeClr val="tx2"/>
                </a:solidFill>
              </a:rPr>
              <a:pPr/>
              <a:t>9</a:t>
            </a:fld>
            <a:endParaRPr lang="en-US" smtClean="0">
              <a:solidFill>
                <a:schemeClr val="tx2"/>
              </a:solidFill>
            </a:endParaRPr>
          </a:p>
        </p:txBody>
      </p:sp>
      <p:sp>
        <p:nvSpPr>
          <p:cNvPr id="12291" name="Rectangle 2"/>
          <p:cNvSpPr>
            <a:spLocks noGrp="1" noChangeArrowheads="1"/>
          </p:cNvSpPr>
          <p:nvPr>
            <p:ph type="title"/>
          </p:nvPr>
        </p:nvSpPr>
        <p:spPr/>
        <p:txBody>
          <a:bodyPr/>
          <a:lstStyle/>
          <a:p>
            <a:pPr eaLnBrk="1" hangingPunct="1"/>
            <a:r>
              <a:rPr lang="en-US" dirty="0" smtClean="0"/>
              <a:t>XML Syntax: Well-Formed XML Doc</a:t>
            </a:r>
          </a:p>
        </p:txBody>
      </p:sp>
      <p:sp>
        <p:nvSpPr>
          <p:cNvPr id="9220" name="Rectangle 4"/>
          <p:cNvSpPr>
            <a:spLocks noGrp="1" noChangeArrowheads="1"/>
          </p:cNvSpPr>
          <p:nvPr>
            <p:ph type="body" idx="1"/>
          </p:nvPr>
        </p:nvSpPr>
        <p:spPr>
          <a:xfrm>
            <a:off x="381000" y="1143000"/>
            <a:ext cx="8574088" cy="5410200"/>
          </a:xfrm>
        </p:spPr>
        <p:txBody>
          <a:bodyPr/>
          <a:lstStyle/>
          <a:p>
            <a:pPr eaLnBrk="1" hangingPunct="1">
              <a:buFont typeface="Wingdings" pitchFamily="2" charset="2"/>
              <a:buNone/>
            </a:pPr>
            <a:r>
              <a:rPr lang="en-US" sz="2400" dirty="0" smtClean="0"/>
              <a:t>An XML document must be written following certain syntax rules.</a:t>
            </a:r>
          </a:p>
          <a:p>
            <a:pPr eaLnBrk="1" hangingPunct="1"/>
            <a:r>
              <a:rPr lang="en-GB" sz="2400" dirty="0" smtClean="0"/>
              <a:t>Must conform to XML specification at: </a:t>
            </a:r>
            <a:r>
              <a:rPr lang="en-GB" sz="2000" dirty="0" smtClean="0">
                <a:latin typeface="Arial" charset="0"/>
                <a:ea typeface="Arial Unicode MS" pitchFamily="34" charset="-128"/>
                <a:cs typeface="Arial Unicode MS" pitchFamily="34" charset="-128"/>
              </a:rPr>
              <a:t>www.w3.org/TR/REC-xml</a:t>
            </a:r>
          </a:p>
          <a:p>
            <a:pPr eaLnBrk="1" hangingPunct="1"/>
            <a:r>
              <a:rPr lang="en-GB" sz="2400" dirty="0" smtClean="0"/>
              <a:t>There is a </a:t>
            </a:r>
            <a:r>
              <a:rPr lang="en-GB" sz="2400" dirty="0" smtClean="0">
                <a:solidFill>
                  <a:srgbClr val="0000FF"/>
                </a:solidFill>
              </a:rPr>
              <a:t>unique root </a:t>
            </a:r>
            <a:r>
              <a:rPr lang="en-GB" sz="2400" dirty="0" smtClean="0"/>
              <a:t>element. All other elements are children or descendants of the root element.</a:t>
            </a:r>
          </a:p>
          <a:p>
            <a:pPr eaLnBrk="1" hangingPunct="1"/>
            <a:r>
              <a:rPr lang="en-GB" sz="2400" dirty="0" smtClean="0"/>
              <a:t>Each element is quoted between an opening and a closing tag.</a:t>
            </a:r>
          </a:p>
          <a:p>
            <a:pPr eaLnBrk="1" hangingPunct="1"/>
            <a:r>
              <a:rPr lang="en-GB" sz="2400" dirty="0" smtClean="0"/>
              <a:t>Nested tags are allowed but tags may </a:t>
            </a:r>
            <a:r>
              <a:rPr lang="en-GB" sz="2400" dirty="0" smtClean="0">
                <a:solidFill>
                  <a:srgbClr val="0000FF"/>
                </a:solidFill>
              </a:rPr>
              <a:t>not overlap</a:t>
            </a:r>
            <a:r>
              <a:rPr lang="en-GB" sz="2400" dirty="0" smtClean="0"/>
              <a:t>. For example, the following is not allowed: </a:t>
            </a:r>
            <a:r>
              <a:rPr lang="en-US" sz="2400" dirty="0" smtClean="0"/>
              <a:t>&lt;</a:t>
            </a:r>
            <a:r>
              <a:rPr lang="en-US" sz="2400" b="1" dirty="0" smtClean="0"/>
              <a:t>title</a:t>
            </a:r>
            <a:r>
              <a:rPr lang="en-US" sz="2400" dirty="0" smtClean="0"/>
              <a:t>&gt;Professor&lt;</a:t>
            </a:r>
            <a:r>
              <a:rPr lang="en-US" sz="2400" dirty="0" smtClean="0">
                <a:solidFill>
                  <a:schemeClr val="folHlink"/>
                </a:solidFill>
              </a:rPr>
              <a:t>name</a:t>
            </a:r>
            <a:r>
              <a:rPr lang="en-US" sz="2400" dirty="0" smtClean="0"/>
              <a:t>&gt;Doe&lt;/</a:t>
            </a:r>
            <a:r>
              <a:rPr lang="en-US" sz="2400" b="1" dirty="0" smtClean="0"/>
              <a:t>title</a:t>
            </a:r>
            <a:r>
              <a:rPr lang="en-US" sz="2400" dirty="0" smtClean="0"/>
              <a:t>&gt;&lt;/</a:t>
            </a:r>
            <a:r>
              <a:rPr lang="en-US" sz="2400" dirty="0" smtClean="0">
                <a:solidFill>
                  <a:schemeClr val="folHlink"/>
                </a:solidFill>
              </a:rPr>
              <a:t>name</a:t>
            </a:r>
            <a:r>
              <a:rPr lang="en-US" sz="2400" dirty="0" smtClean="0"/>
              <a:t>&gt;</a:t>
            </a:r>
            <a:r>
              <a:rPr lang="en-GB" sz="2400" dirty="0" smtClean="0"/>
              <a:t> </a:t>
            </a:r>
          </a:p>
          <a:p>
            <a:pPr eaLnBrk="1" hangingPunct="1"/>
            <a:r>
              <a:rPr lang="en-GB" sz="2400" dirty="0" smtClean="0"/>
              <a:t>Element and tag names must meet certain restrictions.</a:t>
            </a:r>
          </a:p>
          <a:p>
            <a:pPr eaLnBrk="1" hangingPunct="1"/>
            <a:r>
              <a:rPr lang="en-GB" sz="2400" dirty="0" smtClean="0"/>
              <a:t>Although not required, tag names should be self-describing and depict the true meaning of the data embedded in them.</a:t>
            </a:r>
          </a:p>
          <a:p>
            <a:pPr eaLnBrk="1" hangingPunct="1"/>
            <a:r>
              <a:rPr lang="en-GB" sz="2400" dirty="0" smtClean="0"/>
              <a:t>Element names need to be “declared” or “defined” in a definition </a:t>
            </a:r>
            <a:r>
              <a:rPr lang="en-GB" sz="2400" dirty="0" err="1" smtClean="0"/>
              <a:t>langauge</a:t>
            </a:r>
            <a:r>
              <a:rPr lang="en-GB" sz="2400" dirty="0" smtClean="0"/>
              <a:t>.</a:t>
            </a:r>
          </a:p>
          <a:p>
            <a:pPr eaLnBrk="1" hangingPunct="1"/>
            <a:endParaRPr lang="en-US" sz="24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animEffect transition="in" filter="wipe(up)">
                                      <p:cBhvr>
                                        <p:cTn id="7" dur="500"/>
                                        <p:tgtEl>
                                          <p:spTgt spid="9220">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animEffect transition="in" filter="wipe(up)">
                                      <p:cBhvr>
                                        <p:cTn id="11" dur="500"/>
                                        <p:tgtEl>
                                          <p:spTgt spid="9220">
                                            <p:txEl>
                                              <p:pRg st="5" end="5"/>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20">
                                            <p:txEl>
                                              <p:pRg st="6" end="6"/>
                                            </p:txEl>
                                          </p:spTgt>
                                        </p:tgtEl>
                                        <p:attrNameLst>
                                          <p:attrName>style.visibility</p:attrName>
                                        </p:attrNameLst>
                                      </p:cBhvr>
                                      <p:to>
                                        <p:strVal val="visible"/>
                                      </p:to>
                                    </p:set>
                                    <p:animEffect transition="in" filter="wipe(up)">
                                      <p:cBhvr>
                                        <p:cTn id="15" dur="500"/>
                                        <p:tgtEl>
                                          <p:spTgt spid="9220">
                                            <p:txEl>
                                              <p:pRg st="6" end="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20">
                                            <p:txEl>
                                              <p:pRg st="7" end="7"/>
                                            </p:txEl>
                                          </p:spTgt>
                                        </p:tgtEl>
                                        <p:attrNameLst>
                                          <p:attrName>style.visibility</p:attrName>
                                        </p:attrNameLst>
                                      </p:cBhvr>
                                      <p:to>
                                        <p:strVal val="visible"/>
                                      </p:to>
                                    </p:set>
                                    <p:animEffect transition="in" filter="wipe(up)">
                                      <p:cBhvr>
                                        <p:cTn id="19" dur="500"/>
                                        <p:tgtEl>
                                          <p:spTgt spid="92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16074</TotalTime>
  <Words>2456</Words>
  <Application>Microsoft Macintosh PowerPoint</Application>
  <PresentationFormat>On-screen Show (4:3)</PresentationFormat>
  <Paragraphs>592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Blends</vt:lpstr>
      <vt:lpstr>PowerPoint Presentation</vt:lpstr>
      <vt:lpstr>Roadmap</vt:lpstr>
      <vt:lpstr>The Role of XML in SOC</vt:lpstr>
      <vt:lpstr>Processing DataSet from Web Services</vt:lpstr>
      <vt:lpstr>XML Extensible Markup Language </vt:lpstr>
      <vt:lpstr>XML Element, Attribute, and Document </vt:lpstr>
      <vt:lpstr>XML Element, Attribute, and Document</vt:lpstr>
      <vt:lpstr>XML Element, Attribute, and Document</vt:lpstr>
      <vt:lpstr>XML Syntax: Well-Formed XML Doc</vt:lpstr>
      <vt:lpstr>Attributes</vt:lpstr>
      <vt:lpstr>Special XML Empty Element Tag Convention</vt:lpstr>
      <vt:lpstr>XML Document Can be Visually Represented  as a Rooted Tree</vt:lpstr>
      <vt:lpstr>Representing Special Characters in Text Content</vt:lpstr>
      <vt:lpstr>Character and Parsed Character Data </vt:lpstr>
      <vt:lpstr>Using Character and Parsed Character Data </vt:lpstr>
      <vt:lpstr>Representing Special Characters in CDATA</vt:lpstr>
      <vt:lpstr>Whitespace in XML</vt:lpstr>
      <vt:lpstr>Collapsing (normalizing) or Preserving </vt:lpstr>
      <vt:lpstr>Comments</vt:lpstr>
      <vt:lpstr>Namespaces</vt:lpstr>
      <vt:lpstr>Namespaces</vt:lpstr>
      <vt:lpstr>Roadmap</vt:lpstr>
      <vt:lpstr>XML Related Technologies</vt:lpstr>
      <vt:lpstr>XML Parsers</vt:lpstr>
      <vt:lpstr>XML Classes in .Net </vt:lpstr>
      <vt:lpstr>The XmlDocument Class in .Net </vt:lpstr>
      <vt:lpstr>DOM Representation of a Simple XML Doc</vt:lpstr>
      <vt:lpstr>Using XmlDocument to load a Doc </vt:lpstr>
      <vt:lpstr>Load a Doc from a Remote Site</vt:lpstr>
      <vt:lpstr>Reading XML Doc and Write to Screen</vt:lpstr>
      <vt:lpstr>Pre-Order Tree Traversing Algorithms</vt:lpstr>
      <vt:lpstr>Processing Data Set from Web Services</vt:lpstr>
      <vt:lpstr>Classes Defined in System.Xml Namespace</vt:lpstr>
      <vt:lpstr>Using Classes and Methods in System.Xml Namespace </vt:lpstr>
      <vt:lpstr>Methods in XmlDocument Class</vt:lpstr>
      <vt:lpstr>Member Functions in XmlDocument Class (contd.)</vt:lpstr>
      <vt:lpstr>XmlNodeType Enumeration</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ERSI ZHA</cp:lastModifiedBy>
  <cp:revision>1139</cp:revision>
  <dcterms:created xsi:type="dcterms:W3CDTF">2005-09-17T18:09:54Z</dcterms:created>
  <dcterms:modified xsi:type="dcterms:W3CDTF">2013-10-08T23:47:26Z</dcterms:modified>
</cp:coreProperties>
</file>