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9"/>
  </p:notesMasterIdLst>
  <p:handoutMasterIdLst>
    <p:handoutMasterId r:id="rId40"/>
  </p:handoutMasterIdLst>
  <p:sldIdLst>
    <p:sldId id="596" r:id="rId2"/>
    <p:sldId id="584" r:id="rId3"/>
    <p:sldId id="585" r:id="rId4"/>
    <p:sldId id="586" r:id="rId5"/>
    <p:sldId id="583" r:id="rId6"/>
    <p:sldId id="577" r:id="rId7"/>
    <p:sldId id="578" r:id="rId8"/>
    <p:sldId id="482" r:id="rId9"/>
    <p:sldId id="542" r:id="rId10"/>
    <p:sldId id="496" r:id="rId11"/>
    <p:sldId id="500" r:id="rId12"/>
    <p:sldId id="516" r:id="rId13"/>
    <p:sldId id="483" r:id="rId14"/>
    <p:sldId id="484" r:id="rId15"/>
    <p:sldId id="485" r:id="rId16"/>
    <p:sldId id="587" r:id="rId17"/>
    <p:sldId id="486" r:id="rId18"/>
    <p:sldId id="588" r:id="rId19"/>
    <p:sldId id="544" r:id="rId20"/>
    <p:sldId id="545" r:id="rId21"/>
    <p:sldId id="580" r:id="rId22"/>
    <p:sldId id="487" r:id="rId23"/>
    <p:sldId id="589" r:id="rId24"/>
    <p:sldId id="581" r:id="rId25"/>
    <p:sldId id="566" r:id="rId26"/>
    <p:sldId id="597" r:id="rId27"/>
    <p:sldId id="576" r:id="rId28"/>
    <p:sldId id="488" r:id="rId29"/>
    <p:sldId id="582" r:id="rId30"/>
    <p:sldId id="590" r:id="rId31"/>
    <p:sldId id="591" r:id="rId32"/>
    <p:sldId id="598" r:id="rId33"/>
    <p:sldId id="600" r:id="rId34"/>
    <p:sldId id="599" r:id="rId35"/>
    <p:sldId id="601" r:id="rId36"/>
    <p:sldId id="604" r:id="rId37"/>
    <p:sldId id="602" r:id="rId3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00FF"/>
    <a:srgbClr val="FFFFCC"/>
    <a:srgbClr val="CCECFF"/>
    <a:srgbClr val="FF9900"/>
    <a:srgbClr val="CCCCFF"/>
    <a:srgbClr val="008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45" autoAdjust="0"/>
    <p:restoredTop sz="86425" autoAdjust="0"/>
  </p:normalViewPr>
  <p:slideViewPr>
    <p:cSldViewPr snapToObjects="1">
      <p:cViewPr varScale="1">
        <p:scale>
          <a:sx n="90" d="100"/>
          <a:sy n="90" d="100"/>
        </p:scale>
        <p:origin x="-102" y="-426"/>
      </p:cViewPr>
      <p:guideLst>
        <p:guide orient="horz" pos="4224"/>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charset="0"/>
              </a:defRPr>
            </a:lvl1pPr>
          </a:lstStyle>
          <a:p>
            <a:pPr>
              <a:defRPr/>
            </a:pPr>
            <a:fld id="{D7B3B4E4-2FF1-4065-834B-72AB54AF253C}" type="slidenum">
              <a:rPr lang="en-US"/>
              <a:pPr>
                <a:defRPr/>
              </a:pPr>
              <a:t>‹#›</a:t>
            </a:fld>
            <a:endParaRPr lang="en-US"/>
          </a:p>
        </p:txBody>
      </p:sp>
    </p:spTree>
    <p:extLst>
      <p:ext uri="{BB962C8B-B14F-4D97-AF65-F5344CB8AC3E}">
        <p14:creationId xmlns:p14="http://schemas.microsoft.com/office/powerpoint/2010/main" val="1942571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charset="0"/>
              </a:defRPr>
            </a:lvl1pPr>
          </a:lstStyle>
          <a:p>
            <a:pPr>
              <a:defRPr/>
            </a:pPr>
            <a:fld id="{E89C4954-212C-4B27-BD94-A98608B9A430}" type="slidenum">
              <a:rPr lang="en-US"/>
              <a:pPr>
                <a:defRPr/>
              </a:pPr>
              <a:t>‹#›</a:t>
            </a:fld>
            <a:endParaRPr lang="en-US"/>
          </a:p>
        </p:txBody>
      </p:sp>
    </p:spTree>
    <p:extLst>
      <p:ext uri="{BB962C8B-B14F-4D97-AF65-F5344CB8AC3E}">
        <p14:creationId xmlns:p14="http://schemas.microsoft.com/office/powerpoint/2010/main" val="2128071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latin typeface="Arial" charset="0"/>
            </a:endParaRPr>
          </a:p>
        </p:txBody>
      </p:sp>
      <p:sp>
        <p:nvSpPr>
          <p:cNvPr id="40964" name="Slide Number Placeholder 3"/>
          <p:cNvSpPr>
            <a:spLocks noGrp="1"/>
          </p:cNvSpPr>
          <p:nvPr>
            <p:ph type="sldNum" sz="quarter" idx="5"/>
          </p:nvPr>
        </p:nvSpPr>
        <p:spPr>
          <a:noFill/>
        </p:spPr>
        <p:txBody>
          <a:bodyPr/>
          <a:lstStyle/>
          <a:p>
            <a:fld id="{EF706D4F-7676-4799-973B-2DC2F0F102E2}"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latin typeface="Arial" charset="0"/>
            </a:endParaRPr>
          </a:p>
        </p:txBody>
      </p:sp>
      <p:sp>
        <p:nvSpPr>
          <p:cNvPr id="50180" name="Slide Number Placeholder 3"/>
          <p:cNvSpPr>
            <a:spLocks noGrp="1"/>
          </p:cNvSpPr>
          <p:nvPr>
            <p:ph type="sldNum" sz="quarter" idx="5"/>
          </p:nvPr>
        </p:nvSpPr>
        <p:spPr>
          <a:noFill/>
        </p:spPr>
        <p:txBody>
          <a:bodyPr/>
          <a:lstStyle/>
          <a:p>
            <a:fld id="{3CB6F457-6EE3-4288-8203-0BDB404CD701}"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latin typeface="Arial" charset="0"/>
            </a:endParaRPr>
          </a:p>
        </p:txBody>
      </p:sp>
      <p:sp>
        <p:nvSpPr>
          <p:cNvPr id="51204" name="Slide Number Placeholder 3"/>
          <p:cNvSpPr>
            <a:spLocks noGrp="1"/>
          </p:cNvSpPr>
          <p:nvPr>
            <p:ph type="sldNum" sz="quarter" idx="5"/>
          </p:nvPr>
        </p:nvSpPr>
        <p:spPr>
          <a:noFill/>
        </p:spPr>
        <p:txBody>
          <a:bodyPr/>
          <a:lstStyle/>
          <a:p>
            <a:fld id="{B3C4920F-5E46-43E8-8430-285F939DDAA9}"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latin typeface="Arial" charset="0"/>
            </a:endParaRPr>
          </a:p>
        </p:txBody>
      </p:sp>
      <p:sp>
        <p:nvSpPr>
          <p:cNvPr id="52228" name="Slide Number Placeholder 3"/>
          <p:cNvSpPr>
            <a:spLocks noGrp="1"/>
          </p:cNvSpPr>
          <p:nvPr>
            <p:ph type="sldNum" sz="quarter" idx="5"/>
          </p:nvPr>
        </p:nvSpPr>
        <p:spPr>
          <a:noFill/>
        </p:spPr>
        <p:txBody>
          <a:bodyPr/>
          <a:lstStyle/>
          <a:p>
            <a:fld id="{2E9C8B6C-D444-4BB7-96B3-8CF85199F829}"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latin typeface="Arial" charset="0"/>
            </a:endParaRPr>
          </a:p>
        </p:txBody>
      </p:sp>
      <p:sp>
        <p:nvSpPr>
          <p:cNvPr id="53252" name="Slide Number Placeholder 3"/>
          <p:cNvSpPr>
            <a:spLocks noGrp="1"/>
          </p:cNvSpPr>
          <p:nvPr>
            <p:ph type="sldNum" sz="quarter" idx="5"/>
          </p:nvPr>
        </p:nvSpPr>
        <p:spPr>
          <a:noFill/>
        </p:spPr>
        <p:txBody>
          <a:bodyPr/>
          <a:lstStyle/>
          <a:p>
            <a:fld id="{8B72F74A-1A8F-4864-AF3C-371C558F1C3F}"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latin typeface="Arial" charset="0"/>
            </a:endParaRPr>
          </a:p>
        </p:txBody>
      </p:sp>
      <p:sp>
        <p:nvSpPr>
          <p:cNvPr id="54276" name="Slide Number Placeholder 3"/>
          <p:cNvSpPr>
            <a:spLocks noGrp="1"/>
          </p:cNvSpPr>
          <p:nvPr>
            <p:ph type="sldNum" sz="quarter" idx="5"/>
          </p:nvPr>
        </p:nvSpPr>
        <p:spPr>
          <a:noFill/>
        </p:spPr>
        <p:txBody>
          <a:bodyPr/>
          <a:lstStyle/>
          <a:p>
            <a:fld id="{288C77D4-43F8-4E58-9697-246225ED48F1}"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latin typeface="Arial" charset="0"/>
            </a:endParaRPr>
          </a:p>
        </p:txBody>
      </p:sp>
      <p:sp>
        <p:nvSpPr>
          <p:cNvPr id="55300" name="Slide Number Placeholder 3"/>
          <p:cNvSpPr>
            <a:spLocks noGrp="1"/>
          </p:cNvSpPr>
          <p:nvPr>
            <p:ph type="sldNum" sz="quarter" idx="5"/>
          </p:nvPr>
        </p:nvSpPr>
        <p:spPr>
          <a:noFill/>
        </p:spPr>
        <p:txBody>
          <a:bodyPr/>
          <a:lstStyle/>
          <a:p>
            <a:fld id="{4FB2C42C-DD36-4E5A-973D-DAD943366202}"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Arial" charset="0"/>
            </a:endParaRPr>
          </a:p>
        </p:txBody>
      </p:sp>
      <p:sp>
        <p:nvSpPr>
          <p:cNvPr id="56324" name="Slide Number Placeholder 3"/>
          <p:cNvSpPr>
            <a:spLocks noGrp="1"/>
          </p:cNvSpPr>
          <p:nvPr>
            <p:ph type="sldNum" sz="quarter" idx="5"/>
          </p:nvPr>
        </p:nvSpPr>
        <p:spPr>
          <a:noFill/>
        </p:spPr>
        <p:txBody>
          <a:bodyPr/>
          <a:lstStyle/>
          <a:p>
            <a:fld id="{51EC7182-159E-4D9B-8EFD-781F7BE31DD1}"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Arial" charset="0"/>
            </a:endParaRPr>
          </a:p>
        </p:txBody>
      </p:sp>
      <p:sp>
        <p:nvSpPr>
          <p:cNvPr id="57348" name="Slide Number Placeholder 3"/>
          <p:cNvSpPr>
            <a:spLocks noGrp="1"/>
          </p:cNvSpPr>
          <p:nvPr>
            <p:ph type="sldNum" sz="quarter" idx="5"/>
          </p:nvPr>
        </p:nvSpPr>
        <p:spPr>
          <a:noFill/>
        </p:spPr>
        <p:txBody>
          <a:bodyPr/>
          <a:lstStyle/>
          <a:p>
            <a:fld id="{9B2AFB23-A2FA-4CCE-8B46-4B20C0464A3D}"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latin typeface="Arial" charset="0"/>
            </a:endParaRPr>
          </a:p>
        </p:txBody>
      </p:sp>
      <p:sp>
        <p:nvSpPr>
          <p:cNvPr id="58372" name="Slide Number Placeholder 3"/>
          <p:cNvSpPr>
            <a:spLocks noGrp="1"/>
          </p:cNvSpPr>
          <p:nvPr>
            <p:ph type="sldNum" sz="quarter" idx="5"/>
          </p:nvPr>
        </p:nvSpPr>
        <p:spPr>
          <a:noFill/>
        </p:spPr>
        <p:txBody>
          <a:bodyPr/>
          <a:lstStyle/>
          <a:p>
            <a:fld id="{AAAEEC6F-439E-4FA3-B150-9A3345BE774D}"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latin typeface="Arial" charset="0"/>
            </a:endParaRPr>
          </a:p>
        </p:txBody>
      </p:sp>
      <p:sp>
        <p:nvSpPr>
          <p:cNvPr id="59396" name="Slide Number Placeholder 3"/>
          <p:cNvSpPr>
            <a:spLocks noGrp="1"/>
          </p:cNvSpPr>
          <p:nvPr>
            <p:ph type="sldNum" sz="quarter" idx="5"/>
          </p:nvPr>
        </p:nvSpPr>
        <p:spPr>
          <a:noFill/>
        </p:spPr>
        <p:txBody>
          <a:bodyPr/>
          <a:lstStyle/>
          <a:p>
            <a:fld id="{E08E67F0-0A7A-432F-A1E8-4E370A87354D}"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latin typeface="Arial" charset="0"/>
            </a:endParaRPr>
          </a:p>
        </p:txBody>
      </p:sp>
      <p:sp>
        <p:nvSpPr>
          <p:cNvPr id="41988" name="Slide Number Placeholder 3"/>
          <p:cNvSpPr>
            <a:spLocks noGrp="1"/>
          </p:cNvSpPr>
          <p:nvPr>
            <p:ph type="sldNum" sz="quarter" idx="5"/>
          </p:nvPr>
        </p:nvSpPr>
        <p:spPr>
          <a:noFill/>
        </p:spPr>
        <p:txBody>
          <a:bodyPr/>
          <a:lstStyle/>
          <a:p>
            <a:fld id="{56A746DA-8D86-45B1-8E4B-765C06DEF9EF}"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latin typeface="Arial" charset="0"/>
            </a:endParaRPr>
          </a:p>
        </p:txBody>
      </p:sp>
      <p:sp>
        <p:nvSpPr>
          <p:cNvPr id="60420" name="Slide Number Placeholder 3"/>
          <p:cNvSpPr>
            <a:spLocks noGrp="1"/>
          </p:cNvSpPr>
          <p:nvPr>
            <p:ph type="sldNum" sz="quarter" idx="5"/>
          </p:nvPr>
        </p:nvSpPr>
        <p:spPr>
          <a:noFill/>
        </p:spPr>
        <p:txBody>
          <a:bodyPr/>
          <a:lstStyle/>
          <a:p>
            <a:fld id="{0B5A8CC0-71F3-4030-93BF-B2A40BB997C1}"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latin typeface="Arial" charset="0"/>
            </a:endParaRPr>
          </a:p>
        </p:txBody>
      </p:sp>
      <p:sp>
        <p:nvSpPr>
          <p:cNvPr id="61444" name="Slide Number Placeholder 3"/>
          <p:cNvSpPr>
            <a:spLocks noGrp="1"/>
          </p:cNvSpPr>
          <p:nvPr>
            <p:ph type="sldNum" sz="quarter" idx="5"/>
          </p:nvPr>
        </p:nvSpPr>
        <p:spPr>
          <a:noFill/>
        </p:spPr>
        <p:txBody>
          <a:bodyPr/>
          <a:lstStyle/>
          <a:p>
            <a:fld id="{05AECD0C-20BE-48E2-9352-613EC774B991}"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latin typeface="Arial" charset="0"/>
            </a:endParaRPr>
          </a:p>
        </p:txBody>
      </p:sp>
      <p:sp>
        <p:nvSpPr>
          <p:cNvPr id="62468" name="Slide Number Placeholder 3"/>
          <p:cNvSpPr>
            <a:spLocks noGrp="1"/>
          </p:cNvSpPr>
          <p:nvPr>
            <p:ph type="sldNum" sz="quarter" idx="5"/>
          </p:nvPr>
        </p:nvSpPr>
        <p:spPr>
          <a:noFill/>
        </p:spPr>
        <p:txBody>
          <a:bodyPr/>
          <a:lstStyle/>
          <a:p>
            <a:fld id="{F40346B7-BBD7-42C0-8C72-1F3EF3E7C1CC}"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latin typeface="Arial" charset="0"/>
            </a:endParaRPr>
          </a:p>
        </p:txBody>
      </p:sp>
      <p:sp>
        <p:nvSpPr>
          <p:cNvPr id="63492" name="Slide Number Placeholder 3"/>
          <p:cNvSpPr>
            <a:spLocks noGrp="1"/>
          </p:cNvSpPr>
          <p:nvPr>
            <p:ph type="sldNum" sz="quarter" idx="5"/>
          </p:nvPr>
        </p:nvSpPr>
        <p:spPr>
          <a:noFill/>
        </p:spPr>
        <p:txBody>
          <a:bodyPr/>
          <a:lstStyle/>
          <a:p>
            <a:fld id="{140F762F-1485-48C5-B0F3-A9B176B4EBDC}"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latin typeface="Arial" charset="0"/>
            </a:endParaRPr>
          </a:p>
        </p:txBody>
      </p:sp>
      <p:sp>
        <p:nvSpPr>
          <p:cNvPr id="64516" name="Slide Number Placeholder 3"/>
          <p:cNvSpPr>
            <a:spLocks noGrp="1"/>
          </p:cNvSpPr>
          <p:nvPr>
            <p:ph type="sldNum" sz="quarter" idx="5"/>
          </p:nvPr>
        </p:nvSpPr>
        <p:spPr>
          <a:noFill/>
        </p:spPr>
        <p:txBody>
          <a:bodyPr/>
          <a:lstStyle/>
          <a:p>
            <a:fld id="{A99D198D-9B66-421E-90A8-5F354CC4480C}"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latin typeface="Arial" charset="0"/>
            </a:endParaRPr>
          </a:p>
        </p:txBody>
      </p:sp>
      <p:sp>
        <p:nvSpPr>
          <p:cNvPr id="65540" name="Slide Number Placeholder 3"/>
          <p:cNvSpPr>
            <a:spLocks noGrp="1"/>
          </p:cNvSpPr>
          <p:nvPr>
            <p:ph type="sldNum" sz="quarter" idx="5"/>
          </p:nvPr>
        </p:nvSpPr>
        <p:spPr>
          <a:noFill/>
        </p:spPr>
        <p:txBody>
          <a:bodyPr/>
          <a:lstStyle/>
          <a:p>
            <a:fld id="{3320B87F-EA2F-4F61-8A72-4F2CACA5D5A8}"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latin typeface="Arial" charset="0"/>
            </a:endParaRPr>
          </a:p>
        </p:txBody>
      </p:sp>
      <p:sp>
        <p:nvSpPr>
          <p:cNvPr id="66564" name="Slide Number Placeholder 3"/>
          <p:cNvSpPr>
            <a:spLocks noGrp="1"/>
          </p:cNvSpPr>
          <p:nvPr>
            <p:ph type="sldNum" sz="quarter" idx="5"/>
          </p:nvPr>
        </p:nvSpPr>
        <p:spPr>
          <a:noFill/>
        </p:spPr>
        <p:txBody>
          <a:bodyPr/>
          <a:lstStyle/>
          <a:p>
            <a:fld id="{44CC4D0B-670D-481E-9543-0D0E7826D6C0}" type="slidenum">
              <a:rPr lang="en-US" smtClean="0"/>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latin typeface="Arial" charset="0"/>
            </a:endParaRPr>
          </a:p>
        </p:txBody>
      </p:sp>
      <p:sp>
        <p:nvSpPr>
          <p:cNvPr id="67588" name="Slide Number Placeholder 3"/>
          <p:cNvSpPr>
            <a:spLocks noGrp="1"/>
          </p:cNvSpPr>
          <p:nvPr>
            <p:ph type="sldNum" sz="quarter" idx="5"/>
          </p:nvPr>
        </p:nvSpPr>
        <p:spPr>
          <a:noFill/>
        </p:spPr>
        <p:txBody>
          <a:bodyPr/>
          <a:lstStyle/>
          <a:p>
            <a:fld id="{D71B9C3D-9B5F-4D13-809B-9762422B0CD9}" type="slidenum">
              <a:rPr lang="en-US" smtClean="0"/>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latin typeface="Arial" charset="0"/>
            </a:endParaRPr>
          </a:p>
        </p:txBody>
      </p:sp>
      <p:sp>
        <p:nvSpPr>
          <p:cNvPr id="68612" name="Slide Number Placeholder 3"/>
          <p:cNvSpPr>
            <a:spLocks noGrp="1"/>
          </p:cNvSpPr>
          <p:nvPr>
            <p:ph type="sldNum" sz="quarter" idx="5"/>
          </p:nvPr>
        </p:nvSpPr>
        <p:spPr>
          <a:noFill/>
        </p:spPr>
        <p:txBody>
          <a:bodyPr/>
          <a:lstStyle/>
          <a:p>
            <a:fld id="{3548967A-5158-46BC-B5FB-4D8547E9302D}" type="slidenum">
              <a:rPr lang="en-US" smtClean="0"/>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latin typeface="Arial" charset="0"/>
            </a:endParaRPr>
          </a:p>
        </p:txBody>
      </p:sp>
      <p:sp>
        <p:nvSpPr>
          <p:cNvPr id="69636" name="Slide Number Placeholder 3"/>
          <p:cNvSpPr>
            <a:spLocks noGrp="1"/>
          </p:cNvSpPr>
          <p:nvPr>
            <p:ph type="sldNum" sz="quarter" idx="5"/>
          </p:nvPr>
        </p:nvSpPr>
        <p:spPr>
          <a:noFill/>
        </p:spPr>
        <p:txBody>
          <a:bodyPr/>
          <a:lstStyle/>
          <a:p>
            <a:fld id="{EA72FD4C-18A9-4707-A378-ED2ADBBD7AFF}"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latin typeface="Arial" charset="0"/>
            </a:endParaRPr>
          </a:p>
        </p:txBody>
      </p:sp>
      <p:sp>
        <p:nvSpPr>
          <p:cNvPr id="43012" name="Slide Number Placeholder 3"/>
          <p:cNvSpPr>
            <a:spLocks noGrp="1"/>
          </p:cNvSpPr>
          <p:nvPr>
            <p:ph type="sldNum" sz="quarter" idx="5"/>
          </p:nvPr>
        </p:nvSpPr>
        <p:spPr>
          <a:noFill/>
        </p:spPr>
        <p:txBody>
          <a:bodyPr/>
          <a:lstStyle/>
          <a:p>
            <a:fld id="{EF37FE89-6941-42E4-9781-611D40B1C3C8}"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latin typeface="Arial" charset="0"/>
            </a:endParaRPr>
          </a:p>
        </p:txBody>
      </p:sp>
      <p:sp>
        <p:nvSpPr>
          <p:cNvPr id="70660" name="Slide Number Placeholder 3"/>
          <p:cNvSpPr>
            <a:spLocks noGrp="1"/>
          </p:cNvSpPr>
          <p:nvPr>
            <p:ph type="sldNum" sz="quarter" idx="5"/>
          </p:nvPr>
        </p:nvSpPr>
        <p:spPr>
          <a:noFill/>
        </p:spPr>
        <p:txBody>
          <a:bodyPr/>
          <a:lstStyle/>
          <a:p>
            <a:fld id="{7140F9D1-B523-4AD1-96E3-C29C72F83721}" type="slidenum">
              <a:rPr lang="en-US" smtClean="0"/>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latin typeface="Arial" charset="0"/>
            </a:endParaRPr>
          </a:p>
        </p:txBody>
      </p:sp>
      <p:sp>
        <p:nvSpPr>
          <p:cNvPr id="71684" name="Slide Number Placeholder 3"/>
          <p:cNvSpPr>
            <a:spLocks noGrp="1"/>
          </p:cNvSpPr>
          <p:nvPr>
            <p:ph type="sldNum" sz="quarter" idx="5"/>
          </p:nvPr>
        </p:nvSpPr>
        <p:spPr>
          <a:noFill/>
        </p:spPr>
        <p:txBody>
          <a:bodyPr/>
          <a:lstStyle/>
          <a:p>
            <a:fld id="{5A1A31F9-0ABD-4E56-B655-0217640B690A}" type="slidenum">
              <a:rPr lang="en-US" smtClean="0"/>
              <a:pPr/>
              <a:t>31</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latin typeface="Arial" charset="0"/>
            </a:endParaRPr>
          </a:p>
        </p:txBody>
      </p:sp>
      <p:sp>
        <p:nvSpPr>
          <p:cNvPr id="44036" name="Slide Number Placeholder 3"/>
          <p:cNvSpPr>
            <a:spLocks noGrp="1"/>
          </p:cNvSpPr>
          <p:nvPr>
            <p:ph type="sldNum" sz="quarter" idx="5"/>
          </p:nvPr>
        </p:nvSpPr>
        <p:spPr>
          <a:noFill/>
        </p:spPr>
        <p:txBody>
          <a:bodyPr/>
          <a:lstStyle/>
          <a:p>
            <a:fld id="{20D5B108-708F-453A-866E-3A4CF98E22B2}"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latin typeface="Arial" charset="0"/>
            </a:endParaRPr>
          </a:p>
        </p:txBody>
      </p:sp>
      <p:sp>
        <p:nvSpPr>
          <p:cNvPr id="45060" name="Slide Number Placeholder 3"/>
          <p:cNvSpPr>
            <a:spLocks noGrp="1"/>
          </p:cNvSpPr>
          <p:nvPr>
            <p:ph type="sldNum" sz="quarter" idx="5"/>
          </p:nvPr>
        </p:nvSpPr>
        <p:spPr>
          <a:noFill/>
        </p:spPr>
        <p:txBody>
          <a:bodyPr/>
          <a:lstStyle/>
          <a:p>
            <a:fld id="{6F4A4BFD-A690-4BA6-8A67-A10EE91F8212}"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Arial" charset="0"/>
            </a:endParaRPr>
          </a:p>
        </p:txBody>
      </p:sp>
      <p:sp>
        <p:nvSpPr>
          <p:cNvPr id="46084" name="Slide Number Placeholder 3"/>
          <p:cNvSpPr>
            <a:spLocks noGrp="1"/>
          </p:cNvSpPr>
          <p:nvPr>
            <p:ph type="sldNum" sz="quarter" idx="5"/>
          </p:nvPr>
        </p:nvSpPr>
        <p:spPr>
          <a:noFill/>
        </p:spPr>
        <p:txBody>
          <a:bodyPr/>
          <a:lstStyle/>
          <a:p>
            <a:fld id="{535B4EE6-9E04-4B20-8D13-E535F6371652}"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latin typeface="Arial" charset="0"/>
            </a:endParaRPr>
          </a:p>
        </p:txBody>
      </p:sp>
      <p:sp>
        <p:nvSpPr>
          <p:cNvPr id="47108" name="Slide Number Placeholder 3"/>
          <p:cNvSpPr>
            <a:spLocks noGrp="1"/>
          </p:cNvSpPr>
          <p:nvPr>
            <p:ph type="sldNum" sz="quarter" idx="5"/>
          </p:nvPr>
        </p:nvSpPr>
        <p:spPr>
          <a:noFill/>
        </p:spPr>
        <p:txBody>
          <a:bodyPr/>
          <a:lstStyle/>
          <a:p>
            <a:fld id="{72F9BB7C-274B-49A4-AF7F-D97E2EA3EEDF}"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latin typeface="Arial" charset="0"/>
            </a:endParaRPr>
          </a:p>
        </p:txBody>
      </p:sp>
      <p:sp>
        <p:nvSpPr>
          <p:cNvPr id="48132" name="Slide Number Placeholder 3"/>
          <p:cNvSpPr>
            <a:spLocks noGrp="1"/>
          </p:cNvSpPr>
          <p:nvPr>
            <p:ph type="sldNum" sz="quarter" idx="5"/>
          </p:nvPr>
        </p:nvSpPr>
        <p:spPr>
          <a:noFill/>
        </p:spPr>
        <p:txBody>
          <a:bodyPr/>
          <a:lstStyle/>
          <a:p>
            <a:fld id="{837ECC76-FB49-4F59-806F-3485D9E0A189}"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latin typeface="Arial" charset="0"/>
            </a:endParaRPr>
          </a:p>
        </p:txBody>
      </p:sp>
      <p:sp>
        <p:nvSpPr>
          <p:cNvPr id="49156" name="Slide Number Placeholder 3"/>
          <p:cNvSpPr>
            <a:spLocks noGrp="1"/>
          </p:cNvSpPr>
          <p:nvPr>
            <p:ph type="sldNum" sz="quarter" idx="5"/>
          </p:nvPr>
        </p:nvSpPr>
        <p:spPr>
          <a:noFill/>
        </p:spPr>
        <p:txBody>
          <a:bodyPr/>
          <a:lstStyle/>
          <a:p>
            <a:fld id="{2C95CF9D-A081-4DFF-A189-AEE90A52F822}"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871A270-5C8B-4B23-8D5A-A5F322A8825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0E320612-6559-4587-AB49-6C2E9D805CD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CE24606-93AC-45D1-A759-DF6816582E5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F2790C7-971D-44D5-B656-73B3266E993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a:xfrm>
            <a:off x="76200" y="304800"/>
            <a:ext cx="762000" cy="457200"/>
          </a:xfrm>
        </p:spPr>
        <p:txBody>
          <a:bodyPr/>
          <a:lstStyle>
            <a:lvl1pPr>
              <a:defRPr/>
            </a:lvl1pPr>
          </a:lstStyle>
          <a:p>
            <a:pPr>
              <a:defRPr/>
            </a:pPr>
            <a:fld id="{49444AAE-6F85-4AF7-A025-89BF7D8E9E7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7C5D8EE-153F-438D-A4C9-B222583CB71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2938D879-7DE8-4256-B205-1C151CECA7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C8C025A2-A149-425C-909A-218930DDFC5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A1628ED4-66BE-4351-9273-B78E87B830A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F2D51EBB-BD1E-480D-8CF9-4BD5B1C87E3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EDDE1A3-6729-40D7-B236-0F5319BA35E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B247950A-C8A9-40B8-A829-119AE5AB79A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a:solidFill>
                  <a:schemeClr val="tx2"/>
                </a:solidFill>
              </a:defRPr>
            </a:lvl1pPr>
          </a:lstStyle>
          <a:p>
            <a:pPr>
              <a:defRPr/>
            </a:pPr>
            <a:fld id="{5884E5CF-1519-4E2B-9925-1C1F7F21DF7A}"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srcRect/>
          <a:stretch>
            <a:fillRect/>
          </a:stretch>
        </p:blipFill>
        <p:spPr bwMode="auto">
          <a:xfrm>
            <a:off x="76200" y="6477000"/>
            <a:ext cx="1524000" cy="238125"/>
          </a:xfrm>
          <a:prstGeom prst="rect">
            <a:avLst/>
          </a:prstGeom>
          <a:noFill/>
          <a:ln w="9525">
            <a:noFill/>
            <a:miter lim="800000"/>
            <a:headEnd/>
            <a:tailEnd/>
          </a:ln>
        </p:spPr>
      </p:pic>
      <p:sp>
        <p:nvSpPr>
          <p:cNvPr id="205840" name="Text Box 16"/>
          <p:cNvSpPr txBox="1">
            <a:spLocks noChangeArrowheads="1"/>
          </p:cNvSpPr>
          <p:nvPr userDrawn="1"/>
        </p:nvSpPr>
        <p:spPr bwMode="auto">
          <a:xfrm>
            <a:off x="8320088" y="6477000"/>
            <a:ext cx="747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r>
              <a:rPr lang="en-US" sz="140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589" r:id="rId1"/>
    <p:sldLayoutId id="2147484590" r:id="rId2"/>
    <p:sldLayoutId id="2147484578" r:id="rId3"/>
    <p:sldLayoutId id="2147484579" r:id="rId4"/>
    <p:sldLayoutId id="2147484580" r:id="rId5"/>
    <p:sldLayoutId id="2147484581" r:id="rId6"/>
    <p:sldLayoutId id="2147484582" r:id="rId7"/>
    <p:sldLayoutId id="2147484583" r:id="rId8"/>
    <p:sldLayoutId id="2147484584" r:id="rId9"/>
    <p:sldLayoutId id="2147484585" r:id="rId10"/>
    <p:sldLayoutId id="2147484586" r:id="rId11"/>
    <p:sldLayoutId id="2147484587" r:id="rId12"/>
    <p:sldLayoutId id="2147484588"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2000"/>
                                        <p:tgtEl>
                                          <p:spTgt spid="205839"/>
                                        </p:tgtEl>
                                      </p:cBhvr>
                                    </p:animEffect>
                                    <p:set>
                                      <p:cBhvr>
                                        <p:cTn id="7" dur="1" fill="hold">
                                          <p:stCondLst>
                                            <p:cond delay="1999"/>
                                          </p:stCondLst>
                                        </p:cTn>
                                        <p:tgtEl>
                                          <p:spTgt spid="20583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205840"/>
                                        </p:tgtEl>
                                      </p:cBhvr>
                                    </p:animEffect>
                                    <p:set>
                                      <p:cBhvr>
                                        <p:cTn id="10" dur="1" fill="hold">
                                          <p:stCondLst>
                                            <p:cond delay="1999"/>
                                          </p:stCondLst>
                                        </p:cTn>
                                        <p:tgtEl>
                                          <p:spTgt spid="205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0" grpId="0"/>
    </p:bld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w3.org/2001/XMLSchem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1089025" y="3276600"/>
            <a:ext cx="6988175" cy="2209800"/>
          </a:xfrm>
          <a:prstGeom prst="rect">
            <a:avLst/>
          </a:prstGeom>
          <a:noFill/>
          <a:ln w="9525">
            <a:noFill/>
            <a:miter lim="800000"/>
            <a:headEnd/>
            <a:tailEnd/>
          </a:ln>
        </p:spPr>
        <p:txBody>
          <a:bodyPr lIns="96736" tIns="48368" rIns="96736" bIns="48368"/>
          <a:lstStyle/>
          <a:p>
            <a:pPr marL="363538" indent="-363538" algn="ctr" defTabSz="966788">
              <a:lnSpc>
                <a:spcPct val="125000"/>
              </a:lnSpc>
              <a:spcBef>
                <a:spcPct val="20000"/>
              </a:spcBef>
              <a:buClr>
                <a:srgbClr val="000000"/>
              </a:buClr>
              <a:buSzPct val="75000"/>
              <a:buFont typeface="Wingdings" pitchFamily="2" charset="2"/>
              <a:buNone/>
            </a:pPr>
            <a:r>
              <a:rPr lang="en-US" sz="2800" b="1" dirty="0">
                <a:solidFill>
                  <a:schemeClr val="folHlink"/>
                </a:solidFill>
              </a:rPr>
              <a:t>Chapter 4 XML and Related Technologies</a:t>
            </a:r>
          </a:p>
          <a:p>
            <a:pPr marL="363538" indent="-363538" algn="ctr" defTabSz="966788">
              <a:lnSpc>
                <a:spcPct val="125000"/>
              </a:lnSpc>
              <a:spcBef>
                <a:spcPct val="20000"/>
              </a:spcBef>
              <a:buClr>
                <a:srgbClr val="000000"/>
              </a:buClr>
              <a:buSzPct val="75000"/>
              <a:buFont typeface="Wingdings" pitchFamily="2" charset="2"/>
              <a:buNone/>
            </a:pPr>
            <a:r>
              <a:rPr lang="en-US" sz="3800" b="1" dirty="0">
                <a:solidFill>
                  <a:schemeClr val="folHlink"/>
                </a:solidFill>
              </a:rPr>
              <a:t>Lecture </a:t>
            </a:r>
            <a:r>
              <a:rPr lang="en-US" sz="3800" b="1" dirty="0" smtClean="0">
                <a:solidFill>
                  <a:schemeClr val="folHlink"/>
                </a:solidFill>
              </a:rPr>
              <a:t>16: </a:t>
            </a:r>
            <a:r>
              <a:rPr lang="en-US" sz="3800" b="1" dirty="0">
                <a:solidFill>
                  <a:schemeClr val="folHlink"/>
                </a:solidFill>
              </a:rPr>
              <a:t>XML Schema</a:t>
            </a:r>
          </a:p>
        </p:txBody>
      </p:sp>
      <p:sp>
        <p:nvSpPr>
          <p:cNvPr id="4099" name="Rectangle 11"/>
          <p:cNvSpPr>
            <a:spLocks noChangeArrowheads="1"/>
          </p:cNvSpPr>
          <p:nvPr/>
        </p:nvSpPr>
        <p:spPr bwMode="auto">
          <a:xfrm>
            <a:off x="2590800" y="5715000"/>
            <a:ext cx="3867150" cy="852488"/>
          </a:xfrm>
          <a:prstGeom prst="rect">
            <a:avLst/>
          </a:prstGeom>
          <a:noFill/>
          <a:ln w="9525">
            <a:noFill/>
            <a:miter lim="800000"/>
            <a:headEnd/>
            <a:tailEnd/>
          </a:ln>
        </p:spPr>
        <p:txBody>
          <a:bodyPr wrap="none" lIns="96736" tIns="48368" rIns="96736" bIns="48368">
            <a:spAutoFit/>
          </a:bodyPr>
          <a:lstStyle/>
          <a:p>
            <a:pPr algn="ctr" defTabSz="966788"/>
            <a:r>
              <a:rPr lang="en-US" sz="2500"/>
              <a:t>Dr. Yinong Chen</a:t>
            </a:r>
          </a:p>
          <a:p>
            <a:pPr algn="ctr" defTabSz="966788" eaLnBrk="1" hangingPunct="1"/>
            <a:r>
              <a:rPr lang="en-US" sz="2400"/>
              <a:t>https://myasucourses.asu.edu/</a:t>
            </a:r>
          </a:p>
        </p:txBody>
      </p:sp>
      <p:sp>
        <p:nvSpPr>
          <p:cNvPr id="4100" name="Rectangle 12"/>
          <p:cNvSpPr>
            <a:spLocks noChangeArrowheads="1"/>
          </p:cNvSpPr>
          <p:nvPr/>
        </p:nvSpPr>
        <p:spPr bwMode="auto">
          <a:xfrm>
            <a:off x="685800" y="1524000"/>
            <a:ext cx="7821613" cy="1149350"/>
          </a:xfrm>
          <a:prstGeom prst="rect">
            <a:avLst/>
          </a:prstGeom>
          <a:noFill/>
          <a:ln w="9525">
            <a:noFill/>
            <a:miter lim="800000"/>
            <a:headEnd/>
            <a:tailEnd/>
          </a:ln>
        </p:spPr>
        <p:txBody>
          <a:bodyPr lIns="96736" tIns="48368" rIns="96736" bIns="48368" anchor="ctr"/>
          <a:lstStyle/>
          <a:p>
            <a:pPr marL="363538" indent="-363538" algn="ctr" defTabSz="966788">
              <a:lnSpc>
                <a:spcPct val="115000"/>
              </a:lnSpc>
              <a:spcBef>
                <a:spcPct val="20000"/>
              </a:spcBef>
            </a:pPr>
            <a:r>
              <a:rPr lang="en-GB" altLang="en-US" sz="2100" b="1" i="1">
                <a:solidFill>
                  <a:srgbClr val="280099"/>
                </a:solidFill>
              </a:rPr>
              <a:t>CSE 445 / 598</a:t>
            </a:r>
          </a:p>
          <a:p>
            <a:pPr marL="363538" indent="-363538" algn="ctr" defTabSz="966788">
              <a:lnSpc>
                <a:spcPct val="85000"/>
              </a:lnSpc>
              <a:spcBef>
                <a:spcPct val="20000"/>
              </a:spcBef>
            </a:pPr>
            <a:r>
              <a:rPr lang="en-GB" altLang="en-US" sz="3000" b="1" i="1">
                <a:solidFill>
                  <a:srgbClr val="280099"/>
                </a:solidFill>
              </a:rPr>
              <a:t>Distributed Software Development</a:t>
            </a:r>
            <a:endParaRPr lang="en-US" altLang="en-US" sz="3000" b="1" i="1">
              <a:solidFill>
                <a:srgbClr val="280099"/>
              </a:solidFill>
            </a:endParaRPr>
          </a:p>
        </p:txBody>
      </p:sp>
      <p:grpSp>
        <p:nvGrpSpPr>
          <p:cNvPr id="4101" name="Group 5"/>
          <p:cNvGrpSpPr>
            <a:grpSpLocks/>
          </p:cNvGrpSpPr>
          <p:nvPr/>
        </p:nvGrpSpPr>
        <p:grpSpPr bwMode="auto">
          <a:xfrm>
            <a:off x="217488" y="219075"/>
            <a:ext cx="5802312" cy="674688"/>
            <a:chOff x="76200" y="219075"/>
            <a:chExt cx="6640512" cy="771525"/>
          </a:xfrm>
        </p:grpSpPr>
        <p:pic>
          <p:nvPicPr>
            <p:cNvPr id="4102" name="Picture 6"/>
            <p:cNvPicPr>
              <a:picLocks noChangeAspect="1" noChangeArrowheads="1"/>
            </p:cNvPicPr>
            <p:nvPr/>
          </p:nvPicPr>
          <p:blipFill>
            <a:blip r:embed="rId3" cstate="print"/>
            <a:srcRect/>
            <a:stretch>
              <a:fillRect/>
            </a:stretch>
          </p:blipFill>
          <p:spPr bwMode="auto">
            <a:xfrm>
              <a:off x="258762" y="219075"/>
              <a:ext cx="6457950" cy="771525"/>
            </a:xfrm>
            <a:prstGeom prst="rect">
              <a:avLst/>
            </a:prstGeom>
            <a:noFill/>
            <a:ln w="9525">
              <a:noFill/>
              <a:miter lim="800000"/>
              <a:headEnd/>
              <a:tailEnd/>
            </a:ln>
          </p:spPr>
        </p:pic>
        <p:pic>
          <p:nvPicPr>
            <p:cNvPr id="4103" name="Picture 8" descr="http://engineering.asu.edu/sites/default/files/shared/downloads/ASU_engineering_RGB_2009_0.jpg"/>
            <p:cNvPicPr>
              <a:picLocks noChangeAspect="1" noChangeArrowheads="1"/>
            </p:cNvPicPr>
            <p:nvPr/>
          </p:nvPicPr>
          <p:blipFill>
            <a:blip r:embed="rId4" cstate="print"/>
            <a:srcRect/>
            <a:stretch>
              <a:fillRect/>
            </a:stretch>
          </p:blipFill>
          <p:spPr bwMode="auto">
            <a:xfrm>
              <a:off x="76200" y="222250"/>
              <a:ext cx="3230562" cy="7588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9AB585A6-A648-482D-8DBC-46FD079AF07B}" type="slidenum">
              <a:rPr lang="en-US" smtClean="0"/>
              <a:pPr/>
              <a:t>10</a:t>
            </a:fld>
            <a:endParaRPr lang="en-US" smtClean="0"/>
          </a:p>
        </p:txBody>
      </p:sp>
      <p:sp>
        <p:nvSpPr>
          <p:cNvPr id="13315" name="Rectangle 2"/>
          <p:cNvSpPr>
            <a:spLocks noGrp="1" noChangeArrowheads="1"/>
          </p:cNvSpPr>
          <p:nvPr>
            <p:ph type="title"/>
          </p:nvPr>
        </p:nvSpPr>
        <p:spPr/>
        <p:txBody>
          <a:bodyPr/>
          <a:lstStyle/>
          <a:p>
            <a:pPr eaLnBrk="1" hangingPunct="1"/>
            <a:r>
              <a:rPr lang="en-US" smtClean="0"/>
              <a:t>Defining Attributes</a:t>
            </a:r>
          </a:p>
        </p:txBody>
      </p:sp>
      <p:sp>
        <p:nvSpPr>
          <p:cNvPr id="13316" name="Rectangle 3"/>
          <p:cNvSpPr>
            <a:spLocks noGrp="1" noChangeArrowheads="1"/>
          </p:cNvSpPr>
          <p:nvPr>
            <p:ph type="body" idx="1"/>
          </p:nvPr>
        </p:nvSpPr>
        <p:spPr>
          <a:xfrm>
            <a:off x="228600" y="1257300"/>
            <a:ext cx="8229600" cy="1600200"/>
          </a:xfrm>
          <a:solidFill>
            <a:srgbClr val="FFFFFF"/>
          </a:solidFill>
          <a:ln>
            <a:solidFill>
              <a:schemeClr val="tx1"/>
            </a:solidFill>
          </a:ln>
        </p:spPr>
        <p:txBody>
          <a:bodyPr/>
          <a:lstStyle/>
          <a:p>
            <a:pPr eaLnBrk="1" hangingPunct="1">
              <a:lnSpc>
                <a:spcPct val="80000"/>
              </a:lnSpc>
              <a:buFont typeface="Wingdings" pitchFamily="2" charset="2"/>
              <a:buNone/>
              <a:tabLst>
                <a:tab pos="2227263" algn="l"/>
                <a:tab pos="3082925" algn="l"/>
              </a:tabLst>
            </a:pPr>
            <a:r>
              <a:rPr lang="en-US" sz="2000" smtClean="0"/>
              <a:t>&lt;!EMEMENT course (#PCDATA)&gt;</a:t>
            </a:r>
          </a:p>
          <a:p>
            <a:pPr eaLnBrk="1" hangingPunct="1">
              <a:lnSpc>
                <a:spcPct val="80000"/>
              </a:lnSpc>
              <a:buFont typeface="Wingdings" pitchFamily="2" charset="2"/>
              <a:buNone/>
              <a:tabLst>
                <a:tab pos="2227263" algn="l"/>
                <a:tab pos="3082925" algn="l"/>
              </a:tabLst>
            </a:pPr>
            <a:r>
              <a:rPr lang="en-US" sz="2000" smtClean="0"/>
              <a:t>&lt;!ATTLIST course	level 	CDATA	#REQUIRED</a:t>
            </a:r>
          </a:p>
          <a:p>
            <a:pPr eaLnBrk="1" hangingPunct="1">
              <a:lnSpc>
                <a:spcPct val="80000"/>
              </a:lnSpc>
              <a:buFont typeface="Wingdings" pitchFamily="2" charset="2"/>
              <a:buNone/>
              <a:tabLst>
                <a:tab pos="2227263" algn="l"/>
                <a:tab pos="3082925" algn="l"/>
              </a:tabLst>
            </a:pPr>
            <a:r>
              <a:rPr lang="en-US" sz="2000" smtClean="0"/>
              <a:t>		text 	CDATA	#IMPLIED</a:t>
            </a:r>
          </a:p>
          <a:p>
            <a:pPr eaLnBrk="1" hangingPunct="1">
              <a:lnSpc>
                <a:spcPct val="80000"/>
              </a:lnSpc>
              <a:buFont typeface="Wingdings" pitchFamily="2" charset="2"/>
              <a:buNone/>
              <a:tabLst>
                <a:tab pos="2227263" algn="l"/>
                <a:tab pos="3082925" algn="l"/>
              </a:tabLst>
            </a:pPr>
            <a:r>
              <a:rPr lang="en-US" sz="2000" smtClean="0"/>
              <a:t>		camp 	CDATA	“Tempe”</a:t>
            </a:r>
          </a:p>
          <a:p>
            <a:pPr eaLnBrk="1" hangingPunct="1">
              <a:lnSpc>
                <a:spcPct val="80000"/>
              </a:lnSpc>
              <a:buFont typeface="Wingdings" pitchFamily="2" charset="2"/>
              <a:buNone/>
              <a:tabLst>
                <a:tab pos="2227263" algn="l"/>
                <a:tab pos="3082925" algn="l"/>
              </a:tabLst>
            </a:pPr>
            <a:r>
              <a:rPr lang="en-US" sz="2000" smtClean="0"/>
              <a:t>&gt;</a:t>
            </a:r>
          </a:p>
        </p:txBody>
      </p:sp>
      <p:sp>
        <p:nvSpPr>
          <p:cNvPr id="505860" name="Rectangle 4"/>
          <p:cNvSpPr>
            <a:spLocks noChangeArrowheads="1"/>
          </p:cNvSpPr>
          <p:nvPr/>
        </p:nvSpPr>
        <p:spPr bwMode="auto">
          <a:xfrm>
            <a:off x="228600" y="4191000"/>
            <a:ext cx="8229600" cy="1828800"/>
          </a:xfrm>
          <a:prstGeom prst="rect">
            <a:avLst/>
          </a:prstGeom>
          <a:solidFill>
            <a:srgbClr val="FFFFFF"/>
          </a:solidFill>
          <a:ln w="9525">
            <a:solidFill>
              <a:schemeClr val="tx1"/>
            </a:solidFill>
            <a:miter lim="800000"/>
            <a:headEnd/>
            <a:tailEnd/>
          </a:ln>
        </p:spPr>
        <p:txBody>
          <a:bodyPr/>
          <a:lstStyle/>
          <a:p>
            <a:pPr marL="342900" indent="-342900" eaLnBrk="1" hangingPunct="1">
              <a:lnSpc>
                <a:spcPct val="80000"/>
              </a:lnSpc>
              <a:spcBef>
                <a:spcPct val="20000"/>
              </a:spcBef>
              <a:buClr>
                <a:schemeClr val="folHlink"/>
              </a:buClr>
              <a:buSzPct val="60000"/>
              <a:buFont typeface="Wingdings" pitchFamily="2" charset="2"/>
              <a:buNone/>
            </a:pPr>
            <a:r>
              <a:rPr lang="en-US" sz="2000"/>
              <a:t>&lt;course</a:t>
            </a:r>
          </a:p>
          <a:p>
            <a:pPr marL="342900" indent="-342900" eaLnBrk="1" hangingPunct="1">
              <a:lnSpc>
                <a:spcPct val="80000"/>
              </a:lnSpc>
              <a:spcBef>
                <a:spcPct val="20000"/>
              </a:spcBef>
              <a:buClr>
                <a:schemeClr val="folHlink"/>
              </a:buClr>
              <a:buSzPct val="60000"/>
              <a:buFont typeface="Wingdings" pitchFamily="2" charset="2"/>
              <a:buNone/>
            </a:pPr>
            <a:r>
              <a:rPr lang="en-US" sz="2000"/>
              <a:t>	level = “senior”</a:t>
            </a:r>
          </a:p>
          <a:p>
            <a:pPr marL="342900" indent="-342900" eaLnBrk="1" hangingPunct="1">
              <a:lnSpc>
                <a:spcPct val="80000"/>
              </a:lnSpc>
              <a:spcBef>
                <a:spcPct val="20000"/>
              </a:spcBef>
              <a:buClr>
                <a:schemeClr val="folHlink"/>
              </a:buClr>
              <a:buSzPct val="60000"/>
              <a:buFont typeface="Wingdings" pitchFamily="2" charset="2"/>
              <a:buNone/>
            </a:pPr>
            <a:r>
              <a:rPr lang="en-US" sz="2000"/>
              <a:t>	text = “Service-Oriented Architecture </a:t>
            </a:r>
            <a:r>
              <a:rPr lang="en-US" sz="2000">
                <a:solidFill>
                  <a:srgbClr val="C00000"/>
                </a:solidFill>
              </a:rPr>
              <a:t>&amp;</a:t>
            </a:r>
            <a:r>
              <a:rPr lang="en-US" sz="2000"/>
              <a:t> Computing”</a:t>
            </a:r>
          </a:p>
          <a:p>
            <a:pPr marL="342900" indent="-342900" eaLnBrk="1" hangingPunct="1">
              <a:lnSpc>
                <a:spcPct val="80000"/>
              </a:lnSpc>
              <a:spcBef>
                <a:spcPct val="20000"/>
              </a:spcBef>
              <a:buClr>
                <a:schemeClr val="folHlink"/>
              </a:buClr>
              <a:buSzPct val="60000"/>
              <a:buFont typeface="Wingdings" pitchFamily="2" charset="2"/>
              <a:buNone/>
            </a:pPr>
            <a:r>
              <a:rPr lang="en-US" sz="2000"/>
              <a:t>	</a:t>
            </a:r>
            <a:r>
              <a:rPr lang="en-US" sz="2000">
                <a:solidFill>
                  <a:srgbClr val="008000"/>
                </a:solidFill>
              </a:rPr>
              <a:t>camp = “Tempe” </a:t>
            </a:r>
            <a:r>
              <a:rPr lang="en-US" sz="2000"/>
              <a:t>&gt;</a:t>
            </a:r>
          </a:p>
          <a:p>
            <a:pPr marL="342900" indent="-342900" eaLnBrk="1" hangingPunct="1">
              <a:lnSpc>
                <a:spcPct val="80000"/>
              </a:lnSpc>
              <a:spcBef>
                <a:spcPct val="20000"/>
              </a:spcBef>
              <a:buClr>
                <a:schemeClr val="folHlink"/>
              </a:buClr>
              <a:buSzPct val="60000"/>
              <a:buFont typeface="Wingdings" pitchFamily="2" charset="2"/>
              <a:buNone/>
            </a:pPr>
            <a:r>
              <a:rPr lang="en-US" sz="2000"/>
              <a:t>	Distributed Software Development</a:t>
            </a:r>
            <a:endParaRPr lang="en-US" sz="2000">
              <a:solidFill>
                <a:srgbClr val="008000"/>
              </a:solidFill>
            </a:endParaRPr>
          </a:p>
          <a:p>
            <a:pPr marL="342900" indent="-342900" eaLnBrk="1" hangingPunct="1">
              <a:lnSpc>
                <a:spcPct val="80000"/>
              </a:lnSpc>
              <a:spcBef>
                <a:spcPct val="20000"/>
              </a:spcBef>
              <a:buClr>
                <a:schemeClr val="folHlink"/>
              </a:buClr>
              <a:buSzPct val="60000"/>
              <a:buFont typeface="Wingdings" pitchFamily="2" charset="2"/>
              <a:buNone/>
            </a:pPr>
            <a:r>
              <a:rPr lang="en-US" sz="2000"/>
              <a:t>&lt;/course&gt;</a:t>
            </a:r>
          </a:p>
        </p:txBody>
      </p:sp>
      <p:sp>
        <p:nvSpPr>
          <p:cNvPr id="13318" name="Rectangle 5"/>
          <p:cNvSpPr>
            <a:spLocks noChangeArrowheads="1"/>
          </p:cNvSpPr>
          <p:nvPr/>
        </p:nvSpPr>
        <p:spPr bwMode="auto">
          <a:xfrm>
            <a:off x="152400" y="852488"/>
            <a:ext cx="1409700" cy="366712"/>
          </a:xfrm>
          <a:prstGeom prst="rect">
            <a:avLst/>
          </a:prstGeom>
          <a:solidFill>
            <a:schemeClr val="bg1"/>
          </a:solidFill>
          <a:ln w="9525">
            <a:noFill/>
            <a:miter lim="800000"/>
            <a:headEnd/>
            <a:tailEnd/>
          </a:ln>
        </p:spPr>
        <p:txBody>
          <a:bodyPr wrap="none">
            <a:spAutoFit/>
          </a:bodyPr>
          <a:lstStyle/>
          <a:p>
            <a:r>
              <a:rPr lang="en-US"/>
              <a:t>instructor.dtd</a:t>
            </a:r>
          </a:p>
        </p:txBody>
      </p:sp>
      <p:sp>
        <p:nvSpPr>
          <p:cNvPr id="505862" name="AutoShape 6"/>
          <p:cNvSpPr>
            <a:spLocks noChangeArrowheads="1"/>
          </p:cNvSpPr>
          <p:nvPr/>
        </p:nvSpPr>
        <p:spPr bwMode="auto">
          <a:xfrm>
            <a:off x="3048000" y="2743200"/>
            <a:ext cx="2362200" cy="990600"/>
          </a:xfrm>
          <a:prstGeom prst="wedgeEllipseCallout">
            <a:avLst>
              <a:gd name="adj1" fmla="val 48319"/>
              <a:gd name="adj2" fmla="val -74037"/>
            </a:avLst>
          </a:prstGeom>
          <a:solidFill>
            <a:srgbClr val="FFFFCC"/>
          </a:solidFill>
          <a:ln w="9525">
            <a:solidFill>
              <a:schemeClr val="tx1"/>
            </a:solidFill>
            <a:miter lim="800000"/>
            <a:headEnd/>
            <a:tailEnd/>
          </a:ln>
        </p:spPr>
        <p:txBody>
          <a:bodyPr/>
          <a:lstStyle/>
          <a:p>
            <a:pPr algn="ctr"/>
            <a:r>
              <a:rPr lang="en-US"/>
              <a:t>Default value if not provides</a:t>
            </a:r>
          </a:p>
        </p:txBody>
      </p:sp>
      <p:sp>
        <p:nvSpPr>
          <p:cNvPr id="505863" name="AutoShape 7"/>
          <p:cNvSpPr>
            <a:spLocks noChangeArrowheads="1"/>
          </p:cNvSpPr>
          <p:nvPr/>
        </p:nvSpPr>
        <p:spPr bwMode="auto">
          <a:xfrm>
            <a:off x="6858000" y="2247900"/>
            <a:ext cx="2057400" cy="1485900"/>
          </a:xfrm>
          <a:prstGeom prst="wedgeEllipseCallout">
            <a:avLst>
              <a:gd name="adj1" fmla="val -84333"/>
              <a:gd name="adj2" fmla="val -60602"/>
            </a:avLst>
          </a:prstGeom>
          <a:solidFill>
            <a:srgbClr val="FFFFCC"/>
          </a:solidFill>
          <a:ln w="9525">
            <a:solidFill>
              <a:schemeClr val="tx1"/>
            </a:solidFill>
            <a:miter lim="800000"/>
            <a:headEnd/>
            <a:tailEnd/>
          </a:ln>
        </p:spPr>
        <p:txBody>
          <a:bodyPr/>
          <a:lstStyle/>
          <a:p>
            <a:pPr algn="ctr"/>
            <a:r>
              <a:rPr lang="en-US"/>
              <a:t>Attribute is optional, no default provided</a:t>
            </a:r>
          </a:p>
        </p:txBody>
      </p:sp>
      <p:sp>
        <p:nvSpPr>
          <p:cNvPr id="9" name="AutoShape 7"/>
          <p:cNvSpPr>
            <a:spLocks noChangeArrowheads="1"/>
          </p:cNvSpPr>
          <p:nvPr/>
        </p:nvSpPr>
        <p:spPr bwMode="auto">
          <a:xfrm>
            <a:off x="4800600" y="3733800"/>
            <a:ext cx="2057400" cy="914400"/>
          </a:xfrm>
          <a:prstGeom prst="wedgeEllipseCallout">
            <a:avLst>
              <a:gd name="adj1" fmla="val -55310"/>
              <a:gd name="adj2" fmla="val 69741"/>
            </a:avLst>
          </a:prstGeom>
          <a:solidFill>
            <a:srgbClr val="CCECFF"/>
          </a:solidFill>
          <a:ln w="9525">
            <a:solidFill>
              <a:schemeClr val="tx1"/>
            </a:solidFill>
            <a:miter lim="800000"/>
            <a:headEnd/>
            <a:tailEnd/>
          </a:ln>
        </p:spPr>
        <p:txBody>
          <a:bodyPr/>
          <a:lstStyle/>
          <a:p>
            <a:pPr algn="ctr"/>
            <a:r>
              <a:rPr lang="en-US"/>
              <a:t>CDATA allowed</a:t>
            </a:r>
          </a:p>
        </p:txBody>
      </p:sp>
      <p:sp>
        <p:nvSpPr>
          <p:cNvPr id="10" name="AutoShape 7"/>
          <p:cNvSpPr>
            <a:spLocks noChangeArrowheads="1"/>
          </p:cNvSpPr>
          <p:nvPr/>
        </p:nvSpPr>
        <p:spPr bwMode="auto">
          <a:xfrm>
            <a:off x="5638800" y="5410200"/>
            <a:ext cx="2667000" cy="1143000"/>
          </a:xfrm>
          <a:prstGeom prst="wedgeEllipseCallout">
            <a:avLst>
              <a:gd name="adj1" fmla="val -99934"/>
              <a:gd name="adj2" fmla="val -36343"/>
            </a:avLst>
          </a:prstGeom>
          <a:solidFill>
            <a:srgbClr val="CCECFF"/>
          </a:solidFill>
          <a:ln w="9525">
            <a:solidFill>
              <a:schemeClr val="tx1"/>
            </a:solidFill>
            <a:miter lim="800000"/>
            <a:headEnd/>
            <a:tailEnd/>
          </a:ln>
        </p:spPr>
        <p:txBody>
          <a:bodyPr/>
          <a:lstStyle/>
          <a:p>
            <a:pPr algn="ctr"/>
            <a:r>
              <a:rPr lang="en-US" dirty="0"/>
              <a:t>Must be </a:t>
            </a:r>
            <a:r>
              <a:rPr lang="en-US" dirty="0" smtClean="0">
                <a:solidFill>
                  <a:srgbClr val="0000FF"/>
                </a:solidFill>
              </a:rPr>
              <a:t>PCDATA</a:t>
            </a:r>
            <a:r>
              <a:rPr lang="en-US" dirty="0" smtClean="0"/>
              <a:t>, see previous page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05863"/>
                                        </p:tgtEl>
                                        <p:attrNameLst>
                                          <p:attrName>style.visibility</p:attrName>
                                        </p:attrNameLst>
                                      </p:cBhvr>
                                      <p:to>
                                        <p:strVal val="visible"/>
                                      </p:to>
                                    </p:set>
                                    <p:animEffect transition="in" filter="wipe(up)">
                                      <p:cBhvr>
                                        <p:cTn id="7" dur="500"/>
                                        <p:tgtEl>
                                          <p:spTgt spid="50586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5862"/>
                                        </p:tgtEl>
                                        <p:attrNameLst>
                                          <p:attrName>style.visibility</p:attrName>
                                        </p:attrNameLst>
                                      </p:cBhvr>
                                      <p:to>
                                        <p:strVal val="visible"/>
                                      </p:to>
                                    </p:set>
                                    <p:animEffect transition="in" filter="wipe(up)">
                                      <p:cBhvr>
                                        <p:cTn id="11" dur="500"/>
                                        <p:tgtEl>
                                          <p:spTgt spid="5058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05860"/>
                                        </p:tgtEl>
                                        <p:attrNameLst>
                                          <p:attrName>style.visibility</p:attrName>
                                        </p:attrNameLst>
                                      </p:cBhvr>
                                      <p:to>
                                        <p:strVal val="visible"/>
                                      </p:to>
                                    </p:set>
                                    <p:animEffect transition="in" filter="wipe(left)">
                                      <p:cBhvr>
                                        <p:cTn id="16" dur="500"/>
                                        <p:tgtEl>
                                          <p:spTgt spid="5058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0" grpId="0" animBg="1"/>
      <p:bldP spid="505862" grpId="0" animBg="1"/>
      <p:bldP spid="505863"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noFill/>
        </p:spPr>
        <p:txBody>
          <a:bodyPr/>
          <a:lstStyle/>
          <a:p>
            <a:fld id="{2C68FE72-653C-4B35-A7C2-0030A6C62612}" type="slidenum">
              <a:rPr lang="en-US" smtClean="0"/>
              <a:pPr/>
              <a:t>11</a:t>
            </a:fld>
            <a:endParaRPr lang="en-US" smtClean="0"/>
          </a:p>
        </p:txBody>
      </p:sp>
      <p:sp>
        <p:nvSpPr>
          <p:cNvPr id="14339" name="Rectangle 4"/>
          <p:cNvSpPr>
            <a:spLocks noGrp="1" noChangeArrowheads="1"/>
          </p:cNvSpPr>
          <p:nvPr>
            <p:ph type="title"/>
          </p:nvPr>
        </p:nvSpPr>
        <p:spPr/>
        <p:txBody>
          <a:bodyPr/>
          <a:lstStyle/>
          <a:p>
            <a:pPr eaLnBrk="1" hangingPunct="1"/>
            <a:r>
              <a:rPr lang="en-US" smtClean="0"/>
              <a:t>Vocabulary (Namespace) </a:t>
            </a:r>
          </a:p>
        </p:txBody>
      </p:sp>
      <p:sp>
        <p:nvSpPr>
          <p:cNvPr id="14340" name="AutoShape 6"/>
          <p:cNvSpPr>
            <a:spLocks noChangeArrowheads="1"/>
          </p:cNvSpPr>
          <p:nvPr/>
        </p:nvSpPr>
        <p:spPr bwMode="auto">
          <a:xfrm>
            <a:off x="1447800" y="1752600"/>
            <a:ext cx="2895600" cy="2514600"/>
          </a:xfrm>
          <a:prstGeom prst="flowChartMagneticDisk">
            <a:avLst/>
          </a:prstGeom>
          <a:solidFill>
            <a:schemeClr val="bg1"/>
          </a:solidFill>
          <a:ln w="9525">
            <a:solidFill>
              <a:schemeClr val="tx1"/>
            </a:solidFill>
            <a:round/>
            <a:headEnd/>
            <a:tailEnd/>
          </a:ln>
        </p:spPr>
        <p:txBody>
          <a:bodyPr wrap="none" anchor="ctr"/>
          <a:lstStyle/>
          <a:p>
            <a:endParaRPr lang="en-US"/>
          </a:p>
        </p:txBody>
      </p:sp>
      <p:sp>
        <p:nvSpPr>
          <p:cNvPr id="14341" name="Rectangle 7"/>
          <p:cNvSpPr>
            <a:spLocks noChangeArrowheads="1"/>
          </p:cNvSpPr>
          <p:nvPr/>
        </p:nvSpPr>
        <p:spPr bwMode="auto">
          <a:xfrm>
            <a:off x="3025775" y="2803525"/>
            <a:ext cx="1123950" cy="274638"/>
          </a:xfrm>
          <a:prstGeom prst="rect">
            <a:avLst/>
          </a:prstGeom>
          <a:noFill/>
          <a:ln w="9525">
            <a:noFill/>
            <a:miter lim="800000"/>
            <a:headEnd/>
            <a:tailEnd/>
          </a:ln>
        </p:spPr>
        <p:txBody>
          <a:bodyPr wrap="none" lIns="0" tIns="0" rIns="0" bIns="0" anchor="ctr">
            <a:spAutoFit/>
          </a:bodyPr>
          <a:lstStyle/>
          <a:p>
            <a:pPr eaLnBrk="1" hangingPunct="1"/>
            <a:r>
              <a:rPr lang="en-US"/>
              <a:t>ELEMENT </a:t>
            </a:r>
          </a:p>
        </p:txBody>
      </p:sp>
      <p:sp>
        <p:nvSpPr>
          <p:cNvPr id="14342" name="Rectangle 8"/>
          <p:cNvSpPr>
            <a:spLocks noChangeArrowheads="1"/>
          </p:cNvSpPr>
          <p:nvPr/>
        </p:nvSpPr>
        <p:spPr bwMode="auto">
          <a:xfrm>
            <a:off x="3025775" y="3567113"/>
            <a:ext cx="984250" cy="274637"/>
          </a:xfrm>
          <a:prstGeom prst="rect">
            <a:avLst/>
          </a:prstGeom>
          <a:noFill/>
          <a:ln w="9525">
            <a:noFill/>
            <a:miter lim="800000"/>
            <a:headEnd/>
            <a:tailEnd/>
          </a:ln>
        </p:spPr>
        <p:txBody>
          <a:bodyPr wrap="none" lIns="0" tIns="0" rIns="0" bIns="0" anchor="ctr">
            <a:spAutoFit/>
          </a:bodyPr>
          <a:lstStyle/>
          <a:p>
            <a:pPr eaLnBrk="1" hangingPunct="1"/>
            <a:r>
              <a:rPr lang="en-US"/>
              <a:t>ATTLIST </a:t>
            </a:r>
          </a:p>
        </p:txBody>
      </p:sp>
      <p:sp>
        <p:nvSpPr>
          <p:cNvPr id="14343" name="Rectangle 9"/>
          <p:cNvSpPr>
            <a:spLocks noChangeArrowheads="1"/>
          </p:cNvSpPr>
          <p:nvPr/>
        </p:nvSpPr>
        <p:spPr bwMode="auto">
          <a:xfrm>
            <a:off x="1743075" y="3567113"/>
            <a:ext cx="1085850" cy="274637"/>
          </a:xfrm>
          <a:prstGeom prst="rect">
            <a:avLst/>
          </a:prstGeom>
          <a:noFill/>
          <a:ln w="9525">
            <a:noFill/>
            <a:miter lim="800000"/>
            <a:headEnd/>
            <a:tailEnd/>
          </a:ln>
        </p:spPr>
        <p:txBody>
          <a:bodyPr wrap="none" lIns="0" tIns="0" rIns="0" bIns="0" anchor="ctr">
            <a:spAutoFit/>
          </a:bodyPr>
          <a:lstStyle/>
          <a:p>
            <a:pPr eaLnBrk="1" hangingPunct="1"/>
            <a:r>
              <a:rPr lang="en-US"/>
              <a:t>#PCDATA </a:t>
            </a:r>
          </a:p>
        </p:txBody>
      </p:sp>
      <p:sp>
        <p:nvSpPr>
          <p:cNvPr id="14344" name="Rectangle 10"/>
          <p:cNvSpPr>
            <a:spLocks noChangeArrowheads="1"/>
          </p:cNvSpPr>
          <p:nvPr/>
        </p:nvSpPr>
        <p:spPr bwMode="auto">
          <a:xfrm>
            <a:off x="1901825" y="1935163"/>
            <a:ext cx="844550" cy="274637"/>
          </a:xfrm>
          <a:prstGeom prst="rect">
            <a:avLst/>
          </a:prstGeom>
          <a:noFill/>
          <a:ln w="9525">
            <a:noFill/>
            <a:miter lim="800000"/>
            <a:headEnd/>
            <a:tailEnd/>
          </a:ln>
        </p:spPr>
        <p:txBody>
          <a:bodyPr wrap="none" lIns="0" tIns="0" rIns="0" bIns="0" anchor="ctr">
            <a:spAutoFit/>
          </a:bodyPr>
          <a:lstStyle/>
          <a:p>
            <a:pPr eaLnBrk="1" hangingPunct="1"/>
            <a:r>
              <a:rPr lang="en-US"/>
              <a:t>CDATA </a:t>
            </a:r>
          </a:p>
        </p:txBody>
      </p:sp>
      <p:sp>
        <p:nvSpPr>
          <p:cNvPr id="14345" name="Rectangle 11"/>
          <p:cNvSpPr>
            <a:spLocks noChangeArrowheads="1"/>
          </p:cNvSpPr>
          <p:nvPr/>
        </p:nvSpPr>
        <p:spPr bwMode="auto">
          <a:xfrm>
            <a:off x="2143125" y="3078163"/>
            <a:ext cx="882650" cy="274637"/>
          </a:xfrm>
          <a:prstGeom prst="rect">
            <a:avLst/>
          </a:prstGeom>
          <a:noFill/>
          <a:ln w="9525">
            <a:noFill/>
            <a:miter lim="800000"/>
            <a:headEnd/>
            <a:tailEnd/>
          </a:ln>
        </p:spPr>
        <p:txBody>
          <a:bodyPr wrap="none" lIns="0" tIns="0" rIns="0" bIns="0" anchor="ctr">
            <a:spAutoFit/>
          </a:bodyPr>
          <a:lstStyle/>
          <a:p>
            <a:pPr eaLnBrk="1" hangingPunct="1"/>
            <a:r>
              <a:rPr lang="en-US"/>
              <a:t>ENTITY </a:t>
            </a:r>
          </a:p>
        </p:txBody>
      </p:sp>
      <p:sp>
        <p:nvSpPr>
          <p:cNvPr id="14346" name="Rectangle 12"/>
          <p:cNvSpPr>
            <a:spLocks noChangeArrowheads="1"/>
          </p:cNvSpPr>
          <p:nvPr/>
        </p:nvSpPr>
        <p:spPr bwMode="auto">
          <a:xfrm>
            <a:off x="1828800" y="2667000"/>
            <a:ext cx="298450" cy="274638"/>
          </a:xfrm>
          <a:prstGeom prst="rect">
            <a:avLst/>
          </a:prstGeom>
          <a:noFill/>
          <a:ln w="9525">
            <a:noFill/>
            <a:miter lim="800000"/>
            <a:headEnd/>
            <a:tailEnd/>
          </a:ln>
        </p:spPr>
        <p:txBody>
          <a:bodyPr wrap="none" lIns="0" tIns="0" rIns="0" bIns="0" anchor="ctr">
            <a:spAutoFit/>
          </a:bodyPr>
          <a:lstStyle/>
          <a:p>
            <a:pPr eaLnBrk="1" hangingPunct="1"/>
            <a:r>
              <a:rPr lang="en-US"/>
              <a:t>ID </a:t>
            </a:r>
          </a:p>
        </p:txBody>
      </p:sp>
      <p:sp>
        <p:nvSpPr>
          <p:cNvPr id="14347" name="Rectangle 13"/>
          <p:cNvSpPr>
            <a:spLocks noChangeArrowheads="1"/>
          </p:cNvSpPr>
          <p:nvPr/>
        </p:nvSpPr>
        <p:spPr bwMode="auto">
          <a:xfrm>
            <a:off x="2819400" y="2133600"/>
            <a:ext cx="1200150" cy="274638"/>
          </a:xfrm>
          <a:prstGeom prst="rect">
            <a:avLst/>
          </a:prstGeom>
          <a:noFill/>
          <a:ln w="9525">
            <a:noFill/>
            <a:miter lim="800000"/>
            <a:headEnd/>
            <a:tailEnd/>
          </a:ln>
        </p:spPr>
        <p:txBody>
          <a:bodyPr wrap="none" lIns="0" tIns="0" rIns="0" bIns="0" anchor="ctr">
            <a:spAutoFit/>
          </a:bodyPr>
          <a:lstStyle/>
          <a:p>
            <a:pPr eaLnBrk="1" hangingPunct="1"/>
            <a:r>
              <a:rPr lang="en-US"/>
              <a:t>NMTOKEN </a:t>
            </a:r>
          </a:p>
        </p:txBody>
      </p:sp>
      <p:sp>
        <p:nvSpPr>
          <p:cNvPr id="14348" name="Rectangle 14"/>
          <p:cNvSpPr>
            <a:spLocks noChangeArrowheads="1"/>
          </p:cNvSpPr>
          <p:nvPr/>
        </p:nvSpPr>
        <p:spPr bwMode="auto">
          <a:xfrm>
            <a:off x="936625" y="4413250"/>
            <a:ext cx="3783013" cy="1200150"/>
          </a:xfrm>
          <a:prstGeom prst="rect">
            <a:avLst/>
          </a:prstGeom>
          <a:noFill/>
          <a:ln w="9525">
            <a:noFill/>
            <a:miter lim="800000"/>
            <a:headEnd/>
            <a:tailEnd/>
          </a:ln>
        </p:spPr>
        <p:txBody>
          <a:bodyPr anchor="ctr">
            <a:spAutoFit/>
          </a:bodyPr>
          <a:lstStyle/>
          <a:p>
            <a:pPr algn="ctr"/>
            <a:r>
              <a:rPr lang="en-US" sz="2400" dirty="0"/>
              <a:t>This is the vocabulary that DTD </a:t>
            </a:r>
            <a:r>
              <a:rPr lang="en-US" sz="2400" dirty="0" smtClean="0"/>
              <a:t>provides </a:t>
            </a:r>
            <a:r>
              <a:rPr lang="en-US" sz="2400" dirty="0"/>
              <a:t>to define your new vocabulary</a:t>
            </a:r>
          </a:p>
        </p:txBody>
      </p:sp>
      <p:grpSp>
        <p:nvGrpSpPr>
          <p:cNvPr id="2" name="Group 26"/>
          <p:cNvGrpSpPr>
            <a:grpSpLocks/>
          </p:cNvGrpSpPr>
          <p:nvPr/>
        </p:nvGrpSpPr>
        <p:grpSpPr bwMode="auto">
          <a:xfrm>
            <a:off x="5235575" y="898525"/>
            <a:ext cx="2971800" cy="2652713"/>
            <a:chOff x="3298" y="566"/>
            <a:chExt cx="1872" cy="1671"/>
          </a:xfrm>
        </p:grpSpPr>
        <p:sp>
          <p:nvSpPr>
            <p:cNvPr id="14351" name="AutoShape 17"/>
            <p:cNvSpPr>
              <a:spLocks noChangeArrowheads="1"/>
            </p:cNvSpPr>
            <p:nvPr/>
          </p:nvSpPr>
          <p:spPr bwMode="auto">
            <a:xfrm>
              <a:off x="3298" y="797"/>
              <a:ext cx="1872" cy="1440"/>
            </a:xfrm>
            <a:prstGeom prst="cloudCallout">
              <a:avLst>
                <a:gd name="adj1" fmla="val -71690"/>
                <a:gd name="adj2" fmla="val 40625"/>
              </a:avLst>
            </a:prstGeom>
            <a:solidFill>
              <a:srgbClr val="FFFFCC"/>
            </a:solidFill>
            <a:ln w="9525">
              <a:solidFill>
                <a:schemeClr val="tx1"/>
              </a:solidFill>
              <a:round/>
              <a:headEnd/>
              <a:tailEnd/>
            </a:ln>
          </p:spPr>
          <p:txBody>
            <a:bodyPr/>
            <a:lstStyle/>
            <a:p>
              <a:pPr algn="ctr"/>
              <a:endParaRPr lang="en-GB"/>
            </a:p>
          </p:txBody>
        </p:sp>
        <p:sp>
          <p:nvSpPr>
            <p:cNvPr id="14352" name="Rectangle 18"/>
            <p:cNvSpPr>
              <a:spLocks noChangeArrowheads="1"/>
            </p:cNvSpPr>
            <p:nvPr/>
          </p:nvSpPr>
          <p:spPr bwMode="auto">
            <a:xfrm>
              <a:off x="3456" y="1373"/>
              <a:ext cx="668" cy="231"/>
            </a:xfrm>
            <a:prstGeom prst="rect">
              <a:avLst/>
            </a:prstGeom>
            <a:noFill/>
            <a:ln w="9525">
              <a:noFill/>
              <a:miter lim="800000"/>
              <a:headEnd/>
              <a:tailEnd/>
            </a:ln>
          </p:spPr>
          <p:txBody>
            <a:bodyPr wrap="none">
              <a:spAutoFit/>
            </a:bodyPr>
            <a:lstStyle/>
            <a:p>
              <a:r>
                <a:rPr lang="en-US"/>
                <a:t>instructor</a:t>
              </a:r>
            </a:p>
          </p:txBody>
        </p:sp>
        <p:sp>
          <p:nvSpPr>
            <p:cNvPr id="14353" name="Rectangle 19"/>
            <p:cNvSpPr>
              <a:spLocks noChangeArrowheads="1"/>
            </p:cNvSpPr>
            <p:nvPr/>
          </p:nvSpPr>
          <p:spPr bwMode="auto">
            <a:xfrm>
              <a:off x="3910" y="1114"/>
              <a:ext cx="428" cy="231"/>
            </a:xfrm>
            <a:prstGeom prst="rect">
              <a:avLst/>
            </a:prstGeom>
            <a:noFill/>
            <a:ln w="9525">
              <a:noFill/>
              <a:miter lim="800000"/>
              <a:headEnd/>
              <a:tailEnd/>
            </a:ln>
          </p:spPr>
          <p:txBody>
            <a:bodyPr wrap="none">
              <a:spAutoFit/>
            </a:bodyPr>
            <a:lstStyle/>
            <a:p>
              <a:r>
                <a:rPr lang="en-US"/>
                <a:t>name</a:t>
              </a:r>
            </a:p>
          </p:txBody>
        </p:sp>
        <p:sp>
          <p:nvSpPr>
            <p:cNvPr id="14354" name="Text Box 20"/>
            <p:cNvSpPr txBox="1">
              <a:spLocks noChangeArrowheads="1"/>
            </p:cNvSpPr>
            <p:nvPr/>
          </p:nvSpPr>
          <p:spPr bwMode="auto">
            <a:xfrm>
              <a:off x="4532" y="1576"/>
              <a:ext cx="348" cy="231"/>
            </a:xfrm>
            <a:prstGeom prst="rect">
              <a:avLst/>
            </a:prstGeom>
            <a:noFill/>
            <a:ln w="9525">
              <a:noFill/>
              <a:miter lim="800000"/>
              <a:headEnd/>
              <a:tailEnd/>
            </a:ln>
          </p:spPr>
          <p:txBody>
            <a:bodyPr wrap="none">
              <a:spAutoFit/>
            </a:bodyPr>
            <a:lstStyle/>
            <a:p>
              <a:r>
                <a:rPr lang="en-US"/>
                <a:t>first</a:t>
              </a:r>
            </a:p>
          </p:txBody>
        </p:sp>
        <p:sp>
          <p:nvSpPr>
            <p:cNvPr id="14355" name="Text Box 21"/>
            <p:cNvSpPr txBox="1">
              <a:spLocks noChangeArrowheads="1"/>
            </p:cNvSpPr>
            <p:nvPr/>
          </p:nvSpPr>
          <p:spPr bwMode="auto">
            <a:xfrm>
              <a:off x="4314" y="1345"/>
              <a:ext cx="316" cy="231"/>
            </a:xfrm>
            <a:prstGeom prst="rect">
              <a:avLst/>
            </a:prstGeom>
            <a:noFill/>
            <a:ln w="9525">
              <a:noFill/>
              <a:miter lim="800000"/>
              <a:headEnd/>
              <a:tailEnd/>
            </a:ln>
          </p:spPr>
          <p:txBody>
            <a:bodyPr wrap="none">
              <a:spAutoFit/>
            </a:bodyPr>
            <a:lstStyle/>
            <a:p>
              <a:r>
                <a:rPr lang="en-US"/>
                <a:t>last</a:t>
              </a:r>
            </a:p>
          </p:txBody>
        </p:sp>
        <p:sp>
          <p:nvSpPr>
            <p:cNvPr id="14356" name="Text Box 22"/>
            <p:cNvSpPr txBox="1">
              <a:spLocks noChangeArrowheads="1"/>
            </p:cNvSpPr>
            <p:nvPr/>
          </p:nvSpPr>
          <p:spPr bwMode="auto">
            <a:xfrm>
              <a:off x="4630" y="1056"/>
              <a:ext cx="492" cy="231"/>
            </a:xfrm>
            <a:prstGeom prst="rect">
              <a:avLst/>
            </a:prstGeom>
            <a:noFill/>
            <a:ln w="9525">
              <a:noFill/>
              <a:miter lim="800000"/>
              <a:headEnd/>
              <a:tailEnd/>
            </a:ln>
          </p:spPr>
          <p:txBody>
            <a:bodyPr wrap="none">
              <a:spAutoFit/>
            </a:bodyPr>
            <a:lstStyle/>
            <a:p>
              <a:r>
                <a:rPr lang="en-US"/>
                <a:t>course</a:t>
              </a:r>
            </a:p>
          </p:txBody>
        </p:sp>
        <p:sp>
          <p:nvSpPr>
            <p:cNvPr id="14357" name="Text Box 23"/>
            <p:cNvSpPr txBox="1">
              <a:spLocks noChangeArrowheads="1"/>
            </p:cNvSpPr>
            <p:nvPr/>
          </p:nvSpPr>
          <p:spPr bwMode="auto">
            <a:xfrm>
              <a:off x="3696" y="1738"/>
              <a:ext cx="836" cy="231"/>
            </a:xfrm>
            <a:prstGeom prst="rect">
              <a:avLst/>
            </a:prstGeom>
            <a:noFill/>
            <a:ln w="9525">
              <a:noFill/>
              <a:miter lim="800000"/>
              <a:headEnd/>
              <a:tailEnd/>
            </a:ln>
          </p:spPr>
          <p:txBody>
            <a:bodyPr wrap="none">
              <a:spAutoFit/>
            </a:bodyPr>
            <a:lstStyle/>
            <a:p>
              <a:r>
                <a:rPr lang="en-US"/>
                <a:t>officeHours</a:t>
              </a:r>
            </a:p>
          </p:txBody>
        </p:sp>
        <p:sp>
          <p:nvSpPr>
            <p:cNvPr id="14358" name="Rectangle 24"/>
            <p:cNvSpPr>
              <a:spLocks noChangeArrowheads="1"/>
            </p:cNvSpPr>
            <p:nvPr/>
          </p:nvSpPr>
          <p:spPr bwMode="auto">
            <a:xfrm>
              <a:off x="3992" y="566"/>
              <a:ext cx="1064" cy="231"/>
            </a:xfrm>
            <a:prstGeom prst="rect">
              <a:avLst/>
            </a:prstGeom>
            <a:noFill/>
            <a:ln w="9525">
              <a:noFill/>
              <a:miter lim="800000"/>
              <a:headEnd/>
              <a:tailEnd/>
            </a:ln>
          </p:spPr>
          <p:txBody>
            <a:bodyPr wrap="none">
              <a:spAutoFit/>
            </a:bodyPr>
            <a:lstStyle/>
            <a:p>
              <a:r>
                <a:rPr lang="en-US"/>
                <a:t>New vocabulary</a:t>
              </a:r>
            </a:p>
          </p:txBody>
        </p:sp>
      </p:grpSp>
      <p:sp>
        <p:nvSpPr>
          <p:cNvPr id="516121" name="AutoShape 25"/>
          <p:cNvSpPr>
            <a:spLocks noChangeArrowheads="1"/>
          </p:cNvSpPr>
          <p:nvPr/>
        </p:nvSpPr>
        <p:spPr bwMode="auto">
          <a:xfrm>
            <a:off x="5362575" y="4038600"/>
            <a:ext cx="3095625" cy="1600200"/>
          </a:xfrm>
          <a:prstGeom prst="cloudCallout">
            <a:avLst>
              <a:gd name="adj1" fmla="val -70000"/>
              <a:gd name="adj2" fmla="val -84324"/>
            </a:avLst>
          </a:prstGeom>
          <a:solidFill>
            <a:srgbClr val="CCECFF"/>
          </a:solidFill>
          <a:ln w="9525">
            <a:solidFill>
              <a:schemeClr val="tx1"/>
            </a:solidFill>
            <a:round/>
            <a:headEnd/>
            <a:tailEnd/>
          </a:ln>
        </p:spPr>
        <p:txBody>
          <a:bodyPr/>
          <a:lstStyle/>
          <a:p>
            <a:pPr algn="ctr"/>
            <a:r>
              <a:rPr lang="en-US"/>
              <a:t>Values for each name: must be </a:t>
            </a:r>
          </a:p>
          <a:p>
            <a:pPr algn="ctr"/>
            <a:r>
              <a:rPr lang="en-US"/>
              <a:t>#PCDATA</a:t>
            </a:r>
          </a:p>
          <a:p>
            <a:pPr algn="ctr"/>
            <a:r>
              <a:rPr lang="en-US"/>
              <a:t>Type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16121"/>
                                        </p:tgtEl>
                                        <p:attrNameLst>
                                          <p:attrName>style.visibility</p:attrName>
                                        </p:attrNameLst>
                                      </p:cBhvr>
                                      <p:to>
                                        <p:strVal val="visible"/>
                                      </p:to>
                                    </p:set>
                                    <p:animEffect transition="in" filter="wipe(up)">
                                      <p:cBhvr>
                                        <p:cTn id="11" dur="500"/>
                                        <p:tgtEl>
                                          <p:spTgt spid="516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0CE0EDA8-079A-4625-915F-4B0B635F897A}" type="slidenum">
              <a:rPr lang="en-US" smtClean="0"/>
              <a:pPr/>
              <a:t>12</a:t>
            </a:fld>
            <a:endParaRPr lang="en-US" smtClean="0"/>
          </a:p>
        </p:txBody>
      </p:sp>
      <p:sp>
        <p:nvSpPr>
          <p:cNvPr id="15363" name="Rectangle 2"/>
          <p:cNvSpPr>
            <a:spLocks noGrp="1" noChangeArrowheads="1"/>
          </p:cNvSpPr>
          <p:nvPr>
            <p:ph type="title"/>
          </p:nvPr>
        </p:nvSpPr>
        <p:spPr/>
        <p:txBody>
          <a:bodyPr/>
          <a:lstStyle/>
          <a:p>
            <a:pPr eaLnBrk="1" hangingPunct="1"/>
            <a:r>
              <a:rPr lang="en-US" smtClean="0"/>
              <a:t>XML Validation Using DTD</a:t>
            </a:r>
          </a:p>
        </p:txBody>
      </p:sp>
      <p:sp>
        <p:nvSpPr>
          <p:cNvPr id="15364" name="AutoShape 3"/>
          <p:cNvSpPr>
            <a:spLocks noChangeArrowheads="1"/>
          </p:cNvSpPr>
          <p:nvPr/>
        </p:nvSpPr>
        <p:spPr bwMode="black">
          <a:xfrm>
            <a:off x="3375025" y="4437063"/>
            <a:ext cx="2389188" cy="1735137"/>
          </a:xfrm>
          <a:prstGeom prst="roundRect">
            <a:avLst>
              <a:gd name="adj" fmla="val 50000"/>
            </a:avLst>
          </a:prstGeom>
          <a:noFill/>
          <a:ln w="38100" algn="ctr">
            <a:solidFill>
              <a:schemeClr val="accent1"/>
            </a:solidFill>
            <a:round/>
            <a:headEnd/>
            <a:tailEnd/>
          </a:ln>
        </p:spPr>
        <p:txBody>
          <a:bodyPr wrap="none" anchor="ctr"/>
          <a:lstStyle/>
          <a:p>
            <a:pPr algn="ctr"/>
            <a:r>
              <a:rPr lang="en-US" dirty="0"/>
              <a:t>T</a:t>
            </a:r>
            <a:r>
              <a:rPr lang="en-US" dirty="0" smtClean="0"/>
              <a:t>he </a:t>
            </a:r>
            <a:r>
              <a:rPr lang="en-US" dirty="0"/>
              <a:t>xml document</a:t>
            </a:r>
          </a:p>
          <a:p>
            <a:pPr algn="ctr"/>
            <a:r>
              <a:rPr lang="en-US" dirty="0" smtClean="0"/>
              <a:t>must </a:t>
            </a:r>
            <a:r>
              <a:rPr lang="en-US" dirty="0"/>
              <a:t>conform with the </a:t>
            </a:r>
          </a:p>
          <a:p>
            <a:pPr algn="ctr"/>
            <a:r>
              <a:rPr lang="en-US" dirty="0"/>
              <a:t>rules described</a:t>
            </a:r>
          </a:p>
          <a:p>
            <a:pPr algn="ctr"/>
            <a:r>
              <a:rPr lang="en-US" dirty="0"/>
              <a:t>in instructor.dtd</a:t>
            </a:r>
          </a:p>
        </p:txBody>
      </p:sp>
      <p:sp>
        <p:nvSpPr>
          <p:cNvPr id="15365" name="AutoShape 5"/>
          <p:cNvSpPr>
            <a:spLocks noChangeArrowheads="1"/>
          </p:cNvSpPr>
          <p:nvPr/>
        </p:nvSpPr>
        <p:spPr bwMode="gray">
          <a:xfrm flipH="1">
            <a:off x="4379913" y="2389188"/>
            <a:ext cx="595312" cy="677862"/>
          </a:xfrm>
          <a:prstGeom prst="chevron">
            <a:avLst>
              <a:gd name="adj" fmla="val 52514"/>
            </a:avLst>
          </a:prstGeom>
          <a:solidFill>
            <a:schemeClr val="accent1"/>
          </a:solidFill>
          <a:ln w="0" algn="ctr">
            <a:noFill/>
            <a:miter lim="800000"/>
            <a:headEnd/>
            <a:tailEnd/>
          </a:ln>
        </p:spPr>
        <p:txBody>
          <a:bodyPr wrap="none" anchor="ctr"/>
          <a:lstStyle/>
          <a:p>
            <a:endParaRPr lang="en-US"/>
          </a:p>
        </p:txBody>
      </p:sp>
      <p:sp>
        <p:nvSpPr>
          <p:cNvPr id="535564" name="Oval 12"/>
          <p:cNvSpPr>
            <a:spLocks noChangeArrowheads="1"/>
          </p:cNvSpPr>
          <p:nvPr/>
        </p:nvSpPr>
        <p:spPr bwMode="gray">
          <a:xfrm>
            <a:off x="1774825" y="1447800"/>
            <a:ext cx="2544763" cy="254476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535565" name="Oval 13"/>
          <p:cNvSpPr>
            <a:spLocks noChangeArrowheads="1"/>
          </p:cNvSpPr>
          <p:nvPr/>
        </p:nvSpPr>
        <p:spPr bwMode="gray">
          <a:xfrm>
            <a:off x="1774825" y="1447800"/>
            <a:ext cx="2544763" cy="254476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en-US"/>
          </a:p>
        </p:txBody>
      </p:sp>
      <p:sp>
        <p:nvSpPr>
          <p:cNvPr id="535566" name="Oval 14"/>
          <p:cNvSpPr>
            <a:spLocks noChangeArrowheads="1"/>
          </p:cNvSpPr>
          <p:nvPr/>
        </p:nvSpPr>
        <p:spPr bwMode="gray">
          <a:xfrm>
            <a:off x="1941513" y="1614488"/>
            <a:ext cx="2211387" cy="2211387"/>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535567" name="Oval 15"/>
          <p:cNvSpPr>
            <a:spLocks noChangeArrowheads="1"/>
          </p:cNvSpPr>
          <p:nvPr/>
        </p:nvSpPr>
        <p:spPr bwMode="gray">
          <a:xfrm>
            <a:off x="1943100" y="1617663"/>
            <a:ext cx="2212975" cy="2212975"/>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defRPr/>
            </a:pPr>
            <a:endParaRPr lang="en-US"/>
          </a:p>
        </p:txBody>
      </p:sp>
      <p:sp>
        <p:nvSpPr>
          <p:cNvPr id="15370" name="Oval 16"/>
          <p:cNvSpPr>
            <a:spLocks noChangeArrowheads="1"/>
          </p:cNvSpPr>
          <p:nvPr/>
        </p:nvSpPr>
        <p:spPr bwMode="gray">
          <a:xfrm>
            <a:off x="2051050" y="1724025"/>
            <a:ext cx="1992313" cy="1992313"/>
          </a:xfrm>
          <a:prstGeom prst="ellipse">
            <a:avLst/>
          </a:prstGeom>
          <a:solidFill>
            <a:srgbClr val="333333"/>
          </a:solidFill>
          <a:ln w="38100" algn="ctr">
            <a:noFill/>
            <a:round/>
            <a:headEnd/>
            <a:tailEnd/>
          </a:ln>
        </p:spPr>
        <p:txBody>
          <a:bodyPr anchor="ctr">
            <a:spAutoFit/>
          </a:bodyPr>
          <a:lstStyle/>
          <a:p>
            <a:endParaRPr lang="en-US"/>
          </a:p>
        </p:txBody>
      </p:sp>
      <p:grpSp>
        <p:nvGrpSpPr>
          <p:cNvPr id="15371" name="Group 17"/>
          <p:cNvGrpSpPr>
            <a:grpSpLocks/>
          </p:cNvGrpSpPr>
          <p:nvPr/>
        </p:nvGrpSpPr>
        <p:grpSpPr bwMode="auto">
          <a:xfrm>
            <a:off x="2082800" y="1754188"/>
            <a:ext cx="1928813" cy="1928812"/>
            <a:chOff x="4166" y="1706"/>
            <a:chExt cx="1252" cy="1252"/>
          </a:xfrm>
        </p:grpSpPr>
        <p:sp>
          <p:nvSpPr>
            <p:cNvPr id="15385" name="Oval 1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15386" name="Oval 19"/>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15387" name="Oval 20"/>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15388" name="Oval 21"/>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535574" name="Oval 22"/>
          <p:cNvSpPr>
            <a:spLocks noChangeArrowheads="1"/>
          </p:cNvSpPr>
          <p:nvPr/>
        </p:nvSpPr>
        <p:spPr bwMode="gray">
          <a:xfrm>
            <a:off x="4999038" y="1455738"/>
            <a:ext cx="2544762" cy="2544762"/>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535575" name="Oval 23"/>
          <p:cNvSpPr>
            <a:spLocks noChangeArrowheads="1"/>
          </p:cNvSpPr>
          <p:nvPr/>
        </p:nvSpPr>
        <p:spPr bwMode="gray">
          <a:xfrm>
            <a:off x="4999038" y="1455738"/>
            <a:ext cx="2544762" cy="2544762"/>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535576" name="Oval 24"/>
          <p:cNvSpPr>
            <a:spLocks noChangeArrowheads="1"/>
          </p:cNvSpPr>
          <p:nvPr/>
        </p:nvSpPr>
        <p:spPr bwMode="gray">
          <a:xfrm>
            <a:off x="5165725" y="1622425"/>
            <a:ext cx="2211388" cy="2211388"/>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535577" name="Oval 25"/>
          <p:cNvSpPr>
            <a:spLocks noChangeArrowheads="1"/>
          </p:cNvSpPr>
          <p:nvPr/>
        </p:nvSpPr>
        <p:spPr bwMode="gray">
          <a:xfrm>
            <a:off x="5167313" y="1625600"/>
            <a:ext cx="2212975" cy="221297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en-US"/>
          </a:p>
        </p:txBody>
      </p:sp>
      <p:sp>
        <p:nvSpPr>
          <p:cNvPr id="15376" name="Oval 26"/>
          <p:cNvSpPr>
            <a:spLocks noChangeArrowheads="1"/>
          </p:cNvSpPr>
          <p:nvPr/>
        </p:nvSpPr>
        <p:spPr bwMode="gray">
          <a:xfrm>
            <a:off x="5275263" y="1731963"/>
            <a:ext cx="1992312" cy="1992312"/>
          </a:xfrm>
          <a:prstGeom prst="ellipse">
            <a:avLst/>
          </a:prstGeom>
          <a:solidFill>
            <a:srgbClr val="333333"/>
          </a:solidFill>
          <a:ln w="38100" algn="ctr">
            <a:noFill/>
            <a:round/>
            <a:headEnd/>
            <a:tailEnd/>
          </a:ln>
        </p:spPr>
        <p:txBody>
          <a:bodyPr anchor="ctr">
            <a:spAutoFit/>
          </a:bodyPr>
          <a:lstStyle/>
          <a:p>
            <a:endParaRPr lang="en-US"/>
          </a:p>
        </p:txBody>
      </p:sp>
      <p:grpSp>
        <p:nvGrpSpPr>
          <p:cNvPr id="15377" name="Group 27"/>
          <p:cNvGrpSpPr>
            <a:grpSpLocks/>
          </p:cNvGrpSpPr>
          <p:nvPr/>
        </p:nvGrpSpPr>
        <p:grpSpPr bwMode="auto">
          <a:xfrm>
            <a:off x="5307013" y="1754188"/>
            <a:ext cx="1928812" cy="1928812"/>
            <a:chOff x="4166" y="1706"/>
            <a:chExt cx="1252" cy="1252"/>
          </a:xfrm>
        </p:grpSpPr>
        <p:sp>
          <p:nvSpPr>
            <p:cNvPr id="15381"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15382" name="Oval 29"/>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15383" name="Oval 30"/>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15384" name="Oval 31"/>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15378" name="Text Box 37"/>
          <p:cNvSpPr txBox="1">
            <a:spLocks noChangeArrowheads="1"/>
          </p:cNvSpPr>
          <p:nvPr/>
        </p:nvSpPr>
        <p:spPr bwMode="gray">
          <a:xfrm>
            <a:off x="2257425" y="2438400"/>
            <a:ext cx="1587500" cy="641350"/>
          </a:xfrm>
          <a:prstGeom prst="rect">
            <a:avLst/>
          </a:prstGeom>
          <a:noFill/>
          <a:ln w="9525" algn="ctr">
            <a:noFill/>
            <a:miter lim="800000"/>
            <a:headEnd/>
            <a:tailEnd/>
          </a:ln>
        </p:spPr>
        <p:txBody>
          <a:bodyPr wrap="none">
            <a:spAutoFit/>
          </a:bodyPr>
          <a:lstStyle/>
          <a:p>
            <a:pPr algn="ctr"/>
            <a:r>
              <a:rPr lang="en-US" b="1"/>
              <a:t>instructor.xml</a:t>
            </a:r>
          </a:p>
          <a:p>
            <a:pPr algn="ctr"/>
            <a:r>
              <a:rPr lang="en-US"/>
              <a:t>User defined</a:t>
            </a:r>
          </a:p>
        </p:txBody>
      </p:sp>
      <p:sp>
        <p:nvSpPr>
          <p:cNvPr id="15379" name="Text Box 38"/>
          <p:cNvSpPr txBox="1">
            <a:spLocks noChangeArrowheads="1"/>
          </p:cNvSpPr>
          <p:nvPr/>
        </p:nvSpPr>
        <p:spPr bwMode="gray">
          <a:xfrm>
            <a:off x="5314950" y="2406650"/>
            <a:ext cx="1936750" cy="641350"/>
          </a:xfrm>
          <a:prstGeom prst="rect">
            <a:avLst/>
          </a:prstGeom>
          <a:noFill/>
          <a:ln w="9525" algn="ctr">
            <a:noFill/>
            <a:miter lim="800000"/>
            <a:headEnd/>
            <a:tailEnd/>
          </a:ln>
        </p:spPr>
        <p:txBody>
          <a:bodyPr wrap="none">
            <a:spAutoFit/>
          </a:bodyPr>
          <a:lstStyle/>
          <a:p>
            <a:pPr algn="ctr"/>
            <a:r>
              <a:rPr lang="en-US" b="1"/>
              <a:t>instructor.dtd</a:t>
            </a:r>
          </a:p>
          <a:p>
            <a:pPr algn="ctr"/>
            <a:r>
              <a:rPr lang="en-US"/>
              <a:t>User Defined DTD</a:t>
            </a:r>
          </a:p>
        </p:txBody>
      </p:sp>
      <p:sp>
        <p:nvSpPr>
          <p:cNvPr id="535592" name="Text Box 40"/>
          <p:cNvSpPr txBox="1">
            <a:spLocks noChangeArrowheads="1"/>
          </p:cNvSpPr>
          <p:nvPr/>
        </p:nvSpPr>
        <p:spPr bwMode="auto">
          <a:xfrm>
            <a:off x="4156075" y="3357563"/>
            <a:ext cx="958850" cy="366712"/>
          </a:xfrm>
          <a:prstGeom prst="rect">
            <a:avLst/>
          </a:prstGeom>
          <a:noFill/>
          <a:ln w="9525">
            <a:noFill/>
            <a:miter lim="800000"/>
            <a:headEnd/>
            <a:tailEnd/>
          </a:ln>
        </p:spPr>
        <p:txBody>
          <a:bodyPr wrap="none">
            <a:spAutoFit/>
          </a:bodyPr>
          <a:lstStyle/>
          <a:p>
            <a:r>
              <a:rPr lang="en-US">
                <a:solidFill>
                  <a:schemeClr val="accent1"/>
                </a:solidFill>
              </a:rPr>
              <a:t>Validate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2000" fill="hold"/>
                                        <p:tgtEl>
                                          <p:spTgt spid="53559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9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3E8ED723-FCAB-4B42-8303-5D749C68E383}" type="slidenum">
              <a:rPr lang="en-US" smtClean="0"/>
              <a:pPr/>
              <a:t>13</a:t>
            </a:fld>
            <a:endParaRPr lang="en-US" smtClean="0"/>
          </a:p>
        </p:txBody>
      </p:sp>
      <p:sp>
        <p:nvSpPr>
          <p:cNvPr id="16387" name="Rectangle 2"/>
          <p:cNvSpPr>
            <a:spLocks noGrp="1" noChangeArrowheads="1"/>
          </p:cNvSpPr>
          <p:nvPr>
            <p:ph type="title"/>
          </p:nvPr>
        </p:nvSpPr>
        <p:spPr>
          <a:xfrm>
            <a:off x="1752600" y="138113"/>
            <a:ext cx="7315200" cy="623887"/>
          </a:xfrm>
        </p:spPr>
        <p:txBody>
          <a:bodyPr/>
          <a:lstStyle/>
          <a:p>
            <a:pPr eaLnBrk="1" hangingPunct="1"/>
            <a:r>
              <a:rPr lang="en-US" altLang="zh-CN" smtClean="0">
                <a:ea typeface="SimSun" pitchFamily="2" charset="-122"/>
              </a:rPr>
              <a:t>What is XML Schema and Why? </a:t>
            </a:r>
            <a:endParaRPr lang="en-US" smtClean="0">
              <a:ea typeface="SimSun" pitchFamily="2" charset="-122"/>
            </a:endParaRPr>
          </a:p>
        </p:txBody>
      </p:sp>
      <p:sp>
        <p:nvSpPr>
          <p:cNvPr id="492547" name="Rectangle 3"/>
          <p:cNvSpPr>
            <a:spLocks noGrp="1" noChangeArrowheads="1"/>
          </p:cNvSpPr>
          <p:nvPr>
            <p:ph type="body" idx="1"/>
          </p:nvPr>
        </p:nvSpPr>
        <p:spPr>
          <a:xfrm>
            <a:off x="228600" y="1066800"/>
            <a:ext cx="8839200" cy="5410200"/>
          </a:xfrm>
        </p:spPr>
        <p:txBody>
          <a:bodyPr/>
          <a:lstStyle/>
          <a:p>
            <a:pPr eaLnBrk="1" hangingPunct="1">
              <a:lnSpc>
                <a:spcPct val="90000"/>
              </a:lnSpc>
            </a:pPr>
            <a:r>
              <a:rPr lang="en-US" sz="2400" dirty="0" smtClean="0"/>
              <a:t>Like DTD, XML Schema defines an XML vocabulary for expressing your data's business rules</a:t>
            </a:r>
            <a:r>
              <a:rPr lang="en-US" altLang="zh-CN" sz="2400" dirty="0" smtClean="0">
                <a:ea typeface="SimSun" pitchFamily="2" charset="-122"/>
              </a:rPr>
              <a:t> </a:t>
            </a:r>
          </a:p>
          <a:p>
            <a:pPr eaLnBrk="1" hangingPunct="1">
              <a:lnSpc>
                <a:spcPct val="90000"/>
              </a:lnSpc>
            </a:pPr>
            <a:r>
              <a:rPr lang="en-US" altLang="zh-CN" sz="2400" dirty="0" smtClean="0">
                <a:ea typeface="SimSun" pitchFamily="2" charset="-122"/>
              </a:rPr>
              <a:t>XML Schema is a more powerful alternative to DTD that defines the structure (grammar) of an XML document. The advantages of the schema over DTD include:</a:t>
            </a:r>
          </a:p>
          <a:p>
            <a:pPr lvl="1" eaLnBrk="1" hangingPunct="1">
              <a:lnSpc>
                <a:spcPct val="90000"/>
              </a:lnSpc>
            </a:pPr>
            <a:r>
              <a:rPr lang="en-GB" sz="2400" dirty="0" smtClean="0"/>
              <a:t>DTD is not XML-based and requires separate tools to process DTD documents, while XML Schema is XML-based. The same tools can be used </a:t>
            </a:r>
            <a:r>
              <a:rPr lang="en-GB" sz="2400" dirty="0" smtClean="0"/>
              <a:t>for processing </a:t>
            </a:r>
            <a:r>
              <a:rPr lang="en-GB" sz="2400" dirty="0" smtClean="0"/>
              <a:t>XML documents, as well as XML Schema documents.</a:t>
            </a:r>
          </a:p>
          <a:p>
            <a:pPr lvl="1" eaLnBrk="1" hangingPunct="1">
              <a:lnSpc>
                <a:spcPct val="90000"/>
              </a:lnSpc>
            </a:pPr>
            <a:r>
              <a:rPr lang="en-GB" sz="2400" dirty="0" smtClean="0"/>
              <a:t>XML Schema is extendable and reusable. One can easily add new types, restricting existing types, and combine existing schemas. </a:t>
            </a:r>
            <a:endParaRPr lang="en-US" altLang="zh-CN" sz="2400" dirty="0" smtClean="0">
              <a:ea typeface="SimSun" pitchFamily="2" charset="-122"/>
            </a:endParaRPr>
          </a:p>
          <a:p>
            <a:pPr lvl="1" eaLnBrk="1" hangingPunct="1">
              <a:lnSpc>
                <a:spcPct val="90000"/>
              </a:lnSpc>
            </a:pPr>
            <a:r>
              <a:rPr lang="en-US" altLang="zh-CN" sz="2400" dirty="0" smtClean="0">
                <a:ea typeface="SimSun" pitchFamily="2" charset="-122"/>
              </a:rPr>
              <a:t>DTD is limited to string type of data. XML schema can define many different types similar to a typical programming language, such as integer, float, string, and structures. </a:t>
            </a:r>
            <a:endParaRPr lang="en-US" sz="2400" dirty="0" smtClean="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2547">
                                            <p:txEl>
                                              <p:pRg st="1" end="1"/>
                                            </p:txEl>
                                          </p:spTgt>
                                        </p:tgtEl>
                                        <p:attrNameLst>
                                          <p:attrName>style.visibility</p:attrName>
                                        </p:attrNameLst>
                                      </p:cBhvr>
                                      <p:to>
                                        <p:strVal val="visible"/>
                                      </p:to>
                                    </p:set>
                                    <p:animEffect transition="in" filter="wipe(left)">
                                      <p:cBhvr>
                                        <p:cTn id="7" dur="500"/>
                                        <p:tgtEl>
                                          <p:spTgt spid="4925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2547">
                                            <p:txEl>
                                              <p:pRg st="2" end="2"/>
                                            </p:txEl>
                                          </p:spTgt>
                                        </p:tgtEl>
                                        <p:attrNameLst>
                                          <p:attrName>style.visibility</p:attrName>
                                        </p:attrNameLst>
                                      </p:cBhvr>
                                      <p:to>
                                        <p:strVal val="visible"/>
                                      </p:to>
                                    </p:set>
                                    <p:animEffect transition="in" filter="wipe(left)">
                                      <p:cBhvr>
                                        <p:cTn id="12" dur="500"/>
                                        <p:tgtEl>
                                          <p:spTgt spid="4925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2547">
                                            <p:txEl>
                                              <p:pRg st="3" end="3"/>
                                            </p:txEl>
                                          </p:spTgt>
                                        </p:tgtEl>
                                        <p:attrNameLst>
                                          <p:attrName>style.visibility</p:attrName>
                                        </p:attrNameLst>
                                      </p:cBhvr>
                                      <p:to>
                                        <p:strVal val="visible"/>
                                      </p:to>
                                    </p:set>
                                    <p:animEffect transition="in" filter="wipe(left)">
                                      <p:cBhvr>
                                        <p:cTn id="17" dur="500"/>
                                        <p:tgtEl>
                                          <p:spTgt spid="4925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92547">
                                            <p:txEl>
                                              <p:pRg st="4" end="4"/>
                                            </p:txEl>
                                          </p:spTgt>
                                        </p:tgtEl>
                                        <p:attrNameLst>
                                          <p:attrName>style.visibility</p:attrName>
                                        </p:attrNameLst>
                                      </p:cBhvr>
                                      <p:to>
                                        <p:strVal val="visible"/>
                                      </p:to>
                                    </p:set>
                                    <p:animEffect transition="in" filter="wipe(left)">
                                      <p:cBhvr>
                                        <p:cTn id="22" dur="500"/>
                                        <p:tgtEl>
                                          <p:spTgt spid="492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E09FE073-39E8-4F67-A9E9-8D8A4C81C7EF}" type="slidenum">
              <a:rPr lang="en-US" smtClean="0"/>
              <a:pPr/>
              <a:t>14</a:t>
            </a:fld>
            <a:endParaRPr lang="en-US" smtClean="0"/>
          </a:p>
        </p:txBody>
      </p:sp>
      <p:sp>
        <p:nvSpPr>
          <p:cNvPr id="17411" name="Rectangle 2"/>
          <p:cNvSpPr>
            <a:spLocks noGrp="1" noChangeArrowheads="1"/>
          </p:cNvSpPr>
          <p:nvPr>
            <p:ph type="title"/>
          </p:nvPr>
        </p:nvSpPr>
        <p:spPr/>
        <p:txBody>
          <a:bodyPr/>
          <a:lstStyle/>
          <a:p>
            <a:pPr eaLnBrk="1" hangingPunct="1"/>
            <a:r>
              <a:rPr lang="en-US" altLang="zh-CN" smtClean="0">
                <a:ea typeface="SimSun" pitchFamily="2" charset="-122"/>
              </a:rPr>
              <a:t>XML Schema Definition (XSD)</a:t>
            </a:r>
            <a:endParaRPr lang="en-US" smtClean="0">
              <a:ea typeface="SimSun" pitchFamily="2" charset="-122"/>
            </a:endParaRPr>
          </a:p>
        </p:txBody>
      </p:sp>
      <p:sp>
        <p:nvSpPr>
          <p:cNvPr id="17412" name="Rectangle 3"/>
          <p:cNvSpPr>
            <a:spLocks noGrp="1" noChangeArrowheads="1"/>
          </p:cNvSpPr>
          <p:nvPr>
            <p:ph type="body" idx="1"/>
          </p:nvPr>
        </p:nvSpPr>
        <p:spPr>
          <a:xfrm>
            <a:off x="457200" y="1295400"/>
            <a:ext cx="8497888" cy="3581400"/>
          </a:xfrm>
        </p:spPr>
        <p:txBody>
          <a:bodyPr/>
          <a:lstStyle/>
          <a:p>
            <a:pPr eaLnBrk="1" hangingPunct="1">
              <a:lnSpc>
                <a:spcPct val="110000"/>
              </a:lnSpc>
            </a:pPr>
            <a:r>
              <a:rPr lang="en-US" sz="2400" dirty="0" smtClean="0"/>
              <a:t>In an XML document, the </a:t>
            </a:r>
            <a:r>
              <a:rPr lang="en-US" sz="2400" dirty="0" smtClean="0">
                <a:solidFill>
                  <a:schemeClr val="folHlink"/>
                </a:solidFill>
              </a:rPr>
              <a:t>schema</a:t>
            </a:r>
            <a:r>
              <a:rPr lang="en-US" sz="2400" dirty="0" smtClean="0"/>
              <a:t> is introduced as an element with an opening tag &lt;</a:t>
            </a:r>
            <a:r>
              <a:rPr lang="en-US" sz="2400" dirty="0" err="1" smtClean="0">
                <a:solidFill>
                  <a:schemeClr val="folHlink"/>
                </a:solidFill>
              </a:rPr>
              <a:t>xsd</a:t>
            </a:r>
            <a:r>
              <a:rPr lang="en-US" sz="2400" dirty="0" err="1" smtClean="0"/>
              <a:t>:schema</a:t>
            </a:r>
            <a:r>
              <a:rPr lang="en-US" sz="2400" dirty="0" smtClean="0"/>
              <a:t>&gt;, as the root element,</a:t>
            </a:r>
          </a:p>
          <a:p>
            <a:pPr eaLnBrk="1" hangingPunct="1">
              <a:lnSpc>
                <a:spcPct val="110000"/>
              </a:lnSpc>
            </a:pPr>
            <a:r>
              <a:rPr lang="en-US" sz="2400" dirty="0" smtClean="0"/>
              <a:t>with a number of optional </a:t>
            </a:r>
            <a:r>
              <a:rPr lang="en-US" sz="2400" dirty="0" smtClean="0"/>
              <a:t>attributes, </a:t>
            </a:r>
            <a:r>
              <a:rPr lang="en-US" sz="2400" dirty="0" smtClean="0"/>
              <a:t>e.g., referring to the source and version:</a:t>
            </a:r>
            <a:endParaRPr lang="de-DE" sz="2400" dirty="0" smtClean="0"/>
          </a:p>
          <a:p>
            <a:pPr eaLnBrk="1" hangingPunct="1">
              <a:lnSpc>
                <a:spcPct val="110000"/>
              </a:lnSpc>
              <a:buFont typeface="Wingdings" pitchFamily="2" charset="2"/>
              <a:buNone/>
            </a:pPr>
            <a:r>
              <a:rPr lang="de-DE" sz="2400" dirty="0" smtClean="0"/>
              <a:t>	</a:t>
            </a:r>
            <a:r>
              <a:rPr lang="de-DE" sz="2000" dirty="0" smtClean="0"/>
              <a:t>&lt;</a:t>
            </a:r>
            <a:r>
              <a:rPr lang="de-DE" sz="2000" dirty="0" smtClean="0">
                <a:solidFill>
                  <a:schemeClr val="folHlink"/>
                </a:solidFill>
              </a:rPr>
              <a:t>schema</a:t>
            </a:r>
            <a:r>
              <a:rPr lang="de-DE" sz="2000" dirty="0" smtClean="0"/>
              <a:t> xmlns ="http://www.w3.org/2000/10/XMLSchema" version = "1.0"&gt;</a:t>
            </a:r>
            <a:endParaRPr lang="en-US" altLang="zh-CN" sz="2400" dirty="0" smtClean="0">
              <a:ea typeface="SimSun" pitchFamily="2" charset="-122"/>
            </a:endParaRPr>
          </a:p>
          <a:p>
            <a:pPr eaLnBrk="1" hangingPunct="1">
              <a:lnSpc>
                <a:spcPct val="110000"/>
              </a:lnSpc>
            </a:pPr>
            <a:r>
              <a:rPr lang="en-US" altLang="zh-CN" sz="2400" dirty="0" smtClean="0">
                <a:ea typeface="SimSun" pitchFamily="2" charset="-122"/>
              </a:rPr>
              <a:t>This </a:t>
            </a:r>
            <a:r>
              <a:rPr lang="en-US" altLang="zh-CN" sz="2400" dirty="0" smtClean="0">
                <a:ea typeface="SimSun" pitchFamily="2" charset="-122"/>
              </a:rPr>
              <a:t>schema namespace includes elements and </a:t>
            </a:r>
            <a:r>
              <a:rPr lang="en-US" altLang="zh-CN" sz="2400" dirty="0" err="1" smtClean="0">
                <a:ea typeface="SimSun" pitchFamily="2" charset="-122"/>
              </a:rPr>
              <a:t>datatypes</a:t>
            </a:r>
            <a:r>
              <a:rPr lang="en-US" altLang="zh-CN" sz="2400" dirty="0" smtClean="0">
                <a:ea typeface="SimSun" pitchFamily="2" charset="-122"/>
              </a:rPr>
              <a:t> that can be used to construct </a:t>
            </a:r>
            <a:r>
              <a:rPr lang="en-US" altLang="zh-CN" sz="2400" dirty="0" smtClean="0">
                <a:ea typeface="SimSun" pitchFamily="2" charset="-122"/>
              </a:rPr>
              <a:t>schemas</a:t>
            </a:r>
            <a:r>
              <a:rPr lang="en-US" altLang="zh-CN" sz="2400" dirty="0">
                <a:ea typeface="SimSun" pitchFamily="2" charset="-122"/>
              </a:rPr>
              <a:t>:</a:t>
            </a:r>
            <a:endParaRPr lang="en-US" altLang="zh-CN" sz="2400" dirty="0" smtClean="0">
              <a:ea typeface="SimSun" pitchFamily="2" charset="-122"/>
            </a:endParaRPr>
          </a:p>
        </p:txBody>
      </p:sp>
      <p:grpSp>
        <p:nvGrpSpPr>
          <p:cNvPr id="17413" name="Group 6"/>
          <p:cNvGrpSpPr>
            <a:grpSpLocks/>
          </p:cNvGrpSpPr>
          <p:nvPr/>
        </p:nvGrpSpPr>
        <p:grpSpPr bwMode="auto">
          <a:xfrm>
            <a:off x="1524000" y="4724400"/>
            <a:ext cx="5638800" cy="1828800"/>
            <a:chOff x="960" y="2976"/>
            <a:chExt cx="3552" cy="1152"/>
          </a:xfrm>
        </p:grpSpPr>
        <p:sp>
          <p:nvSpPr>
            <p:cNvPr id="17414" name="Rectangle 4"/>
            <p:cNvSpPr>
              <a:spLocks noChangeArrowheads="1"/>
            </p:cNvSpPr>
            <p:nvPr/>
          </p:nvSpPr>
          <p:spPr bwMode="auto">
            <a:xfrm>
              <a:off x="2736" y="3024"/>
              <a:ext cx="1776" cy="1104"/>
            </a:xfrm>
            <a:prstGeom prst="rect">
              <a:avLst/>
            </a:prstGeom>
            <a:noFill/>
            <a:ln w="9525">
              <a:noFill/>
              <a:miter lim="800000"/>
              <a:headEnd/>
              <a:tailEnd/>
            </a:ln>
          </p:spPr>
          <p:txBody>
            <a:bodyPr/>
            <a:lstStyle/>
            <a:p>
              <a:pPr marL="742950" lvl="1" indent="-285750" eaLnBrk="1" hangingPunct="1">
                <a:lnSpc>
                  <a:spcPct val="90000"/>
                </a:lnSpc>
                <a:spcBef>
                  <a:spcPct val="20000"/>
                </a:spcBef>
                <a:buClr>
                  <a:schemeClr val="hlink"/>
                </a:buClr>
                <a:buSzPct val="55000"/>
                <a:buFont typeface="Wingdings" pitchFamily="2" charset="2"/>
                <a:buChar char="n"/>
              </a:pPr>
              <a:r>
                <a:rPr lang="en-US" sz="2400"/>
                <a:t>boolean   </a:t>
              </a:r>
            </a:p>
            <a:p>
              <a:pPr marL="742950" lvl="1" indent="-285750" eaLnBrk="1" hangingPunct="1">
                <a:lnSpc>
                  <a:spcPct val="90000"/>
                </a:lnSpc>
                <a:spcBef>
                  <a:spcPct val="20000"/>
                </a:spcBef>
                <a:buClr>
                  <a:schemeClr val="hlink"/>
                </a:buClr>
                <a:buSzPct val="55000"/>
                <a:buFont typeface="Wingdings" pitchFamily="2" charset="2"/>
                <a:buChar char="n"/>
              </a:pPr>
              <a:r>
                <a:rPr lang="en-US" sz="2400"/>
                <a:t>integer   </a:t>
              </a:r>
            </a:p>
            <a:p>
              <a:pPr marL="742950" lvl="1" indent="-285750" eaLnBrk="1" hangingPunct="1">
                <a:lnSpc>
                  <a:spcPct val="90000"/>
                </a:lnSpc>
                <a:spcBef>
                  <a:spcPct val="20000"/>
                </a:spcBef>
                <a:buClr>
                  <a:schemeClr val="hlink"/>
                </a:buClr>
                <a:buSzPct val="55000"/>
                <a:buFont typeface="Wingdings" pitchFamily="2" charset="2"/>
                <a:buChar char="n"/>
              </a:pPr>
              <a:r>
                <a:rPr lang="en-US" sz="2400"/>
                <a:t>string   </a:t>
              </a:r>
            </a:p>
          </p:txBody>
        </p:sp>
        <p:sp>
          <p:nvSpPr>
            <p:cNvPr id="17415" name="Rectangle 5"/>
            <p:cNvSpPr>
              <a:spLocks noChangeArrowheads="1"/>
            </p:cNvSpPr>
            <p:nvPr/>
          </p:nvSpPr>
          <p:spPr bwMode="auto">
            <a:xfrm>
              <a:off x="960" y="2976"/>
              <a:ext cx="1824" cy="1152"/>
            </a:xfrm>
            <a:prstGeom prst="rect">
              <a:avLst/>
            </a:prstGeom>
            <a:noFill/>
            <a:ln w="9525">
              <a:noFill/>
              <a:miter lim="800000"/>
              <a:headEnd/>
              <a:tailEnd/>
            </a:ln>
          </p:spPr>
          <p:txBody>
            <a:bodyPr/>
            <a:lstStyle/>
            <a:p>
              <a:pPr marL="742950" lvl="1" indent="-285750" eaLnBrk="1" hangingPunct="1">
                <a:spcBef>
                  <a:spcPct val="20000"/>
                </a:spcBef>
                <a:buClr>
                  <a:schemeClr val="hlink"/>
                </a:buClr>
                <a:buSzPct val="55000"/>
                <a:buFont typeface="Wingdings" pitchFamily="2" charset="2"/>
                <a:buChar char="n"/>
              </a:pPr>
              <a:r>
                <a:rPr lang="en-US" sz="2400" dirty="0"/>
                <a:t>schema   </a:t>
              </a:r>
            </a:p>
            <a:p>
              <a:pPr marL="742950" lvl="1" indent="-285750" eaLnBrk="1" hangingPunct="1">
                <a:spcBef>
                  <a:spcPct val="20000"/>
                </a:spcBef>
                <a:buClr>
                  <a:schemeClr val="hlink"/>
                </a:buClr>
                <a:buSzPct val="55000"/>
                <a:buFont typeface="Wingdings" pitchFamily="2" charset="2"/>
                <a:buChar char="n"/>
              </a:pPr>
              <a:r>
                <a:rPr lang="en-US" sz="2400" dirty="0"/>
                <a:t>element   </a:t>
              </a:r>
            </a:p>
            <a:p>
              <a:pPr marL="742950" lvl="1" indent="-285750" eaLnBrk="1" hangingPunct="1">
                <a:spcBef>
                  <a:spcPct val="20000"/>
                </a:spcBef>
                <a:buClr>
                  <a:schemeClr val="hlink"/>
                </a:buClr>
                <a:buSzPct val="55000"/>
                <a:buFont typeface="Wingdings" pitchFamily="2" charset="2"/>
                <a:buChar char="n"/>
              </a:pPr>
              <a:r>
                <a:rPr lang="en-US" sz="2400" dirty="0" err="1"/>
                <a:t>complexType</a:t>
              </a:r>
              <a:r>
                <a:rPr lang="en-US" sz="2400" dirty="0"/>
                <a:t>   </a:t>
              </a:r>
            </a:p>
            <a:p>
              <a:pPr marL="742950" lvl="1" indent="-285750" eaLnBrk="1" hangingPunct="1">
                <a:spcBef>
                  <a:spcPct val="20000"/>
                </a:spcBef>
                <a:buClr>
                  <a:schemeClr val="hlink"/>
                </a:buClr>
                <a:buSzPct val="55000"/>
                <a:buFont typeface="Wingdings" pitchFamily="2" charset="2"/>
                <a:buChar char="n"/>
              </a:pPr>
              <a:r>
                <a:rPr lang="en-US" sz="2400" dirty="0"/>
                <a:t>sequence   </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1AB4C9FF-7774-45C5-8C44-B46D2E554578}" type="slidenum">
              <a:rPr lang="en-US" smtClean="0"/>
              <a:pPr/>
              <a:t>15</a:t>
            </a:fld>
            <a:endParaRPr lang="en-US" smtClean="0"/>
          </a:p>
        </p:txBody>
      </p:sp>
      <p:sp>
        <p:nvSpPr>
          <p:cNvPr id="18435" name="Rectangle 2"/>
          <p:cNvSpPr>
            <a:spLocks noGrp="1" noChangeArrowheads="1"/>
          </p:cNvSpPr>
          <p:nvPr>
            <p:ph type="title"/>
          </p:nvPr>
        </p:nvSpPr>
        <p:spPr>
          <a:xfrm>
            <a:off x="1371600" y="152400"/>
            <a:ext cx="7620000" cy="623888"/>
          </a:xfrm>
        </p:spPr>
        <p:txBody>
          <a:bodyPr/>
          <a:lstStyle/>
          <a:p>
            <a:pPr eaLnBrk="1" hangingPunct="1"/>
            <a:r>
              <a:rPr lang="en-US" altLang="zh-CN" smtClean="0">
                <a:ea typeface="SimSun" pitchFamily="2" charset="-122"/>
              </a:rPr>
              <a:t>Types Defined in XML Schema W3C 2001</a:t>
            </a:r>
            <a:endParaRPr lang="en-US" smtClean="0">
              <a:ea typeface="SimSun" pitchFamily="2" charset="-122"/>
            </a:endParaRPr>
          </a:p>
        </p:txBody>
      </p:sp>
      <p:sp>
        <p:nvSpPr>
          <p:cNvPr id="18436" name="Rectangle 3"/>
          <p:cNvSpPr>
            <a:spLocks noGrp="1" noChangeArrowheads="1"/>
          </p:cNvSpPr>
          <p:nvPr>
            <p:ph type="body" idx="1"/>
          </p:nvPr>
        </p:nvSpPr>
        <p:spPr/>
        <p:txBody>
          <a:bodyPr/>
          <a:lstStyle/>
          <a:p>
            <a:pPr eaLnBrk="1" hangingPunct="1"/>
            <a:r>
              <a:rPr lang="en-US" smtClean="0"/>
              <a:t>Forty-four (44) built-in types, in which 19 are </a:t>
            </a:r>
            <a:r>
              <a:rPr lang="en-US" smtClean="0">
                <a:solidFill>
                  <a:schemeClr val="folHlink"/>
                </a:solidFill>
              </a:rPr>
              <a:t>simple</a:t>
            </a:r>
            <a:r>
              <a:rPr lang="en-US" smtClean="0"/>
              <a:t> (primitive) and 25 are derived </a:t>
            </a:r>
            <a:r>
              <a:rPr lang="en-US" smtClean="0">
                <a:solidFill>
                  <a:schemeClr val="folHlink"/>
                </a:solidFill>
              </a:rPr>
              <a:t>complex</a:t>
            </a:r>
            <a:r>
              <a:rPr lang="en-US" smtClean="0"/>
              <a:t> types.</a:t>
            </a:r>
          </a:p>
          <a:p>
            <a:pPr eaLnBrk="1" hangingPunct="1"/>
            <a:r>
              <a:rPr lang="en-US" smtClean="0"/>
              <a:t>User can define further types of </a:t>
            </a:r>
            <a:r>
              <a:rPr lang="en-US" smtClean="0">
                <a:solidFill>
                  <a:schemeClr val="folHlink"/>
                </a:solidFill>
              </a:rPr>
              <a:t>simple</a:t>
            </a:r>
            <a:r>
              <a:rPr lang="en-US" smtClean="0"/>
              <a:t> and </a:t>
            </a:r>
            <a:r>
              <a:rPr lang="en-US" smtClean="0">
                <a:solidFill>
                  <a:schemeClr val="folHlink"/>
                </a:solidFill>
              </a:rPr>
              <a:t>complex</a:t>
            </a:r>
          </a:p>
          <a:p>
            <a:pPr eaLnBrk="1" hangingPunct="1"/>
            <a:r>
              <a:rPr lang="en-US" smtClean="0"/>
              <a:t>Complex types are defined using simple types</a:t>
            </a:r>
          </a:p>
          <a:p>
            <a:pPr eaLnBrk="1" hangingPunct="1"/>
            <a:r>
              <a:rPr lang="en-US" smtClean="0"/>
              <a:t>Type inheritance: Extend one type from an existing type</a:t>
            </a:r>
          </a:p>
          <a:p>
            <a:pPr eaLnBrk="1" hangingPunct="1"/>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Definition of New </a:t>
            </a:r>
            <a:r>
              <a:rPr lang="en-US" dirty="0" smtClean="0">
                <a:solidFill>
                  <a:srgbClr val="990000"/>
                </a:solidFill>
              </a:rPr>
              <a:t>Simple</a:t>
            </a:r>
            <a:r>
              <a:rPr lang="en-US" dirty="0" smtClean="0"/>
              <a:t> Types</a:t>
            </a:r>
          </a:p>
        </p:txBody>
      </p:sp>
      <p:sp>
        <p:nvSpPr>
          <p:cNvPr id="19459" name="Content Placeholder 2"/>
          <p:cNvSpPr>
            <a:spLocks noGrp="1"/>
          </p:cNvSpPr>
          <p:nvPr>
            <p:ph idx="1"/>
          </p:nvPr>
        </p:nvSpPr>
        <p:spPr>
          <a:xfrm>
            <a:off x="2057400" y="3392488"/>
            <a:ext cx="6858000" cy="3465512"/>
          </a:xfrm>
        </p:spPr>
        <p:txBody>
          <a:bodyPr/>
          <a:lstStyle/>
          <a:p>
            <a:pPr marL="0" indent="0" eaLnBrk="1" hangingPunct="1">
              <a:spcBef>
                <a:spcPts val="1200"/>
              </a:spcBef>
              <a:buFont typeface="Wingdings" pitchFamily="2" charset="2"/>
              <a:buNone/>
              <a:tabLst>
                <a:tab pos="463550" algn="l"/>
                <a:tab pos="914400" algn="l"/>
                <a:tab pos="1377950" algn="l"/>
                <a:tab pos="1828800" algn="l"/>
              </a:tabLst>
            </a:pPr>
            <a:r>
              <a:rPr lang="en-US" sz="1800" smtClean="0">
                <a:latin typeface="Arial" charset="0"/>
                <a:ea typeface="Arial Unicode MS" pitchFamily="34" charset="-128"/>
                <a:cs typeface="Arial Unicode MS" pitchFamily="34" charset="-128"/>
              </a:rPr>
              <a:t>&lt;?xml version="1.0" encoding="UTF-8"?&gt; </a:t>
            </a:r>
          </a:p>
          <a:p>
            <a:pPr marL="0" indent="0" eaLnBrk="1" hangingPunct="1">
              <a:spcBef>
                <a:spcPts val="1200"/>
              </a:spcBef>
              <a:buFont typeface="Wingdings" pitchFamily="2" charset="2"/>
              <a:buNone/>
              <a:tabLst>
                <a:tab pos="463550" algn="l"/>
                <a:tab pos="914400" algn="l"/>
                <a:tab pos="1377950" algn="l"/>
                <a:tab pos="1828800" algn="l"/>
              </a:tabLst>
            </a:pPr>
            <a:r>
              <a:rPr lang="en-US" sz="1800" smtClean="0">
                <a:latin typeface="Arial" charset="0"/>
                <a:ea typeface="Arial Unicode MS" pitchFamily="34" charset="-128"/>
                <a:cs typeface="Arial Unicode MS" pitchFamily="34" charset="-128"/>
              </a:rPr>
              <a:t>&lt;xsd:schema xmlns:xsd=</a:t>
            </a:r>
            <a:r>
              <a:rPr lang="en-US" sz="1800" smtClean="0">
                <a:latin typeface="Arial" charset="0"/>
                <a:ea typeface="Arial Unicode MS" pitchFamily="34" charset="-128"/>
                <a:cs typeface="Arial Unicode MS" pitchFamily="34" charset="-128"/>
                <a:hlinkClick r:id="rId3"/>
              </a:rPr>
              <a:t>http://www.w3.org/2001/XMLSchema</a:t>
            </a:r>
            <a:endParaRPr lang="en-US" sz="1800" smtClean="0">
              <a:latin typeface="Arial" charset="0"/>
              <a:ea typeface="Arial Unicode MS" pitchFamily="34" charset="-128"/>
              <a:cs typeface="Arial Unicode MS" pitchFamily="34" charset="-128"/>
            </a:endParaRPr>
          </a:p>
          <a:p>
            <a:pPr marL="0" indent="0" eaLnBrk="1" hangingPunct="1">
              <a:spcBef>
                <a:spcPts val="1200"/>
              </a:spcBef>
              <a:buFont typeface="Wingdings" pitchFamily="2" charset="2"/>
              <a:buNone/>
              <a:tabLst>
                <a:tab pos="463550" algn="l"/>
                <a:tab pos="914400" algn="l"/>
                <a:tab pos="1377950" algn="l"/>
                <a:tab pos="1828800" algn="l"/>
              </a:tabLst>
            </a:pPr>
            <a:r>
              <a:rPr lang="en-US" sz="1800" smtClean="0">
                <a:latin typeface="Arial" charset="0"/>
                <a:ea typeface="Arial Unicode MS" pitchFamily="34" charset="-128"/>
                <a:cs typeface="Arial Unicode MS" pitchFamily="34" charset="-128"/>
              </a:rPr>
              <a:t>        &lt;xsd:element name="Title" type="xsd:string"/&gt;</a:t>
            </a:r>
          </a:p>
          <a:p>
            <a:pPr marL="0" indent="0" eaLnBrk="1" hangingPunct="1">
              <a:spcBef>
                <a:spcPts val="1200"/>
              </a:spcBef>
              <a:buFont typeface="Wingdings" pitchFamily="2" charset="2"/>
              <a:buNone/>
              <a:tabLst>
                <a:tab pos="463550" algn="l"/>
                <a:tab pos="914400" algn="l"/>
                <a:tab pos="1377950" algn="l"/>
                <a:tab pos="1828800" algn="l"/>
              </a:tabLst>
            </a:pPr>
            <a:r>
              <a:rPr lang="en-US" sz="1800" smtClean="0">
                <a:latin typeface="Arial" charset="0"/>
                <a:ea typeface="Arial Unicode MS" pitchFamily="34" charset="-128"/>
                <a:cs typeface="Arial Unicode MS" pitchFamily="34" charset="-128"/>
              </a:rPr>
              <a:t>        &lt;xsd:element name="Author" type="xsd:string"/&gt;</a:t>
            </a:r>
          </a:p>
          <a:p>
            <a:pPr marL="0" indent="0" eaLnBrk="1" hangingPunct="1">
              <a:spcBef>
                <a:spcPts val="1200"/>
              </a:spcBef>
              <a:buFont typeface="Wingdings" pitchFamily="2" charset="2"/>
              <a:buNone/>
              <a:tabLst>
                <a:tab pos="463550" algn="l"/>
                <a:tab pos="914400" algn="l"/>
                <a:tab pos="1377950" algn="l"/>
                <a:tab pos="1828800" algn="l"/>
              </a:tabLst>
            </a:pPr>
            <a:r>
              <a:rPr lang="en-US" sz="1800" smtClean="0">
                <a:latin typeface="Arial" charset="0"/>
                <a:ea typeface="Arial Unicode MS" pitchFamily="34" charset="-128"/>
                <a:cs typeface="Arial Unicode MS" pitchFamily="34" charset="-128"/>
              </a:rPr>
              <a:t>        &lt;xsd:element name=“Date" type="xsd:date"/&gt;</a:t>
            </a:r>
          </a:p>
          <a:p>
            <a:pPr marL="0" indent="0" eaLnBrk="1" hangingPunct="1">
              <a:spcBef>
                <a:spcPts val="1200"/>
              </a:spcBef>
              <a:buFont typeface="Wingdings" pitchFamily="2" charset="2"/>
              <a:buNone/>
              <a:tabLst>
                <a:tab pos="463550" algn="l"/>
                <a:tab pos="914400" algn="l"/>
                <a:tab pos="1377950" algn="l"/>
                <a:tab pos="1828800" algn="l"/>
              </a:tabLst>
            </a:pPr>
            <a:r>
              <a:rPr lang="en-US" sz="1800" smtClean="0">
                <a:latin typeface="Arial" charset="0"/>
                <a:ea typeface="Arial Unicode MS" pitchFamily="34" charset="-128"/>
                <a:cs typeface="Arial Unicode MS" pitchFamily="34" charset="-128"/>
              </a:rPr>
              <a:t>        &lt;xsd:element name="ISBN" type="xsd:string"/&gt;</a:t>
            </a:r>
          </a:p>
          <a:p>
            <a:pPr marL="0" indent="0" eaLnBrk="1" hangingPunct="1">
              <a:spcBef>
                <a:spcPts val="1200"/>
              </a:spcBef>
              <a:buFont typeface="Wingdings" pitchFamily="2" charset="2"/>
              <a:buNone/>
              <a:tabLst>
                <a:tab pos="463550" algn="l"/>
                <a:tab pos="914400" algn="l"/>
                <a:tab pos="1377950" algn="l"/>
                <a:tab pos="1828800" algn="l"/>
              </a:tabLst>
            </a:pPr>
            <a:r>
              <a:rPr lang="en-US" sz="1800" smtClean="0">
                <a:latin typeface="Arial" charset="0"/>
                <a:ea typeface="Arial Unicode MS" pitchFamily="34" charset="-128"/>
                <a:cs typeface="Arial Unicode MS" pitchFamily="34" charset="-128"/>
              </a:rPr>
              <a:t>        &lt;xsd:element name=“Publisher</a:t>
            </a:r>
            <a:r>
              <a:rPr lang="en-US" sz="1800" smtClean="0">
                <a:latin typeface="Arial" charset="0"/>
              </a:rPr>
              <a:t>" type=“</a:t>
            </a:r>
            <a:r>
              <a:rPr lang="en-US" sz="1800" smtClean="0">
                <a:latin typeface="Arial" charset="0"/>
                <a:ea typeface="Arial Unicode MS" pitchFamily="34" charset="-128"/>
                <a:cs typeface="Arial Unicode MS" pitchFamily="34" charset="-128"/>
              </a:rPr>
              <a:t>xsd:string </a:t>
            </a:r>
            <a:r>
              <a:rPr lang="en-US" sz="1800" smtClean="0">
                <a:latin typeface="Arial" charset="0"/>
              </a:rPr>
              <a:t>"/&gt;</a:t>
            </a:r>
            <a:endParaRPr lang="en-US" sz="1800" smtClean="0">
              <a:latin typeface="Arial" charset="0"/>
              <a:ea typeface="Arial Unicode MS" pitchFamily="34" charset="-128"/>
              <a:cs typeface="Arial Unicode MS" pitchFamily="34" charset="-128"/>
            </a:endParaRPr>
          </a:p>
          <a:p>
            <a:pPr marL="0" indent="0" eaLnBrk="1" hangingPunct="1">
              <a:spcBef>
                <a:spcPts val="1200"/>
              </a:spcBef>
              <a:buFont typeface="Wingdings" pitchFamily="2" charset="2"/>
              <a:buNone/>
              <a:tabLst>
                <a:tab pos="463550" algn="l"/>
                <a:tab pos="914400" algn="l"/>
                <a:tab pos="1377950" algn="l"/>
                <a:tab pos="1828800" algn="l"/>
              </a:tabLst>
            </a:pPr>
            <a:r>
              <a:rPr lang="en-US" sz="1800" smtClean="0">
                <a:latin typeface="Arial" charset="0"/>
                <a:ea typeface="Arial Unicode MS" pitchFamily="34" charset="-128"/>
                <a:cs typeface="Arial Unicode MS" pitchFamily="34" charset="-128"/>
              </a:rPr>
              <a:t>&lt;/xsd:schema&gt;</a:t>
            </a:r>
          </a:p>
          <a:p>
            <a:pPr marL="0" indent="0">
              <a:spcBef>
                <a:spcPts val="1200"/>
              </a:spcBef>
              <a:buFont typeface="Wingdings" pitchFamily="2" charset="2"/>
              <a:buNone/>
              <a:tabLst>
                <a:tab pos="463550" algn="l"/>
                <a:tab pos="914400" algn="l"/>
                <a:tab pos="1377950" algn="l"/>
                <a:tab pos="1828800" algn="l"/>
              </a:tabLst>
            </a:pPr>
            <a:endParaRPr lang="en-US" sz="1800" smtClean="0"/>
          </a:p>
        </p:txBody>
      </p:sp>
      <p:sp>
        <p:nvSpPr>
          <p:cNvPr id="19460" name="Slide Number Placeholder 3"/>
          <p:cNvSpPr>
            <a:spLocks noGrp="1"/>
          </p:cNvSpPr>
          <p:nvPr>
            <p:ph type="sldNum" sz="quarter" idx="12"/>
          </p:nvPr>
        </p:nvSpPr>
        <p:spPr>
          <a:noFill/>
        </p:spPr>
        <p:txBody>
          <a:bodyPr/>
          <a:lstStyle/>
          <a:p>
            <a:fld id="{58748C26-7308-4F27-8922-2ED4B1077582}" type="slidenum">
              <a:rPr lang="en-US" smtClean="0"/>
              <a:pPr/>
              <a:t>16</a:t>
            </a:fld>
            <a:endParaRPr lang="en-US" smtClean="0"/>
          </a:p>
        </p:txBody>
      </p:sp>
      <p:sp>
        <p:nvSpPr>
          <p:cNvPr id="5" name="Oval Callout 4"/>
          <p:cNvSpPr>
            <a:spLocks noChangeArrowheads="1"/>
          </p:cNvSpPr>
          <p:nvPr/>
        </p:nvSpPr>
        <p:spPr bwMode="auto">
          <a:xfrm>
            <a:off x="76200" y="4140200"/>
            <a:ext cx="1655763" cy="547688"/>
          </a:xfrm>
          <a:prstGeom prst="wedgeEllipseCallout">
            <a:avLst>
              <a:gd name="adj1" fmla="val 73398"/>
              <a:gd name="adj2" fmla="val -58167"/>
            </a:avLst>
          </a:prstGeom>
          <a:solidFill>
            <a:srgbClr val="FFFFCC"/>
          </a:solidFill>
          <a:ln w="9525" algn="ctr">
            <a:solidFill>
              <a:schemeClr val="tx1"/>
            </a:solidFill>
            <a:round/>
            <a:headEnd/>
            <a:tailEnd/>
          </a:ln>
        </p:spPr>
        <p:txBody>
          <a:bodyPr/>
          <a:lstStyle/>
          <a:p>
            <a:r>
              <a:rPr lang="en-US" sz="1600"/>
              <a:t>namespaces</a:t>
            </a:r>
          </a:p>
        </p:txBody>
      </p:sp>
      <p:sp>
        <p:nvSpPr>
          <p:cNvPr id="6" name="Rectangle 3"/>
          <p:cNvSpPr txBox="1">
            <a:spLocks noChangeArrowheads="1"/>
          </p:cNvSpPr>
          <p:nvPr/>
        </p:nvSpPr>
        <p:spPr bwMode="auto">
          <a:xfrm>
            <a:off x="493713" y="914400"/>
            <a:ext cx="8421687" cy="2478088"/>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defRPr/>
            </a:pPr>
            <a:r>
              <a:rPr lang="en-US" sz="2800" kern="0" dirty="0">
                <a:latin typeface="+mn-lt"/>
              </a:rPr>
              <a:t>Use an element to define a new type with a name and an associated type</a:t>
            </a:r>
          </a:p>
          <a:p>
            <a:pPr marL="342900" indent="-342900" eaLnBrk="1" hangingPunct="1">
              <a:spcBef>
                <a:spcPct val="20000"/>
              </a:spcBef>
              <a:buClr>
                <a:schemeClr val="folHlink"/>
              </a:buClr>
              <a:buSzPct val="60000"/>
              <a:buFont typeface="Wingdings" pitchFamily="2" charset="2"/>
              <a:buChar char="n"/>
              <a:defRPr/>
            </a:pPr>
            <a:r>
              <a:rPr lang="en-US" sz="2800" kern="0" dirty="0">
                <a:latin typeface="+mn-lt"/>
              </a:rPr>
              <a:t>Use a single built-in type to define a new type</a:t>
            </a:r>
          </a:p>
          <a:p>
            <a:pPr marL="342900" indent="-342900" eaLnBrk="1" hangingPunct="1">
              <a:spcBef>
                <a:spcPct val="20000"/>
              </a:spcBef>
              <a:buClr>
                <a:schemeClr val="folHlink"/>
              </a:buClr>
              <a:buSzPct val="60000"/>
              <a:buFont typeface="Wingdings" pitchFamily="2" charset="2"/>
              <a:buChar char="n"/>
              <a:defRPr/>
            </a:pPr>
            <a:r>
              <a:rPr lang="en-US" sz="2800" kern="0" dirty="0">
                <a:latin typeface="+mn-lt"/>
              </a:rPr>
              <a:t>Use a namespace to tell where the element and type used come from.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3"/>
          <p:cNvSpPr>
            <a:spLocks noChangeArrowheads="1"/>
          </p:cNvSpPr>
          <p:nvPr/>
        </p:nvSpPr>
        <p:spPr bwMode="auto">
          <a:xfrm>
            <a:off x="793750" y="685800"/>
            <a:ext cx="8121650" cy="457200"/>
          </a:xfrm>
          <a:prstGeom prst="rect">
            <a:avLst/>
          </a:prstGeom>
          <a:solidFill>
            <a:schemeClr val="bg1"/>
          </a:solidFill>
          <a:ln w="9525" algn="ctr">
            <a:solidFill>
              <a:schemeClr val="bg1"/>
            </a:solidFill>
            <a:round/>
            <a:headEnd/>
            <a:tailEnd/>
          </a:ln>
        </p:spPr>
        <p:txBody>
          <a:bodyPr/>
          <a:lstStyle/>
          <a:p>
            <a:endParaRPr lang="en-US"/>
          </a:p>
        </p:txBody>
      </p:sp>
      <p:sp>
        <p:nvSpPr>
          <p:cNvPr id="21" name="Rounded Rectangle 20"/>
          <p:cNvSpPr/>
          <p:nvPr/>
        </p:nvSpPr>
        <p:spPr bwMode="auto">
          <a:xfrm>
            <a:off x="2438400" y="4313238"/>
            <a:ext cx="6477000" cy="193516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22" name="Rounded Rectangle 21"/>
          <p:cNvSpPr/>
          <p:nvPr/>
        </p:nvSpPr>
        <p:spPr bwMode="auto">
          <a:xfrm>
            <a:off x="2438400" y="990600"/>
            <a:ext cx="6477000" cy="3276600"/>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20485" name="Slide Number Placeholder 5"/>
          <p:cNvSpPr>
            <a:spLocks noGrp="1"/>
          </p:cNvSpPr>
          <p:nvPr>
            <p:ph type="sldNum" sz="quarter" idx="12"/>
          </p:nvPr>
        </p:nvSpPr>
        <p:spPr>
          <a:noFill/>
        </p:spPr>
        <p:txBody>
          <a:bodyPr/>
          <a:lstStyle/>
          <a:p>
            <a:fld id="{0CA6F940-0D13-4CC3-BFB3-257DAF460C38}" type="slidenum">
              <a:rPr lang="en-US" smtClean="0"/>
              <a:pPr/>
              <a:t>17</a:t>
            </a:fld>
            <a:endParaRPr lang="en-US" smtClean="0"/>
          </a:p>
        </p:txBody>
      </p:sp>
      <p:sp>
        <p:nvSpPr>
          <p:cNvPr id="20486" name="Rectangle 3"/>
          <p:cNvSpPr>
            <a:spLocks noGrp="1" noChangeArrowheads="1"/>
          </p:cNvSpPr>
          <p:nvPr>
            <p:ph type="body" idx="1"/>
          </p:nvPr>
        </p:nvSpPr>
        <p:spPr>
          <a:xfrm>
            <a:off x="2362200" y="76200"/>
            <a:ext cx="6864350" cy="6553200"/>
          </a:xfrm>
        </p:spPr>
        <p:txBody>
          <a:bodyPr/>
          <a:lstStyle/>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&lt;?xml version="1.0" encoding="UTF-8"?&gt;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&lt;</a:t>
            </a:r>
            <a:r>
              <a:rPr lang="en-US" sz="1400" dirty="0" err="1" smtClean="0">
                <a:latin typeface="Arial" charset="0"/>
                <a:ea typeface="Arial Unicode MS" pitchFamily="34" charset="-128"/>
                <a:cs typeface="Arial Unicode MS" pitchFamily="34" charset="-128"/>
              </a:rPr>
              <a:t>xsd:</a:t>
            </a:r>
            <a:r>
              <a:rPr lang="en-US" sz="1400" b="1" dirty="0" err="1" smtClean="0">
                <a:latin typeface="Arial" charset="0"/>
                <a:ea typeface="Arial Unicode MS" pitchFamily="34" charset="-128"/>
                <a:cs typeface="Arial Unicode MS" pitchFamily="34" charset="-128"/>
              </a:rPr>
              <a:t>schema</a:t>
            </a: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xmlns:xsd</a:t>
            </a:r>
            <a:r>
              <a:rPr lang="en-US" sz="1400" dirty="0" smtClean="0">
                <a:latin typeface="Arial" charset="0"/>
                <a:ea typeface="Arial Unicode MS" pitchFamily="34" charset="-128"/>
                <a:cs typeface="Arial Unicode MS" pitchFamily="34" charset="-128"/>
              </a:rPr>
              <a:t>="http://www.w3.org/2001/XMLSchema"</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targetNamespace</a:t>
            </a:r>
            <a:r>
              <a:rPr lang="en-US" sz="1400" dirty="0" smtClean="0">
                <a:latin typeface="Arial" charset="0"/>
                <a:ea typeface="Arial Unicode MS" pitchFamily="34" charset="-128"/>
                <a:cs typeface="Arial Unicode MS" pitchFamily="34" charset="-128"/>
              </a:rPr>
              <a:t>= "http://venus.eas.asu.edu/</a:t>
            </a:r>
            <a:r>
              <a:rPr lang="en-US" sz="1400" dirty="0" err="1" smtClean="0">
                <a:latin typeface="Arial" charset="0"/>
                <a:ea typeface="Arial Unicode MS" pitchFamily="34" charset="-128"/>
                <a:cs typeface="Arial Unicode MS" pitchFamily="34" charset="-128"/>
              </a:rPr>
              <a:t>WSRepository</a:t>
            </a:r>
            <a:r>
              <a:rPr lang="en-US" sz="1400" dirty="0" smtClean="0">
                <a:latin typeface="Arial" charset="0"/>
                <a:ea typeface="Arial Unicode MS" pitchFamily="34" charset="-128"/>
                <a:cs typeface="Arial Unicode MS" pitchFamily="34" charset="-128"/>
              </a:rPr>
              <a:t>/xml"</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elementFormDefault</a:t>
            </a:r>
            <a:r>
              <a:rPr lang="en-US" sz="1400" dirty="0" smtClean="0">
                <a:latin typeface="Arial" charset="0"/>
                <a:ea typeface="Arial Unicode MS" pitchFamily="34" charset="-128"/>
                <a:cs typeface="Arial Unicode MS" pitchFamily="34" charset="-128"/>
              </a:rPr>
              <a:t>="qualified" </a:t>
            </a:r>
            <a:r>
              <a:rPr lang="en-US" sz="1400" dirty="0" err="1" smtClean="0">
                <a:latin typeface="Arial" charset="0"/>
                <a:ea typeface="Arial Unicode MS" pitchFamily="34" charset="-128"/>
                <a:cs typeface="Arial Unicode MS" pitchFamily="34" charset="-128"/>
              </a:rPr>
              <a:t>attributeFormDefault</a:t>
            </a:r>
            <a:r>
              <a:rPr lang="en-US" sz="1400" dirty="0" smtClean="0">
                <a:latin typeface="Arial" charset="0"/>
                <a:ea typeface="Arial Unicode MS" pitchFamily="34" charset="-128"/>
                <a:cs typeface="Arial Unicode MS" pitchFamily="34" charset="-128"/>
              </a:rPr>
              <a:t>="unqualified"&gt;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a:t>
            </a:r>
            <a:r>
              <a:rPr lang="en-US" sz="1400" dirty="0" smtClean="0">
                <a:solidFill>
                  <a:srgbClr val="0000FF"/>
                </a:solidFill>
                <a:latin typeface="Arial" charset="0"/>
                <a:ea typeface="Arial Unicode MS" pitchFamily="34" charset="-128"/>
                <a:cs typeface="Arial Unicode MS" pitchFamily="34" charset="-128"/>
              </a:rPr>
              <a:t>Book</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xsd:complexType</a:t>
            </a:r>
            <a:r>
              <a:rPr lang="en-US" sz="1400" dirty="0" smtClean="0">
                <a:latin typeface="Arial" charset="0"/>
                <a:ea typeface="Arial Unicode MS" pitchFamily="34" charset="-128"/>
                <a:cs typeface="Arial Unicode MS" pitchFamily="34" charset="-128"/>
              </a:rPr>
              <a:t>&gt;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xsd:sequence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name="Title"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="1"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="1"/&gt;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name="Author"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="1"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="unbounded"/&gt;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name="Year" type="</a:t>
            </a:r>
            <a:r>
              <a:rPr lang="en-US" sz="1400" dirty="0" err="1" smtClean="0">
                <a:latin typeface="Arial" charset="0"/>
                <a:ea typeface="Arial Unicode MS" pitchFamily="34" charset="-128"/>
                <a:cs typeface="Arial Unicode MS" pitchFamily="34" charset="-128"/>
              </a:rPr>
              <a:t>xsd:integer</a:t>
            </a:r>
            <a:r>
              <a:rPr lang="en-US" sz="1400" dirty="0" smtClean="0">
                <a:latin typeface="Arial" charset="0"/>
                <a:ea typeface="Arial Unicode MS" pitchFamily="34" charset="-128"/>
                <a:cs typeface="Arial Unicode MS" pitchFamily="34" charset="-128"/>
              </a:rPr>
              <a: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="0"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="1"/&gt;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name="ISBN"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="0"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="1"/&gt;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xsd:sequence</a:t>
            </a:r>
            <a:r>
              <a:rPr lang="en-US" sz="1400" dirty="0" smtClean="0">
                <a:latin typeface="Arial" charset="0"/>
                <a:ea typeface="Arial Unicode MS" pitchFamily="34" charset="-128"/>
                <a:cs typeface="Arial Unicode MS" pitchFamily="34" charset="-128"/>
              </a:rPr>
              <a:t>&gt;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xsd:complexType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name="Bookstore"&gt;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xsd:complexType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xsd:sequence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a:t>
            </a:r>
            <a:r>
              <a:rPr lang="en-US" sz="1400" dirty="0" smtClean="0">
                <a:solidFill>
                  <a:srgbClr val="0000FF"/>
                </a:solidFill>
                <a:latin typeface="Arial" charset="0"/>
                <a:ea typeface="Arial Unicode MS" pitchFamily="34" charset="-128"/>
                <a:cs typeface="Arial Unicode MS" pitchFamily="34" charset="-128"/>
              </a:rPr>
              <a:t>Book</a:t>
            </a: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="1"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="unbounded"/&gt;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xsd:sequence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xsd:complexType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xs:attribute</a:t>
            </a:r>
            <a:r>
              <a:rPr lang="en-US" sz="1400" dirty="0" smtClean="0">
                <a:latin typeface="Arial" charset="0"/>
                <a:ea typeface="Arial Unicode MS" pitchFamily="34" charset="-128"/>
                <a:cs typeface="Arial Unicode MS" pitchFamily="34" charset="-128"/>
              </a:rPr>
              <a:t> name</a:t>
            </a:r>
            <a:r>
              <a:rPr lang="en-US" sz="1400" dirty="0">
                <a:latin typeface="Arial" charset="0"/>
                <a:ea typeface="Arial Unicode MS" pitchFamily="34" charset="-128"/>
                <a:cs typeface="Arial Unicode MS" pitchFamily="34" charset="-128"/>
              </a:rPr>
              <a:t>= </a:t>
            </a:r>
            <a:r>
              <a:rPr lang="en-US" sz="1400" dirty="0" smtClean="0">
                <a:latin typeface="Arial" charset="0"/>
                <a:ea typeface="Arial Unicode MS" pitchFamily="34" charset="-128"/>
                <a:cs typeface="Arial Unicode MS" pitchFamily="34" charset="-128"/>
              </a:rPr>
              <a:t>"Phone"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use="required"/&gt;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a:t>
            </a:r>
            <a:r>
              <a:rPr lang="en-US" sz="1400" dirty="0">
                <a:latin typeface="Arial" charset="0"/>
                <a:ea typeface="Arial Unicode MS" pitchFamily="34" charset="-128"/>
                <a:cs typeface="Arial Unicode MS" pitchFamily="34" charset="-128"/>
              </a:rPr>
              <a:t>= </a:t>
            </a:r>
            <a:r>
              <a:rPr lang="en-US" sz="1400" dirty="0" smtClean="0">
                <a:latin typeface="Arial" charset="0"/>
                <a:ea typeface="Arial Unicode MS" pitchFamily="34" charset="-128"/>
                <a:cs typeface="Arial Unicode MS" pitchFamily="34" charset="-128"/>
              </a:rPr>
              <a:t>"First"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a:t>
            </a:r>
            <a:r>
              <a:rPr lang="en-US" sz="1400" dirty="0">
                <a:latin typeface="Arial" charset="0"/>
                <a:ea typeface="Arial Unicode MS" pitchFamily="34" charset="-128"/>
                <a:cs typeface="Arial Unicode MS" pitchFamily="34" charset="-128"/>
              </a:rPr>
              <a:t>= </a:t>
            </a:r>
            <a:r>
              <a:rPr lang="en-US" sz="1400" dirty="0" smtClean="0">
                <a:latin typeface="Arial" charset="0"/>
                <a:ea typeface="Arial Unicode MS" pitchFamily="34" charset="-128"/>
                <a:cs typeface="Arial Unicode MS" pitchFamily="34" charset="-128"/>
              </a:rPr>
              <a:t>"Last"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&lt;/</a:t>
            </a:r>
            <a:r>
              <a:rPr lang="en-US" sz="1400" dirty="0" err="1" smtClean="0">
                <a:latin typeface="Arial" charset="0"/>
                <a:ea typeface="Arial Unicode MS" pitchFamily="34" charset="-128"/>
                <a:cs typeface="Arial Unicode MS" pitchFamily="34" charset="-128"/>
              </a:rPr>
              <a:t>xsd:schema</a:t>
            </a:r>
            <a:r>
              <a:rPr lang="en-US" sz="1400" dirty="0" smtClean="0">
                <a:latin typeface="Arial" charset="0"/>
                <a:ea typeface="Arial Unicode MS" pitchFamily="34" charset="-128"/>
                <a:cs typeface="Arial Unicode MS" pitchFamily="34" charset="-128"/>
              </a:rPr>
              <a:t>&gt;</a:t>
            </a:r>
          </a:p>
        </p:txBody>
      </p:sp>
      <p:sp>
        <p:nvSpPr>
          <p:cNvPr id="20487" name="Rectangle 4"/>
          <p:cNvSpPr>
            <a:spLocks noGrp="1" noChangeArrowheads="1"/>
          </p:cNvSpPr>
          <p:nvPr>
            <p:ph type="title"/>
          </p:nvPr>
        </p:nvSpPr>
        <p:spPr>
          <a:xfrm rot="16200000">
            <a:off x="-2774156" y="3383756"/>
            <a:ext cx="6172200" cy="623888"/>
          </a:xfrm>
          <a:noFill/>
        </p:spPr>
        <p:txBody>
          <a:bodyPr/>
          <a:lstStyle/>
          <a:p>
            <a:pPr algn="ctr" eaLnBrk="1" hangingPunct="1"/>
            <a:r>
              <a:rPr lang="en-US" altLang="zh-CN" sz="2400" smtClean="0">
                <a:ea typeface="SimSun" pitchFamily="2" charset="-122"/>
              </a:rPr>
              <a:t>Example: XML Schema of A Bookstore</a:t>
            </a:r>
            <a:endParaRPr lang="en-US" sz="2400" smtClean="0"/>
          </a:p>
        </p:txBody>
      </p:sp>
      <p:grpSp>
        <p:nvGrpSpPr>
          <p:cNvPr id="20488" name="Group 8"/>
          <p:cNvGrpSpPr>
            <a:grpSpLocks/>
          </p:cNvGrpSpPr>
          <p:nvPr/>
        </p:nvGrpSpPr>
        <p:grpSpPr bwMode="auto">
          <a:xfrm>
            <a:off x="2209800" y="1143000"/>
            <a:ext cx="304800" cy="2971800"/>
            <a:chOff x="1584" y="816"/>
            <a:chExt cx="144" cy="864"/>
          </a:xfrm>
        </p:grpSpPr>
        <p:sp>
          <p:nvSpPr>
            <p:cNvPr id="20502" name="Freeform 6"/>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20503" name="Freeform 7"/>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20489" name="Group 9"/>
          <p:cNvGrpSpPr>
            <a:grpSpLocks/>
          </p:cNvGrpSpPr>
          <p:nvPr/>
        </p:nvGrpSpPr>
        <p:grpSpPr bwMode="auto">
          <a:xfrm>
            <a:off x="2133600" y="4343400"/>
            <a:ext cx="304800" cy="1828800"/>
            <a:chOff x="1584" y="816"/>
            <a:chExt cx="144" cy="864"/>
          </a:xfrm>
        </p:grpSpPr>
        <p:sp>
          <p:nvSpPr>
            <p:cNvPr id="20500" name="Freeform 10"/>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20501" name="Freeform 11"/>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20490" name="Group 12"/>
          <p:cNvGrpSpPr>
            <a:grpSpLocks/>
          </p:cNvGrpSpPr>
          <p:nvPr/>
        </p:nvGrpSpPr>
        <p:grpSpPr bwMode="auto">
          <a:xfrm>
            <a:off x="2209800" y="6234113"/>
            <a:ext cx="228600" cy="395287"/>
            <a:chOff x="1584" y="816"/>
            <a:chExt cx="144" cy="864"/>
          </a:xfrm>
        </p:grpSpPr>
        <p:sp>
          <p:nvSpPr>
            <p:cNvPr id="20498" name="Freeform 13"/>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20499" name="Freeform 14"/>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5" name="Group 20"/>
          <p:cNvGrpSpPr>
            <a:grpSpLocks/>
          </p:cNvGrpSpPr>
          <p:nvPr/>
        </p:nvGrpSpPr>
        <p:grpSpPr bwMode="auto">
          <a:xfrm>
            <a:off x="762000" y="152400"/>
            <a:ext cx="2225675" cy="609600"/>
            <a:chOff x="576" y="96"/>
            <a:chExt cx="1402" cy="384"/>
          </a:xfrm>
        </p:grpSpPr>
        <p:sp>
          <p:nvSpPr>
            <p:cNvPr id="20496" name="Text Box 15"/>
            <p:cNvSpPr txBox="1">
              <a:spLocks noChangeArrowheads="1"/>
            </p:cNvSpPr>
            <p:nvPr/>
          </p:nvSpPr>
          <p:spPr bwMode="auto">
            <a:xfrm>
              <a:off x="576" y="96"/>
              <a:ext cx="348" cy="231"/>
            </a:xfrm>
            <a:prstGeom prst="rect">
              <a:avLst/>
            </a:prstGeom>
            <a:noFill/>
            <a:ln w="9525">
              <a:noFill/>
              <a:miter lim="800000"/>
              <a:headEnd/>
              <a:tailEnd/>
            </a:ln>
          </p:spPr>
          <p:txBody>
            <a:bodyPr wrap="none">
              <a:spAutoFit/>
            </a:bodyPr>
            <a:lstStyle/>
            <a:p>
              <a:r>
                <a:rPr lang="en-US"/>
                <a:t>root</a:t>
              </a:r>
            </a:p>
          </p:txBody>
        </p:sp>
        <p:sp>
          <p:nvSpPr>
            <p:cNvPr id="20497" name="Freeform 16"/>
            <p:cNvSpPr>
              <a:spLocks/>
            </p:cNvSpPr>
            <p:nvPr/>
          </p:nvSpPr>
          <p:spPr bwMode="auto">
            <a:xfrm>
              <a:off x="730" y="327"/>
              <a:ext cx="1248" cy="153"/>
            </a:xfrm>
            <a:custGeom>
              <a:avLst/>
              <a:gdLst>
                <a:gd name="T0" fmla="*/ 0 w 1248"/>
                <a:gd name="T1" fmla="*/ 0 h 144"/>
                <a:gd name="T2" fmla="*/ 0 w 1248"/>
                <a:gd name="T3" fmla="*/ 622 h 144"/>
                <a:gd name="T4" fmla="*/ 1248 w 1248"/>
                <a:gd name="T5" fmla="*/ 622 h 144"/>
                <a:gd name="T6" fmla="*/ 1248 w 1248"/>
                <a:gd name="T7" fmla="*/ 204 h 144"/>
                <a:gd name="T8" fmla="*/ 0 60000 65536"/>
                <a:gd name="T9" fmla="*/ 0 60000 65536"/>
                <a:gd name="T10" fmla="*/ 0 60000 65536"/>
                <a:gd name="T11" fmla="*/ 0 60000 65536"/>
                <a:gd name="T12" fmla="*/ 0 w 1248"/>
                <a:gd name="T13" fmla="*/ 0 h 144"/>
                <a:gd name="T14" fmla="*/ 1248 w 1248"/>
                <a:gd name="T15" fmla="*/ 144 h 144"/>
              </a:gdLst>
              <a:ahLst/>
              <a:cxnLst>
                <a:cxn ang="T8">
                  <a:pos x="T0" y="T1"/>
                </a:cxn>
                <a:cxn ang="T9">
                  <a:pos x="T2" y="T3"/>
                </a:cxn>
                <a:cxn ang="T10">
                  <a:pos x="T4" y="T5"/>
                </a:cxn>
                <a:cxn ang="T11">
                  <a:pos x="T6" y="T7"/>
                </a:cxn>
              </a:cxnLst>
              <a:rect l="T12" t="T13" r="T14" b="T15"/>
              <a:pathLst>
                <a:path w="1248" h="144">
                  <a:moveTo>
                    <a:pt x="0" y="0"/>
                  </a:moveTo>
                  <a:lnTo>
                    <a:pt x="0" y="144"/>
                  </a:lnTo>
                  <a:lnTo>
                    <a:pt x="1248" y="144"/>
                  </a:lnTo>
                  <a:lnTo>
                    <a:pt x="1248" y="48"/>
                  </a:lnTo>
                </a:path>
              </a:pathLst>
            </a:custGeom>
            <a:noFill/>
            <a:ln w="9525">
              <a:solidFill>
                <a:srgbClr val="C00000"/>
              </a:solidFill>
              <a:round/>
              <a:headEnd/>
              <a:tailEnd type="arrow" w="med" len="med"/>
            </a:ln>
          </p:spPr>
          <p:txBody>
            <a:bodyPr/>
            <a:lstStyle/>
            <a:p>
              <a:endParaRPr lang="en-US"/>
            </a:p>
          </p:txBody>
        </p:sp>
      </p:grpSp>
      <p:sp>
        <p:nvSpPr>
          <p:cNvPr id="20492" name="Rectangle 17"/>
          <p:cNvSpPr>
            <a:spLocks noChangeArrowheads="1"/>
          </p:cNvSpPr>
          <p:nvPr/>
        </p:nvSpPr>
        <p:spPr bwMode="auto">
          <a:xfrm>
            <a:off x="654050" y="2330450"/>
            <a:ext cx="1441450" cy="366713"/>
          </a:xfrm>
          <a:prstGeom prst="rect">
            <a:avLst/>
          </a:prstGeom>
          <a:noFill/>
          <a:ln w="9525">
            <a:noFill/>
            <a:miter lim="800000"/>
            <a:headEnd/>
            <a:tailEnd/>
          </a:ln>
        </p:spPr>
        <p:txBody>
          <a:bodyPr wrap="none">
            <a:spAutoFit/>
          </a:bodyPr>
          <a:lstStyle/>
          <a:p>
            <a:r>
              <a:rPr lang="en-US">
                <a:solidFill>
                  <a:schemeClr val="folHlink"/>
                </a:solidFill>
              </a:rPr>
              <a:t>complexType</a:t>
            </a:r>
          </a:p>
        </p:txBody>
      </p:sp>
      <p:sp>
        <p:nvSpPr>
          <p:cNvPr id="20493" name="Rectangle 18"/>
          <p:cNvSpPr>
            <a:spLocks noChangeArrowheads="1"/>
          </p:cNvSpPr>
          <p:nvPr/>
        </p:nvSpPr>
        <p:spPr bwMode="auto">
          <a:xfrm>
            <a:off x="630238" y="4694238"/>
            <a:ext cx="1441450" cy="365125"/>
          </a:xfrm>
          <a:prstGeom prst="rect">
            <a:avLst/>
          </a:prstGeom>
          <a:noFill/>
          <a:ln w="9525">
            <a:noFill/>
            <a:miter lim="800000"/>
            <a:headEnd/>
            <a:tailEnd/>
          </a:ln>
        </p:spPr>
        <p:txBody>
          <a:bodyPr wrap="none">
            <a:spAutoFit/>
          </a:bodyPr>
          <a:lstStyle/>
          <a:p>
            <a:r>
              <a:rPr lang="en-US">
                <a:solidFill>
                  <a:schemeClr val="folHlink"/>
                </a:solidFill>
              </a:rPr>
              <a:t>complexType</a:t>
            </a:r>
          </a:p>
        </p:txBody>
      </p:sp>
      <p:sp>
        <p:nvSpPr>
          <p:cNvPr id="20494" name="Rectangle 19"/>
          <p:cNvSpPr>
            <a:spLocks noChangeArrowheads="1"/>
          </p:cNvSpPr>
          <p:nvPr/>
        </p:nvSpPr>
        <p:spPr bwMode="auto">
          <a:xfrm>
            <a:off x="869950" y="6186488"/>
            <a:ext cx="1263650" cy="366712"/>
          </a:xfrm>
          <a:prstGeom prst="rect">
            <a:avLst/>
          </a:prstGeom>
          <a:noFill/>
          <a:ln w="9525">
            <a:noFill/>
            <a:miter lim="800000"/>
            <a:headEnd/>
            <a:tailEnd/>
          </a:ln>
        </p:spPr>
        <p:txBody>
          <a:bodyPr wrap="none">
            <a:spAutoFit/>
          </a:bodyPr>
          <a:lstStyle/>
          <a:p>
            <a:r>
              <a:rPr lang="en-US">
                <a:solidFill>
                  <a:schemeClr val="folHlink"/>
                </a:solidFill>
              </a:rPr>
              <a:t>simpleType</a:t>
            </a:r>
          </a:p>
        </p:txBody>
      </p:sp>
      <p:sp>
        <p:nvSpPr>
          <p:cNvPr id="20" name="Oval Callout 19"/>
          <p:cNvSpPr>
            <a:spLocks noChangeArrowheads="1"/>
          </p:cNvSpPr>
          <p:nvPr/>
        </p:nvSpPr>
        <p:spPr bwMode="auto">
          <a:xfrm>
            <a:off x="630238" y="990600"/>
            <a:ext cx="1655762" cy="547688"/>
          </a:xfrm>
          <a:prstGeom prst="wedgeEllipseCallout">
            <a:avLst>
              <a:gd name="adj1" fmla="val 91565"/>
              <a:gd name="adj2" fmla="val -69148"/>
            </a:avLst>
          </a:prstGeom>
          <a:solidFill>
            <a:srgbClr val="FFFFCC"/>
          </a:solidFill>
          <a:ln w="9525" algn="ctr">
            <a:solidFill>
              <a:schemeClr val="tx1"/>
            </a:solidFill>
            <a:round/>
            <a:headEnd/>
            <a:tailEnd/>
          </a:ln>
        </p:spPr>
        <p:txBody>
          <a:bodyPr/>
          <a:lstStyle/>
          <a:p>
            <a:r>
              <a:rPr lang="en-US" sz="1600"/>
              <a:t>namespaces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0"/>
                                        <p:tgtEl>
                                          <p:spTgt spid="22"/>
                                        </p:tgtEl>
                                      </p:cBhvr>
                                    </p:animEffect>
                                  </p:childTnLst>
                                </p:cTn>
                              </p:par>
                            </p:childTnLst>
                          </p:cTn>
                        </p:par>
                        <p:par>
                          <p:cTn id="18" fill="hold" nodeType="afterGroup">
                            <p:stCondLst>
                              <p:cond delay="2000"/>
                            </p:stCondLst>
                            <p:childTnLst>
                              <p:par>
                                <p:cTn id="19" presetID="23" presetClass="entr" presetSubtype="16"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Definition of Complex Types</a:t>
            </a:r>
          </a:p>
        </p:txBody>
      </p:sp>
      <p:sp>
        <p:nvSpPr>
          <p:cNvPr id="21507" name="Slide Number Placeholder 3"/>
          <p:cNvSpPr>
            <a:spLocks noGrp="1"/>
          </p:cNvSpPr>
          <p:nvPr>
            <p:ph type="sldNum" sz="quarter" idx="12"/>
          </p:nvPr>
        </p:nvSpPr>
        <p:spPr>
          <a:noFill/>
        </p:spPr>
        <p:txBody>
          <a:bodyPr/>
          <a:lstStyle/>
          <a:p>
            <a:fld id="{4F972A12-0219-4FD3-8147-50A42CAD938A}" type="slidenum">
              <a:rPr lang="en-US" smtClean="0"/>
              <a:pPr/>
              <a:t>18</a:t>
            </a:fld>
            <a:endParaRPr lang="en-US" smtClean="0"/>
          </a:p>
        </p:txBody>
      </p:sp>
      <p:sp>
        <p:nvSpPr>
          <p:cNvPr id="6" name="Rectangle 3"/>
          <p:cNvSpPr txBox="1">
            <a:spLocks noChangeArrowheads="1"/>
          </p:cNvSpPr>
          <p:nvPr/>
        </p:nvSpPr>
        <p:spPr bwMode="auto">
          <a:xfrm>
            <a:off x="493713" y="1371600"/>
            <a:ext cx="8421687" cy="47244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defRPr/>
            </a:pPr>
            <a:r>
              <a:rPr lang="en-US" sz="2800" kern="0" dirty="0"/>
              <a:t>Use an element to define a new type with a name;</a:t>
            </a:r>
          </a:p>
          <a:p>
            <a:pPr marL="342900" indent="-342900" eaLnBrk="1" hangingPunct="1">
              <a:spcBef>
                <a:spcPct val="20000"/>
              </a:spcBef>
              <a:buClr>
                <a:schemeClr val="folHlink"/>
              </a:buClr>
              <a:buSzPct val="60000"/>
              <a:buFont typeface="Wingdings" pitchFamily="2" charset="2"/>
              <a:buChar char="n"/>
              <a:defRPr/>
            </a:pPr>
            <a:r>
              <a:rPr lang="en-US" sz="2800" kern="0" dirty="0"/>
              <a:t>Use sub elements to define the components of the new type; </a:t>
            </a:r>
          </a:p>
          <a:p>
            <a:pPr marL="342900" indent="-342900" eaLnBrk="1" hangingPunct="1">
              <a:spcBef>
                <a:spcPct val="20000"/>
              </a:spcBef>
              <a:buClr>
                <a:schemeClr val="folHlink"/>
              </a:buClr>
              <a:buSzPct val="60000"/>
              <a:buFont typeface="Wingdings" pitchFamily="2" charset="2"/>
              <a:buChar char="n"/>
              <a:defRPr/>
            </a:pPr>
            <a:r>
              <a:rPr lang="en-US" sz="2800" kern="0" dirty="0"/>
              <a:t>Specify the allowed number of appearances of each component;</a:t>
            </a:r>
          </a:p>
          <a:p>
            <a:pPr marL="342900" indent="-342900" eaLnBrk="1" hangingPunct="1">
              <a:spcBef>
                <a:spcPct val="20000"/>
              </a:spcBef>
              <a:buClr>
                <a:schemeClr val="folHlink"/>
              </a:buClr>
              <a:buSzPct val="60000"/>
              <a:buFont typeface="Wingdings" pitchFamily="2" charset="2"/>
              <a:buChar char="n"/>
              <a:defRPr/>
            </a:pPr>
            <a:r>
              <a:rPr lang="en-US" sz="2800" kern="0" dirty="0">
                <a:latin typeface="+mn-lt"/>
              </a:rPr>
              <a:t>Use namespaces to tell where the element and types used come from;</a:t>
            </a:r>
          </a:p>
          <a:p>
            <a:pPr marL="342900" indent="-342900" eaLnBrk="1" hangingPunct="1">
              <a:spcBef>
                <a:spcPct val="20000"/>
              </a:spcBef>
              <a:buClr>
                <a:schemeClr val="folHlink"/>
              </a:buClr>
              <a:buSzPct val="60000"/>
              <a:buFont typeface="Wingdings" pitchFamily="2" charset="2"/>
              <a:buChar char="n"/>
              <a:defRPr/>
            </a:pPr>
            <a:r>
              <a:rPr lang="en-US" sz="2800" kern="0" dirty="0">
                <a:latin typeface="+mn-lt"/>
              </a:rPr>
              <a:t>Use different kinds of combination options.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3387B141-69D5-4C0F-8526-F527BF84414A}" type="slidenum">
              <a:rPr lang="en-US" smtClean="0"/>
              <a:pPr/>
              <a:t>19</a:t>
            </a:fld>
            <a:endParaRPr lang="en-US" smtClean="0"/>
          </a:p>
        </p:txBody>
      </p:sp>
      <p:sp>
        <p:nvSpPr>
          <p:cNvPr id="22531" name="Rectangle 2"/>
          <p:cNvSpPr>
            <a:spLocks noGrp="1" noChangeArrowheads="1"/>
          </p:cNvSpPr>
          <p:nvPr>
            <p:ph type="title"/>
          </p:nvPr>
        </p:nvSpPr>
        <p:spPr/>
        <p:txBody>
          <a:bodyPr/>
          <a:lstStyle/>
          <a:p>
            <a:pPr eaLnBrk="1" hangingPunct="1"/>
            <a:r>
              <a:rPr lang="en-US" smtClean="0"/>
              <a:t>Definition of </a:t>
            </a:r>
            <a:r>
              <a:rPr lang="en-US" smtClean="0">
                <a:latin typeface="Arial" charset="0"/>
              </a:rPr>
              <a:t>complexType</a:t>
            </a:r>
          </a:p>
        </p:txBody>
      </p:sp>
      <p:sp>
        <p:nvSpPr>
          <p:cNvPr id="22532" name="Rectangle 3"/>
          <p:cNvSpPr>
            <a:spLocks noGrp="1" noChangeArrowheads="1"/>
          </p:cNvSpPr>
          <p:nvPr>
            <p:ph type="body" idx="1"/>
          </p:nvPr>
        </p:nvSpPr>
        <p:spPr>
          <a:xfrm>
            <a:off x="381000" y="1066800"/>
            <a:ext cx="8763000" cy="2514600"/>
          </a:xfrm>
        </p:spPr>
        <p:txBody>
          <a:bodyPr/>
          <a:lstStyle/>
          <a:p>
            <a:pPr marL="0" indent="0" eaLnBrk="1" hangingPunct="1">
              <a:buFont typeface="Wingdings" pitchFamily="2" charset="2"/>
              <a:buNone/>
            </a:pPr>
            <a:r>
              <a:rPr lang="en-US" sz="2400" smtClean="0"/>
              <a:t>You can define the members of a complexType using three different options:</a:t>
            </a:r>
          </a:p>
          <a:p>
            <a:pPr lvl="1" eaLnBrk="1" hangingPunct="1"/>
            <a:r>
              <a:rPr lang="en-US" sz="2400" i="1" smtClean="0"/>
              <a:t>sequence</a:t>
            </a:r>
            <a:r>
              <a:rPr lang="en-US" sz="2400" smtClean="0"/>
              <a:t>: All members must appear in the given order</a:t>
            </a:r>
          </a:p>
          <a:p>
            <a:pPr lvl="1" eaLnBrk="1" hangingPunct="1"/>
            <a:r>
              <a:rPr lang="en-US" sz="2400" i="1" smtClean="0"/>
              <a:t>choice</a:t>
            </a:r>
            <a:r>
              <a:rPr lang="en-US" sz="2400" smtClean="0"/>
              <a:t>: Only one of the list members is allowed</a:t>
            </a:r>
          </a:p>
          <a:p>
            <a:pPr lvl="1" eaLnBrk="1" hangingPunct="1"/>
            <a:r>
              <a:rPr lang="en-US" sz="2400" i="1" smtClean="0"/>
              <a:t>all</a:t>
            </a:r>
            <a:r>
              <a:rPr lang="en-US" sz="2400" smtClean="0"/>
              <a:t>: All members must appear (unless </a:t>
            </a:r>
            <a:r>
              <a:rPr lang="en-US" sz="1800" smtClean="0">
                <a:latin typeface="Arial" charset="0"/>
              </a:rPr>
              <a:t>minOccurs=“0"</a:t>
            </a:r>
            <a:r>
              <a:rPr lang="en-US" sz="1600" smtClean="0">
                <a:latin typeface="Arial" charset="0"/>
              </a:rPr>
              <a:t> </a:t>
            </a:r>
            <a:r>
              <a:rPr lang="en-US" sz="2400" smtClean="0"/>
              <a:t>), but can be in any order</a:t>
            </a:r>
          </a:p>
        </p:txBody>
      </p:sp>
      <p:sp>
        <p:nvSpPr>
          <p:cNvPr id="22533" name="Rectangle 4"/>
          <p:cNvSpPr>
            <a:spLocks noChangeArrowheads="1"/>
          </p:cNvSpPr>
          <p:nvPr/>
        </p:nvSpPr>
        <p:spPr bwMode="auto">
          <a:xfrm>
            <a:off x="381000" y="3733800"/>
            <a:ext cx="8763000" cy="26670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&lt;xsd:</a:t>
            </a:r>
            <a:r>
              <a:rPr lang="en-US" b="1">
                <a:latin typeface="Arial" charset="0"/>
              </a:rPr>
              <a:t>element</a:t>
            </a:r>
            <a:r>
              <a:rPr lang="en-US">
                <a:latin typeface="Arial" charset="0"/>
              </a:rPr>
              <a:t> name="</a:t>
            </a:r>
            <a:r>
              <a:rPr lang="en-US" b="1">
                <a:latin typeface="Arial" charset="0"/>
              </a:rPr>
              <a:t>Book</a:t>
            </a:r>
            <a:r>
              <a:rPr lang="en-US">
                <a:latin typeface="Arial" charset="0"/>
              </a:rPr>
              <a:t>"&gt;</a:t>
            </a:r>
          </a:p>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	&lt;xsd:</a:t>
            </a:r>
            <a:r>
              <a:rPr lang="en-US">
                <a:solidFill>
                  <a:schemeClr val="folHlink"/>
                </a:solidFill>
                <a:latin typeface="Arial" charset="0"/>
              </a:rPr>
              <a:t>complexType</a:t>
            </a:r>
            <a:r>
              <a:rPr lang="en-US">
                <a:latin typeface="Arial" charset="0"/>
              </a:rPr>
              <a:t>&gt;</a:t>
            </a:r>
          </a:p>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	   &lt;xsd: </a:t>
            </a:r>
            <a:r>
              <a:rPr lang="en-US" b="1">
                <a:solidFill>
                  <a:srgbClr val="990000"/>
                </a:solidFill>
                <a:latin typeface="Arial" charset="0"/>
              </a:rPr>
              <a:t>sequence </a:t>
            </a:r>
            <a:r>
              <a:rPr lang="en-US">
                <a:latin typeface="Arial" charset="0"/>
              </a:rPr>
              <a:t>&gt;</a:t>
            </a:r>
          </a:p>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                &lt;xsd:element name="Title" minOccurs="1" maxOccurs="1"/&gt;</a:t>
            </a:r>
          </a:p>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                &lt;xsd:element name="Author" minOccurs="1" maxOccurs="unbounded"/&gt;</a:t>
            </a:r>
          </a:p>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                &lt;xsd:element name=“Year" minOccurs=“0" maxOccurs="1"/&gt;</a:t>
            </a:r>
          </a:p>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                &lt;xsd:element name="ISBN" minOccurs=“0" maxOccurs="1"/&gt;</a:t>
            </a:r>
          </a:p>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	   &lt;/xsd: </a:t>
            </a:r>
            <a:r>
              <a:rPr lang="en-US">
                <a:solidFill>
                  <a:srgbClr val="990000"/>
                </a:solidFill>
                <a:latin typeface="Arial" charset="0"/>
              </a:rPr>
              <a:t>sequence </a:t>
            </a:r>
            <a:r>
              <a:rPr lang="en-US">
                <a:latin typeface="Arial" charset="0"/>
              </a:rPr>
              <a:t> &gt;</a:t>
            </a:r>
          </a:p>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	&lt;/xsd:complexType&gt;</a:t>
            </a:r>
          </a:p>
          <a:p>
            <a:pPr marL="342900" indent="-342900" eaLnBrk="1" hangingPunct="1">
              <a:lnSpc>
                <a:spcPct val="90000"/>
              </a:lnSpc>
              <a:spcBef>
                <a:spcPct val="20000"/>
              </a:spcBef>
              <a:buClr>
                <a:schemeClr val="folHlink"/>
              </a:buClr>
              <a:buSzPct val="60000"/>
              <a:buFont typeface="Wingdings" pitchFamily="2" charset="2"/>
              <a:buChar char="n"/>
            </a:pPr>
            <a:endParaRPr lang="en-US"/>
          </a:p>
        </p:txBody>
      </p:sp>
      <p:grpSp>
        <p:nvGrpSpPr>
          <p:cNvPr id="2" name="Group 8"/>
          <p:cNvGrpSpPr>
            <a:grpSpLocks/>
          </p:cNvGrpSpPr>
          <p:nvPr/>
        </p:nvGrpSpPr>
        <p:grpSpPr bwMode="auto">
          <a:xfrm>
            <a:off x="1600200" y="4284663"/>
            <a:ext cx="1143000" cy="457200"/>
            <a:chOff x="1008" y="2699"/>
            <a:chExt cx="720" cy="288"/>
          </a:xfrm>
        </p:grpSpPr>
        <p:sp>
          <p:nvSpPr>
            <p:cNvPr id="22538" name="Rectangle 6"/>
            <p:cNvSpPr>
              <a:spLocks noChangeArrowheads="1"/>
            </p:cNvSpPr>
            <p:nvPr/>
          </p:nvSpPr>
          <p:spPr bwMode="auto">
            <a:xfrm>
              <a:off x="1008" y="2784"/>
              <a:ext cx="720" cy="192"/>
            </a:xfrm>
            <a:prstGeom prst="rect">
              <a:avLst/>
            </a:prstGeom>
            <a:solidFill>
              <a:schemeClr val="bg1"/>
            </a:solidFill>
            <a:ln w="9525">
              <a:noFill/>
              <a:miter lim="800000"/>
              <a:headEnd/>
              <a:tailEnd/>
            </a:ln>
          </p:spPr>
          <p:txBody>
            <a:bodyPr wrap="none" anchor="ctr"/>
            <a:lstStyle/>
            <a:p>
              <a:endParaRPr lang="en-US"/>
            </a:p>
          </p:txBody>
        </p:sp>
        <p:sp>
          <p:nvSpPr>
            <p:cNvPr id="22539" name="Rectangle 5"/>
            <p:cNvSpPr>
              <a:spLocks noChangeArrowheads="1"/>
            </p:cNvSpPr>
            <p:nvPr/>
          </p:nvSpPr>
          <p:spPr bwMode="auto">
            <a:xfrm>
              <a:off x="1104" y="2699"/>
              <a:ext cx="318" cy="288"/>
            </a:xfrm>
            <a:prstGeom prst="rect">
              <a:avLst/>
            </a:prstGeom>
            <a:noFill/>
            <a:ln w="9525">
              <a:noFill/>
              <a:miter lim="800000"/>
              <a:headEnd/>
              <a:tailEnd/>
            </a:ln>
          </p:spPr>
          <p:txBody>
            <a:bodyPr wrap="none">
              <a:spAutoFit/>
            </a:bodyPr>
            <a:lstStyle/>
            <a:p>
              <a:r>
                <a:rPr lang="en-US" sz="2400" b="1">
                  <a:solidFill>
                    <a:srgbClr val="990000"/>
                  </a:solidFill>
                </a:rPr>
                <a:t>all</a:t>
              </a:r>
            </a:p>
          </p:txBody>
        </p:sp>
      </p:grpSp>
      <p:grpSp>
        <p:nvGrpSpPr>
          <p:cNvPr id="3" name="Group 9"/>
          <p:cNvGrpSpPr>
            <a:grpSpLocks/>
          </p:cNvGrpSpPr>
          <p:nvPr/>
        </p:nvGrpSpPr>
        <p:grpSpPr bwMode="auto">
          <a:xfrm>
            <a:off x="1676400" y="5791200"/>
            <a:ext cx="1143000" cy="457200"/>
            <a:chOff x="1008" y="2699"/>
            <a:chExt cx="720" cy="288"/>
          </a:xfrm>
        </p:grpSpPr>
        <p:sp>
          <p:nvSpPr>
            <p:cNvPr id="22536" name="Rectangle 10"/>
            <p:cNvSpPr>
              <a:spLocks noChangeArrowheads="1"/>
            </p:cNvSpPr>
            <p:nvPr/>
          </p:nvSpPr>
          <p:spPr bwMode="auto">
            <a:xfrm>
              <a:off x="1008" y="2784"/>
              <a:ext cx="720" cy="192"/>
            </a:xfrm>
            <a:prstGeom prst="rect">
              <a:avLst/>
            </a:prstGeom>
            <a:solidFill>
              <a:schemeClr val="bg1"/>
            </a:solidFill>
            <a:ln w="9525">
              <a:noFill/>
              <a:miter lim="800000"/>
              <a:headEnd/>
              <a:tailEnd/>
            </a:ln>
          </p:spPr>
          <p:txBody>
            <a:bodyPr wrap="none" anchor="ctr"/>
            <a:lstStyle/>
            <a:p>
              <a:endParaRPr lang="en-US"/>
            </a:p>
          </p:txBody>
        </p:sp>
        <p:sp>
          <p:nvSpPr>
            <p:cNvPr id="22537" name="Rectangle 11"/>
            <p:cNvSpPr>
              <a:spLocks noChangeArrowheads="1"/>
            </p:cNvSpPr>
            <p:nvPr/>
          </p:nvSpPr>
          <p:spPr bwMode="auto">
            <a:xfrm>
              <a:off x="1104" y="2699"/>
              <a:ext cx="318" cy="288"/>
            </a:xfrm>
            <a:prstGeom prst="rect">
              <a:avLst/>
            </a:prstGeom>
            <a:noFill/>
            <a:ln w="9525">
              <a:noFill/>
              <a:miter lim="800000"/>
              <a:headEnd/>
              <a:tailEnd/>
            </a:ln>
          </p:spPr>
          <p:txBody>
            <a:bodyPr wrap="none">
              <a:spAutoFit/>
            </a:bodyPr>
            <a:lstStyle/>
            <a:p>
              <a:r>
                <a:rPr lang="en-US" sz="2400" b="1">
                  <a:solidFill>
                    <a:srgbClr val="990000"/>
                  </a:solidFill>
                </a:rPr>
                <a:t>all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childTnLst>
                          </p:cTn>
                        </p:par>
                        <p:par>
                          <p:cTn id="11" fill="hold" nodeType="afterGroup">
                            <p:stCondLst>
                              <p:cond delay="2000"/>
                            </p:stCondLst>
                            <p:childTnLst>
                              <p:par>
                                <p:cTn id="12" presetID="35" presetClass="emph" presetSubtype="0" fill="hold" nodeType="afterEffect">
                                  <p:stCondLst>
                                    <p:cond delay="0"/>
                                  </p:stCondLst>
                                  <p:childTnLst>
                                    <p:anim calcmode="discrete" valueType="str">
                                      <p:cBhvr>
                                        <p:cTn id="13" dur="1000" fill="hold"/>
                                        <p:tgtEl>
                                          <p:spTgt spid="2"/>
                                        </p:tgtEl>
                                        <p:attrNameLst>
                                          <p:attrName>style.visibility</p:attrName>
                                        </p:attrNameLst>
                                      </p:cBhvr>
                                      <p:tavLst>
                                        <p:tav tm="0">
                                          <p:val>
                                            <p:strVal val="hidden"/>
                                          </p:val>
                                        </p:tav>
                                        <p:tav tm="50000">
                                          <p:val>
                                            <p:strVal val="visible"/>
                                          </p:val>
                                        </p:tav>
                                      </p:tavLst>
                                    </p:anim>
                                  </p:childTnLst>
                                </p:cTn>
                              </p:par>
                              <p:par>
                                <p:cTn id="14" presetID="35" presetClass="emph" presetSubtype="0" fill="hold" nodeType="withEffect">
                                  <p:stCondLst>
                                    <p:cond delay="0"/>
                                  </p:stCondLst>
                                  <p:childTnLst>
                                    <p:anim calcmode="discrete" valueType="str">
                                      <p:cBhvr>
                                        <p:cTn id="15"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B11C3C01-4F15-41E7-AAF5-CED45D6C46DC}" type="slidenum">
              <a:rPr lang="en-US" smtClean="0"/>
              <a:pPr/>
              <a:t>2</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Roadmap</a:t>
            </a:r>
          </a:p>
        </p:txBody>
      </p:sp>
      <p:sp>
        <p:nvSpPr>
          <p:cNvPr id="546819" name="Rectangle 3"/>
          <p:cNvSpPr>
            <a:spLocks noGrp="1" noChangeArrowheads="1"/>
          </p:cNvSpPr>
          <p:nvPr>
            <p:ph type="body" idx="1"/>
          </p:nvPr>
        </p:nvSpPr>
        <p:spPr>
          <a:xfrm>
            <a:off x="1371600" y="990600"/>
            <a:ext cx="7543800" cy="5638800"/>
          </a:xfrm>
        </p:spPr>
        <p:txBody>
          <a:bodyPr/>
          <a:lstStyle/>
          <a:p>
            <a:pPr eaLnBrk="1" hangingPunct="1">
              <a:lnSpc>
                <a:spcPct val="120000"/>
              </a:lnSpc>
            </a:pPr>
            <a:r>
              <a:rPr lang="en-US" sz="2400" smtClean="0"/>
              <a:t>XML Fundamentals</a:t>
            </a:r>
          </a:p>
          <a:p>
            <a:pPr lvl="1" eaLnBrk="1" hangingPunct="1">
              <a:lnSpc>
                <a:spcPct val="120000"/>
              </a:lnSpc>
            </a:pPr>
            <a:r>
              <a:rPr lang="en-US" sz="2400" smtClean="0"/>
              <a:t>Elements, Attributes, and Documents, representation</a:t>
            </a:r>
          </a:p>
          <a:p>
            <a:pPr eaLnBrk="1" hangingPunct="1">
              <a:lnSpc>
                <a:spcPct val="120000"/>
              </a:lnSpc>
            </a:pPr>
            <a:r>
              <a:rPr lang="en-US" sz="2400" smtClean="0"/>
              <a:t>XML Processing</a:t>
            </a:r>
          </a:p>
          <a:p>
            <a:pPr lvl="1" eaLnBrk="1" hangingPunct="1">
              <a:lnSpc>
                <a:spcPct val="120000"/>
              </a:lnSpc>
            </a:pPr>
            <a:r>
              <a:rPr lang="en-US" sz="2400" smtClean="0"/>
              <a:t>XML Readers, XML Writer, XPath</a:t>
            </a:r>
          </a:p>
          <a:p>
            <a:pPr eaLnBrk="1" hangingPunct="1">
              <a:lnSpc>
                <a:spcPct val="120000"/>
              </a:lnSpc>
            </a:pPr>
            <a:r>
              <a:rPr lang="en-US" sz="2400" b="1" smtClean="0">
                <a:solidFill>
                  <a:schemeClr val="folHlink"/>
                </a:solidFill>
              </a:rPr>
              <a:t>XML Type Definition and Validation</a:t>
            </a:r>
          </a:p>
          <a:p>
            <a:pPr lvl="1" eaLnBrk="1" hangingPunct="1">
              <a:lnSpc>
                <a:spcPct val="120000"/>
              </a:lnSpc>
            </a:pPr>
            <a:r>
              <a:rPr lang="en-US" sz="2400" b="1" smtClean="0">
                <a:solidFill>
                  <a:schemeClr val="folHlink"/>
                </a:solidFill>
              </a:rPr>
              <a:t>Document Type Definition (DTD)</a:t>
            </a:r>
          </a:p>
          <a:p>
            <a:pPr lvl="1" eaLnBrk="1" hangingPunct="1">
              <a:lnSpc>
                <a:spcPct val="120000"/>
              </a:lnSpc>
            </a:pPr>
            <a:r>
              <a:rPr lang="en-US" sz="2400" b="1" smtClean="0">
                <a:solidFill>
                  <a:schemeClr val="folHlink"/>
                </a:solidFill>
              </a:rPr>
              <a:t>XML Schema</a:t>
            </a:r>
          </a:p>
          <a:p>
            <a:pPr lvl="1" eaLnBrk="1" hangingPunct="1">
              <a:lnSpc>
                <a:spcPct val="120000"/>
              </a:lnSpc>
            </a:pPr>
            <a:r>
              <a:rPr lang="en-US" sz="2400" b="1" smtClean="0">
                <a:solidFill>
                  <a:schemeClr val="folHlink"/>
                </a:solidFill>
              </a:rPr>
              <a:t>Validation</a:t>
            </a:r>
          </a:p>
          <a:p>
            <a:pPr eaLnBrk="1" hangingPunct="1">
              <a:lnSpc>
                <a:spcPct val="120000"/>
              </a:lnSpc>
            </a:pPr>
            <a:r>
              <a:rPr lang="en-US" sz="2400" smtClean="0"/>
              <a:t>XML Style Language and Transformation</a:t>
            </a:r>
          </a:p>
          <a:p>
            <a:pPr lvl="1" eaLnBrk="1" hangingPunct="1">
              <a:lnSpc>
                <a:spcPct val="120000"/>
              </a:lnSpc>
            </a:pPr>
            <a:r>
              <a:rPr lang="en-US" sz="2400" smtClean="0"/>
              <a:t>XSL, XSLT</a:t>
            </a:r>
          </a:p>
          <a:p>
            <a:pPr eaLnBrk="1" hangingPunct="1">
              <a:lnSpc>
                <a:spcPct val="120000"/>
              </a:lnSpc>
            </a:pPr>
            <a:r>
              <a:rPr lang="en-US" sz="2400" smtClean="0"/>
              <a:t>Google Data Representation and Management</a:t>
            </a:r>
          </a:p>
        </p:txBody>
      </p:sp>
      <p:sp>
        <p:nvSpPr>
          <p:cNvPr id="5125" name="Right Brace 4"/>
          <p:cNvSpPr>
            <a:spLocks/>
          </p:cNvSpPr>
          <p:nvPr/>
        </p:nvSpPr>
        <p:spPr bwMode="auto">
          <a:xfrm>
            <a:off x="7162800" y="3429000"/>
            <a:ext cx="304800" cy="1676400"/>
          </a:xfrm>
          <a:prstGeom prst="rightBrace">
            <a:avLst>
              <a:gd name="adj1" fmla="val 8326"/>
              <a:gd name="adj2" fmla="val 50000"/>
            </a:avLst>
          </a:prstGeom>
          <a:noFill/>
          <a:ln w="9525" algn="ctr">
            <a:solidFill>
              <a:schemeClr val="tx1"/>
            </a:solidFill>
            <a:round/>
            <a:headEnd/>
            <a:tailEnd/>
          </a:ln>
        </p:spPr>
        <p:txBody>
          <a:bodyPr/>
          <a:lstStyle/>
          <a:p>
            <a:endParaRPr lang="en-US"/>
          </a:p>
        </p:txBody>
      </p:sp>
      <p:sp>
        <p:nvSpPr>
          <p:cNvPr id="5126" name="TextBox 5"/>
          <p:cNvSpPr txBox="1">
            <a:spLocks noChangeArrowheads="1"/>
          </p:cNvSpPr>
          <p:nvPr/>
        </p:nvSpPr>
        <p:spPr bwMode="auto">
          <a:xfrm>
            <a:off x="7404100" y="4033838"/>
            <a:ext cx="1588127" cy="461665"/>
          </a:xfrm>
          <a:prstGeom prst="rect">
            <a:avLst/>
          </a:prstGeom>
          <a:noFill/>
          <a:ln w="9525">
            <a:noFill/>
            <a:miter lim="800000"/>
            <a:headEnd/>
            <a:tailEnd/>
          </a:ln>
        </p:spPr>
        <p:txBody>
          <a:bodyPr wrap="none">
            <a:spAutoFit/>
          </a:bodyPr>
          <a:lstStyle/>
          <a:p>
            <a:r>
              <a:rPr lang="en-US" sz="2400" b="1" dirty="0">
                <a:solidFill>
                  <a:srgbClr val="0000FF"/>
                </a:solidFill>
              </a:rPr>
              <a:t>Lecture </a:t>
            </a:r>
            <a:r>
              <a:rPr lang="en-US" sz="2400" b="1" dirty="0" smtClean="0">
                <a:solidFill>
                  <a:srgbClr val="0000FF"/>
                </a:solidFill>
              </a:rPr>
              <a:t>16</a:t>
            </a:r>
            <a:endParaRPr lang="en-US" sz="24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nodeType="afterEffect">
                                  <p:stCondLst>
                                    <p:cond delay="0"/>
                                  </p:stCondLst>
                                  <p:childTnLst>
                                    <p:animScale>
                                      <p:cBhvr>
                                        <p:cTn id="6" dur="2000" fill="hold"/>
                                        <p:tgtEl>
                                          <p:spTgt spid="546819">
                                            <p:txEl>
                                              <p:pRg st="4" end="4"/>
                                            </p:txEl>
                                          </p:spTgt>
                                        </p:tgtEl>
                                      </p:cBhvr>
                                      <p:by x="150000" y="150000"/>
                                    </p:animScale>
                                  </p:childTnLst>
                                </p:cTn>
                              </p:par>
                              <p:par>
                                <p:cTn id="7" presetID="6" presetClass="emph" presetSubtype="0" fill="hold" nodeType="withEffect">
                                  <p:stCondLst>
                                    <p:cond delay="0"/>
                                  </p:stCondLst>
                                  <p:childTnLst>
                                    <p:animScale>
                                      <p:cBhvr>
                                        <p:cTn id="8" dur="2000" fill="hold"/>
                                        <p:tgtEl>
                                          <p:spTgt spid="546819">
                                            <p:txEl>
                                              <p:pRg st="5" end="5"/>
                                            </p:txEl>
                                          </p:spTgt>
                                        </p:tgtEl>
                                      </p:cBhvr>
                                      <p:by x="150000" y="150000"/>
                                    </p:animScale>
                                  </p:childTnLst>
                                </p:cTn>
                              </p:par>
                              <p:par>
                                <p:cTn id="9" presetID="6" presetClass="emph" presetSubtype="0" fill="hold" nodeType="withEffect">
                                  <p:stCondLst>
                                    <p:cond delay="0"/>
                                  </p:stCondLst>
                                  <p:childTnLst>
                                    <p:animScale>
                                      <p:cBhvr>
                                        <p:cTn id="10" dur="2000" fill="hold"/>
                                        <p:tgtEl>
                                          <p:spTgt spid="546819">
                                            <p:txEl>
                                              <p:pRg st="6" end="6"/>
                                            </p:txEl>
                                          </p:spTgt>
                                        </p:tgtEl>
                                      </p:cBhvr>
                                      <p:by x="150000" y="150000"/>
                                    </p:animScale>
                                  </p:childTnLst>
                                </p:cTn>
                              </p:par>
                              <p:par>
                                <p:cTn id="11" presetID="6" presetClass="emph" presetSubtype="0" fill="hold" nodeType="withEffect">
                                  <p:stCondLst>
                                    <p:cond delay="0"/>
                                  </p:stCondLst>
                                  <p:childTnLst>
                                    <p:animScale>
                                      <p:cBhvr>
                                        <p:cTn id="12" dur="2000" fill="hold"/>
                                        <p:tgtEl>
                                          <p:spTgt spid="546819">
                                            <p:txEl>
                                              <p:pRg st="7" end="7"/>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09838444-2101-420D-9C9F-C5B7AD1A67FB}" type="slidenum">
              <a:rPr lang="en-US" smtClean="0"/>
              <a:pPr/>
              <a:t>20</a:t>
            </a:fld>
            <a:endParaRPr lang="en-US" smtClean="0"/>
          </a:p>
        </p:txBody>
      </p:sp>
      <p:sp>
        <p:nvSpPr>
          <p:cNvPr id="23555" name="Rectangle 2"/>
          <p:cNvSpPr>
            <a:spLocks noGrp="1" noChangeArrowheads="1"/>
          </p:cNvSpPr>
          <p:nvPr>
            <p:ph type="title"/>
          </p:nvPr>
        </p:nvSpPr>
        <p:spPr/>
        <p:txBody>
          <a:bodyPr/>
          <a:lstStyle/>
          <a:p>
            <a:pPr eaLnBrk="1" hangingPunct="1"/>
            <a:r>
              <a:rPr lang="en-US" smtClean="0"/>
              <a:t>Choice of </a:t>
            </a:r>
            <a:r>
              <a:rPr lang="en-US" smtClean="0">
                <a:latin typeface="Arial" charset="0"/>
              </a:rPr>
              <a:t>complexType</a:t>
            </a:r>
          </a:p>
        </p:txBody>
      </p:sp>
      <p:sp>
        <p:nvSpPr>
          <p:cNvPr id="23556" name="Rectangle 3"/>
          <p:cNvSpPr>
            <a:spLocks noGrp="1" noChangeArrowheads="1"/>
          </p:cNvSpPr>
          <p:nvPr>
            <p:ph type="body" idx="1"/>
          </p:nvPr>
        </p:nvSpPr>
        <p:spPr>
          <a:xfrm>
            <a:off x="228600" y="1371600"/>
            <a:ext cx="8574088" cy="4572000"/>
          </a:xfrm>
        </p:spPr>
        <p:txBody>
          <a:bodyPr/>
          <a:lstStyle/>
          <a:p>
            <a:pPr marL="457200" indent="-457200" eaLnBrk="1" hangingPunct="1">
              <a:lnSpc>
                <a:spcPct val="90000"/>
              </a:lnSpc>
              <a:buFont typeface="Wingdings" pitchFamily="2" charset="2"/>
              <a:buNone/>
              <a:tabLst>
                <a:tab pos="914400" algn="l"/>
                <a:tab pos="1371600" algn="l"/>
              </a:tabLst>
            </a:pPr>
            <a:r>
              <a:rPr lang="en-US" sz="2000" smtClean="0">
                <a:latin typeface="Arial" charset="0"/>
              </a:rPr>
              <a:t>&lt;xsd:</a:t>
            </a:r>
            <a:r>
              <a:rPr lang="en-US" sz="2000" b="1" smtClean="0">
                <a:latin typeface="Arial" charset="0"/>
              </a:rPr>
              <a:t>element</a:t>
            </a:r>
            <a:r>
              <a:rPr lang="en-US" sz="2000" smtClean="0">
                <a:latin typeface="Arial" charset="0"/>
              </a:rPr>
              <a:t> name="</a:t>
            </a:r>
            <a:r>
              <a:rPr lang="en-US" sz="2000" b="1" smtClean="0">
                <a:latin typeface="Arial" charset="0"/>
              </a:rPr>
              <a:t>Book</a:t>
            </a:r>
            <a:r>
              <a:rPr lang="en-US" sz="2000" smtClean="0">
                <a:latin typeface="Arial" charset="0"/>
              </a:rPr>
              <a:t>"&gt;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a:t>
            </a:r>
            <a:r>
              <a:rPr lang="en-US" sz="2000" smtClean="0">
                <a:solidFill>
                  <a:schemeClr val="folHlink"/>
                </a:solidFill>
                <a:latin typeface="Arial" charset="0"/>
              </a:rPr>
              <a:t>complexType</a:t>
            </a:r>
            <a:r>
              <a:rPr lang="en-US" sz="2000" smtClean="0">
                <a:latin typeface="Arial" charset="0"/>
              </a:rPr>
              <a:t>&gt;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a:t>
            </a:r>
            <a:r>
              <a:rPr lang="en-US" sz="2000" b="1" smtClean="0">
                <a:solidFill>
                  <a:schemeClr val="folHlink"/>
                </a:solidFill>
                <a:latin typeface="Arial" charset="0"/>
              </a:rPr>
              <a:t>sequence</a:t>
            </a:r>
            <a:r>
              <a:rPr lang="en-US" sz="2000" smtClean="0">
                <a:latin typeface="Arial" charset="0"/>
              </a:rPr>
              <a:t>&gt;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&lt;xsd:element name="Title" /&gt;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&lt;xsd:element name="Author" /&gt;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&lt;xsd:element name=“Year" /&gt;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a:t>
            </a:r>
            <a:r>
              <a:rPr lang="en-US" sz="2000" b="1" smtClean="0">
                <a:solidFill>
                  <a:srgbClr val="990000"/>
                </a:solidFill>
                <a:latin typeface="Arial" charset="0"/>
              </a:rPr>
              <a:t>choice</a:t>
            </a:r>
            <a:r>
              <a:rPr lang="en-US" sz="2000" smtClean="0">
                <a:latin typeface="Arial" charset="0"/>
              </a:rPr>
              <a:t>&gt;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&lt;xsd:element name="ISBN-10" /&gt;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&lt;xsd:element name="ISBN-13" /&gt;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a:t>
            </a:r>
            <a:r>
              <a:rPr lang="en-US" sz="2000" b="1" smtClean="0">
                <a:solidFill>
                  <a:srgbClr val="990000"/>
                </a:solidFill>
                <a:latin typeface="Arial" charset="0"/>
              </a:rPr>
              <a:t>choice</a:t>
            </a:r>
            <a:r>
              <a:rPr lang="en-US" sz="2000" smtClean="0">
                <a:latin typeface="Arial" charset="0"/>
              </a:rPr>
              <a:t>&gt;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a:t>
            </a:r>
            <a:r>
              <a:rPr lang="en-US" sz="2000" b="1" smtClean="0">
                <a:solidFill>
                  <a:schemeClr val="folHlink"/>
                </a:solidFill>
                <a:latin typeface="Arial" charset="0"/>
              </a:rPr>
              <a:t>sequence</a:t>
            </a:r>
            <a:r>
              <a:rPr lang="en-US" sz="2000" smtClean="0">
                <a:latin typeface="Arial" charset="0"/>
              </a:rPr>
              <a:t>&gt;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&lt;/xsd:complexType&gt;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&lt;/xsd:</a:t>
            </a:r>
            <a:r>
              <a:rPr lang="en-US" sz="2000" b="1" smtClean="0">
                <a:latin typeface="Arial" charset="0"/>
              </a:rPr>
              <a:t>element</a:t>
            </a:r>
            <a:r>
              <a:rPr lang="en-US" sz="2000" smtClean="0">
                <a:latin typeface="Arial" charset="0"/>
              </a:rPr>
              <a:t> name="</a:t>
            </a:r>
            <a:r>
              <a:rPr lang="en-US" sz="2000" b="1" smtClean="0">
                <a:latin typeface="Arial" charset="0"/>
              </a:rPr>
              <a:t>Book</a:t>
            </a:r>
            <a:r>
              <a:rPr lang="en-US" sz="2000" smtClean="0">
                <a:latin typeface="Arial" charset="0"/>
              </a:rPr>
              <a:t>"&gt;</a:t>
            </a:r>
          </a:p>
          <a:p>
            <a:pPr marL="457200" indent="-457200" eaLnBrk="1" hangingPunct="1">
              <a:lnSpc>
                <a:spcPct val="90000"/>
              </a:lnSpc>
              <a:tabLst>
                <a:tab pos="914400" algn="l"/>
                <a:tab pos="1371600" algn="l"/>
              </a:tabLst>
            </a:pPr>
            <a:endParaRPr lang="en-US" sz="2000" smtClean="0">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Namespaces</a:t>
            </a:r>
          </a:p>
        </p:txBody>
      </p:sp>
      <p:sp>
        <p:nvSpPr>
          <p:cNvPr id="24579" name="Content Placeholder 2"/>
          <p:cNvSpPr>
            <a:spLocks noGrp="1"/>
          </p:cNvSpPr>
          <p:nvPr>
            <p:ph idx="1"/>
          </p:nvPr>
        </p:nvSpPr>
        <p:spPr>
          <a:xfrm>
            <a:off x="533400" y="1143000"/>
            <a:ext cx="8421688" cy="5486400"/>
          </a:xfrm>
        </p:spPr>
        <p:txBody>
          <a:bodyPr/>
          <a:lstStyle/>
          <a:p>
            <a:r>
              <a:rPr lang="en-US" smtClean="0"/>
              <a:t>A namespace is declared as an </a:t>
            </a:r>
            <a:r>
              <a:rPr lang="en-US" smtClean="0">
                <a:solidFill>
                  <a:srgbClr val="990000"/>
                </a:solidFill>
              </a:rPr>
              <a:t>attribute</a:t>
            </a:r>
            <a:r>
              <a:rPr lang="en-US" smtClean="0"/>
              <a:t> of an element.</a:t>
            </a:r>
          </a:p>
          <a:p>
            <a:r>
              <a:rPr lang="en-US" smtClean="0"/>
              <a:t>It binds a prefix name (qualifier) to a schema definition, and then uses that prefix wherever required;</a:t>
            </a:r>
          </a:p>
          <a:p>
            <a:r>
              <a:rPr lang="en-US" smtClean="0"/>
              <a:t>It is not mandatory to declare namespaces at the root element; Namespaces could be declared at any element in the XML document;</a:t>
            </a:r>
          </a:p>
          <a:p>
            <a:r>
              <a:rPr lang="en-US" smtClean="0"/>
              <a:t>The scope of a declared namespace applies to the entire content of that element;</a:t>
            </a:r>
          </a:p>
          <a:p>
            <a:r>
              <a:rPr lang="en-US" smtClean="0"/>
              <a:t>Namespace can be overridden: An inner namespace declaration with the same prefix name (qualifier) will override the outer namespace.</a:t>
            </a:r>
          </a:p>
        </p:txBody>
      </p:sp>
      <p:sp>
        <p:nvSpPr>
          <p:cNvPr id="24580" name="Slide Number Placeholder 3"/>
          <p:cNvSpPr>
            <a:spLocks noGrp="1"/>
          </p:cNvSpPr>
          <p:nvPr>
            <p:ph type="sldNum" sz="quarter" idx="12"/>
          </p:nvPr>
        </p:nvSpPr>
        <p:spPr>
          <a:noFill/>
        </p:spPr>
        <p:txBody>
          <a:bodyPr/>
          <a:lstStyle/>
          <a:p>
            <a:fld id="{FA5CA678-3437-4D20-9293-595A7D822A9D}"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A3DCEC10-8D03-40A3-861E-445B643907B1}" type="slidenum">
              <a:rPr lang="en-US" smtClean="0"/>
              <a:pPr/>
              <a:t>22</a:t>
            </a:fld>
            <a:endParaRPr lang="en-US" smtClean="0"/>
          </a:p>
        </p:txBody>
      </p:sp>
      <p:sp>
        <p:nvSpPr>
          <p:cNvPr id="25603" name="Rectangle 5"/>
          <p:cNvSpPr>
            <a:spLocks noGrp="1" noChangeArrowheads="1"/>
          </p:cNvSpPr>
          <p:nvPr>
            <p:ph type="title"/>
          </p:nvPr>
        </p:nvSpPr>
        <p:spPr/>
        <p:txBody>
          <a:bodyPr/>
          <a:lstStyle/>
          <a:p>
            <a:pPr eaLnBrk="1" hangingPunct="1"/>
            <a:r>
              <a:rPr lang="en-US" smtClean="0"/>
              <a:t>Namespaces</a:t>
            </a:r>
          </a:p>
        </p:txBody>
      </p:sp>
      <p:sp>
        <p:nvSpPr>
          <p:cNvPr id="25604" name="Rectangle 4"/>
          <p:cNvSpPr>
            <a:spLocks noGrp="1" noChangeArrowheads="1"/>
          </p:cNvSpPr>
          <p:nvPr>
            <p:ph type="body" idx="4294967295"/>
          </p:nvPr>
        </p:nvSpPr>
        <p:spPr>
          <a:xfrm>
            <a:off x="76200" y="990600"/>
            <a:ext cx="7162800" cy="2133600"/>
          </a:xfrm>
          <a:solidFill>
            <a:schemeClr val="bg1"/>
          </a:solidFill>
        </p:spPr>
        <p:txBody>
          <a:bodyPr/>
          <a:lstStyle/>
          <a:p>
            <a:pPr marL="0" indent="0" eaLnBrk="1" hangingPunct="1">
              <a:lnSpc>
                <a:spcPct val="120000"/>
              </a:lnSpc>
              <a:buFont typeface="Wingdings" pitchFamily="2" charset="2"/>
              <a:buNone/>
              <a:tabLst>
                <a:tab pos="463550" algn="l"/>
                <a:tab pos="914400" algn="l"/>
                <a:tab pos="1377950" algn="l"/>
                <a:tab pos="1828800" algn="l"/>
              </a:tabLst>
            </a:pPr>
            <a:r>
              <a:rPr lang="en-US" sz="1800" smtClean="0"/>
              <a:t>&lt;?xml version="1.0" encoding="UTF-8"?&gt; </a:t>
            </a:r>
          </a:p>
          <a:p>
            <a:pPr marL="0" indent="0" eaLnBrk="1" hangingPunct="1">
              <a:lnSpc>
                <a:spcPct val="120000"/>
              </a:lnSpc>
              <a:buFont typeface="Wingdings" pitchFamily="2" charset="2"/>
              <a:buNone/>
              <a:tabLst>
                <a:tab pos="463550" algn="l"/>
                <a:tab pos="914400" algn="l"/>
                <a:tab pos="1377950" algn="l"/>
                <a:tab pos="1828800" algn="l"/>
              </a:tabLst>
            </a:pPr>
            <a:r>
              <a:rPr lang="en-US" sz="1800" smtClean="0"/>
              <a:t>&lt;xsd:</a:t>
            </a:r>
            <a:r>
              <a:rPr lang="en-US" sz="1800" b="1" smtClean="0"/>
              <a:t>schema</a:t>
            </a:r>
            <a:r>
              <a:rPr lang="en-US" sz="1800" smtClean="0"/>
              <a:t> </a:t>
            </a:r>
          </a:p>
          <a:p>
            <a:pPr marL="0" indent="0" eaLnBrk="1" hangingPunct="1">
              <a:lnSpc>
                <a:spcPct val="120000"/>
              </a:lnSpc>
              <a:buFont typeface="Wingdings" pitchFamily="2" charset="2"/>
              <a:buNone/>
              <a:tabLst>
                <a:tab pos="463550" algn="l"/>
                <a:tab pos="914400" algn="l"/>
                <a:tab pos="1377950" algn="l"/>
                <a:tab pos="1828800" algn="l"/>
              </a:tabLst>
            </a:pPr>
            <a:r>
              <a:rPr lang="en-US" sz="1800" smtClean="0"/>
              <a:t>	xmlns:xsd="http://www.w3.org/2001/XMLSchema"</a:t>
            </a:r>
          </a:p>
          <a:p>
            <a:pPr marL="0" indent="0" eaLnBrk="1" hangingPunct="1">
              <a:lnSpc>
                <a:spcPct val="120000"/>
              </a:lnSpc>
              <a:buFont typeface="Wingdings" pitchFamily="2" charset="2"/>
              <a:buNone/>
              <a:tabLst>
                <a:tab pos="463550" algn="l"/>
                <a:tab pos="914400" algn="l"/>
                <a:tab pos="1377950" algn="l"/>
                <a:tab pos="1828800" algn="l"/>
              </a:tabLst>
            </a:pPr>
            <a:r>
              <a:rPr lang="en-US" sz="1800" smtClean="0"/>
              <a:t>         targetNamespace="</a:t>
            </a:r>
            <a:r>
              <a:rPr lang="en-US" sz="1600" smtClean="0"/>
              <a:t>http://venus.eas.asu.edu/WSRepository/xml</a:t>
            </a:r>
            <a:r>
              <a:rPr lang="en-US" sz="1800" smtClean="0"/>
              <a:t>"</a:t>
            </a:r>
          </a:p>
          <a:p>
            <a:pPr marL="0" indent="0" eaLnBrk="1" hangingPunct="1">
              <a:lnSpc>
                <a:spcPct val="120000"/>
              </a:lnSpc>
              <a:buFont typeface="Wingdings" pitchFamily="2" charset="2"/>
              <a:buNone/>
              <a:tabLst>
                <a:tab pos="463550" algn="l"/>
                <a:tab pos="914400" algn="l"/>
                <a:tab pos="1377950" algn="l"/>
                <a:tab pos="1828800" algn="l"/>
              </a:tabLst>
            </a:pPr>
            <a:r>
              <a:rPr lang="en-US" sz="1800" smtClean="0"/>
              <a:t>          </a:t>
            </a:r>
            <a:r>
              <a:rPr lang="en-US" sz="1800" b="1" smtClean="0">
                <a:solidFill>
                  <a:schemeClr val="folHlink"/>
                </a:solidFill>
              </a:rPr>
              <a:t>xmlns</a:t>
            </a:r>
            <a:r>
              <a:rPr lang="en-US" sz="1800" smtClean="0">
                <a:solidFill>
                  <a:schemeClr val="folHlink"/>
                </a:solidFill>
              </a:rPr>
              <a:t>="</a:t>
            </a:r>
            <a:r>
              <a:rPr lang="en-US" sz="1600" smtClean="0">
                <a:solidFill>
                  <a:schemeClr val="folHlink"/>
                </a:solidFill>
              </a:rPr>
              <a:t>http://venus.eas.asu.edu/WSRepository/xml/bookstore.xsd"</a:t>
            </a:r>
          </a:p>
          <a:p>
            <a:pPr marL="0" indent="0" eaLnBrk="1" hangingPunct="1">
              <a:lnSpc>
                <a:spcPct val="120000"/>
              </a:lnSpc>
              <a:buFont typeface="Wingdings" pitchFamily="2" charset="2"/>
              <a:buNone/>
              <a:tabLst>
                <a:tab pos="463550" algn="l"/>
                <a:tab pos="914400" algn="l"/>
                <a:tab pos="1377950" algn="l"/>
                <a:tab pos="1828800" algn="l"/>
              </a:tabLst>
            </a:pPr>
            <a:r>
              <a:rPr lang="en-US" sz="1800" smtClean="0"/>
              <a:t>                      </a:t>
            </a:r>
            <a:r>
              <a:rPr lang="en-US" sz="1800" smtClean="0">
                <a:solidFill>
                  <a:schemeClr val="folHlink"/>
                </a:solidFill>
              </a:rPr>
              <a:t>elementFormDefault="qualified"</a:t>
            </a:r>
          </a:p>
          <a:p>
            <a:pPr marL="0" indent="0" eaLnBrk="1" hangingPunct="1">
              <a:lnSpc>
                <a:spcPct val="120000"/>
              </a:lnSpc>
              <a:buFont typeface="Wingdings" pitchFamily="2" charset="2"/>
              <a:buNone/>
              <a:tabLst>
                <a:tab pos="463550" algn="l"/>
                <a:tab pos="914400" algn="l"/>
                <a:tab pos="1377950" algn="l"/>
                <a:tab pos="1828800" algn="l"/>
              </a:tabLst>
            </a:pPr>
            <a:r>
              <a:rPr lang="en-US" sz="1800" smtClean="0">
                <a:solidFill>
                  <a:schemeClr val="folHlink"/>
                </a:solidFill>
              </a:rPr>
              <a:t>		     </a:t>
            </a:r>
            <a:r>
              <a:rPr lang="en-US" sz="1800" smtClean="0">
                <a:solidFill>
                  <a:srgbClr val="C00000"/>
                </a:solidFill>
              </a:rPr>
              <a:t>attributeFormDefault="unqualified"</a:t>
            </a:r>
            <a:r>
              <a:rPr lang="en-US" sz="1800" smtClean="0"/>
              <a:t>&gt;</a:t>
            </a:r>
          </a:p>
          <a:p>
            <a:pPr marL="0" indent="0" eaLnBrk="1" hangingPunct="1">
              <a:lnSpc>
                <a:spcPct val="120000"/>
              </a:lnSpc>
              <a:buFont typeface="Wingdings" pitchFamily="2" charset="2"/>
              <a:buNone/>
              <a:tabLst>
                <a:tab pos="463550" algn="l"/>
                <a:tab pos="914400" algn="l"/>
                <a:tab pos="1377950" algn="l"/>
                <a:tab pos="1828800" algn="l"/>
              </a:tabLst>
            </a:pPr>
            <a:r>
              <a:rPr lang="en-US" sz="1800" smtClean="0"/>
              <a:t>    </a:t>
            </a:r>
          </a:p>
        </p:txBody>
      </p:sp>
      <p:grpSp>
        <p:nvGrpSpPr>
          <p:cNvPr id="2" name="Group 32"/>
          <p:cNvGrpSpPr>
            <a:grpSpLocks/>
          </p:cNvGrpSpPr>
          <p:nvPr/>
        </p:nvGrpSpPr>
        <p:grpSpPr bwMode="auto">
          <a:xfrm>
            <a:off x="76200" y="2895600"/>
            <a:ext cx="4800600" cy="3556000"/>
            <a:chOff x="76200" y="2895600"/>
            <a:chExt cx="4800600" cy="3555377"/>
          </a:xfrm>
        </p:grpSpPr>
        <p:sp>
          <p:nvSpPr>
            <p:cNvPr id="25621" name="Rectangle 23"/>
            <p:cNvSpPr>
              <a:spLocks noChangeArrowheads="1"/>
            </p:cNvSpPr>
            <p:nvPr/>
          </p:nvSpPr>
          <p:spPr bwMode="auto">
            <a:xfrm>
              <a:off x="76200" y="4419600"/>
              <a:ext cx="3276600" cy="2031377"/>
            </a:xfrm>
            <a:prstGeom prst="rect">
              <a:avLst/>
            </a:prstGeom>
            <a:solidFill>
              <a:schemeClr val="bg1"/>
            </a:solidFill>
            <a:ln w="9525">
              <a:solidFill>
                <a:schemeClr val="tx1"/>
              </a:solidFill>
              <a:miter lim="800000"/>
              <a:headEnd/>
              <a:tailEnd/>
            </a:ln>
          </p:spPr>
          <p:txBody>
            <a:bodyPr>
              <a:spAutoFit/>
            </a:bodyPr>
            <a:lstStyle/>
            <a:p>
              <a:r>
                <a:rPr lang="en-US"/>
                <a:t>This is a directive to any instance documents which conform to this schema: Any </a:t>
              </a:r>
              <a:r>
                <a:rPr lang="en-US" b="1">
                  <a:solidFill>
                    <a:srgbClr val="0000FF"/>
                  </a:solidFill>
                </a:rPr>
                <a:t>elements</a:t>
              </a:r>
              <a:r>
                <a:rPr lang="en-US"/>
                <a:t> used by the instance document must be namespace qualified. But the </a:t>
              </a:r>
              <a:r>
                <a:rPr lang="en-US" b="1">
                  <a:solidFill>
                    <a:srgbClr val="C00000"/>
                  </a:solidFill>
                </a:rPr>
                <a:t>attributes</a:t>
              </a:r>
              <a:r>
                <a:rPr lang="en-US"/>
                <a:t> do not need to be qualified</a:t>
              </a:r>
            </a:p>
          </p:txBody>
        </p:sp>
        <p:cxnSp>
          <p:nvCxnSpPr>
            <p:cNvPr id="25622" name="Elbow Connector 25"/>
            <p:cNvCxnSpPr>
              <a:cxnSpLocks noChangeShapeType="1"/>
              <a:stCxn id="25623" idx="2"/>
              <a:endCxn id="25621" idx="0"/>
            </p:cNvCxnSpPr>
            <p:nvPr/>
          </p:nvCxnSpPr>
          <p:spPr bwMode="auto">
            <a:xfrm rot="5400000">
              <a:off x="2019300" y="3429001"/>
              <a:ext cx="685800" cy="1295400"/>
            </a:xfrm>
            <a:prstGeom prst="bentConnector3">
              <a:avLst>
                <a:gd name="adj1" fmla="val 50000"/>
              </a:avLst>
            </a:prstGeom>
            <a:noFill/>
            <a:ln w="9525" algn="ctr">
              <a:solidFill>
                <a:schemeClr val="tx1"/>
              </a:solidFill>
              <a:round/>
              <a:headEnd/>
              <a:tailEnd type="arrow" w="med" len="med"/>
            </a:ln>
          </p:spPr>
        </p:cxnSp>
        <p:sp>
          <p:nvSpPr>
            <p:cNvPr id="25623" name="Rounded Rectangle 23"/>
            <p:cNvSpPr>
              <a:spLocks noChangeArrowheads="1"/>
            </p:cNvSpPr>
            <p:nvPr/>
          </p:nvSpPr>
          <p:spPr bwMode="auto">
            <a:xfrm>
              <a:off x="1143000" y="2895600"/>
              <a:ext cx="3733800" cy="838201"/>
            </a:xfrm>
            <a:prstGeom prst="roundRect">
              <a:avLst>
                <a:gd name="adj" fmla="val 16667"/>
              </a:avLst>
            </a:prstGeom>
            <a:noFill/>
            <a:ln w="9525" algn="ctr">
              <a:solidFill>
                <a:schemeClr val="tx1"/>
              </a:solidFill>
              <a:round/>
              <a:headEnd/>
              <a:tailEnd/>
            </a:ln>
          </p:spPr>
          <p:txBody>
            <a:bodyPr/>
            <a:lstStyle/>
            <a:p>
              <a:endParaRPr lang="en-US"/>
            </a:p>
          </p:txBody>
        </p:sp>
      </p:grpSp>
      <p:grpSp>
        <p:nvGrpSpPr>
          <p:cNvPr id="3" name="Group 34"/>
          <p:cNvGrpSpPr>
            <a:grpSpLocks/>
          </p:cNvGrpSpPr>
          <p:nvPr/>
        </p:nvGrpSpPr>
        <p:grpSpPr bwMode="auto">
          <a:xfrm>
            <a:off x="685800" y="2514600"/>
            <a:ext cx="5791200" cy="3919538"/>
            <a:chOff x="685800" y="2514600"/>
            <a:chExt cx="5791200" cy="3918903"/>
          </a:xfrm>
        </p:grpSpPr>
        <p:sp>
          <p:nvSpPr>
            <p:cNvPr id="25618" name="Rectangle 14"/>
            <p:cNvSpPr>
              <a:spLocks noChangeArrowheads="1"/>
            </p:cNvSpPr>
            <p:nvPr/>
          </p:nvSpPr>
          <p:spPr bwMode="auto">
            <a:xfrm flipH="1">
              <a:off x="3581400" y="4956175"/>
              <a:ext cx="2514600" cy="1477328"/>
            </a:xfrm>
            <a:prstGeom prst="rect">
              <a:avLst/>
            </a:prstGeom>
            <a:noFill/>
            <a:ln w="9525">
              <a:solidFill>
                <a:schemeClr val="tx1"/>
              </a:solidFill>
              <a:miter lim="800000"/>
              <a:headEnd/>
              <a:tailEnd/>
            </a:ln>
          </p:spPr>
          <p:txBody>
            <a:bodyPr anchor="ctr">
              <a:spAutoFit/>
            </a:bodyPr>
            <a:lstStyle/>
            <a:p>
              <a:pPr eaLnBrk="1" hangingPunct="1"/>
              <a:r>
                <a:rPr lang="en-US">
                  <a:solidFill>
                    <a:schemeClr val="folHlink"/>
                  </a:solidFill>
                </a:rPr>
                <a:t>Define this namespace as the </a:t>
              </a:r>
              <a:r>
                <a:rPr lang="en-US" b="1">
                  <a:solidFill>
                    <a:schemeClr val="folHlink"/>
                  </a:solidFill>
                </a:rPr>
                <a:t>default</a:t>
              </a:r>
              <a:r>
                <a:rPr lang="en-US">
                  <a:solidFill>
                    <a:schemeClr val="folHlink"/>
                  </a:solidFill>
                </a:rPr>
                <a:t> namespace. The names in the default namespace do not need to be qualified</a:t>
              </a:r>
            </a:p>
          </p:txBody>
        </p:sp>
        <p:cxnSp>
          <p:nvCxnSpPr>
            <p:cNvPr id="25619" name="Elbow Connector 27"/>
            <p:cNvCxnSpPr>
              <a:cxnSpLocks noChangeShapeType="1"/>
            </p:cNvCxnSpPr>
            <p:nvPr/>
          </p:nvCxnSpPr>
          <p:spPr bwMode="auto">
            <a:xfrm rot="16200000" flipH="1">
              <a:off x="4379915" y="3621090"/>
              <a:ext cx="2060572" cy="609595"/>
            </a:xfrm>
            <a:prstGeom prst="bentConnector3">
              <a:avLst>
                <a:gd name="adj1" fmla="val 50000"/>
              </a:avLst>
            </a:prstGeom>
            <a:noFill/>
            <a:ln w="9525" algn="ctr">
              <a:solidFill>
                <a:schemeClr val="tx1"/>
              </a:solidFill>
              <a:round/>
              <a:headEnd/>
              <a:tailEnd type="arrow" w="med" len="med"/>
            </a:ln>
          </p:spPr>
        </p:cxnSp>
        <p:sp>
          <p:nvSpPr>
            <p:cNvPr id="25620" name="Rounded Rectangle 33"/>
            <p:cNvSpPr>
              <a:spLocks noChangeArrowheads="1"/>
            </p:cNvSpPr>
            <p:nvPr/>
          </p:nvSpPr>
          <p:spPr bwMode="auto">
            <a:xfrm>
              <a:off x="685800" y="2514600"/>
              <a:ext cx="5791200" cy="381000"/>
            </a:xfrm>
            <a:prstGeom prst="roundRect">
              <a:avLst>
                <a:gd name="adj" fmla="val 16667"/>
              </a:avLst>
            </a:prstGeom>
            <a:noFill/>
            <a:ln w="9525" algn="ctr">
              <a:solidFill>
                <a:schemeClr val="tx1"/>
              </a:solidFill>
              <a:round/>
              <a:headEnd/>
              <a:tailEnd/>
            </a:ln>
          </p:spPr>
          <p:txBody>
            <a:bodyPr/>
            <a:lstStyle/>
            <a:p>
              <a:endParaRPr lang="en-US"/>
            </a:p>
          </p:txBody>
        </p:sp>
      </p:grpSp>
      <p:grpSp>
        <p:nvGrpSpPr>
          <p:cNvPr id="4" name="Group 40"/>
          <p:cNvGrpSpPr>
            <a:grpSpLocks/>
          </p:cNvGrpSpPr>
          <p:nvPr/>
        </p:nvGrpSpPr>
        <p:grpSpPr bwMode="auto">
          <a:xfrm>
            <a:off x="914400" y="2438400"/>
            <a:ext cx="8124825" cy="3978275"/>
            <a:chOff x="914400" y="2438400"/>
            <a:chExt cx="8124823" cy="3978275"/>
          </a:xfrm>
        </p:grpSpPr>
        <p:grpSp>
          <p:nvGrpSpPr>
            <p:cNvPr id="25614" name="Group 29"/>
            <p:cNvGrpSpPr>
              <a:grpSpLocks/>
            </p:cNvGrpSpPr>
            <p:nvPr/>
          </p:nvGrpSpPr>
          <p:grpSpPr bwMode="auto">
            <a:xfrm>
              <a:off x="6553199" y="2438400"/>
              <a:ext cx="2486024" cy="3978275"/>
              <a:chOff x="4128" y="1536"/>
              <a:chExt cx="1566" cy="2506"/>
            </a:xfrm>
          </p:grpSpPr>
          <p:sp>
            <p:nvSpPr>
              <p:cNvPr id="25616" name="Text Box 6"/>
              <p:cNvSpPr txBox="1">
                <a:spLocks noChangeArrowheads="1"/>
              </p:cNvSpPr>
              <p:nvPr/>
            </p:nvSpPr>
            <p:spPr bwMode="auto">
              <a:xfrm>
                <a:off x="4272" y="2064"/>
                <a:ext cx="1422" cy="1978"/>
              </a:xfrm>
              <a:prstGeom prst="rect">
                <a:avLst/>
              </a:prstGeom>
              <a:noFill/>
              <a:ln w="9525">
                <a:solidFill>
                  <a:schemeClr val="tx1"/>
                </a:solidFill>
                <a:miter lim="800000"/>
                <a:headEnd/>
                <a:tailEnd/>
              </a:ln>
            </p:spPr>
            <p:txBody>
              <a:bodyPr>
                <a:spAutoFit/>
              </a:bodyPr>
              <a:lstStyle/>
              <a:p>
                <a:r>
                  <a:rPr lang="en-US"/>
                  <a:t>Inherit all names from XMLSchema, plus</a:t>
                </a:r>
              </a:p>
              <a:p>
                <a:r>
                  <a:rPr lang="en-US"/>
                  <a:t>types being defined in this schema </a:t>
                </a:r>
              </a:p>
              <a:p>
                <a:pPr>
                  <a:buFontTx/>
                  <a:buBlip>
                    <a:blip r:embed="rId3"/>
                  </a:buBlip>
                </a:pPr>
                <a:r>
                  <a:rPr lang="en-US"/>
                  <a:t>  Bookstore </a:t>
                </a:r>
              </a:p>
              <a:p>
                <a:pPr>
                  <a:buFontTx/>
                  <a:buBlip>
                    <a:blip r:embed="rId3"/>
                  </a:buBlip>
                </a:pPr>
                <a:r>
                  <a:rPr lang="en-US"/>
                  <a:t>  Book </a:t>
                </a:r>
              </a:p>
              <a:p>
                <a:pPr>
                  <a:buFontTx/>
                  <a:buBlip>
                    <a:blip r:embed="rId3"/>
                  </a:buBlip>
                </a:pPr>
                <a:r>
                  <a:rPr lang="en-US"/>
                  <a:t>  Title </a:t>
                </a:r>
              </a:p>
              <a:p>
                <a:pPr>
                  <a:buFontTx/>
                  <a:buBlip>
                    <a:blip r:embed="rId3"/>
                  </a:buBlip>
                </a:pPr>
                <a:r>
                  <a:rPr lang="en-US"/>
                  <a:t>  Author </a:t>
                </a:r>
              </a:p>
              <a:p>
                <a:pPr>
                  <a:buFontTx/>
                  <a:buBlip>
                    <a:blip r:embed="rId3"/>
                  </a:buBlip>
                </a:pPr>
                <a:r>
                  <a:rPr lang="en-US"/>
                  <a:t>  Date </a:t>
                </a:r>
              </a:p>
              <a:p>
                <a:pPr>
                  <a:buFontTx/>
                  <a:buBlip>
                    <a:blip r:embed="rId3"/>
                  </a:buBlip>
                </a:pPr>
                <a:r>
                  <a:rPr lang="en-US"/>
                  <a:t>  ISBN </a:t>
                </a:r>
              </a:p>
              <a:p>
                <a:pPr>
                  <a:buFontTx/>
                  <a:buBlip>
                    <a:blip r:embed="rId3"/>
                  </a:buBlip>
                </a:pPr>
                <a:r>
                  <a:rPr lang="en-US"/>
                  <a:t>  Publisher </a:t>
                </a:r>
              </a:p>
            </p:txBody>
          </p:sp>
          <p:sp>
            <p:nvSpPr>
              <p:cNvPr id="25617" name="Freeform 13"/>
              <p:cNvSpPr>
                <a:spLocks/>
              </p:cNvSpPr>
              <p:nvPr/>
            </p:nvSpPr>
            <p:spPr bwMode="auto">
              <a:xfrm>
                <a:off x="4128" y="1536"/>
                <a:ext cx="144" cy="1122"/>
              </a:xfrm>
              <a:custGeom>
                <a:avLst/>
                <a:gdLst>
                  <a:gd name="T0" fmla="*/ 0 w 1152"/>
                  <a:gd name="T1" fmla="*/ 0 h 1632"/>
                  <a:gd name="T2" fmla="*/ 0 w 1152"/>
                  <a:gd name="T3" fmla="*/ 1 h 1632"/>
                  <a:gd name="T4" fmla="*/ 0 w 1152"/>
                  <a:gd name="T5" fmla="*/ 1 h 1632"/>
                  <a:gd name="T6" fmla="*/ 0 60000 65536"/>
                  <a:gd name="T7" fmla="*/ 0 60000 65536"/>
                  <a:gd name="T8" fmla="*/ 0 60000 65536"/>
                  <a:gd name="T9" fmla="*/ 0 w 1152"/>
                  <a:gd name="T10" fmla="*/ 0 h 1632"/>
                  <a:gd name="T11" fmla="*/ 1152 w 1152"/>
                  <a:gd name="T12" fmla="*/ 1632 h 1632"/>
                </a:gdLst>
                <a:ahLst/>
                <a:cxnLst>
                  <a:cxn ang="T6">
                    <a:pos x="T0" y="T1"/>
                  </a:cxn>
                  <a:cxn ang="T7">
                    <a:pos x="T2" y="T3"/>
                  </a:cxn>
                  <a:cxn ang="T8">
                    <a:pos x="T4" y="T5"/>
                  </a:cxn>
                </a:cxnLst>
                <a:rect l="T9" t="T10" r="T11" b="T12"/>
                <a:pathLst>
                  <a:path w="1152" h="1632">
                    <a:moveTo>
                      <a:pt x="0" y="0"/>
                    </a:moveTo>
                    <a:lnTo>
                      <a:pt x="0" y="1632"/>
                    </a:lnTo>
                    <a:lnTo>
                      <a:pt x="1152" y="1632"/>
                    </a:lnTo>
                  </a:path>
                </a:pathLst>
              </a:custGeom>
              <a:noFill/>
              <a:ln w="9525">
                <a:solidFill>
                  <a:schemeClr val="tx1"/>
                </a:solidFill>
                <a:round/>
                <a:headEnd/>
                <a:tailEnd type="arrow" w="med" len="med"/>
              </a:ln>
            </p:spPr>
            <p:txBody>
              <a:bodyPr/>
              <a:lstStyle/>
              <a:p>
                <a:endParaRPr lang="en-US"/>
              </a:p>
            </p:txBody>
          </p:sp>
        </p:grpSp>
        <p:cxnSp>
          <p:nvCxnSpPr>
            <p:cNvPr id="25615" name="Straight Connector 36"/>
            <p:cNvCxnSpPr>
              <a:cxnSpLocks noChangeShapeType="1"/>
            </p:cNvCxnSpPr>
            <p:nvPr/>
          </p:nvCxnSpPr>
          <p:spPr bwMode="auto">
            <a:xfrm>
              <a:off x="914400" y="2438400"/>
              <a:ext cx="5638800" cy="1588"/>
            </a:xfrm>
            <a:prstGeom prst="line">
              <a:avLst/>
            </a:prstGeom>
            <a:noFill/>
            <a:ln w="9525" algn="ctr">
              <a:solidFill>
                <a:schemeClr val="tx1"/>
              </a:solidFill>
              <a:round/>
              <a:headEnd/>
              <a:tailEnd/>
            </a:ln>
          </p:spPr>
        </p:cxnSp>
      </p:grpSp>
      <p:grpSp>
        <p:nvGrpSpPr>
          <p:cNvPr id="6" name="Group 39"/>
          <p:cNvGrpSpPr>
            <a:grpSpLocks/>
          </p:cNvGrpSpPr>
          <p:nvPr/>
        </p:nvGrpSpPr>
        <p:grpSpPr bwMode="auto">
          <a:xfrm>
            <a:off x="685800" y="533400"/>
            <a:ext cx="8305800" cy="2514600"/>
            <a:chOff x="685800" y="533400"/>
            <a:chExt cx="8305800" cy="2514600"/>
          </a:xfrm>
        </p:grpSpPr>
        <p:grpSp>
          <p:nvGrpSpPr>
            <p:cNvPr id="25610" name="Group 28"/>
            <p:cNvGrpSpPr>
              <a:grpSpLocks/>
            </p:cNvGrpSpPr>
            <p:nvPr/>
          </p:nvGrpSpPr>
          <p:grpSpPr bwMode="auto">
            <a:xfrm>
              <a:off x="5943600" y="533400"/>
              <a:ext cx="3048000" cy="2514600"/>
              <a:chOff x="3744" y="336"/>
              <a:chExt cx="1920" cy="1584"/>
            </a:xfrm>
          </p:grpSpPr>
          <p:sp>
            <p:nvSpPr>
              <p:cNvPr id="25612" name="Rectangle 9"/>
              <p:cNvSpPr>
                <a:spLocks noChangeArrowheads="1"/>
              </p:cNvSpPr>
              <p:nvPr/>
            </p:nvSpPr>
            <p:spPr bwMode="auto">
              <a:xfrm>
                <a:off x="4386" y="336"/>
                <a:ext cx="1278" cy="1584"/>
              </a:xfrm>
              <a:prstGeom prst="rect">
                <a:avLst/>
              </a:prstGeom>
              <a:noFill/>
              <a:ln w="9525">
                <a:solidFill>
                  <a:schemeClr val="tx1"/>
                </a:solidFill>
                <a:miter lim="800000"/>
                <a:headEnd/>
                <a:tailEnd/>
              </a:ln>
            </p:spPr>
            <p:txBody>
              <a:bodyPr/>
              <a:lstStyle/>
              <a:p>
                <a:pPr marL="347663" lvl="1" indent="-233363" eaLnBrk="1" hangingPunct="1">
                  <a:spcBef>
                    <a:spcPct val="20000"/>
                  </a:spcBef>
                  <a:buClr>
                    <a:schemeClr val="hlink"/>
                  </a:buClr>
                  <a:buSzPct val="55000"/>
                  <a:buFont typeface="Wingdings" pitchFamily="2" charset="2"/>
                  <a:buChar char="n"/>
                </a:pPr>
                <a:r>
                  <a:rPr lang="en-US" sz="2000"/>
                  <a:t>schema   </a:t>
                </a:r>
              </a:p>
              <a:p>
                <a:pPr marL="347663" lvl="1" indent="-233363" eaLnBrk="1" hangingPunct="1">
                  <a:spcBef>
                    <a:spcPct val="20000"/>
                  </a:spcBef>
                  <a:buClr>
                    <a:schemeClr val="hlink"/>
                  </a:buClr>
                  <a:buSzPct val="55000"/>
                  <a:buFont typeface="Wingdings" pitchFamily="2" charset="2"/>
                  <a:buChar char="n"/>
                </a:pPr>
                <a:r>
                  <a:rPr lang="en-US" sz="2000"/>
                  <a:t>element   </a:t>
                </a:r>
              </a:p>
              <a:p>
                <a:pPr marL="347663" lvl="1" indent="-233363" eaLnBrk="1" hangingPunct="1">
                  <a:spcBef>
                    <a:spcPct val="20000"/>
                  </a:spcBef>
                  <a:buClr>
                    <a:schemeClr val="hlink"/>
                  </a:buClr>
                  <a:buSzPct val="55000"/>
                  <a:buFont typeface="Wingdings" pitchFamily="2" charset="2"/>
                  <a:buChar char="n"/>
                </a:pPr>
                <a:r>
                  <a:rPr lang="en-US" sz="2000"/>
                  <a:t>complexType   </a:t>
                </a:r>
              </a:p>
              <a:p>
                <a:pPr marL="347663" lvl="1" indent="-233363" eaLnBrk="1" hangingPunct="1">
                  <a:spcBef>
                    <a:spcPct val="20000"/>
                  </a:spcBef>
                  <a:buClr>
                    <a:schemeClr val="hlink"/>
                  </a:buClr>
                  <a:buSzPct val="55000"/>
                  <a:buFont typeface="Wingdings" pitchFamily="2" charset="2"/>
                  <a:buChar char="n"/>
                </a:pPr>
                <a:r>
                  <a:rPr lang="en-US" sz="2000"/>
                  <a:t>sequence   </a:t>
                </a:r>
              </a:p>
              <a:p>
                <a:pPr marL="347663" lvl="1" indent="-233363" eaLnBrk="1" hangingPunct="1">
                  <a:lnSpc>
                    <a:spcPct val="90000"/>
                  </a:lnSpc>
                  <a:spcBef>
                    <a:spcPct val="20000"/>
                  </a:spcBef>
                  <a:buClr>
                    <a:schemeClr val="hlink"/>
                  </a:buClr>
                  <a:buSzPct val="55000"/>
                  <a:buFont typeface="Wingdings" pitchFamily="2" charset="2"/>
                  <a:buChar char="n"/>
                </a:pPr>
                <a:r>
                  <a:rPr lang="en-US" sz="2000"/>
                  <a:t>boolean   </a:t>
                </a:r>
              </a:p>
              <a:p>
                <a:pPr marL="347663" lvl="1" indent="-233363" eaLnBrk="1" hangingPunct="1">
                  <a:lnSpc>
                    <a:spcPct val="90000"/>
                  </a:lnSpc>
                  <a:spcBef>
                    <a:spcPct val="20000"/>
                  </a:spcBef>
                  <a:buClr>
                    <a:schemeClr val="hlink"/>
                  </a:buClr>
                  <a:buSzPct val="55000"/>
                  <a:buFont typeface="Wingdings" pitchFamily="2" charset="2"/>
                  <a:buChar char="n"/>
                </a:pPr>
                <a:r>
                  <a:rPr lang="en-US" sz="2000"/>
                  <a:t>integer   </a:t>
                </a:r>
              </a:p>
              <a:p>
                <a:pPr marL="347663" lvl="1" indent="-233363" eaLnBrk="1" hangingPunct="1">
                  <a:lnSpc>
                    <a:spcPct val="90000"/>
                  </a:lnSpc>
                  <a:spcBef>
                    <a:spcPct val="20000"/>
                  </a:spcBef>
                  <a:buClr>
                    <a:schemeClr val="hlink"/>
                  </a:buClr>
                  <a:buSzPct val="55000"/>
                  <a:buFont typeface="Wingdings" pitchFamily="2" charset="2"/>
                  <a:buChar char="n"/>
                </a:pPr>
                <a:r>
                  <a:rPr lang="en-US" sz="2000"/>
                  <a:t>string</a:t>
                </a:r>
              </a:p>
            </p:txBody>
          </p:sp>
          <p:sp>
            <p:nvSpPr>
              <p:cNvPr id="25613" name="Freeform 12"/>
              <p:cNvSpPr>
                <a:spLocks/>
              </p:cNvSpPr>
              <p:nvPr/>
            </p:nvSpPr>
            <p:spPr bwMode="auto">
              <a:xfrm flipV="1">
                <a:off x="3744" y="960"/>
                <a:ext cx="642" cy="384"/>
              </a:xfrm>
              <a:custGeom>
                <a:avLst/>
                <a:gdLst>
                  <a:gd name="T0" fmla="*/ 0 w 576"/>
                  <a:gd name="T1" fmla="*/ 0 h 192"/>
                  <a:gd name="T2" fmla="*/ 0 w 576"/>
                  <a:gd name="T3" fmla="*/ 2147483647 h 192"/>
                  <a:gd name="T4" fmla="*/ 431319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0" y="0"/>
                    </a:moveTo>
                    <a:lnTo>
                      <a:pt x="0" y="192"/>
                    </a:lnTo>
                    <a:lnTo>
                      <a:pt x="576" y="192"/>
                    </a:lnTo>
                  </a:path>
                </a:pathLst>
              </a:custGeom>
              <a:noFill/>
              <a:ln w="9525">
                <a:solidFill>
                  <a:schemeClr val="tx1"/>
                </a:solidFill>
                <a:round/>
                <a:headEnd/>
                <a:tailEnd type="arrow" w="med" len="med"/>
              </a:ln>
            </p:spPr>
            <p:txBody>
              <a:bodyPr/>
              <a:lstStyle/>
              <a:p>
                <a:endParaRPr lang="en-US"/>
              </a:p>
            </p:txBody>
          </p:sp>
        </p:grpSp>
        <p:cxnSp>
          <p:nvCxnSpPr>
            <p:cNvPr id="25611" name="Straight Connector 38"/>
            <p:cNvCxnSpPr>
              <a:cxnSpLocks noChangeShapeType="1"/>
              <a:stCxn id="25613" idx="0"/>
            </p:cNvCxnSpPr>
            <p:nvPr/>
          </p:nvCxnSpPr>
          <p:spPr bwMode="auto">
            <a:xfrm flipH="1">
              <a:off x="685800" y="2133600"/>
              <a:ext cx="5257800" cy="1588"/>
            </a:xfrm>
            <a:prstGeom prst="line">
              <a:avLst/>
            </a:prstGeom>
            <a:noFill/>
            <a:ln w="9525" algn="ctr">
              <a:solidFill>
                <a:schemeClr val="tx1"/>
              </a:solidFill>
              <a:round/>
              <a:headEnd/>
              <a:tailEnd/>
            </a:ln>
          </p:spPr>
        </p:cxnSp>
      </p:grpSp>
      <p:sp>
        <p:nvSpPr>
          <p:cNvPr id="23" name="Rectangular Callout 22"/>
          <p:cNvSpPr>
            <a:spLocks noChangeArrowheads="1"/>
          </p:cNvSpPr>
          <p:nvPr/>
        </p:nvSpPr>
        <p:spPr bwMode="auto">
          <a:xfrm>
            <a:off x="3352799" y="3886200"/>
            <a:ext cx="1676401" cy="457200"/>
          </a:xfrm>
          <a:prstGeom prst="wedgeRectCallout">
            <a:avLst>
              <a:gd name="adj1" fmla="val -9222"/>
              <a:gd name="adj2" fmla="val -109440"/>
            </a:avLst>
          </a:prstGeom>
          <a:solidFill>
            <a:srgbClr val="FFFFCC"/>
          </a:solidFill>
          <a:ln w="9525" algn="ctr">
            <a:solidFill>
              <a:schemeClr val="tx1"/>
            </a:solidFill>
            <a:round/>
            <a:headEnd/>
            <a:tailEnd/>
          </a:ln>
        </p:spPr>
        <p:txBody>
          <a:bodyPr/>
          <a:lstStyle/>
          <a:p>
            <a:r>
              <a:rPr lang="en-US" dirty="0" smtClean="0"/>
              <a:t>4 combinations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Target Namespace</a:t>
            </a:r>
          </a:p>
        </p:txBody>
      </p:sp>
      <p:sp>
        <p:nvSpPr>
          <p:cNvPr id="26627" name="Slide Number Placeholder 2"/>
          <p:cNvSpPr>
            <a:spLocks noGrp="1"/>
          </p:cNvSpPr>
          <p:nvPr>
            <p:ph type="sldNum" sz="quarter" idx="12"/>
          </p:nvPr>
        </p:nvSpPr>
        <p:spPr>
          <a:noFill/>
        </p:spPr>
        <p:txBody>
          <a:bodyPr/>
          <a:lstStyle/>
          <a:p>
            <a:fld id="{52B2EBF7-EDEF-40F2-8126-318BD2805796}" type="slidenum">
              <a:rPr lang="en-US" smtClean="0"/>
              <a:pPr/>
              <a:t>23</a:t>
            </a:fld>
            <a:endParaRPr lang="en-US" smtClean="0"/>
          </a:p>
        </p:txBody>
      </p:sp>
      <p:sp>
        <p:nvSpPr>
          <p:cNvPr id="26628" name="Rectangle 9"/>
          <p:cNvSpPr>
            <a:spLocks noChangeArrowheads="1"/>
          </p:cNvSpPr>
          <p:nvPr/>
        </p:nvSpPr>
        <p:spPr bwMode="auto">
          <a:xfrm>
            <a:off x="838200" y="1479550"/>
            <a:ext cx="2028825" cy="2514600"/>
          </a:xfrm>
          <a:prstGeom prst="rect">
            <a:avLst/>
          </a:prstGeom>
          <a:noFill/>
          <a:ln w="9525">
            <a:solidFill>
              <a:schemeClr val="tx1"/>
            </a:solidFill>
            <a:miter lim="800000"/>
            <a:headEnd/>
            <a:tailEnd/>
          </a:ln>
        </p:spPr>
        <p:txBody>
          <a:bodyPr/>
          <a:lstStyle/>
          <a:p>
            <a:pPr marL="347663" lvl="1" indent="-233363" eaLnBrk="1" hangingPunct="1">
              <a:spcBef>
                <a:spcPct val="20000"/>
              </a:spcBef>
              <a:buClr>
                <a:schemeClr val="hlink"/>
              </a:buClr>
              <a:buSzPct val="55000"/>
              <a:buFont typeface="Wingdings" pitchFamily="2" charset="2"/>
              <a:buChar char="n"/>
            </a:pPr>
            <a:r>
              <a:rPr lang="en-US" sz="2000"/>
              <a:t>schema   </a:t>
            </a:r>
          </a:p>
          <a:p>
            <a:pPr marL="347663" lvl="1" indent="-233363" eaLnBrk="1" hangingPunct="1">
              <a:spcBef>
                <a:spcPct val="20000"/>
              </a:spcBef>
              <a:buClr>
                <a:schemeClr val="hlink"/>
              </a:buClr>
              <a:buSzPct val="55000"/>
              <a:buFont typeface="Wingdings" pitchFamily="2" charset="2"/>
              <a:buChar char="n"/>
            </a:pPr>
            <a:r>
              <a:rPr lang="en-US" sz="2000"/>
              <a:t>element   </a:t>
            </a:r>
          </a:p>
          <a:p>
            <a:pPr marL="347663" lvl="1" indent="-233363" eaLnBrk="1" hangingPunct="1">
              <a:spcBef>
                <a:spcPct val="20000"/>
              </a:spcBef>
              <a:buClr>
                <a:schemeClr val="hlink"/>
              </a:buClr>
              <a:buSzPct val="55000"/>
              <a:buFont typeface="Wingdings" pitchFamily="2" charset="2"/>
              <a:buChar char="n"/>
            </a:pPr>
            <a:r>
              <a:rPr lang="en-US" sz="2000"/>
              <a:t>complexType   </a:t>
            </a:r>
          </a:p>
          <a:p>
            <a:pPr marL="347663" lvl="1" indent="-233363" eaLnBrk="1" hangingPunct="1">
              <a:spcBef>
                <a:spcPct val="20000"/>
              </a:spcBef>
              <a:buClr>
                <a:schemeClr val="hlink"/>
              </a:buClr>
              <a:buSzPct val="55000"/>
              <a:buFont typeface="Wingdings" pitchFamily="2" charset="2"/>
              <a:buChar char="n"/>
            </a:pPr>
            <a:r>
              <a:rPr lang="en-US" sz="2000"/>
              <a:t>sequence   </a:t>
            </a:r>
          </a:p>
          <a:p>
            <a:pPr marL="347663" lvl="1" indent="-233363" eaLnBrk="1" hangingPunct="1">
              <a:lnSpc>
                <a:spcPct val="90000"/>
              </a:lnSpc>
              <a:spcBef>
                <a:spcPct val="20000"/>
              </a:spcBef>
              <a:buClr>
                <a:schemeClr val="hlink"/>
              </a:buClr>
              <a:buSzPct val="55000"/>
              <a:buFont typeface="Wingdings" pitchFamily="2" charset="2"/>
              <a:buChar char="n"/>
            </a:pPr>
            <a:r>
              <a:rPr lang="en-US" sz="2000"/>
              <a:t>boolean   </a:t>
            </a:r>
          </a:p>
          <a:p>
            <a:pPr marL="347663" lvl="1" indent="-233363" eaLnBrk="1" hangingPunct="1">
              <a:lnSpc>
                <a:spcPct val="90000"/>
              </a:lnSpc>
              <a:spcBef>
                <a:spcPct val="20000"/>
              </a:spcBef>
              <a:buClr>
                <a:schemeClr val="hlink"/>
              </a:buClr>
              <a:buSzPct val="55000"/>
              <a:buFont typeface="Wingdings" pitchFamily="2" charset="2"/>
              <a:buChar char="n"/>
            </a:pPr>
            <a:r>
              <a:rPr lang="en-US" sz="2000"/>
              <a:t>integer   </a:t>
            </a:r>
          </a:p>
          <a:p>
            <a:pPr marL="347663" lvl="1" indent="-233363" eaLnBrk="1" hangingPunct="1">
              <a:lnSpc>
                <a:spcPct val="90000"/>
              </a:lnSpc>
              <a:spcBef>
                <a:spcPct val="20000"/>
              </a:spcBef>
              <a:buClr>
                <a:schemeClr val="hlink"/>
              </a:buClr>
              <a:buSzPct val="55000"/>
              <a:buFont typeface="Wingdings" pitchFamily="2" charset="2"/>
              <a:buChar char="n"/>
            </a:pPr>
            <a:r>
              <a:rPr lang="en-US" sz="2000"/>
              <a:t>string</a:t>
            </a:r>
          </a:p>
        </p:txBody>
      </p:sp>
      <p:sp>
        <p:nvSpPr>
          <p:cNvPr id="26629" name="Text Box 6"/>
          <p:cNvSpPr txBox="1">
            <a:spLocks noChangeArrowheads="1"/>
          </p:cNvSpPr>
          <p:nvPr/>
        </p:nvSpPr>
        <p:spPr bwMode="auto">
          <a:xfrm>
            <a:off x="838200" y="4749800"/>
            <a:ext cx="2257425" cy="2032000"/>
          </a:xfrm>
          <a:prstGeom prst="rect">
            <a:avLst/>
          </a:prstGeom>
          <a:solidFill>
            <a:schemeClr val="bg1"/>
          </a:solidFill>
          <a:ln w="9525">
            <a:solidFill>
              <a:schemeClr val="tx1"/>
            </a:solidFill>
            <a:miter lim="800000"/>
            <a:headEnd/>
            <a:tailEnd/>
          </a:ln>
        </p:spPr>
        <p:txBody>
          <a:bodyPr>
            <a:spAutoFit/>
          </a:bodyPr>
          <a:lstStyle/>
          <a:p>
            <a:pPr>
              <a:buFontTx/>
              <a:buBlip>
                <a:blip r:embed="rId3"/>
              </a:buBlip>
            </a:pPr>
            <a:r>
              <a:rPr lang="en-US"/>
              <a:t>  Bookstore </a:t>
            </a:r>
          </a:p>
          <a:p>
            <a:pPr>
              <a:buFontTx/>
              <a:buBlip>
                <a:blip r:embed="rId3"/>
              </a:buBlip>
            </a:pPr>
            <a:r>
              <a:rPr lang="en-US"/>
              <a:t>  Book </a:t>
            </a:r>
          </a:p>
          <a:p>
            <a:pPr>
              <a:buFontTx/>
              <a:buBlip>
                <a:blip r:embed="rId3"/>
              </a:buBlip>
            </a:pPr>
            <a:r>
              <a:rPr lang="en-US"/>
              <a:t>  Title </a:t>
            </a:r>
          </a:p>
          <a:p>
            <a:pPr>
              <a:buFontTx/>
              <a:buBlip>
                <a:blip r:embed="rId3"/>
              </a:buBlip>
            </a:pPr>
            <a:r>
              <a:rPr lang="en-US"/>
              <a:t>  Author </a:t>
            </a:r>
          </a:p>
          <a:p>
            <a:pPr>
              <a:buFontTx/>
              <a:buBlip>
                <a:blip r:embed="rId3"/>
              </a:buBlip>
            </a:pPr>
            <a:r>
              <a:rPr lang="en-US"/>
              <a:t>  Date </a:t>
            </a:r>
          </a:p>
          <a:p>
            <a:pPr>
              <a:buFontTx/>
              <a:buBlip>
                <a:blip r:embed="rId3"/>
              </a:buBlip>
            </a:pPr>
            <a:r>
              <a:rPr lang="en-US"/>
              <a:t>  ISBN </a:t>
            </a:r>
          </a:p>
          <a:p>
            <a:pPr>
              <a:buFontTx/>
              <a:buBlip>
                <a:blip r:embed="rId3"/>
              </a:buBlip>
            </a:pPr>
            <a:r>
              <a:rPr lang="en-US"/>
              <a:t>  Publisher </a:t>
            </a:r>
          </a:p>
        </p:txBody>
      </p:sp>
      <p:sp>
        <p:nvSpPr>
          <p:cNvPr id="26630" name="Rectangle 5"/>
          <p:cNvSpPr>
            <a:spLocks noChangeArrowheads="1"/>
          </p:cNvSpPr>
          <p:nvPr/>
        </p:nvSpPr>
        <p:spPr bwMode="auto">
          <a:xfrm>
            <a:off x="304800" y="1111250"/>
            <a:ext cx="3756025" cy="368300"/>
          </a:xfrm>
          <a:prstGeom prst="rect">
            <a:avLst/>
          </a:prstGeom>
          <a:noFill/>
          <a:ln w="9525">
            <a:noFill/>
            <a:miter lim="800000"/>
            <a:headEnd/>
            <a:tailEnd/>
          </a:ln>
        </p:spPr>
        <p:txBody>
          <a:bodyPr wrap="none">
            <a:spAutoFit/>
          </a:bodyPr>
          <a:lstStyle/>
          <a:p>
            <a:r>
              <a:rPr lang="en-US"/>
              <a:t>http://www.w3.org/2001/XMLSchema</a:t>
            </a:r>
          </a:p>
        </p:txBody>
      </p:sp>
      <p:sp>
        <p:nvSpPr>
          <p:cNvPr id="26631" name="Rectangle 6"/>
          <p:cNvSpPr>
            <a:spLocks noChangeArrowheads="1"/>
          </p:cNvSpPr>
          <p:nvPr/>
        </p:nvSpPr>
        <p:spPr bwMode="auto">
          <a:xfrm>
            <a:off x="533400" y="4114800"/>
            <a:ext cx="2971800" cy="646113"/>
          </a:xfrm>
          <a:prstGeom prst="rect">
            <a:avLst/>
          </a:prstGeom>
          <a:noFill/>
          <a:ln w="9525">
            <a:noFill/>
            <a:miter lim="800000"/>
            <a:headEnd/>
            <a:tailEnd/>
          </a:ln>
        </p:spPr>
        <p:txBody>
          <a:bodyPr>
            <a:spAutoFit/>
          </a:bodyPr>
          <a:lstStyle/>
          <a:p>
            <a:r>
              <a:rPr lang="en-US"/>
              <a:t>http://venus.eas.asu.edu/WSRepository/xml</a:t>
            </a:r>
          </a:p>
        </p:txBody>
      </p:sp>
      <p:sp>
        <p:nvSpPr>
          <p:cNvPr id="8" name="Rectangle 7"/>
          <p:cNvSpPr>
            <a:spLocks noChangeArrowheads="1"/>
          </p:cNvSpPr>
          <p:nvPr/>
        </p:nvSpPr>
        <p:spPr bwMode="auto">
          <a:xfrm>
            <a:off x="3733800" y="1524000"/>
            <a:ext cx="5334000" cy="646113"/>
          </a:xfrm>
          <a:prstGeom prst="rect">
            <a:avLst/>
          </a:prstGeom>
          <a:noFill/>
          <a:ln w="9525">
            <a:noFill/>
            <a:miter lim="800000"/>
            <a:headEnd/>
            <a:tailEnd/>
          </a:ln>
        </p:spPr>
        <p:txBody>
          <a:bodyPr>
            <a:spAutoFit/>
          </a:bodyPr>
          <a:lstStyle/>
          <a:p>
            <a:r>
              <a:rPr lang="en-US" b="1">
                <a:solidFill>
                  <a:srgbClr val="C00000"/>
                </a:solidFill>
              </a:rPr>
              <a:t>targetNamespace</a:t>
            </a:r>
            <a:r>
              <a:rPr lang="en-US" b="1">
                <a:solidFill>
                  <a:srgbClr val="FF0000"/>
                </a:solidFill>
              </a:rPr>
              <a:t> </a:t>
            </a:r>
            <a:r>
              <a:rPr lang="en-US"/>
              <a:t>= "http://venus.eas.asu.edu/WSRepository/xml"</a:t>
            </a:r>
          </a:p>
        </p:txBody>
      </p:sp>
      <p:sp>
        <p:nvSpPr>
          <p:cNvPr id="9" name="Rectangle 9"/>
          <p:cNvSpPr>
            <a:spLocks noChangeArrowheads="1"/>
          </p:cNvSpPr>
          <p:nvPr/>
        </p:nvSpPr>
        <p:spPr bwMode="auto">
          <a:xfrm>
            <a:off x="5105400" y="2228850"/>
            <a:ext cx="2028825" cy="4533900"/>
          </a:xfrm>
          <a:prstGeom prst="rect">
            <a:avLst/>
          </a:prstGeom>
          <a:noFill/>
          <a:ln w="9525">
            <a:solidFill>
              <a:schemeClr val="tx1"/>
            </a:solidFill>
            <a:miter lim="800000"/>
            <a:headEnd/>
            <a:tailEnd/>
          </a:ln>
        </p:spPr>
        <p:txBody>
          <a:bodyPr/>
          <a:lstStyle/>
          <a:p>
            <a:pPr marL="347663" lvl="1" indent="-233363" eaLnBrk="1" hangingPunct="1">
              <a:spcBef>
                <a:spcPct val="20000"/>
              </a:spcBef>
              <a:buClr>
                <a:schemeClr val="hlink"/>
              </a:buClr>
              <a:buSzPct val="55000"/>
              <a:buFont typeface="Wingdings" pitchFamily="2" charset="2"/>
              <a:buChar char="n"/>
            </a:pPr>
            <a:r>
              <a:rPr lang="en-US" sz="2000"/>
              <a:t>schema   </a:t>
            </a:r>
          </a:p>
          <a:p>
            <a:pPr marL="347663" lvl="1" indent="-233363" eaLnBrk="1" hangingPunct="1">
              <a:spcBef>
                <a:spcPct val="20000"/>
              </a:spcBef>
              <a:buClr>
                <a:schemeClr val="hlink"/>
              </a:buClr>
              <a:buSzPct val="55000"/>
              <a:buFont typeface="Wingdings" pitchFamily="2" charset="2"/>
              <a:buChar char="n"/>
            </a:pPr>
            <a:r>
              <a:rPr lang="en-US" sz="2000"/>
              <a:t>element   </a:t>
            </a:r>
          </a:p>
          <a:p>
            <a:pPr marL="347663" lvl="1" indent="-233363" eaLnBrk="1" hangingPunct="1">
              <a:spcBef>
                <a:spcPct val="20000"/>
              </a:spcBef>
              <a:buClr>
                <a:schemeClr val="hlink"/>
              </a:buClr>
              <a:buSzPct val="55000"/>
              <a:buFont typeface="Wingdings" pitchFamily="2" charset="2"/>
              <a:buChar char="n"/>
            </a:pPr>
            <a:r>
              <a:rPr lang="en-US" sz="2000"/>
              <a:t>complexType   </a:t>
            </a:r>
          </a:p>
          <a:p>
            <a:pPr marL="347663" lvl="1" indent="-233363" eaLnBrk="1" hangingPunct="1">
              <a:spcBef>
                <a:spcPct val="20000"/>
              </a:spcBef>
              <a:buClr>
                <a:schemeClr val="hlink"/>
              </a:buClr>
              <a:buSzPct val="55000"/>
              <a:buFont typeface="Wingdings" pitchFamily="2" charset="2"/>
              <a:buChar char="n"/>
            </a:pPr>
            <a:r>
              <a:rPr lang="en-US" sz="2000"/>
              <a:t>sequence   </a:t>
            </a:r>
          </a:p>
          <a:p>
            <a:pPr marL="347663" lvl="1" indent="-233363" eaLnBrk="1" hangingPunct="1">
              <a:lnSpc>
                <a:spcPct val="90000"/>
              </a:lnSpc>
              <a:spcBef>
                <a:spcPct val="20000"/>
              </a:spcBef>
              <a:buClr>
                <a:schemeClr val="hlink"/>
              </a:buClr>
              <a:buSzPct val="55000"/>
              <a:buFont typeface="Wingdings" pitchFamily="2" charset="2"/>
              <a:buChar char="n"/>
            </a:pPr>
            <a:r>
              <a:rPr lang="en-US" sz="2000"/>
              <a:t>boolean   </a:t>
            </a:r>
          </a:p>
          <a:p>
            <a:pPr marL="347663" lvl="1" indent="-233363" eaLnBrk="1" hangingPunct="1">
              <a:lnSpc>
                <a:spcPct val="90000"/>
              </a:lnSpc>
              <a:spcBef>
                <a:spcPct val="20000"/>
              </a:spcBef>
              <a:buClr>
                <a:schemeClr val="hlink"/>
              </a:buClr>
              <a:buSzPct val="55000"/>
              <a:buFont typeface="Wingdings" pitchFamily="2" charset="2"/>
              <a:buChar char="n"/>
            </a:pPr>
            <a:r>
              <a:rPr lang="en-US" sz="2000"/>
              <a:t>integer   </a:t>
            </a:r>
          </a:p>
          <a:p>
            <a:pPr marL="347663" lvl="1" indent="-233363" eaLnBrk="1" hangingPunct="1">
              <a:lnSpc>
                <a:spcPct val="90000"/>
              </a:lnSpc>
              <a:spcBef>
                <a:spcPct val="20000"/>
              </a:spcBef>
              <a:buClr>
                <a:schemeClr val="hlink"/>
              </a:buClr>
              <a:buSzPct val="55000"/>
              <a:buFont typeface="Wingdings" pitchFamily="2" charset="2"/>
              <a:buChar char="n"/>
            </a:pPr>
            <a:r>
              <a:rPr lang="en-US" sz="2000"/>
              <a:t>String</a:t>
            </a:r>
          </a:p>
          <a:p>
            <a:pPr>
              <a:buFontTx/>
              <a:buBlip>
                <a:blip r:embed="rId3"/>
              </a:buBlip>
            </a:pPr>
            <a:r>
              <a:rPr lang="en-US"/>
              <a:t>  Bookstore </a:t>
            </a:r>
          </a:p>
          <a:p>
            <a:pPr>
              <a:buFontTx/>
              <a:buBlip>
                <a:blip r:embed="rId3"/>
              </a:buBlip>
            </a:pPr>
            <a:r>
              <a:rPr lang="en-US"/>
              <a:t>  Book </a:t>
            </a:r>
          </a:p>
          <a:p>
            <a:pPr>
              <a:buFontTx/>
              <a:buBlip>
                <a:blip r:embed="rId3"/>
              </a:buBlip>
            </a:pPr>
            <a:r>
              <a:rPr lang="en-US"/>
              <a:t>  Title </a:t>
            </a:r>
          </a:p>
          <a:p>
            <a:pPr>
              <a:buFontTx/>
              <a:buBlip>
                <a:blip r:embed="rId3"/>
              </a:buBlip>
            </a:pPr>
            <a:r>
              <a:rPr lang="en-US"/>
              <a:t>  Author </a:t>
            </a:r>
          </a:p>
          <a:p>
            <a:pPr>
              <a:buFontTx/>
              <a:buBlip>
                <a:blip r:embed="rId3"/>
              </a:buBlip>
            </a:pPr>
            <a:r>
              <a:rPr lang="en-US"/>
              <a:t>  Date </a:t>
            </a:r>
          </a:p>
          <a:p>
            <a:pPr>
              <a:buFontTx/>
              <a:buBlip>
                <a:blip r:embed="rId3"/>
              </a:buBlip>
            </a:pPr>
            <a:r>
              <a:rPr lang="en-US"/>
              <a:t>  ISBN </a:t>
            </a:r>
          </a:p>
          <a:p>
            <a:pPr>
              <a:buFontTx/>
              <a:buBlip>
                <a:blip r:embed="rId3"/>
              </a:buBlip>
            </a:pPr>
            <a:r>
              <a:rPr lang="en-US"/>
              <a:t>  Publisher </a:t>
            </a:r>
          </a:p>
          <a:p>
            <a:pPr marL="347663" lvl="1" indent="-233363" eaLnBrk="1" hangingPunct="1">
              <a:lnSpc>
                <a:spcPct val="90000"/>
              </a:lnSpc>
              <a:spcBef>
                <a:spcPct val="20000"/>
              </a:spcBef>
              <a:buClr>
                <a:schemeClr val="hlink"/>
              </a:buClr>
              <a:buSzPct val="55000"/>
              <a:buFont typeface="Wingdings" pitchFamily="2" charset="2"/>
              <a:buChar char="n"/>
            </a:pPr>
            <a:endParaRPr lang="en-US" sz="2000"/>
          </a:p>
        </p:txBody>
      </p:sp>
      <p:cxnSp>
        <p:nvCxnSpPr>
          <p:cNvPr id="11" name="Straight Arrow Connector 10"/>
          <p:cNvCxnSpPr>
            <a:cxnSpLocks noChangeShapeType="1"/>
          </p:cNvCxnSpPr>
          <p:nvPr/>
        </p:nvCxnSpPr>
        <p:spPr bwMode="auto">
          <a:xfrm>
            <a:off x="3352800" y="2743200"/>
            <a:ext cx="1447800" cy="1371600"/>
          </a:xfrm>
          <a:prstGeom prst="straightConnector1">
            <a:avLst/>
          </a:prstGeom>
          <a:noFill/>
          <a:ln w="9525" algn="ctr">
            <a:solidFill>
              <a:schemeClr val="tx1"/>
            </a:solidFill>
            <a:round/>
            <a:headEnd/>
            <a:tailEnd type="arrow" w="med" len="med"/>
          </a:ln>
        </p:spPr>
      </p:cxnSp>
      <p:cxnSp>
        <p:nvCxnSpPr>
          <p:cNvPr id="13" name="Straight Arrow Connector 12"/>
          <p:cNvCxnSpPr>
            <a:cxnSpLocks noChangeShapeType="1"/>
          </p:cNvCxnSpPr>
          <p:nvPr/>
        </p:nvCxnSpPr>
        <p:spPr bwMode="auto">
          <a:xfrm rot="5400000" flipH="1" flipV="1">
            <a:off x="3390900" y="4305300"/>
            <a:ext cx="1447800" cy="1371600"/>
          </a:xfrm>
          <a:prstGeom prst="straightConnector1">
            <a:avLst/>
          </a:prstGeom>
          <a:noFill/>
          <a:ln w="9525" algn="ctr">
            <a:solidFill>
              <a:schemeClr val="tx1"/>
            </a:solidFill>
            <a:round/>
            <a:headEnd/>
            <a:tailEnd type="arrow" w="med" len="med"/>
          </a:ln>
        </p:spPr>
      </p:cxnSp>
      <p:sp>
        <p:nvSpPr>
          <p:cNvPr id="12" name="TextBox 11"/>
          <p:cNvSpPr txBox="1">
            <a:spLocks noChangeArrowheads="1"/>
          </p:cNvSpPr>
          <p:nvPr/>
        </p:nvSpPr>
        <p:spPr bwMode="auto">
          <a:xfrm>
            <a:off x="3886200" y="4038600"/>
            <a:ext cx="757238" cy="369888"/>
          </a:xfrm>
          <a:prstGeom prst="rect">
            <a:avLst/>
          </a:prstGeom>
          <a:noFill/>
          <a:ln w="9525">
            <a:noFill/>
            <a:miter lim="800000"/>
            <a:headEnd/>
            <a:tailEnd/>
          </a:ln>
        </p:spPr>
        <p:txBody>
          <a:bodyPr wrap="none">
            <a:spAutoFit/>
          </a:bodyPr>
          <a:lstStyle/>
          <a:p>
            <a:r>
              <a:rPr lang="en-US"/>
              <a:t>merge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2000"/>
                                        <p:tgtEl>
                                          <p:spTgt spid="12"/>
                                        </p:tgtEl>
                                      </p:cBhvr>
                                    </p:animEffect>
                                  </p:childTnLst>
                                </p:cTn>
                              </p:par>
                            </p:childTnLst>
                          </p:cTn>
                        </p:par>
                        <p:par>
                          <p:cTn id="19" fill="hold" nodeType="afterGroup">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Default Namespace</a:t>
            </a:r>
          </a:p>
        </p:txBody>
      </p:sp>
      <p:sp>
        <p:nvSpPr>
          <p:cNvPr id="27651" name="Content Placeholder 2"/>
          <p:cNvSpPr>
            <a:spLocks noGrp="1"/>
          </p:cNvSpPr>
          <p:nvPr>
            <p:ph idx="1"/>
          </p:nvPr>
        </p:nvSpPr>
        <p:spPr>
          <a:xfrm>
            <a:off x="685800" y="1143000"/>
            <a:ext cx="8269288" cy="4953000"/>
          </a:xfrm>
        </p:spPr>
        <p:txBody>
          <a:bodyPr/>
          <a:lstStyle/>
          <a:p>
            <a:r>
              <a:rPr lang="en-US" smtClean="0"/>
              <a:t>It is painful to repeatedly qualify an element or attribute you wish to use from a namespace;</a:t>
            </a:r>
          </a:p>
          <a:p>
            <a:r>
              <a:rPr lang="en-US" smtClean="0"/>
              <a:t>You can declare a default namespace; </a:t>
            </a:r>
          </a:p>
          <a:p>
            <a:r>
              <a:rPr lang="en-US" smtClean="0"/>
              <a:t>Important: at any point in time, there can be only one default namespace;</a:t>
            </a:r>
          </a:p>
          <a:p>
            <a:r>
              <a:rPr lang="en-US" smtClean="0"/>
              <a:t>Declaring a default namespace means that any element within the scope of the namespace will be qualified implicitly, if it is not already qualified explicitly using a prefix. </a:t>
            </a:r>
          </a:p>
          <a:p>
            <a:r>
              <a:rPr lang="en-US" smtClean="0"/>
              <a:t>The name of the default namespace is simply </a:t>
            </a:r>
            <a:r>
              <a:rPr lang="en-US" b="1" smtClean="0">
                <a:solidFill>
                  <a:srgbClr val="0000FF"/>
                </a:solidFill>
              </a:rPr>
              <a:t>xmlns</a:t>
            </a:r>
          </a:p>
          <a:p>
            <a:endParaRPr lang="en-US" smtClean="0"/>
          </a:p>
        </p:txBody>
      </p:sp>
      <p:sp>
        <p:nvSpPr>
          <p:cNvPr id="27652" name="Slide Number Placeholder 3"/>
          <p:cNvSpPr>
            <a:spLocks noGrp="1"/>
          </p:cNvSpPr>
          <p:nvPr>
            <p:ph type="sldNum" sz="quarter" idx="12"/>
          </p:nvPr>
        </p:nvSpPr>
        <p:spPr>
          <a:noFill/>
        </p:spPr>
        <p:txBody>
          <a:bodyPr/>
          <a:lstStyle/>
          <a:p>
            <a:fld id="{58B56F25-5DDB-4AF6-B8D8-0A49E0F07598}" type="slidenum">
              <a:rPr lang="en-US" smtClean="0"/>
              <a:pPr/>
              <a:t>24</a:t>
            </a:fld>
            <a:endParaRPr lang="en-US" smtClean="0"/>
          </a:p>
        </p:txBody>
      </p:sp>
      <p:sp>
        <p:nvSpPr>
          <p:cNvPr id="27653" name="Rectangle 4"/>
          <p:cNvSpPr>
            <a:spLocks noChangeArrowheads="1"/>
          </p:cNvSpPr>
          <p:nvPr/>
        </p:nvSpPr>
        <p:spPr bwMode="auto">
          <a:xfrm>
            <a:off x="1295400" y="5924550"/>
            <a:ext cx="6400800" cy="400050"/>
          </a:xfrm>
          <a:prstGeom prst="rect">
            <a:avLst/>
          </a:prstGeom>
          <a:noFill/>
          <a:ln w="9525">
            <a:solidFill>
              <a:schemeClr val="tx1"/>
            </a:solidFill>
            <a:miter lim="800000"/>
            <a:headEnd/>
            <a:tailEnd/>
          </a:ln>
        </p:spPr>
        <p:txBody>
          <a:bodyPr>
            <a:spAutoFit/>
          </a:bodyPr>
          <a:lstStyle/>
          <a:p>
            <a:r>
              <a:rPr lang="en-US" sz="2000" b="1">
                <a:solidFill>
                  <a:schemeClr val="folHlink"/>
                </a:solidFill>
              </a:rPr>
              <a:t>xmlns </a:t>
            </a:r>
            <a:r>
              <a:rPr lang="en-US" sz="2000">
                <a:solidFill>
                  <a:schemeClr val="folHlink"/>
                </a:solidFill>
              </a:rPr>
              <a:t>= "</a:t>
            </a:r>
            <a:r>
              <a:rPr lang="en-US">
                <a:solidFill>
                  <a:schemeClr val="folHlink"/>
                </a:solidFill>
              </a:rPr>
              <a:t>http://venus.eas.asu.edu/WSRepository/xml/"</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p>
            <a:fld id="{BD8D5105-5239-49DB-AE74-1CCDB2276D94}" type="slidenum">
              <a:rPr lang="en-US" smtClean="0"/>
              <a:pPr/>
              <a:t>25</a:t>
            </a:fld>
            <a:endParaRPr lang="en-US" smtClean="0"/>
          </a:p>
        </p:txBody>
      </p:sp>
      <p:sp>
        <p:nvSpPr>
          <p:cNvPr id="28675" name="Rectangle 2"/>
          <p:cNvSpPr>
            <a:spLocks noGrp="1" noChangeArrowheads="1"/>
          </p:cNvSpPr>
          <p:nvPr>
            <p:ph type="title"/>
          </p:nvPr>
        </p:nvSpPr>
        <p:spPr/>
        <p:txBody>
          <a:bodyPr/>
          <a:lstStyle/>
          <a:p>
            <a:pPr eaLnBrk="1" hangingPunct="1"/>
            <a:r>
              <a:rPr lang="en-US" smtClean="0"/>
              <a:t>Set xsd as the default namespace</a:t>
            </a:r>
          </a:p>
        </p:txBody>
      </p:sp>
      <p:sp>
        <p:nvSpPr>
          <p:cNvPr id="28676" name="Rectangle 3"/>
          <p:cNvSpPr>
            <a:spLocks noGrp="1" noChangeArrowheads="1"/>
          </p:cNvSpPr>
          <p:nvPr>
            <p:ph type="body" idx="4294967295"/>
          </p:nvPr>
        </p:nvSpPr>
        <p:spPr>
          <a:xfrm>
            <a:off x="190500" y="1220788"/>
            <a:ext cx="8343900" cy="2133600"/>
          </a:xfrm>
          <a:solidFill>
            <a:schemeClr val="bg1"/>
          </a:solidFill>
        </p:spPr>
        <p:txBody>
          <a:bodyPr/>
          <a:lstStyle/>
          <a:p>
            <a:pPr marL="0" indent="0" eaLnBrk="1" hangingPunct="1">
              <a:lnSpc>
                <a:spcPct val="120000"/>
              </a:lnSpc>
              <a:buFont typeface="Wingdings" pitchFamily="2" charset="2"/>
              <a:buNone/>
              <a:tabLst>
                <a:tab pos="463550" algn="l"/>
                <a:tab pos="914400" algn="l"/>
                <a:tab pos="1377950" algn="l"/>
                <a:tab pos="1828800" algn="l"/>
              </a:tabLst>
            </a:pPr>
            <a:r>
              <a:rPr lang="en-US" sz="1800" smtClean="0"/>
              <a:t>&lt;?xml version="1.0" encoding="UTF-8"?&gt; </a:t>
            </a:r>
          </a:p>
          <a:p>
            <a:pPr marL="0" indent="0" eaLnBrk="1" hangingPunct="1">
              <a:lnSpc>
                <a:spcPct val="120000"/>
              </a:lnSpc>
              <a:buFont typeface="Wingdings" pitchFamily="2" charset="2"/>
              <a:buNone/>
              <a:tabLst>
                <a:tab pos="463550" algn="l"/>
                <a:tab pos="914400" algn="l"/>
                <a:tab pos="1377950" algn="l"/>
                <a:tab pos="1828800" algn="l"/>
              </a:tabLst>
            </a:pPr>
            <a:r>
              <a:rPr lang="en-US" sz="1800" smtClean="0"/>
              <a:t>&lt;</a:t>
            </a:r>
            <a:r>
              <a:rPr lang="en-US" sz="1800" b="1" smtClean="0"/>
              <a:t>schema</a:t>
            </a:r>
            <a:r>
              <a:rPr lang="en-US" sz="1800" smtClean="0"/>
              <a:t> </a:t>
            </a:r>
            <a:r>
              <a:rPr lang="en-US" sz="1800" smtClean="0">
                <a:solidFill>
                  <a:srgbClr val="0000FF"/>
                </a:solidFill>
              </a:rPr>
              <a:t>xmlns="http://www.w3.org/2001/XMLSchema"</a:t>
            </a:r>
          </a:p>
          <a:p>
            <a:pPr marL="0" indent="0" eaLnBrk="1" hangingPunct="1">
              <a:lnSpc>
                <a:spcPct val="120000"/>
              </a:lnSpc>
              <a:buFont typeface="Wingdings" pitchFamily="2" charset="2"/>
              <a:buNone/>
              <a:tabLst>
                <a:tab pos="463550" algn="l"/>
                <a:tab pos="914400" algn="l"/>
                <a:tab pos="1377950" algn="l"/>
                <a:tab pos="1828800" algn="l"/>
              </a:tabLst>
            </a:pPr>
            <a:r>
              <a:rPr lang="en-US" sz="1800" smtClean="0"/>
              <a:t>         	targetNamespace="http://venus.eas.asu.edu/WSRepository/xml/"</a:t>
            </a:r>
          </a:p>
          <a:p>
            <a:pPr marL="0" indent="0" eaLnBrk="1" hangingPunct="1">
              <a:lnSpc>
                <a:spcPct val="120000"/>
              </a:lnSpc>
              <a:buFont typeface="Wingdings" pitchFamily="2" charset="2"/>
              <a:buNone/>
              <a:tabLst>
                <a:tab pos="463550" algn="l"/>
                <a:tab pos="914400" algn="l"/>
                <a:tab pos="1377950" algn="l"/>
                <a:tab pos="1828800" algn="l"/>
              </a:tabLst>
            </a:pPr>
            <a:r>
              <a:rPr lang="en-US" sz="1800" smtClean="0"/>
              <a:t>          	</a:t>
            </a:r>
            <a:r>
              <a:rPr lang="en-US" sz="1800" smtClean="0">
                <a:solidFill>
                  <a:schemeClr val="folHlink"/>
                </a:solidFill>
              </a:rPr>
              <a:t>xmlns:</a:t>
            </a:r>
            <a:r>
              <a:rPr lang="en-US" sz="1800" smtClean="0">
                <a:solidFill>
                  <a:srgbClr val="990000"/>
                </a:solidFill>
              </a:rPr>
              <a:t>bs</a:t>
            </a:r>
            <a:r>
              <a:rPr lang="en-US" sz="1800" smtClean="0">
                <a:solidFill>
                  <a:schemeClr val="folHlink"/>
                </a:solidFill>
              </a:rPr>
              <a:t>="</a:t>
            </a:r>
            <a:r>
              <a:rPr lang="en-US" sz="1800" smtClean="0"/>
              <a:t>http://venus.eas.asu.edu/WSRepository/xml/bookstore.xsd</a:t>
            </a:r>
            <a:r>
              <a:rPr lang="en-US" sz="1800" smtClean="0">
                <a:solidFill>
                  <a:schemeClr val="folHlink"/>
                </a:solidFill>
              </a:rPr>
              <a:t>"</a:t>
            </a:r>
          </a:p>
          <a:p>
            <a:pPr marL="0" indent="0" eaLnBrk="1" hangingPunct="1">
              <a:lnSpc>
                <a:spcPct val="120000"/>
              </a:lnSpc>
              <a:buFont typeface="Wingdings" pitchFamily="2" charset="2"/>
              <a:buNone/>
              <a:tabLst>
                <a:tab pos="463550" algn="l"/>
                <a:tab pos="914400" algn="l"/>
                <a:tab pos="1377950" algn="l"/>
                <a:tab pos="1828800" algn="l"/>
              </a:tabLst>
            </a:pPr>
            <a:r>
              <a:rPr lang="en-US" sz="1800" smtClean="0"/>
              <a:t>                      </a:t>
            </a:r>
            <a:r>
              <a:rPr lang="en-US" sz="1800" smtClean="0">
                <a:solidFill>
                  <a:schemeClr val="folHlink"/>
                </a:solidFill>
              </a:rPr>
              <a:t>elementFormDefault="qualified" attributeFormDefault="unqualified"&gt;</a:t>
            </a:r>
          </a:p>
          <a:p>
            <a:pPr marL="0" indent="0" eaLnBrk="1" hangingPunct="1">
              <a:lnSpc>
                <a:spcPct val="120000"/>
              </a:lnSpc>
              <a:buFont typeface="Wingdings" pitchFamily="2" charset="2"/>
              <a:buNone/>
              <a:tabLst>
                <a:tab pos="463550" algn="l"/>
                <a:tab pos="914400" algn="l"/>
                <a:tab pos="1377950" algn="l"/>
                <a:tab pos="1828800" algn="l"/>
              </a:tabLst>
            </a:pPr>
            <a:r>
              <a:rPr lang="en-US" sz="1800" smtClean="0"/>
              <a:t>    </a:t>
            </a:r>
          </a:p>
        </p:txBody>
      </p:sp>
      <p:sp>
        <p:nvSpPr>
          <p:cNvPr id="28677" name="Rectangle 12"/>
          <p:cNvSpPr>
            <a:spLocks noChangeArrowheads="1"/>
          </p:cNvSpPr>
          <p:nvPr/>
        </p:nvSpPr>
        <p:spPr bwMode="auto">
          <a:xfrm flipH="1">
            <a:off x="6400800" y="3508375"/>
            <a:ext cx="2514600" cy="1749425"/>
          </a:xfrm>
          <a:prstGeom prst="rect">
            <a:avLst/>
          </a:prstGeom>
          <a:noFill/>
          <a:ln w="9525">
            <a:solidFill>
              <a:schemeClr val="tx1"/>
            </a:solidFill>
            <a:miter lim="800000"/>
            <a:headEnd/>
            <a:tailEnd/>
          </a:ln>
        </p:spPr>
        <p:txBody>
          <a:bodyPr anchor="ctr">
            <a:spAutoFit/>
          </a:bodyPr>
          <a:lstStyle/>
          <a:p>
            <a:pPr eaLnBrk="1" hangingPunct="1"/>
            <a:r>
              <a:rPr lang="en-US">
                <a:solidFill>
                  <a:schemeClr val="folHlink"/>
                </a:solidFill>
              </a:rPr>
              <a:t>Define the XML Schema as the default namespace. The names in the default namespace do not need to be qualified</a:t>
            </a:r>
          </a:p>
        </p:txBody>
      </p:sp>
      <p:sp>
        <p:nvSpPr>
          <p:cNvPr id="28678" name="Freeform 13"/>
          <p:cNvSpPr>
            <a:spLocks/>
          </p:cNvSpPr>
          <p:nvPr/>
        </p:nvSpPr>
        <p:spPr bwMode="auto">
          <a:xfrm flipH="1">
            <a:off x="5753100" y="1830388"/>
            <a:ext cx="2628900" cy="1677987"/>
          </a:xfrm>
          <a:custGeom>
            <a:avLst/>
            <a:gdLst>
              <a:gd name="T0" fmla="*/ 2147483647 w 2112"/>
              <a:gd name="T1" fmla="*/ 0 h 912"/>
              <a:gd name="T2" fmla="*/ 0 w 2112"/>
              <a:gd name="T3" fmla="*/ 0 h 912"/>
              <a:gd name="T4" fmla="*/ 0 w 2112"/>
              <a:gd name="T5" fmla="*/ 2147483647 h 912"/>
              <a:gd name="T6" fmla="*/ 0 60000 65536"/>
              <a:gd name="T7" fmla="*/ 0 60000 65536"/>
              <a:gd name="T8" fmla="*/ 0 60000 65536"/>
              <a:gd name="T9" fmla="*/ 0 w 2112"/>
              <a:gd name="T10" fmla="*/ 0 h 912"/>
              <a:gd name="T11" fmla="*/ 2112 w 2112"/>
              <a:gd name="T12" fmla="*/ 912 h 912"/>
            </a:gdLst>
            <a:ahLst/>
            <a:cxnLst>
              <a:cxn ang="T6">
                <a:pos x="T0" y="T1"/>
              </a:cxn>
              <a:cxn ang="T7">
                <a:pos x="T2" y="T3"/>
              </a:cxn>
              <a:cxn ang="T8">
                <a:pos x="T4" y="T5"/>
              </a:cxn>
            </a:cxnLst>
            <a:rect l="T9" t="T10" r="T11" b="T12"/>
            <a:pathLst>
              <a:path w="2112" h="912">
                <a:moveTo>
                  <a:pt x="2112" y="0"/>
                </a:moveTo>
                <a:lnTo>
                  <a:pt x="0" y="0"/>
                </a:lnTo>
                <a:lnTo>
                  <a:pt x="0" y="912"/>
                </a:lnTo>
              </a:path>
            </a:pathLst>
          </a:custGeom>
          <a:noFill/>
          <a:ln w="9525">
            <a:solidFill>
              <a:schemeClr val="tx1"/>
            </a:solidFill>
            <a:round/>
            <a:headEnd/>
            <a:tailEnd type="arrow" w="med" len="med"/>
          </a:ln>
        </p:spPr>
        <p:txBody>
          <a:bodyPr/>
          <a:lstStyle/>
          <a:p>
            <a:endParaRPr lang="en-US"/>
          </a:p>
        </p:txBody>
      </p:sp>
      <p:sp>
        <p:nvSpPr>
          <p:cNvPr id="28679" name="Rectangle 15"/>
          <p:cNvSpPr>
            <a:spLocks noChangeArrowheads="1"/>
          </p:cNvSpPr>
          <p:nvPr/>
        </p:nvSpPr>
        <p:spPr bwMode="auto">
          <a:xfrm>
            <a:off x="266700" y="4789488"/>
            <a:ext cx="3733800" cy="925512"/>
          </a:xfrm>
          <a:prstGeom prst="rect">
            <a:avLst/>
          </a:prstGeom>
          <a:solidFill>
            <a:schemeClr val="bg1"/>
          </a:solidFill>
          <a:ln w="9525">
            <a:solidFill>
              <a:schemeClr val="tx1"/>
            </a:solidFill>
            <a:miter lim="800000"/>
            <a:headEnd/>
            <a:tailEnd/>
          </a:ln>
        </p:spPr>
        <p:txBody>
          <a:bodyPr>
            <a:spAutoFit/>
          </a:bodyPr>
          <a:lstStyle/>
          <a:p>
            <a:r>
              <a:rPr lang="en-US"/>
              <a:t>Now bookstore name space is no longer default. The elements defined in it must be qualified by “bs”.</a:t>
            </a:r>
          </a:p>
        </p:txBody>
      </p:sp>
      <p:sp>
        <p:nvSpPr>
          <p:cNvPr id="28680" name="Line 16"/>
          <p:cNvSpPr>
            <a:spLocks noChangeShapeType="1"/>
          </p:cNvSpPr>
          <p:nvPr/>
        </p:nvSpPr>
        <p:spPr bwMode="auto">
          <a:xfrm>
            <a:off x="1181100" y="2820988"/>
            <a:ext cx="5029200" cy="0"/>
          </a:xfrm>
          <a:prstGeom prst="line">
            <a:avLst/>
          </a:prstGeom>
          <a:noFill/>
          <a:ln w="9525">
            <a:solidFill>
              <a:schemeClr val="tx1"/>
            </a:solidFill>
            <a:round/>
            <a:headEnd/>
            <a:tailEnd/>
          </a:ln>
        </p:spPr>
        <p:txBody>
          <a:bodyPr/>
          <a:lstStyle/>
          <a:p>
            <a:endParaRPr lang="en-US"/>
          </a:p>
        </p:txBody>
      </p:sp>
      <p:sp>
        <p:nvSpPr>
          <p:cNvPr id="28681" name="Line 17"/>
          <p:cNvSpPr>
            <a:spLocks noChangeShapeType="1"/>
          </p:cNvSpPr>
          <p:nvPr/>
        </p:nvSpPr>
        <p:spPr bwMode="auto">
          <a:xfrm>
            <a:off x="1181100" y="2820988"/>
            <a:ext cx="0" cy="19685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3"/>
          <p:cNvSpPr>
            <a:spLocks noChangeArrowheads="1"/>
          </p:cNvSpPr>
          <p:nvPr/>
        </p:nvSpPr>
        <p:spPr bwMode="auto">
          <a:xfrm>
            <a:off x="793750" y="1371600"/>
            <a:ext cx="8121650" cy="457200"/>
          </a:xfrm>
          <a:prstGeom prst="rect">
            <a:avLst/>
          </a:prstGeom>
          <a:solidFill>
            <a:schemeClr val="bg1"/>
          </a:solidFill>
          <a:ln w="9525" algn="ctr">
            <a:solidFill>
              <a:schemeClr val="bg1"/>
            </a:solidFill>
            <a:round/>
            <a:headEnd/>
            <a:tailEnd/>
          </a:ln>
        </p:spPr>
        <p:txBody>
          <a:bodyPr/>
          <a:lstStyle/>
          <a:p>
            <a:endParaRPr lang="en-US"/>
          </a:p>
        </p:txBody>
      </p:sp>
      <p:sp>
        <p:nvSpPr>
          <p:cNvPr id="29699" name="Slide Number Placeholder 5"/>
          <p:cNvSpPr>
            <a:spLocks noGrp="1"/>
          </p:cNvSpPr>
          <p:nvPr>
            <p:ph type="sldNum" sz="quarter" idx="12"/>
          </p:nvPr>
        </p:nvSpPr>
        <p:spPr>
          <a:noFill/>
        </p:spPr>
        <p:txBody>
          <a:bodyPr/>
          <a:lstStyle/>
          <a:p>
            <a:fld id="{711070FB-0C3D-42B5-8258-90463CA8AA08}" type="slidenum">
              <a:rPr lang="en-US" smtClean="0"/>
              <a:pPr/>
              <a:t>26</a:t>
            </a:fld>
            <a:endParaRPr lang="en-US" smtClean="0"/>
          </a:p>
        </p:txBody>
      </p:sp>
      <p:sp>
        <p:nvSpPr>
          <p:cNvPr id="29700" name="Rectangle 3"/>
          <p:cNvSpPr>
            <a:spLocks noGrp="1" noChangeArrowheads="1"/>
          </p:cNvSpPr>
          <p:nvPr>
            <p:ph type="body" idx="1"/>
          </p:nvPr>
        </p:nvSpPr>
        <p:spPr>
          <a:xfrm>
            <a:off x="914400" y="838200"/>
            <a:ext cx="8229600" cy="5943600"/>
          </a:xfrm>
        </p:spPr>
        <p:txBody>
          <a:bodyPr/>
          <a:lstStyle/>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&lt;?xml version="1.0" encoding="UTF-8"?&gt;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&lt;</a:t>
            </a:r>
            <a:r>
              <a:rPr lang="en-US" sz="1400" dirty="0" err="1" smtClean="0">
                <a:latin typeface="Arial" charset="0"/>
                <a:ea typeface="Arial Unicode MS" pitchFamily="34" charset="-128"/>
                <a:cs typeface="Arial Unicode MS" pitchFamily="34" charset="-128"/>
              </a:rPr>
              <a:t>xsd:</a:t>
            </a:r>
            <a:r>
              <a:rPr lang="en-US" sz="1400" b="1" dirty="0" err="1" smtClean="0">
                <a:latin typeface="Arial" charset="0"/>
                <a:ea typeface="Arial Unicode MS" pitchFamily="34" charset="-128"/>
                <a:cs typeface="Arial Unicode MS" pitchFamily="34" charset="-128"/>
              </a:rPr>
              <a:t>schema</a:t>
            </a: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xmlns</a:t>
            </a:r>
            <a:r>
              <a:rPr lang="en-US" sz="1400" dirty="0" err="1" smtClean="0">
                <a:solidFill>
                  <a:srgbClr val="FF0000"/>
                </a:solidFill>
                <a:latin typeface="Arial" charset="0"/>
                <a:ea typeface="Arial Unicode MS" pitchFamily="34" charset="-128"/>
                <a:cs typeface="Arial Unicode MS" pitchFamily="34" charset="-128"/>
              </a:rPr>
              <a:t>:xsd</a:t>
            </a:r>
            <a:r>
              <a:rPr lang="en-US" sz="1400" dirty="0" smtClean="0">
                <a:latin typeface="Arial" charset="0"/>
                <a:ea typeface="Arial Unicode MS" pitchFamily="34" charset="-128"/>
                <a:cs typeface="Arial Unicode MS" pitchFamily="34" charset="-128"/>
              </a:rPr>
              <a:t>="http://www.w3.org/2001/XMLSchema"</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targetNamespace</a:t>
            </a:r>
            <a:r>
              <a:rPr lang="en-US" sz="1400" dirty="0" smtClean="0">
                <a:latin typeface="Arial" charset="0"/>
                <a:ea typeface="Arial Unicode MS" pitchFamily="34" charset="-128"/>
                <a:cs typeface="Arial Unicode MS" pitchFamily="34" charset="-128"/>
              </a:rPr>
              <a:t>= "http://venus.eas.asu.edu/</a:t>
            </a:r>
            <a:r>
              <a:rPr lang="en-US" sz="1400" dirty="0" err="1" smtClean="0">
                <a:latin typeface="Arial" charset="0"/>
                <a:ea typeface="Arial Unicode MS" pitchFamily="34" charset="-128"/>
                <a:cs typeface="Arial Unicode MS" pitchFamily="34" charset="-128"/>
              </a:rPr>
              <a:t>WSRepository</a:t>
            </a:r>
            <a:r>
              <a:rPr lang="en-US" sz="1400" dirty="0" smtClean="0">
                <a:latin typeface="Arial" charset="0"/>
                <a:ea typeface="Arial Unicode MS" pitchFamily="34" charset="-128"/>
                <a:cs typeface="Arial Unicode MS" pitchFamily="34" charset="-128"/>
              </a:rPr>
              <a:t>/xml"</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elementFormDefault</a:t>
            </a:r>
            <a:r>
              <a:rPr lang="en-US" sz="1400" dirty="0" smtClean="0">
                <a:latin typeface="Arial" charset="0"/>
                <a:ea typeface="Arial Unicode MS" pitchFamily="34" charset="-128"/>
                <a:cs typeface="Arial Unicode MS" pitchFamily="34" charset="-128"/>
              </a:rPr>
              <a:t>="qualified" </a:t>
            </a:r>
            <a:r>
              <a:rPr lang="en-US" sz="1400" dirty="0" err="1" smtClean="0">
                <a:latin typeface="Arial" charset="0"/>
                <a:ea typeface="Arial Unicode MS" pitchFamily="34" charset="-128"/>
                <a:cs typeface="Arial Unicode MS" pitchFamily="34" charset="-128"/>
              </a:rPr>
              <a:t>attributeFormDefault</a:t>
            </a:r>
            <a:r>
              <a:rPr lang="en-US" sz="1400" dirty="0" smtClean="0">
                <a:latin typeface="Arial" charset="0"/>
                <a:ea typeface="Arial Unicode MS" pitchFamily="34" charset="-128"/>
                <a:cs typeface="Arial Unicode MS" pitchFamily="34" charset="-128"/>
              </a:rPr>
              <a:t>="unqualified"&gt;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name="Bookstore"&gt;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:complexType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:sequence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name="Book"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="1"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="unbounded"/&gt;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:sequence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:complexType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name="Book"&gt;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:complexType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:sequence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name="Title"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="1"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="1"/&gt;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name="Author"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="1"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="unbounded"/&gt;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name="Year"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="0"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="1"/&gt;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name="ISBN"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="0"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="1"/&gt;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name="Publisher"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="0"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="1"/&gt;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:sequence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:complexType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name=“First"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name=“Last"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:schema</a:t>
            </a:r>
            <a:r>
              <a:rPr lang="en-US" sz="1400" dirty="0" smtClean="0">
                <a:latin typeface="Arial" charset="0"/>
                <a:ea typeface="Arial Unicode MS" pitchFamily="34" charset="-128"/>
                <a:cs typeface="Arial Unicode MS" pitchFamily="34" charset="-128"/>
              </a:rPr>
              <a:t>&gt;</a:t>
            </a:r>
          </a:p>
        </p:txBody>
      </p:sp>
      <p:sp>
        <p:nvSpPr>
          <p:cNvPr id="29701" name="Rectangle 4"/>
          <p:cNvSpPr>
            <a:spLocks noGrp="1" noChangeArrowheads="1"/>
          </p:cNvSpPr>
          <p:nvPr>
            <p:ph type="title"/>
          </p:nvPr>
        </p:nvSpPr>
        <p:spPr>
          <a:xfrm>
            <a:off x="1768475" y="76200"/>
            <a:ext cx="6172200" cy="623888"/>
          </a:xfrm>
          <a:noFill/>
        </p:spPr>
        <p:txBody>
          <a:bodyPr/>
          <a:lstStyle/>
          <a:p>
            <a:pPr algn="ctr" eaLnBrk="1" hangingPunct="1"/>
            <a:r>
              <a:rPr lang="en-US" altLang="zh-CN" sz="2400" smtClean="0">
                <a:ea typeface="SimSun" pitchFamily="2" charset="-122"/>
              </a:rPr>
              <a:t>Example: XML Schema of A Bookstore</a:t>
            </a:r>
            <a:endParaRPr lang="en-US" sz="2400" smtClean="0"/>
          </a:p>
        </p:txBody>
      </p:sp>
      <p:sp>
        <p:nvSpPr>
          <p:cNvPr id="20" name="Oval Callout 19"/>
          <p:cNvSpPr>
            <a:spLocks noChangeArrowheads="1"/>
          </p:cNvSpPr>
          <p:nvPr/>
        </p:nvSpPr>
        <p:spPr bwMode="auto">
          <a:xfrm>
            <a:off x="7315200" y="553278"/>
            <a:ext cx="1655762" cy="852488"/>
          </a:xfrm>
          <a:prstGeom prst="wedgeEllipseCallout">
            <a:avLst>
              <a:gd name="adj1" fmla="val -120685"/>
              <a:gd name="adj2" fmla="val 28500"/>
            </a:avLst>
          </a:prstGeom>
          <a:solidFill>
            <a:srgbClr val="FFFFCC"/>
          </a:solidFill>
          <a:ln w="9525" algn="ctr">
            <a:solidFill>
              <a:schemeClr val="tx1"/>
            </a:solidFill>
            <a:round/>
            <a:headEnd/>
            <a:tailEnd/>
          </a:ln>
        </p:spPr>
        <p:txBody>
          <a:bodyPr/>
          <a:lstStyle/>
          <a:p>
            <a:r>
              <a:rPr lang="en-US" sz="1600"/>
              <a:t>No default namespaces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1219200" y="533400"/>
            <a:ext cx="7848600" cy="6248400"/>
          </a:xfrm>
          <a:solidFill>
            <a:schemeClr val="bg1"/>
          </a:solidFill>
        </p:spPr>
        <p:txBody>
          <a:bodyPr/>
          <a:lstStyle/>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&lt;?xml version="1.0" encoding="UTF-8"?&gt;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&lt;</a:t>
            </a:r>
            <a:r>
              <a:rPr lang="en-US" sz="1400" b="1" dirty="0" smtClean="0">
                <a:latin typeface="Arial" charset="0"/>
              </a:rPr>
              <a:t>schema</a:t>
            </a:r>
            <a:r>
              <a:rPr lang="en-US" sz="1400" dirty="0" smtClean="0">
                <a:latin typeface="Arial" charset="0"/>
              </a:rPr>
              <a:t> </a:t>
            </a:r>
            <a:r>
              <a:rPr lang="en-US" sz="1400" dirty="0" err="1" smtClean="0">
                <a:solidFill>
                  <a:srgbClr val="FF0000"/>
                </a:solidFill>
                <a:latin typeface="Arial" charset="0"/>
              </a:rPr>
              <a:t>xmlns</a:t>
            </a:r>
            <a:r>
              <a:rPr lang="en-US" sz="1400" dirty="0" smtClean="0">
                <a:solidFill>
                  <a:srgbClr val="FF0000"/>
                </a:solidFill>
                <a:latin typeface="Arial" charset="0"/>
              </a:rPr>
              <a:t>="http://www.w3.org/2001/XMLSchema"</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a:t>
            </a:r>
            <a:r>
              <a:rPr lang="en-US" sz="1400" dirty="0" err="1" smtClean="0">
                <a:latin typeface="Arial" charset="0"/>
              </a:rPr>
              <a:t>targetNamespace</a:t>
            </a:r>
            <a:r>
              <a:rPr lang="en-US" sz="1400" dirty="0" smtClean="0">
                <a:latin typeface="Arial" charset="0"/>
              </a:rPr>
              <a:t>= "</a:t>
            </a:r>
            <a:r>
              <a:rPr lang="en-US" sz="1200" dirty="0" smtClean="0">
                <a:latin typeface="Arial" charset="0"/>
              </a:rPr>
              <a:t>http://venus.eas.asu.edu/</a:t>
            </a:r>
            <a:r>
              <a:rPr lang="en-US" sz="1200" dirty="0" err="1" smtClean="0">
                <a:latin typeface="Arial" charset="0"/>
              </a:rPr>
              <a:t>WSRepository</a:t>
            </a:r>
            <a:r>
              <a:rPr lang="en-US" sz="1200" dirty="0" smtClean="0">
                <a:latin typeface="Arial" charset="0"/>
              </a:rPr>
              <a:t>/xml/</a:t>
            </a:r>
            <a:r>
              <a:rPr lang="en-US" sz="1400" dirty="0" smtClean="0">
                <a:latin typeface="Arial" charset="0"/>
              </a:rPr>
              <a: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a:t>
            </a:r>
            <a:r>
              <a:rPr lang="en-US" sz="1400" dirty="0" err="1" smtClean="0">
                <a:solidFill>
                  <a:srgbClr val="FF0000"/>
                </a:solidFill>
                <a:latin typeface="Arial" charset="0"/>
              </a:rPr>
              <a:t>xmlns</a:t>
            </a:r>
            <a:r>
              <a:rPr lang="en-US" sz="1400" dirty="0" smtClean="0">
                <a:solidFill>
                  <a:srgbClr val="FF0000"/>
                </a:solidFill>
                <a:latin typeface="Arial" charset="0"/>
              </a:rPr>
              <a:t> </a:t>
            </a:r>
            <a:r>
              <a:rPr lang="en-US" sz="1400" dirty="0" err="1" smtClean="0">
                <a:solidFill>
                  <a:srgbClr val="FF0000"/>
                </a:solidFill>
                <a:latin typeface="Arial" charset="0"/>
              </a:rPr>
              <a:t>bs</a:t>
            </a:r>
            <a:r>
              <a:rPr lang="en-US" sz="1400" dirty="0" smtClean="0">
                <a:solidFill>
                  <a:srgbClr val="FF0000"/>
                </a:solidFill>
                <a:latin typeface="Arial" charset="0"/>
              </a:rPr>
              <a:t> </a:t>
            </a:r>
            <a:r>
              <a:rPr lang="en-US" sz="1400" dirty="0" smtClean="0">
                <a:latin typeface="Arial" charset="0"/>
              </a:rPr>
              <a:t>="http://venus.eas.asu.edu/</a:t>
            </a:r>
            <a:r>
              <a:rPr lang="en-US" sz="1400" dirty="0" err="1" smtClean="0">
                <a:latin typeface="Arial" charset="0"/>
              </a:rPr>
              <a:t>WSRepository</a:t>
            </a:r>
            <a:r>
              <a:rPr lang="en-US" sz="1400" dirty="0" smtClean="0">
                <a:latin typeface="Arial" charset="0"/>
              </a:rPr>
              <a:t>/xml/bookstore.xsd"</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a:t>
            </a:r>
            <a:r>
              <a:rPr lang="en-US" sz="1400" dirty="0" err="1" smtClean="0">
                <a:latin typeface="Arial" charset="0"/>
              </a:rPr>
              <a:t>elementFormDefault</a:t>
            </a:r>
            <a:r>
              <a:rPr lang="en-US" sz="1400" dirty="0" smtClean="0">
                <a:latin typeface="Arial" charset="0"/>
              </a:rPr>
              <a:t>="qualified" </a:t>
            </a:r>
            <a:r>
              <a:rPr lang="en-US" sz="1400" dirty="0" err="1" smtClean="0">
                <a:latin typeface="Arial" charset="0"/>
              </a:rPr>
              <a:t>attributeFormDefault</a:t>
            </a:r>
            <a:r>
              <a:rPr lang="en-US" sz="1400" dirty="0" smtClean="0">
                <a:latin typeface="Arial" charset="0"/>
              </a:rPr>
              <a:t>="unqualified"&gt;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b="1" dirty="0" smtClean="0">
                <a:latin typeface="Arial" charset="0"/>
              </a:rPr>
              <a:t>element</a:t>
            </a:r>
            <a:r>
              <a:rPr lang="en-US" sz="1400" dirty="0" smtClean="0">
                <a:latin typeface="Arial" charset="0"/>
              </a:rPr>
              <a:t> name="</a:t>
            </a:r>
            <a:r>
              <a:rPr lang="en-US" sz="1400" b="1" dirty="0" smtClean="0">
                <a:latin typeface="Arial" charset="0"/>
              </a:rPr>
              <a:t>Bookstore</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dirty="0" err="1" smtClean="0">
                <a:solidFill>
                  <a:schemeClr val="folHlink"/>
                </a:solidFill>
                <a:latin typeface="Arial" charset="0"/>
              </a:rPr>
              <a:t>complexType</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&lt;sequence&gt;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&lt;element name="Book" </a:t>
            </a:r>
            <a:r>
              <a:rPr lang="en-US" sz="1400" dirty="0" err="1" smtClean="0">
                <a:latin typeface="Arial" charset="0"/>
              </a:rPr>
              <a:t>minOccurs</a:t>
            </a:r>
            <a:r>
              <a:rPr lang="en-US" sz="1400" dirty="0" smtClean="0">
                <a:latin typeface="Arial" charset="0"/>
              </a:rPr>
              <a:t>="1" </a:t>
            </a:r>
            <a:r>
              <a:rPr lang="en-US" sz="1400" dirty="0" err="1" smtClean="0">
                <a:latin typeface="Arial" charset="0"/>
              </a:rPr>
              <a:t>maxOccurs</a:t>
            </a:r>
            <a:r>
              <a:rPr lang="en-US" sz="1400" dirty="0" smtClean="0">
                <a:latin typeface="Arial" charset="0"/>
              </a:rPr>
              <a:t>="unbounded"/&gt;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&lt;/sequence&gt;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dirty="0" err="1" smtClean="0">
                <a:latin typeface="Arial" charset="0"/>
              </a:rPr>
              <a:t>complexType</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b="1" dirty="0" smtClean="0">
                <a:latin typeface="Arial" charset="0"/>
              </a:rPr>
              <a:t>element</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b="1" dirty="0" smtClean="0">
                <a:latin typeface="Arial" charset="0"/>
              </a:rPr>
              <a:t>element</a:t>
            </a:r>
            <a:r>
              <a:rPr lang="en-US" sz="1400" dirty="0" smtClean="0">
                <a:latin typeface="Arial" charset="0"/>
              </a:rPr>
              <a:t> name="</a:t>
            </a:r>
            <a:r>
              <a:rPr lang="en-US" sz="1400" b="1" dirty="0" smtClean="0">
                <a:latin typeface="Arial" charset="0"/>
              </a:rPr>
              <a:t>Book</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dirty="0" err="1" smtClean="0">
                <a:solidFill>
                  <a:schemeClr val="folHlink"/>
                </a:solidFill>
                <a:latin typeface="Arial" charset="0"/>
              </a:rPr>
              <a:t>complexType</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&lt;sequence&gt;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&lt;element name="Title" </a:t>
            </a:r>
            <a:r>
              <a:rPr lang="en-US" sz="1400" dirty="0" smtClean="0">
                <a:latin typeface="Arial" charset="0"/>
                <a:ea typeface="Arial Unicode MS" pitchFamily="34" charset="-128"/>
                <a:cs typeface="Arial Unicode MS" pitchFamily="34" charset="-128"/>
              </a:rPr>
              <a:t>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rPr>
              <a:t>minOccurs</a:t>
            </a:r>
            <a:r>
              <a:rPr lang="en-US" sz="1400" dirty="0" smtClean="0">
                <a:latin typeface="Arial" charset="0"/>
              </a:rPr>
              <a:t>="1" </a:t>
            </a:r>
            <a:r>
              <a:rPr lang="en-US" sz="1400" dirty="0" err="1" smtClean="0">
                <a:latin typeface="Arial" charset="0"/>
              </a:rPr>
              <a:t>maxOccurs</a:t>
            </a:r>
            <a:r>
              <a:rPr lang="en-US" sz="1400" dirty="0" smtClean="0">
                <a:latin typeface="Arial" charset="0"/>
              </a:rPr>
              <a:t>="1"/&gt;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&lt;element name="Author" </a:t>
            </a:r>
            <a:r>
              <a:rPr lang="en-US" sz="1400" dirty="0" smtClean="0">
                <a:latin typeface="Arial" charset="0"/>
                <a:ea typeface="Arial Unicode MS" pitchFamily="34" charset="-128"/>
                <a:cs typeface="Arial Unicode MS" pitchFamily="34" charset="-128"/>
              </a:rPr>
              <a:t>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rPr>
              <a:t>minOccurs</a:t>
            </a:r>
            <a:r>
              <a:rPr lang="en-US" sz="1400" dirty="0" smtClean="0">
                <a:latin typeface="Arial" charset="0"/>
              </a:rPr>
              <a:t>="1" </a:t>
            </a:r>
            <a:r>
              <a:rPr lang="en-US" sz="1400" dirty="0" err="1" smtClean="0">
                <a:latin typeface="Arial" charset="0"/>
              </a:rPr>
              <a:t>maxOccurs</a:t>
            </a:r>
            <a:r>
              <a:rPr lang="en-US" sz="1400" dirty="0" smtClean="0">
                <a:latin typeface="Arial" charset="0"/>
              </a:rPr>
              <a:t>="unbounded"/&gt;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&lt;element name="Year" </a:t>
            </a:r>
            <a:r>
              <a:rPr lang="en-US" sz="1400" dirty="0" smtClean="0">
                <a:latin typeface="Arial" charset="0"/>
                <a:ea typeface="Arial Unicode MS" pitchFamily="34" charset="-128"/>
                <a:cs typeface="Arial Unicode MS" pitchFamily="34" charset="-128"/>
              </a:rPr>
              <a:t>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rPr>
              <a:t>minOccurs</a:t>
            </a:r>
            <a:r>
              <a:rPr lang="en-US" sz="1400" dirty="0" smtClean="0">
                <a:latin typeface="Arial" charset="0"/>
              </a:rPr>
              <a:t>="0" </a:t>
            </a:r>
            <a:r>
              <a:rPr lang="en-US" sz="1400" dirty="0" err="1" smtClean="0">
                <a:latin typeface="Arial" charset="0"/>
              </a:rPr>
              <a:t>maxOccurs</a:t>
            </a:r>
            <a:r>
              <a:rPr lang="en-US" sz="1400" dirty="0" smtClean="0">
                <a:latin typeface="Arial" charset="0"/>
              </a:rPr>
              <a:t>="1"/&gt;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&lt;element name="ISBN" </a:t>
            </a:r>
            <a:r>
              <a:rPr lang="en-US" sz="1400" dirty="0" smtClean="0">
                <a:latin typeface="Arial" charset="0"/>
                <a:ea typeface="Arial Unicode MS" pitchFamily="34" charset="-128"/>
                <a:cs typeface="Arial Unicode MS" pitchFamily="34" charset="-128"/>
              </a:rPr>
              <a:t>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rPr>
              <a:t>minOccurs</a:t>
            </a:r>
            <a:r>
              <a:rPr lang="en-US" sz="1400" dirty="0" smtClean="0">
                <a:latin typeface="Arial" charset="0"/>
              </a:rPr>
              <a:t>="0" </a:t>
            </a:r>
            <a:r>
              <a:rPr lang="en-US" sz="1400" dirty="0" err="1" smtClean="0">
                <a:latin typeface="Arial" charset="0"/>
              </a:rPr>
              <a:t>maxOccurs</a:t>
            </a:r>
            <a:r>
              <a:rPr lang="en-US" sz="1400" dirty="0" smtClean="0">
                <a:latin typeface="Arial" charset="0"/>
              </a:rPr>
              <a:t>="1"/&gt;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&lt;/sequence&gt;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dirty="0" err="1" smtClean="0">
                <a:latin typeface="Arial" charset="0"/>
              </a:rPr>
              <a:t>complexType</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b="1" dirty="0" smtClean="0">
                <a:latin typeface="Arial" charset="0"/>
              </a:rPr>
              <a:t>element</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b="1" dirty="0" smtClean="0">
                <a:latin typeface="Arial" charset="0"/>
              </a:rPr>
              <a:t>element</a:t>
            </a:r>
            <a:r>
              <a:rPr lang="en-US" sz="1400" dirty="0" smtClean="0">
                <a:latin typeface="Arial" charset="0"/>
              </a:rPr>
              <a:t> name=“First" type="string"/&gt;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b="1" dirty="0" smtClean="0">
                <a:latin typeface="Arial" charset="0"/>
              </a:rPr>
              <a:t>element</a:t>
            </a:r>
            <a:r>
              <a:rPr lang="en-US" sz="1400" dirty="0" smtClean="0">
                <a:latin typeface="Arial" charset="0"/>
              </a:rPr>
              <a:t> name=“Last" type="string"/&gt;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b="1" dirty="0" smtClean="0">
                <a:latin typeface="Arial" charset="0"/>
              </a:rPr>
              <a:t>element</a:t>
            </a:r>
            <a:r>
              <a:rPr lang="en-US" sz="1400" dirty="0" smtClean="0">
                <a:latin typeface="Arial" charset="0"/>
              </a:rPr>
              <a:t> name=“Size" type=“</a:t>
            </a:r>
            <a:r>
              <a:rPr lang="en-US" sz="1400" dirty="0" err="1" smtClean="0">
                <a:solidFill>
                  <a:srgbClr val="FF0000"/>
                </a:solidFill>
                <a:latin typeface="Arial" charset="0"/>
              </a:rPr>
              <a:t>bs</a:t>
            </a:r>
            <a:r>
              <a:rPr lang="en-US" sz="1400" dirty="0" err="1" smtClean="0">
                <a:latin typeface="Arial" charset="0"/>
              </a:rPr>
              <a:t>:DIN</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&lt;/schema&gt;</a:t>
            </a:r>
          </a:p>
        </p:txBody>
      </p:sp>
      <p:sp>
        <p:nvSpPr>
          <p:cNvPr id="30723" name="Slide Number Placeholder 5"/>
          <p:cNvSpPr>
            <a:spLocks noGrp="1"/>
          </p:cNvSpPr>
          <p:nvPr>
            <p:ph type="sldNum" sz="quarter" idx="12"/>
          </p:nvPr>
        </p:nvSpPr>
        <p:spPr>
          <a:xfrm>
            <a:off x="76200" y="685800"/>
            <a:ext cx="762000" cy="457200"/>
          </a:xfrm>
          <a:noFill/>
        </p:spPr>
        <p:txBody>
          <a:bodyPr/>
          <a:lstStyle/>
          <a:p>
            <a:fld id="{A89E1914-A3A4-49D4-96CF-8D771B68C2DF}" type="slidenum">
              <a:rPr lang="en-US" smtClean="0"/>
              <a:pPr/>
              <a:t>27</a:t>
            </a:fld>
            <a:endParaRPr lang="en-US" smtClean="0"/>
          </a:p>
        </p:txBody>
      </p:sp>
      <p:sp>
        <p:nvSpPr>
          <p:cNvPr id="30724" name="Rectangle 4"/>
          <p:cNvSpPr>
            <a:spLocks noGrp="1" noChangeArrowheads="1"/>
          </p:cNvSpPr>
          <p:nvPr>
            <p:ph type="title"/>
          </p:nvPr>
        </p:nvSpPr>
        <p:spPr>
          <a:xfrm>
            <a:off x="1905000" y="0"/>
            <a:ext cx="6172200" cy="471488"/>
          </a:xfrm>
          <a:noFill/>
        </p:spPr>
        <p:txBody>
          <a:bodyPr/>
          <a:lstStyle/>
          <a:p>
            <a:pPr algn="ctr" eaLnBrk="1" hangingPunct="1"/>
            <a:r>
              <a:rPr lang="en-US" altLang="zh-CN" sz="2400" smtClean="0">
                <a:ea typeface="SimSun" pitchFamily="2" charset="-122"/>
              </a:rPr>
              <a:t>Better Choice of Default Namespace</a:t>
            </a:r>
            <a:endParaRPr lang="en-US" sz="2400" smtClean="0"/>
          </a:p>
        </p:txBody>
      </p:sp>
      <p:grpSp>
        <p:nvGrpSpPr>
          <p:cNvPr id="30725" name="Group 8"/>
          <p:cNvGrpSpPr>
            <a:grpSpLocks/>
          </p:cNvGrpSpPr>
          <p:nvPr/>
        </p:nvGrpSpPr>
        <p:grpSpPr bwMode="auto">
          <a:xfrm>
            <a:off x="1066800" y="2057400"/>
            <a:ext cx="228600" cy="1066800"/>
            <a:chOff x="1584" y="816"/>
            <a:chExt cx="144" cy="864"/>
          </a:xfrm>
        </p:grpSpPr>
        <p:sp>
          <p:nvSpPr>
            <p:cNvPr id="30736" name="Freeform 6"/>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30737" name="Freeform 7"/>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30726" name="Group 9"/>
          <p:cNvGrpSpPr>
            <a:grpSpLocks/>
          </p:cNvGrpSpPr>
          <p:nvPr/>
        </p:nvGrpSpPr>
        <p:grpSpPr bwMode="auto">
          <a:xfrm>
            <a:off x="1066800" y="3657600"/>
            <a:ext cx="228600" cy="1676400"/>
            <a:chOff x="1584" y="816"/>
            <a:chExt cx="144" cy="864"/>
          </a:xfrm>
        </p:grpSpPr>
        <p:sp>
          <p:nvSpPr>
            <p:cNvPr id="30734" name="Freeform 10"/>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30735" name="Freeform 11"/>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30727" name="Group 12"/>
          <p:cNvGrpSpPr>
            <a:grpSpLocks/>
          </p:cNvGrpSpPr>
          <p:nvPr/>
        </p:nvGrpSpPr>
        <p:grpSpPr bwMode="auto">
          <a:xfrm>
            <a:off x="1066800" y="5791200"/>
            <a:ext cx="304800" cy="609600"/>
            <a:chOff x="1584" y="816"/>
            <a:chExt cx="144" cy="864"/>
          </a:xfrm>
        </p:grpSpPr>
        <p:sp>
          <p:nvSpPr>
            <p:cNvPr id="30732" name="Freeform 13"/>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30733" name="Freeform 14"/>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sp>
        <p:nvSpPr>
          <p:cNvPr id="30728" name="Rectangle 17"/>
          <p:cNvSpPr>
            <a:spLocks noChangeArrowheads="1"/>
          </p:cNvSpPr>
          <p:nvPr/>
        </p:nvSpPr>
        <p:spPr bwMode="auto">
          <a:xfrm>
            <a:off x="76200" y="2438400"/>
            <a:ext cx="1030288" cy="646113"/>
          </a:xfrm>
          <a:prstGeom prst="rect">
            <a:avLst/>
          </a:prstGeom>
          <a:noFill/>
          <a:ln w="9525">
            <a:noFill/>
            <a:miter lim="800000"/>
            <a:headEnd/>
            <a:tailEnd/>
          </a:ln>
        </p:spPr>
        <p:txBody>
          <a:bodyPr wrap="none">
            <a:spAutoFit/>
          </a:bodyPr>
          <a:lstStyle/>
          <a:p>
            <a:r>
              <a:rPr lang="en-US">
                <a:solidFill>
                  <a:schemeClr val="folHlink"/>
                </a:solidFill>
              </a:rPr>
              <a:t>Complex</a:t>
            </a:r>
          </a:p>
          <a:p>
            <a:r>
              <a:rPr lang="en-US">
                <a:solidFill>
                  <a:schemeClr val="folHlink"/>
                </a:solidFill>
              </a:rPr>
              <a:t>Type</a:t>
            </a:r>
          </a:p>
        </p:txBody>
      </p:sp>
      <p:sp>
        <p:nvSpPr>
          <p:cNvPr id="30729" name="Rectangle 18"/>
          <p:cNvSpPr>
            <a:spLocks noChangeArrowheads="1"/>
          </p:cNvSpPr>
          <p:nvPr/>
        </p:nvSpPr>
        <p:spPr bwMode="auto">
          <a:xfrm>
            <a:off x="76200" y="4281488"/>
            <a:ext cx="1030288" cy="646112"/>
          </a:xfrm>
          <a:prstGeom prst="rect">
            <a:avLst/>
          </a:prstGeom>
          <a:noFill/>
          <a:ln w="9525">
            <a:noFill/>
            <a:miter lim="800000"/>
            <a:headEnd/>
            <a:tailEnd/>
          </a:ln>
        </p:spPr>
        <p:txBody>
          <a:bodyPr wrap="none">
            <a:spAutoFit/>
          </a:bodyPr>
          <a:lstStyle/>
          <a:p>
            <a:r>
              <a:rPr lang="en-US">
                <a:solidFill>
                  <a:schemeClr val="folHlink"/>
                </a:solidFill>
              </a:rPr>
              <a:t>Complex</a:t>
            </a:r>
          </a:p>
          <a:p>
            <a:r>
              <a:rPr lang="en-US">
                <a:solidFill>
                  <a:schemeClr val="folHlink"/>
                </a:solidFill>
              </a:rPr>
              <a:t>Type</a:t>
            </a:r>
          </a:p>
        </p:txBody>
      </p:sp>
      <p:sp>
        <p:nvSpPr>
          <p:cNvPr id="30730" name="Rectangle 19"/>
          <p:cNvSpPr>
            <a:spLocks noChangeArrowheads="1"/>
          </p:cNvSpPr>
          <p:nvPr/>
        </p:nvSpPr>
        <p:spPr bwMode="auto">
          <a:xfrm>
            <a:off x="177800" y="5867400"/>
            <a:ext cx="838200" cy="646113"/>
          </a:xfrm>
          <a:prstGeom prst="rect">
            <a:avLst/>
          </a:prstGeom>
          <a:noFill/>
          <a:ln w="9525">
            <a:noFill/>
            <a:miter lim="800000"/>
            <a:headEnd/>
            <a:tailEnd/>
          </a:ln>
        </p:spPr>
        <p:txBody>
          <a:bodyPr wrap="none">
            <a:spAutoFit/>
          </a:bodyPr>
          <a:lstStyle/>
          <a:p>
            <a:r>
              <a:rPr lang="en-US">
                <a:solidFill>
                  <a:schemeClr val="folHlink"/>
                </a:solidFill>
              </a:rPr>
              <a:t>Simple</a:t>
            </a:r>
          </a:p>
          <a:p>
            <a:r>
              <a:rPr lang="en-US">
                <a:solidFill>
                  <a:schemeClr val="folHlink"/>
                </a:solidFill>
              </a:rPr>
              <a:t>Type</a:t>
            </a:r>
          </a:p>
        </p:txBody>
      </p:sp>
      <p:sp>
        <p:nvSpPr>
          <p:cNvPr id="21" name="Oval Callout 20"/>
          <p:cNvSpPr>
            <a:spLocks noChangeArrowheads="1"/>
          </p:cNvSpPr>
          <p:nvPr/>
        </p:nvSpPr>
        <p:spPr bwMode="auto">
          <a:xfrm>
            <a:off x="7010400" y="442912"/>
            <a:ext cx="1655762" cy="776288"/>
          </a:xfrm>
          <a:prstGeom prst="wedgeEllipseCallout">
            <a:avLst>
              <a:gd name="adj1" fmla="val -120328"/>
              <a:gd name="adj2" fmla="val 13169"/>
            </a:avLst>
          </a:prstGeom>
          <a:solidFill>
            <a:srgbClr val="FFFFCC"/>
          </a:solidFill>
          <a:ln w="9525" algn="ctr">
            <a:solidFill>
              <a:schemeClr val="tx1"/>
            </a:solidFill>
            <a:round/>
            <a:headEnd/>
            <a:tailEnd/>
          </a:ln>
        </p:spPr>
        <p:txBody>
          <a:bodyPr/>
          <a:lstStyle/>
          <a:p>
            <a:r>
              <a:rPr lang="en-US" sz="1600"/>
              <a:t>Default</a:t>
            </a:r>
          </a:p>
          <a:p>
            <a:r>
              <a:rPr lang="en-US" sz="1600"/>
              <a:t>namespace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70" name="AutoShape 6"/>
          <p:cNvSpPr>
            <a:spLocks noChangeArrowheads="1"/>
          </p:cNvSpPr>
          <p:nvPr/>
        </p:nvSpPr>
        <p:spPr bwMode="auto">
          <a:xfrm>
            <a:off x="7848600" y="898525"/>
            <a:ext cx="1219200" cy="1281113"/>
          </a:xfrm>
          <a:prstGeom prst="wedgeRoundRectCallout">
            <a:avLst>
              <a:gd name="adj1" fmla="val -110542"/>
              <a:gd name="adj2" fmla="val 119366"/>
              <a:gd name="adj3" fmla="val 16667"/>
            </a:avLst>
          </a:prstGeom>
          <a:solidFill>
            <a:schemeClr val="bg1"/>
          </a:solidFill>
          <a:ln w="9525">
            <a:solidFill>
              <a:schemeClr val="tx1"/>
            </a:solidFill>
            <a:miter lim="800000"/>
            <a:headEnd/>
            <a:tailEnd/>
          </a:ln>
        </p:spPr>
        <p:txBody>
          <a:bodyPr/>
          <a:lstStyle/>
          <a:p>
            <a:pPr algn="ctr"/>
            <a:r>
              <a:rPr lang="en-US" b="1"/>
              <a:t>xsi</a:t>
            </a:r>
            <a:r>
              <a:rPr lang="en-US"/>
              <a:t>: </a:t>
            </a:r>
          </a:p>
          <a:p>
            <a:pPr algn="ctr"/>
            <a:r>
              <a:rPr lang="en-US"/>
              <a:t>XML Schema Instance</a:t>
            </a:r>
          </a:p>
        </p:txBody>
      </p:sp>
      <p:sp>
        <p:nvSpPr>
          <p:cNvPr id="31747" name="Slide Number Placeholder 5"/>
          <p:cNvSpPr>
            <a:spLocks noGrp="1"/>
          </p:cNvSpPr>
          <p:nvPr>
            <p:ph type="sldNum" sz="quarter" idx="12"/>
          </p:nvPr>
        </p:nvSpPr>
        <p:spPr>
          <a:noFill/>
        </p:spPr>
        <p:txBody>
          <a:bodyPr/>
          <a:lstStyle/>
          <a:p>
            <a:fld id="{80AC6955-894F-4F3F-8168-4A1D13F5515A}" type="slidenum">
              <a:rPr lang="en-US" smtClean="0"/>
              <a:pPr/>
              <a:t>28</a:t>
            </a:fld>
            <a:endParaRPr lang="en-US" smtClean="0"/>
          </a:p>
        </p:txBody>
      </p:sp>
      <p:sp>
        <p:nvSpPr>
          <p:cNvPr id="31748" name="Rectangle 2"/>
          <p:cNvSpPr>
            <a:spLocks noGrp="1" noChangeArrowheads="1"/>
          </p:cNvSpPr>
          <p:nvPr>
            <p:ph type="title"/>
          </p:nvPr>
        </p:nvSpPr>
        <p:spPr/>
        <p:txBody>
          <a:bodyPr/>
          <a:lstStyle/>
          <a:p>
            <a:pPr eaLnBrk="1" hangingPunct="1"/>
            <a:r>
              <a:rPr lang="en-US" smtClean="0"/>
              <a:t>Using a Schema in an Instance</a:t>
            </a:r>
          </a:p>
        </p:txBody>
      </p:sp>
      <p:sp>
        <p:nvSpPr>
          <p:cNvPr id="28676" name="Rectangle 3"/>
          <p:cNvSpPr>
            <a:spLocks noGrp="1" noChangeArrowheads="1"/>
          </p:cNvSpPr>
          <p:nvPr>
            <p:ph type="body" idx="1"/>
          </p:nvPr>
        </p:nvSpPr>
        <p:spPr>
          <a:xfrm>
            <a:off x="152400" y="1944688"/>
            <a:ext cx="8915400" cy="4608512"/>
          </a:xfrm>
        </p:spPr>
        <p:txBody>
          <a:bodyPr/>
          <a:lstStyle/>
          <a:p>
            <a:pPr eaLnBrk="1" hangingPunct="1">
              <a:lnSpc>
                <a:spcPct val="80000"/>
              </a:lnSpc>
              <a:buFont typeface="Wingdings" pitchFamily="2" charset="2"/>
              <a:buNone/>
              <a:defRPr/>
            </a:pPr>
            <a:r>
              <a:rPr lang="en-US" sz="2000" dirty="0" smtClean="0"/>
              <a:t>&lt;?xml version="1.0"?&gt; </a:t>
            </a:r>
          </a:p>
          <a:p>
            <a:pPr eaLnBrk="1" hangingPunct="1">
              <a:lnSpc>
                <a:spcPct val="80000"/>
              </a:lnSpc>
              <a:buFont typeface="Wingdings" pitchFamily="2" charset="2"/>
              <a:buNone/>
              <a:defRPr/>
            </a:pPr>
            <a:r>
              <a:rPr lang="en-US" sz="2000" dirty="0" smtClean="0"/>
              <a:t>&lt;Bookstore </a:t>
            </a:r>
            <a:r>
              <a:rPr lang="en-US" sz="2000" dirty="0" err="1" smtClean="0">
                <a:solidFill>
                  <a:srgbClr val="FF0000"/>
                </a:solidFill>
              </a:rPr>
              <a:t>xmlns</a:t>
            </a:r>
            <a:r>
              <a:rPr lang="en-US" sz="2000" dirty="0" smtClean="0">
                <a:solidFill>
                  <a:srgbClr val="FF0000"/>
                </a:solidFill>
              </a:rPr>
              <a:t> ="http://venus.eas.asu.edu/</a:t>
            </a:r>
            <a:r>
              <a:rPr lang="en-US" sz="2000" dirty="0" err="1" smtClean="0">
                <a:solidFill>
                  <a:srgbClr val="FF0000"/>
                </a:solidFill>
              </a:rPr>
              <a:t>WSRepository</a:t>
            </a:r>
            <a:r>
              <a:rPr lang="en-US" sz="2000" dirty="0" smtClean="0">
                <a:solidFill>
                  <a:srgbClr val="FF0000"/>
                </a:solidFill>
              </a:rPr>
              <a:t>/xml/" </a:t>
            </a:r>
          </a:p>
          <a:p>
            <a:pPr eaLnBrk="1" hangingPunct="1">
              <a:lnSpc>
                <a:spcPct val="80000"/>
              </a:lnSpc>
              <a:buFont typeface="Wingdings" pitchFamily="2" charset="2"/>
              <a:buNone/>
              <a:defRPr/>
            </a:pPr>
            <a:r>
              <a:rPr lang="en-US" sz="2000" dirty="0" smtClean="0">
                <a:latin typeface="Arial" charset="0"/>
              </a:rPr>
              <a:t>         </a:t>
            </a:r>
            <a:r>
              <a:rPr lang="en-US" sz="2000" dirty="0" err="1" smtClean="0">
                <a:latin typeface="+mj-lt"/>
              </a:rPr>
              <a:t>xmlns</a:t>
            </a:r>
            <a:r>
              <a:rPr lang="en-US" sz="2000" dirty="0" smtClean="0">
                <a:latin typeface="+mj-lt"/>
              </a:rPr>
              <a:t> </a:t>
            </a:r>
            <a:r>
              <a:rPr lang="en-US" sz="2000" dirty="0" err="1" smtClean="0">
                <a:latin typeface="+mj-lt"/>
              </a:rPr>
              <a:t>bs</a:t>
            </a:r>
            <a:r>
              <a:rPr lang="en-US" sz="2000" dirty="0" smtClean="0">
                <a:latin typeface="+mj-lt"/>
              </a:rPr>
              <a:t> ="http://venus.eas.asu.edu/</a:t>
            </a:r>
            <a:r>
              <a:rPr lang="en-US" sz="2000" dirty="0" err="1" smtClean="0">
                <a:latin typeface="+mj-lt"/>
              </a:rPr>
              <a:t>WSRepository</a:t>
            </a:r>
            <a:r>
              <a:rPr lang="en-US" sz="2000" dirty="0" smtClean="0">
                <a:latin typeface="+mj-lt"/>
              </a:rPr>
              <a:t>/xml/bookstore.xsd"</a:t>
            </a:r>
          </a:p>
          <a:p>
            <a:pPr eaLnBrk="1" hangingPunct="1">
              <a:lnSpc>
                <a:spcPct val="80000"/>
              </a:lnSpc>
              <a:buFont typeface="Wingdings" pitchFamily="2" charset="2"/>
              <a:buNone/>
              <a:defRPr/>
            </a:pPr>
            <a:r>
              <a:rPr lang="en-US" sz="2000" dirty="0" smtClean="0"/>
              <a:t>          </a:t>
            </a:r>
            <a:r>
              <a:rPr lang="en-US" sz="2000" dirty="0" err="1" smtClean="0"/>
              <a:t>xmlns:xsi</a:t>
            </a:r>
            <a:r>
              <a:rPr lang="en-US" sz="2000" dirty="0" smtClean="0"/>
              <a:t>="http://www.w3.org/2001/XMLSchema-instance" </a:t>
            </a:r>
          </a:p>
          <a:p>
            <a:pPr eaLnBrk="1" hangingPunct="1">
              <a:lnSpc>
                <a:spcPct val="80000"/>
              </a:lnSpc>
              <a:buFont typeface="Wingdings" pitchFamily="2" charset="2"/>
              <a:buNone/>
              <a:defRPr/>
            </a:pPr>
            <a:r>
              <a:rPr lang="en-US" sz="2000" dirty="0" smtClean="0"/>
              <a:t>          </a:t>
            </a:r>
            <a:r>
              <a:rPr lang="en-US" sz="2000" dirty="0" err="1" smtClean="0"/>
              <a:t>xsi:schemaLocation</a:t>
            </a:r>
            <a:r>
              <a:rPr lang="en-US" sz="2000" dirty="0" smtClean="0"/>
              <a:t>="</a:t>
            </a:r>
            <a:r>
              <a:rPr lang="en-US" sz="1800" dirty="0" smtClean="0"/>
              <a:t>http://venus.eas.asu.edu/</a:t>
            </a:r>
            <a:r>
              <a:rPr lang="en-US" sz="1800" dirty="0" err="1" smtClean="0"/>
              <a:t>WSRepository</a:t>
            </a:r>
            <a:r>
              <a:rPr lang="en-US" sz="1800" dirty="0" smtClean="0"/>
              <a:t>/xml/</a:t>
            </a:r>
            <a:r>
              <a:rPr lang="en-US" sz="2000" dirty="0" smtClean="0"/>
              <a:t>bookstore.xsd"&gt; </a:t>
            </a:r>
          </a:p>
          <a:p>
            <a:pPr eaLnBrk="1" hangingPunct="1">
              <a:lnSpc>
                <a:spcPct val="80000"/>
              </a:lnSpc>
              <a:buFont typeface="Wingdings" pitchFamily="2" charset="2"/>
              <a:buNone/>
              <a:defRPr/>
            </a:pPr>
            <a:r>
              <a:rPr lang="en-US" sz="2000" dirty="0" smtClean="0"/>
              <a:t>	&lt;Book&gt; </a:t>
            </a:r>
          </a:p>
          <a:p>
            <a:pPr eaLnBrk="1" hangingPunct="1">
              <a:lnSpc>
                <a:spcPct val="80000"/>
              </a:lnSpc>
              <a:buFont typeface="Wingdings" pitchFamily="2" charset="2"/>
              <a:buNone/>
              <a:defRPr/>
            </a:pPr>
            <a:r>
              <a:rPr lang="en-US" sz="2000" dirty="0" smtClean="0"/>
              <a:t>           	&lt;Title&gt;Introduction to Programming Languages&lt;/Title&gt; </a:t>
            </a:r>
          </a:p>
          <a:p>
            <a:pPr eaLnBrk="1" hangingPunct="1">
              <a:lnSpc>
                <a:spcPct val="80000"/>
              </a:lnSpc>
              <a:buFont typeface="Wingdings" pitchFamily="2" charset="2"/>
              <a:buNone/>
              <a:defRPr/>
            </a:pPr>
            <a:r>
              <a:rPr lang="en-US" sz="2000" dirty="0" smtClean="0"/>
              <a:t>		&lt;Author&gt;Yinong Chen&lt;/Author&gt; </a:t>
            </a:r>
          </a:p>
          <a:p>
            <a:pPr eaLnBrk="1" hangingPunct="1">
              <a:lnSpc>
                <a:spcPct val="80000"/>
              </a:lnSpc>
              <a:buFont typeface="Wingdings" pitchFamily="2" charset="2"/>
              <a:buNone/>
              <a:defRPr/>
            </a:pPr>
            <a:r>
              <a:rPr lang="en-US" sz="2000" dirty="0" smtClean="0"/>
              <a:t>		&lt;Author&gt;W.T. Tsai&lt;/Author&gt; </a:t>
            </a:r>
          </a:p>
          <a:p>
            <a:pPr eaLnBrk="1" hangingPunct="1">
              <a:lnSpc>
                <a:spcPct val="80000"/>
              </a:lnSpc>
              <a:buFont typeface="Wingdings" pitchFamily="2" charset="2"/>
              <a:buNone/>
              <a:defRPr/>
            </a:pPr>
            <a:r>
              <a:rPr lang="en-US" sz="2000" dirty="0" smtClean="0"/>
              <a:t>            	&lt;Year&gt;2006&lt;/Year&gt; </a:t>
            </a:r>
          </a:p>
          <a:p>
            <a:pPr eaLnBrk="1" hangingPunct="1">
              <a:lnSpc>
                <a:spcPct val="80000"/>
              </a:lnSpc>
              <a:buFont typeface="Wingdings" pitchFamily="2" charset="2"/>
              <a:buNone/>
              <a:defRPr/>
            </a:pPr>
            <a:r>
              <a:rPr lang="en-US" sz="2000" dirty="0" smtClean="0"/>
              <a:t>            	&lt;ISBN&gt;0-7575-2974-7&lt;/ISBN&gt; </a:t>
            </a:r>
          </a:p>
          <a:p>
            <a:pPr eaLnBrk="1" hangingPunct="1">
              <a:lnSpc>
                <a:spcPct val="80000"/>
              </a:lnSpc>
              <a:buFont typeface="Wingdings" pitchFamily="2" charset="2"/>
              <a:buNone/>
              <a:defRPr/>
            </a:pPr>
            <a:r>
              <a:rPr lang="en-US" sz="2000" dirty="0" smtClean="0"/>
              <a:t>		&lt;Size&gt;A4&lt;/Size&gt;</a:t>
            </a:r>
          </a:p>
          <a:p>
            <a:pPr eaLnBrk="1" hangingPunct="1">
              <a:lnSpc>
                <a:spcPct val="80000"/>
              </a:lnSpc>
              <a:buFont typeface="Wingdings" pitchFamily="2" charset="2"/>
              <a:buNone/>
              <a:defRPr/>
            </a:pPr>
            <a:r>
              <a:rPr lang="en-US" sz="2000" dirty="0" smtClean="0"/>
              <a:t>	&lt;/Book&gt;         ... </a:t>
            </a:r>
          </a:p>
          <a:p>
            <a:pPr eaLnBrk="1" hangingPunct="1">
              <a:lnSpc>
                <a:spcPct val="80000"/>
              </a:lnSpc>
              <a:buFont typeface="Wingdings" pitchFamily="2" charset="2"/>
              <a:buNone/>
              <a:defRPr/>
            </a:pPr>
            <a:r>
              <a:rPr lang="en-US" sz="2000" dirty="0" smtClean="0"/>
              <a:t>&lt;/Bookstore&gt;</a:t>
            </a:r>
          </a:p>
        </p:txBody>
      </p:sp>
      <p:sp>
        <p:nvSpPr>
          <p:cNvPr id="497669" name="AutoShape 5"/>
          <p:cNvSpPr>
            <a:spLocks noChangeArrowheads="1"/>
          </p:cNvSpPr>
          <p:nvPr/>
        </p:nvSpPr>
        <p:spPr bwMode="auto">
          <a:xfrm>
            <a:off x="3810000" y="898525"/>
            <a:ext cx="1752600" cy="1082675"/>
          </a:xfrm>
          <a:prstGeom prst="wedgeRoundRectCallout">
            <a:avLst>
              <a:gd name="adj1" fmla="val -51264"/>
              <a:gd name="adj2" fmla="val 73574"/>
              <a:gd name="adj3" fmla="val 16667"/>
            </a:avLst>
          </a:prstGeom>
          <a:solidFill>
            <a:schemeClr val="bg1"/>
          </a:solidFill>
          <a:ln w="9525">
            <a:solidFill>
              <a:schemeClr val="tx1"/>
            </a:solidFill>
            <a:miter lim="800000"/>
            <a:headEnd/>
            <a:tailEnd/>
          </a:ln>
        </p:spPr>
        <p:txBody>
          <a:bodyPr/>
          <a:lstStyle/>
          <a:p>
            <a:pPr algn="ctr"/>
            <a:r>
              <a:rPr lang="en-US" b="1"/>
              <a:t>xmlns</a:t>
            </a:r>
            <a:r>
              <a:rPr lang="en-US"/>
              <a:t>:</a:t>
            </a:r>
          </a:p>
          <a:p>
            <a:pPr algn="ctr"/>
            <a:r>
              <a:rPr lang="en-US">
                <a:solidFill>
                  <a:srgbClr val="FF0000"/>
                </a:solidFill>
              </a:rPr>
              <a:t>Default</a:t>
            </a:r>
            <a:r>
              <a:rPr lang="en-US"/>
              <a:t> XML  namespace</a:t>
            </a:r>
          </a:p>
        </p:txBody>
      </p:sp>
      <p:sp>
        <p:nvSpPr>
          <p:cNvPr id="497671" name="AutoShape 7"/>
          <p:cNvSpPr>
            <a:spLocks noChangeArrowheads="1"/>
          </p:cNvSpPr>
          <p:nvPr/>
        </p:nvSpPr>
        <p:spPr bwMode="auto">
          <a:xfrm>
            <a:off x="7162800" y="4038600"/>
            <a:ext cx="1371600" cy="1371600"/>
          </a:xfrm>
          <a:prstGeom prst="wedgeRoundRectCallout">
            <a:avLst>
              <a:gd name="adj1" fmla="val -986"/>
              <a:gd name="adj2" fmla="val -91222"/>
              <a:gd name="adj3" fmla="val 16667"/>
            </a:avLst>
          </a:prstGeom>
          <a:solidFill>
            <a:schemeClr val="bg1"/>
          </a:solidFill>
          <a:ln w="9525">
            <a:solidFill>
              <a:schemeClr val="tx1"/>
            </a:solidFill>
            <a:miter lim="800000"/>
            <a:headEnd/>
            <a:tailEnd/>
          </a:ln>
        </p:spPr>
        <p:txBody>
          <a:bodyPr/>
          <a:lstStyle/>
          <a:p>
            <a:pPr algn="ctr"/>
            <a:r>
              <a:rPr lang="en-US" b="1"/>
              <a:t>xsi</a:t>
            </a:r>
            <a:endParaRPr lang="en-US"/>
          </a:p>
          <a:p>
            <a:pPr algn="ctr"/>
            <a:r>
              <a:rPr lang="en-US"/>
              <a:t>is used to define the location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97669"/>
                                        </p:tgtEl>
                                        <p:attrNameLst>
                                          <p:attrName>style.visibility</p:attrName>
                                        </p:attrNameLst>
                                      </p:cBhvr>
                                      <p:to>
                                        <p:strVal val="visible"/>
                                      </p:to>
                                    </p:set>
                                    <p:animEffect transition="in" filter="wipe(down)">
                                      <p:cBhvr>
                                        <p:cTn id="7" dur="500"/>
                                        <p:tgtEl>
                                          <p:spTgt spid="497669"/>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97670"/>
                                        </p:tgtEl>
                                        <p:attrNameLst>
                                          <p:attrName>style.visibility</p:attrName>
                                        </p:attrNameLst>
                                      </p:cBhvr>
                                      <p:to>
                                        <p:strVal val="visible"/>
                                      </p:to>
                                    </p:set>
                                    <p:animEffect transition="in" filter="wipe(down)">
                                      <p:cBhvr>
                                        <p:cTn id="11" dur="500"/>
                                        <p:tgtEl>
                                          <p:spTgt spid="497670"/>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97671"/>
                                        </p:tgtEl>
                                        <p:attrNameLst>
                                          <p:attrName>style.visibility</p:attrName>
                                        </p:attrNameLst>
                                      </p:cBhvr>
                                      <p:to>
                                        <p:strVal val="visible"/>
                                      </p:to>
                                    </p:set>
                                    <p:animEffect transition="in" filter="wipe(up)">
                                      <p:cBhvr>
                                        <p:cTn id="15" dur="500"/>
                                        <p:tgtEl>
                                          <p:spTgt spid="497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70" grpId="0" animBg="1"/>
      <p:bldP spid="497669" grpId="0" animBg="1"/>
      <p:bldP spid="49767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Default Namespace and Attributes</a:t>
            </a:r>
          </a:p>
        </p:txBody>
      </p:sp>
      <p:sp>
        <p:nvSpPr>
          <p:cNvPr id="83971" name="Content Placeholder 2"/>
          <p:cNvSpPr>
            <a:spLocks noGrp="1"/>
          </p:cNvSpPr>
          <p:nvPr>
            <p:ph idx="1"/>
          </p:nvPr>
        </p:nvSpPr>
        <p:spPr>
          <a:xfrm>
            <a:off x="533400" y="1143000"/>
            <a:ext cx="8534400" cy="3352800"/>
          </a:xfrm>
        </p:spPr>
        <p:txBody>
          <a:bodyPr/>
          <a:lstStyle/>
          <a:p>
            <a:r>
              <a:rPr lang="en-US" smtClean="0"/>
              <a:t>Prefixed namespace and the default namespace </a:t>
            </a:r>
            <a:r>
              <a:rPr lang="en-US" b="1" smtClean="0"/>
              <a:t>do not </a:t>
            </a:r>
            <a:r>
              <a:rPr lang="en-US" smtClean="0"/>
              <a:t>apply to attributes within the element; </a:t>
            </a:r>
          </a:p>
          <a:p>
            <a:r>
              <a:rPr lang="en-US" smtClean="0"/>
              <a:t>To apply a namespace to an attribute, the attribute must be explicitly qualified. </a:t>
            </a:r>
          </a:p>
          <a:p>
            <a:r>
              <a:rPr lang="en-US" smtClean="0"/>
              <a:t>In the example below, the attribute “</a:t>
            </a:r>
            <a:r>
              <a:rPr lang="en-US" smtClean="0">
                <a:solidFill>
                  <a:srgbClr val="0000FF"/>
                </a:solidFill>
              </a:rPr>
              <a:t>edition</a:t>
            </a:r>
            <a:r>
              <a:rPr lang="en-US" smtClean="0"/>
              <a:t>” has no namespace, whereas the attribute “</a:t>
            </a:r>
            <a:r>
              <a:rPr lang="en-US" smtClean="0">
                <a:solidFill>
                  <a:srgbClr val="0000FF"/>
                </a:solidFill>
              </a:rPr>
              <a:t>cover</a:t>
            </a:r>
            <a:r>
              <a:rPr lang="en-US" smtClean="0"/>
              <a:t>” is associated with the namespace </a:t>
            </a:r>
            <a:r>
              <a:rPr lang="en-US" smtClean="0">
                <a:solidFill>
                  <a:srgbClr val="FF0000"/>
                </a:solidFill>
              </a:rPr>
              <a:t>bs</a:t>
            </a:r>
            <a:r>
              <a:rPr lang="en-US" smtClean="0"/>
              <a:t>.</a:t>
            </a:r>
          </a:p>
        </p:txBody>
      </p:sp>
      <p:sp>
        <p:nvSpPr>
          <p:cNvPr id="32772" name="Slide Number Placeholder 3"/>
          <p:cNvSpPr>
            <a:spLocks noGrp="1"/>
          </p:cNvSpPr>
          <p:nvPr>
            <p:ph type="sldNum" sz="quarter" idx="12"/>
          </p:nvPr>
        </p:nvSpPr>
        <p:spPr>
          <a:noFill/>
        </p:spPr>
        <p:txBody>
          <a:bodyPr/>
          <a:lstStyle/>
          <a:p>
            <a:fld id="{CA4539FE-9B84-4F9E-8F2D-6C46D7B45C2C}" type="slidenum">
              <a:rPr lang="en-US" smtClean="0"/>
              <a:pPr/>
              <a:t>29</a:t>
            </a:fld>
            <a:endParaRPr lang="en-US" smtClean="0"/>
          </a:p>
        </p:txBody>
      </p:sp>
      <p:sp>
        <p:nvSpPr>
          <p:cNvPr id="83973" name="Rectangle 4"/>
          <p:cNvSpPr>
            <a:spLocks noChangeArrowheads="1"/>
          </p:cNvSpPr>
          <p:nvPr/>
        </p:nvSpPr>
        <p:spPr bwMode="auto">
          <a:xfrm>
            <a:off x="914400" y="4719638"/>
            <a:ext cx="7239000" cy="2062162"/>
          </a:xfrm>
          <a:prstGeom prst="rect">
            <a:avLst/>
          </a:prstGeom>
          <a:solidFill>
            <a:schemeClr val="bg1"/>
          </a:solidFill>
          <a:ln w="9525">
            <a:solidFill>
              <a:schemeClr val="tx1"/>
            </a:solidFill>
            <a:miter lim="800000"/>
            <a:headEnd/>
            <a:tailEnd/>
          </a:ln>
        </p:spPr>
        <p:txBody>
          <a:bodyPr>
            <a:spAutoFit/>
          </a:bodyPr>
          <a:lstStyle/>
          <a:p>
            <a:pPr eaLnBrk="1" hangingPunct="1">
              <a:tabLst>
                <a:tab pos="457200" algn="l"/>
                <a:tab pos="914400" algn="l"/>
                <a:tab pos="1371600" algn="l"/>
              </a:tabLst>
            </a:pPr>
            <a:r>
              <a:rPr lang="en-US"/>
              <a:t>&lt;Book  </a:t>
            </a:r>
            <a:r>
              <a:rPr lang="en-US" sz="2000" b="1">
                <a:solidFill>
                  <a:schemeClr val="folHlink"/>
                </a:solidFill>
              </a:rPr>
              <a:t>xmlns </a:t>
            </a:r>
            <a:r>
              <a:rPr lang="en-US" sz="2000">
                <a:solidFill>
                  <a:schemeClr val="folHlink"/>
                </a:solidFill>
              </a:rPr>
              <a:t>= "</a:t>
            </a:r>
            <a:r>
              <a:rPr lang="en-US">
                <a:solidFill>
                  <a:schemeClr val="folHlink"/>
                </a:solidFill>
              </a:rPr>
              <a:t>http://venus.eas.asu.edu/WSRepository/xml/"</a:t>
            </a:r>
            <a:r>
              <a:rPr lang="en-US"/>
              <a:t>&gt; </a:t>
            </a:r>
          </a:p>
          <a:p>
            <a:pPr eaLnBrk="1" hangingPunct="1">
              <a:buFont typeface="Wingdings" pitchFamily="2" charset="2"/>
              <a:buNone/>
              <a:tabLst>
                <a:tab pos="457200" algn="l"/>
                <a:tab pos="914400" algn="l"/>
                <a:tab pos="1371600" algn="l"/>
              </a:tabLst>
            </a:pPr>
            <a:r>
              <a:rPr lang="en-US"/>
              <a:t>	&lt;Title  </a:t>
            </a:r>
            <a:r>
              <a:rPr lang="en-US" b="1">
                <a:solidFill>
                  <a:srgbClr val="FF0000"/>
                </a:solidFill>
              </a:rPr>
              <a:t>bs: </a:t>
            </a:r>
            <a:r>
              <a:rPr lang="en-US">
                <a:solidFill>
                  <a:srgbClr val="0000FF"/>
                </a:solidFill>
              </a:rPr>
              <a:t>cover = “paperback” </a:t>
            </a:r>
            <a:r>
              <a:rPr lang="en-US"/>
              <a:t>&gt; Programming Languages &lt;/Title&gt; </a:t>
            </a:r>
          </a:p>
          <a:p>
            <a:pPr eaLnBrk="1" hangingPunct="1">
              <a:buFont typeface="Wingdings" pitchFamily="2" charset="2"/>
              <a:buNone/>
              <a:tabLst>
                <a:tab pos="457200" algn="l"/>
                <a:tab pos="914400" algn="l"/>
                <a:tab pos="1371600" algn="l"/>
              </a:tabLst>
            </a:pPr>
            <a:r>
              <a:rPr lang="en-US"/>
              <a:t>	&lt;Author&gt;Yinong Chen&lt;/Author&gt; </a:t>
            </a:r>
          </a:p>
          <a:p>
            <a:pPr eaLnBrk="1" hangingPunct="1">
              <a:buFont typeface="Wingdings" pitchFamily="2" charset="2"/>
              <a:buNone/>
              <a:tabLst>
                <a:tab pos="457200" algn="l"/>
                <a:tab pos="914400" algn="l"/>
                <a:tab pos="1371600" algn="l"/>
              </a:tabLst>
            </a:pPr>
            <a:r>
              <a:rPr lang="en-US"/>
              <a:t>	&lt;Author&gt;W.T. Tsai&lt;/Author&gt; </a:t>
            </a:r>
          </a:p>
          <a:p>
            <a:pPr eaLnBrk="1" hangingPunct="1">
              <a:buFont typeface="Wingdings" pitchFamily="2" charset="2"/>
              <a:buNone/>
              <a:tabLst>
                <a:tab pos="457200" algn="l"/>
                <a:tab pos="914400" algn="l"/>
                <a:tab pos="1371600" algn="l"/>
              </a:tabLst>
            </a:pPr>
            <a:r>
              <a:rPr lang="en-US"/>
              <a:t>	&lt;Year </a:t>
            </a:r>
            <a:r>
              <a:rPr lang="en-US">
                <a:solidFill>
                  <a:srgbClr val="0000FF"/>
                </a:solidFill>
              </a:rPr>
              <a:t>edition = “2” </a:t>
            </a:r>
            <a:r>
              <a:rPr lang="en-US"/>
              <a:t>&gt;2006&lt;/Year&gt; </a:t>
            </a:r>
          </a:p>
          <a:p>
            <a:pPr eaLnBrk="1" hangingPunct="1">
              <a:buFont typeface="Wingdings" pitchFamily="2" charset="2"/>
              <a:buNone/>
              <a:tabLst>
                <a:tab pos="457200" algn="l"/>
                <a:tab pos="914400" algn="l"/>
                <a:tab pos="1371600" algn="l"/>
              </a:tabLst>
            </a:pPr>
            <a:r>
              <a:rPr lang="en-US"/>
              <a:t>	&lt;ISBN&gt;0-7575-2974-7&lt;/ISBN&gt; </a:t>
            </a:r>
          </a:p>
          <a:p>
            <a:pPr eaLnBrk="1" hangingPunct="1">
              <a:buFont typeface="Wingdings" pitchFamily="2" charset="2"/>
              <a:buNone/>
              <a:tabLst>
                <a:tab pos="457200" algn="l"/>
                <a:tab pos="914400" algn="l"/>
                <a:tab pos="1371600" algn="l"/>
              </a:tabLst>
            </a:pPr>
            <a:r>
              <a:rPr lang="en-US"/>
              <a:t>&lt;/Book&gt; </a:t>
            </a:r>
          </a:p>
        </p:txBody>
      </p:sp>
      <p:sp>
        <p:nvSpPr>
          <p:cNvPr id="6" name="Rounded Rectangular Callout 5"/>
          <p:cNvSpPr>
            <a:spLocks noChangeArrowheads="1"/>
          </p:cNvSpPr>
          <p:nvPr/>
        </p:nvSpPr>
        <p:spPr bwMode="auto">
          <a:xfrm>
            <a:off x="5486400" y="3967163"/>
            <a:ext cx="2133600" cy="528637"/>
          </a:xfrm>
          <a:prstGeom prst="wedgeRoundRectCallout">
            <a:avLst>
              <a:gd name="adj1" fmla="val -89037"/>
              <a:gd name="adj2" fmla="val 109000"/>
              <a:gd name="adj3" fmla="val 16667"/>
            </a:avLst>
          </a:prstGeom>
          <a:solidFill>
            <a:srgbClr val="FFFFCC"/>
          </a:solidFill>
          <a:ln w="9525" algn="ctr">
            <a:solidFill>
              <a:schemeClr val="tx1"/>
            </a:solidFill>
            <a:round/>
            <a:headEnd/>
            <a:tailEnd/>
          </a:ln>
        </p:spPr>
        <p:txBody>
          <a:bodyPr/>
          <a:lstStyle/>
          <a:p>
            <a:r>
              <a:rPr lang="en-US"/>
              <a:t>Default namespace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wipe(left)">
                                      <p:cBhvr>
                                        <p:cTn id="7" dur="500"/>
                                        <p:tgtEl>
                                          <p:spTgt spid="83971">
                                            <p:txEl>
                                              <p:pRg st="2" end="2"/>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3973"/>
                                        </p:tgtEl>
                                        <p:attrNameLst>
                                          <p:attrName>style.visibility</p:attrName>
                                        </p:attrNameLst>
                                      </p:cBhvr>
                                      <p:to>
                                        <p:strVal val="visible"/>
                                      </p:to>
                                    </p:set>
                                    <p:animEffect transition="in" filter="wipe(left)">
                                      <p:cBhvr>
                                        <p:cTn id="11" dur="500"/>
                                        <p:tgtEl>
                                          <p:spTgt spid="83973"/>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61CDD139-A81F-445E-9BAE-68A76A147169}" type="slidenum">
              <a:rPr lang="en-US" smtClean="0"/>
              <a:pPr/>
              <a:t>3</a:t>
            </a:fld>
            <a:endParaRPr lang="en-US" smtClean="0"/>
          </a:p>
        </p:txBody>
      </p:sp>
      <p:sp>
        <p:nvSpPr>
          <p:cNvPr id="6147" name="Rectangle 2"/>
          <p:cNvSpPr>
            <a:spLocks noGrp="1" noChangeArrowheads="1"/>
          </p:cNvSpPr>
          <p:nvPr>
            <p:ph type="title"/>
          </p:nvPr>
        </p:nvSpPr>
        <p:spPr/>
        <p:txBody>
          <a:bodyPr/>
          <a:lstStyle/>
          <a:p>
            <a:pPr eaLnBrk="1" hangingPunct="1"/>
            <a:r>
              <a:rPr lang="en-US" sz="2800" smtClean="0"/>
              <a:t>Why Do We Need Type and Schema Definition?</a:t>
            </a:r>
          </a:p>
        </p:txBody>
      </p:sp>
      <p:sp>
        <p:nvSpPr>
          <p:cNvPr id="508931" name="Rectangle 3"/>
          <p:cNvSpPr>
            <a:spLocks noGrp="1" noChangeArrowheads="1"/>
          </p:cNvSpPr>
          <p:nvPr>
            <p:ph type="body" idx="1"/>
          </p:nvPr>
        </p:nvSpPr>
        <p:spPr>
          <a:xfrm>
            <a:off x="533400" y="4038600"/>
            <a:ext cx="4343400" cy="2209800"/>
          </a:xfrm>
          <a:ln>
            <a:solidFill>
              <a:schemeClr val="tx1"/>
            </a:solidFill>
          </a:ln>
        </p:spPr>
        <p:txBody>
          <a:bodyPr/>
          <a:lstStyle/>
          <a:p>
            <a:pPr eaLnBrk="1" hangingPunct="1">
              <a:lnSpc>
                <a:spcPct val="90000"/>
              </a:lnSpc>
              <a:buFont typeface="Wingdings" pitchFamily="2" charset="2"/>
              <a:buNone/>
            </a:pPr>
            <a:r>
              <a:rPr lang="en-US" sz="2400" smtClean="0"/>
              <a:t>&lt;time&gt; </a:t>
            </a:r>
          </a:p>
          <a:p>
            <a:pPr eaLnBrk="1" hangingPunct="1">
              <a:lnSpc>
                <a:spcPct val="90000"/>
              </a:lnSpc>
              <a:buFont typeface="Wingdings" pitchFamily="2" charset="2"/>
              <a:buNone/>
            </a:pPr>
            <a:r>
              <a:rPr lang="en-US" sz="2400" smtClean="0"/>
              <a:t>          &lt;hour&gt;18&lt;/hour&gt; </a:t>
            </a:r>
          </a:p>
          <a:p>
            <a:pPr eaLnBrk="1" hangingPunct="1">
              <a:lnSpc>
                <a:spcPct val="90000"/>
              </a:lnSpc>
              <a:buFont typeface="Wingdings" pitchFamily="2" charset="2"/>
              <a:buNone/>
            </a:pPr>
            <a:r>
              <a:rPr lang="en-US" sz="2400" smtClean="0"/>
              <a:t>          &lt;minute&gt;59&lt;/minute&gt; </a:t>
            </a:r>
          </a:p>
          <a:p>
            <a:pPr eaLnBrk="1" hangingPunct="1">
              <a:lnSpc>
                <a:spcPct val="90000"/>
              </a:lnSpc>
              <a:buFont typeface="Wingdings" pitchFamily="2" charset="2"/>
              <a:buNone/>
            </a:pPr>
            <a:r>
              <a:rPr lang="en-US" sz="2400" smtClean="0"/>
              <a:t>          &lt;second&gt;2&lt;/second&gt; </a:t>
            </a:r>
          </a:p>
          <a:p>
            <a:pPr eaLnBrk="1" hangingPunct="1">
              <a:lnSpc>
                <a:spcPct val="90000"/>
              </a:lnSpc>
              <a:buFont typeface="Wingdings" pitchFamily="2" charset="2"/>
              <a:buNone/>
            </a:pPr>
            <a:r>
              <a:rPr lang="en-US" sz="2400" smtClean="0"/>
              <a:t>&lt;/time&gt;</a:t>
            </a:r>
          </a:p>
        </p:txBody>
      </p:sp>
      <p:sp>
        <p:nvSpPr>
          <p:cNvPr id="6149" name="Rectangle 4"/>
          <p:cNvSpPr>
            <a:spLocks noChangeArrowheads="1"/>
          </p:cNvSpPr>
          <p:nvPr/>
        </p:nvSpPr>
        <p:spPr bwMode="auto">
          <a:xfrm>
            <a:off x="609600" y="1371600"/>
            <a:ext cx="4267200" cy="2209800"/>
          </a:xfrm>
          <a:prstGeom prst="rect">
            <a:avLst/>
          </a:prstGeom>
          <a:noFill/>
          <a:ln w="9525">
            <a:solidFill>
              <a:schemeClr val="tx1"/>
            </a:solidFill>
            <a:miter lim="800000"/>
            <a:headEnd/>
            <a:tailEnd/>
          </a:ln>
        </p:spPr>
        <p:txBody>
          <a:bodyPr/>
          <a:lstStyle/>
          <a:p>
            <a:pPr marL="342900" indent="-342900" eaLnBrk="1" hangingPunct="1">
              <a:spcBef>
                <a:spcPct val="20000"/>
              </a:spcBef>
              <a:buClr>
                <a:schemeClr val="folHlink"/>
              </a:buClr>
              <a:buSzPct val="60000"/>
              <a:buFont typeface="Wingdings" pitchFamily="2" charset="2"/>
              <a:buNone/>
            </a:pPr>
            <a:r>
              <a:rPr lang="en-US" sz="2400"/>
              <a:t>&lt;time&gt; </a:t>
            </a:r>
          </a:p>
          <a:p>
            <a:pPr marL="342900" indent="-342900" eaLnBrk="1" hangingPunct="1">
              <a:spcBef>
                <a:spcPct val="20000"/>
              </a:spcBef>
              <a:buClr>
                <a:schemeClr val="folHlink"/>
              </a:buClr>
              <a:buSzPct val="60000"/>
              <a:buFont typeface="Wingdings" pitchFamily="2" charset="2"/>
              <a:buNone/>
            </a:pPr>
            <a:r>
              <a:rPr lang="en-US" sz="2400"/>
              <a:t>          &lt;hour&gt;12&lt;/hour&gt; </a:t>
            </a:r>
          </a:p>
          <a:p>
            <a:pPr marL="342900" indent="-342900" eaLnBrk="1" hangingPunct="1">
              <a:spcBef>
                <a:spcPct val="20000"/>
              </a:spcBef>
              <a:buClr>
                <a:schemeClr val="folHlink"/>
              </a:buClr>
              <a:buSzPct val="60000"/>
              <a:buFont typeface="Wingdings" pitchFamily="2" charset="2"/>
              <a:buNone/>
            </a:pPr>
            <a:r>
              <a:rPr lang="en-US" sz="2400"/>
              <a:t>          &lt;minute&gt;72&lt;/minute&gt; </a:t>
            </a:r>
          </a:p>
          <a:p>
            <a:pPr marL="342900" indent="-342900" eaLnBrk="1" hangingPunct="1">
              <a:spcBef>
                <a:spcPct val="20000"/>
              </a:spcBef>
              <a:buClr>
                <a:schemeClr val="folHlink"/>
              </a:buClr>
              <a:buSzPct val="60000"/>
              <a:buFont typeface="Wingdings" pitchFamily="2" charset="2"/>
              <a:buNone/>
            </a:pPr>
            <a:r>
              <a:rPr lang="en-US" sz="2400"/>
              <a:t>          &lt;second&gt;-5&lt;/second&gt; </a:t>
            </a:r>
          </a:p>
          <a:p>
            <a:pPr marL="342900" indent="-342900" eaLnBrk="1" hangingPunct="1">
              <a:spcBef>
                <a:spcPct val="20000"/>
              </a:spcBef>
              <a:buClr>
                <a:schemeClr val="folHlink"/>
              </a:buClr>
              <a:buSzPct val="60000"/>
              <a:buFont typeface="Wingdings" pitchFamily="2" charset="2"/>
              <a:buNone/>
            </a:pPr>
            <a:r>
              <a:rPr lang="en-US" sz="2400"/>
              <a:t>&lt;/time&gt;</a:t>
            </a:r>
          </a:p>
        </p:txBody>
      </p:sp>
      <p:sp>
        <p:nvSpPr>
          <p:cNvPr id="508933" name="AutoShape 5"/>
          <p:cNvSpPr>
            <a:spLocks noChangeArrowheads="1"/>
          </p:cNvSpPr>
          <p:nvPr/>
        </p:nvSpPr>
        <p:spPr bwMode="auto">
          <a:xfrm>
            <a:off x="5105400" y="1066800"/>
            <a:ext cx="2590800" cy="1524000"/>
          </a:xfrm>
          <a:prstGeom prst="cloudCallout">
            <a:avLst>
              <a:gd name="adj1" fmla="val -43750"/>
              <a:gd name="adj2" fmla="val 70000"/>
            </a:avLst>
          </a:prstGeom>
          <a:solidFill>
            <a:schemeClr val="bg1"/>
          </a:solidFill>
          <a:ln w="9525">
            <a:solidFill>
              <a:schemeClr val="tx1"/>
            </a:solidFill>
            <a:round/>
            <a:headEnd/>
            <a:tailEnd/>
          </a:ln>
        </p:spPr>
        <p:txBody>
          <a:bodyPr/>
          <a:lstStyle/>
          <a:p>
            <a:pPr algn="ctr"/>
            <a:endParaRPr lang="en-US"/>
          </a:p>
          <a:p>
            <a:pPr algn="ctr"/>
            <a:r>
              <a:rPr lang="en-US"/>
              <a:t>What is wrong?</a:t>
            </a:r>
          </a:p>
        </p:txBody>
      </p:sp>
      <p:sp>
        <p:nvSpPr>
          <p:cNvPr id="508934" name="AutoShape 6"/>
          <p:cNvSpPr>
            <a:spLocks noChangeArrowheads="1"/>
          </p:cNvSpPr>
          <p:nvPr/>
        </p:nvSpPr>
        <p:spPr bwMode="auto">
          <a:xfrm>
            <a:off x="5105400" y="4267200"/>
            <a:ext cx="2590800" cy="1524000"/>
          </a:xfrm>
          <a:prstGeom prst="cloudCallout">
            <a:avLst>
              <a:gd name="adj1" fmla="val -43750"/>
              <a:gd name="adj2" fmla="val 70000"/>
            </a:avLst>
          </a:prstGeom>
          <a:solidFill>
            <a:schemeClr val="bg1"/>
          </a:solidFill>
          <a:ln w="9525">
            <a:solidFill>
              <a:schemeClr val="tx1"/>
            </a:solidFill>
            <a:round/>
            <a:headEnd/>
            <a:tailEnd/>
          </a:ln>
        </p:spPr>
        <p:txBody>
          <a:bodyPr/>
          <a:lstStyle/>
          <a:p>
            <a:pPr algn="ctr"/>
            <a:endParaRPr lang="en-US"/>
          </a:p>
          <a:p>
            <a:pPr algn="ctr"/>
            <a:r>
              <a:rPr lang="en-US"/>
              <a:t>Is this instance OK?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508933"/>
                                        </p:tgtEl>
                                        <p:attrNameLst>
                                          <p:attrName>style.visibility</p:attrName>
                                        </p:attrNameLst>
                                      </p:cBhvr>
                                      <p:to>
                                        <p:strVal val="visible"/>
                                      </p:to>
                                    </p:set>
                                    <p:anim calcmode="lin" valueType="num">
                                      <p:cBhvr>
                                        <p:cTn id="7" dur="1000" fill="hold"/>
                                        <p:tgtEl>
                                          <p:spTgt spid="508933"/>
                                        </p:tgtEl>
                                        <p:attrNameLst>
                                          <p:attrName>ppt_w</p:attrName>
                                        </p:attrNameLst>
                                      </p:cBhvr>
                                      <p:tavLst>
                                        <p:tav tm="0">
                                          <p:val>
                                            <p:fltVal val="0"/>
                                          </p:val>
                                        </p:tav>
                                        <p:tav tm="100000">
                                          <p:val>
                                            <p:strVal val="#ppt_w"/>
                                          </p:val>
                                        </p:tav>
                                      </p:tavLst>
                                    </p:anim>
                                    <p:anim calcmode="lin" valueType="num">
                                      <p:cBhvr>
                                        <p:cTn id="8" dur="1000" fill="hold"/>
                                        <p:tgtEl>
                                          <p:spTgt spid="508933"/>
                                        </p:tgtEl>
                                        <p:attrNameLst>
                                          <p:attrName>ppt_h</p:attrName>
                                        </p:attrNameLst>
                                      </p:cBhvr>
                                      <p:tavLst>
                                        <p:tav tm="0">
                                          <p:val>
                                            <p:fltVal val="0"/>
                                          </p:val>
                                        </p:tav>
                                        <p:tav tm="100000">
                                          <p:val>
                                            <p:strVal val="#ppt_h"/>
                                          </p:val>
                                        </p:tav>
                                      </p:tavLst>
                                    </p:anim>
                                    <p:anim calcmode="lin" valueType="num">
                                      <p:cBhvr>
                                        <p:cTn id="9" dur="1000" fill="hold"/>
                                        <p:tgtEl>
                                          <p:spTgt spid="508933"/>
                                        </p:tgtEl>
                                        <p:attrNameLst>
                                          <p:attrName>style.rotation</p:attrName>
                                        </p:attrNameLst>
                                      </p:cBhvr>
                                      <p:tavLst>
                                        <p:tav tm="0">
                                          <p:val>
                                            <p:fltVal val="90"/>
                                          </p:val>
                                        </p:tav>
                                        <p:tav tm="100000">
                                          <p:val>
                                            <p:fltVal val="0"/>
                                          </p:val>
                                        </p:tav>
                                      </p:tavLst>
                                    </p:anim>
                                    <p:animEffect transition="in" filter="fade">
                                      <p:cBhvr>
                                        <p:cTn id="10" dur="1000"/>
                                        <p:tgtEl>
                                          <p:spTgt spid="50893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508931">
                                            <p:bg/>
                                          </p:spTgt>
                                        </p:tgtEl>
                                        <p:attrNameLst>
                                          <p:attrName>style.visibility</p:attrName>
                                        </p:attrNameLst>
                                      </p:cBhvr>
                                      <p:to>
                                        <p:strVal val="visible"/>
                                      </p:to>
                                    </p:set>
                                    <p:anim calcmode="lin" valueType="num">
                                      <p:cBhvr>
                                        <p:cTn id="15" dur="1000" fill="hold"/>
                                        <p:tgtEl>
                                          <p:spTgt spid="508931">
                                            <p:bg/>
                                          </p:spTgt>
                                        </p:tgtEl>
                                        <p:attrNameLst>
                                          <p:attrName>ppt_w</p:attrName>
                                        </p:attrNameLst>
                                      </p:cBhvr>
                                      <p:tavLst>
                                        <p:tav tm="0">
                                          <p:val>
                                            <p:fltVal val="0"/>
                                          </p:val>
                                        </p:tav>
                                        <p:tav tm="100000">
                                          <p:val>
                                            <p:strVal val="#ppt_w"/>
                                          </p:val>
                                        </p:tav>
                                      </p:tavLst>
                                    </p:anim>
                                    <p:anim calcmode="lin" valueType="num">
                                      <p:cBhvr>
                                        <p:cTn id="16" dur="1000" fill="hold"/>
                                        <p:tgtEl>
                                          <p:spTgt spid="508931">
                                            <p:bg/>
                                          </p:spTgt>
                                        </p:tgtEl>
                                        <p:attrNameLst>
                                          <p:attrName>ppt_h</p:attrName>
                                        </p:attrNameLst>
                                      </p:cBhvr>
                                      <p:tavLst>
                                        <p:tav tm="0">
                                          <p:val>
                                            <p:fltVal val="0"/>
                                          </p:val>
                                        </p:tav>
                                        <p:tav tm="100000">
                                          <p:val>
                                            <p:strVal val="#ppt_h"/>
                                          </p:val>
                                        </p:tav>
                                      </p:tavLst>
                                    </p:anim>
                                    <p:anim calcmode="lin" valueType="num">
                                      <p:cBhvr>
                                        <p:cTn id="17" dur="1000" fill="hold"/>
                                        <p:tgtEl>
                                          <p:spTgt spid="508931">
                                            <p:bg/>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08931">
                                            <p:bg/>
                                          </p:spTgt>
                                        </p:tgtEl>
                                        <p:attrNameLst>
                                          <p:attrName>ppt_y</p:attrName>
                                        </p:attrNameLst>
                                      </p:cBhvr>
                                      <p:tavLst>
                                        <p:tav tm="0" fmla="#ppt_y+(sin(-2*pi*(1-$))*-#ppt_x+cos(-2*pi*(1-$))*(1-#ppt_y))*(1-$)">
                                          <p:val>
                                            <p:fltVal val="0"/>
                                          </p:val>
                                        </p:tav>
                                        <p:tav tm="100000">
                                          <p:val>
                                            <p:fltVal val="1"/>
                                          </p:val>
                                        </p:tav>
                                      </p:tavLst>
                                    </p:anim>
                                  </p:childTnLst>
                                </p:cTn>
                              </p:par>
                              <p:par>
                                <p:cTn id="19" presetID="15" presetClass="entr" presetSubtype="0" fill="hold" grpId="0" nodeType="withEffect">
                                  <p:stCondLst>
                                    <p:cond delay="0"/>
                                  </p:stCondLst>
                                  <p:childTnLst>
                                    <p:set>
                                      <p:cBhvr>
                                        <p:cTn id="20" dur="1" fill="hold">
                                          <p:stCondLst>
                                            <p:cond delay="0"/>
                                          </p:stCondLst>
                                        </p:cTn>
                                        <p:tgtEl>
                                          <p:spTgt spid="508931">
                                            <p:txEl>
                                              <p:pRg st="0" end="0"/>
                                            </p:txEl>
                                          </p:spTgt>
                                        </p:tgtEl>
                                        <p:attrNameLst>
                                          <p:attrName>style.visibility</p:attrName>
                                        </p:attrNameLst>
                                      </p:cBhvr>
                                      <p:to>
                                        <p:strVal val="visible"/>
                                      </p:to>
                                    </p:set>
                                    <p:anim calcmode="lin" valueType="num">
                                      <p:cBhvr>
                                        <p:cTn id="21" dur="1000" fill="hold"/>
                                        <p:tgtEl>
                                          <p:spTgt spid="508931">
                                            <p:txEl>
                                              <p:pRg st="0" end="0"/>
                                            </p:txEl>
                                          </p:spTgt>
                                        </p:tgtEl>
                                        <p:attrNameLst>
                                          <p:attrName>ppt_w</p:attrName>
                                        </p:attrNameLst>
                                      </p:cBhvr>
                                      <p:tavLst>
                                        <p:tav tm="0">
                                          <p:val>
                                            <p:fltVal val="0"/>
                                          </p:val>
                                        </p:tav>
                                        <p:tav tm="100000">
                                          <p:val>
                                            <p:strVal val="#ppt_w"/>
                                          </p:val>
                                        </p:tav>
                                      </p:tavLst>
                                    </p:anim>
                                    <p:anim calcmode="lin" valueType="num">
                                      <p:cBhvr>
                                        <p:cTn id="22" dur="1000" fill="hold"/>
                                        <p:tgtEl>
                                          <p:spTgt spid="508931">
                                            <p:txEl>
                                              <p:pRg st="0" end="0"/>
                                            </p:txEl>
                                          </p:spTgt>
                                        </p:tgtEl>
                                        <p:attrNameLst>
                                          <p:attrName>ppt_h</p:attrName>
                                        </p:attrNameLst>
                                      </p:cBhvr>
                                      <p:tavLst>
                                        <p:tav tm="0">
                                          <p:val>
                                            <p:fltVal val="0"/>
                                          </p:val>
                                        </p:tav>
                                        <p:tav tm="100000">
                                          <p:val>
                                            <p:strVal val="#ppt_h"/>
                                          </p:val>
                                        </p:tav>
                                      </p:tavLst>
                                    </p:anim>
                                    <p:anim calcmode="lin" valueType="num">
                                      <p:cBhvr>
                                        <p:cTn id="23" dur="1000" fill="hold"/>
                                        <p:tgtEl>
                                          <p:spTgt spid="50893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508931">
                                            <p:txEl>
                                              <p:pRg st="0" end="0"/>
                                            </p:txEl>
                                          </p:spTgt>
                                        </p:tgtEl>
                                        <p:attrNameLst>
                                          <p:attrName>ppt_y</p:attrName>
                                        </p:attrNameLst>
                                      </p:cBhvr>
                                      <p:tavLst>
                                        <p:tav tm="0" fmla="#ppt_y+(sin(-2*pi*(1-$))*-#ppt_x+cos(-2*pi*(1-$))*(1-#ppt_y))*(1-$)">
                                          <p:val>
                                            <p:fltVal val="0"/>
                                          </p:val>
                                        </p:tav>
                                        <p:tav tm="100000">
                                          <p:val>
                                            <p:fltVal val="1"/>
                                          </p:val>
                                        </p:tav>
                                      </p:tavLst>
                                    </p:anim>
                                  </p:childTnLst>
                                </p:cTn>
                              </p:par>
                              <p:par>
                                <p:cTn id="25" presetID="15" presetClass="entr" presetSubtype="0" fill="hold" grpId="0" nodeType="withEffect">
                                  <p:stCondLst>
                                    <p:cond delay="0"/>
                                  </p:stCondLst>
                                  <p:childTnLst>
                                    <p:set>
                                      <p:cBhvr>
                                        <p:cTn id="26" dur="1" fill="hold">
                                          <p:stCondLst>
                                            <p:cond delay="0"/>
                                          </p:stCondLst>
                                        </p:cTn>
                                        <p:tgtEl>
                                          <p:spTgt spid="508931">
                                            <p:txEl>
                                              <p:pRg st="1" end="1"/>
                                            </p:txEl>
                                          </p:spTgt>
                                        </p:tgtEl>
                                        <p:attrNameLst>
                                          <p:attrName>style.visibility</p:attrName>
                                        </p:attrNameLst>
                                      </p:cBhvr>
                                      <p:to>
                                        <p:strVal val="visible"/>
                                      </p:to>
                                    </p:set>
                                    <p:anim calcmode="lin" valueType="num">
                                      <p:cBhvr>
                                        <p:cTn id="27" dur="1000" fill="hold"/>
                                        <p:tgtEl>
                                          <p:spTgt spid="508931">
                                            <p:txEl>
                                              <p:pRg st="1" end="1"/>
                                            </p:txEl>
                                          </p:spTgt>
                                        </p:tgtEl>
                                        <p:attrNameLst>
                                          <p:attrName>ppt_w</p:attrName>
                                        </p:attrNameLst>
                                      </p:cBhvr>
                                      <p:tavLst>
                                        <p:tav tm="0">
                                          <p:val>
                                            <p:fltVal val="0"/>
                                          </p:val>
                                        </p:tav>
                                        <p:tav tm="100000">
                                          <p:val>
                                            <p:strVal val="#ppt_w"/>
                                          </p:val>
                                        </p:tav>
                                      </p:tavLst>
                                    </p:anim>
                                    <p:anim calcmode="lin" valueType="num">
                                      <p:cBhvr>
                                        <p:cTn id="28" dur="1000" fill="hold"/>
                                        <p:tgtEl>
                                          <p:spTgt spid="508931">
                                            <p:txEl>
                                              <p:pRg st="1" end="1"/>
                                            </p:txEl>
                                          </p:spTgt>
                                        </p:tgtEl>
                                        <p:attrNameLst>
                                          <p:attrName>ppt_h</p:attrName>
                                        </p:attrNameLst>
                                      </p:cBhvr>
                                      <p:tavLst>
                                        <p:tav tm="0">
                                          <p:val>
                                            <p:fltVal val="0"/>
                                          </p:val>
                                        </p:tav>
                                        <p:tav tm="100000">
                                          <p:val>
                                            <p:strVal val="#ppt_h"/>
                                          </p:val>
                                        </p:tav>
                                      </p:tavLst>
                                    </p:anim>
                                    <p:anim calcmode="lin" valueType="num">
                                      <p:cBhvr>
                                        <p:cTn id="29" dur="1000" fill="hold"/>
                                        <p:tgtEl>
                                          <p:spTgt spid="50893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508931">
                                            <p:txEl>
                                              <p:pRg st="1" end="1"/>
                                            </p:txEl>
                                          </p:spTgt>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grpId="0" nodeType="withEffect">
                                  <p:stCondLst>
                                    <p:cond delay="0"/>
                                  </p:stCondLst>
                                  <p:childTnLst>
                                    <p:set>
                                      <p:cBhvr>
                                        <p:cTn id="32" dur="1" fill="hold">
                                          <p:stCondLst>
                                            <p:cond delay="0"/>
                                          </p:stCondLst>
                                        </p:cTn>
                                        <p:tgtEl>
                                          <p:spTgt spid="508931">
                                            <p:txEl>
                                              <p:pRg st="2" end="2"/>
                                            </p:txEl>
                                          </p:spTgt>
                                        </p:tgtEl>
                                        <p:attrNameLst>
                                          <p:attrName>style.visibility</p:attrName>
                                        </p:attrNameLst>
                                      </p:cBhvr>
                                      <p:to>
                                        <p:strVal val="visible"/>
                                      </p:to>
                                    </p:set>
                                    <p:anim calcmode="lin" valueType="num">
                                      <p:cBhvr>
                                        <p:cTn id="33" dur="1000" fill="hold"/>
                                        <p:tgtEl>
                                          <p:spTgt spid="508931">
                                            <p:txEl>
                                              <p:pRg st="2" end="2"/>
                                            </p:txEl>
                                          </p:spTgt>
                                        </p:tgtEl>
                                        <p:attrNameLst>
                                          <p:attrName>ppt_w</p:attrName>
                                        </p:attrNameLst>
                                      </p:cBhvr>
                                      <p:tavLst>
                                        <p:tav tm="0">
                                          <p:val>
                                            <p:fltVal val="0"/>
                                          </p:val>
                                        </p:tav>
                                        <p:tav tm="100000">
                                          <p:val>
                                            <p:strVal val="#ppt_w"/>
                                          </p:val>
                                        </p:tav>
                                      </p:tavLst>
                                    </p:anim>
                                    <p:anim calcmode="lin" valueType="num">
                                      <p:cBhvr>
                                        <p:cTn id="34" dur="1000" fill="hold"/>
                                        <p:tgtEl>
                                          <p:spTgt spid="508931">
                                            <p:txEl>
                                              <p:pRg st="2" end="2"/>
                                            </p:txEl>
                                          </p:spTgt>
                                        </p:tgtEl>
                                        <p:attrNameLst>
                                          <p:attrName>ppt_h</p:attrName>
                                        </p:attrNameLst>
                                      </p:cBhvr>
                                      <p:tavLst>
                                        <p:tav tm="0">
                                          <p:val>
                                            <p:fltVal val="0"/>
                                          </p:val>
                                        </p:tav>
                                        <p:tav tm="100000">
                                          <p:val>
                                            <p:strVal val="#ppt_h"/>
                                          </p:val>
                                        </p:tav>
                                      </p:tavLst>
                                    </p:anim>
                                    <p:anim calcmode="lin" valueType="num">
                                      <p:cBhvr>
                                        <p:cTn id="35" dur="1000" fill="hold"/>
                                        <p:tgtEl>
                                          <p:spTgt spid="50893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508931">
                                            <p:txEl>
                                              <p:pRg st="2" end="2"/>
                                            </p:txEl>
                                          </p:spTgt>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grpId="0" nodeType="withEffect">
                                  <p:stCondLst>
                                    <p:cond delay="0"/>
                                  </p:stCondLst>
                                  <p:childTnLst>
                                    <p:set>
                                      <p:cBhvr>
                                        <p:cTn id="38" dur="1" fill="hold">
                                          <p:stCondLst>
                                            <p:cond delay="0"/>
                                          </p:stCondLst>
                                        </p:cTn>
                                        <p:tgtEl>
                                          <p:spTgt spid="508931">
                                            <p:txEl>
                                              <p:pRg st="3" end="3"/>
                                            </p:txEl>
                                          </p:spTgt>
                                        </p:tgtEl>
                                        <p:attrNameLst>
                                          <p:attrName>style.visibility</p:attrName>
                                        </p:attrNameLst>
                                      </p:cBhvr>
                                      <p:to>
                                        <p:strVal val="visible"/>
                                      </p:to>
                                    </p:set>
                                    <p:anim calcmode="lin" valueType="num">
                                      <p:cBhvr>
                                        <p:cTn id="39" dur="1000" fill="hold"/>
                                        <p:tgtEl>
                                          <p:spTgt spid="508931">
                                            <p:txEl>
                                              <p:pRg st="3" end="3"/>
                                            </p:txEl>
                                          </p:spTgt>
                                        </p:tgtEl>
                                        <p:attrNameLst>
                                          <p:attrName>ppt_w</p:attrName>
                                        </p:attrNameLst>
                                      </p:cBhvr>
                                      <p:tavLst>
                                        <p:tav tm="0">
                                          <p:val>
                                            <p:fltVal val="0"/>
                                          </p:val>
                                        </p:tav>
                                        <p:tav tm="100000">
                                          <p:val>
                                            <p:strVal val="#ppt_w"/>
                                          </p:val>
                                        </p:tav>
                                      </p:tavLst>
                                    </p:anim>
                                    <p:anim calcmode="lin" valueType="num">
                                      <p:cBhvr>
                                        <p:cTn id="40" dur="1000" fill="hold"/>
                                        <p:tgtEl>
                                          <p:spTgt spid="508931">
                                            <p:txEl>
                                              <p:pRg st="3" end="3"/>
                                            </p:txEl>
                                          </p:spTgt>
                                        </p:tgtEl>
                                        <p:attrNameLst>
                                          <p:attrName>ppt_h</p:attrName>
                                        </p:attrNameLst>
                                      </p:cBhvr>
                                      <p:tavLst>
                                        <p:tav tm="0">
                                          <p:val>
                                            <p:fltVal val="0"/>
                                          </p:val>
                                        </p:tav>
                                        <p:tav tm="100000">
                                          <p:val>
                                            <p:strVal val="#ppt_h"/>
                                          </p:val>
                                        </p:tav>
                                      </p:tavLst>
                                    </p:anim>
                                    <p:anim calcmode="lin" valueType="num">
                                      <p:cBhvr>
                                        <p:cTn id="41" dur="1000" fill="hold"/>
                                        <p:tgtEl>
                                          <p:spTgt spid="50893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508931">
                                            <p:txEl>
                                              <p:pRg st="3" end="3"/>
                                            </p:txEl>
                                          </p:spTgt>
                                        </p:tgtEl>
                                        <p:attrNameLst>
                                          <p:attrName>ppt_y</p:attrName>
                                        </p:attrNameLst>
                                      </p:cBhvr>
                                      <p:tavLst>
                                        <p:tav tm="0" fmla="#ppt_y+(sin(-2*pi*(1-$))*-#ppt_x+cos(-2*pi*(1-$))*(1-#ppt_y))*(1-$)">
                                          <p:val>
                                            <p:fltVal val="0"/>
                                          </p:val>
                                        </p:tav>
                                        <p:tav tm="100000">
                                          <p:val>
                                            <p:fltVal val="1"/>
                                          </p:val>
                                        </p:tav>
                                      </p:tavLst>
                                    </p:anim>
                                  </p:childTnLst>
                                </p:cTn>
                              </p:par>
                              <p:par>
                                <p:cTn id="43" presetID="15" presetClass="entr" presetSubtype="0" fill="hold" grpId="0" nodeType="withEffect">
                                  <p:stCondLst>
                                    <p:cond delay="0"/>
                                  </p:stCondLst>
                                  <p:childTnLst>
                                    <p:set>
                                      <p:cBhvr>
                                        <p:cTn id="44" dur="1" fill="hold">
                                          <p:stCondLst>
                                            <p:cond delay="0"/>
                                          </p:stCondLst>
                                        </p:cTn>
                                        <p:tgtEl>
                                          <p:spTgt spid="508931">
                                            <p:txEl>
                                              <p:pRg st="4" end="4"/>
                                            </p:txEl>
                                          </p:spTgt>
                                        </p:tgtEl>
                                        <p:attrNameLst>
                                          <p:attrName>style.visibility</p:attrName>
                                        </p:attrNameLst>
                                      </p:cBhvr>
                                      <p:to>
                                        <p:strVal val="visible"/>
                                      </p:to>
                                    </p:set>
                                    <p:anim calcmode="lin" valueType="num">
                                      <p:cBhvr>
                                        <p:cTn id="45" dur="1000" fill="hold"/>
                                        <p:tgtEl>
                                          <p:spTgt spid="508931">
                                            <p:txEl>
                                              <p:pRg st="4" end="4"/>
                                            </p:txEl>
                                          </p:spTgt>
                                        </p:tgtEl>
                                        <p:attrNameLst>
                                          <p:attrName>ppt_w</p:attrName>
                                        </p:attrNameLst>
                                      </p:cBhvr>
                                      <p:tavLst>
                                        <p:tav tm="0">
                                          <p:val>
                                            <p:fltVal val="0"/>
                                          </p:val>
                                        </p:tav>
                                        <p:tav tm="100000">
                                          <p:val>
                                            <p:strVal val="#ppt_w"/>
                                          </p:val>
                                        </p:tav>
                                      </p:tavLst>
                                    </p:anim>
                                    <p:anim calcmode="lin" valueType="num">
                                      <p:cBhvr>
                                        <p:cTn id="46" dur="1000" fill="hold"/>
                                        <p:tgtEl>
                                          <p:spTgt spid="508931">
                                            <p:txEl>
                                              <p:pRg st="4" end="4"/>
                                            </p:txEl>
                                          </p:spTgt>
                                        </p:tgtEl>
                                        <p:attrNameLst>
                                          <p:attrName>ppt_h</p:attrName>
                                        </p:attrNameLst>
                                      </p:cBhvr>
                                      <p:tavLst>
                                        <p:tav tm="0">
                                          <p:val>
                                            <p:fltVal val="0"/>
                                          </p:val>
                                        </p:tav>
                                        <p:tav tm="100000">
                                          <p:val>
                                            <p:strVal val="#ppt_h"/>
                                          </p:val>
                                        </p:tav>
                                      </p:tavLst>
                                    </p:anim>
                                    <p:anim calcmode="lin" valueType="num">
                                      <p:cBhvr>
                                        <p:cTn id="47" dur="1000" fill="hold"/>
                                        <p:tgtEl>
                                          <p:spTgt spid="508931">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508931">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par>
                          <p:cTn id="49" fill="hold" nodeType="afterGroup">
                            <p:stCondLst>
                              <p:cond delay="1000"/>
                            </p:stCondLst>
                            <p:childTnLst>
                              <p:par>
                                <p:cTn id="50" presetID="31" presetClass="entr" presetSubtype="0" fill="hold" grpId="0" nodeType="afterEffect">
                                  <p:stCondLst>
                                    <p:cond delay="0"/>
                                  </p:stCondLst>
                                  <p:iterate type="lt">
                                    <p:tmPct val="5000"/>
                                  </p:iterate>
                                  <p:childTnLst>
                                    <p:set>
                                      <p:cBhvr>
                                        <p:cTn id="51" dur="1" fill="hold">
                                          <p:stCondLst>
                                            <p:cond delay="0"/>
                                          </p:stCondLst>
                                        </p:cTn>
                                        <p:tgtEl>
                                          <p:spTgt spid="508934"/>
                                        </p:tgtEl>
                                        <p:attrNameLst>
                                          <p:attrName>style.visibility</p:attrName>
                                        </p:attrNameLst>
                                      </p:cBhvr>
                                      <p:to>
                                        <p:strVal val="visible"/>
                                      </p:to>
                                    </p:set>
                                    <p:anim calcmode="lin" valueType="num">
                                      <p:cBhvr>
                                        <p:cTn id="52" dur="1000" fill="hold"/>
                                        <p:tgtEl>
                                          <p:spTgt spid="508934"/>
                                        </p:tgtEl>
                                        <p:attrNameLst>
                                          <p:attrName>ppt_w</p:attrName>
                                        </p:attrNameLst>
                                      </p:cBhvr>
                                      <p:tavLst>
                                        <p:tav tm="0">
                                          <p:val>
                                            <p:fltVal val="0"/>
                                          </p:val>
                                        </p:tav>
                                        <p:tav tm="100000">
                                          <p:val>
                                            <p:strVal val="#ppt_w"/>
                                          </p:val>
                                        </p:tav>
                                      </p:tavLst>
                                    </p:anim>
                                    <p:anim calcmode="lin" valueType="num">
                                      <p:cBhvr>
                                        <p:cTn id="53" dur="1000" fill="hold"/>
                                        <p:tgtEl>
                                          <p:spTgt spid="508934"/>
                                        </p:tgtEl>
                                        <p:attrNameLst>
                                          <p:attrName>ppt_h</p:attrName>
                                        </p:attrNameLst>
                                      </p:cBhvr>
                                      <p:tavLst>
                                        <p:tav tm="0">
                                          <p:val>
                                            <p:fltVal val="0"/>
                                          </p:val>
                                        </p:tav>
                                        <p:tav tm="100000">
                                          <p:val>
                                            <p:strVal val="#ppt_h"/>
                                          </p:val>
                                        </p:tav>
                                      </p:tavLst>
                                    </p:anim>
                                    <p:anim calcmode="lin" valueType="num">
                                      <p:cBhvr>
                                        <p:cTn id="54" dur="1000" fill="hold"/>
                                        <p:tgtEl>
                                          <p:spTgt spid="508934"/>
                                        </p:tgtEl>
                                        <p:attrNameLst>
                                          <p:attrName>style.rotation</p:attrName>
                                        </p:attrNameLst>
                                      </p:cBhvr>
                                      <p:tavLst>
                                        <p:tav tm="0">
                                          <p:val>
                                            <p:fltVal val="90"/>
                                          </p:val>
                                        </p:tav>
                                        <p:tav tm="100000">
                                          <p:val>
                                            <p:fltVal val="0"/>
                                          </p:val>
                                        </p:tav>
                                      </p:tavLst>
                                    </p:anim>
                                    <p:animEffect transition="in" filter="fade">
                                      <p:cBhvr>
                                        <p:cTn id="55" dur="1000"/>
                                        <p:tgtEl>
                                          <p:spTgt spid="508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animBg="1"/>
      <p:bldP spid="508933" grpId="0" animBg="1"/>
      <p:bldP spid="50893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5"/>
          <p:cNvSpPr>
            <a:spLocks noChangeArrowheads="1"/>
          </p:cNvSpPr>
          <p:nvPr/>
        </p:nvSpPr>
        <p:spPr bwMode="auto">
          <a:xfrm>
            <a:off x="4114800" y="1066800"/>
            <a:ext cx="3962400" cy="1371600"/>
          </a:xfrm>
          <a:prstGeom prst="rect">
            <a:avLst/>
          </a:prstGeom>
          <a:noFill/>
          <a:ln w="9525">
            <a:solidFill>
              <a:schemeClr val="tx1"/>
            </a:solidFill>
            <a:miter lim="800000"/>
            <a:headEnd/>
            <a:tailEnd/>
          </a:ln>
        </p:spPr>
        <p:txBody>
          <a:bodyPr/>
          <a:lstStyle/>
          <a:p>
            <a:pPr marL="742950" lvl="1" indent="-285750" eaLnBrk="1" hangingPunct="1">
              <a:spcBef>
                <a:spcPct val="20000"/>
              </a:spcBef>
              <a:buClr>
                <a:schemeClr val="hlink"/>
              </a:buClr>
              <a:buSzPct val="55000"/>
              <a:tabLst>
                <a:tab pos="2403475" algn="l"/>
              </a:tabLst>
            </a:pPr>
            <a:r>
              <a:rPr lang="en-US">
                <a:solidFill>
                  <a:srgbClr val="0000FF"/>
                </a:solidFill>
              </a:rPr>
              <a:t>schema   	element   </a:t>
            </a:r>
          </a:p>
          <a:p>
            <a:pPr marL="742950" lvl="1" indent="-285750" eaLnBrk="1" hangingPunct="1">
              <a:spcBef>
                <a:spcPct val="20000"/>
              </a:spcBef>
              <a:buClr>
                <a:schemeClr val="hlink"/>
              </a:buClr>
              <a:buSzPct val="55000"/>
              <a:tabLst>
                <a:tab pos="2403475" algn="l"/>
              </a:tabLst>
            </a:pPr>
            <a:r>
              <a:rPr lang="en-US">
                <a:solidFill>
                  <a:srgbClr val="0000FF"/>
                </a:solidFill>
              </a:rPr>
              <a:t>complexType	sequence</a:t>
            </a:r>
          </a:p>
          <a:p>
            <a:pPr marL="742950" lvl="1" indent="-285750" eaLnBrk="1" hangingPunct="1">
              <a:spcBef>
                <a:spcPct val="20000"/>
              </a:spcBef>
              <a:buClr>
                <a:schemeClr val="hlink"/>
              </a:buClr>
              <a:buSzPct val="55000"/>
              <a:tabLst>
                <a:tab pos="2403475" algn="l"/>
              </a:tabLst>
            </a:pPr>
            <a:r>
              <a:rPr lang="en-US">
                <a:solidFill>
                  <a:srgbClr val="0000FF"/>
                </a:solidFill>
              </a:rPr>
              <a:t>choice        all   	boolean   	</a:t>
            </a:r>
          </a:p>
          <a:p>
            <a:pPr marL="742950" lvl="1" indent="-285750" eaLnBrk="1" hangingPunct="1">
              <a:spcBef>
                <a:spcPct val="20000"/>
              </a:spcBef>
              <a:buClr>
                <a:schemeClr val="hlink"/>
              </a:buClr>
              <a:buSzPct val="55000"/>
              <a:tabLst>
                <a:tab pos="2403475" algn="l"/>
              </a:tabLst>
            </a:pPr>
            <a:r>
              <a:rPr lang="en-US">
                <a:solidFill>
                  <a:srgbClr val="0000FF"/>
                </a:solidFill>
              </a:rPr>
              <a:t>integer    string      </a:t>
            </a:r>
            <a:r>
              <a:rPr lang="en-US"/>
              <a:t>	…</a:t>
            </a:r>
          </a:p>
        </p:txBody>
      </p:sp>
      <p:sp>
        <p:nvSpPr>
          <p:cNvPr id="26" name="Oval 25"/>
          <p:cNvSpPr>
            <a:spLocks noChangeArrowheads="1"/>
          </p:cNvSpPr>
          <p:nvPr/>
        </p:nvSpPr>
        <p:spPr bwMode="auto">
          <a:xfrm>
            <a:off x="990600" y="3200400"/>
            <a:ext cx="1905000" cy="457200"/>
          </a:xfrm>
          <a:prstGeom prst="ellipse">
            <a:avLst/>
          </a:prstGeom>
          <a:solidFill>
            <a:srgbClr val="FFFF00"/>
          </a:solidFill>
          <a:ln w="9525" algn="ctr">
            <a:solidFill>
              <a:srgbClr val="FFFF00"/>
            </a:solidFill>
            <a:round/>
            <a:headEnd/>
            <a:tailEnd/>
          </a:ln>
        </p:spPr>
        <p:txBody>
          <a:bodyPr/>
          <a:lstStyle/>
          <a:p>
            <a:endParaRPr lang="en-US"/>
          </a:p>
        </p:txBody>
      </p:sp>
      <p:sp>
        <p:nvSpPr>
          <p:cNvPr id="33796" name="Title 1"/>
          <p:cNvSpPr>
            <a:spLocks noGrp="1"/>
          </p:cNvSpPr>
          <p:nvPr>
            <p:ph type="title"/>
          </p:nvPr>
        </p:nvSpPr>
        <p:spPr/>
        <p:txBody>
          <a:bodyPr/>
          <a:lstStyle/>
          <a:p>
            <a:r>
              <a:rPr lang="en-US" smtClean="0"/>
              <a:t>Summary of XML Schema Example</a:t>
            </a:r>
          </a:p>
        </p:txBody>
      </p:sp>
      <p:sp>
        <p:nvSpPr>
          <p:cNvPr id="33797" name="Slide Number Placeholder 2"/>
          <p:cNvSpPr>
            <a:spLocks noGrp="1"/>
          </p:cNvSpPr>
          <p:nvPr>
            <p:ph type="sldNum" sz="quarter" idx="12"/>
          </p:nvPr>
        </p:nvSpPr>
        <p:spPr>
          <a:noFill/>
        </p:spPr>
        <p:txBody>
          <a:bodyPr/>
          <a:lstStyle/>
          <a:p>
            <a:fld id="{992E9AA0-6269-4762-AADF-6CE59632EF6C}" type="slidenum">
              <a:rPr lang="en-US" smtClean="0"/>
              <a:pPr/>
              <a:t>30</a:t>
            </a:fld>
            <a:endParaRPr lang="en-US" smtClean="0"/>
          </a:p>
        </p:txBody>
      </p:sp>
      <p:sp>
        <p:nvSpPr>
          <p:cNvPr id="33798" name="Rectangle 3"/>
          <p:cNvSpPr>
            <a:spLocks noChangeArrowheads="1"/>
          </p:cNvSpPr>
          <p:nvPr/>
        </p:nvSpPr>
        <p:spPr bwMode="auto">
          <a:xfrm>
            <a:off x="750888" y="1143000"/>
            <a:ext cx="2536825" cy="1200150"/>
          </a:xfrm>
          <a:prstGeom prst="rect">
            <a:avLst/>
          </a:prstGeom>
          <a:noFill/>
          <a:ln w="9525">
            <a:solidFill>
              <a:schemeClr val="tx1"/>
            </a:solidFill>
            <a:miter lim="800000"/>
            <a:headEnd/>
            <a:tailEnd/>
          </a:ln>
        </p:spPr>
        <p:txBody>
          <a:bodyPr>
            <a:spAutoFit/>
          </a:bodyPr>
          <a:lstStyle/>
          <a:p>
            <a:r>
              <a:rPr lang="en-US"/>
              <a:t>XML Schema Namespace</a:t>
            </a:r>
          </a:p>
          <a:p>
            <a:r>
              <a:rPr lang="en-US"/>
              <a:t>http://www.w3.org/2001/XMLSchema</a:t>
            </a:r>
          </a:p>
        </p:txBody>
      </p:sp>
      <p:grpSp>
        <p:nvGrpSpPr>
          <p:cNvPr id="2" name="Group 22"/>
          <p:cNvGrpSpPr>
            <a:grpSpLocks/>
          </p:cNvGrpSpPr>
          <p:nvPr/>
        </p:nvGrpSpPr>
        <p:grpSpPr bwMode="auto">
          <a:xfrm>
            <a:off x="495300" y="2439988"/>
            <a:ext cx="7581900" cy="2687637"/>
            <a:chOff x="495300" y="2439194"/>
            <a:chExt cx="7581900" cy="2689297"/>
          </a:xfrm>
        </p:grpSpPr>
        <p:sp>
          <p:nvSpPr>
            <p:cNvPr id="33812" name="Rectangle 7"/>
            <p:cNvSpPr>
              <a:spLocks noChangeArrowheads="1"/>
            </p:cNvSpPr>
            <p:nvPr/>
          </p:nvSpPr>
          <p:spPr bwMode="auto">
            <a:xfrm>
              <a:off x="495300" y="2819400"/>
              <a:ext cx="7581900" cy="2309091"/>
            </a:xfrm>
            <a:prstGeom prst="rect">
              <a:avLst/>
            </a:prstGeom>
            <a:noFill/>
            <a:ln w="9525">
              <a:solidFill>
                <a:schemeClr val="tx1"/>
              </a:solidFill>
              <a:miter lim="800000"/>
              <a:headEnd/>
              <a:tailEnd/>
            </a:ln>
          </p:spPr>
          <p:txBody>
            <a:bodyPr>
              <a:spAutoFit/>
            </a:bodyPr>
            <a:lstStyle/>
            <a:p>
              <a:pPr eaLnBrk="1" hangingPunct="1">
                <a:lnSpc>
                  <a:spcPct val="90000"/>
                </a:lnSpc>
                <a:buFont typeface="Wingdings" pitchFamily="2" charset="2"/>
                <a:buNone/>
                <a:tabLst>
                  <a:tab pos="463550" algn="l"/>
                  <a:tab pos="914400" algn="l"/>
                  <a:tab pos="1377950" algn="l"/>
                  <a:tab pos="1828800" algn="l"/>
                </a:tabLst>
              </a:pPr>
              <a:r>
                <a:rPr lang="en-US" sz="1600">
                  <a:latin typeface="Arial" charset="0"/>
                  <a:ea typeface="Arial Unicode MS" pitchFamily="34" charset="-128"/>
                  <a:cs typeface="Arial Unicode MS" pitchFamily="34" charset="-128"/>
                </a:rPr>
                <a:t>&lt;?xml version="1.0" encoding="UTF-8"?&gt; </a:t>
              </a:r>
            </a:p>
            <a:p>
              <a:pPr eaLnBrk="1" hangingPunct="1">
                <a:lnSpc>
                  <a:spcPct val="90000"/>
                </a:lnSpc>
                <a:buFont typeface="Wingdings" pitchFamily="2" charset="2"/>
                <a:buNone/>
                <a:tabLst>
                  <a:tab pos="463550" algn="l"/>
                  <a:tab pos="914400" algn="l"/>
                  <a:tab pos="1377950" algn="l"/>
                  <a:tab pos="1828800" algn="l"/>
                </a:tabLst>
              </a:pPr>
              <a:r>
                <a:rPr lang="en-US" sz="1600">
                  <a:latin typeface="Arial" charset="0"/>
                </a:rPr>
                <a:t>&lt;schema </a:t>
              </a:r>
              <a:r>
                <a:rPr lang="en-US" sz="1600">
                  <a:solidFill>
                    <a:srgbClr val="FF0000"/>
                  </a:solidFill>
                  <a:latin typeface="Arial" charset="0"/>
                </a:rPr>
                <a:t>xmlns="http://www.w3.org/2001/XMLSchema"</a:t>
              </a:r>
            </a:p>
            <a:p>
              <a:pPr eaLnBrk="1" hangingPunct="1">
                <a:lnSpc>
                  <a:spcPct val="90000"/>
                </a:lnSpc>
                <a:buFont typeface="Wingdings" pitchFamily="2" charset="2"/>
                <a:buNone/>
                <a:tabLst>
                  <a:tab pos="463550" algn="l"/>
                  <a:tab pos="914400" algn="l"/>
                  <a:tab pos="1377950" algn="l"/>
                  <a:tab pos="1828800" algn="l"/>
                </a:tabLst>
              </a:pPr>
              <a:r>
                <a:rPr lang="en-US" sz="1600">
                  <a:latin typeface="Arial" charset="0"/>
                </a:rPr>
                <a:t>           targetNamespace= "http://venus.eas.asu.edu/WSRepository/xml/"</a:t>
              </a:r>
            </a:p>
            <a:p>
              <a:pPr eaLnBrk="1" hangingPunct="1">
                <a:lnSpc>
                  <a:spcPct val="90000"/>
                </a:lnSpc>
                <a:buFont typeface="Wingdings" pitchFamily="2" charset="2"/>
                <a:buNone/>
                <a:tabLst>
                  <a:tab pos="463550" algn="l"/>
                  <a:tab pos="914400" algn="l"/>
                  <a:tab pos="1377950" algn="l"/>
                  <a:tab pos="1828800" algn="l"/>
                </a:tabLst>
              </a:pPr>
              <a:r>
                <a:rPr lang="en-US" sz="1600">
                  <a:latin typeface="Arial" charset="0"/>
                </a:rPr>
                <a:t>	…</a:t>
              </a:r>
            </a:p>
            <a:p>
              <a:pPr eaLnBrk="1" hangingPunct="1">
                <a:lnSpc>
                  <a:spcPct val="90000"/>
                </a:lnSpc>
                <a:buFont typeface="Wingdings" pitchFamily="2" charset="2"/>
                <a:buNone/>
                <a:tabLst>
                  <a:tab pos="463550" algn="l"/>
                  <a:tab pos="914400" algn="l"/>
                  <a:tab pos="1377950" algn="l"/>
                  <a:tab pos="1828800" algn="l"/>
                </a:tabLst>
              </a:pPr>
              <a:r>
                <a:rPr lang="en-US" sz="1600">
                  <a:latin typeface="Arial" charset="0"/>
                </a:rPr>
                <a:t>	&lt;element name="bookstore"&gt;</a:t>
              </a:r>
            </a:p>
            <a:p>
              <a:pPr eaLnBrk="1" hangingPunct="1">
                <a:lnSpc>
                  <a:spcPct val="90000"/>
                </a:lnSpc>
                <a:buFont typeface="Wingdings" pitchFamily="2" charset="2"/>
                <a:buNone/>
                <a:tabLst>
                  <a:tab pos="463550" algn="l"/>
                  <a:tab pos="914400" algn="l"/>
                  <a:tab pos="1377950" algn="l"/>
                  <a:tab pos="1828800" algn="l"/>
                </a:tabLst>
              </a:pPr>
              <a:r>
                <a:rPr lang="en-US" sz="1600">
                  <a:latin typeface="Arial" charset="0"/>
                </a:rPr>
                <a:t>		…</a:t>
              </a:r>
            </a:p>
            <a:p>
              <a:pPr eaLnBrk="1" hangingPunct="1">
                <a:lnSpc>
                  <a:spcPct val="90000"/>
                </a:lnSpc>
                <a:buFont typeface="Wingdings" pitchFamily="2" charset="2"/>
                <a:buNone/>
                <a:tabLst>
                  <a:tab pos="463550" algn="l"/>
                  <a:tab pos="914400" algn="l"/>
                  <a:tab pos="1377950" algn="l"/>
                  <a:tab pos="1828800" algn="l"/>
                </a:tabLst>
              </a:pPr>
              <a:r>
                <a:rPr lang="en-US" sz="1600">
                  <a:latin typeface="Arial" charset="0"/>
                </a:rPr>
                <a:t>	&lt;/element&gt;</a:t>
              </a:r>
            </a:p>
            <a:p>
              <a:pPr eaLnBrk="1" hangingPunct="1">
                <a:lnSpc>
                  <a:spcPct val="90000"/>
                </a:lnSpc>
                <a:buFont typeface="Wingdings" pitchFamily="2" charset="2"/>
                <a:buNone/>
                <a:tabLst>
                  <a:tab pos="463550" algn="l"/>
                  <a:tab pos="914400" algn="l"/>
                  <a:tab pos="1377950" algn="l"/>
                  <a:tab pos="1828800" algn="l"/>
                </a:tabLst>
              </a:pPr>
              <a:r>
                <a:rPr lang="en-US" sz="1600">
                  <a:latin typeface="Arial" charset="0"/>
                </a:rPr>
                <a:t>	&lt;element name="Book"&gt;</a:t>
              </a:r>
            </a:p>
            <a:p>
              <a:pPr eaLnBrk="1" hangingPunct="1">
                <a:lnSpc>
                  <a:spcPct val="90000"/>
                </a:lnSpc>
                <a:buFont typeface="Wingdings" pitchFamily="2" charset="2"/>
                <a:buNone/>
                <a:tabLst>
                  <a:tab pos="463550" algn="l"/>
                  <a:tab pos="914400" algn="l"/>
                  <a:tab pos="1377950" algn="l"/>
                  <a:tab pos="1828800" algn="l"/>
                </a:tabLst>
              </a:pPr>
              <a:r>
                <a:rPr lang="en-US" sz="1600">
                  <a:latin typeface="Arial" charset="0"/>
                </a:rPr>
                <a:t>		…</a:t>
              </a:r>
            </a:p>
            <a:p>
              <a:pPr eaLnBrk="1" hangingPunct="1">
                <a:lnSpc>
                  <a:spcPct val="90000"/>
                </a:lnSpc>
                <a:buFont typeface="Wingdings" pitchFamily="2" charset="2"/>
                <a:buNone/>
                <a:tabLst>
                  <a:tab pos="463550" algn="l"/>
                  <a:tab pos="914400" algn="l"/>
                  <a:tab pos="1377950" algn="l"/>
                  <a:tab pos="1828800" algn="l"/>
                </a:tabLst>
              </a:pPr>
              <a:r>
                <a:rPr lang="en-US" sz="1600">
                  <a:latin typeface="Arial" charset="0"/>
                </a:rPr>
                <a:t>	&lt;/element&gt;</a:t>
              </a:r>
            </a:p>
          </p:txBody>
        </p:sp>
        <p:cxnSp>
          <p:nvCxnSpPr>
            <p:cNvPr id="33813" name="Straight Arrow Connector 9"/>
            <p:cNvCxnSpPr>
              <a:cxnSpLocks noChangeShapeType="1"/>
              <a:stCxn id="4114" idx="2"/>
            </p:cNvCxnSpPr>
            <p:nvPr/>
          </p:nvCxnSpPr>
          <p:spPr bwMode="auto">
            <a:xfrm rot="5400000">
              <a:off x="5905500" y="2628900"/>
              <a:ext cx="381000" cy="1588"/>
            </a:xfrm>
            <a:prstGeom prst="straightConnector1">
              <a:avLst/>
            </a:prstGeom>
            <a:noFill/>
            <a:ln w="9525" algn="ctr">
              <a:solidFill>
                <a:schemeClr val="tx1"/>
              </a:solidFill>
              <a:round/>
              <a:headEnd/>
              <a:tailEnd type="arrow" w="med" len="med"/>
            </a:ln>
          </p:spPr>
        </p:cxnSp>
      </p:grpSp>
      <p:sp>
        <p:nvSpPr>
          <p:cNvPr id="4114" name="Rectangle 5"/>
          <p:cNvSpPr>
            <a:spLocks noChangeArrowheads="1"/>
          </p:cNvSpPr>
          <p:nvPr/>
        </p:nvSpPr>
        <p:spPr bwMode="auto">
          <a:xfrm>
            <a:off x="4114800" y="1066800"/>
            <a:ext cx="3962400" cy="1371600"/>
          </a:xfrm>
          <a:prstGeom prst="rect">
            <a:avLst/>
          </a:prstGeom>
          <a:noFill/>
          <a:ln w="9525">
            <a:solidFill>
              <a:schemeClr val="tx1"/>
            </a:solidFill>
            <a:miter lim="800000"/>
            <a:headEnd/>
            <a:tailEnd/>
          </a:ln>
        </p:spPr>
        <p:txBody>
          <a:bodyPr/>
          <a:lstStyle/>
          <a:p>
            <a:pPr marL="742950" lvl="1" indent="-285750" eaLnBrk="1" hangingPunct="1">
              <a:spcBef>
                <a:spcPct val="20000"/>
              </a:spcBef>
              <a:buClr>
                <a:schemeClr val="hlink"/>
              </a:buClr>
              <a:buSzPct val="55000"/>
              <a:tabLst>
                <a:tab pos="2403475" algn="l"/>
              </a:tabLst>
            </a:pPr>
            <a:r>
              <a:rPr lang="en-US">
                <a:solidFill>
                  <a:srgbClr val="0000FF"/>
                </a:solidFill>
              </a:rPr>
              <a:t>schema   	element   </a:t>
            </a:r>
          </a:p>
          <a:p>
            <a:pPr marL="742950" lvl="1" indent="-285750" eaLnBrk="1" hangingPunct="1">
              <a:spcBef>
                <a:spcPct val="20000"/>
              </a:spcBef>
              <a:buClr>
                <a:schemeClr val="hlink"/>
              </a:buClr>
              <a:buSzPct val="55000"/>
              <a:tabLst>
                <a:tab pos="2403475" algn="l"/>
              </a:tabLst>
            </a:pPr>
            <a:r>
              <a:rPr lang="en-US">
                <a:solidFill>
                  <a:srgbClr val="0000FF"/>
                </a:solidFill>
              </a:rPr>
              <a:t>complexType	sequence</a:t>
            </a:r>
          </a:p>
          <a:p>
            <a:pPr marL="742950" lvl="1" indent="-285750" eaLnBrk="1" hangingPunct="1">
              <a:spcBef>
                <a:spcPct val="20000"/>
              </a:spcBef>
              <a:buClr>
                <a:schemeClr val="hlink"/>
              </a:buClr>
              <a:buSzPct val="55000"/>
              <a:tabLst>
                <a:tab pos="2403475" algn="l"/>
              </a:tabLst>
            </a:pPr>
            <a:r>
              <a:rPr lang="en-US">
                <a:solidFill>
                  <a:srgbClr val="0000FF"/>
                </a:solidFill>
              </a:rPr>
              <a:t>choice        all   	boolean   	</a:t>
            </a:r>
          </a:p>
          <a:p>
            <a:pPr marL="742950" lvl="1" indent="-285750" eaLnBrk="1" hangingPunct="1">
              <a:spcBef>
                <a:spcPct val="20000"/>
              </a:spcBef>
              <a:buClr>
                <a:schemeClr val="hlink"/>
              </a:buClr>
              <a:buSzPct val="55000"/>
              <a:tabLst>
                <a:tab pos="2403475" algn="l"/>
              </a:tabLst>
            </a:pPr>
            <a:r>
              <a:rPr lang="en-US">
                <a:solidFill>
                  <a:srgbClr val="0000FF"/>
                </a:solidFill>
              </a:rPr>
              <a:t>integer    string      </a:t>
            </a:r>
            <a:r>
              <a:rPr lang="en-US"/>
              <a:t>	…</a:t>
            </a:r>
          </a:p>
        </p:txBody>
      </p:sp>
      <p:cxnSp>
        <p:nvCxnSpPr>
          <p:cNvPr id="4115" name="Straight Arrow Connector 11"/>
          <p:cNvCxnSpPr>
            <a:cxnSpLocks noChangeShapeType="1"/>
            <a:stCxn id="33798" idx="3"/>
            <a:endCxn id="4114" idx="1"/>
          </p:cNvCxnSpPr>
          <p:nvPr/>
        </p:nvCxnSpPr>
        <p:spPr bwMode="auto">
          <a:xfrm>
            <a:off x="3287713" y="1743075"/>
            <a:ext cx="827087" cy="9525"/>
          </a:xfrm>
          <a:prstGeom prst="straightConnector1">
            <a:avLst/>
          </a:prstGeom>
          <a:noFill/>
          <a:ln w="9525" algn="ctr">
            <a:solidFill>
              <a:schemeClr val="tx1"/>
            </a:solidFill>
            <a:round/>
            <a:headEnd/>
            <a:tailEnd type="arrow" w="med" len="med"/>
          </a:ln>
        </p:spPr>
      </p:cxnSp>
      <p:grpSp>
        <p:nvGrpSpPr>
          <p:cNvPr id="3" name="Group 23"/>
          <p:cNvGrpSpPr>
            <a:grpSpLocks/>
          </p:cNvGrpSpPr>
          <p:nvPr/>
        </p:nvGrpSpPr>
        <p:grpSpPr bwMode="auto">
          <a:xfrm>
            <a:off x="5029200" y="5127625"/>
            <a:ext cx="3049588" cy="1654175"/>
            <a:chOff x="5029200" y="5127722"/>
            <a:chExt cx="3048794" cy="1654067"/>
          </a:xfrm>
        </p:grpSpPr>
        <p:sp>
          <p:nvSpPr>
            <p:cNvPr id="33810" name="Rectangle 5"/>
            <p:cNvSpPr>
              <a:spLocks noChangeArrowheads="1"/>
            </p:cNvSpPr>
            <p:nvPr/>
          </p:nvSpPr>
          <p:spPr bwMode="auto">
            <a:xfrm>
              <a:off x="5029200" y="5359484"/>
              <a:ext cx="3048794" cy="1422305"/>
            </a:xfrm>
            <a:prstGeom prst="rect">
              <a:avLst/>
            </a:prstGeom>
            <a:noFill/>
            <a:ln w="9525">
              <a:solidFill>
                <a:schemeClr val="tx1"/>
              </a:solidFill>
              <a:miter lim="800000"/>
              <a:headEnd/>
              <a:tailEnd/>
            </a:ln>
          </p:spPr>
          <p:txBody>
            <a:bodyPr/>
            <a:lstStyle/>
            <a:p>
              <a:pPr marL="0" lvl="1" eaLnBrk="1" hangingPunct="1">
                <a:spcBef>
                  <a:spcPct val="20000"/>
                </a:spcBef>
                <a:buClr>
                  <a:schemeClr val="hlink"/>
                </a:buClr>
                <a:buSzPct val="55000"/>
                <a:tabLst>
                  <a:tab pos="1254125" algn="l"/>
                  <a:tab pos="2109788" algn="l"/>
                </a:tabLst>
              </a:pPr>
              <a:r>
                <a:rPr lang="en-US">
                  <a:solidFill>
                    <a:srgbClr val="0000FF"/>
                  </a:solidFill>
                </a:rPr>
                <a:t>element	boolean	integer</a:t>
              </a:r>
              <a:r>
                <a:rPr lang="en-US"/>
                <a:t>, </a:t>
              </a:r>
            </a:p>
            <a:p>
              <a:pPr marL="0" lvl="1" eaLnBrk="1" hangingPunct="1">
                <a:spcBef>
                  <a:spcPct val="20000"/>
                </a:spcBef>
                <a:buClr>
                  <a:schemeClr val="hlink"/>
                </a:buClr>
                <a:buSzPct val="55000"/>
                <a:tabLst>
                  <a:tab pos="1254125" algn="l"/>
                  <a:tab pos="2109788" algn="l"/>
                </a:tabLst>
              </a:pPr>
              <a:r>
                <a:rPr lang="en-US"/>
                <a:t>bookstore	Book	Title	</a:t>
              </a:r>
            </a:p>
            <a:p>
              <a:pPr marL="0" lvl="1" eaLnBrk="1" hangingPunct="1">
                <a:spcBef>
                  <a:spcPct val="20000"/>
                </a:spcBef>
                <a:buClr>
                  <a:schemeClr val="hlink"/>
                </a:buClr>
                <a:buSzPct val="55000"/>
                <a:tabLst>
                  <a:tab pos="1254125" algn="l"/>
                  <a:tab pos="2109788" algn="l"/>
                </a:tabLst>
              </a:pPr>
              <a:r>
                <a:rPr lang="en-US"/>
                <a:t>Author	Year	ISBN</a:t>
              </a:r>
            </a:p>
            <a:p>
              <a:pPr marL="0" lvl="1" eaLnBrk="1" hangingPunct="1">
                <a:spcBef>
                  <a:spcPct val="20000"/>
                </a:spcBef>
                <a:buClr>
                  <a:schemeClr val="hlink"/>
                </a:buClr>
                <a:buSzPct val="55000"/>
                <a:tabLst>
                  <a:tab pos="1254125" algn="l"/>
                  <a:tab pos="2109788" algn="l"/>
                </a:tabLst>
              </a:pPr>
              <a:r>
                <a:rPr lang="en-US"/>
                <a:t>Publisher</a:t>
              </a:r>
            </a:p>
          </p:txBody>
        </p:sp>
        <p:cxnSp>
          <p:nvCxnSpPr>
            <p:cNvPr id="33811" name="Straight Arrow Connector 14"/>
            <p:cNvCxnSpPr>
              <a:cxnSpLocks noChangeShapeType="1"/>
            </p:cNvCxnSpPr>
            <p:nvPr/>
          </p:nvCxnSpPr>
          <p:spPr bwMode="auto">
            <a:xfrm rot="16200000" flipH="1">
              <a:off x="6437519" y="5243405"/>
              <a:ext cx="231761" cy="395"/>
            </a:xfrm>
            <a:prstGeom prst="straightConnector1">
              <a:avLst/>
            </a:prstGeom>
            <a:noFill/>
            <a:ln w="9525" algn="ctr">
              <a:solidFill>
                <a:schemeClr val="tx1"/>
              </a:solidFill>
              <a:round/>
              <a:headEnd/>
              <a:tailEnd type="arrow" w="med" len="med"/>
            </a:ln>
          </p:spPr>
        </p:cxnSp>
      </p:grpSp>
      <p:grpSp>
        <p:nvGrpSpPr>
          <p:cNvPr id="4" name="Group 24"/>
          <p:cNvGrpSpPr>
            <a:grpSpLocks/>
          </p:cNvGrpSpPr>
          <p:nvPr/>
        </p:nvGrpSpPr>
        <p:grpSpPr bwMode="auto">
          <a:xfrm>
            <a:off x="990600" y="5359400"/>
            <a:ext cx="4038600" cy="1422400"/>
            <a:chOff x="990600" y="5359872"/>
            <a:chExt cx="4038600" cy="1421928"/>
          </a:xfrm>
        </p:grpSpPr>
        <p:sp>
          <p:nvSpPr>
            <p:cNvPr id="33808" name="Rectangle 16"/>
            <p:cNvSpPr>
              <a:spLocks noChangeArrowheads="1"/>
            </p:cNvSpPr>
            <p:nvPr/>
          </p:nvSpPr>
          <p:spPr bwMode="auto">
            <a:xfrm>
              <a:off x="990600" y="5359872"/>
              <a:ext cx="3695700" cy="1421928"/>
            </a:xfrm>
            <a:prstGeom prst="rect">
              <a:avLst/>
            </a:prstGeom>
            <a:solidFill>
              <a:schemeClr val="bg1"/>
            </a:solidFill>
            <a:ln w="9525">
              <a:solidFill>
                <a:schemeClr val="tx1"/>
              </a:solidFill>
              <a:miter lim="800000"/>
              <a:headEnd/>
              <a:tailEnd/>
            </a:ln>
          </p:spPr>
          <p:txBody>
            <a:bodyPr>
              <a:spAutoFit/>
            </a:bodyPr>
            <a:lstStyle/>
            <a:p>
              <a:pPr eaLnBrk="1" hangingPunct="1">
                <a:lnSpc>
                  <a:spcPct val="80000"/>
                </a:lnSpc>
                <a:buFont typeface="Wingdings" pitchFamily="2" charset="2"/>
                <a:buNone/>
                <a:tabLst>
                  <a:tab pos="457200" algn="l"/>
                  <a:tab pos="914400" algn="l"/>
                  <a:tab pos="1371600" algn="l"/>
                </a:tabLst>
              </a:pPr>
              <a:r>
                <a:rPr lang="en-US"/>
                <a:t>&lt;bookstore …&gt; </a:t>
              </a:r>
            </a:p>
            <a:p>
              <a:pPr eaLnBrk="1" hangingPunct="1">
                <a:lnSpc>
                  <a:spcPct val="80000"/>
                </a:lnSpc>
                <a:buFont typeface="Wingdings" pitchFamily="2" charset="2"/>
                <a:buNone/>
                <a:tabLst>
                  <a:tab pos="457200" algn="l"/>
                  <a:tab pos="914400" algn="l"/>
                  <a:tab pos="1371600" algn="l"/>
                </a:tabLst>
              </a:pPr>
              <a:r>
                <a:rPr lang="en-US"/>
                <a:t>        &lt;Book&gt; </a:t>
              </a:r>
            </a:p>
            <a:p>
              <a:pPr eaLnBrk="1" hangingPunct="1">
                <a:lnSpc>
                  <a:spcPct val="80000"/>
                </a:lnSpc>
                <a:buFont typeface="Wingdings" pitchFamily="2" charset="2"/>
                <a:buNone/>
                <a:tabLst>
                  <a:tab pos="457200" algn="l"/>
                  <a:tab pos="914400" algn="l"/>
                  <a:tab pos="1371600" algn="l"/>
                </a:tabLst>
              </a:pPr>
              <a:r>
                <a:rPr lang="en-US"/>
                <a:t>           	&lt;Title&gt;SOC&lt;/Title&gt; </a:t>
              </a:r>
            </a:p>
            <a:p>
              <a:pPr eaLnBrk="1" hangingPunct="1">
                <a:lnSpc>
                  <a:spcPct val="80000"/>
                </a:lnSpc>
                <a:buFont typeface="Wingdings" pitchFamily="2" charset="2"/>
                <a:buNone/>
                <a:tabLst>
                  <a:tab pos="457200" algn="l"/>
                  <a:tab pos="914400" algn="l"/>
                  <a:tab pos="1371600" algn="l"/>
                </a:tabLst>
              </a:pPr>
              <a:r>
                <a:rPr lang="en-US"/>
                <a:t>			…</a:t>
              </a:r>
            </a:p>
            <a:p>
              <a:pPr eaLnBrk="1" hangingPunct="1">
                <a:lnSpc>
                  <a:spcPct val="80000"/>
                </a:lnSpc>
                <a:buFont typeface="Wingdings" pitchFamily="2" charset="2"/>
                <a:buNone/>
                <a:tabLst>
                  <a:tab pos="457200" algn="l"/>
                  <a:tab pos="914400" algn="l"/>
                  <a:tab pos="1371600" algn="l"/>
                </a:tabLst>
              </a:pPr>
              <a:r>
                <a:rPr lang="en-US"/>
                <a:t>	&lt;/Book&gt; </a:t>
              </a:r>
            </a:p>
            <a:p>
              <a:pPr eaLnBrk="1" hangingPunct="1">
                <a:lnSpc>
                  <a:spcPct val="80000"/>
                </a:lnSpc>
                <a:buFont typeface="Wingdings" pitchFamily="2" charset="2"/>
                <a:buNone/>
                <a:tabLst>
                  <a:tab pos="457200" algn="l"/>
                  <a:tab pos="914400" algn="l"/>
                  <a:tab pos="1371600" algn="l"/>
                </a:tabLst>
              </a:pPr>
              <a:r>
                <a:rPr lang="en-US"/>
                <a:t>&lt;/bookstore&gt;</a:t>
              </a:r>
            </a:p>
          </p:txBody>
        </p:sp>
        <p:cxnSp>
          <p:nvCxnSpPr>
            <p:cNvPr id="33809" name="Straight Arrow Connector 18"/>
            <p:cNvCxnSpPr>
              <a:cxnSpLocks noChangeShapeType="1"/>
              <a:endCxn id="33808" idx="3"/>
            </p:cNvCxnSpPr>
            <p:nvPr/>
          </p:nvCxnSpPr>
          <p:spPr bwMode="auto">
            <a:xfrm rot="10800000">
              <a:off x="4686300" y="6070836"/>
              <a:ext cx="342900" cy="1587"/>
            </a:xfrm>
            <a:prstGeom prst="straightConnector1">
              <a:avLst/>
            </a:prstGeom>
            <a:noFill/>
            <a:ln w="9525" algn="ctr">
              <a:solidFill>
                <a:schemeClr val="tx1"/>
              </a:solidFill>
              <a:round/>
              <a:headEnd/>
              <a:tailEnd type="arrow" w="med" len="med"/>
            </a:ln>
          </p:spPr>
        </p:cxnSp>
      </p:grpSp>
      <p:sp>
        <p:nvSpPr>
          <p:cNvPr id="27" name="Rectangle 26"/>
          <p:cNvSpPr>
            <a:spLocks noChangeArrowheads="1"/>
          </p:cNvSpPr>
          <p:nvPr/>
        </p:nvSpPr>
        <p:spPr bwMode="auto">
          <a:xfrm rot="-5400000">
            <a:off x="7896226" y="1571625"/>
            <a:ext cx="1211262" cy="369887"/>
          </a:xfrm>
          <a:prstGeom prst="rect">
            <a:avLst/>
          </a:prstGeom>
          <a:noFill/>
          <a:ln w="9525">
            <a:noFill/>
            <a:miter lim="800000"/>
            <a:headEnd/>
            <a:tailEnd/>
          </a:ln>
        </p:spPr>
        <p:txBody>
          <a:bodyPr wrap="none">
            <a:spAutoFit/>
          </a:bodyPr>
          <a:lstStyle/>
          <a:p>
            <a:r>
              <a:rPr lang="en-US"/>
              <a:t>vocabulary</a:t>
            </a:r>
          </a:p>
        </p:txBody>
      </p:sp>
      <p:sp>
        <p:nvSpPr>
          <p:cNvPr id="28" name="Rectangle 27"/>
          <p:cNvSpPr>
            <a:spLocks noChangeArrowheads="1"/>
          </p:cNvSpPr>
          <p:nvPr/>
        </p:nvSpPr>
        <p:spPr bwMode="auto">
          <a:xfrm rot="-5400000">
            <a:off x="7973219" y="5885657"/>
            <a:ext cx="1209675" cy="369887"/>
          </a:xfrm>
          <a:prstGeom prst="rect">
            <a:avLst/>
          </a:prstGeom>
          <a:solidFill>
            <a:schemeClr val="bg1"/>
          </a:solidFill>
          <a:ln w="9525">
            <a:noFill/>
            <a:miter lim="800000"/>
            <a:headEnd/>
            <a:tailEnd/>
          </a:ln>
        </p:spPr>
        <p:txBody>
          <a:bodyPr wrap="none">
            <a:spAutoFit/>
          </a:bodyPr>
          <a:lstStyle/>
          <a:p>
            <a:r>
              <a:rPr lang="en-US"/>
              <a:t>vocabulary</a:t>
            </a:r>
          </a:p>
        </p:txBody>
      </p:sp>
      <p:sp>
        <p:nvSpPr>
          <p:cNvPr id="29" name="Rectangle 28"/>
          <p:cNvSpPr>
            <a:spLocks noChangeArrowheads="1"/>
          </p:cNvSpPr>
          <p:nvPr/>
        </p:nvSpPr>
        <p:spPr bwMode="auto">
          <a:xfrm rot="-5400000">
            <a:off x="7466013" y="3702050"/>
            <a:ext cx="2224088" cy="369887"/>
          </a:xfrm>
          <a:prstGeom prst="rect">
            <a:avLst/>
          </a:prstGeom>
          <a:noFill/>
          <a:ln w="9525">
            <a:noFill/>
            <a:miter lim="800000"/>
            <a:headEnd/>
            <a:tailEnd/>
          </a:ln>
        </p:spPr>
        <p:txBody>
          <a:bodyPr wrap="none">
            <a:spAutoFit/>
          </a:bodyPr>
          <a:lstStyle/>
          <a:p>
            <a:r>
              <a:rPr lang="en-US"/>
              <a:t>User-Defined Schema</a:t>
            </a:r>
          </a:p>
        </p:txBody>
      </p:sp>
      <p:sp>
        <p:nvSpPr>
          <p:cNvPr id="30" name="Rectangle 29"/>
          <p:cNvSpPr>
            <a:spLocks noChangeArrowheads="1"/>
          </p:cNvSpPr>
          <p:nvPr/>
        </p:nvSpPr>
        <p:spPr bwMode="auto">
          <a:xfrm rot="-5400000">
            <a:off x="88900" y="5886450"/>
            <a:ext cx="954088" cy="369888"/>
          </a:xfrm>
          <a:prstGeom prst="rect">
            <a:avLst/>
          </a:prstGeom>
          <a:noFill/>
          <a:ln w="9525">
            <a:noFill/>
            <a:miter lim="800000"/>
            <a:headEnd/>
            <a:tailEnd/>
          </a:ln>
        </p:spPr>
        <p:txBody>
          <a:bodyPr wrap="none">
            <a:spAutoFit/>
          </a:bodyPr>
          <a:lstStyle/>
          <a:p>
            <a:r>
              <a:rPr lang="en-US"/>
              <a:t>Instance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115"/>
                                        </p:tgtEl>
                                        <p:attrNameLst>
                                          <p:attrName>style.visibility</p:attrName>
                                        </p:attrNameLst>
                                      </p:cBhvr>
                                      <p:to>
                                        <p:strVal val="visible"/>
                                      </p:to>
                                    </p:set>
                                    <p:animEffect transition="in" filter="wipe(left)">
                                      <p:cBhvr>
                                        <p:cTn id="7" dur="500"/>
                                        <p:tgtEl>
                                          <p:spTgt spid="411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114"/>
                                        </p:tgtEl>
                                        <p:attrNameLst>
                                          <p:attrName>style.visibility</p:attrName>
                                        </p:attrNameLst>
                                      </p:cBhvr>
                                      <p:to>
                                        <p:strVal val="visible"/>
                                      </p:to>
                                    </p:set>
                                    <p:animEffect transition="in" filter="wipe(left)">
                                      <p:cBhvr>
                                        <p:cTn id="14" dur="500"/>
                                        <p:tgtEl>
                                          <p:spTgt spid="4114"/>
                                        </p:tgtEl>
                                      </p:cBhvr>
                                    </p:animEffect>
                                  </p:childTnLst>
                                </p:cTn>
                              </p:par>
                            </p:childTnLst>
                          </p:cTn>
                        </p:par>
                        <p:par>
                          <p:cTn id="15" fill="hold" nodeType="afterGroup">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0-#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500"/>
                                        <p:tgtEl>
                                          <p:spTgt spid="2"/>
                                        </p:tgtEl>
                                      </p:cBhvr>
                                    </p:animEffect>
                                  </p:childTnLst>
                                </p:cTn>
                              </p:par>
                            </p:childTnLst>
                          </p:cTn>
                        </p:par>
                        <p:par>
                          <p:cTn id="25" fill="hold" nodeType="after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0-#ppt_w/2"/>
                                          </p:val>
                                        </p:tav>
                                        <p:tav tm="100000">
                                          <p:val>
                                            <p:strVal val="#ppt_x"/>
                                          </p:val>
                                        </p:tav>
                                      </p:tavLst>
                                    </p:anim>
                                    <p:anim calcmode="lin" valueType="num">
                                      <p:cBhvr additive="base">
                                        <p:cTn id="2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2000"/>
                                        <p:tgtEl>
                                          <p:spTgt spid="26"/>
                                        </p:tgtEl>
                                      </p:cBhvr>
                                    </p:animEffect>
                                  </p:childTnLst>
                                </p:cTn>
                              </p:par>
                              <p:par>
                                <p:cTn id="35" presetID="8" presetClass="emph" presetSubtype="0" fill="hold" grpId="1" nodeType="withEffect">
                                  <p:stCondLst>
                                    <p:cond delay="0"/>
                                  </p:stCondLst>
                                  <p:childTnLst>
                                    <p:animRot by="21600000">
                                      <p:cBhvr>
                                        <p:cTn id="36" dur="2000" fill="hold"/>
                                        <p:tgtEl>
                                          <p:spTgt spid="26"/>
                                        </p:tgtEl>
                                        <p:attrNameLst>
                                          <p:attrName>r</p:attrName>
                                        </p:attrNameLst>
                                      </p:cBhvr>
                                    </p:animRot>
                                  </p:childTnLst>
                                </p:cTn>
                              </p:par>
                            </p:childTnLst>
                          </p:cTn>
                        </p:par>
                        <p:par>
                          <p:cTn id="37" fill="hold" nodeType="afterGroup">
                            <p:stCondLst>
                              <p:cond delay="2000"/>
                            </p:stCondLst>
                            <p:childTnLst>
                              <p:par>
                                <p:cTn id="38" presetID="42" presetClass="path" presetSubtype="0" accel="50000" decel="50000" fill="hold" grpId="1" nodeType="afterEffect">
                                  <p:stCondLst>
                                    <p:cond delay="0"/>
                                  </p:stCondLst>
                                  <p:childTnLst>
                                    <p:animMotion origin="layout" path="M 3.33333E-6 4.44444E-6 L -0.01667 0.37777 " pathEditMode="relative" rAng="0" ptsTypes="AA">
                                      <p:cBhvr>
                                        <p:cTn id="39" dur="2000" fill="hold"/>
                                        <p:tgtEl>
                                          <p:spTgt spid="4114"/>
                                        </p:tgtEl>
                                        <p:attrNameLst>
                                          <p:attrName>ppt_x</p:attrName>
                                          <p:attrName>ppt_y</p:attrName>
                                        </p:attrNameLst>
                                      </p:cBhvr>
                                      <p:rCtr x="-800" y="18900"/>
                                    </p:animMotion>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up)">
                                      <p:cBhvr>
                                        <p:cTn id="44" dur="500"/>
                                        <p:tgtEl>
                                          <p:spTgt spid="3"/>
                                        </p:tgtEl>
                                      </p:cBhvr>
                                    </p:animEffect>
                                  </p:childTnLst>
                                </p:cTn>
                              </p:par>
                            </p:childTnLst>
                          </p:cTn>
                        </p:par>
                        <p:par>
                          <p:cTn id="45" fill="hold" nodeType="afterGroup">
                            <p:stCondLst>
                              <p:cond delay="500"/>
                            </p:stCondLst>
                            <p:childTnLst>
                              <p:par>
                                <p:cTn id="46" presetID="2" presetClass="entr" presetSubtype="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0-#ppt_w/2"/>
                                          </p:val>
                                        </p:tav>
                                        <p:tav tm="100000">
                                          <p:val>
                                            <p:strVal val="#ppt_x"/>
                                          </p:val>
                                        </p:tav>
                                      </p:tavLst>
                                    </p:anim>
                                    <p:anim calcmode="lin" valueType="num">
                                      <p:cBhvr additive="base">
                                        <p:cTn id="49"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2"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right)">
                                      <p:cBhvr>
                                        <p:cTn id="54" dur="500"/>
                                        <p:tgtEl>
                                          <p:spTgt spid="4"/>
                                        </p:tgtEl>
                                      </p:cBhvr>
                                    </p:animEffect>
                                  </p:childTnLst>
                                </p:cTn>
                              </p:par>
                            </p:childTnLst>
                          </p:cTn>
                        </p:par>
                        <p:par>
                          <p:cTn id="55" fill="hold" nodeType="afterGroup">
                            <p:stCondLst>
                              <p:cond delay="500"/>
                            </p:stCondLst>
                            <p:childTnLst>
                              <p:par>
                                <p:cTn id="56" presetID="2" presetClass="entr" presetSubtype="2"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1+#ppt_w/2"/>
                                          </p:val>
                                        </p:tav>
                                        <p:tav tm="100000">
                                          <p:val>
                                            <p:strVal val="#ppt_x"/>
                                          </p:val>
                                        </p:tav>
                                      </p:tavLst>
                                    </p:anim>
                                    <p:anim calcmode="lin" valueType="num">
                                      <p:cBhvr additive="base">
                                        <p:cTn id="59"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6" grpId="0" animBg="1"/>
      <p:bldP spid="26" grpId="1" animBg="1"/>
      <p:bldP spid="4114" grpId="0" animBg="1"/>
      <p:bldP spid="4114" grpId="1" animBg="1"/>
      <p:bldP spid="27" grpId="0"/>
      <p:bldP spid="28" grpId="0" animBg="1"/>
      <p:bldP spid="29" grpId="0"/>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E8E444F5-5FCB-4A24-8FB7-0DBA10642634}" type="slidenum">
              <a:rPr lang="en-US" smtClean="0"/>
              <a:pPr/>
              <a:t>31</a:t>
            </a:fld>
            <a:endParaRPr lang="en-US" smtClean="0"/>
          </a:p>
        </p:txBody>
      </p:sp>
      <p:sp>
        <p:nvSpPr>
          <p:cNvPr id="34819" name="Rectangle 2"/>
          <p:cNvSpPr>
            <a:spLocks noGrp="1" noChangeArrowheads="1"/>
          </p:cNvSpPr>
          <p:nvPr>
            <p:ph type="title"/>
          </p:nvPr>
        </p:nvSpPr>
        <p:spPr/>
        <p:txBody>
          <a:bodyPr/>
          <a:lstStyle/>
          <a:p>
            <a:pPr eaLnBrk="1" hangingPunct="1"/>
            <a:r>
              <a:rPr lang="en-US" smtClean="0"/>
              <a:t>Multiple Levels of Validation</a:t>
            </a:r>
          </a:p>
        </p:txBody>
      </p:sp>
      <p:sp>
        <p:nvSpPr>
          <p:cNvPr id="81924" name="AutoShape 36"/>
          <p:cNvSpPr>
            <a:spLocks noChangeArrowheads="1"/>
          </p:cNvSpPr>
          <p:nvPr/>
        </p:nvSpPr>
        <p:spPr bwMode="black">
          <a:xfrm>
            <a:off x="1447800" y="4189413"/>
            <a:ext cx="2576513" cy="1903412"/>
          </a:xfrm>
          <a:prstGeom prst="roundRect">
            <a:avLst>
              <a:gd name="adj" fmla="val 50000"/>
            </a:avLst>
          </a:prstGeom>
          <a:noFill/>
          <a:ln w="38100" algn="ctr">
            <a:solidFill>
              <a:schemeClr val="accent1"/>
            </a:solidFill>
            <a:round/>
            <a:headEnd/>
            <a:tailEnd/>
          </a:ln>
        </p:spPr>
        <p:txBody>
          <a:bodyPr wrap="none" anchor="ctr"/>
          <a:lstStyle/>
          <a:p>
            <a:pPr algn="ctr"/>
            <a:r>
              <a:rPr lang="en-US"/>
              <a:t>The xml instance </a:t>
            </a:r>
            <a:br>
              <a:rPr lang="en-US"/>
            </a:br>
            <a:r>
              <a:rPr lang="en-US"/>
              <a:t>document</a:t>
            </a:r>
          </a:p>
          <a:p>
            <a:pPr algn="ctr"/>
            <a:r>
              <a:rPr lang="en-US"/>
              <a:t>conforms with the </a:t>
            </a:r>
          </a:p>
          <a:p>
            <a:pPr algn="ctr"/>
            <a:r>
              <a:rPr lang="en-US"/>
              <a:t>rules described</a:t>
            </a:r>
          </a:p>
          <a:p>
            <a:pPr algn="ctr"/>
            <a:r>
              <a:rPr lang="en-US"/>
              <a:t>in bookstore.xsd and </a:t>
            </a:r>
          </a:p>
          <a:p>
            <a:pPr algn="ctr"/>
            <a:r>
              <a:rPr lang="en-US"/>
              <a:t>in W3C standard</a:t>
            </a:r>
          </a:p>
        </p:txBody>
      </p:sp>
      <p:sp>
        <p:nvSpPr>
          <p:cNvPr id="498726" name="AutoShape 38"/>
          <p:cNvSpPr>
            <a:spLocks noChangeArrowheads="1"/>
          </p:cNvSpPr>
          <p:nvPr/>
        </p:nvSpPr>
        <p:spPr bwMode="black">
          <a:xfrm>
            <a:off x="4953000" y="4189413"/>
            <a:ext cx="2611438" cy="2133600"/>
          </a:xfrm>
          <a:prstGeom prst="roundRect">
            <a:avLst>
              <a:gd name="adj" fmla="val 50000"/>
            </a:avLst>
          </a:prstGeom>
          <a:noFill/>
          <a:ln w="38100" algn="ctr">
            <a:solidFill>
              <a:schemeClr val="hlink"/>
            </a:solidFill>
            <a:round/>
            <a:headEnd/>
            <a:tailEnd/>
          </a:ln>
        </p:spPr>
        <p:txBody>
          <a:bodyPr wrap="none" anchor="ctr"/>
          <a:lstStyle/>
          <a:p>
            <a:pPr algn="ctr"/>
            <a:r>
              <a:rPr lang="en-US"/>
              <a:t>bookstore.xsd </a:t>
            </a:r>
          </a:p>
          <a:p>
            <a:pPr algn="ctr"/>
            <a:r>
              <a:rPr lang="en-US"/>
              <a:t>is a valid schema </a:t>
            </a:r>
          </a:p>
          <a:p>
            <a:pPr algn="ctr"/>
            <a:r>
              <a:rPr lang="en-US"/>
              <a:t>document, i.e., it </a:t>
            </a:r>
          </a:p>
          <a:p>
            <a:pPr algn="ctr"/>
            <a:r>
              <a:rPr lang="en-US"/>
              <a:t>conforms with the rules </a:t>
            </a:r>
          </a:p>
          <a:p>
            <a:pPr algn="ctr"/>
            <a:r>
              <a:rPr lang="en-US"/>
              <a:t>described in the</a:t>
            </a:r>
          </a:p>
          <a:p>
            <a:pPr algn="ctr"/>
            <a:r>
              <a:rPr lang="en-US"/>
              <a:t>schema-for-</a:t>
            </a:r>
          </a:p>
          <a:p>
            <a:pPr algn="ctr"/>
            <a:r>
              <a:rPr lang="en-US"/>
              <a:t>schemas</a:t>
            </a:r>
          </a:p>
        </p:txBody>
      </p:sp>
      <p:sp>
        <p:nvSpPr>
          <p:cNvPr id="81926" name="AutoShape 4"/>
          <p:cNvSpPr>
            <a:spLocks noChangeArrowheads="1"/>
          </p:cNvSpPr>
          <p:nvPr/>
        </p:nvSpPr>
        <p:spPr bwMode="gray">
          <a:xfrm flipH="1">
            <a:off x="2681288" y="2427288"/>
            <a:ext cx="595312" cy="677862"/>
          </a:xfrm>
          <a:prstGeom prst="chevron">
            <a:avLst>
              <a:gd name="adj" fmla="val 52514"/>
            </a:avLst>
          </a:prstGeom>
          <a:solidFill>
            <a:schemeClr val="accent1"/>
          </a:solidFill>
          <a:ln w="0" algn="ctr">
            <a:noFill/>
            <a:miter lim="800000"/>
            <a:headEnd/>
            <a:tailEnd/>
          </a:ln>
        </p:spPr>
        <p:txBody>
          <a:bodyPr wrap="none" anchor="ctr"/>
          <a:lstStyle/>
          <a:p>
            <a:endParaRPr lang="en-US"/>
          </a:p>
        </p:txBody>
      </p:sp>
      <p:sp>
        <p:nvSpPr>
          <p:cNvPr id="498693" name="AutoShape 5"/>
          <p:cNvSpPr>
            <a:spLocks noChangeArrowheads="1"/>
          </p:cNvSpPr>
          <p:nvPr/>
        </p:nvSpPr>
        <p:spPr bwMode="gray">
          <a:xfrm flipH="1">
            <a:off x="5937250" y="2427288"/>
            <a:ext cx="595313" cy="677862"/>
          </a:xfrm>
          <a:prstGeom prst="chevron">
            <a:avLst>
              <a:gd name="adj" fmla="val 52514"/>
            </a:avLst>
          </a:prstGeom>
          <a:solidFill>
            <a:schemeClr val="hlink"/>
          </a:solidFill>
          <a:ln w="0" algn="ctr">
            <a:noFill/>
            <a:miter lim="800000"/>
            <a:headEnd/>
            <a:tailEnd/>
          </a:ln>
        </p:spPr>
        <p:txBody>
          <a:bodyPr wrap="none" anchor="ctr"/>
          <a:lstStyle/>
          <a:p>
            <a:endParaRPr lang="en-US"/>
          </a:p>
        </p:txBody>
      </p:sp>
      <p:sp>
        <p:nvSpPr>
          <p:cNvPr id="498694" name="Oval 6"/>
          <p:cNvSpPr>
            <a:spLocks noChangeArrowheads="1"/>
          </p:cNvSpPr>
          <p:nvPr/>
        </p:nvSpPr>
        <p:spPr bwMode="gray">
          <a:xfrm>
            <a:off x="6523038" y="1485900"/>
            <a:ext cx="2544762" cy="25447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695" name="Oval 7"/>
          <p:cNvSpPr>
            <a:spLocks noChangeArrowheads="1"/>
          </p:cNvSpPr>
          <p:nvPr/>
        </p:nvSpPr>
        <p:spPr bwMode="gray">
          <a:xfrm>
            <a:off x="6523038" y="1485900"/>
            <a:ext cx="2544762" cy="2544763"/>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en-US"/>
          </a:p>
        </p:txBody>
      </p:sp>
      <p:sp>
        <p:nvSpPr>
          <p:cNvPr id="498696" name="Oval 8"/>
          <p:cNvSpPr>
            <a:spLocks noChangeArrowheads="1"/>
          </p:cNvSpPr>
          <p:nvPr/>
        </p:nvSpPr>
        <p:spPr bwMode="gray">
          <a:xfrm>
            <a:off x="6689725" y="1652588"/>
            <a:ext cx="2211388" cy="22113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98697" name="Oval 9"/>
          <p:cNvSpPr>
            <a:spLocks noChangeArrowheads="1"/>
          </p:cNvSpPr>
          <p:nvPr/>
        </p:nvSpPr>
        <p:spPr bwMode="gray">
          <a:xfrm>
            <a:off x="6726238" y="1665288"/>
            <a:ext cx="2212975" cy="2211387"/>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en-US"/>
          </a:p>
        </p:txBody>
      </p:sp>
      <p:sp>
        <p:nvSpPr>
          <p:cNvPr id="34828" name="Oval 10"/>
          <p:cNvSpPr>
            <a:spLocks noChangeArrowheads="1"/>
          </p:cNvSpPr>
          <p:nvPr/>
        </p:nvSpPr>
        <p:spPr bwMode="gray">
          <a:xfrm>
            <a:off x="6808788" y="1762125"/>
            <a:ext cx="1992312" cy="1992313"/>
          </a:xfrm>
          <a:prstGeom prst="ellipse">
            <a:avLst/>
          </a:prstGeom>
          <a:solidFill>
            <a:srgbClr val="333333"/>
          </a:solidFill>
          <a:ln w="38100" algn="ctr">
            <a:noFill/>
            <a:round/>
            <a:headEnd/>
            <a:tailEnd/>
          </a:ln>
        </p:spPr>
        <p:txBody>
          <a:bodyPr anchor="ctr">
            <a:spAutoFit/>
          </a:bodyPr>
          <a:lstStyle/>
          <a:p>
            <a:endParaRPr lang="en-US"/>
          </a:p>
        </p:txBody>
      </p:sp>
      <p:grpSp>
        <p:nvGrpSpPr>
          <p:cNvPr id="34829" name="Group 31"/>
          <p:cNvGrpSpPr>
            <a:grpSpLocks/>
          </p:cNvGrpSpPr>
          <p:nvPr/>
        </p:nvGrpSpPr>
        <p:grpSpPr bwMode="auto">
          <a:xfrm>
            <a:off x="6843713" y="1784350"/>
            <a:ext cx="1928812" cy="1928813"/>
            <a:chOff x="4166" y="1706"/>
            <a:chExt cx="1252" cy="1252"/>
          </a:xfrm>
        </p:grpSpPr>
        <p:sp>
          <p:nvSpPr>
            <p:cNvPr id="34858" name="Oval 32"/>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4859" name="Oval 33"/>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4860" name="Oval 34"/>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4861" name="Oval 35"/>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grpSp>
        <p:nvGrpSpPr>
          <p:cNvPr id="3" name="Group 45"/>
          <p:cNvGrpSpPr>
            <a:grpSpLocks/>
          </p:cNvGrpSpPr>
          <p:nvPr/>
        </p:nvGrpSpPr>
        <p:grpSpPr bwMode="auto">
          <a:xfrm>
            <a:off x="76200" y="1485900"/>
            <a:ext cx="2544763" cy="2544763"/>
            <a:chOff x="644524" y="990600"/>
            <a:chExt cx="2544763" cy="2544763"/>
          </a:xfrm>
        </p:grpSpPr>
        <p:sp>
          <p:nvSpPr>
            <p:cNvPr id="498699" name="Oval 11"/>
            <p:cNvSpPr>
              <a:spLocks noChangeArrowheads="1"/>
            </p:cNvSpPr>
            <p:nvPr/>
          </p:nvSpPr>
          <p:spPr bwMode="gray">
            <a:xfrm>
              <a:off x="644524" y="990600"/>
              <a:ext cx="2544763" cy="254476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00" name="Oval 12"/>
            <p:cNvSpPr>
              <a:spLocks noChangeArrowheads="1"/>
            </p:cNvSpPr>
            <p:nvPr/>
          </p:nvSpPr>
          <p:spPr bwMode="gray">
            <a:xfrm>
              <a:off x="644524" y="990600"/>
              <a:ext cx="2544763" cy="254476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en-US"/>
            </a:p>
          </p:txBody>
        </p:sp>
        <p:sp>
          <p:nvSpPr>
            <p:cNvPr id="498701" name="Oval 13"/>
            <p:cNvSpPr>
              <a:spLocks noChangeArrowheads="1"/>
            </p:cNvSpPr>
            <p:nvPr/>
          </p:nvSpPr>
          <p:spPr bwMode="gray">
            <a:xfrm>
              <a:off x="811212" y="1157288"/>
              <a:ext cx="2211387" cy="2211387"/>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98702" name="Oval 14"/>
            <p:cNvSpPr>
              <a:spLocks noChangeArrowheads="1"/>
            </p:cNvSpPr>
            <p:nvPr/>
          </p:nvSpPr>
          <p:spPr bwMode="gray">
            <a:xfrm>
              <a:off x="812799" y="1160463"/>
              <a:ext cx="2212975" cy="2212975"/>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defRPr/>
              </a:pPr>
              <a:endParaRPr lang="en-US"/>
            </a:p>
          </p:txBody>
        </p:sp>
        <p:sp>
          <p:nvSpPr>
            <p:cNvPr id="34851" name="Oval 15"/>
            <p:cNvSpPr>
              <a:spLocks noChangeArrowheads="1"/>
            </p:cNvSpPr>
            <p:nvPr/>
          </p:nvSpPr>
          <p:spPr bwMode="gray">
            <a:xfrm>
              <a:off x="920749" y="1266825"/>
              <a:ext cx="1992313" cy="1992313"/>
            </a:xfrm>
            <a:prstGeom prst="ellipse">
              <a:avLst/>
            </a:prstGeom>
            <a:solidFill>
              <a:srgbClr val="333333"/>
            </a:solidFill>
            <a:ln w="38100" algn="ctr">
              <a:noFill/>
              <a:round/>
              <a:headEnd/>
              <a:tailEnd/>
            </a:ln>
          </p:spPr>
          <p:txBody>
            <a:bodyPr anchor="ctr">
              <a:spAutoFit/>
            </a:bodyPr>
            <a:lstStyle/>
            <a:p>
              <a:endParaRPr lang="en-US"/>
            </a:p>
          </p:txBody>
        </p:sp>
        <p:grpSp>
          <p:nvGrpSpPr>
            <p:cNvPr id="34852" name="Group 16"/>
            <p:cNvGrpSpPr>
              <a:grpSpLocks/>
            </p:cNvGrpSpPr>
            <p:nvPr/>
          </p:nvGrpSpPr>
          <p:grpSpPr bwMode="auto">
            <a:xfrm>
              <a:off x="952499" y="1296988"/>
              <a:ext cx="1928813" cy="1928812"/>
              <a:chOff x="4166" y="1706"/>
              <a:chExt cx="1252" cy="1252"/>
            </a:xfrm>
          </p:grpSpPr>
          <p:sp>
            <p:nvSpPr>
              <p:cNvPr id="34854" name="Oval 1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4855" name="Oval 1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4856" name="Oval 1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4857" name="Oval 2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34853" name="Text Box 39"/>
            <p:cNvSpPr txBox="1">
              <a:spLocks noChangeArrowheads="1"/>
            </p:cNvSpPr>
            <p:nvPr/>
          </p:nvSpPr>
          <p:spPr bwMode="gray">
            <a:xfrm>
              <a:off x="1101724" y="1981200"/>
              <a:ext cx="1638300" cy="641350"/>
            </a:xfrm>
            <a:prstGeom prst="rect">
              <a:avLst/>
            </a:prstGeom>
            <a:noFill/>
            <a:ln w="9525" algn="ctr">
              <a:noFill/>
              <a:miter lim="800000"/>
              <a:headEnd/>
              <a:tailEnd/>
            </a:ln>
          </p:spPr>
          <p:txBody>
            <a:bodyPr wrap="none">
              <a:spAutoFit/>
            </a:bodyPr>
            <a:lstStyle/>
            <a:p>
              <a:pPr algn="ctr"/>
              <a:r>
                <a:rPr lang="en-US" b="1"/>
                <a:t>bookstore.xml</a:t>
              </a:r>
            </a:p>
            <a:p>
              <a:pPr algn="ctr"/>
              <a:r>
                <a:rPr lang="en-US"/>
                <a:t>User defined</a:t>
              </a:r>
            </a:p>
          </p:txBody>
        </p:sp>
      </p:grpSp>
      <p:grpSp>
        <p:nvGrpSpPr>
          <p:cNvPr id="5" name="Group 44"/>
          <p:cNvGrpSpPr>
            <a:grpSpLocks/>
          </p:cNvGrpSpPr>
          <p:nvPr/>
        </p:nvGrpSpPr>
        <p:grpSpPr bwMode="auto">
          <a:xfrm>
            <a:off x="3300413" y="1493838"/>
            <a:ext cx="2544762" cy="2544762"/>
            <a:chOff x="3868737" y="998538"/>
            <a:chExt cx="2544762" cy="2544762"/>
          </a:xfrm>
        </p:grpSpPr>
        <p:sp>
          <p:nvSpPr>
            <p:cNvPr id="498709" name="Oval 21"/>
            <p:cNvSpPr>
              <a:spLocks noChangeArrowheads="1"/>
            </p:cNvSpPr>
            <p:nvPr/>
          </p:nvSpPr>
          <p:spPr bwMode="gray">
            <a:xfrm>
              <a:off x="3868737" y="998538"/>
              <a:ext cx="2544762" cy="2544762"/>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10" name="Oval 22"/>
            <p:cNvSpPr>
              <a:spLocks noChangeArrowheads="1"/>
            </p:cNvSpPr>
            <p:nvPr/>
          </p:nvSpPr>
          <p:spPr bwMode="gray">
            <a:xfrm>
              <a:off x="3868737" y="998538"/>
              <a:ext cx="2544762" cy="2544762"/>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11" name="Oval 23"/>
            <p:cNvSpPr>
              <a:spLocks noChangeArrowheads="1"/>
            </p:cNvSpPr>
            <p:nvPr/>
          </p:nvSpPr>
          <p:spPr bwMode="gray">
            <a:xfrm>
              <a:off x="4035424" y="1165225"/>
              <a:ext cx="2211388" cy="2211388"/>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98712" name="Oval 24"/>
            <p:cNvSpPr>
              <a:spLocks noChangeArrowheads="1"/>
            </p:cNvSpPr>
            <p:nvPr/>
          </p:nvSpPr>
          <p:spPr bwMode="gray">
            <a:xfrm>
              <a:off x="4037012" y="1168400"/>
              <a:ext cx="2212975" cy="221297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en-US"/>
            </a:p>
          </p:txBody>
        </p:sp>
        <p:sp>
          <p:nvSpPr>
            <p:cNvPr id="34840" name="Oval 25"/>
            <p:cNvSpPr>
              <a:spLocks noChangeArrowheads="1"/>
            </p:cNvSpPr>
            <p:nvPr/>
          </p:nvSpPr>
          <p:spPr bwMode="gray">
            <a:xfrm>
              <a:off x="4144962" y="1274763"/>
              <a:ext cx="1992312" cy="1992312"/>
            </a:xfrm>
            <a:prstGeom prst="ellipse">
              <a:avLst/>
            </a:prstGeom>
            <a:solidFill>
              <a:srgbClr val="333333"/>
            </a:solidFill>
            <a:ln w="38100" algn="ctr">
              <a:noFill/>
              <a:round/>
              <a:headEnd/>
              <a:tailEnd/>
            </a:ln>
          </p:spPr>
          <p:txBody>
            <a:bodyPr anchor="ctr">
              <a:spAutoFit/>
            </a:bodyPr>
            <a:lstStyle/>
            <a:p>
              <a:endParaRPr lang="en-US"/>
            </a:p>
          </p:txBody>
        </p:sp>
        <p:grpSp>
          <p:nvGrpSpPr>
            <p:cNvPr id="34841" name="Group 26"/>
            <p:cNvGrpSpPr>
              <a:grpSpLocks/>
            </p:cNvGrpSpPr>
            <p:nvPr/>
          </p:nvGrpSpPr>
          <p:grpSpPr bwMode="auto">
            <a:xfrm>
              <a:off x="4176712" y="1296988"/>
              <a:ext cx="1928812" cy="1928812"/>
              <a:chOff x="4166" y="1706"/>
              <a:chExt cx="1252" cy="1252"/>
            </a:xfrm>
          </p:grpSpPr>
          <p:sp>
            <p:nvSpPr>
              <p:cNvPr id="34843" name="Oval 2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4844" name="Oval 2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4845" name="Oval 2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4846" name="Oval 3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34842" name="Text Box 40"/>
            <p:cNvSpPr txBox="1">
              <a:spLocks noChangeArrowheads="1"/>
            </p:cNvSpPr>
            <p:nvPr/>
          </p:nvSpPr>
          <p:spPr bwMode="gray">
            <a:xfrm>
              <a:off x="4352924" y="1828800"/>
              <a:ext cx="1600200" cy="915988"/>
            </a:xfrm>
            <a:prstGeom prst="rect">
              <a:avLst/>
            </a:prstGeom>
            <a:noFill/>
            <a:ln w="9525" algn="ctr">
              <a:noFill/>
              <a:miter lim="800000"/>
              <a:headEnd/>
              <a:tailEnd/>
            </a:ln>
          </p:spPr>
          <p:txBody>
            <a:bodyPr wrap="none">
              <a:spAutoFit/>
            </a:bodyPr>
            <a:lstStyle/>
            <a:p>
              <a:pPr algn="ctr"/>
              <a:r>
                <a:rPr lang="en-US" b="1"/>
                <a:t>bookstore.xsd</a:t>
              </a:r>
            </a:p>
            <a:p>
              <a:pPr algn="ctr"/>
              <a:r>
                <a:rPr lang="en-US" b="1"/>
                <a:t>Schema doc</a:t>
              </a:r>
            </a:p>
            <a:p>
              <a:pPr algn="ctr"/>
              <a:r>
                <a:rPr lang="en-US"/>
                <a:t>User defined</a:t>
              </a:r>
            </a:p>
          </p:txBody>
        </p:sp>
      </p:grpSp>
      <p:sp>
        <p:nvSpPr>
          <p:cNvPr id="34832" name="Text Box 41"/>
          <p:cNvSpPr txBox="1">
            <a:spLocks noChangeArrowheads="1"/>
          </p:cNvSpPr>
          <p:nvPr/>
        </p:nvSpPr>
        <p:spPr bwMode="gray">
          <a:xfrm>
            <a:off x="6784975" y="2316163"/>
            <a:ext cx="2063750" cy="915987"/>
          </a:xfrm>
          <a:prstGeom prst="rect">
            <a:avLst/>
          </a:prstGeom>
          <a:noFill/>
          <a:ln w="9525" algn="ctr">
            <a:noFill/>
            <a:miter lim="800000"/>
            <a:headEnd/>
            <a:tailEnd/>
          </a:ln>
        </p:spPr>
        <p:txBody>
          <a:bodyPr wrap="none">
            <a:spAutoFit/>
          </a:bodyPr>
          <a:lstStyle/>
          <a:p>
            <a:pPr algn="ctr"/>
            <a:r>
              <a:rPr lang="en-US" b="1"/>
              <a:t>XMLSchema.xsd</a:t>
            </a:r>
          </a:p>
          <a:p>
            <a:pPr algn="ctr"/>
            <a:r>
              <a:rPr lang="en-US"/>
              <a:t>schema-for-schemas</a:t>
            </a:r>
          </a:p>
          <a:p>
            <a:pPr algn="ctr"/>
            <a:r>
              <a:rPr lang="en-US"/>
              <a:t>W3C Standard</a:t>
            </a:r>
          </a:p>
        </p:txBody>
      </p:sp>
      <p:sp>
        <p:nvSpPr>
          <p:cNvPr id="498731" name="Text Box 43"/>
          <p:cNvSpPr txBox="1">
            <a:spLocks noChangeArrowheads="1"/>
          </p:cNvSpPr>
          <p:nvPr/>
        </p:nvSpPr>
        <p:spPr bwMode="auto">
          <a:xfrm>
            <a:off x="2457450" y="3395663"/>
            <a:ext cx="958850" cy="366712"/>
          </a:xfrm>
          <a:prstGeom prst="rect">
            <a:avLst/>
          </a:prstGeom>
          <a:noFill/>
          <a:ln w="9525">
            <a:noFill/>
            <a:miter lim="800000"/>
            <a:headEnd/>
            <a:tailEnd/>
          </a:ln>
        </p:spPr>
        <p:txBody>
          <a:bodyPr wrap="none">
            <a:spAutoFit/>
          </a:bodyPr>
          <a:lstStyle/>
          <a:p>
            <a:r>
              <a:rPr lang="en-US">
                <a:solidFill>
                  <a:schemeClr val="accent1"/>
                </a:solidFill>
              </a:rPr>
              <a:t>Validate</a:t>
            </a:r>
          </a:p>
        </p:txBody>
      </p:sp>
      <p:sp>
        <p:nvSpPr>
          <p:cNvPr id="498732" name="Text Box 44"/>
          <p:cNvSpPr txBox="1">
            <a:spLocks noChangeArrowheads="1"/>
          </p:cNvSpPr>
          <p:nvPr/>
        </p:nvSpPr>
        <p:spPr bwMode="auto">
          <a:xfrm>
            <a:off x="5767388" y="3232150"/>
            <a:ext cx="958850" cy="366713"/>
          </a:xfrm>
          <a:prstGeom prst="rect">
            <a:avLst/>
          </a:prstGeom>
          <a:noFill/>
          <a:ln w="9525">
            <a:noFill/>
            <a:miter lim="800000"/>
            <a:headEnd/>
            <a:tailEnd/>
          </a:ln>
        </p:spPr>
        <p:txBody>
          <a:bodyPr wrap="none">
            <a:spAutoFit/>
          </a:bodyPr>
          <a:lstStyle/>
          <a:p>
            <a:r>
              <a:rPr lang="en-US">
                <a:solidFill>
                  <a:schemeClr val="hlink"/>
                </a:solidFill>
              </a:rPr>
              <a:t>Validate</a:t>
            </a:r>
          </a:p>
        </p:txBody>
      </p:sp>
      <p:sp>
        <p:nvSpPr>
          <p:cNvPr id="34835" name="Rectangle 44"/>
          <p:cNvSpPr>
            <a:spLocks noChangeArrowheads="1"/>
          </p:cNvSpPr>
          <p:nvPr/>
        </p:nvSpPr>
        <p:spPr bwMode="auto">
          <a:xfrm>
            <a:off x="1474788" y="849313"/>
            <a:ext cx="2309812" cy="369887"/>
          </a:xfrm>
          <a:prstGeom prst="rect">
            <a:avLst/>
          </a:prstGeom>
          <a:noFill/>
          <a:ln w="9525">
            <a:noFill/>
            <a:miter lim="800000"/>
            <a:headEnd/>
            <a:tailEnd/>
          </a:ln>
        </p:spPr>
        <p:txBody>
          <a:bodyPr wrap="none">
            <a:spAutoFit/>
          </a:bodyPr>
          <a:lstStyle/>
          <a:p>
            <a:r>
              <a:rPr lang="en-US"/>
              <a:t>http://validator.w3.org/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8693"/>
                                        </p:tgtEl>
                                        <p:attrNameLst>
                                          <p:attrName>style.visibility</p:attrName>
                                        </p:attrNameLst>
                                      </p:cBhvr>
                                      <p:to>
                                        <p:strVal val="visible"/>
                                      </p:to>
                                    </p:set>
                                    <p:anim calcmode="lin" valueType="num">
                                      <p:cBhvr additive="base">
                                        <p:cTn id="7" dur="500" fill="hold"/>
                                        <p:tgtEl>
                                          <p:spTgt spid="498693"/>
                                        </p:tgtEl>
                                        <p:attrNameLst>
                                          <p:attrName>ppt_x</p:attrName>
                                        </p:attrNameLst>
                                      </p:cBhvr>
                                      <p:tavLst>
                                        <p:tav tm="0">
                                          <p:val>
                                            <p:strVal val="1+#ppt_w/2"/>
                                          </p:val>
                                        </p:tav>
                                        <p:tav tm="100000">
                                          <p:val>
                                            <p:strVal val="#ppt_x"/>
                                          </p:val>
                                        </p:tav>
                                      </p:tavLst>
                                    </p:anim>
                                    <p:anim calcmode="lin" valueType="num">
                                      <p:cBhvr additive="base">
                                        <p:cTn id="8" dur="500" fill="hold"/>
                                        <p:tgtEl>
                                          <p:spTgt spid="49869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498726"/>
                                        </p:tgtEl>
                                        <p:attrNameLst>
                                          <p:attrName>style.visibility</p:attrName>
                                        </p:attrNameLst>
                                      </p:cBhvr>
                                      <p:to>
                                        <p:strVal val="visible"/>
                                      </p:to>
                                    </p:set>
                                    <p:anim calcmode="lin" valueType="num">
                                      <p:cBhvr additive="base">
                                        <p:cTn id="16" dur="500" fill="hold"/>
                                        <p:tgtEl>
                                          <p:spTgt spid="498726"/>
                                        </p:tgtEl>
                                        <p:attrNameLst>
                                          <p:attrName>ppt_x</p:attrName>
                                        </p:attrNameLst>
                                      </p:cBhvr>
                                      <p:tavLst>
                                        <p:tav tm="0">
                                          <p:val>
                                            <p:strVal val="#ppt_x"/>
                                          </p:val>
                                        </p:tav>
                                        <p:tav tm="100000">
                                          <p:val>
                                            <p:strVal val="#ppt_x"/>
                                          </p:val>
                                        </p:tav>
                                      </p:tavLst>
                                    </p:anim>
                                    <p:anim calcmode="lin" valueType="num">
                                      <p:cBhvr additive="base">
                                        <p:cTn id="17" dur="500" fill="hold"/>
                                        <p:tgtEl>
                                          <p:spTgt spid="49872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98732"/>
                                        </p:tgtEl>
                                        <p:attrNameLst>
                                          <p:attrName>style.visibility</p:attrName>
                                        </p:attrNameLst>
                                      </p:cBhvr>
                                      <p:to>
                                        <p:strVal val="visible"/>
                                      </p:to>
                                    </p:set>
                                    <p:anim calcmode="lin" valueType="num">
                                      <p:cBhvr additive="base">
                                        <p:cTn id="20" dur="500" fill="hold"/>
                                        <p:tgtEl>
                                          <p:spTgt spid="498732"/>
                                        </p:tgtEl>
                                        <p:attrNameLst>
                                          <p:attrName>ppt_x</p:attrName>
                                        </p:attrNameLst>
                                      </p:cBhvr>
                                      <p:tavLst>
                                        <p:tav tm="0">
                                          <p:val>
                                            <p:strVal val="#ppt_x"/>
                                          </p:val>
                                        </p:tav>
                                        <p:tav tm="100000">
                                          <p:val>
                                            <p:strVal val="#ppt_x"/>
                                          </p:val>
                                        </p:tav>
                                      </p:tavLst>
                                    </p:anim>
                                    <p:anim calcmode="lin" valueType="num">
                                      <p:cBhvr additive="base">
                                        <p:cTn id="21" dur="500" fill="hold"/>
                                        <p:tgtEl>
                                          <p:spTgt spid="498732"/>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000"/>
                            </p:stCondLst>
                            <p:childTnLst>
                              <p:par>
                                <p:cTn id="23" presetID="8" presetClass="emph" presetSubtype="0" fill="hold" grpId="1" nodeType="afterEffect">
                                  <p:stCondLst>
                                    <p:cond delay="0"/>
                                  </p:stCondLst>
                                  <p:childTnLst>
                                    <p:animRot by="21600000">
                                      <p:cBhvr>
                                        <p:cTn id="24" dur="2000" fill="hold"/>
                                        <p:tgtEl>
                                          <p:spTgt spid="498732"/>
                                        </p:tgtEl>
                                        <p:attrNameLst>
                                          <p:attrName>r</p:attrName>
                                        </p:attrNameLst>
                                      </p:cBhvr>
                                    </p:animRo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81926"/>
                                        </p:tgtEl>
                                        <p:attrNameLst>
                                          <p:attrName>style.visibility</p:attrName>
                                        </p:attrNameLst>
                                      </p:cBhvr>
                                      <p:to>
                                        <p:strVal val="visible"/>
                                      </p:to>
                                    </p:set>
                                    <p:anim calcmode="lin" valueType="num">
                                      <p:cBhvr additive="base">
                                        <p:cTn id="29" dur="500" fill="hold"/>
                                        <p:tgtEl>
                                          <p:spTgt spid="81926"/>
                                        </p:tgtEl>
                                        <p:attrNameLst>
                                          <p:attrName>ppt_x</p:attrName>
                                        </p:attrNameLst>
                                      </p:cBhvr>
                                      <p:tavLst>
                                        <p:tav tm="0">
                                          <p:val>
                                            <p:strVal val="1+#ppt_w/2"/>
                                          </p:val>
                                        </p:tav>
                                        <p:tav tm="100000">
                                          <p:val>
                                            <p:strVal val="#ppt_x"/>
                                          </p:val>
                                        </p:tav>
                                      </p:tavLst>
                                    </p:anim>
                                    <p:anim calcmode="lin" valueType="num">
                                      <p:cBhvr additive="base">
                                        <p:cTn id="30" dur="500" fill="hold"/>
                                        <p:tgtEl>
                                          <p:spTgt spid="81926"/>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1+#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498731"/>
                                        </p:tgtEl>
                                        <p:attrNameLst>
                                          <p:attrName>style.visibility</p:attrName>
                                        </p:attrNameLst>
                                      </p:cBhvr>
                                      <p:to>
                                        <p:strVal val="visible"/>
                                      </p:to>
                                    </p:set>
                                    <p:animEffect transition="in" filter="dissolve">
                                      <p:cBhvr>
                                        <p:cTn id="38" dur="500"/>
                                        <p:tgtEl>
                                          <p:spTgt spid="498731"/>
                                        </p:tgtEl>
                                      </p:cBhvr>
                                    </p:animEffect>
                                  </p:childTnLst>
                                </p:cTn>
                              </p:par>
                            </p:childTnLst>
                          </p:cTn>
                        </p:par>
                        <p:par>
                          <p:cTn id="39" fill="hold" nodeType="afterGroup">
                            <p:stCondLst>
                              <p:cond delay="1000"/>
                            </p:stCondLst>
                            <p:childTnLst>
                              <p:par>
                                <p:cTn id="40" presetID="8" presetClass="emph" presetSubtype="0" fill="hold" grpId="1" nodeType="afterEffect">
                                  <p:stCondLst>
                                    <p:cond delay="0"/>
                                  </p:stCondLst>
                                  <p:childTnLst>
                                    <p:animRot by="21600000">
                                      <p:cBhvr>
                                        <p:cTn id="41" dur="2000" fill="hold"/>
                                        <p:tgtEl>
                                          <p:spTgt spid="498731"/>
                                        </p:tgtEl>
                                        <p:attrNameLst>
                                          <p:attrName>r</p:attrName>
                                        </p:attrNameLst>
                                      </p:cBhvr>
                                    </p:animRot>
                                  </p:childTnLst>
                                </p:cTn>
                              </p:par>
                            </p:childTnLst>
                          </p:cTn>
                        </p:par>
                        <p:par>
                          <p:cTn id="42" fill="hold" nodeType="afterGroup">
                            <p:stCondLst>
                              <p:cond delay="3000"/>
                            </p:stCondLst>
                            <p:childTnLst>
                              <p:par>
                                <p:cTn id="43" presetID="8" presetClass="entr" presetSubtype="16" fill="hold" grpId="0" nodeType="afterEffect">
                                  <p:stCondLst>
                                    <p:cond delay="0"/>
                                  </p:stCondLst>
                                  <p:childTnLst>
                                    <p:set>
                                      <p:cBhvr>
                                        <p:cTn id="44" dur="1" fill="hold">
                                          <p:stCondLst>
                                            <p:cond delay="0"/>
                                          </p:stCondLst>
                                        </p:cTn>
                                        <p:tgtEl>
                                          <p:spTgt spid="81924"/>
                                        </p:tgtEl>
                                        <p:attrNameLst>
                                          <p:attrName>style.visibility</p:attrName>
                                        </p:attrNameLst>
                                      </p:cBhvr>
                                      <p:to>
                                        <p:strVal val="visible"/>
                                      </p:to>
                                    </p:set>
                                    <p:animEffect transition="in" filter="diamond(in)">
                                      <p:cBhvr>
                                        <p:cTn id="45" dur="20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P spid="498726" grpId="0" animBg="1"/>
      <p:bldP spid="81926" grpId="0" animBg="1"/>
      <p:bldP spid="498693" grpId="0" animBg="1"/>
      <p:bldP spid="498731" grpId="0"/>
      <p:bldP spid="498731" grpId="1"/>
      <p:bldP spid="498732" grpId="0"/>
      <p:bldP spid="49873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br>
              <a:rPr lang="en-US" dirty="0" smtClean="0"/>
            </a:br>
            <a:r>
              <a:rPr lang="en-US" sz="1800" b="0" dirty="0" smtClean="0"/>
              <a:t>http</a:t>
            </a:r>
            <a:r>
              <a:rPr lang="en-US" sz="1800" b="0" dirty="0"/>
              <a:t>://www.nws.noaa.gov/mdl/XML/Design/MDL_XML_Design.pdf</a:t>
            </a:r>
            <a:endParaRPr lang="en-US" sz="1400" b="0" dirty="0"/>
          </a:p>
        </p:txBody>
      </p:sp>
      <p:sp>
        <p:nvSpPr>
          <p:cNvPr id="3" name="Content Placeholder 2"/>
          <p:cNvSpPr>
            <a:spLocks noGrp="1"/>
          </p:cNvSpPr>
          <p:nvPr>
            <p:ph idx="1"/>
          </p:nvPr>
        </p:nvSpPr>
        <p:spPr>
          <a:xfrm>
            <a:off x="533400" y="1219200"/>
            <a:ext cx="8421688" cy="4913313"/>
          </a:xfrm>
        </p:spPr>
        <p:txBody>
          <a:bodyPr/>
          <a:lstStyle/>
          <a:p>
            <a:r>
              <a:rPr lang="en-US" dirty="0"/>
              <a:t>Digital Weather Markup </a:t>
            </a:r>
            <a:r>
              <a:rPr lang="en-US" dirty="0" smtClean="0"/>
              <a:t>Language (DWML)</a:t>
            </a:r>
          </a:p>
          <a:p>
            <a:r>
              <a:rPr lang="en-US" dirty="0"/>
              <a:t>DWML is </a:t>
            </a:r>
            <a:r>
              <a:rPr lang="en-US" dirty="0" smtClean="0"/>
              <a:t>an XML language for supporting </a:t>
            </a:r>
            <a:r>
              <a:rPr lang="en-US" dirty="0"/>
              <a:t>the exchange of the National Weather </a:t>
            </a:r>
            <a:r>
              <a:rPr lang="en-US" dirty="0" smtClean="0"/>
              <a:t>Service’s </a:t>
            </a:r>
            <a:r>
              <a:rPr lang="en-US" dirty="0"/>
              <a:t>(NWS) National Digital Forecast Database (NDFD) </a:t>
            </a:r>
            <a:r>
              <a:rPr lang="en-US" dirty="0" smtClean="0"/>
              <a:t>data</a:t>
            </a:r>
            <a:r>
              <a:rPr lang="en-US" dirty="0"/>
              <a:t>;</a:t>
            </a:r>
          </a:p>
          <a:p>
            <a:r>
              <a:rPr lang="en-US" dirty="0" smtClean="0"/>
              <a:t>Also other </a:t>
            </a:r>
            <a:r>
              <a:rPr lang="en-US" dirty="0"/>
              <a:t>environmental science </a:t>
            </a:r>
            <a:r>
              <a:rPr lang="en-US" dirty="0" smtClean="0"/>
              <a:t>applications</a:t>
            </a:r>
            <a:r>
              <a:rPr lang="en-US" dirty="0"/>
              <a:t>. DWML </a:t>
            </a:r>
            <a:r>
              <a:rPr lang="en-US" dirty="0" smtClean="0"/>
              <a:t>site provides </a:t>
            </a:r>
            <a:r>
              <a:rPr lang="en-US" dirty="0"/>
              <a:t>a definition of DWML types based on </a:t>
            </a:r>
            <a:r>
              <a:rPr lang="en-US" dirty="0" smtClean="0"/>
              <a:t>restrictions.</a:t>
            </a:r>
            <a:endParaRPr lang="en-US" dirty="0"/>
          </a:p>
          <a:p>
            <a:r>
              <a:rPr lang="en-US" dirty="0" smtClean="0"/>
              <a:t>Weather forecast services:</a:t>
            </a:r>
            <a:br>
              <a:rPr lang="en-US" dirty="0" smtClean="0"/>
            </a:br>
            <a:r>
              <a:rPr lang="en-US" dirty="0"/>
              <a:t>http://www.weather.gov</a:t>
            </a:r>
            <a:r>
              <a:rPr lang="en-US" dirty="0" smtClean="0"/>
              <a:t>/, Enter City, State names</a:t>
            </a:r>
          </a:p>
          <a:p>
            <a:r>
              <a:rPr lang="en-US" dirty="0" smtClean="0"/>
              <a:t>7-day forecast data downloadable in the format of</a:t>
            </a:r>
            <a:br>
              <a:rPr lang="en-US" dirty="0" smtClean="0"/>
            </a:br>
            <a:r>
              <a:rPr lang="en-US" sz="1600" dirty="0"/>
              <a:t>http://</a:t>
            </a:r>
            <a:r>
              <a:rPr lang="en-US" sz="1600" dirty="0" smtClean="0"/>
              <a:t>forecast.weather.gov/MapClick.php?lat=</a:t>
            </a:r>
            <a:r>
              <a:rPr lang="en-US" sz="1600" dirty="0"/>
              <a:t>33.43417</a:t>
            </a:r>
            <a:r>
              <a:rPr lang="en-US" sz="1600" dirty="0" smtClean="0"/>
              <a:t>&amp;lon=-</a:t>
            </a:r>
            <a:r>
              <a:rPr lang="en-US" sz="1600" dirty="0"/>
              <a:t>112.05111</a:t>
            </a:r>
            <a:r>
              <a:rPr lang="en-US" sz="1600" dirty="0" smtClean="0"/>
              <a:t>&amp;FcstType=dwml</a:t>
            </a:r>
            <a:endParaRPr lang="en-US" sz="1600" dirty="0"/>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32</a:t>
            </a:fld>
            <a:endParaRPr lang="en-US"/>
          </a:p>
        </p:txBody>
      </p:sp>
    </p:spTree>
    <p:extLst>
      <p:ext uri="{BB962C8B-B14F-4D97-AF65-F5344CB8AC3E}">
        <p14:creationId xmlns:p14="http://schemas.microsoft.com/office/powerpoint/2010/main" val="10683519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1912"/>
            <a:ext cx="7620000" cy="776288"/>
          </a:xfrm>
        </p:spPr>
        <p:txBody>
          <a:bodyPr/>
          <a:lstStyle/>
          <a:p>
            <a:r>
              <a:rPr lang="en-US" dirty="0" smtClean="0"/>
              <a:t>DWML XML Schema</a:t>
            </a:r>
            <a:br>
              <a:rPr lang="en-US" dirty="0" smtClean="0"/>
            </a:br>
            <a:r>
              <a:rPr lang="en-US" sz="2000" b="0" dirty="0"/>
              <a:t>http://graphical.weather.gov/xml/DWMLgen/schema/DWML.xsd</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33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599"/>
            <a:ext cx="9067800" cy="5364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4793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848600" cy="623888"/>
          </a:xfrm>
        </p:spPr>
        <p:txBody>
          <a:bodyPr/>
          <a:lstStyle/>
          <a:p>
            <a:r>
              <a:rPr lang="en-US" sz="2000" dirty="0" smtClean="0">
                <a:solidFill>
                  <a:srgbClr val="990000"/>
                </a:solidFill>
              </a:rPr>
              <a:t>Instance of the Schema</a:t>
            </a:r>
            <a:r>
              <a:rPr lang="en-US" sz="2000" dirty="0" smtClean="0"/>
              <a:t>: Phoenix </a:t>
            </a:r>
            <a:r>
              <a:rPr lang="en-US" sz="2000" dirty="0" smtClean="0"/>
              <a:t>Seven-Day Weather Data </a:t>
            </a:r>
            <a:r>
              <a:rPr lang="en-US" sz="2000" dirty="0" smtClean="0"/>
              <a:t>Download</a:t>
            </a:r>
            <a:r>
              <a:rPr lang="en-US" sz="1600" b="0" dirty="0" smtClean="0"/>
              <a:t/>
            </a:r>
            <a:br>
              <a:rPr lang="en-US" sz="1600" b="0" dirty="0" smtClean="0"/>
            </a:br>
            <a:r>
              <a:rPr lang="en-US" sz="1600" b="0" dirty="0" smtClean="0"/>
              <a:t>http</a:t>
            </a:r>
            <a:r>
              <a:rPr lang="en-US" sz="1600" b="0" dirty="0"/>
              <a:t>://forecast.weather.gov/MapClick.php?lat=33.43417&amp;lon=-</a:t>
            </a:r>
            <a:r>
              <a:rPr lang="en-US" sz="1600" b="0" dirty="0" smtClean="0"/>
              <a:t>112.05111&amp;FcstType=dwml</a:t>
            </a:r>
            <a:endParaRPr lang="en-US" sz="1600" b="0" dirty="0"/>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34</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028506"/>
            <a:ext cx="8991600" cy="5677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bwMode="auto">
          <a:xfrm>
            <a:off x="4953000" y="366712"/>
            <a:ext cx="838200" cy="4714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8" name="Oval 7"/>
          <p:cNvSpPr/>
          <p:nvPr/>
        </p:nvSpPr>
        <p:spPr bwMode="auto">
          <a:xfrm>
            <a:off x="6248400" y="381000"/>
            <a:ext cx="990600" cy="4714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7" name="Oval 6"/>
          <p:cNvSpPr/>
          <p:nvPr/>
        </p:nvSpPr>
        <p:spPr bwMode="auto">
          <a:xfrm>
            <a:off x="1676400" y="1981200"/>
            <a:ext cx="1219200" cy="4714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51478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500" fill="hold"/>
                                        <p:tgtEl>
                                          <p:spTgt spid="8"/>
                                        </p:tgtEl>
                                        <p:attrNameLst>
                                          <p:attrName>ppt_x</p:attrName>
                                        </p:attrNameLst>
                                      </p:cBhvr>
                                      <p:tavLst>
                                        <p:tav tm="0">
                                          <p:val>
                                            <p:strVal val="#ppt_x"/>
                                          </p:val>
                                        </p:tav>
                                        <p:tav tm="100000">
                                          <p:val>
                                            <p:strVal val="#ppt_x"/>
                                          </p:val>
                                        </p:tav>
                                      </p:tavLst>
                                    </p:anim>
                                    <p:anim calcmode="lin" valueType="num">
                                      <p:cBhvr additive="base">
                                        <p:cTn id="13" dur="1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500" fill="hold"/>
                                        <p:tgtEl>
                                          <p:spTgt spid="7"/>
                                        </p:tgtEl>
                                        <p:attrNameLst>
                                          <p:attrName>ppt_x</p:attrName>
                                        </p:attrNameLst>
                                      </p:cBhvr>
                                      <p:tavLst>
                                        <p:tav tm="0">
                                          <p:val>
                                            <p:strVal val="#ppt_x"/>
                                          </p:val>
                                        </p:tav>
                                        <p:tav tm="100000">
                                          <p:val>
                                            <p:strVal val="#ppt_x"/>
                                          </p:val>
                                        </p:tav>
                                      </p:tavLst>
                                    </p:anim>
                                    <p:anim calcmode="lin" valueType="num">
                                      <p:cBhvr additive="base">
                                        <p:cTn id="18" dur="1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7924800" cy="762000"/>
          </a:xfrm>
        </p:spPr>
        <p:txBody>
          <a:bodyPr/>
          <a:lstStyle/>
          <a:p>
            <a:r>
              <a:rPr lang="en-US" sz="3600" dirty="0" smtClean="0"/>
              <a:t>To Get Forecast from the URL</a:t>
            </a:r>
            <a:br>
              <a:rPr lang="en-US" sz="3600" dirty="0" smtClean="0"/>
            </a:br>
            <a:r>
              <a:rPr lang="en-US" sz="1600" b="0" dirty="0"/>
              <a:t>http://forecast.weather.gov/MapClick.php?lat=33.43417&amp;lon=-112.05111&amp;FcstType=dwml</a:t>
            </a:r>
            <a:endParaRPr lang="en-US" sz="1600" dirty="0"/>
          </a:p>
        </p:txBody>
      </p:sp>
      <p:sp>
        <p:nvSpPr>
          <p:cNvPr id="3" name="Content Placeholder 2"/>
          <p:cNvSpPr>
            <a:spLocks noGrp="1"/>
          </p:cNvSpPr>
          <p:nvPr>
            <p:ph idx="1"/>
          </p:nvPr>
        </p:nvSpPr>
        <p:spPr>
          <a:xfrm>
            <a:off x="76200" y="1219200"/>
            <a:ext cx="8878888" cy="4953000"/>
          </a:xfrm>
        </p:spPr>
        <p:txBody>
          <a:bodyPr/>
          <a:lstStyle/>
          <a:p>
            <a:pPr marL="0" indent="0">
              <a:buNone/>
              <a:tabLst>
                <a:tab pos="346075" algn="l"/>
              </a:tabLst>
            </a:pPr>
            <a:r>
              <a:rPr lang="en-US" sz="1800" dirty="0" smtClean="0">
                <a:latin typeface="Arial" pitchFamily="34" charset="0"/>
                <a:cs typeface="Arial" pitchFamily="34" charset="0"/>
              </a:rPr>
              <a:t>// The operation takes </a:t>
            </a:r>
            <a:r>
              <a:rPr lang="en-US" sz="1800" dirty="0">
                <a:latin typeface="Arial" pitchFamily="34" charset="0"/>
                <a:cs typeface="Arial" pitchFamily="34" charset="0"/>
              </a:rPr>
              <a:t>latitude and longitude as inputs, and obtain 7-day forecast</a:t>
            </a:r>
          </a:p>
          <a:p>
            <a:pPr marL="0" indent="0">
              <a:buNone/>
              <a:tabLst>
                <a:tab pos="346075" algn="l"/>
              </a:tabLst>
            </a:pPr>
            <a:r>
              <a:rPr lang="en-US" sz="1800" dirty="0" smtClean="0">
                <a:latin typeface="Arial" pitchFamily="34" charset="0"/>
                <a:cs typeface="Arial" pitchFamily="34" charset="0"/>
              </a:rPr>
              <a:t>public </a:t>
            </a:r>
            <a:r>
              <a:rPr lang="en-US" sz="1800" dirty="0">
                <a:latin typeface="Arial" pitchFamily="34" charset="0"/>
                <a:cs typeface="Arial" pitchFamily="34" charset="0"/>
              </a:rPr>
              <a:t>void </a:t>
            </a:r>
            <a:r>
              <a:rPr lang="en-US" sz="1800" dirty="0" err="1">
                <a:latin typeface="Arial" pitchFamily="34" charset="0"/>
                <a:cs typeface="Arial" pitchFamily="34" charset="0"/>
              </a:rPr>
              <a:t>GetForecast</a:t>
            </a:r>
            <a:r>
              <a:rPr lang="en-US" sz="1800" dirty="0">
                <a:latin typeface="Arial" pitchFamily="34" charset="0"/>
                <a:cs typeface="Arial" pitchFamily="34" charset="0"/>
              </a:rPr>
              <a:t>(string </a:t>
            </a:r>
            <a:r>
              <a:rPr lang="en-US" sz="1800" dirty="0">
                <a:solidFill>
                  <a:srgbClr val="0000FF"/>
                </a:solidFill>
                <a:latin typeface="Arial" pitchFamily="34" charset="0"/>
                <a:cs typeface="Arial" pitchFamily="34" charset="0"/>
              </a:rPr>
              <a:t>latitude</a:t>
            </a:r>
            <a:r>
              <a:rPr lang="en-US" sz="1800" dirty="0">
                <a:latin typeface="Arial" pitchFamily="34" charset="0"/>
                <a:cs typeface="Arial" pitchFamily="34" charset="0"/>
              </a:rPr>
              <a:t>, string </a:t>
            </a:r>
            <a:r>
              <a:rPr lang="en-US" sz="1800" dirty="0">
                <a:solidFill>
                  <a:srgbClr val="0000FF"/>
                </a:solidFill>
                <a:latin typeface="Arial" pitchFamily="34" charset="0"/>
                <a:cs typeface="Arial" pitchFamily="34" charset="0"/>
              </a:rPr>
              <a:t>longitude</a:t>
            </a:r>
            <a:r>
              <a:rPr lang="en-US" sz="1800" dirty="0" smtClean="0">
                <a:latin typeface="Arial" pitchFamily="34" charset="0"/>
                <a:cs typeface="Arial" pitchFamily="34" charset="0"/>
              </a:rPr>
              <a:t>) </a:t>
            </a:r>
            <a:r>
              <a:rPr lang="en-US" sz="1800" dirty="0">
                <a:latin typeface="Arial" pitchFamily="34" charset="0"/>
                <a:cs typeface="Arial" pitchFamily="34" charset="0"/>
              </a:rPr>
              <a:t>{</a:t>
            </a:r>
          </a:p>
          <a:p>
            <a:pPr marL="400050" lvl="1" indent="0">
              <a:buNone/>
              <a:tabLst>
                <a:tab pos="346075" algn="l"/>
              </a:tabLst>
            </a:pPr>
            <a:r>
              <a:rPr lang="en-US" sz="1800" dirty="0" smtClean="0">
                <a:latin typeface="Arial" pitchFamily="34" charset="0"/>
                <a:cs typeface="Arial" pitchFamily="34" charset="0"/>
              </a:rPr>
              <a:t>// </a:t>
            </a:r>
            <a:r>
              <a:rPr lang="en-US" sz="1800" dirty="0">
                <a:latin typeface="Arial" pitchFamily="34" charset="0"/>
                <a:cs typeface="Arial" pitchFamily="34" charset="0"/>
              </a:rPr>
              <a:t>form the URI</a:t>
            </a:r>
          </a:p>
          <a:p>
            <a:pPr marL="0" indent="0">
              <a:buNone/>
              <a:tabLst>
                <a:tab pos="346075"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UriBuilder</a:t>
            </a:r>
            <a:r>
              <a:rPr lang="en-US" sz="1800" dirty="0" smtClean="0">
                <a:latin typeface="Arial" pitchFamily="34" charset="0"/>
                <a:cs typeface="Arial" pitchFamily="34" charset="0"/>
              </a:rPr>
              <a:t> </a:t>
            </a:r>
            <a:r>
              <a:rPr lang="en-US" sz="1800" dirty="0" err="1">
                <a:latin typeface="Arial" pitchFamily="34" charset="0"/>
                <a:cs typeface="Arial" pitchFamily="34" charset="0"/>
              </a:rPr>
              <a:t>fullUri</a:t>
            </a:r>
            <a:r>
              <a:rPr lang="en-US" sz="1800" dirty="0">
                <a:latin typeface="Arial" pitchFamily="34" charset="0"/>
                <a:cs typeface="Arial" pitchFamily="34" charset="0"/>
              </a:rPr>
              <a:t> = new </a:t>
            </a:r>
            <a:r>
              <a:rPr lang="en-US" sz="1800" dirty="0" err="1">
                <a:latin typeface="Arial" pitchFamily="34" charset="0"/>
                <a:cs typeface="Arial" pitchFamily="34" charset="0"/>
              </a:rPr>
              <a:t>UriBuilder</a:t>
            </a:r>
            <a:r>
              <a:rPr lang="en-US" sz="1800" dirty="0">
                <a:latin typeface="Arial" pitchFamily="34" charset="0"/>
                <a:cs typeface="Arial" pitchFamily="34" charset="0"/>
              </a:rPr>
              <a:t>("http://forecast.weather.gov/</a:t>
            </a:r>
            <a:r>
              <a:rPr lang="en-US" sz="1800" dirty="0" err="1">
                <a:latin typeface="Arial" pitchFamily="34" charset="0"/>
                <a:cs typeface="Arial" pitchFamily="34" charset="0"/>
              </a:rPr>
              <a:t>MapClick.php</a:t>
            </a:r>
            <a:r>
              <a:rPr lang="en-US" sz="1800" dirty="0">
                <a:latin typeface="Arial" pitchFamily="34" charset="0"/>
                <a:cs typeface="Arial" pitchFamily="34" charset="0"/>
              </a:rPr>
              <a:t>");</a:t>
            </a:r>
          </a:p>
          <a:p>
            <a:pPr marL="0" indent="0">
              <a:buNone/>
              <a:tabLst>
                <a:tab pos="346075"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fullUri.Query</a:t>
            </a:r>
            <a:r>
              <a:rPr lang="en-US" sz="1800" dirty="0" smtClean="0">
                <a:latin typeface="Arial" pitchFamily="34" charset="0"/>
                <a:cs typeface="Arial" pitchFamily="34" charset="0"/>
              </a:rPr>
              <a:t> </a:t>
            </a:r>
            <a:r>
              <a:rPr lang="en-US" sz="1800" dirty="0">
                <a:latin typeface="Arial" pitchFamily="34" charset="0"/>
                <a:cs typeface="Arial" pitchFamily="34" charset="0"/>
              </a:rPr>
              <a:t>= "</a:t>
            </a:r>
            <a:r>
              <a:rPr lang="en-US" sz="1800" dirty="0" err="1">
                <a:latin typeface="Arial" pitchFamily="34" charset="0"/>
                <a:cs typeface="Arial" pitchFamily="34" charset="0"/>
              </a:rPr>
              <a:t>lat</a:t>
            </a:r>
            <a:r>
              <a:rPr lang="en-US" sz="1800" dirty="0">
                <a:latin typeface="Arial" pitchFamily="34" charset="0"/>
                <a:cs typeface="Arial" pitchFamily="34" charset="0"/>
              </a:rPr>
              <a:t>=" + latitude + "&amp;</a:t>
            </a:r>
            <a:r>
              <a:rPr lang="en-US" sz="1800" dirty="0" err="1">
                <a:latin typeface="Arial" pitchFamily="34" charset="0"/>
                <a:cs typeface="Arial" pitchFamily="34" charset="0"/>
              </a:rPr>
              <a:t>lon</a:t>
            </a:r>
            <a:r>
              <a:rPr lang="en-US" sz="1800" dirty="0">
                <a:latin typeface="Arial" pitchFamily="34" charset="0"/>
                <a:cs typeface="Arial" pitchFamily="34" charset="0"/>
              </a:rPr>
              <a:t>=" + longitude + "&amp;</a:t>
            </a:r>
            <a:r>
              <a:rPr lang="en-US" sz="1800" dirty="0" err="1">
                <a:latin typeface="Arial" pitchFamily="34" charset="0"/>
                <a:cs typeface="Arial" pitchFamily="34" charset="0"/>
              </a:rPr>
              <a:t>FcstType</a:t>
            </a:r>
            <a:r>
              <a:rPr lang="en-US" sz="1800" dirty="0">
                <a:latin typeface="Arial" pitchFamily="34" charset="0"/>
                <a:cs typeface="Arial" pitchFamily="34" charset="0"/>
              </a:rPr>
              <a:t>=</a:t>
            </a:r>
            <a:r>
              <a:rPr lang="en-US" sz="1800" dirty="0" err="1">
                <a:latin typeface="Arial" pitchFamily="34" charset="0"/>
                <a:cs typeface="Arial" pitchFamily="34" charset="0"/>
              </a:rPr>
              <a:t>dwml</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pPr marL="0" indent="0">
              <a:buNone/>
              <a:tabLst>
                <a:tab pos="346075" algn="l"/>
              </a:tabLst>
            </a:pPr>
            <a:r>
              <a:rPr lang="en-US" sz="1800" dirty="0" smtClean="0">
                <a:latin typeface="Arial" pitchFamily="34" charset="0"/>
                <a:cs typeface="Arial" pitchFamily="34" charset="0"/>
              </a:rPr>
              <a:t>	// </a:t>
            </a:r>
            <a:r>
              <a:rPr lang="en-US" sz="1800" dirty="0">
                <a:latin typeface="Arial" pitchFamily="34" charset="0"/>
                <a:cs typeface="Arial" pitchFamily="34" charset="0"/>
              </a:rPr>
              <a:t>initialize a new </a:t>
            </a:r>
            <a:r>
              <a:rPr lang="en-US" sz="1800" dirty="0" err="1" smtClean="0">
                <a:latin typeface="Arial" pitchFamily="34" charset="0"/>
                <a:cs typeface="Arial" pitchFamily="34" charset="0"/>
              </a:rPr>
              <a:t>WebRequest</a:t>
            </a:r>
            <a:r>
              <a:rPr lang="en-US" sz="1800" dirty="0" smtClean="0">
                <a:latin typeface="Arial" pitchFamily="34" charset="0"/>
                <a:cs typeface="Arial" pitchFamily="34" charset="0"/>
              </a:rPr>
              <a:t>: </a:t>
            </a:r>
            <a:r>
              <a:rPr lang="en-US" sz="1800" dirty="0" smtClean="0">
                <a:solidFill>
                  <a:srgbClr val="0000FF"/>
                </a:solidFill>
                <a:latin typeface="Arial" pitchFamily="34" charset="0"/>
                <a:cs typeface="Arial" pitchFamily="34" charset="0"/>
              </a:rPr>
              <a:t>RESTful style service access</a:t>
            </a:r>
            <a:endParaRPr lang="en-US" sz="1800" dirty="0">
              <a:solidFill>
                <a:srgbClr val="0000FF"/>
              </a:solidFill>
              <a:latin typeface="Arial" pitchFamily="34" charset="0"/>
              <a:cs typeface="Arial" pitchFamily="34" charset="0"/>
            </a:endParaRPr>
          </a:p>
          <a:p>
            <a:pPr marL="0" indent="0">
              <a:buNone/>
              <a:tabLst>
                <a:tab pos="346075"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HttpWebRequest</a:t>
            </a:r>
            <a:r>
              <a:rPr lang="en-US" sz="1800" dirty="0" smtClean="0">
                <a:latin typeface="Arial" pitchFamily="34" charset="0"/>
                <a:cs typeface="Arial" pitchFamily="34" charset="0"/>
              </a:rPr>
              <a:t> </a:t>
            </a:r>
            <a:r>
              <a:rPr lang="en-US" sz="1800" dirty="0" err="1">
                <a:latin typeface="Arial" pitchFamily="34" charset="0"/>
                <a:cs typeface="Arial" pitchFamily="34" charset="0"/>
              </a:rPr>
              <a:t>forecastRequest</a:t>
            </a:r>
            <a:r>
              <a:rPr lang="en-US" sz="1800" dirty="0">
                <a:latin typeface="Arial" pitchFamily="34" charset="0"/>
                <a:cs typeface="Arial" pitchFamily="34" charset="0"/>
              </a:rPr>
              <a:t> </a:t>
            </a:r>
            <a:r>
              <a:rPr lang="en-US" sz="1800" dirty="0" smtClean="0">
                <a:latin typeface="Arial" pitchFamily="34" charset="0"/>
                <a:cs typeface="Arial" pitchFamily="34" charset="0"/>
              </a:rPr>
              <a:t>= </a:t>
            </a:r>
            <a:br>
              <a:rPr lang="en-US" sz="1800" dirty="0" smtClean="0">
                <a:latin typeface="Arial" pitchFamily="34" charset="0"/>
                <a:cs typeface="Arial" pitchFamily="34" charset="0"/>
              </a:rPr>
            </a:br>
            <a:r>
              <a:rPr lang="en-US" sz="1800" dirty="0" smtClean="0">
                <a:latin typeface="Arial" pitchFamily="34" charset="0"/>
                <a:cs typeface="Arial" pitchFamily="34" charset="0"/>
              </a:rPr>
              <a:t>                                                (</a:t>
            </a:r>
            <a:r>
              <a:rPr lang="en-US" sz="1800" dirty="0" err="1">
                <a:latin typeface="Arial" pitchFamily="34" charset="0"/>
                <a:cs typeface="Arial" pitchFamily="34" charset="0"/>
              </a:rPr>
              <a:t>HttpWebRequest</a:t>
            </a:r>
            <a:r>
              <a:rPr lang="en-US" sz="1800" dirty="0">
                <a:latin typeface="Arial" pitchFamily="34" charset="0"/>
                <a:cs typeface="Arial" pitchFamily="34" charset="0"/>
              </a:rPr>
              <a:t>)</a:t>
            </a:r>
            <a:r>
              <a:rPr lang="en-US" sz="1800" dirty="0" err="1">
                <a:latin typeface="Arial" pitchFamily="34" charset="0"/>
                <a:cs typeface="Arial" pitchFamily="34" charset="0"/>
              </a:rPr>
              <a:t>WebRequest.Create</a:t>
            </a:r>
            <a:r>
              <a:rPr lang="en-US" sz="1800" dirty="0">
                <a:latin typeface="Arial" pitchFamily="34" charset="0"/>
                <a:cs typeface="Arial" pitchFamily="34" charset="0"/>
              </a:rPr>
              <a:t>(</a:t>
            </a:r>
            <a:r>
              <a:rPr lang="en-US" sz="1800" dirty="0" err="1">
                <a:latin typeface="Arial" pitchFamily="34" charset="0"/>
                <a:cs typeface="Arial" pitchFamily="34" charset="0"/>
              </a:rPr>
              <a:t>fullUri.Uri</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pPr marL="0" indent="0">
              <a:buNone/>
              <a:tabLst>
                <a:tab pos="346075" algn="l"/>
              </a:tabLst>
            </a:pPr>
            <a:r>
              <a:rPr lang="en-US" sz="1800" dirty="0" smtClean="0">
                <a:latin typeface="Arial" pitchFamily="34" charset="0"/>
                <a:cs typeface="Arial" pitchFamily="34" charset="0"/>
              </a:rPr>
              <a:t>	// </a:t>
            </a:r>
            <a:r>
              <a:rPr lang="en-US" sz="1800" dirty="0">
                <a:latin typeface="Arial" pitchFamily="34" charset="0"/>
                <a:cs typeface="Arial" pitchFamily="34" charset="0"/>
              </a:rPr>
              <a:t>set up the state object for the </a:t>
            </a:r>
            <a:r>
              <a:rPr lang="en-US" sz="1800" dirty="0" err="1">
                <a:latin typeface="Arial" pitchFamily="34" charset="0"/>
                <a:cs typeface="Arial" pitchFamily="34" charset="0"/>
              </a:rPr>
              <a:t>async</a:t>
            </a:r>
            <a:r>
              <a:rPr lang="en-US" sz="1800" dirty="0">
                <a:latin typeface="Arial" pitchFamily="34" charset="0"/>
                <a:cs typeface="Arial" pitchFamily="34" charset="0"/>
              </a:rPr>
              <a:t> request</a:t>
            </a:r>
          </a:p>
          <a:p>
            <a:pPr marL="0" indent="0">
              <a:buNone/>
              <a:tabLst>
                <a:tab pos="346075"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ForecastUpdateState</a:t>
            </a:r>
            <a:r>
              <a:rPr lang="en-US" sz="1800" dirty="0" smtClean="0">
                <a:latin typeface="Arial" pitchFamily="34" charset="0"/>
                <a:cs typeface="Arial" pitchFamily="34" charset="0"/>
              </a:rPr>
              <a:t> </a:t>
            </a:r>
            <a:r>
              <a:rPr lang="en-US" sz="1800" dirty="0" err="1">
                <a:latin typeface="Arial" pitchFamily="34" charset="0"/>
                <a:cs typeface="Arial" pitchFamily="34" charset="0"/>
              </a:rPr>
              <a:t>forecastState</a:t>
            </a:r>
            <a:r>
              <a:rPr lang="en-US" sz="1800" dirty="0">
                <a:latin typeface="Arial" pitchFamily="34" charset="0"/>
                <a:cs typeface="Arial" pitchFamily="34" charset="0"/>
              </a:rPr>
              <a:t> = new </a:t>
            </a:r>
            <a:r>
              <a:rPr lang="en-US" sz="1800" dirty="0" err="1">
                <a:latin typeface="Arial" pitchFamily="34" charset="0"/>
                <a:cs typeface="Arial" pitchFamily="34" charset="0"/>
              </a:rPr>
              <a:t>ForecastUpdateState</a:t>
            </a:r>
            <a:r>
              <a:rPr lang="en-US" sz="1800" dirty="0">
                <a:latin typeface="Arial" pitchFamily="34" charset="0"/>
                <a:cs typeface="Arial" pitchFamily="34" charset="0"/>
              </a:rPr>
              <a:t>();</a:t>
            </a:r>
          </a:p>
          <a:p>
            <a:pPr marL="0" indent="0">
              <a:buNone/>
              <a:tabLst>
                <a:tab pos="346075"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forecastState.AsyncRequest</a:t>
            </a:r>
            <a:r>
              <a:rPr lang="en-US" sz="1800" dirty="0" smtClean="0">
                <a:latin typeface="Arial" pitchFamily="34" charset="0"/>
                <a:cs typeface="Arial" pitchFamily="34" charset="0"/>
              </a:rPr>
              <a:t> </a:t>
            </a:r>
            <a:r>
              <a:rPr lang="en-US" sz="1800" dirty="0">
                <a:latin typeface="Arial" pitchFamily="34" charset="0"/>
                <a:cs typeface="Arial" pitchFamily="34" charset="0"/>
              </a:rPr>
              <a:t>= </a:t>
            </a:r>
            <a:r>
              <a:rPr lang="en-US" sz="1800" dirty="0" err="1">
                <a:latin typeface="Arial" pitchFamily="34" charset="0"/>
                <a:cs typeface="Arial" pitchFamily="34" charset="0"/>
              </a:rPr>
              <a:t>forecastRequest</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pPr marL="0" indent="0">
              <a:buNone/>
              <a:tabLst>
                <a:tab pos="346075" algn="l"/>
              </a:tabLst>
            </a:pPr>
            <a:r>
              <a:rPr lang="en-US" sz="1800" dirty="0" smtClean="0">
                <a:latin typeface="Arial" pitchFamily="34" charset="0"/>
                <a:cs typeface="Arial" pitchFamily="34" charset="0"/>
              </a:rPr>
              <a:t>	// </a:t>
            </a:r>
            <a:r>
              <a:rPr lang="en-US" sz="1800" dirty="0">
                <a:latin typeface="Arial" pitchFamily="34" charset="0"/>
                <a:cs typeface="Arial" pitchFamily="34" charset="0"/>
              </a:rPr>
              <a:t>start the asynchronous request</a:t>
            </a:r>
          </a:p>
          <a:p>
            <a:pPr marL="0" indent="0">
              <a:buNone/>
              <a:tabLst>
                <a:tab pos="346075"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forecastRequest.BeginGetResponse</a:t>
            </a:r>
            <a:r>
              <a:rPr lang="en-US" sz="1800" dirty="0" smtClean="0">
                <a:latin typeface="Arial" pitchFamily="34" charset="0"/>
                <a:cs typeface="Arial" pitchFamily="34" charset="0"/>
              </a:rPr>
              <a:t>(</a:t>
            </a:r>
          </a:p>
          <a:p>
            <a:pPr marL="0" indent="0">
              <a:buNone/>
              <a:tabLst>
                <a:tab pos="346075" algn="l"/>
              </a:tabLst>
            </a:pPr>
            <a:r>
              <a:rPr lang="en-US" sz="1800" dirty="0">
                <a:latin typeface="Arial" pitchFamily="34" charset="0"/>
                <a:cs typeface="Arial" pitchFamily="34" charset="0"/>
              </a:rPr>
              <a:t>	</a:t>
            </a:r>
            <a:r>
              <a:rPr lang="en-US" sz="1800" dirty="0" smtClean="0">
                <a:latin typeface="Arial" pitchFamily="34" charset="0"/>
                <a:cs typeface="Arial" pitchFamily="34" charset="0"/>
              </a:rPr>
              <a:t>	new </a:t>
            </a:r>
            <a:r>
              <a:rPr lang="en-US" sz="1800" dirty="0" err="1">
                <a:latin typeface="Arial" pitchFamily="34" charset="0"/>
                <a:cs typeface="Arial" pitchFamily="34" charset="0"/>
              </a:rPr>
              <a:t>AsyncCallback</a:t>
            </a:r>
            <a:r>
              <a:rPr lang="en-US" sz="1800" dirty="0">
                <a:latin typeface="Arial" pitchFamily="34" charset="0"/>
                <a:cs typeface="Arial" pitchFamily="34" charset="0"/>
              </a:rPr>
              <a:t>(</a:t>
            </a:r>
            <a:r>
              <a:rPr lang="en-US" sz="1800" dirty="0" err="1">
                <a:latin typeface="Arial" pitchFamily="34" charset="0"/>
                <a:cs typeface="Arial" pitchFamily="34" charset="0"/>
              </a:rPr>
              <a:t>HandleForecastResponse</a:t>
            </a:r>
            <a:r>
              <a:rPr lang="en-US" sz="1800" dirty="0" smtClean="0">
                <a:latin typeface="Arial" pitchFamily="34" charset="0"/>
                <a:cs typeface="Arial" pitchFamily="34" charset="0"/>
              </a:rPr>
              <a:t>), </a:t>
            </a:r>
            <a:r>
              <a:rPr lang="en-US" sz="1800" dirty="0" err="1">
                <a:latin typeface="Arial" pitchFamily="34" charset="0"/>
                <a:cs typeface="Arial" pitchFamily="34" charset="0"/>
              </a:rPr>
              <a:t>forecastState</a:t>
            </a:r>
            <a:r>
              <a:rPr lang="en-US" sz="1800" dirty="0">
                <a:latin typeface="Arial" pitchFamily="34" charset="0"/>
                <a:cs typeface="Arial" pitchFamily="34" charset="0"/>
              </a:rPr>
              <a:t>);</a:t>
            </a:r>
          </a:p>
          <a:p>
            <a:pPr marL="0" indent="0">
              <a:buNone/>
              <a:tabLst>
                <a:tab pos="346075" algn="l"/>
              </a:tabLst>
            </a:pPr>
            <a:r>
              <a:rPr lang="en-US" sz="1800" dirty="0" smtClean="0">
                <a:latin typeface="Arial" pitchFamily="34" charset="0"/>
                <a:cs typeface="Arial" pitchFamily="34" charset="0"/>
              </a:rPr>
              <a:t>}</a:t>
            </a:r>
            <a:endParaRPr lang="en-US" sz="18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35</a:t>
            </a:fld>
            <a:endParaRPr lang="en-US"/>
          </a:p>
        </p:txBody>
      </p:sp>
    </p:spTree>
    <p:extLst>
      <p:ext uri="{BB962C8B-B14F-4D97-AF65-F5344CB8AC3E}">
        <p14:creationId xmlns:p14="http://schemas.microsoft.com/office/powerpoint/2010/main" val="22554529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Forecast Response (XML File)</a:t>
            </a:r>
            <a:endParaRPr lang="en-US" dirty="0"/>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36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686800" cy="5388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bwMode="auto">
          <a:xfrm>
            <a:off x="6705600" y="5548057"/>
            <a:ext cx="1905000" cy="915988"/>
          </a:xfrm>
          <a:prstGeom prst="wedgeRoundRectCallout">
            <a:avLst>
              <a:gd name="adj1" fmla="val -84058"/>
              <a:gd name="adj2" fmla="val -5308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Read Text 10.4.5: LINQ to XML Processing</a:t>
            </a:r>
          </a:p>
        </p:txBody>
      </p:sp>
    </p:spTree>
    <p:extLst>
      <p:ext uri="{BB962C8B-B14F-4D97-AF65-F5344CB8AC3E}">
        <p14:creationId xmlns:p14="http://schemas.microsoft.com/office/powerpoint/2010/main" val="1999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 and Display the Weather Info</a:t>
            </a:r>
            <a:endParaRPr lang="en-US" dirty="0"/>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37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3124200" cy="580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 Arrow 4"/>
          <p:cNvSpPr/>
          <p:nvPr/>
        </p:nvSpPr>
        <p:spPr bwMode="auto">
          <a:xfrm flipH="1">
            <a:off x="689610" y="2743200"/>
            <a:ext cx="449580" cy="4572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914400"/>
            <a:ext cx="3086046" cy="574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triped Right Arrow 5"/>
          <p:cNvSpPr/>
          <p:nvPr/>
        </p:nvSpPr>
        <p:spPr bwMode="auto">
          <a:xfrm>
            <a:off x="4343400" y="2743200"/>
            <a:ext cx="762000" cy="609600"/>
          </a:xfrm>
          <a:prstGeom prst="striped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47215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fill="hold"/>
                                        <p:tgtEl>
                                          <p:spTgt spid="6"/>
                                        </p:tgtEl>
                                        <p:attrNameLst>
                                          <p:attrName>ppt_x</p:attrName>
                                        </p:attrNameLst>
                                      </p:cBhvr>
                                      <p:tavLst>
                                        <p:tav tm="0">
                                          <p:val>
                                            <p:strVal val="0-#ppt_w/2"/>
                                          </p:val>
                                        </p:tav>
                                        <p:tav tm="100000">
                                          <p:val>
                                            <p:strVal val="#ppt_x"/>
                                          </p:val>
                                        </p:tav>
                                      </p:tavLst>
                                    </p:anim>
                                    <p:anim calcmode="lin" valueType="num">
                                      <p:cBhvr additive="base">
                                        <p:cTn id="13" dur="125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750"/>
                            </p:stCondLst>
                            <p:childTnLst>
                              <p:par>
                                <p:cTn id="15" presetID="2" presetClass="entr" presetSubtype="4" fill="hold" nodeType="after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additive="base">
                                        <p:cTn id="17" dur="1250" fill="hold"/>
                                        <p:tgtEl>
                                          <p:spTgt spid="1027"/>
                                        </p:tgtEl>
                                        <p:attrNameLst>
                                          <p:attrName>ppt_x</p:attrName>
                                        </p:attrNameLst>
                                      </p:cBhvr>
                                      <p:tavLst>
                                        <p:tav tm="0">
                                          <p:val>
                                            <p:strVal val="#ppt_x"/>
                                          </p:val>
                                        </p:tav>
                                        <p:tav tm="100000">
                                          <p:val>
                                            <p:strVal val="#ppt_x"/>
                                          </p:val>
                                        </p:tav>
                                      </p:tavLst>
                                    </p:anim>
                                    <p:anim calcmode="lin" valueType="num">
                                      <p:cBhvr additive="base">
                                        <p:cTn id="18" dur="125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E53FECA1-1E81-416B-AE0A-093E96CBE41F}" type="slidenum">
              <a:rPr lang="en-US" smtClean="0"/>
              <a:pPr/>
              <a:t>4</a:t>
            </a:fld>
            <a:endParaRPr lang="en-US" smtClean="0"/>
          </a:p>
        </p:txBody>
      </p:sp>
      <p:grpSp>
        <p:nvGrpSpPr>
          <p:cNvPr id="2" name="Group 20"/>
          <p:cNvGrpSpPr>
            <a:grpSpLocks/>
          </p:cNvGrpSpPr>
          <p:nvPr/>
        </p:nvGrpSpPr>
        <p:grpSpPr bwMode="auto">
          <a:xfrm>
            <a:off x="7348538" y="3671888"/>
            <a:ext cx="1792287" cy="1890712"/>
            <a:chOff x="4629" y="2313"/>
            <a:chExt cx="1129" cy="1191"/>
          </a:xfrm>
        </p:grpSpPr>
        <p:sp>
          <p:nvSpPr>
            <p:cNvPr id="7185" name="Freeform 10"/>
            <p:cNvSpPr>
              <a:spLocks/>
            </p:cNvSpPr>
            <p:nvPr/>
          </p:nvSpPr>
          <p:spPr bwMode="auto">
            <a:xfrm>
              <a:off x="4629" y="2880"/>
              <a:ext cx="960" cy="336"/>
            </a:xfrm>
            <a:custGeom>
              <a:avLst/>
              <a:gdLst>
                <a:gd name="T0" fmla="*/ 0 w 1248"/>
                <a:gd name="T1" fmla="*/ 0 h 336"/>
                <a:gd name="T2" fmla="*/ 0 w 1248"/>
                <a:gd name="T3" fmla="*/ 336 h 336"/>
                <a:gd name="T4" fmla="*/ 2 w 1248"/>
                <a:gd name="T5" fmla="*/ 336 h 336"/>
                <a:gd name="T6" fmla="*/ 0 60000 65536"/>
                <a:gd name="T7" fmla="*/ 0 60000 65536"/>
                <a:gd name="T8" fmla="*/ 0 60000 65536"/>
                <a:gd name="T9" fmla="*/ 0 w 1248"/>
                <a:gd name="T10" fmla="*/ 0 h 336"/>
                <a:gd name="T11" fmla="*/ 1248 w 1248"/>
                <a:gd name="T12" fmla="*/ 336 h 336"/>
              </a:gdLst>
              <a:ahLst/>
              <a:cxnLst>
                <a:cxn ang="T6">
                  <a:pos x="T0" y="T1"/>
                </a:cxn>
                <a:cxn ang="T7">
                  <a:pos x="T2" y="T3"/>
                </a:cxn>
                <a:cxn ang="T8">
                  <a:pos x="T4" y="T5"/>
                </a:cxn>
              </a:cxnLst>
              <a:rect l="T9" t="T10" r="T11" b="T12"/>
              <a:pathLst>
                <a:path w="1248" h="336">
                  <a:moveTo>
                    <a:pt x="0" y="0"/>
                  </a:moveTo>
                  <a:lnTo>
                    <a:pt x="0" y="336"/>
                  </a:lnTo>
                  <a:lnTo>
                    <a:pt x="1248" y="336"/>
                  </a:lnTo>
                </a:path>
              </a:pathLst>
            </a:custGeom>
            <a:noFill/>
            <a:ln w="9525">
              <a:solidFill>
                <a:schemeClr val="tx1"/>
              </a:solidFill>
              <a:round/>
              <a:headEnd/>
              <a:tailEnd type="triangle" w="med" len="med"/>
            </a:ln>
          </p:spPr>
          <p:txBody>
            <a:bodyPr/>
            <a:lstStyle/>
            <a:p>
              <a:endParaRPr lang="en-US"/>
            </a:p>
          </p:txBody>
        </p:sp>
        <p:sp>
          <p:nvSpPr>
            <p:cNvPr id="7186" name="Line 11"/>
            <p:cNvSpPr>
              <a:spLocks noChangeShapeType="1"/>
            </p:cNvSpPr>
            <p:nvPr/>
          </p:nvSpPr>
          <p:spPr bwMode="auto">
            <a:xfrm>
              <a:off x="4992" y="2568"/>
              <a:ext cx="576" cy="0"/>
            </a:xfrm>
            <a:prstGeom prst="line">
              <a:avLst/>
            </a:prstGeom>
            <a:noFill/>
            <a:ln w="9525">
              <a:solidFill>
                <a:schemeClr val="tx1"/>
              </a:solidFill>
              <a:round/>
              <a:headEnd/>
              <a:tailEnd type="triangle" w="med" len="med"/>
            </a:ln>
          </p:spPr>
          <p:txBody>
            <a:bodyPr/>
            <a:lstStyle/>
            <a:p>
              <a:endParaRPr lang="en-US"/>
            </a:p>
          </p:txBody>
        </p:sp>
        <p:sp>
          <p:nvSpPr>
            <p:cNvPr id="7187" name="Text Box 16"/>
            <p:cNvSpPr txBox="1">
              <a:spLocks noChangeArrowheads="1"/>
            </p:cNvSpPr>
            <p:nvPr/>
          </p:nvSpPr>
          <p:spPr bwMode="auto">
            <a:xfrm>
              <a:off x="5126" y="2313"/>
              <a:ext cx="632" cy="231"/>
            </a:xfrm>
            <a:prstGeom prst="rect">
              <a:avLst/>
            </a:prstGeom>
            <a:noFill/>
            <a:ln w="9525">
              <a:noFill/>
              <a:miter lim="800000"/>
              <a:headEnd/>
              <a:tailEnd/>
            </a:ln>
          </p:spPr>
          <p:txBody>
            <a:bodyPr wrap="none">
              <a:spAutoFit/>
            </a:bodyPr>
            <a:lstStyle/>
            <a:p>
              <a:r>
                <a:rPr lang="en-US"/>
                <a:t>Data OK</a:t>
              </a:r>
            </a:p>
          </p:txBody>
        </p:sp>
        <p:sp>
          <p:nvSpPr>
            <p:cNvPr id="7188" name="Text Box 17"/>
            <p:cNvSpPr txBox="1">
              <a:spLocks noChangeArrowheads="1"/>
            </p:cNvSpPr>
            <p:nvPr/>
          </p:nvSpPr>
          <p:spPr bwMode="auto">
            <a:xfrm>
              <a:off x="4896" y="3273"/>
              <a:ext cx="852" cy="231"/>
            </a:xfrm>
            <a:prstGeom prst="rect">
              <a:avLst/>
            </a:prstGeom>
            <a:noFill/>
            <a:ln w="9525">
              <a:noFill/>
              <a:miter lim="800000"/>
              <a:headEnd/>
              <a:tailEnd/>
            </a:ln>
          </p:spPr>
          <p:txBody>
            <a:bodyPr wrap="none">
              <a:spAutoFit/>
            </a:bodyPr>
            <a:lstStyle/>
            <a:p>
              <a:r>
                <a:rPr lang="en-US"/>
                <a:t>Data not OK</a:t>
              </a:r>
            </a:p>
          </p:txBody>
        </p:sp>
      </p:grpSp>
      <p:sp>
        <p:nvSpPr>
          <p:cNvPr id="7172" name="Rectangle 2"/>
          <p:cNvSpPr>
            <a:spLocks noGrp="1" noChangeArrowheads="1"/>
          </p:cNvSpPr>
          <p:nvPr>
            <p:ph type="title"/>
          </p:nvPr>
        </p:nvSpPr>
        <p:spPr/>
        <p:txBody>
          <a:bodyPr/>
          <a:lstStyle/>
          <a:p>
            <a:pPr eaLnBrk="1" hangingPunct="1"/>
            <a:r>
              <a:rPr lang="en-US" smtClean="0"/>
              <a:t>Apply Business Rules to Validate Data</a:t>
            </a:r>
          </a:p>
        </p:txBody>
      </p:sp>
      <p:sp>
        <p:nvSpPr>
          <p:cNvPr id="7173" name="Rectangle 4"/>
          <p:cNvSpPr>
            <a:spLocks noGrp="1" noChangeArrowheads="1"/>
          </p:cNvSpPr>
          <p:nvPr>
            <p:ph type="body" idx="1"/>
          </p:nvPr>
        </p:nvSpPr>
        <p:spPr>
          <a:xfrm>
            <a:off x="152400" y="1295400"/>
            <a:ext cx="4495800" cy="2209800"/>
          </a:xfrm>
          <a:noFill/>
          <a:ln>
            <a:solidFill>
              <a:schemeClr val="tx1"/>
            </a:solidFill>
          </a:ln>
        </p:spPr>
        <p:txBody>
          <a:bodyPr/>
          <a:lstStyle/>
          <a:p>
            <a:pPr eaLnBrk="1" hangingPunct="1">
              <a:lnSpc>
                <a:spcPct val="90000"/>
              </a:lnSpc>
              <a:buFont typeface="Wingdings" pitchFamily="2" charset="2"/>
              <a:buNone/>
            </a:pPr>
            <a:r>
              <a:rPr lang="en-US" sz="2400" smtClean="0"/>
              <a:t>&lt;time&gt; </a:t>
            </a:r>
          </a:p>
          <a:p>
            <a:pPr eaLnBrk="1" hangingPunct="1">
              <a:lnSpc>
                <a:spcPct val="90000"/>
              </a:lnSpc>
              <a:buFont typeface="Wingdings" pitchFamily="2" charset="2"/>
              <a:buNone/>
            </a:pPr>
            <a:r>
              <a:rPr lang="en-US" sz="2400" smtClean="0"/>
              <a:t>          &lt;hour&gt;18&lt;/hour&gt; </a:t>
            </a:r>
          </a:p>
          <a:p>
            <a:pPr eaLnBrk="1" hangingPunct="1">
              <a:lnSpc>
                <a:spcPct val="90000"/>
              </a:lnSpc>
              <a:buFont typeface="Wingdings" pitchFamily="2" charset="2"/>
              <a:buNone/>
            </a:pPr>
            <a:r>
              <a:rPr lang="en-US" sz="2400" smtClean="0"/>
              <a:t>          &lt;minute&gt;59&lt;/minute&gt; </a:t>
            </a:r>
          </a:p>
          <a:p>
            <a:pPr eaLnBrk="1" hangingPunct="1">
              <a:lnSpc>
                <a:spcPct val="90000"/>
              </a:lnSpc>
              <a:buFont typeface="Wingdings" pitchFamily="2" charset="2"/>
              <a:buNone/>
            </a:pPr>
            <a:r>
              <a:rPr lang="en-US" sz="2400" smtClean="0"/>
              <a:t>          &lt;second&gt;2&lt;/second&gt; </a:t>
            </a:r>
          </a:p>
          <a:p>
            <a:pPr eaLnBrk="1" hangingPunct="1">
              <a:lnSpc>
                <a:spcPct val="90000"/>
              </a:lnSpc>
              <a:buFont typeface="Wingdings" pitchFamily="2" charset="2"/>
              <a:buNone/>
            </a:pPr>
            <a:r>
              <a:rPr lang="en-US" sz="2400" smtClean="0"/>
              <a:t>&lt;/time&gt;</a:t>
            </a:r>
          </a:p>
        </p:txBody>
      </p:sp>
      <p:sp>
        <p:nvSpPr>
          <p:cNvPr id="7174" name="Rectangle 5"/>
          <p:cNvSpPr>
            <a:spLocks noChangeArrowheads="1"/>
          </p:cNvSpPr>
          <p:nvPr/>
        </p:nvSpPr>
        <p:spPr bwMode="auto">
          <a:xfrm>
            <a:off x="152400" y="4572000"/>
            <a:ext cx="4495800" cy="1371600"/>
          </a:xfrm>
          <a:prstGeom prst="rect">
            <a:avLst/>
          </a:prstGeom>
          <a:solidFill>
            <a:srgbClr val="CCECFF"/>
          </a:solidFill>
          <a:ln w="9525">
            <a:solidFill>
              <a:schemeClr val="tx1"/>
            </a:solid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None/>
            </a:pPr>
            <a:r>
              <a:rPr lang="en-US" sz="2400" dirty="0"/>
              <a:t>hour: integer between 0 and </a:t>
            </a:r>
            <a:r>
              <a:rPr lang="en-US" sz="2400" dirty="0">
                <a:solidFill>
                  <a:srgbClr val="FF0000"/>
                </a:solidFill>
              </a:rPr>
              <a:t>23</a:t>
            </a:r>
          </a:p>
          <a:p>
            <a:pPr marL="342900" indent="-342900" eaLnBrk="1" hangingPunct="1">
              <a:lnSpc>
                <a:spcPct val="90000"/>
              </a:lnSpc>
              <a:spcBef>
                <a:spcPct val="20000"/>
              </a:spcBef>
              <a:buClr>
                <a:schemeClr val="folHlink"/>
              </a:buClr>
              <a:buSzPct val="60000"/>
              <a:buFont typeface="Wingdings" pitchFamily="2" charset="2"/>
              <a:buNone/>
            </a:pPr>
            <a:r>
              <a:rPr lang="en-US" sz="2400" dirty="0"/>
              <a:t>minutes: integer between 0 and 59</a:t>
            </a:r>
          </a:p>
          <a:p>
            <a:pPr marL="342900" indent="-342900" eaLnBrk="1" hangingPunct="1">
              <a:lnSpc>
                <a:spcPct val="90000"/>
              </a:lnSpc>
              <a:spcBef>
                <a:spcPct val="20000"/>
              </a:spcBef>
              <a:buClr>
                <a:schemeClr val="folHlink"/>
              </a:buClr>
              <a:buSzPct val="60000"/>
              <a:buFont typeface="Wingdings" pitchFamily="2" charset="2"/>
              <a:buNone/>
            </a:pPr>
            <a:r>
              <a:rPr lang="en-US" sz="2400" dirty="0"/>
              <a:t>second: integer between 0 and 59</a:t>
            </a:r>
          </a:p>
          <a:p>
            <a:pPr marL="342900" indent="-342900" eaLnBrk="1" hangingPunct="1">
              <a:lnSpc>
                <a:spcPct val="90000"/>
              </a:lnSpc>
              <a:spcBef>
                <a:spcPct val="20000"/>
              </a:spcBef>
              <a:buClr>
                <a:schemeClr val="folHlink"/>
              </a:buClr>
              <a:buSzPct val="60000"/>
              <a:buFont typeface="Wingdings" pitchFamily="2" charset="2"/>
              <a:buNone/>
            </a:pPr>
            <a:endParaRPr lang="en-US" sz="2400" dirty="0"/>
          </a:p>
        </p:txBody>
      </p:sp>
      <p:sp>
        <p:nvSpPr>
          <p:cNvPr id="7175" name="Text Box 6"/>
          <p:cNvSpPr txBox="1">
            <a:spLocks noChangeArrowheads="1"/>
          </p:cNvSpPr>
          <p:nvPr/>
        </p:nvSpPr>
        <p:spPr bwMode="auto">
          <a:xfrm>
            <a:off x="222250" y="3505200"/>
            <a:ext cx="692150" cy="366713"/>
          </a:xfrm>
          <a:prstGeom prst="rect">
            <a:avLst/>
          </a:prstGeom>
          <a:noFill/>
          <a:ln w="9525">
            <a:noFill/>
            <a:miter lim="800000"/>
            <a:headEnd/>
            <a:tailEnd/>
          </a:ln>
        </p:spPr>
        <p:txBody>
          <a:bodyPr wrap="none">
            <a:spAutoFit/>
          </a:bodyPr>
          <a:lstStyle/>
          <a:p>
            <a:r>
              <a:rPr lang="en-US"/>
              <a:t>XML</a:t>
            </a:r>
          </a:p>
        </p:txBody>
      </p:sp>
      <p:sp>
        <p:nvSpPr>
          <p:cNvPr id="7176" name="Text Box 7"/>
          <p:cNvSpPr txBox="1">
            <a:spLocks noChangeArrowheads="1"/>
          </p:cNvSpPr>
          <p:nvPr/>
        </p:nvSpPr>
        <p:spPr bwMode="auto">
          <a:xfrm>
            <a:off x="222250" y="5943600"/>
            <a:ext cx="730250" cy="366713"/>
          </a:xfrm>
          <a:prstGeom prst="rect">
            <a:avLst/>
          </a:prstGeom>
          <a:noFill/>
          <a:ln w="9525">
            <a:noFill/>
            <a:miter lim="800000"/>
            <a:headEnd/>
            <a:tailEnd/>
          </a:ln>
        </p:spPr>
        <p:txBody>
          <a:bodyPr wrap="none">
            <a:spAutoFit/>
          </a:bodyPr>
          <a:lstStyle/>
          <a:p>
            <a:r>
              <a:rPr lang="en-US" b="1">
                <a:solidFill>
                  <a:schemeClr val="folHlink"/>
                </a:solidFill>
              </a:rPr>
              <a:t>Rules</a:t>
            </a:r>
          </a:p>
        </p:txBody>
      </p:sp>
      <p:grpSp>
        <p:nvGrpSpPr>
          <p:cNvPr id="3" name="Group 18"/>
          <p:cNvGrpSpPr>
            <a:grpSpLocks/>
          </p:cNvGrpSpPr>
          <p:nvPr/>
        </p:nvGrpSpPr>
        <p:grpSpPr bwMode="auto">
          <a:xfrm>
            <a:off x="4648200" y="2400300"/>
            <a:ext cx="1371600" cy="2857500"/>
            <a:chOff x="2928" y="1512"/>
            <a:chExt cx="864" cy="1800"/>
          </a:xfrm>
        </p:grpSpPr>
        <p:cxnSp>
          <p:nvCxnSpPr>
            <p:cNvPr id="7182" name="AutoShape 12"/>
            <p:cNvCxnSpPr>
              <a:cxnSpLocks noChangeShapeType="1"/>
              <a:stCxn id="7173" idx="3"/>
              <a:endCxn id="7183" idx="0"/>
            </p:cNvCxnSpPr>
            <p:nvPr/>
          </p:nvCxnSpPr>
          <p:spPr bwMode="auto">
            <a:xfrm>
              <a:off x="2928" y="1512"/>
              <a:ext cx="480" cy="696"/>
            </a:xfrm>
            <a:prstGeom prst="bentConnector2">
              <a:avLst/>
            </a:prstGeom>
            <a:noFill/>
            <a:ln w="9525">
              <a:solidFill>
                <a:schemeClr val="tx1"/>
              </a:solidFill>
              <a:miter lim="800000"/>
              <a:headEnd/>
              <a:tailEnd type="triangle" w="med" len="med"/>
            </a:ln>
          </p:spPr>
        </p:cxnSp>
        <p:sp>
          <p:nvSpPr>
            <p:cNvPr id="7183" name="Oval 13"/>
            <p:cNvSpPr>
              <a:spLocks noChangeArrowheads="1"/>
            </p:cNvSpPr>
            <p:nvPr/>
          </p:nvSpPr>
          <p:spPr bwMode="auto">
            <a:xfrm>
              <a:off x="3024" y="2208"/>
              <a:ext cx="768" cy="720"/>
            </a:xfrm>
            <a:prstGeom prst="ellipse">
              <a:avLst/>
            </a:prstGeom>
            <a:solidFill>
              <a:schemeClr val="bg1"/>
            </a:solidFill>
            <a:ln w="9525">
              <a:solidFill>
                <a:schemeClr val="tx1"/>
              </a:solidFill>
              <a:round/>
              <a:headEnd/>
              <a:tailEnd/>
            </a:ln>
          </p:spPr>
          <p:txBody>
            <a:bodyPr wrap="none" anchor="ctr"/>
            <a:lstStyle/>
            <a:p>
              <a:pPr algn="ctr"/>
              <a:endParaRPr lang="en-US"/>
            </a:p>
            <a:p>
              <a:pPr algn="ctr"/>
              <a:r>
                <a:rPr lang="en-US"/>
                <a:t>Rule</a:t>
              </a:r>
            </a:p>
            <a:p>
              <a:pPr algn="ctr"/>
              <a:r>
                <a:rPr lang="en-US"/>
                <a:t>Validator</a:t>
              </a:r>
            </a:p>
            <a:p>
              <a:pPr algn="ctr"/>
              <a:endParaRPr lang="en-US"/>
            </a:p>
          </p:txBody>
        </p:sp>
        <p:cxnSp>
          <p:nvCxnSpPr>
            <p:cNvPr id="7184" name="AutoShape 14"/>
            <p:cNvCxnSpPr>
              <a:cxnSpLocks noChangeShapeType="1"/>
              <a:stCxn id="7174" idx="3"/>
              <a:endCxn id="7183" idx="4"/>
            </p:cNvCxnSpPr>
            <p:nvPr/>
          </p:nvCxnSpPr>
          <p:spPr bwMode="auto">
            <a:xfrm flipV="1">
              <a:off x="2928" y="2928"/>
              <a:ext cx="480" cy="384"/>
            </a:xfrm>
            <a:prstGeom prst="bentConnector2">
              <a:avLst/>
            </a:prstGeom>
            <a:noFill/>
            <a:ln w="9525">
              <a:solidFill>
                <a:schemeClr val="tx1"/>
              </a:solidFill>
              <a:miter lim="800000"/>
              <a:headEnd/>
              <a:tailEnd type="triangle" w="med" len="med"/>
            </a:ln>
          </p:spPr>
        </p:cxnSp>
      </p:grpSp>
      <p:grpSp>
        <p:nvGrpSpPr>
          <p:cNvPr id="4" name="Group 19"/>
          <p:cNvGrpSpPr>
            <a:grpSpLocks/>
          </p:cNvGrpSpPr>
          <p:nvPr/>
        </p:nvGrpSpPr>
        <p:grpSpPr bwMode="auto">
          <a:xfrm>
            <a:off x="6019800" y="3505200"/>
            <a:ext cx="2209800" cy="1143000"/>
            <a:chOff x="3792" y="2208"/>
            <a:chExt cx="1392" cy="720"/>
          </a:xfrm>
        </p:grpSpPr>
        <p:sp>
          <p:nvSpPr>
            <p:cNvPr id="7180" name="AutoShape 9"/>
            <p:cNvSpPr>
              <a:spLocks noChangeArrowheads="1"/>
            </p:cNvSpPr>
            <p:nvPr/>
          </p:nvSpPr>
          <p:spPr bwMode="auto">
            <a:xfrm>
              <a:off x="4080" y="2208"/>
              <a:ext cx="1104" cy="720"/>
            </a:xfrm>
            <a:prstGeom prst="flowChartDecision">
              <a:avLst/>
            </a:prstGeom>
            <a:solidFill>
              <a:schemeClr val="bg1"/>
            </a:solidFill>
            <a:ln w="9525">
              <a:solidFill>
                <a:schemeClr val="tx1"/>
              </a:solidFill>
              <a:miter lim="800000"/>
              <a:headEnd/>
              <a:tailEnd/>
            </a:ln>
          </p:spPr>
          <p:txBody>
            <a:bodyPr wrap="none" anchor="ctr"/>
            <a:lstStyle/>
            <a:p>
              <a:pPr algn="ctr"/>
              <a:r>
                <a:rPr lang="en-US"/>
                <a:t>Valid?</a:t>
              </a:r>
            </a:p>
          </p:txBody>
        </p:sp>
        <p:cxnSp>
          <p:nvCxnSpPr>
            <p:cNvPr id="7181" name="AutoShape 15"/>
            <p:cNvCxnSpPr>
              <a:cxnSpLocks noChangeShapeType="1"/>
              <a:stCxn id="7183" idx="6"/>
              <a:endCxn id="7180" idx="1"/>
            </p:cNvCxnSpPr>
            <p:nvPr/>
          </p:nvCxnSpPr>
          <p:spPr bwMode="auto">
            <a:xfrm>
              <a:off x="3792" y="2568"/>
              <a:ext cx="288" cy="0"/>
            </a:xfrm>
            <a:prstGeom prst="straightConnector1">
              <a:avLst/>
            </a:prstGeom>
            <a:noFill/>
            <a:ln w="9525">
              <a:solidFill>
                <a:schemeClr val="tx1"/>
              </a:solidFill>
              <a:round/>
              <a:headEnd/>
              <a:tailEnd type="triangle" w="med" len="med"/>
            </a:ln>
          </p:spPr>
        </p:cxnSp>
      </p:grpSp>
      <p:sp>
        <p:nvSpPr>
          <p:cNvPr id="20" name="Rectangle 5"/>
          <p:cNvSpPr>
            <a:spLocks noChangeArrowheads="1"/>
          </p:cNvSpPr>
          <p:nvPr/>
        </p:nvSpPr>
        <p:spPr bwMode="auto">
          <a:xfrm>
            <a:off x="3625850" y="4592320"/>
            <a:ext cx="533400" cy="304800"/>
          </a:xfrm>
          <a:prstGeom prst="rect">
            <a:avLst/>
          </a:prstGeom>
          <a:solidFill>
            <a:srgbClr val="CCECFF"/>
          </a:solidFill>
          <a:ln w="9525">
            <a:noFill/>
            <a:miter lim="800000"/>
            <a:headEnd/>
            <a:tailEnd/>
          </a:ln>
        </p:spPr>
        <p:txBody>
          <a:bodyPr/>
          <a:lstStyle/>
          <a:p>
            <a:pPr marL="342900" indent="-342900" eaLnBrk="1" hangingPunct="1">
              <a:lnSpc>
                <a:spcPts val="2400"/>
              </a:lnSpc>
              <a:buClr>
                <a:schemeClr val="folHlink"/>
              </a:buClr>
              <a:buSzPct val="60000"/>
              <a:buFont typeface="Wingdings" pitchFamily="2" charset="2"/>
              <a:buNone/>
            </a:pPr>
            <a:r>
              <a:rPr lang="en-US" sz="2400" dirty="0"/>
              <a:t>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0" nodeType="clickEffect">
                                  <p:stCondLst>
                                    <p:cond delay="0"/>
                                  </p:stCondLst>
                                  <p:childTnLst>
                                    <p:animEffect transition="out" filter="fade">
                                      <p:cBhvr>
                                        <p:cTn id="19" dur="2000"/>
                                        <p:tgtEl>
                                          <p:spTgt spid="20"/>
                                        </p:tgtEl>
                                      </p:cBhvr>
                                    </p:animEffect>
                                    <p:set>
                                      <p:cBhvr>
                                        <p:cTn id="20" dur="1" fill="hold">
                                          <p:stCondLst>
                                            <p:cond delay="1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24ADA700-691E-4BFF-912D-A2172A470D1E}" type="slidenum">
              <a:rPr lang="en-US" smtClean="0"/>
              <a:pPr/>
              <a:t>5</a:t>
            </a:fld>
            <a:endParaRPr lang="en-US" smtClean="0"/>
          </a:p>
        </p:txBody>
      </p:sp>
      <p:sp>
        <p:nvSpPr>
          <p:cNvPr id="8195" name="Rectangle 2"/>
          <p:cNvSpPr>
            <a:spLocks noGrp="1" noChangeArrowheads="1"/>
          </p:cNvSpPr>
          <p:nvPr>
            <p:ph type="title"/>
          </p:nvPr>
        </p:nvSpPr>
        <p:spPr/>
        <p:txBody>
          <a:bodyPr/>
          <a:lstStyle/>
          <a:p>
            <a:pPr eaLnBrk="1" hangingPunct="1"/>
            <a:r>
              <a:rPr lang="fr-FR" altLang="zh-CN" smtClean="0">
                <a:ea typeface="SimSun" pitchFamily="2" charset="-122"/>
              </a:rPr>
              <a:t>XML </a:t>
            </a:r>
            <a:r>
              <a:rPr lang="fr-FR" altLang="zh-CN" smtClean="0">
                <a:solidFill>
                  <a:srgbClr val="C00000"/>
                </a:solidFill>
                <a:ea typeface="SimSun" pitchFamily="2" charset="-122"/>
              </a:rPr>
              <a:t>D</a:t>
            </a:r>
            <a:r>
              <a:rPr lang="fr-FR" altLang="zh-CN" smtClean="0">
                <a:ea typeface="SimSun" pitchFamily="2" charset="-122"/>
              </a:rPr>
              <a:t>ocument </a:t>
            </a:r>
            <a:r>
              <a:rPr lang="fr-FR" altLang="zh-CN" smtClean="0">
                <a:solidFill>
                  <a:srgbClr val="C00000"/>
                </a:solidFill>
                <a:ea typeface="SimSun" pitchFamily="2" charset="-122"/>
              </a:rPr>
              <a:t>T</a:t>
            </a:r>
            <a:r>
              <a:rPr lang="fr-FR" altLang="zh-CN" smtClean="0">
                <a:ea typeface="SimSun" pitchFamily="2" charset="-122"/>
              </a:rPr>
              <a:t>ype </a:t>
            </a:r>
            <a:r>
              <a:rPr lang="fr-FR" altLang="zh-CN" smtClean="0">
                <a:solidFill>
                  <a:srgbClr val="C00000"/>
                </a:solidFill>
                <a:ea typeface="SimSun" pitchFamily="2" charset="-122"/>
              </a:rPr>
              <a:t>D</a:t>
            </a:r>
            <a:r>
              <a:rPr lang="fr-FR" altLang="zh-CN" smtClean="0">
                <a:ea typeface="SimSun" pitchFamily="2" charset="-122"/>
              </a:rPr>
              <a:t>efinition (</a:t>
            </a:r>
            <a:r>
              <a:rPr lang="fr-FR" altLang="zh-CN" smtClean="0">
                <a:solidFill>
                  <a:srgbClr val="C00000"/>
                </a:solidFill>
                <a:ea typeface="SimSun" pitchFamily="2" charset="-122"/>
              </a:rPr>
              <a:t>DTD</a:t>
            </a:r>
            <a:r>
              <a:rPr lang="fr-FR" altLang="zh-CN" smtClean="0">
                <a:ea typeface="SimSun" pitchFamily="2" charset="-122"/>
              </a:rPr>
              <a:t>)</a:t>
            </a:r>
            <a:r>
              <a:rPr lang="en-US" altLang="zh-CN" smtClean="0">
                <a:ea typeface="SimSun" pitchFamily="2" charset="-122"/>
              </a:rPr>
              <a:t> </a:t>
            </a:r>
            <a:endParaRPr lang="en-US" smtClean="0"/>
          </a:p>
        </p:txBody>
      </p:sp>
      <p:sp>
        <p:nvSpPr>
          <p:cNvPr id="8196" name="Rectangle 3"/>
          <p:cNvSpPr>
            <a:spLocks noGrp="1" noChangeArrowheads="1"/>
          </p:cNvSpPr>
          <p:nvPr>
            <p:ph type="body" idx="1"/>
          </p:nvPr>
        </p:nvSpPr>
        <p:spPr>
          <a:xfrm>
            <a:off x="533400" y="1371600"/>
            <a:ext cx="8269288" cy="5257800"/>
          </a:xfrm>
        </p:spPr>
        <p:txBody>
          <a:bodyPr/>
          <a:lstStyle/>
          <a:p>
            <a:pPr eaLnBrk="1" hangingPunct="1">
              <a:lnSpc>
                <a:spcPct val="90000"/>
              </a:lnSpc>
            </a:pPr>
            <a:r>
              <a:rPr lang="en-US" altLang="zh-CN" sz="2400" dirty="0" smtClean="0">
                <a:ea typeface="SimSun" pitchFamily="2" charset="-122"/>
              </a:rPr>
              <a:t>A piece of information can be encoded in an XML document in different ways. </a:t>
            </a:r>
          </a:p>
          <a:p>
            <a:pPr eaLnBrk="1" hangingPunct="1">
              <a:lnSpc>
                <a:spcPct val="90000"/>
              </a:lnSpc>
            </a:pPr>
            <a:r>
              <a:rPr lang="en-US" altLang="zh-CN" sz="2400" dirty="0" smtClean="0">
                <a:ea typeface="SimSun" pitchFamily="2" charset="-122"/>
              </a:rPr>
              <a:t>When the information is transferred from the source to its destination, the receiver needs to know how the document is structured and need to check if the content is indeed compliant with the structure. </a:t>
            </a:r>
          </a:p>
          <a:p>
            <a:pPr eaLnBrk="1" hangingPunct="1">
              <a:lnSpc>
                <a:spcPct val="90000"/>
              </a:lnSpc>
            </a:pPr>
            <a:r>
              <a:rPr lang="en-US" altLang="zh-CN" sz="2400" dirty="0" smtClean="0">
                <a:ea typeface="SimSun" pitchFamily="2" charset="-122"/>
              </a:rPr>
              <a:t>DTD provides organization and rules for the XML document instance, or holds information about the structure of the grammar of an XML document.</a:t>
            </a:r>
          </a:p>
          <a:p>
            <a:pPr eaLnBrk="1" hangingPunct="1">
              <a:lnSpc>
                <a:spcPct val="90000"/>
              </a:lnSpc>
            </a:pPr>
            <a:r>
              <a:rPr lang="en-US" altLang="zh-CN" sz="2400" dirty="0" smtClean="0">
                <a:ea typeface="SimSun" pitchFamily="2" charset="-122"/>
              </a:rPr>
              <a:t>A DTD file can be defined in a separate file (external/global DTD) or within the XML document itself (internal/local DTD).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Syntax Definition of DTD</a:t>
            </a:r>
          </a:p>
        </p:txBody>
      </p:sp>
      <p:sp>
        <p:nvSpPr>
          <p:cNvPr id="9219" name="Content Placeholder 2"/>
          <p:cNvSpPr>
            <a:spLocks noGrp="1"/>
          </p:cNvSpPr>
          <p:nvPr>
            <p:ph idx="1"/>
          </p:nvPr>
        </p:nvSpPr>
        <p:spPr>
          <a:xfrm>
            <a:off x="990600" y="914400"/>
            <a:ext cx="8077200" cy="5562600"/>
          </a:xfrm>
        </p:spPr>
        <p:txBody>
          <a:bodyPr/>
          <a:lstStyle/>
          <a:p>
            <a:r>
              <a:rPr lang="en-US" sz="2400" dirty="0" smtClean="0"/>
              <a:t>&lt;!DOCTYPE </a:t>
            </a:r>
            <a:r>
              <a:rPr lang="en-US" sz="2400" i="1" dirty="0" smtClean="0"/>
              <a:t>root-element</a:t>
            </a:r>
            <a:r>
              <a:rPr lang="en-US" sz="2400" dirty="0" smtClean="0"/>
              <a:t> </a:t>
            </a:r>
          </a:p>
          <a:p>
            <a:pPr>
              <a:buFont typeface="Wingdings" pitchFamily="2" charset="2"/>
              <a:buNone/>
            </a:pPr>
            <a:r>
              <a:rPr lang="en-US" sz="2400" dirty="0" smtClean="0"/>
              <a:t>	[ </a:t>
            </a:r>
          </a:p>
          <a:p>
            <a:pPr lvl="1">
              <a:buFont typeface="Wingdings" pitchFamily="2" charset="2"/>
              <a:buNone/>
            </a:pPr>
            <a:r>
              <a:rPr lang="en-US" sz="2400" i="1" dirty="0" smtClean="0"/>
              <a:t>	</a:t>
            </a:r>
            <a:r>
              <a:rPr lang="en-US" sz="2400" i="1" dirty="0" err="1" smtClean="0"/>
              <a:t>doctype</a:t>
            </a:r>
            <a:r>
              <a:rPr lang="en-US" sz="2400" i="1" dirty="0" smtClean="0"/>
              <a:t>-declarations</a:t>
            </a:r>
            <a:endParaRPr lang="en-US" sz="2400" dirty="0" smtClean="0"/>
          </a:p>
          <a:p>
            <a:pPr>
              <a:buFont typeface="Wingdings" pitchFamily="2" charset="2"/>
              <a:buNone/>
            </a:pPr>
            <a:r>
              <a:rPr lang="en-US" sz="2400" dirty="0" smtClean="0"/>
              <a:t>	]&gt;</a:t>
            </a:r>
            <a:br>
              <a:rPr lang="en-US" sz="2400" dirty="0" smtClean="0"/>
            </a:br>
            <a:r>
              <a:rPr lang="en-US" sz="2400" dirty="0" smtClean="0"/>
              <a:t>consists of the </a:t>
            </a:r>
            <a:r>
              <a:rPr lang="en-US" sz="2400" i="1" dirty="0" smtClean="0"/>
              <a:t>name of the root element </a:t>
            </a:r>
            <a:r>
              <a:rPr lang="en-US" sz="2400" dirty="0" smtClean="0"/>
              <a:t>and the </a:t>
            </a:r>
            <a:br>
              <a:rPr lang="en-US" sz="2400" dirty="0" smtClean="0"/>
            </a:br>
            <a:r>
              <a:rPr lang="en-US" sz="2400" i="1" dirty="0" smtClean="0"/>
              <a:t>document type declarations, each of which is:</a:t>
            </a:r>
          </a:p>
          <a:p>
            <a:r>
              <a:rPr lang="en-US" sz="2400" dirty="0" smtClean="0"/>
              <a:t>&lt;!ELEMENT </a:t>
            </a:r>
            <a:r>
              <a:rPr lang="en-US" sz="2400" i="1" dirty="0" smtClean="0">
                <a:solidFill>
                  <a:srgbClr val="00B050"/>
                </a:solidFill>
              </a:rPr>
              <a:t>element-name</a:t>
            </a:r>
            <a:r>
              <a:rPr lang="en-US" sz="2400" dirty="0" smtClean="0">
                <a:solidFill>
                  <a:srgbClr val="00B050"/>
                </a:solidFill>
              </a:rPr>
              <a:t> </a:t>
            </a:r>
            <a:r>
              <a:rPr lang="en-US" sz="2400" i="1" dirty="0" smtClean="0">
                <a:solidFill>
                  <a:srgbClr val="0000FF"/>
                </a:solidFill>
              </a:rPr>
              <a:t>content-model</a:t>
            </a:r>
            <a:r>
              <a:rPr lang="en-US" sz="2400" dirty="0" smtClean="0"/>
              <a:t>&gt;</a:t>
            </a:r>
          </a:p>
          <a:p>
            <a:pPr>
              <a:buFont typeface="Wingdings" pitchFamily="2" charset="2"/>
              <a:buNone/>
            </a:pPr>
            <a:r>
              <a:rPr lang="en-US" sz="2400" dirty="0" smtClean="0"/>
              <a:t>	defines a pattern that associates a </a:t>
            </a:r>
            <a:r>
              <a:rPr lang="en-US" sz="2400" i="1" dirty="0" smtClean="0"/>
              <a:t>content model</a:t>
            </a:r>
            <a:r>
              <a:rPr lang="en-US" sz="2400" dirty="0" smtClean="0"/>
              <a:t> to </a:t>
            </a:r>
            <a:br>
              <a:rPr lang="en-US" sz="2400" dirty="0" smtClean="0"/>
            </a:br>
            <a:r>
              <a:rPr lang="en-US" sz="2400" b="1" dirty="0" smtClean="0"/>
              <a:t>all elements </a:t>
            </a:r>
            <a:r>
              <a:rPr lang="en-US" sz="2400" dirty="0" smtClean="0"/>
              <a:t>of the given name </a:t>
            </a:r>
          </a:p>
          <a:p>
            <a:r>
              <a:rPr lang="en-US" sz="2400" dirty="0" smtClean="0">
                <a:solidFill>
                  <a:srgbClr val="0000FF"/>
                </a:solidFill>
              </a:rPr>
              <a:t>Content-models</a:t>
            </a:r>
          </a:p>
          <a:p>
            <a:pPr lvl="1"/>
            <a:r>
              <a:rPr lang="en-US" sz="2400" dirty="0" smtClean="0"/>
              <a:t>EMPTY: no content is allowed </a:t>
            </a:r>
          </a:p>
          <a:p>
            <a:pPr lvl="1"/>
            <a:r>
              <a:rPr lang="en-US" sz="2400" dirty="0" smtClean="0"/>
              <a:t>ANY: any content is allowed </a:t>
            </a:r>
          </a:p>
          <a:p>
            <a:pPr lvl="1"/>
            <a:r>
              <a:rPr lang="en-US" sz="2400" dirty="0" smtClean="0"/>
              <a:t>(#PCDATA | </a:t>
            </a:r>
            <a:r>
              <a:rPr lang="en-US" sz="2400" i="1" dirty="0" smtClean="0"/>
              <a:t>element-name </a:t>
            </a:r>
            <a:r>
              <a:rPr lang="en-US" sz="2400" dirty="0" smtClean="0"/>
              <a:t>| ...)*: parsed character data</a:t>
            </a:r>
          </a:p>
        </p:txBody>
      </p:sp>
      <p:sp>
        <p:nvSpPr>
          <p:cNvPr id="9220" name="Slide Number Placeholder 3"/>
          <p:cNvSpPr>
            <a:spLocks noGrp="1"/>
          </p:cNvSpPr>
          <p:nvPr>
            <p:ph type="sldNum" sz="quarter" idx="12"/>
          </p:nvPr>
        </p:nvSpPr>
        <p:spPr>
          <a:noFill/>
        </p:spPr>
        <p:txBody>
          <a:bodyPr/>
          <a:lstStyle/>
          <a:p>
            <a:fld id="{001B1E0E-1FC6-4BCE-B05D-10C5ECCE8D03}" type="slidenum">
              <a:rPr lang="en-US" smtClean="0"/>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Syntax Definition of DTD (contd.)</a:t>
            </a:r>
          </a:p>
        </p:txBody>
      </p:sp>
      <p:sp>
        <p:nvSpPr>
          <p:cNvPr id="10243" name="Content Placeholder 2"/>
          <p:cNvSpPr>
            <a:spLocks noGrp="1"/>
          </p:cNvSpPr>
          <p:nvPr>
            <p:ph idx="1"/>
          </p:nvPr>
        </p:nvSpPr>
        <p:spPr>
          <a:xfrm>
            <a:off x="685800" y="1066800"/>
            <a:ext cx="8269288" cy="5562600"/>
          </a:xfrm>
        </p:spPr>
        <p:txBody>
          <a:bodyPr/>
          <a:lstStyle/>
          <a:p>
            <a:r>
              <a:rPr lang="en-US" sz="2400" smtClean="0"/>
              <a:t>Expression over element names:</a:t>
            </a:r>
          </a:p>
          <a:p>
            <a:pPr lvl="1"/>
            <a:r>
              <a:rPr lang="en-US" sz="2400" smtClean="0"/>
              <a:t>choice: (a | b | c) </a:t>
            </a:r>
          </a:p>
          <a:p>
            <a:pPr lvl="1"/>
            <a:r>
              <a:rPr lang="en-US" sz="2400" smtClean="0"/>
              <a:t>sequence: (a, b, c) </a:t>
            </a:r>
          </a:p>
          <a:p>
            <a:pPr lvl="1"/>
            <a:r>
              <a:rPr lang="en-US" sz="2400" smtClean="0"/>
              <a:t>optional: a? </a:t>
            </a:r>
          </a:p>
          <a:p>
            <a:pPr lvl="1"/>
            <a:r>
              <a:rPr lang="en-US" sz="2400" smtClean="0"/>
              <a:t>zero or more: b* </a:t>
            </a:r>
          </a:p>
          <a:p>
            <a:pPr lvl="1"/>
            <a:r>
              <a:rPr lang="en-US" sz="2400" smtClean="0"/>
              <a:t>one or more: c+ </a:t>
            </a:r>
          </a:p>
          <a:p>
            <a:endParaRPr lang="en-US" sz="2400" smtClean="0"/>
          </a:p>
        </p:txBody>
      </p:sp>
      <p:sp>
        <p:nvSpPr>
          <p:cNvPr id="10244" name="Slide Number Placeholder 3"/>
          <p:cNvSpPr>
            <a:spLocks noGrp="1"/>
          </p:cNvSpPr>
          <p:nvPr>
            <p:ph type="sldNum" sz="quarter" idx="12"/>
          </p:nvPr>
        </p:nvSpPr>
        <p:spPr>
          <a:noFill/>
        </p:spPr>
        <p:txBody>
          <a:bodyPr/>
          <a:lstStyle/>
          <a:p>
            <a:fld id="{09BBBAC4-05B0-44B8-A6CE-C5191C186B54}" type="slidenum">
              <a:rPr lang="en-US" smtClean="0"/>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E01CD4A0-E4A6-446F-88EB-37B1AEE46F08}" type="slidenum">
              <a:rPr lang="en-US" smtClean="0"/>
              <a:pPr/>
              <a:t>8</a:t>
            </a:fld>
            <a:endParaRPr lang="en-US" smtClean="0"/>
          </a:p>
        </p:txBody>
      </p:sp>
      <p:sp>
        <p:nvSpPr>
          <p:cNvPr id="11267" name="Rectangle 2"/>
          <p:cNvSpPr>
            <a:spLocks noGrp="1" noChangeArrowheads="1"/>
          </p:cNvSpPr>
          <p:nvPr>
            <p:ph type="title"/>
          </p:nvPr>
        </p:nvSpPr>
        <p:spPr>
          <a:xfrm>
            <a:off x="1295400" y="76200"/>
            <a:ext cx="7620000" cy="623888"/>
          </a:xfrm>
        </p:spPr>
        <p:txBody>
          <a:bodyPr/>
          <a:lstStyle/>
          <a:p>
            <a:pPr eaLnBrk="1" hangingPunct="1"/>
            <a:r>
              <a:rPr lang="en-US" smtClean="0"/>
              <a:t>Example of DTD within an XML file</a:t>
            </a:r>
          </a:p>
        </p:txBody>
      </p:sp>
      <p:sp>
        <p:nvSpPr>
          <p:cNvPr id="18" name="Rectangle 3"/>
          <p:cNvSpPr txBox="1">
            <a:spLocks noChangeArrowheads="1"/>
          </p:cNvSpPr>
          <p:nvPr/>
        </p:nvSpPr>
        <p:spPr bwMode="auto">
          <a:xfrm>
            <a:off x="2070100" y="1122363"/>
            <a:ext cx="6997700" cy="5430837"/>
          </a:xfrm>
          <a:prstGeom prst="rect">
            <a:avLst/>
          </a:prstGeom>
          <a:solidFill>
            <a:schemeClr val="bg1">
              <a:lumMod val="95000"/>
            </a:schemeClr>
          </a:solidFill>
          <a:ln>
            <a:solidFill>
              <a:schemeClr val="tx1"/>
            </a:solidFill>
          </a:ln>
        </p:spPr>
        <p:txBody>
          <a:bodyPr/>
          <a:lstStyle/>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&lt;?xml version = ‘1.0’ encoding=‘utf-8’&gt;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&lt;!DOCTYPE instructor [</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instructor (name, (course+), </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 (phone | email))&gt;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name (first, (middle?), last)&gt;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course (#PCDATA)&gt;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 (#PCDATA)&gt;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phone (#PCDATA)&gt;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email (#PCDATA)&gt;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first (#PCDATA)&gt;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middle (#PCDATA)&gt;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last (#PCDATA)&gt;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&lt;instructor&gt;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	&lt;name&gt;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		&lt;first&gt;Yinong&lt;/first&gt;  </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		&lt;last&gt;Chen&lt;/last&gt;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	&lt;/name&gt;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	&lt;course&gt;Distributed Software Development&lt;/course&gt;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	&lt;course&gt;Introduction to Programming Languages&lt;/course&gt;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	&lt;</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&gt;4&lt;/</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	&lt;email&gt;yinong@asu.edu&lt;/email&gt;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&lt;/instructor&gt;</a:t>
            </a:r>
          </a:p>
        </p:txBody>
      </p:sp>
      <p:sp>
        <p:nvSpPr>
          <p:cNvPr id="11269" name="AutoShape 5"/>
          <p:cNvSpPr>
            <a:spLocks noChangeArrowheads="1"/>
          </p:cNvSpPr>
          <p:nvPr/>
        </p:nvSpPr>
        <p:spPr bwMode="auto">
          <a:xfrm>
            <a:off x="4930775" y="3657600"/>
            <a:ext cx="2635250" cy="881063"/>
          </a:xfrm>
          <a:prstGeom prst="wedgeEllipseCallout">
            <a:avLst>
              <a:gd name="adj1" fmla="val -38329"/>
              <a:gd name="adj2" fmla="val -177792"/>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Does not support “integer”</a:t>
            </a:r>
          </a:p>
        </p:txBody>
      </p:sp>
      <p:sp>
        <p:nvSpPr>
          <p:cNvPr id="11270" name="AutoShape 6"/>
          <p:cNvSpPr>
            <a:spLocks noChangeArrowheads="1"/>
          </p:cNvSpPr>
          <p:nvPr/>
        </p:nvSpPr>
        <p:spPr bwMode="auto">
          <a:xfrm>
            <a:off x="76200" y="1254125"/>
            <a:ext cx="1171575" cy="1266825"/>
          </a:xfrm>
          <a:prstGeom prst="wedgeRoundRectCallout">
            <a:avLst>
              <a:gd name="adj1" fmla="val 84250"/>
              <a:gd name="adj2" fmla="val 58778"/>
              <a:gd name="adj3" fmla="val 16667"/>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DTD</a:t>
            </a:r>
          </a:p>
          <a:p>
            <a:pPr algn="ctr"/>
            <a:r>
              <a:rPr lang="en-US" sz="1600">
                <a:latin typeface="Arial" charset="0"/>
                <a:cs typeface="Arial" charset="0"/>
              </a:rPr>
              <a:t>File defining the rules</a:t>
            </a:r>
          </a:p>
        </p:txBody>
      </p:sp>
      <p:sp>
        <p:nvSpPr>
          <p:cNvPr id="11271" name="AutoShape 7"/>
          <p:cNvSpPr>
            <a:spLocks noChangeArrowheads="1"/>
          </p:cNvSpPr>
          <p:nvPr/>
        </p:nvSpPr>
        <p:spPr bwMode="auto">
          <a:xfrm>
            <a:off x="76200" y="3405188"/>
            <a:ext cx="1363663" cy="1539875"/>
          </a:xfrm>
          <a:prstGeom prst="wedgeRoundRectCallout">
            <a:avLst>
              <a:gd name="adj1" fmla="val 67282"/>
              <a:gd name="adj2" fmla="val 71963"/>
              <a:gd name="adj3" fmla="val 16667"/>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XML file (Instance) complies to the DTD file</a:t>
            </a:r>
          </a:p>
          <a:p>
            <a:pPr algn="ctr"/>
            <a:endParaRPr lang="en-US" sz="1600">
              <a:latin typeface="Arial" charset="0"/>
              <a:cs typeface="Arial" charset="0"/>
            </a:endParaRPr>
          </a:p>
        </p:txBody>
      </p:sp>
      <p:sp>
        <p:nvSpPr>
          <p:cNvPr id="11272" name="Left Brace 7"/>
          <p:cNvSpPr>
            <a:spLocks/>
          </p:cNvSpPr>
          <p:nvPr/>
        </p:nvSpPr>
        <p:spPr bwMode="auto">
          <a:xfrm>
            <a:off x="1774825" y="1255713"/>
            <a:ext cx="220663" cy="2740025"/>
          </a:xfrm>
          <a:prstGeom prst="leftBrace">
            <a:avLst>
              <a:gd name="adj1" fmla="val 8278"/>
              <a:gd name="adj2" fmla="val 50000"/>
            </a:avLst>
          </a:prstGeom>
          <a:noFill/>
          <a:ln w="19050" algn="ctr">
            <a:solidFill>
              <a:srgbClr val="0070C0"/>
            </a:solidFill>
            <a:round/>
            <a:headEnd/>
            <a:tailEnd/>
          </a:ln>
        </p:spPr>
        <p:txBody>
          <a:bodyPr/>
          <a:lstStyle/>
          <a:p>
            <a:endParaRPr lang="en-US" sz="1600">
              <a:latin typeface="Arial" charset="0"/>
              <a:cs typeface="Arial" charset="0"/>
            </a:endParaRPr>
          </a:p>
        </p:txBody>
      </p:sp>
      <p:sp>
        <p:nvSpPr>
          <p:cNvPr id="11273" name="Left Brace 8"/>
          <p:cNvSpPr>
            <a:spLocks/>
          </p:cNvSpPr>
          <p:nvPr/>
        </p:nvSpPr>
        <p:spPr bwMode="auto">
          <a:xfrm>
            <a:off x="1774825" y="4241800"/>
            <a:ext cx="220663" cy="2179638"/>
          </a:xfrm>
          <a:prstGeom prst="leftBrace">
            <a:avLst>
              <a:gd name="adj1" fmla="val 8323"/>
              <a:gd name="adj2" fmla="val 50000"/>
            </a:avLst>
          </a:prstGeom>
          <a:noFill/>
          <a:ln w="19050" algn="ctr">
            <a:solidFill>
              <a:srgbClr val="0000FF"/>
            </a:solidFill>
            <a:round/>
            <a:headEnd/>
            <a:tailEnd/>
          </a:ln>
        </p:spPr>
        <p:txBody>
          <a:bodyPr/>
          <a:lstStyle/>
          <a:p>
            <a:endParaRPr lang="en-US" sz="1600">
              <a:latin typeface="Arial" charset="0"/>
              <a:cs typeface="Arial" charset="0"/>
            </a:endParaRPr>
          </a:p>
        </p:txBody>
      </p:sp>
      <p:sp>
        <p:nvSpPr>
          <p:cNvPr id="11274" name="AutoShape 5"/>
          <p:cNvSpPr>
            <a:spLocks noChangeArrowheads="1"/>
          </p:cNvSpPr>
          <p:nvPr/>
        </p:nvSpPr>
        <p:spPr bwMode="auto">
          <a:xfrm>
            <a:off x="6251575" y="2012950"/>
            <a:ext cx="1492250" cy="660400"/>
          </a:xfrm>
          <a:prstGeom prst="wedgeEllipseCallout">
            <a:avLst>
              <a:gd name="adj1" fmla="val -87912"/>
              <a:gd name="adj2" fmla="val -83694"/>
            </a:avLst>
          </a:prstGeom>
          <a:solidFill>
            <a:schemeClr val="bg1"/>
          </a:solidFill>
          <a:ln w="9525">
            <a:solidFill>
              <a:schemeClr val="tx1"/>
            </a:solidFill>
            <a:miter lim="800000"/>
            <a:headEnd/>
            <a:tailEnd/>
          </a:ln>
        </p:spPr>
        <p:txBody>
          <a:bodyPr/>
          <a:lstStyle/>
          <a:p>
            <a:pPr algn="ctr"/>
            <a:endParaRPr lang="en-US" sz="1600">
              <a:latin typeface="Arial" charset="0"/>
              <a:cs typeface="Arial" charset="0"/>
            </a:endParaRPr>
          </a:p>
        </p:txBody>
      </p:sp>
      <p:sp>
        <p:nvSpPr>
          <p:cNvPr id="11275" name="AutoShape 5"/>
          <p:cNvSpPr>
            <a:spLocks noChangeArrowheads="1"/>
          </p:cNvSpPr>
          <p:nvPr/>
        </p:nvSpPr>
        <p:spPr bwMode="auto">
          <a:xfrm>
            <a:off x="5924550" y="2813050"/>
            <a:ext cx="1773238" cy="550863"/>
          </a:xfrm>
          <a:prstGeom prst="wedgeEllipseCallout">
            <a:avLst>
              <a:gd name="adj1" fmla="val -93042"/>
              <a:gd name="adj2" fmla="val -189968"/>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 optional</a:t>
            </a:r>
          </a:p>
        </p:txBody>
      </p:sp>
      <p:sp>
        <p:nvSpPr>
          <p:cNvPr id="11276" name="AutoShape 5"/>
          <p:cNvSpPr>
            <a:spLocks noChangeArrowheads="1"/>
          </p:cNvSpPr>
          <p:nvPr/>
        </p:nvSpPr>
        <p:spPr bwMode="auto">
          <a:xfrm>
            <a:off x="7839075" y="2697163"/>
            <a:ext cx="1055688" cy="447675"/>
          </a:xfrm>
          <a:prstGeom prst="wedgeEllipseCallout">
            <a:avLst>
              <a:gd name="adj1" fmla="val -50671"/>
              <a:gd name="adj2" fmla="val -236532"/>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 OR</a:t>
            </a:r>
          </a:p>
        </p:txBody>
      </p:sp>
      <p:sp>
        <p:nvSpPr>
          <p:cNvPr id="11277" name="AutoShape 5"/>
          <p:cNvSpPr>
            <a:spLocks noChangeArrowheads="1"/>
          </p:cNvSpPr>
          <p:nvPr/>
        </p:nvSpPr>
        <p:spPr bwMode="auto">
          <a:xfrm>
            <a:off x="6972300" y="763588"/>
            <a:ext cx="1825625" cy="425450"/>
          </a:xfrm>
          <a:prstGeom prst="wedgeEllipseCallout">
            <a:avLst>
              <a:gd name="adj1" fmla="val -47569"/>
              <a:gd name="adj2" fmla="val 169407"/>
            </a:avLst>
          </a:prstGeom>
          <a:solidFill>
            <a:schemeClr val="bg1"/>
          </a:solidFill>
          <a:ln w="9525">
            <a:solidFill>
              <a:schemeClr val="tx1"/>
            </a:solidFill>
            <a:miter lim="800000"/>
            <a:headEnd/>
            <a:tailEnd/>
          </a:ln>
        </p:spPr>
        <p:txBody>
          <a:bodyPr/>
          <a:lstStyle/>
          <a:p>
            <a:pPr algn="ctr">
              <a:lnSpc>
                <a:spcPts val="1200"/>
              </a:lnSpc>
            </a:pPr>
            <a:r>
              <a:rPr lang="en-US" sz="1600">
                <a:latin typeface="Arial" charset="0"/>
                <a:cs typeface="Arial" charset="0"/>
              </a:rPr>
              <a:t>, sequence</a:t>
            </a:r>
          </a:p>
        </p:txBody>
      </p:sp>
      <p:sp>
        <p:nvSpPr>
          <p:cNvPr id="11278" name="Rectangle 12"/>
          <p:cNvSpPr>
            <a:spLocks noChangeArrowheads="1"/>
          </p:cNvSpPr>
          <p:nvPr/>
        </p:nvSpPr>
        <p:spPr bwMode="auto">
          <a:xfrm>
            <a:off x="6191250" y="2176463"/>
            <a:ext cx="1581150" cy="338137"/>
          </a:xfrm>
          <a:prstGeom prst="rect">
            <a:avLst/>
          </a:prstGeom>
          <a:noFill/>
          <a:ln w="9525">
            <a:noFill/>
            <a:miter lim="800000"/>
            <a:headEnd/>
            <a:tailEnd/>
          </a:ln>
        </p:spPr>
        <p:txBody>
          <a:bodyPr>
            <a:spAutoFit/>
          </a:bodyPr>
          <a:lstStyle/>
          <a:p>
            <a:pPr algn="ctr"/>
            <a:r>
              <a:rPr lang="en-US" sz="1600">
                <a:latin typeface="Arial" charset="0"/>
                <a:cs typeface="Arial" charset="0"/>
              </a:rPr>
              <a:t>+: at least one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CC4EBFB4-5DF4-4670-A0EF-EC96816FA8BD}" type="slidenum">
              <a:rPr lang="en-US" smtClean="0"/>
              <a:pPr/>
              <a:t>9</a:t>
            </a:fld>
            <a:endParaRPr lang="en-US" smtClean="0"/>
          </a:p>
        </p:txBody>
      </p:sp>
      <p:sp>
        <p:nvSpPr>
          <p:cNvPr id="12291" name="Rectangle 2"/>
          <p:cNvSpPr>
            <a:spLocks noGrp="1" noChangeArrowheads="1"/>
          </p:cNvSpPr>
          <p:nvPr>
            <p:ph type="title"/>
          </p:nvPr>
        </p:nvSpPr>
        <p:spPr>
          <a:xfrm>
            <a:off x="1447800" y="0"/>
            <a:ext cx="7620000" cy="533400"/>
          </a:xfrm>
        </p:spPr>
        <p:txBody>
          <a:bodyPr/>
          <a:lstStyle/>
          <a:p>
            <a:pPr eaLnBrk="1" hangingPunct="1"/>
            <a:r>
              <a:rPr lang="en-US" smtClean="0"/>
              <a:t>Example of Using an External DTD file</a:t>
            </a:r>
          </a:p>
        </p:txBody>
      </p:sp>
      <p:sp>
        <p:nvSpPr>
          <p:cNvPr id="12292" name="Rectangle 4"/>
          <p:cNvSpPr>
            <a:spLocks noGrp="1" noChangeArrowheads="1"/>
          </p:cNvSpPr>
          <p:nvPr>
            <p:ph type="body" idx="1"/>
          </p:nvPr>
        </p:nvSpPr>
        <p:spPr>
          <a:xfrm>
            <a:off x="228600" y="533400"/>
            <a:ext cx="6973888" cy="3048000"/>
          </a:xfrm>
          <a:solidFill>
            <a:schemeClr val="bg1">
              <a:lumMod val="85000"/>
            </a:schemeClr>
          </a:solidFill>
          <a:ln>
            <a:solidFill>
              <a:schemeClr val="tx1"/>
            </a:solidFill>
          </a:ln>
        </p:spPr>
        <p:txBody>
          <a:bodyPr/>
          <a:lstStyle/>
          <a:p>
            <a:pPr eaLnBrk="1" hangingPunct="1">
              <a:lnSpc>
                <a:spcPct val="80000"/>
              </a:lnSpc>
              <a:buFont typeface="Wingdings" pitchFamily="2" charset="2"/>
              <a:buNone/>
              <a:defRPr/>
            </a:pPr>
            <a:r>
              <a:rPr lang="en-US" sz="1800" dirty="0">
                <a:cs typeface="Arial" pitchFamily="34" charset="0"/>
              </a:rPr>
              <a:t>&lt;!DOCTYPE instructor [</a:t>
            </a:r>
          </a:p>
          <a:p>
            <a:pPr eaLnBrk="1" hangingPunct="1">
              <a:lnSpc>
                <a:spcPct val="80000"/>
              </a:lnSpc>
              <a:buFont typeface="Wingdings" pitchFamily="2" charset="2"/>
              <a:buNone/>
              <a:defRPr/>
            </a:pPr>
            <a:r>
              <a:rPr lang="en-US" sz="1800" dirty="0">
                <a:cs typeface="Arial" pitchFamily="34" charset="0"/>
              </a:rPr>
              <a:t>&lt;!ELEMENT instructor (name, (course+), </a:t>
            </a:r>
            <a:r>
              <a:rPr lang="en-US" sz="1800" dirty="0" err="1">
                <a:cs typeface="Arial" pitchFamily="34" charset="0"/>
              </a:rPr>
              <a:t>OfficeHours</a:t>
            </a:r>
            <a:r>
              <a:rPr lang="en-US" sz="1800" dirty="0">
                <a:cs typeface="Arial" pitchFamily="34" charset="0"/>
              </a:rPr>
              <a:t>, (phone | email))&gt;</a:t>
            </a:r>
          </a:p>
          <a:p>
            <a:pPr eaLnBrk="1" hangingPunct="1">
              <a:lnSpc>
                <a:spcPct val="80000"/>
              </a:lnSpc>
              <a:buFont typeface="Wingdings" pitchFamily="2" charset="2"/>
              <a:buNone/>
              <a:defRPr/>
            </a:pPr>
            <a:r>
              <a:rPr lang="en-US" sz="1800" dirty="0">
                <a:cs typeface="Arial" pitchFamily="34" charset="0"/>
              </a:rPr>
              <a:t>&lt;!ELEMENT name (first, (middle?), last)&gt;</a:t>
            </a:r>
          </a:p>
          <a:p>
            <a:pPr eaLnBrk="1" hangingPunct="1">
              <a:lnSpc>
                <a:spcPct val="80000"/>
              </a:lnSpc>
              <a:buFont typeface="Wingdings" pitchFamily="2" charset="2"/>
              <a:buNone/>
              <a:defRPr/>
            </a:pPr>
            <a:r>
              <a:rPr lang="en-US" sz="1800" dirty="0">
                <a:cs typeface="Arial" pitchFamily="34" charset="0"/>
              </a:rPr>
              <a:t>&lt;!ELEMENT course (#PCDATA)&gt;</a:t>
            </a:r>
          </a:p>
          <a:p>
            <a:pPr eaLnBrk="1" hangingPunct="1">
              <a:lnSpc>
                <a:spcPct val="80000"/>
              </a:lnSpc>
              <a:buFont typeface="Wingdings" pitchFamily="2" charset="2"/>
              <a:buNone/>
              <a:defRPr/>
            </a:pPr>
            <a:r>
              <a:rPr lang="en-US" sz="1800" dirty="0">
                <a:cs typeface="Arial" pitchFamily="34" charset="0"/>
              </a:rPr>
              <a:t>&lt;!ELEMENT </a:t>
            </a:r>
            <a:r>
              <a:rPr lang="en-US" sz="1800" dirty="0" err="1">
                <a:cs typeface="Arial" pitchFamily="34" charset="0"/>
              </a:rPr>
              <a:t>OfficeHours</a:t>
            </a:r>
            <a:r>
              <a:rPr lang="en-US" sz="1800" dirty="0">
                <a:cs typeface="Arial" pitchFamily="34" charset="0"/>
              </a:rPr>
              <a:t> (#PCDATA)&gt;</a:t>
            </a:r>
          </a:p>
          <a:p>
            <a:pPr eaLnBrk="1" hangingPunct="1">
              <a:lnSpc>
                <a:spcPct val="80000"/>
              </a:lnSpc>
              <a:buFont typeface="Wingdings" pitchFamily="2" charset="2"/>
              <a:buNone/>
              <a:defRPr/>
            </a:pPr>
            <a:r>
              <a:rPr lang="en-US" sz="1800" dirty="0">
                <a:cs typeface="Arial" pitchFamily="34" charset="0"/>
              </a:rPr>
              <a:t>&lt;!ELEMENT phone (#PCDATA)&gt;</a:t>
            </a:r>
          </a:p>
          <a:p>
            <a:pPr eaLnBrk="1" hangingPunct="1">
              <a:lnSpc>
                <a:spcPct val="80000"/>
              </a:lnSpc>
              <a:buFont typeface="Wingdings" pitchFamily="2" charset="2"/>
              <a:buNone/>
              <a:defRPr/>
            </a:pPr>
            <a:r>
              <a:rPr lang="en-US" sz="1800" dirty="0">
                <a:cs typeface="Arial" pitchFamily="34" charset="0"/>
              </a:rPr>
              <a:t>&lt;!ELEMENT email (#PCDATA)&gt;</a:t>
            </a:r>
          </a:p>
          <a:p>
            <a:pPr eaLnBrk="1" hangingPunct="1">
              <a:lnSpc>
                <a:spcPct val="80000"/>
              </a:lnSpc>
              <a:buFont typeface="Wingdings" pitchFamily="2" charset="2"/>
              <a:buNone/>
              <a:defRPr/>
            </a:pPr>
            <a:r>
              <a:rPr lang="en-US" sz="1800" dirty="0">
                <a:cs typeface="Arial" pitchFamily="34" charset="0"/>
              </a:rPr>
              <a:t>&lt;!ELEMENT first (#PCDATA)&gt;</a:t>
            </a:r>
          </a:p>
          <a:p>
            <a:pPr eaLnBrk="1" hangingPunct="1">
              <a:lnSpc>
                <a:spcPct val="80000"/>
              </a:lnSpc>
              <a:buFont typeface="Wingdings" pitchFamily="2" charset="2"/>
              <a:buNone/>
              <a:defRPr/>
            </a:pPr>
            <a:r>
              <a:rPr lang="en-US" sz="1800" dirty="0">
                <a:cs typeface="Arial" pitchFamily="34" charset="0"/>
              </a:rPr>
              <a:t>&lt;!ELEMENT middle (#PCDATA)&gt;</a:t>
            </a:r>
          </a:p>
          <a:p>
            <a:pPr eaLnBrk="1" hangingPunct="1">
              <a:lnSpc>
                <a:spcPct val="80000"/>
              </a:lnSpc>
              <a:buFont typeface="Wingdings" pitchFamily="2" charset="2"/>
              <a:buNone/>
              <a:defRPr/>
            </a:pPr>
            <a:r>
              <a:rPr lang="en-US" sz="1800" dirty="0">
                <a:cs typeface="Arial" pitchFamily="34" charset="0"/>
              </a:rPr>
              <a:t>&lt;!ELEMENT last (#PCDATA)&gt;</a:t>
            </a:r>
          </a:p>
          <a:p>
            <a:pPr eaLnBrk="1" hangingPunct="1">
              <a:lnSpc>
                <a:spcPct val="80000"/>
              </a:lnSpc>
              <a:buFont typeface="Wingdings" pitchFamily="2" charset="2"/>
              <a:buNone/>
              <a:defRPr/>
            </a:pPr>
            <a:r>
              <a:rPr lang="en-US" sz="1800" dirty="0">
                <a:cs typeface="Arial" pitchFamily="34" charset="0"/>
              </a:rPr>
              <a:t>]&gt;</a:t>
            </a:r>
          </a:p>
        </p:txBody>
      </p:sp>
      <p:sp>
        <p:nvSpPr>
          <p:cNvPr id="12293" name="Rectangle 5"/>
          <p:cNvSpPr>
            <a:spLocks noChangeArrowheads="1"/>
          </p:cNvSpPr>
          <p:nvPr/>
        </p:nvSpPr>
        <p:spPr bwMode="auto">
          <a:xfrm>
            <a:off x="228600" y="3657600"/>
            <a:ext cx="8726488" cy="3200400"/>
          </a:xfrm>
          <a:prstGeom prst="rect">
            <a:avLst/>
          </a:prstGeom>
          <a:solidFill>
            <a:srgbClr val="FFFFFF"/>
          </a:solidFill>
          <a:ln w="9525">
            <a:solidFill>
              <a:schemeClr val="tx1"/>
            </a:solidFill>
            <a:miter lim="800000"/>
            <a:headEnd/>
            <a:tailEnd/>
          </a:ln>
        </p:spPr>
        <p:txBody>
          <a:bodyPr/>
          <a:lstStyle/>
          <a:p>
            <a:pPr marL="342900" indent="-342900" eaLnBrk="1" hangingPunct="1">
              <a:lnSpc>
                <a:spcPct val="80000"/>
              </a:lnSpc>
              <a:spcBef>
                <a:spcPct val="20000"/>
              </a:spcBef>
              <a:buClr>
                <a:schemeClr val="folHlink"/>
              </a:buClr>
              <a:buSzPct val="60000"/>
              <a:buFont typeface="Wingdings" pitchFamily="2" charset="2"/>
              <a:buNone/>
            </a:pPr>
            <a:r>
              <a:rPr lang="en-US" sz="2000"/>
              <a:t>&lt;?xml version = ‘1.0’ encoding=‘utf-8’&gt;</a:t>
            </a:r>
          </a:p>
          <a:p>
            <a:pPr marL="342900" indent="-342900" eaLnBrk="1" hangingPunct="1">
              <a:spcBef>
                <a:spcPct val="20000"/>
              </a:spcBef>
              <a:buClr>
                <a:schemeClr val="folHlink"/>
              </a:buClr>
              <a:buSzPct val="60000"/>
              <a:buFont typeface="Wingdings" pitchFamily="2" charset="2"/>
              <a:buNone/>
            </a:pPr>
            <a:r>
              <a:rPr lang="en-US" sz="2000"/>
              <a:t>&lt;!DOCTYPE instructor SYSTEM </a:t>
            </a:r>
            <a:r>
              <a:rPr lang="en-US" sz="1600"/>
              <a:t>“</a:t>
            </a:r>
            <a:r>
              <a:rPr lang="en-US" sz="1400"/>
              <a:t>http://venus.eas.asu.edu/WSRepository//xml/instructor.dtd</a:t>
            </a:r>
            <a:r>
              <a:rPr lang="en-US" sz="1600"/>
              <a:t>”</a:t>
            </a:r>
            <a:r>
              <a:rPr lang="en-US" sz="2000"/>
              <a:t>&gt;</a:t>
            </a:r>
          </a:p>
          <a:p>
            <a:pPr marL="342900" indent="-342900" eaLnBrk="1" hangingPunct="1">
              <a:lnSpc>
                <a:spcPct val="80000"/>
              </a:lnSpc>
              <a:spcBef>
                <a:spcPct val="20000"/>
              </a:spcBef>
              <a:buClr>
                <a:schemeClr val="folHlink"/>
              </a:buClr>
              <a:buSzPct val="60000"/>
              <a:buFont typeface="Wingdings" pitchFamily="2" charset="2"/>
              <a:buNone/>
            </a:pPr>
            <a:r>
              <a:rPr lang="en-US" sz="2000"/>
              <a:t>&lt;instructor&gt;</a:t>
            </a:r>
          </a:p>
          <a:p>
            <a:pPr marL="342900" indent="-342900" eaLnBrk="1" hangingPunct="1">
              <a:lnSpc>
                <a:spcPct val="80000"/>
              </a:lnSpc>
              <a:spcBef>
                <a:spcPct val="20000"/>
              </a:spcBef>
              <a:buClr>
                <a:schemeClr val="folHlink"/>
              </a:buClr>
              <a:buSzPct val="60000"/>
              <a:buFont typeface="Wingdings" pitchFamily="2" charset="2"/>
              <a:buNone/>
            </a:pPr>
            <a:r>
              <a:rPr lang="en-US" sz="2000"/>
              <a:t>	&lt;name&gt;</a:t>
            </a:r>
          </a:p>
          <a:p>
            <a:pPr marL="342900" indent="-342900" eaLnBrk="1" hangingPunct="1">
              <a:lnSpc>
                <a:spcPct val="80000"/>
              </a:lnSpc>
              <a:spcBef>
                <a:spcPct val="20000"/>
              </a:spcBef>
              <a:buClr>
                <a:schemeClr val="folHlink"/>
              </a:buClr>
              <a:buSzPct val="60000"/>
              <a:buFont typeface="Wingdings" pitchFamily="2" charset="2"/>
              <a:buNone/>
            </a:pPr>
            <a:r>
              <a:rPr lang="en-US" sz="2000"/>
              <a:t>		&lt;first&gt;Yinong&lt;/first&gt; &lt;last&gt;Chen&lt;/last&gt;</a:t>
            </a:r>
          </a:p>
          <a:p>
            <a:pPr marL="342900" indent="-342900" eaLnBrk="1" hangingPunct="1">
              <a:lnSpc>
                <a:spcPct val="80000"/>
              </a:lnSpc>
              <a:spcBef>
                <a:spcPct val="20000"/>
              </a:spcBef>
              <a:buClr>
                <a:schemeClr val="folHlink"/>
              </a:buClr>
              <a:buSzPct val="60000"/>
              <a:buFont typeface="Wingdings" pitchFamily="2" charset="2"/>
              <a:buNone/>
            </a:pPr>
            <a:r>
              <a:rPr lang="en-US" sz="2000"/>
              <a:t>	&lt;/name&gt;</a:t>
            </a:r>
          </a:p>
          <a:p>
            <a:pPr marL="342900" indent="-342900" eaLnBrk="1" hangingPunct="1">
              <a:lnSpc>
                <a:spcPct val="80000"/>
              </a:lnSpc>
              <a:spcBef>
                <a:spcPct val="20000"/>
              </a:spcBef>
              <a:buClr>
                <a:schemeClr val="folHlink"/>
              </a:buClr>
              <a:buSzPct val="60000"/>
              <a:buFont typeface="Wingdings" pitchFamily="2" charset="2"/>
              <a:buNone/>
            </a:pPr>
            <a:r>
              <a:rPr lang="en-US" sz="2000"/>
              <a:t>	&lt;course&gt;Distributed Software Development&lt;/course&gt;</a:t>
            </a:r>
          </a:p>
          <a:p>
            <a:pPr marL="342900" indent="-342900" eaLnBrk="1" hangingPunct="1">
              <a:lnSpc>
                <a:spcPct val="80000"/>
              </a:lnSpc>
              <a:spcBef>
                <a:spcPct val="20000"/>
              </a:spcBef>
              <a:buClr>
                <a:schemeClr val="folHlink"/>
              </a:buClr>
              <a:buSzPct val="60000"/>
              <a:buFont typeface="Wingdings" pitchFamily="2" charset="2"/>
              <a:buNone/>
            </a:pPr>
            <a:r>
              <a:rPr lang="en-US" sz="2000"/>
              <a:t>	&lt;officeHours&gt;4&lt;/officeHours&gt;</a:t>
            </a:r>
          </a:p>
          <a:p>
            <a:pPr marL="342900" indent="-342900" eaLnBrk="1" hangingPunct="1">
              <a:lnSpc>
                <a:spcPct val="80000"/>
              </a:lnSpc>
              <a:spcBef>
                <a:spcPct val="20000"/>
              </a:spcBef>
              <a:buClr>
                <a:schemeClr val="folHlink"/>
              </a:buClr>
              <a:buSzPct val="60000"/>
              <a:buFont typeface="Wingdings" pitchFamily="2" charset="2"/>
              <a:buNone/>
            </a:pPr>
            <a:r>
              <a:rPr lang="en-US" sz="2000"/>
              <a:t>	&lt;phone&gt;480-965 2769&lt;/phone&gt;</a:t>
            </a:r>
          </a:p>
          <a:p>
            <a:pPr marL="342900" indent="-342900" eaLnBrk="1" hangingPunct="1">
              <a:lnSpc>
                <a:spcPct val="80000"/>
              </a:lnSpc>
              <a:spcBef>
                <a:spcPct val="20000"/>
              </a:spcBef>
              <a:buClr>
                <a:schemeClr val="folHlink"/>
              </a:buClr>
              <a:buSzPct val="60000"/>
              <a:buFont typeface="Wingdings" pitchFamily="2" charset="2"/>
              <a:buNone/>
            </a:pPr>
            <a:r>
              <a:rPr lang="en-US" sz="2000"/>
              <a:t>&lt;/instructor&gt;</a:t>
            </a:r>
          </a:p>
        </p:txBody>
      </p:sp>
      <p:sp>
        <p:nvSpPr>
          <p:cNvPr id="12294" name="Rectangle 6"/>
          <p:cNvSpPr>
            <a:spLocks noChangeArrowheads="1"/>
          </p:cNvSpPr>
          <p:nvPr/>
        </p:nvSpPr>
        <p:spPr bwMode="auto">
          <a:xfrm>
            <a:off x="7734300" y="852488"/>
            <a:ext cx="184150" cy="369887"/>
          </a:xfrm>
          <a:prstGeom prst="rect">
            <a:avLst/>
          </a:prstGeom>
          <a:solidFill>
            <a:schemeClr val="bg1"/>
          </a:solidFill>
          <a:ln w="9525">
            <a:noFill/>
            <a:miter lim="800000"/>
            <a:headEnd/>
            <a:tailEnd/>
          </a:ln>
        </p:spPr>
        <p:txBody>
          <a:bodyPr wrap="none">
            <a:spAutoFit/>
          </a:bodyPr>
          <a:lstStyle/>
          <a:p>
            <a:endParaRPr lang="en-US"/>
          </a:p>
        </p:txBody>
      </p:sp>
      <p:sp>
        <p:nvSpPr>
          <p:cNvPr id="7" name="Rounded Rectangular Callout 6"/>
          <p:cNvSpPr>
            <a:spLocks noChangeArrowheads="1"/>
          </p:cNvSpPr>
          <p:nvPr/>
        </p:nvSpPr>
        <p:spPr bwMode="auto">
          <a:xfrm>
            <a:off x="7354888" y="1222375"/>
            <a:ext cx="1600200" cy="454025"/>
          </a:xfrm>
          <a:prstGeom prst="wedgeRoundRectCallout">
            <a:avLst>
              <a:gd name="adj1" fmla="val -63324"/>
              <a:gd name="adj2" fmla="val -97116"/>
              <a:gd name="adj3" fmla="val 16667"/>
            </a:avLst>
          </a:prstGeom>
          <a:solidFill>
            <a:srgbClr val="FFFFCC"/>
          </a:solidFill>
          <a:ln w="9525" algn="ctr">
            <a:solidFill>
              <a:schemeClr val="tx1"/>
            </a:solidFill>
            <a:round/>
            <a:headEnd/>
            <a:tailEnd/>
          </a:ln>
        </p:spPr>
        <p:txBody>
          <a:bodyPr/>
          <a:lstStyle/>
          <a:p>
            <a:r>
              <a:rPr lang="en-US">
                <a:solidFill>
                  <a:srgbClr val="C00000"/>
                </a:solidFill>
              </a:rPr>
              <a:t>instructor.dtd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17297</TotalTime>
  <Words>2286</Words>
  <Application>Microsoft Office PowerPoint</Application>
  <PresentationFormat>On-screen Show (4:3)</PresentationFormat>
  <Paragraphs>611</Paragraphs>
  <Slides>37</Slides>
  <Notes>31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Blends</vt:lpstr>
      <vt:lpstr>PowerPoint Presentation</vt:lpstr>
      <vt:lpstr>Roadmap</vt:lpstr>
      <vt:lpstr>Why Do We Need Type and Schema Definition?</vt:lpstr>
      <vt:lpstr>Apply Business Rules to Validate Data</vt:lpstr>
      <vt:lpstr>XML Document Type Definition (DTD) </vt:lpstr>
      <vt:lpstr>Syntax Definition of DTD</vt:lpstr>
      <vt:lpstr>Syntax Definition of DTD (contd.)</vt:lpstr>
      <vt:lpstr>Example of DTD within an XML file</vt:lpstr>
      <vt:lpstr>Example of Using an External DTD file</vt:lpstr>
      <vt:lpstr>Defining Attributes</vt:lpstr>
      <vt:lpstr>Vocabulary (Namespace) </vt:lpstr>
      <vt:lpstr>XML Validation Using DTD</vt:lpstr>
      <vt:lpstr>What is XML Schema and Why? </vt:lpstr>
      <vt:lpstr>XML Schema Definition (XSD)</vt:lpstr>
      <vt:lpstr>Types Defined in XML Schema W3C 2001</vt:lpstr>
      <vt:lpstr>Definition of New Simple Types</vt:lpstr>
      <vt:lpstr>Example: XML Schema of A Bookstore</vt:lpstr>
      <vt:lpstr>Definition of Complex Types</vt:lpstr>
      <vt:lpstr>Definition of complexType</vt:lpstr>
      <vt:lpstr>Choice of complexType</vt:lpstr>
      <vt:lpstr>Namespaces</vt:lpstr>
      <vt:lpstr>Namespaces</vt:lpstr>
      <vt:lpstr>Target Namespace</vt:lpstr>
      <vt:lpstr>Default Namespace</vt:lpstr>
      <vt:lpstr>Set xsd as the default namespace</vt:lpstr>
      <vt:lpstr>Example: XML Schema of A Bookstore</vt:lpstr>
      <vt:lpstr>Better Choice of Default Namespace</vt:lpstr>
      <vt:lpstr>Using a Schema in an Instance</vt:lpstr>
      <vt:lpstr>Default Namespace and Attributes</vt:lpstr>
      <vt:lpstr>Summary of XML Schema Example</vt:lpstr>
      <vt:lpstr>Multiple Levels of Validation</vt:lpstr>
      <vt:lpstr>Case Study http://www.nws.noaa.gov/mdl/XML/Design/MDL_XML_Design.pdf</vt:lpstr>
      <vt:lpstr>DWML XML Schema http://graphical.weather.gov/xml/DWMLgen/schema/DWML.xsd</vt:lpstr>
      <vt:lpstr>Instance of the Schema: Phoenix Seven-Day Weather Data Download http://forecast.weather.gov/MapClick.php?lat=33.43417&amp;lon=-112.05111&amp;FcstType=dwml</vt:lpstr>
      <vt:lpstr>To Get Forecast from the URL http://forecast.weather.gov/MapClick.php?lat=33.43417&amp;lon=-112.05111&amp;FcstType=dwml</vt:lpstr>
      <vt:lpstr>Process Forecast Response (XML File)</vt:lpstr>
      <vt:lpstr>Extract and Display the Weather Info</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Yinong Chen</cp:lastModifiedBy>
  <cp:revision>1173</cp:revision>
  <dcterms:created xsi:type="dcterms:W3CDTF">2005-09-17T18:09:54Z</dcterms:created>
  <dcterms:modified xsi:type="dcterms:W3CDTF">2013-03-18T19:10:51Z</dcterms:modified>
</cp:coreProperties>
</file>