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702" r:id="rId2"/>
    <p:sldId id="721" r:id="rId3"/>
    <p:sldId id="734" r:id="rId4"/>
    <p:sldId id="731" r:id="rId5"/>
    <p:sldId id="732" r:id="rId6"/>
    <p:sldId id="733" r:id="rId7"/>
    <p:sldId id="751" r:id="rId8"/>
    <p:sldId id="735" r:id="rId9"/>
    <p:sldId id="703" r:id="rId10"/>
    <p:sldId id="724" r:id="rId11"/>
    <p:sldId id="725" r:id="rId12"/>
    <p:sldId id="704" r:id="rId13"/>
    <p:sldId id="665" r:id="rId14"/>
    <p:sldId id="705" r:id="rId15"/>
    <p:sldId id="666" r:id="rId16"/>
    <p:sldId id="752" r:id="rId17"/>
    <p:sldId id="667" r:id="rId18"/>
    <p:sldId id="706" r:id="rId19"/>
    <p:sldId id="707" r:id="rId20"/>
    <p:sldId id="709" r:id="rId21"/>
    <p:sldId id="708" r:id="rId22"/>
    <p:sldId id="710" r:id="rId23"/>
    <p:sldId id="738" r:id="rId24"/>
    <p:sldId id="739" r:id="rId25"/>
    <p:sldId id="740" r:id="rId26"/>
    <p:sldId id="741" r:id="rId27"/>
    <p:sldId id="753" r:id="rId28"/>
  </p:sldIdLst>
  <p:sldSz cx="9144000" cy="6858000" type="screen4x3"/>
  <p:notesSz cx="7315200" cy="9601200"/>
  <p:custDataLst>
    <p:tags r:id="rId3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  <a:srgbClr val="AFEFE9"/>
    <a:srgbClr val="C5F3EF"/>
    <a:srgbClr val="ACDEDC"/>
    <a:srgbClr val="A4D9E6"/>
    <a:srgbClr val="B3EFE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3" autoAdjust="0"/>
    <p:restoredTop sz="97995" autoAdjust="0"/>
  </p:normalViewPr>
  <p:slideViewPr>
    <p:cSldViewPr snapToObjects="1">
      <p:cViewPr>
        <p:scale>
          <a:sx n="100" d="100"/>
          <a:sy n="100" d="100"/>
        </p:scale>
        <p:origin x="96" y="-102"/>
      </p:cViewPr>
      <p:guideLst>
        <p:guide orient="horz" pos="4224"/>
        <p:guide pos="5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7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7D27E98A-F74C-4691-84F2-C69844BA5C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92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26F9E2F6-5A2D-429A-AB37-20945CAAD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41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A9F4F7-2FB1-4B89-AC45-2FB4A99B1B8E}" type="slidenum">
              <a:rPr lang="en-US" b="0" smtClean="0">
                <a:latin typeface="Arial" charset="0"/>
              </a:rPr>
              <a:pPr/>
              <a:t>1</a:t>
            </a:fld>
            <a:endParaRPr lang="en-US" b="0" smtClean="0">
              <a:latin typeface="Arial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483D03-98B3-4883-A07C-B8BE0F1E7BA5}" type="slidenum">
              <a:rPr lang="en-US" b="0" smtClean="0">
                <a:latin typeface="Arial" charset="0"/>
              </a:rPr>
              <a:pPr/>
              <a:t>10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A02C933-38F9-4B8D-8F40-129A8C6C77F9}" type="slidenum">
              <a:rPr lang="en-US" b="0" smtClean="0">
                <a:latin typeface="Arial" charset="0"/>
              </a:rPr>
              <a:pPr/>
              <a:t>11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53E738C-CC48-4433-B1BE-8FB7ACE3F4AE}" type="slidenum">
              <a:rPr lang="en-US" b="0" smtClean="0">
                <a:latin typeface="Arial" charset="0"/>
              </a:rPr>
              <a:pPr/>
              <a:t>12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C62BF6B-89F2-4EBE-8D6B-AA1852A8BA1D}" type="slidenum">
              <a:rPr lang="en-US" b="0" smtClean="0">
                <a:latin typeface="Arial" charset="0"/>
              </a:rPr>
              <a:pPr/>
              <a:t>13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099FF04-CEA4-4E1B-A260-887DC1274A2B}" type="slidenum">
              <a:rPr lang="en-US" b="0" smtClean="0">
                <a:latin typeface="Arial" charset="0"/>
              </a:rPr>
              <a:pPr/>
              <a:t>14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351044-ADBD-42DE-B5A6-45397DD4A1A0}" type="slidenum">
              <a:rPr lang="en-US" b="0" smtClean="0">
                <a:latin typeface="Arial" charset="0"/>
              </a:rPr>
              <a:pPr/>
              <a:t>15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9A2B56-119A-4F9D-BB9B-A733DC825A00}" type="slidenum">
              <a:rPr lang="en-US" b="0" smtClean="0">
                <a:latin typeface="Arial" charset="0"/>
              </a:rPr>
              <a:pPr/>
              <a:t>16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4CD65DC-AA46-4C9D-9867-8572F5B696C2}" type="slidenum">
              <a:rPr lang="en-US" b="0" smtClean="0">
                <a:latin typeface="Arial" charset="0"/>
              </a:rPr>
              <a:pPr/>
              <a:t>17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6C475C9-C97C-4946-9623-A97B4936F621}" type="slidenum">
              <a:rPr lang="en-US" b="0" smtClean="0">
                <a:latin typeface="Arial" charset="0"/>
              </a:rPr>
              <a:pPr/>
              <a:t>18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4DAE35-04BB-4323-B7D9-0A8179B8B5D3}" type="slidenum">
              <a:rPr lang="en-US" b="0" smtClean="0">
                <a:latin typeface="Arial" charset="0"/>
              </a:rPr>
              <a:pPr/>
              <a:t>19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9A2B56-119A-4F9D-BB9B-A733DC825A00}" type="slidenum">
              <a:rPr lang="en-US" b="0" smtClean="0">
                <a:latin typeface="Arial" charset="0"/>
              </a:rPr>
              <a:pPr/>
              <a:t>2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2812F8E-0645-4B8C-9963-4FC9E18420B4}" type="slidenum">
              <a:rPr lang="en-US" b="0" smtClean="0">
                <a:latin typeface="Arial" charset="0"/>
              </a:rPr>
              <a:pPr/>
              <a:t>20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2D8AFCD-7630-40F8-B84A-04127526D536}" type="slidenum">
              <a:rPr lang="en-US" b="0" smtClean="0">
                <a:latin typeface="Arial" charset="0"/>
              </a:rPr>
              <a:pPr/>
              <a:t>21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71CC9CF-FCCB-4451-A83F-100E497471E1}" type="slidenum">
              <a:rPr lang="en-US" b="0" smtClean="0">
                <a:latin typeface="Arial" charset="0"/>
              </a:rPr>
              <a:pPr/>
              <a:t>22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6396150-6F75-4FFA-8742-79F4465581C6}" type="slidenum">
              <a:rPr lang="en-US" b="0" smtClean="0">
                <a:latin typeface="Arial" charset="0"/>
              </a:rPr>
              <a:pPr/>
              <a:t>24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4B505BA-0B55-4B51-9821-D9A659B4B651}" type="slidenum">
              <a:rPr lang="en-US" b="0" smtClean="0">
                <a:latin typeface="Arial" charset="0"/>
              </a:rPr>
              <a:pPr/>
              <a:t>25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9E0871-A1DF-41DD-8228-B22151D4CE36}" type="slidenum">
              <a:rPr lang="en-US" b="0" smtClean="0">
                <a:latin typeface="Arial" charset="0"/>
              </a:rPr>
              <a:pPr/>
              <a:t>26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D66350-015D-4F03-A37B-1BDBEB5FCC04}" type="slidenum">
              <a:rPr lang="en-US" b="0" smtClean="0">
                <a:latin typeface="Arial" charset="0"/>
              </a:rPr>
              <a:pPr/>
              <a:t>3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4BA714-31AE-4FF6-9505-72304F84065E}" type="slidenum">
              <a:rPr lang="en-US" b="0" smtClean="0">
                <a:latin typeface="Arial" charset="0"/>
              </a:rPr>
              <a:pPr/>
              <a:t>4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7CE1EBA-E3AC-4204-8DE6-95087A49729D}" type="slidenum">
              <a:rPr lang="en-US" b="0" smtClean="0">
                <a:latin typeface="Arial" charset="0"/>
              </a:rPr>
              <a:pPr/>
              <a:t>5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32E2BDA-2383-47A1-B542-05417B26537D}" type="slidenum">
              <a:rPr lang="en-US" b="0" smtClean="0">
                <a:latin typeface="Arial" charset="0"/>
              </a:rPr>
              <a:pPr/>
              <a:t>6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9A2B56-119A-4F9D-BB9B-A733DC825A00}" type="slidenum">
              <a:rPr lang="en-US" b="0" smtClean="0">
                <a:latin typeface="Arial" charset="0"/>
              </a:rPr>
              <a:pPr/>
              <a:t>7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A75180-1934-47C8-9343-59DDA5116AD8}" type="slidenum">
              <a:rPr lang="en-US" b="0" smtClean="0">
                <a:latin typeface="Arial" charset="0"/>
              </a:rPr>
              <a:pPr/>
              <a:t>8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F63E3D-7D85-491C-9C5C-DBD428A68F49}" type="slidenum">
              <a:rPr lang="en-US" b="0" smtClean="0">
                <a:latin typeface="Arial" charset="0"/>
              </a:rPr>
              <a:pPr/>
              <a:t>9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7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76FBE-E0CF-44ED-87AE-6DF459651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9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93905-A31F-48DC-98F9-4EAAF76920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16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2E21B-BFF0-4EA4-8EF7-5DF13E0AB9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06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4D30E-47C2-4181-9483-FC4A7E5DF6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0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D7BA8-814B-49B3-B62A-CF43BCF046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8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57341-CBD7-46DB-A9A4-1ED76351D8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2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2703F-F013-4B01-9D99-9CE60CE09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5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B6FD4-F9F7-4CB9-95BE-99D1078BA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8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478D7-3791-4594-8DA7-96483E0463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1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BC93C-2825-47B5-B334-B270D1C850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9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8C27F-7622-407E-A72A-B16431287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1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0755C-2DE9-4342-816D-DB24E965A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3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9BC2BF6-6D53-4038-AC9D-4F2DCA50C1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40" name="Text Box 16"/>
          <p:cNvSpPr txBox="1">
            <a:spLocks noChangeArrowheads="1"/>
          </p:cNvSpPr>
          <p:nvPr userDrawn="1"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400" b="0" i="1" smtClean="0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0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  <p:sldLayoutId id="2147484448" r:id="rId12"/>
    <p:sldLayoutId id="2147484449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205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0" grpId="0"/>
      <p:bldP spid="205840" grpId="1"/>
      <p:bldP spid="205840" grpId="2"/>
      <p:bldP spid="205840" grpId="3"/>
      <p:bldP spid="205840" grpId="4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609600" y="2895600"/>
            <a:ext cx="7543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dirty="0">
                <a:solidFill>
                  <a:schemeClr val="folHlink"/>
                </a:solidFill>
              </a:rPr>
              <a:t>Chapter 5</a:t>
            </a:r>
          </a:p>
          <a:p>
            <a:pPr marL="363538" indent="-363538" algn="ctr" defTabSz="966788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dirty="0">
                <a:solidFill>
                  <a:schemeClr val="folHlink"/>
                </a:solidFill>
              </a:rPr>
              <a:t>Web-Based Application</a:t>
            </a:r>
          </a:p>
          <a:p>
            <a:pPr marL="363538" indent="-363538" algn="ctr" defTabSz="966788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dirty="0">
                <a:solidFill>
                  <a:schemeClr val="folHlink"/>
                </a:solidFill>
              </a:rPr>
              <a:t>Development and Data </a:t>
            </a:r>
            <a:r>
              <a:rPr lang="en-US" sz="2800" dirty="0" smtClean="0">
                <a:solidFill>
                  <a:schemeClr val="folHlink"/>
                </a:solidFill>
              </a:rPr>
              <a:t>Management</a:t>
            </a:r>
            <a:endParaRPr lang="en-US" sz="2400" dirty="0" smtClean="0">
              <a:solidFill>
                <a:schemeClr val="folHlink"/>
              </a:solidFill>
            </a:endParaRPr>
          </a:p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Lecture 18:</a:t>
            </a:r>
            <a:b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Web Computing Model and Architecture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75" name="Rectangle 11"/>
          <p:cNvSpPr>
            <a:spLocks noChangeArrowheads="1"/>
          </p:cNvSpPr>
          <p:nvPr/>
        </p:nvSpPr>
        <p:spPr bwMode="auto">
          <a:xfrm>
            <a:off x="3708400" y="5715000"/>
            <a:ext cx="18954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 b="0"/>
              <a:t>Yinong Chen</a:t>
            </a: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685800" y="1524000"/>
            <a:ext cx="7821613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GB" altLang="en-US" sz="2100" i="1">
                <a:solidFill>
                  <a:srgbClr val="280099"/>
                </a:solidFill>
              </a:rPr>
              <a:t>CSE 445 / 598</a:t>
            </a:r>
          </a:p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GB" altLang="en-US" sz="3000" i="1">
                <a:solidFill>
                  <a:srgbClr val="280099"/>
                </a:solidFill>
              </a:rPr>
              <a:t>Distributed Software Development</a:t>
            </a:r>
            <a:endParaRPr lang="en-US" altLang="en-US" sz="3000" i="1">
              <a:solidFill>
                <a:srgbClr val="280099"/>
              </a:solidFill>
            </a:endParaRPr>
          </a:p>
        </p:txBody>
      </p:sp>
      <p:grpSp>
        <p:nvGrpSpPr>
          <p:cNvPr id="3077" name="Group 8"/>
          <p:cNvGrpSpPr>
            <a:grpSpLocks/>
          </p:cNvGrpSpPr>
          <p:nvPr/>
        </p:nvGrpSpPr>
        <p:grpSpPr bwMode="auto">
          <a:xfrm>
            <a:off x="217488" y="219075"/>
            <a:ext cx="5802312" cy="674688"/>
            <a:chOff x="76200" y="219075"/>
            <a:chExt cx="6640512" cy="771525"/>
          </a:xfrm>
        </p:grpSpPr>
        <p:pic>
          <p:nvPicPr>
            <p:cNvPr id="3079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62" y="219075"/>
              <a:ext cx="6457950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0" name="Picture 8" descr="http://engineering.asu.edu/sites/default/files/shared/downloads/ASU_engineering_RGB_2009_0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222250"/>
              <a:ext cx="3230562" cy="75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2" descr="http://www.public.asu.edu/~ychen10/images/SocWsiCov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07794"/>
            <a:ext cx="1524000" cy="200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8077200" cy="623888"/>
          </a:xfrm>
        </p:spPr>
        <p:txBody>
          <a:bodyPr/>
          <a:lstStyle/>
          <a:p>
            <a:r>
              <a:rPr lang="en-US" smtClean="0"/>
              <a:t>Web Applications &amp; Distributed Computing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88913" y="1066800"/>
            <a:ext cx="8878887" cy="5410200"/>
          </a:xfrm>
        </p:spPr>
        <p:txBody>
          <a:bodyPr/>
          <a:lstStyle/>
          <a:p>
            <a:r>
              <a:rPr lang="en-US" smtClean="0"/>
              <a:t>A Web application within its application domain is distributed</a:t>
            </a:r>
          </a:p>
          <a:p>
            <a:pPr lvl="1"/>
            <a:r>
              <a:rPr lang="en-US" smtClean="0"/>
              <a:t>It consists of multiple “pages”, each of which is an autonomous “object”;</a:t>
            </a:r>
          </a:p>
          <a:p>
            <a:pPr lvl="1"/>
            <a:r>
              <a:rPr lang="en-US" smtClean="0"/>
              <a:t>The pages share common resources in the application domain;</a:t>
            </a:r>
          </a:p>
          <a:p>
            <a:pPr lvl="1"/>
            <a:r>
              <a:rPr lang="en-US" smtClean="0"/>
              <a:t>The pages communicate with each other in a loosely couple manner: shared memory, asynchronous callback</a:t>
            </a:r>
          </a:p>
          <a:p>
            <a:r>
              <a:rPr lang="en-US" smtClean="0"/>
              <a:t>A Web application exists beyond its application domain</a:t>
            </a:r>
          </a:p>
          <a:p>
            <a:pPr lvl="1"/>
            <a:r>
              <a:rPr lang="en-US" smtClean="0"/>
              <a:t>Use remote web services as its functional units</a:t>
            </a:r>
          </a:p>
          <a:p>
            <a:pPr lvl="1"/>
            <a:r>
              <a:rPr lang="en-US" smtClean="0"/>
              <a:t>Communicate with other Web applications 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E859D9E-39F8-4FFE-BB24-275DD3BBCC8D}" type="slidenum">
              <a:rPr lang="en-US" b="0" smtClean="0">
                <a:solidFill>
                  <a:schemeClr val="tx2"/>
                </a:solidFill>
              </a:rPr>
              <a:pPr/>
              <a:t>10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8077200" cy="623888"/>
          </a:xfrm>
        </p:spPr>
        <p:txBody>
          <a:bodyPr/>
          <a:lstStyle/>
          <a:p>
            <a:r>
              <a:rPr lang="en-US" smtClean="0"/>
              <a:t>Web Applications &amp; Future Computing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458201" cy="5410200"/>
          </a:xfrm>
        </p:spPr>
        <p:txBody>
          <a:bodyPr/>
          <a:lstStyle/>
          <a:p>
            <a:r>
              <a:rPr lang="en-US" sz="2400" dirty="0" smtClean="0"/>
              <a:t>Web applications are rapidly expanding</a:t>
            </a:r>
          </a:p>
          <a:p>
            <a:pPr lvl="1"/>
            <a:r>
              <a:rPr lang="en-US" sz="2400" dirty="0" smtClean="0"/>
              <a:t>For every desktop application, an web version is being developed;</a:t>
            </a:r>
          </a:p>
          <a:p>
            <a:pPr lvl="1"/>
            <a:r>
              <a:rPr lang="en-US" sz="2400" dirty="0" smtClean="0"/>
              <a:t>Web 2.0 (Web is the computing platform);</a:t>
            </a:r>
          </a:p>
          <a:p>
            <a:pPr lvl="1"/>
            <a:r>
              <a:rPr lang="en-US" sz="2400" dirty="0" smtClean="0"/>
              <a:t>Web 3.0 (Semantic Web)</a:t>
            </a:r>
          </a:p>
          <a:p>
            <a:pPr lvl="1"/>
            <a:r>
              <a:rPr lang="en-US" sz="2400" dirty="0" smtClean="0"/>
              <a:t>Web integration, such as Web </a:t>
            </a:r>
            <a:r>
              <a:rPr lang="en-US" sz="2400" dirty="0" err="1" smtClean="0"/>
              <a:t>mashup</a:t>
            </a:r>
            <a:r>
              <a:rPr lang="en-US" sz="2400" dirty="0" smtClean="0"/>
              <a:t> of data and computing resources</a:t>
            </a:r>
          </a:p>
          <a:p>
            <a:pPr lvl="1"/>
            <a:r>
              <a:rPr lang="en-US" sz="2400" dirty="0" smtClean="0"/>
              <a:t>Cloud computing: Moving from desktop computing to Web-based computing and enabling programs and data access anywhere and anytime through:</a:t>
            </a:r>
          </a:p>
          <a:p>
            <a:pPr lvl="2"/>
            <a:r>
              <a:rPr lang="en-US" sz="2400" dirty="0" err="1" smtClean="0"/>
              <a:t>SaaS</a:t>
            </a:r>
            <a:r>
              <a:rPr lang="en-US" sz="2400" dirty="0" smtClean="0"/>
              <a:t> (Software as a Service): service-oriented computing</a:t>
            </a:r>
          </a:p>
          <a:p>
            <a:pPr lvl="2"/>
            <a:r>
              <a:rPr lang="en-US" sz="2400" dirty="0" err="1" smtClean="0"/>
              <a:t>PaaS</a:t>
            </a:r>
            <a:r>
              <a:rPr lang="en-US" sz="2400" dirty="0" smtClean="0"/>
              <a:t> (Platform as a Service): IDE, e.g., VS, Eclipse</a:t>
            </a:r>
          </a:p>
          <a:p>
            <a:pPr lvl="2"/>
            <a:r>
              <a:rPr lang="en-US" sz="2400" dirty="0" err="1" smtClean="0"/>
              <a:t>IaaS</a:t>
            </a:r>
            <a:r>
              <a:rPr lang="en-US" sz="2400" dirty="0" smtClean="0"/>
              <a:t> (Infrastructure as a Service): Hardware as services</a:t>
            </a:r>
          </a:p>
          <a:p>
            <a:pPr lvl="2"/>
            <a:r>
              <a:rPr lang="en-US" sz="2400" dirty="0" err="1" smtClean="0"/>
              <a:t>DaaS</a:t>
            </a:r>
            <a:r>
              <a:rPr lang="en-US" sz="2400" dirty="0" smtClean="0"/>
              <a:t> (Data as a Service): Web data center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940992-7F69-4750-86AD-6AFA8BA3A649}" type="slidenum">
              <a:rPr lang="en-US" b="0" smtClean="0">
                <a:solidFill>
                  <a:schemeClr val="tx2"/>
                </a:solidFill>
              </a:rPr>
              <a:pPr/>
              <a:t>11</a:t>
            </a:fld>
            <a:endParaRPr lang="en-US" b="0" smtClean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4800" y="2743199"/>
            <a:ext cx="764619" cy="3962401"/>
            <a:chOff x="392668" y="3121211"/>
            <a:chExt cx="764619" cy="3127189"/>
          </a:xfrm>
        </p:grpSpPr>
        <p:sp>
          <p:nvSpPr>
            <p:cNvPr id="2" name="Freeform 1"/>
            <p:cNvSpPr/>
            <p:nvPr/>
          </p:nvSpPr>
          <p:spPr bwMode="auto">
            <a:xfrm>
              <a:off x="823912" y="3181350"/>
              <a:ext cx="333375" cy="1529973"/>
            </a:xfrm>
            <a:custGeom>
              <a:avLst/>
              <a:gdLst>
                <a:gd name="connsiteX0" fmla="*/ 333375 w 333375"/>
                <a:gd name="connsiteY0" fmla="*/ 0 h 1114425"/>
                <a:gd name="connsiteX1" fmla="*/ 200025 w 333375"/>
                <a:gd name="connsiteY1" fmla="*/ 190500 h 1114425"/>
                <a:gd name="connsiteX2" fmla="*/ 209550 w 333375"/>
                <a:gd name="connsiteY2" fmla="*/ 1009650 h 1114425"/>
                <a:gd name="connsiteX3" fmla="*/ 0 w 333375"/>
                <a:gd name="connsiteY3" fmla="*/ 1114425 h 111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1114425">
                  <a:moveTo>
                    <a:pt x="333375" y="0"/>
                  </a:moveTo>
                  <a:lnTo>
                    <a:pt x="200025" y="190500"/>
                  </a:lnTo>
                  <a:lnTo>
                    <a:pt x="209550" y="1009650"/>
                  </a:lnTo>
                  <a:lnTo>
                    <a:pt x="0" y="1114425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Freeform 5"/>
            <p:cNvSpPr/>
            <p:nvPr/>
          </p:nvSpPr>
          <p:spPr bwMode="auto">
            <a:xfrm flipV="1">
              <a:off x="823912" y="4718427"/>
              <a:ext cx="333375" cy="1529973"/>
            </a:xfrm>
            <a:custGeom>
              <a:avLst/>
              <a:gdLst>
                <a:gd name="connsiteX0" fmla="*/ 333375 w 333375"/>
                <a:gd name="connsiteY0" fmla="*/ 0 h 1114425"/>
                <a:gd name="connsiteX1" fmla="*/ 200025 w 333375"/>
                <a:gd name="connsiteY1" fmla="*/ 190500 h 1114425"/>
                <a:gd name="connsiteX2" fmla="*/ 209550 w 333375"/>
                <a:gd name="connsiteY2" fmla="*/ 1009650 h 1114425"/>
                <a:gd name="connsiteX3" fmla="*/ 0 w 333375"/>
                <a:gd name="connsiteY3" fmla="*/ 1114425 h 111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1114425">
                  <a:moveTo>
                    <a:pt x="333375" y="0"/>
                  </a:moveTo>
                  <a:lnTo>
                    <a:pt x="200025" y="190500"/>
                  </a:lnTo>
                  <a:lnTo>
                    <a:pt x="209550" y="1009650"/>
                  </a:lnTo>
                  <a:lnTo>
                    <a:pt x="0" y="1114425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771241" y="4285120"/>
              <a:ext cx="2697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Part II of Text and CSE446</a:t>
              </a:r>
              <a:endParaRPr lang="en-US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Domains in a Web Server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69641B-4BA6-4E8E-9450-FB3E4EA4E228}" type="slidenum">
              <a:rPr lang="en-US" b="0" smtClean="0">
                <a:solidFill>
                  <a:schemeClr val="tx2"/>
                </a:solidFill>
              </a:rPr>
              <a:pPr/>
              <a:t>12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3316" name="Rounded Rectangle 4"/>
          <p:cNvSpPr>
            <a:spLocks noChangeArrowheads="1"/>
          </p:cNvSpPr>
          <p:nvPr/>
        </p:nvSpPr>
        <p:spPr bwMode="auto">
          <a:xfrm>
            <a:off x="1371600" y="1447800"/>
            <a:ext cx="7010400" cy="5334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TextBox 5"/>
          <p:cNvSpPr txBox="1">
            <a:spLocks noChangeArrowheads="1"/>
          </p:cNvSpPr>
          <p:nvPr/>
        </p:nvSpPr>
        <p:spPr bwMode="auto">
          <a:xfrm>
            <a:off x="4114800" y="1447800"/>
            <a:ext cx="1620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/>
              <a:t>Web Server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752600" y="2057400"/>
            <a:ext cx="2928938" cy="22098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667000" y="24384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2057400" y="31242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3048000" y="31242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1905000" y="37338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2819400" y="37338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3733800" y="37338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3325" name="Straight Arrow Connector 14"/>
          <p:cNvCxnSpPr>
            <a:cxnSpLocks noChangeShapeType="1"/>
            <a:stCxn id="13319" idx="2"/>
            <a:endCxn id="13320" idx="0"/>
          </p:cNvCxnSpPr>
          <p:nvPr/>
        </p:nvCxnSpPr>
        <p:spPr bwMode="auto">
          <a:xfrm rot="5400000">
            <a:off x="2590800" y="2667000"/>
            <a:ext cx="3048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6" name="Straight Arrow Connector 16"/>
          <p:cNvCxnSpPr>
            <a:cxnSpLocks noChangeShapeType="1"/>
            <a:stCxn id="13319" idx="2"/>
            <a:endCxn id="13321" idx="0"/>
          </p:cNvCxnSpPr>
          <p:nvPr/>
        </p:nvCxnSpPr>
        <p:spPr bwMode="auto">
          <a:xfrm rot="16200000" flipH="1">
            <a:off x="3086100" y="2781300"/>
            <a:ext cx="3048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Straight Arrow Connector 18"/>
          <p:cNvCxnSpPr>
            <a:cxnSpLocks noChangeShapeType="1"/>
            <a:stCxn id="13320" idx="2"/>
            <a:endCxn id="13322" idx="0"/>
          </p:cNvCxnSpPr>
          <p:nvPr/>
        </p:nvCxnSpPr>
        <p:spPr bwMode="auto">
          <a:xfrm rot="5400000">
            <a:off x="2247900" y="3543300"/>
            <a:ext cx="2286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8" name="Straight Arrow Connector 20"/>
          <p:cNvCxnSpPr>
            <a:cxnSpLocks noChangeShapeType="1"/>
            <a:stCxn id="13321" idx="2"/>
            <a:endCxn id="13323" idx="0"/>
          </p:cNvCxnSpPr>
          <p:nvPr/>
        </p:nvCxnSpPr>
        <p:spPr bwMode="auto">
          <a:xfrm rot="5400000">
            <a:off x="3200400" y="3505200"/>
            <a:ext cx="2286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Straight Arrow Connector 22"/>
          <p:cNvCxnSpPr>
            <a:cxnSpLocks noChangeShapeType="1"/>
            <a:stCxn id="13321" idx="2"/>
          </p:cNvCxnSpPr>
          <p:nvPr/>
        </p:nvCxnSpPr>
        <p:spPr bwMode="auto">
          <a:xfrm rot="16200000" flipH="1">
            <a:off x="3505200" y="3429000"/>
            <a:ext cx="2286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0" name="TextBox 23"/>
          <p:cNvSpPr txBox="1">
            <a:spLocks noChangeArrowheads="1"/>
          </p:cNvSpPr>
          <p:nvPr/>
        </p:nvSpPr>
        <p:spPr bwMode="auto">
          <a:xfrm>
            <a:off x="2114550" y="2057400"/>
            <a:ext cx="207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Application Domain</a:t>
            </a:r>
          </a:p>
        </p:txBody>
      </p:sp>
      <p:sp>
        <p:nvSpPr>
          <p:cNvPr id="13331" name="Rectangle 24"/>
          <p:cNvSpPr>
            <a:spLocks noChangeArrowheads="1"/>
          </p:cNvSpPr>
          <p:nvPr/>
        </p:nvSpPr>
        <p:spPr bwMode="auto">
          <a:xfrm>
            <a:off x="4833938" y="2057400"/>
            <a:ext cx="3090862" cy="22098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2" name="Rectangle 25"/>
          <p:cNvSpPr>
            <a:spLocks noChangeArrowheads="1"/>
          </p:cNvSpPr>
          <p:nvPr/>
        </p:nvSpPr>
        <p:spPr bwMode="auto">
          <a:xfrm>
            <a:off x="6096000" y="24384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3" name="Rectangle 26"/>
          <p:cNvSpPr>
            <a:spLocks noChangeArrowheads="1"/>
          </p:cNvSpPr>
          <p:nvPr/>
        </p:nvSpPr>
        <p:spPr bwMode="auto">
          <a:xfrm>
            <a:off x="5138738" y="31242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4" name="Rectangle 27"/>
          <p:cNvSpPr>
            <a:spLocks noChangeArrowheads="1"/>
          </p:cNvSpPr>
          <p:nvPr/>
        </p:nvSpPr>
        <p:spPr bwMode="auto">
          <a:xfrm>
            <a:off x="6129338" y="31242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5" name="Rectangle 28"/>
          <p:cNvSpPr>
            <a:spLocks noChangeArrowheads="1"/>
          </p:cNvSpPr>
          <p:nvPr/>
        </p:nvSpPr>
        <p:spPr bwMode="auto">
          <a:xfrm>
            <a:off x="4986338" y="37338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Rectangle 29"/>
          <p:cNvSpPr>
            <a:spLocks noChangeArrowheads="1"/>
          </p:cNvSpPr>
          <p:nvPr/>
        </p:nvSpPr>
        <p:spPr bwMode="auto">
          <a:xfrm>
            <a:off x="5900738" y="37338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7" name="Rectangle 30"/>
          <p:cNvSpPr>
            <a:spLocks noChangeArrowheads="1"/>
          </p:cNvSpPr>
          <p:nvPr/>
        </p:nvSpPr>
        <p:spPr bwMode="auto">
          <a:xfrm>
            <a:off x="6815138" y="37338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3338" name="Straight Arrow Connector 31"/>
          <p:cNvCxnSpPr>
            <a:cxnSpLocks noChangeShapeType="1"/>
            <a:stCxn id="13332" idx="2"/>
            <a:endCxn id="13333" idx="0"/>
          </p:cNvCxnSpPr>
          <p:nvPr/>
        </p:nvCxnSpPr>
        <p:spPr bwMode="auto">
          <a:xfrm rot="5400000">
            <a:off x="5845969" y="2493169"/>
            <a:ext cx="304800" cy="9572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9" name="Straight Arrow Connector 32"/>
          <p:cNvCxnSpPr>
            <a:cxnSpLocks noChangeShapeType="1"/>
            <a:stCxn id="13332" idx="2"/>
            <a:endCxn id="13334" idx="0"/>
          </p:cNvCxnSpPr>
          <p:nvPr/>
        </p:nvCxnSpPr>
        <p:spPr bwMode="auto">
          <a:xfrm rot="16200000" flipH="1">
            <a:off x="6341269" y="2955131"/>
            <a:ext cx="304800" cy="33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0" name="Straight Arrow Connector 33"/>
          <p:cNvCxnSpPr>
            <a:cxnSpLocks noChangeShapeType="1"/>
            <a:stCxn id="13333" idx="2"/>
            <a:endCxn id="13335" idx="0"/>
          </p:cNvCxnSpPr>
          <p:nvPr/>
        </p:nvCxnSpPr>
        <p:spPr bwMode="auto">
          <a:xfrm rot="5400000">
            <a:off x="5329238" y="3543300"/>
            <a:ext cx="2286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1" name="Straight Arrow Connector 34"/>
          <p:cNvCxnSpPr>
            <a:cxnSpLocks noChangeShapeType="1"/>
            <a:stCxn id="13334" idx="2"/>
            <a:endCxn id="13336" idx="0"/>
          </p:cNvCxnSpPr>
          <p:nvPr/>
        </p:nvCxnSpPr>
        <p:spPr bwMode="auto">
          <a:xfrm rot="5400000">
            <a:off x="6281738" y="3505200"/>
            <a:ext cx="2286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2" name="Straight Arrow Connector 35"/>
          <p:cNvCxnSpPr>
            <a:cxnSpLocks noChangeShapeType="1"/>
            <a:stCxn id="13334" idx="2"/>
          </p:cNvCxnSpPr>
          <p:nvPr/>
        </p:nvCxnSpPr>
        <p:spPr bwMode="auto">
          <a:xfrm rot="16200000" flipH="1">
            <a:off x="6586538" y="3429000"/>
            <a:ext cx="2286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3" name="TextBox 36"/>
          <p:cNvSpPr txBox="1">
            <a:spLocks noChangeArrowheads="1"/>
          </p:cNvSpPr>
          <p:nvPr/>
        </p:nvSpPr>
        <p:spPr bwMode="auto">
          <a:xfrm>
            <a:off x="5195888" y="2057400"/>
            <a:ext cx="207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Application Domain</a:t>
            </a:r>
          </a:p>
        </p:txBody>
      </p:sp>
      <p:sp>
        <p:nvSpPr>
          <p:cNvPr id="13344" name="Rectangle 37"/>
          <p:cNvSpPr>
            <a:spLocks noChangeArrowheads="1"/>
          </p:cNvSpPr>
          <p:nvPr/>
        </p:nvSpPr>
        <p:spPr bwMode="auto">
          <a:xfrm>
            <a:off x="6999288" y="31242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3345" name="Straight Arrow Connector 38"/>
          <p:cNvCxnSpPr>
            <a:cxnSpLocks noChangeShapeType="1"/>
            <a:stCxn id="13332" idx="2"/>
            <a:endCxn id="13344" idx="0"/>
          </p:cNvCxnSpPr>
          <p:nvPr/>
        </p:nvCxnSpPr>
        <p:spPr bwMode="auto">
          <a:xfrm rot="16200000" flipH="1">
            <a:off x="6776244" y="2520156"/>
            <a:ext cx="304800" cy="903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6" name="Rectangle 41"/>
          <p:cNvSpPr>
            <a:spLocks noChangeArrowheads="1"/>
          </p:cNvSpPr>
          <p:nvPr/>
        </p:nvSpPr>
        <p:spPr bwMode="auto">
          <a:xfrm>
            <a:off x="1981200" y="4419600"/>
            <a:ext cx="4233863" cy="22098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7" name="Rectangle 42"/>
          <p:cNvSpPr>
            <a:spLocks noChangeArrowheads="1"/>
          </p:cNvSpPr>
          <p:nvPr/>
        </p:nvSpPr>
        <p:spPr bwMode="auto">
          <a:xfrm>
            <a:off x="3668713" y="48006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8" name="Rectangle 43"/>
          <p:cNvSpPr>
            <a:spLocks noChangeArrowheads="1"/>
          </p:cNvSpPr>
          <p:nvPr/>
        </p:nvSpPr>
        <p:spPr bwMode="auto">
          <a:xfrm>
            <a:off x="2286000" y="54864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9" name="Rectangle 44"/>
          <p:cNvSpPr>
            <a:spLocks noChangeArrowheads="1"/>
          </p:cNvSpPr>
          <p:nvPr/>
        </p:nvSpPr>
        <p:spPr bwMode="auto">
          <a:xfrm>
            <a:off x="3276600" y="54864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0" name="Rectangle 45"/>
          <p:cNvSpPr>
            <a:spLocks noChangeArrowheads="1"/>
          </p:cNvSpPr>
          <p:nvPr/>
        </p:nvSpPr>
        <p:spPr bwMode="auto">
          <a:xfrm>
            <a:off x="2286000" y="60960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1" name="Rectangle 46"/>
          <p:cNvSpPr>
            <a:spLocks noChangeArrowheads="1"/>
          </p:cNvSpPr>
          <p:nvPr/>
        </p:nvSpPr>
        <p:spPr bwMode="auto">
          <a:xfrm>
            <a:off x="3276600" y="60960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2" name="Rectangle 47"/>
          <p:cNvSpPr>
            <a:spLocks noChangeArrowheads="1"/>
          </p:cNvSpPr>
          <p:nvPr/>
        </p:nvSpPr>
        <p:spPr bwMode="auto">
          <a:xfrm>
            <a:off x="5072063" y="54864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3353" name="Straight Arrow Connector 48"/>
          <p:cNvCxnSpPr>
            <a:cxnSpLocks noChangeShapeType="1"/>
            <a:stCxn id="13347" idx="2"/>
            <a:endCxn id="13348" idx="0"/>
          </p:cNvCxnSpPr>
          <p:nvPr/>
        </p:nvCxnSpPr>
        <p:spPr bwMode="auto">
          <a:xfrm rot="5400000">
            <a:off x="3205957" y="4642643"/>
            <a:ext cx="304800" cy="13827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4" name="Straight Arrow Connector 49"/>
          <p:cNvCxnSpPr>
            <a:cxnSpLocks noChangeShapeType="1"/>
            <a:stCxn id="13347" idx="2"/>
            <a:endCxn id="13349" idx="0"/>
          </p:cNvCxnSpPr>
          <p:nvPr/>
        </p:nvCxnSpPr>
        <p:spPr bwMode="auto">
          <a:xfrm rot="5400000">
            <a:off x="3701257" y="5137943"/>
            <a:ext cx="304800" cy="3921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5" name="Straight Arrow Connector 50"/>
          <p:cNvCxnSpPr>
            <a:cxnSpLocks noChangeShapeType="1"/>
            <a:stCxn id="13348" idx="2"/>
            <a:endCxn id="13350" idx="0"/>
          </p:cNvCxnSpPr>
          <p:nvPr/>
        </p:nvCxnSpPr>
        <p:spPr bwMode="auto">
          <a:xfrm rot="5400000">
            <a:off x="2552700" y="5981700"/>
            <a:ext cx="2301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6" name="Straight Arrow Connector 51"/>
          <p:cNvCxnSpPr>
            <a:cxnSpLocks noChangeShapeType="1"/>
            <a:stCxn id="13349" idx="2"/>
            <a:endCxn id="13351" idx="0"/>
          </p:cNvCxnSpPr>
          <p:nvPr/>
        </p:nvCxnSpPr>
        <p:spPr bwMode="auto">
          <a:xfrm rot="5400000">
            <a:off x="3543300" y="5981700"/>
            <a:ext cx="228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7" name="Straight Arrow Connector 52"/>
          <p:cNvCxnSpPr>
            <a:cxnSpLocks noChangeShapeType="1"/>
            <a:stCxn id="13352" idx="2"/>
            <a:endCxn id="13362" idx="0"/>
          </p:cNvCxnSpPr>
          <p:nvPr/>
        </p:nvCxnSpPr>
        <p:spPr bwMode="auto">
          <a:xfrm rot="5400000">
            <a:off x="5338763" y="5981700"/>
            <a:ext cx="23018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58" name="TextBox 53"/>
          <p:cNvSpPr txBox="1">
            <a:spLocks noChangeArrowheads="1"/>
          </p:cNvSpPr>
          <p:nvPr/>
        </p:nvSpPr>
        <p:spPr bwMode="auto">
          <a:xfrm>
            <a:off x="2887663" y="4419600"/>
            <a:ext cx="207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Application Domain</a:t>
            </a:r>
          </a:p>
        </p:txBody>
      </p:sp>
      <p:sp>
        <p:nvSpPr>
          <p:cNvPr id="13359" name="Rectangle 54"/>
          <p:cNvSpPr>
            <a:spLocks noChangeArrowheads="1"/>
          </p:cNvSpPr>
          <p:nvPr/>
        </p:nvSpPr>
        <p:spPr bwMode="auto">
          <a:xfrm>
            <a:off x="4148138" y="54864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3360" name="Straight Arrow Connector 55"/>
          <p:cNvCxnSpPr>
            <a:cxnSpLocks noChangeShapeType="1"/>
            <a:stCxn id="13347" idx="2"/>
            <a:endCxn id="13359" idx="0"/>
          </p:cNvCxnSpPr>
          <p:nvPr/>
        </p:nvCxnSpPr>
        <p:spPr bwMode="auto">
          <a:xfrm rot="16200000" flipH="1">
            <a:off x="4137026" y="5094287"/>
            <a:ext cx="304800" cy="479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1" name="Straight Arrow Connector 56"/>
          <p:cNvCxnSpPr>
            <a:cxnSpLocks noChangeShapeType="1"/>
            <a:stCxn id="13347" idx="2"/>
            <a:endCxn id="13352" idx="0"/>
          </p:cNvCxnSpPr>
          <p:nvPr/>
        </p:nvCxnSpPr>
        <p:spPr bwMode="auto">
          <a:xfrm rot="16200000" flipH="1">
            <a:off x="4598988" y="4632325"/>
            <a:ext cx="304800" cy="1403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62" name="Rectangle 62"/>
          <p:cNvSpPr>
            <a:spLocks noChangeArrowheads="1"/>
          </p:cNvSpPr>
          <p:nvPr/>
        </p:nvSpPr>
        <p:spPr bwMode="auto">
          <a:xfrm>
            <a:off x="5072063" y="6097588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3" name="Rectangle 65"/>
          <p:cNvSpPr>
            <a:spLocks noChangeArrowheads="1"/>
          </p:cNvSpPr>
          <p:nvPr/>
        </p:nvSpPr>
        <p:spPr bwMode="auto">
          <a:xfrm>
            <a:off x="6815138" y="4419600"/>
            <a:ext cx="1109662" cy="22098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4" name="TextBox 66"/>
          <p:cNvSpPr txBox="1">
            <a:spLocks noChangeArrowheads="1"/>
          </p:cNvSpPr>
          <p:nvPr/>
        </p:nvSpPr>
        <p:spPr bwMode="auto">
          <a:xfrm>
            <a:off x="6281738" y="5486400"/>
            <a:ext cx="473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. . .</a:t>
            </a:r>
          </a:p>
        </p:txBody>
      </p:sp>
      <p:sp>
        <p:nvSpPr>
          <p:cNvPr id="13365" name="Rectangle 67"/>
          <p:cNvSpPr>
            <a:spLocks noChangeArrowheads="1"/>
          </p:cNvSpPr>
          <p:nvPr/>
        </p:nvSpPr>
        <p:spPr bwMode="auto">
          <a:xfrm>
            <a:off x="6999288" y="48006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6" name="TextBox 68"/>
          <p:cNvSpPr txBox="1">
            <a:spLocks noChangeArrowheads="1"/>
          </p:cNvSpPr>
          <p:nvPr/>
        </p:nvSpPr>
        <p:spPr bwMode="auto">
          <a:xfrm>
            <a:off x="493713" y="1066800"/>
            <a:ext cx="825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Web applications are hosted in Web server. Applications are independent of each others.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76200" y="2046288"/>
            <a:ext cx="1524000" cy="1382712"/>
          </a:xfrm>
          <a:prstGeom prst="wedgeRoundRectCallout">
            <a:avLst>
              <a:gd name="adj1" fmla="val 137062"/>
              <a:gd name="adj2" fmla="val -969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Covert to Application: Register to the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A367755-B018-4505-9F48-727966361EF7}" type="slidenum">
              <a:rPr lang="en-US" b="0" smtClean="0">
                <a:solidFill>
                  <a:schemeClr val="tx2"/>
                </a:solidFill>
              </a:rPr>
              <a:pPr/>
              <a:t>13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pPr eaLnBrk="1" hangingPunct="1"/>
            <a:r>
              <a:rPr lang="en-US" smtClean="0"/>
              <a:t>Structure of ASP.Net Web Application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610600" cy="5638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An </a:t>
            </a:r>
            <a:r>
              <a:rPr lang="en-US" sz="2400" dirty="0" err="1" smtClean="0"/>
              <a:t>ASP.Net</a:t>
            </a:r>
            <a:r>
              <a:rPr lang="en-US" sz="2400" dirty="0" smtClean="0"/>
              <a:t> application consists all the files in the application directory and its sub-directories.</a:t>
            </a:r>
          </a:p>
          <a:p>
            <a:pPr eaLnBrk="1" hangingPunct="1"/>
            <a:r>
              <a:rPr lang="en-US" sz="2400" dirty="0" smtClean="0"/>
              <a:t>An </a:t>
            </a:r>
            <a:r>
              <a:rPr lang="en-US" sz="2400" dirty="0" err="1" smtClean="0"/>
              <a:t>ASP.Net</a:t>
            </a:r>
            <a:r>
              <a:rPr lang="en-US" sz="2400" dirty="0" smtClean="0"/>
              <a:t> application includes following </a:t>
            </a:r>
            <a:br>
              <a:rPr lang="en-US" sz="2400" dirty="0" smtClean="0"/>
            </a:br>
            <a:r>
              <a:rPr lang="en-US" sz="2400" dirty="0" smtClean="0"/>
              <a:t>types of files:</a:t>
            </a:r>
          </a:p>
          <a:p>
            <a:pPr lvl="1" eaLnBrk="1" hangingPunct="1"/>
            <a:r>
              <a:rPr lang="en-US" sz="2000" dirty="0" smtClean="0">
                <a:solidFill>
                  <a:srgbClr val="0000FF"/>
                </a:solidFill>
              </a:rPr>
              <a:t>ASPX</a:t>
            </a:r>
            <a:r>
              <a:rPr lang="en-US" sz="2000" dirty="0" smtClean="0"/>
              <a:t> files and html and Web controls</a:t>
            </a:r>
          </a:p>
          <a:p>
            <a:pPr lvl="1" eaLnBrk="1" hangingPunct="1"/>
            <a:r>
              <a:rPr lang="en-US" sz="2000" dirty="0" smtClean="0">
                <a:solidFill>
                  <a:srgbClr val="0000FF"/>
                </a:solidFill>
              </a:rPr>
              <a:t>ASCX</a:t>
            </a:r>
            <a:r>
              <a:rPr lang="en-US" sz="2000" dirty="0" smtClean="0"/>
              <a:t> files and user controls</a:t>
            </a:r>
          </a:p>
          <a:p>
            <a:pPr lvl="1" eaLnBrk="1" hangingPunct="1"/>
            <a:r>
              <a:rPr lang="en-US" sz="2000" dirty="0" err="1" smtClean="0">
                <a:solidFill>
                  <a:srgbClr val="0000FF"/>
                </a:solidFill>
              </a:rPr>
              <a:t>Web.config</a:t>
            </a:r>
            <a:r>
              <a:rPr lang="en-US" sz="2000" dirty="0" smtClean="0"/>
              <a:t> files containing </a:t>
            </a:r>
            <a:br>
              <a:rPr lang="en-US" sz="2000" dirty="0" smtClean="0"/>
            </a:br>
            <a:r>
              <a:rPr lang="en-US" sz="2000" dirty="0" smtClean="0"/>
              <a:t>configuration settings</a:t>
            </a:r>
          </a:p>
          <a:p>
            <a:pPr lvl="1" eaLnBrk="1" hangingPunct="1"/>
            <a:r>
              <a:rPr lang="en-US" sz="2000" dirty="0" smtClean="0"/>
              <a:t>A single </a:t>
            </a:r>
            <a:r>
              <a:rPr lang="en-US" sz="2000" dirty="0" err="1" smtClean="0">
                <a:solidFill>
                  <a:srgbClr val="0000FF"/>
                </a:solidFill>
              </a:rPr>
              <a:t>Global.asax</a:t>
            </a:r>
            <a:r>
              <a:rPr lang="en-US" sz="2000" dirty="0" smtClean="0"/>
              <a:t> file containing </a:t>
            </a:r>
            <a:br>
              <a:rPr lang="en-US" sz="2000" dirty="0" smtClean="0"/>
            </a:br>
            <a:r>
              <a:rPr lang="en-US" sz="2000" dirty="0" smtClean="0"/>
              <a:t>global application elements</a:t>
            </a:r>
          </a:p>
          <a:p>
            <a:pPr lvl="1" eaLnBrk="1" hangingPunct="1"/>
            <a:r>
              <a:rPr lang="en-US" sz="2000" dirty="0" smtClean="0">
                <a:solidFill>
                  <a:srgbClr val="0000FF"/>
                </a:solidFill>
              </a:rPr>
              <a:t>DLL</a:t>
            </a:r>
            <a:r>
              <a:rPr lang="en-US" sz="2000" dirty="0" smtClean="0"/>
              <a:t> (dynamic link library) files containing custom types employed by the application</a:t>
            </a:r>
          </a:p>
          <a:p>
            <a:pPr lvl="1" eaLnBrk="1" hangingPunct="1"/>
            <a:r>
              <a:rPr lang="en-US" sz="2000" dirty="0" smtClean="0">
                <a:solidFill>
                  <a:srgbClr val="0070C0"/>
                </a:solidFill>
              </a:rPr>
              <a:t>ASMX</a:t>
            </a:r>
            <a:r>
              <a:rPr lang="en-US" sz="2000" dirty="0" smtClean="0"/>
              <a:t> or </a:t>
            </a:r>
            <a:r>
              <a:rPr lang="en-US" sz="2000" dirty="0" smtClean="0">
                <a:solidFill>
                  <a:srgbClr val="0070C0"/>
                </a:solidFill>
              </a:rPr>
              <a:t>SVC</a:t>
            </a:r>
            <a:r>
              <a:rPr lang="en-US" sz="2000" dirty="0" smtClean="0"/>
              <a:t> files: services used, typically but not in the application directory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324600" y="3176588"/>
            <a:ext cx="1905000" cy="1776412"/>
            <a:chOff x="4464" y="1824"/>
            <a:chExt cx="1200" cy="1119"/>
          </a:xfrm>
        </p:grpSpPr>
        <p:sp>
          <p:nvSpPr>
            <p:cNvPr id="14343" name="AutoShape 4"/>
            <p:cNvSpPr>
              <a:spLocks noChangeArrowheads="1"/>
            </p:cNvSpPr>
            <p:nvPr/>
          </p:nvSpPr>
          <p:spPr bwMode="auto">
            <a:xfrm>
              <a:off x="4464" y="1968"/>
              <a:ext cx="1200" cy="719"/>
            </a:xfrm>
            <a:prstGeom prst="flowChart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4" name="Freeform 5"/>
            <p:cNvSpPr>
              <a:spLocks/>
            </p:cNvSpPr>
            <p:nvPr/>
          </p:nvSpPr>
          <p:spPr bwMode="auto">
            <a:xfrm>
              <a:off x="4464" y="1824"/>
              <a:ext cx="576" cy="144"/>
            </a:xfrm>
            <a:custGeom>
              <a:avLst/>
              <a:gdLst>
                <a:gd name="T0" fmla="*/ 0 w 576"/>
                <a:gd name="T1" fmla="*/ 144 h 144"/>
                <a:gd name="T2" fmla="*/ 144 w 576"/>
                <a:gd name="T3" fmla="*/ 0 h 144"/>
                <a:gd name="T4" fmla="*/ 480 w 576"/>
                <a:gd name="T5" fmla="*/ 0 h 144"/>
                <a:gd name="T6" fmla="*/ 576 w 57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144"/>
                <a:gd name="T14" fmla="*/ 576 w 57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144">
                  <a:moveTo>
                    <a:pt x="0" y="144"/>
                  </a:moveTo>
                  <a:lnTo>
                    <a:pt x="144" y="0"/>
                  </a:lnTo>
                  <a:lnTo>
                    <a:pt x="480" y="0"/>
                  </a:lnTo>
                  <a:lnTo>
                    <a:pt x="576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Rectangle 6"/>
            <p:cNvSpPr>
              <a:spLocks noChangeArrowheads="1"/>
            </p:cNvSpPr>
            <p:nvPr/>
          </p:nvSpPr>
          <p:spPr bwMode="auto">
            <a:xfrm>
              <a:off x="4872" y="2160"/>
              <a:ext cx="45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346" name="Text Box 7"/>
            <p:cNvSpPr txBox="1">
              <a:spLocks noChangeArrowheads="1"/>
            </p:cNvSpPr>
            <p:nvPr/>
          </p:nvSpPr>
          <p:spPr bwMode="auto">
            <a:xfrm>
              <a:off x="4656" y="2712"/>
              <a:ext cx="8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MyWebApp</a:t>
              </a:r>
            </a:p>
          </p:txBody>
        </p:sp>
        <p:sp>
          <p:nvSpPr>
            <p:cNvPr id="14347" name="Text Box 8"/>
            <p:cNvSpPr txBox="1">
              <a:spLocks noChangeArrowheads="1"/>
            </p:cNvSpPr>
            <p:nvPr/>
          </p:nvSpPr>
          <p:spPr bwMode="auto">
            <a:xfrm>
              <a:off x="4656" y="2400"/>
              <a:ext cx="8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solidFill>
                    <a:schemeClr val="folHlink"/>
                  </a:solidFill>
                </a:rPr>
                <a:t>Default.aspx</a:t>
              </a:r>
            </a:p>
          </p:txBody>
        </p:sp>
      </p:grpSp>
      <p:sp>
        <p:nvSpPr>
          <p:cNvPr id="538634" name="AutoShape 10"/>
          <p:cNvSpPr>
            <a:spLocks noChangeArrowheads="1"/>
          </p:cNvSpPr>
          <p:nvPr/>
        </p:nvSpPr>
        <p:spPr bwMode="auto">
          <a:xfrm>
            <a:off x="7429500" y="1981200"/>
            <a:ext cx="1600200" cy="1195388"/>
          </a:xfrm>
          <a:prstGeom prst="wedgeRoundRectCallout">
            <a:avLst>
              <a:gd name="adj1" fmla="val -43352"/>
              <a:gd name="adj2" fmla="val 10232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0" dirty="0" smtClean="0"/>
              <a:t>The simplest </a:t>
            </a:r>
            <a:r>
              <a:rPr lang="en-US" b="0" dirty="0"/>
              <a:t>application contains one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53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Directories Created by Application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Bin</a:t>
            </a:r>
            <a:r>
              <a:rPr lang="en-US" dirty="0" smtClean="0"/>
              <a:t>: Contains executable code (pre-compiled) and DLL files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App_Code</a:t>
            </a:r>
            <a:r>
              <a:rPr lang="en-US" dirty="0" smtClean="0"/>
              <a:t>: Contains source code of programs (not compiled)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App_Data</a:t>
            </a:r>
            <a:r>
              <a:rPr lang="en-US" dirty="0" smtClean="0"/>
              <a:t>: Store text files, XML files, and database files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App_WebReferences</a:t>
            </a:r>
            <a:r>
              <a:rPr lang="en-US" dirty="0" smtClean="0"/>
              <a:t>: Store references to Web services that are added to the application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4F8861F-6424-4271-A991-954661E86DE6}" type="slidenum">
              <a:rPr lang="en-US" b="0" smtClean="0">
                <a:solidFill>
                  <a:schemeClr val="tx2"/>
                </a:solidFill>
              </a:rPr>
              <a:pPr/>
              <a:t>14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4BB681-F5EB-4B72-86F8-0D093A92FF90}" type="slidenum">
              <a:rPr lang="en-US" b="0" smtClean="0">
                <a:solidFill>
                  <a:schemeClr val="tx2"/>
                </a:solidFill>
              </a:rPr>
              <a:pPr/>
              <a:t>15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7315200" cy="623888"/>
          </a:xfrm>
        </p:spPr>
        <p:txBody>
          <a:bodyPr/>
          <a:lstStyle/>
          <a:p>
            <a:pPr eaLnBrk="1" hangingPunct="1"/>
            <a:r>
              <a:rPr lang="en-US" sz="2800" smtClean="0"/>
              <a:t>A More Complex ASP.Net Web Application</a:t>
            </a:r>
          </a:p>
        </p:txBody>
      </p:sp>
      <p:sp>
        <p:nvSpPr>
          <p:cNvPr id="16388" name="AutoShape 19"/>
          <p:cNvSpPr>
            <a:spLocks noChangeArrowheads="1"/>
          </p:cNvSpPr>
          <p:nvPr/>
        </p:nvSpPr>
        <p:spPr bwMode="auto">
          <a:xfrm>
            <a:off x="228600" y="4495800"/>
            <a:ext cx="2438400" cy="1524000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6389" name="Freeform 20"/>
          <p:cNvSpPr>
            <a:spLocks/>
          </p:cNvSpPr>
          <p:nvPr/>
        </p:nvSpPr>
        <p:spPr bwMode="auto">
          <a:xfrm>
            <a:off x="228600" y="4267200"/>
            <a:ext cx="1098550" cy="228600"/>
          </a:xfrm>
          <a:custGeom>
            <a:avLst/>
            <a:gdLst>
              <a:gd name="T0" fmla="*/ 0 w 576"/>
              <a:gd name="T1" fmla="*/ 2147483647 h 144"/>
              <a:gd name="T2" fmla="*/ 2147483647 w 576"/>
              <a:gd name="T3" fmla="*/ 0 h 144"/>
              <a:gd name="T4" fmla="*/ 2147483647 w 576"/>
              <a:gd name="T5" fmla="*/ 0 h 144"/>
              <a:gd name="T6" fmla="*/ 2147483647 w 576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144"/>
              <a:gd name="T14" fmla="*/ 576 w 57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144">
                <a:moveTo>
                  <a:pt x="0" y="144"/>
                </a:moveTo>
                <a:lnTo>
                  <a:pt x="144" y="0"/>
                </a:lnTo>
                <a:lnTo>
                  <a:pt x="480" y="0"/>
                </a:lnTo>
                <a:lnTo>
                  <a:pt x="576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Rectangle 21"/>
          <p:cNvSpPr>
            <a:spLocks noChangeArrowheads="1"/>
          </p:cNvSpPr>
          <p:nvPr/>
        </p:nvSpPr>
        <p:spPr bwMode="auto">
          <a:xfrm>
            <a:off x="381000" y="5213350"/>
            <a:ext cx="793750" cy="593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.aspx</a:t>
            </a:r>
          </a:p>
          <a:p>
            <a:pPr algn="ctr"/>
            <a:r>
              <a:rPr lang="en-US" b="0"/>
              <a:t>files</a:t>
            </a:r>
          </a:p>
        </p:txBody>
      </p:sp>
      <p:sp>
        <p:nvSpPr>
          <p:cNvPr id="16391" name="Rectangle 22"/>
          <p:cNvSpPr>
            <a:spLocks noChangeArrowheads="1"/>
          </p:cNvSpPr>
          <p:nvPr/>
        </p:nvSpPr>
        <p:spPr bwMode="auto">
          <a:xfrm>
            <a:off x="533400" y="5159375"/>
            <a:ext cx="793750" cy="593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.aspx</a:t>
            </a:r>
          </a:p>
          <a:p>
            <a:pPr algn="ctr"/>
            <a:r>
              <a:rPr lang="en-US" b="0"/>
              <a:t>files</a:t>
            </a:r>
          </a:p>
        </p:txBody>
      </p:sp>
      <p:sp>
        <p:nvSpPr>
          <p:cNvPr id="16392" name="Rectangle 23"/>
          <p:cNvSpPr>
            <a:spLocks noChangeArrowheads="1"/>
          </p:cNvSpPr>
          <p:nvPr/>
        </p:nvSpPr>
        <p:spPr bwMode="auto">
          <a:xfrm>
            <a:off x="685800" y="5105400"/>
            <a:ext cx="793750" cy="593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.aspx</a:t>
            </a:r>
          </a:p>
          <a:p>
            <a:pPr algn="ctr"/>
            <a:r>
              <a:rPr lang="en-US" b="0"/>
              <a:t>files</a:t>
            </a:r>
          </a:p>
        </p:txBody>
      </p:sp>
      <p:sp>
        <p:nvSpPr>
          <p:cNvPr id="16393" name="Rectangle 28"/>
          <p:cNvSpPr>
            <a:spLocks noChangeArrowheads="1"/>
          </p:cNvSpPr>
          <p:nvPr/>
        </p:nvSpPr>
        <p:spPr bwMode="auto">
          <a:xfrm>
            <a:off x="1752600" y="5105400"/>
            <a:ext cx="793750" cy="593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Web</a:t>
            </a:r>
          </a:p>
          <a:p>
            <a:pPr algn="ctr"/>
            <a:r>
              <a:rPr lang="en-US" b="0"/>
              <a:t>.config</a:t>
            </a:r>
          </a:p>
        </p:txBody>
      </p:sp>
      <p:sp>
        <p:nvSpPr>
          <p:cNvPr id="16394" name="Text Box 49"/>
          <p:cNvSpPr txBox="1">
            <a:spLocks noChangeArrowheads="1"/>
          </p:cNvSpPr>
          <p:nvPr/>
        </p:nvSpPr>
        <p:spPr bwMode="auto">
          <a:xfrm>
            <a:off x="193675" y="4506913"/>
            <a:ext cx="1684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User defined </a:t>
            </a:r>
            <a:r>
              <a:rPr lang="en-US"/>
              <a:t>d</a:t>
            </a:r>
            <a:r>
              <a:rPr lang="en-US" b="0"/>
              <a:t>ir</a:t>
            </a:r>
          </a:p>
        </p:txBody>
      </p:sp>
      <p:sp>
        <p:nvSpPr>
          <p:cNvPr id="55" name="AutoShape 48"/>
          <p:cNvSpPr>
            <a:spLocks noChangeArrowheads="1"/>
          </p:cNvSpPr>
          <p:nvPr/>
        </p:nvSpPr>
        <p:spPr bwMode="auto">
          <a:xfrm>
            <a:off x="193675" y="2819400"/>
            <a:ext cx="2092325" cy="838200"/>
          </a:xfrm>
          <a:prstGeom prst="wedgeRoundRectCallout">
            <a:avLst>
              <a:gd name="adj1" fmla="val 45111"/>
              <a:gd name="adj2" fmla="val 21894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Override the parent .config file</a:t>
            </a:r>
          </a:p>
        </p:txBody>
      </p:sp>
      <p:sp>
        <p:nvSpPr>
          <p:cNvPr id="16396" name="AutoShape 5"/>
          <p:cNvSpPr>
            <a:spLocks noChangeArrowheads="1"/>
          </p:cNvSpPr>
          <p:nvPr/>
        </p:nvSpPr>
        <p:spPr bwMode="auto">
          <a:xfrm>
            <a:off x="3079750" y="1500188"/>
            <a:ext cx="2971800" cy="1779587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6397" name="Freeform 6"/>
          <p:cNvSpPr>
            <a:spLocks/>
          </p:cNvSpPr>
          <p:nvPr/>
        </p:nvSpPr>
        <p:spPr bwMode="auto">
          <a:xfrm>
            <a:off x="3079750" y="1295400"/>
            <a:ext cx="1314450" cy="204788"/>
          </a:xfrm>
          <a:custGeom>
            <a:avLst/>
            <a:gdLst>
              <a:gd name="T0" fmla="*/ 0 w 576"/>
              <a:gd name="T1" fmla="*/ 2147483647 h 144"/>
              <a:gd name="T2" fmla="*/ 2147483647 w 576"/>
              <a:gd name="T3" fmla="*/ 0 h 144"/>
              <a:gd name="T4" fmla="*/ 2147483647 w 576"/>
              <a:gd name="T5" fmla="*/ 0 h 144"/>
              <a:gd name="T6" fmla="*/ 2147483647 w 576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144"/>
              <a:gd name="T14" fmla="*/ 576 w 57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144">
                <a:moveTo>
                  <a:pt x="0" y="144"/>
                </a:moveTo>
                <a:lnTo>
                  <a:pt x="144" y="0"/>
                </a:lnTo>
                <a:lnTo>
                  <a:pt x="480" y="0"/>
                </a:lnTo>
                <a:lnTo>
                  <a:pt x="576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Rectangle 7"/>
          <p:cNvSpPr>
            <a:spLocks noChangeArrowheads="1"/>
          </p:cNvSpPr>
          <p:nvPr/>
        </p:nvSpPr>
        <p:spPr bwMode="auto">
          <a:xfrm>
            <a:off x="3295650" y="2568575"/>
            <a:ext cx="793750" cy="593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.aspx</a:t>
            </a:r>
          </a:p>
          <a:p>
            <a:pPr algn="ctr"/>
            <a:r>
              <a:rPr lang="en-US" b="0"/>
              <a:t>files</a:t>
            </a:r>
          </a:p>
        </p:txBody>
      </p:sp>
      <p:sp>
        <p:nvSpPr>
          <p:cNvPr id="16399" name="Text Box 8"/>
          <p:cNvSpPr txBox="1">
            <a:spLocks noChangeArrowheads="1"/>
          </p:cNvSpPr>
          <p:nvPr/>
        </p:nvSpPr>
        <p:spPr bwMode="auto">
          <a:xfrm>
            <a:off x="4419600" y="1154113"/>
            <a:ext cx="1749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MyWebApp root</a:t>
            </a:r>
          </a:p>
        </p:txBody>
      </p:sp>
      <p:sp>
        <p:nvSpPr>
          <p:cNvPr id="16400" name="Rectangle 12"/>
          <p:cNvSpPr>
            <a:spLocks noChangeArrowheads="1"/>
          </p:cNvSpPr>
          <p:nvPr/>
        </p:nvSpPr>
        <p:spPr bwMode="auto">
          <a:xfrm>
            <a:off x="3448050" y="2514600"/>
            <a:ext cx="793750" cy="593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.aspx</a:t>
            </a:r>
          </a:p>
          <a:p>
            <a:pPr algn="ctr"/>
            <a:r>
              <a:rPr lang="en-US" b="0"/>
              <a:t>files</a:t>
            </a:r>
          </a:p>
        </p:txBody>
      </p:sp>
      <p:sp>
        <p:nvSpPr>
          <p:cNvPr id="16401" name="Rectangle 13"/>
          <p:cNvSpPr>
            <a:spLocks noChangeArrowheads="1"/>
          </p:cNvSpPr>
          <p:nvPr/>
        </p:nvSpPr>
        <p:spPr bwMode="auto">
          <a:xfrm>
            <a:off x="3600450" y="2460625"/>
            <a:ext cx="793750" cy="593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.aspx</a:t>
            </a:r>
          </a:p>
          <a:p>
            <a:pPr algn="ctr"/>
            <a:r>
              <a:rPr lang="en-US" b="0"/>
              <a:t>files</a:t>
            </a:r>
          </a:p>
        </p:txBody>
      </p:sp>
      <p:sp>
        <p:nvSpPr>
          <p:cNvPr id="16402" name="Rectangle 14"/>
          <p:cNvSpPr>
            <a:spLocks noChangeArrowheads="1"/>
          </p:cNvSpPr>
          <p:nvPr/>
        </p:nvSpPr>
        <p:spPr bwMode="auto">
          <a:xfrm>
            <a:off x="4648200" y="2546350"/>
            <a:ext cx="793750" cy="593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.aspx</a:t>
            </a:r>
          </a:p>
          <a:p>
            <a:pPr algn="ctr"/>
            <a:r>
              <a:rPr lang="en-US" b="0"/>
              <a:t>files</a:t>
            </a:r>
          </a:p>
        </p:txBody>
      </p:sp>
      <p:sp>
        <p:nvSpPr>
          <p:cNvPr id="16403" name="Rectangle 15"/>
          <p:cNvSpPr>
            <a:spLocks noChangeArrowheads="1"/>
          </p:cNvSpPr>
          <p:nvPr/>
        </p:nvSpPr>
        <p:spPr bwMode="auto">
          <a:xfrm>
            <a:off x="4800600" y="2492375"/>
            <a:ext cx="793750" cy="593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.aspx</a:t>
            </a:r>
          </a:p>
          <a:p>
            <a:pPr algn="ctr"/>
            <a:r>
              <a:rPr lang="en-US" b="0"/>
              <a:t>files</a:t>
            </a:r>
          </a:p>
        </p:txBody>
      </p:sp>
      <p:sp>
        <p:nvSpPr>
          <p:cNvPr id="16404" name="Rectangle 16"/>
          <p:cNvSpPr>
            <a:spLocks noChangeArrowheads="1"/>
          </p:cNvSpPr>
          <p:nvPr/>
        </p:nvSpPr>
        <p:spPr bwMode="auto">
          <a:xfrm>
            <a:off x="4953000" y="2438400"/>
            <a:ext cx="793750" cy="593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.ascx</a:t>
            </a:r>
          </a:p>
          <a:p>
            <a:pPr algn="ctr"/>
            <a:r>
              <a:rPr lang="en-US" b="0"/>
              <a:t>files</a:t>
            </a:r>
          </a:p>
        </p:txBody>
      </p:sp>
      <p:sp>
        <p:nvSpPr>
          <p:cNvPr id="16405" name="Rectangle 17"/>
          <p:cNvSpPr>
            <a:spLocks noChangeArrowheads="1"/>
          </p:cNvSpPr>
          <p:nvPr/>
        </p:nvSpPr>
        <p:spPr bwMode="auto">
          <a:xfrm>
            <a:off x="3600450" y="1676400"/>
            <a:ext cx="793750" cy="5937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Global</a:t>
            </a:r>
          </a:p>
          <a:p>
            <a:pPr algn="ctr"/>
            <a:r>
              <a:rPr lang="en-US" b="0"/>
              <a:t>.asax</a:t>
            </a:r>
          </a:p>
        </p:txBody>
      </p:sp>
      <p:sp>
        <p:nvSpPr>
          <p:cNvPr id="16406" name="Rectangle 18"/>
          <p:cNvSpPr>
            <a:spLocks noChangeArrowheads="1"/>
          </p:cNvSpPr>
          <p:nvPr/>
        </p:nvSpPr>
        <p:spPr bwMode="auto">
          <a:xfrm>
            <a:off x="4724400" y="1676400"/>
            <a:ext cx="793750" cy="593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Web</a:t>
            </a:r>
          </a:p>
          <a:p>
            <a:pPr algn="ctr"/>
            <a:r>
              <a:rPr lang="en-US" b="0"/>
              <a:t>.config</a:t>
            </a:r>
          </a:p>
        </p:txBody>
      </p:sp>
      <p:sp>
        <p:nvSpPr>
          <p:cNvPr id="16407" name="AutoShape 29"/>
          <p:cNvSpPr>
            <a:spLocks noChangeArrowheads="1"/>
          </p:cNvSpPr>
          <p:nvPr/>
        </p:nvSpPr>
        <p:spPr bwMode="auto">
          <a:xfrm>
            <a:off x="3352800" y="4495800"/>
            <a:ext cx="2438400" cy="1524000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6408" name="Freeform 30"/>
          <p:cNvSpPr>
            <a:spLocks/>
          </p:cNvSpPr>
          <p:nvPr/>
        </p:nvSpPr>
        <p:spPr bwMode="auto">
          <a:xfrm>
            <a:off x="3352800" y="4267200"/>
            <a:ext cx="1098550" cy="228600"/>
          </a:xfrm>
          <a:custGeom>
            <a:avLst/>
            <a:gdLst>
              <a:gd name="T0" fmla="*/ 0 w 576"/>
              <a:gd name="T1" fmla="*/ 2147483647 h 144"/>
              <a:gd name="T2" fmla="*/ 2147483647 w 576"/>
              <a:gd name="T3" fmla="*/ 0 h 144"/>
              <a:gd name="T4" fmla="*/ 2147483647 w 576"/>
              <a:gd name="T5" fmla="*/ 0 h 144"/>
              <a:gd name="T6" fmla="*/ 2147483647 w 576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144"/>
              <a:gd name="T14" fmla="*/ 576 w 57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144">
                <a:moveTo>
                  <a:pt x="0" y="144"/>
                </a:moveTo>
                <a:lnTo>
                  <a:pt x="144" y="0"/>
                </a:lnTo>
                <a:lnTo>
                  <a:pt x="480" y="0"/>
                </a:lnTo>
                <a:lnTo>
                  <a:pt x="576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Rectangle 31"/>
          <p:cNvSpPr>
            <a:spLocks noChangeArrowheads="1"/>
          </p:cNvSpPr>
          <p:nvPr/>
        </p:nvSpPr>
        <p:spPr bwMode="auto">
          <a:xfrm>
            <a:off x="3505200" y="5213350"/>
            <a:ext cx="793750" cy="5937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0"/>
              <a:t>.aspx</a:t>
            </a:r>
          </a:p>
          <a:p>
            <a:pPr algn="ctr">
              <a:defRPr/>
            </a:pPr>
            <a:r>
              <a:rPr lang="en-US" b="0"/>
              <a:t>files</a:t>
            </a:r>
          </a:p>
        </p:txBody>
      </p:sp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3581400" y="5159375"/>
            <a:ext cx="793750" cy="5937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0"/>
              <a:t>.aspx</a:t>
            </a:r>
          </a:p>
          <a:p>
            <a:pPr algn="ctr">
              <a:defRPr/>
            </a:pPr>
            <a:r>
              <a:rPr lang="en-US" b="0"/>
              <a:t>files</a:t>
            </a:r>
          </a:p>
        </p:txBody>
      </p:sp>
      <p:sp>
        <p:nvSpPr>
          <p:cNvPr id="71" name="Rectangle 33"/>
          <p:cNvSpPr>
            <a:spLocks noChangeArrowheads="1"/>
          </p:cNvSpPr>
          <p:nvPr/>
        </p:nvSpPr>
        <p:spPr bwMode="auto">
          <a:xfrm>
            <a:off x="3689350" y="5105400"/>
            <a:ext cx="793750" cy="5937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0" dirty="0"/>
              <a:t>DB file</a:t>
            </a:r>
          </a:p>
        </p:txBody>
      </p:sp>
      <p:sp>
        <p:nvSpPr>
          <p:cNvPr id="16412" name="Rectangle 34"/>
          <p:cNvSpPr>
            <a:spLocks noChangeArrowheads="1"/>
          </p:cNvSpPr>
          <p:nvPr/>
        </p:nvSpPr>
        <p:spPr bwMode="auto">
          <a:xfrm>
            <a:off x="4768850" y="5273675"/>
            <a:ext cx="793750" cy="593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XML</a:t>
            </a:r>
            <a:br>
              <a:rPr lang="en-US" b="0"/>
            </a:br>
            <a:r>
              <a:rPr lang="en-US" b="0"/>
              <a:t>file</a:t>
            </a:r>
          </a:p>
        </p:txBody>
      </p:sp>
      <p:sp>
        <p:nvSpPr>
          <p:cNvPr id="16413" name="AutoShape 35"/>
          <p:cNvSpPr>
            <a:spLocks noChangeArrowheads="1"/>
          </p:cNvSpPr>
          <p:nvPr/>
        </p:nvSpPr>
        <p:spPr bwMode="auto">
          <a:xfrm>
            <a:off x="6248400" y="4495800"/>
            <a:ext cx="2438400" cy="1524000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4" name="Freeform 36"/>
          <p:cNvSpPr>
            <a:spLocks/>
          </p:cNvSpPr>
          <p:nvPr/>
        </p:nvSpPr>
        <p:spPr bwMode="auto">
          <a:xfrm>
            <a:off x="6248400" y="4267200"/>
            <a:ext cx="1098550" cy="228600"/>
          </a:xfrm>
          <a:custGeom>
            <a:avLst/>
            <a:gdLst>
              <a:gd name="T0" fmla="*/ 0 w 576"/>
              <a:gd name="T1" fmla="*/ 2147483647 h 144"/>
              <a:gd name="T2" fmla="*/ 2147483647 w 576"/>
              <a:gd name="T3" fmla="*/ 0 h 144"/>
              <a:gd name="T4" fmla="*/ 2147483647 w 576"/>
              <a:gd name="T5" fmla="*/ 0 h 144"/>
              <a:gd name="T6" fmla="*/ 2147483647 w 576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144"/>
              <a:gd name="T14" fmla="*/ 576 w 57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144">
                <a:moveTo>
                  <a:pt x="0" y="144"/>
                </a:moveTo>
                <a:lnTo>
                  <a:pt x="144" y="0"/>
                </a:lnTo>
                <a:lnTo>
                  <a:pt x="480" y="0"/>
                </a:lnTo>
                <a:lnTo>
                  <a:pt x="576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Rectangle 37"/>
          <p:cNvSpPr>
            <a:spLocks noChangeArrowheads="1"/>
          </p:cNvSpPr>
          <p:nvPr/>
        </p:nvSpPr>
        <p:spPr bwMode="auto">
          <a:xfrm>
            <a:off x="7543800" y="5099050"/>
            <a:ext cx="793750" cy="5937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0"/>
              <a:t>.aspx</a:t>
            </a:r>
          </a:p>
          <a:p>
            <a:pPr algn="ctr">
              <a:defRPr/>
            </a:pPr>
            <a:r>
              <a:rPr lang="en-US" b="0"/>
              <a:t>files</a:t>
            </a:r>
          </a:p>
        </p:txBody>
      </p:sp>
      <p:sp>
        <p:nvSpPr>
          <p:cNvPr id="76" name="Rectangle 38"/>
          <p:cNvSpPr>
            <a:spLocks noChangeArrowheads="1"/>
          </p:cNvSpPr>
          <p:nvPr/>
        </p:nvSpPr>
        <p:spPr bwMode="auto">
          <a:xfrm>
            <a:off x="7620000" y="5045075"/>
            <a:ext cx="793750" cy="5937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0"/>
              <a:t>.aspx</a:t>
            </a:r>
          </a:p>
          <a:p>
            <a:pPr algn="ctr">
              <a:defRPr/>
            </a:pPr>
            <a:r>
              <a:rPr lang="en-US" b="0"/>
              <a:t>files</a:t>
            </a:r>
          </a:p>
        </p:txBody>
      </p:sp>
      <p:sp>
        <p:nvSpPr>
          <p:cNvPr id="77" name="Rectangle 39"/>
          <p:cNvSpPr>
            <a:spLocks noChangeArrowheads="1"/>
          </p:cNvSpPr>
          <p:nvPr/>
        </p:nvSpPr>
        <p:spPr bwMode="auto">
          <a:xfrm>
            <a:off x="7727950" y="4991100"/>
            <a:ext cx="793750" cy="5937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0" dirty="0"/>
              <a:t>.</a:t>
            </a:r>
            <a:r>
              <a:rPr lang="en-US" b="0" dirty="0" err="1"/>
              <a:t>dll</a:t>
            </a:r>
            <a:endParaRPr lang="en-US" b="0" dirty="0"/>
          </a:p>
          <a:p>
            <a:pPr algn="ctr">
              <a:defRPr/>
            </a:pPr>
            <a:r>
              <a:rPr lang="en-US" b="0" dirty="0"/>
              <a:t>file</a:t>
            </a:r>
          </a:p>
        </p:txBody>
      </p:sp>
      <p:cxnSp>
        <p:nvCxnSpPr>
          <p:cNvPr id="16418" name="AutoShape 41"/>
          <p:cNvCxnSpPr>
            <a:cxnSpLocks noChangeShapeType="1"/>
            <a:stCxn id="16396" idx="2"/>
            <a:endCxn id="16407" idx="0"/>
          </p:cNvCxnSpPr>
          <p:nvPr/>
        </p:nvCxnSpPr>
        <p:spPr bwMode="auto">
          <a:xfrm>
            <a:off x="4565650" y="3279775"/>
            <a:ext cx="6350" cy="1216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9" name="AutoShape 42"/>
          <p:cNvCxnSpPr>
            <a:cxnSpLocks noChangeShapeType="1"/>
            <a:stCxn id="16396" idx="2"/>
            <a:endCxn id="16388" idx="0"/>
          </p:cNvCxnSpPr>
          <p:nvPr/>
        </p:nvCxnSpPr>
        <p:spPr bwMode="auto">
          <a:xfrm rot="5400000">
            <a:off x="2398712" y="2328863"/>
            <a:ext cx="1216025" cy="3117850"/>
          </a:xfrm>
          <a:prstGeom prst="bentConnector3">
            <a:avLst>
              <a:gd name="adj1" fmla="val 498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0" name="AutoShape 43"/>
          <p:cNvCxnSpPr>
            <a:cxnSpLocks noChangeShapeType="1"/>
            <a:stCxn id="16396" idx="2"/>
            <a:endCxn id="16413" idx="0"/>
          </p:cNvCxnSpPr>
          <p:nvPr/>
        </p:nvCxnSpPr>
        <p:spPr bwMode="auto">
          <a:xfrm rot="16200000" flipH="1">
            <a:off x="5408612" y="2436813"/>
            <a:ext cx="1216025" cy="29019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AutoShape 44"/>
          <p:cNvSpPr>
            <a:spLocks noChangeArrowheads="1"/>
          </p:cNvSpPr>
          <p:nvPr/>
        </p:nvSpPr>
        <p:spPr bwMode="auto">
          <a:xfrm>
            <a:off x="1066800" y="1143000"/>
            <a:ext cx="1371600" cy="593725"/>
          </a:xfrm>
          <a:prstGeom prst="wedgeEllipseCallout">
            <a:avLst>
              <a:gd name="adj1" fmla="val 131944"/>
              <a:gd name="adj2" fmla="val 10481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U</a:t>
            </a:r>
            <a:r>
              <a:rPr lang="en-US" b="0"/>
              <a:t>nique</a:t>
            </a:r>
          </a:p>
        </p:txBody>
      </p:sp>
      <p:sp>
        <p:nvSpPr>
          <p:cNvPr id="82" name="AutoShape 45"/>
          <p:cNvSpPr>
            <a:spLocks noChangeArrowheads="1"/>
          </p:cNvSpPr>
          <p:nvPr/>
        </p:nvSpPr>
        <p:spPr bwMode="auto">
          <a:xfrm>
            <a:off x="6699250" y="976313"/>
            <a:ext cx="2063750" cy="914400"/>
          </a:xfrm>
          <a:prstGeom prst="wedgeRoundRectCallout">
            <a:avLst>
              <a:gd name="adj1" fmla="val -104463"/>
              <a:gd name="adj2" fmla="val 5450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One per directory and can be overridden</a:t>
            </a:r>
          </a:p>
        </p:txBody>
      </p:sp>
      <p:sp>
        <p:nvSpPr>
          <p:cNvPr id="83" name="AutoShape 46"/>
          <p:cNvSpPr>
            <a:spLocks noChangeArrowheads="1"/>
          </p:cNvSpPr>
          <p:nvPr/>
        </p:nvSpPr>
        <p:spPr bwMode="auto">
          <a:xfrm>
            <a:off x="6699250" y="2193925"/>
            <a:ext cx="1485900" cy="625475"/>
          </a:xfrm>
          <a:prstGeom prst="wedgeRoundRectCallout">
            <a:avLst>
              <a:gd name="adj1" fmla="val -111537"/>
              <a:gd name="adj2" fmla="val 5380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User control files</a:t>
            </a:r>
          </a:p>
        </p:txBody>
      </p:sp>
      <p:sp>
        <p:nvSpPr>
          <p:cNvPr id="84" name="AutoShape 47"/>
          <p:cNvSpPr>
            <a:spLocks noChangeArrowheads="1"/>
          </p:cNvSpPr>
          <p:nvPr/>
        </p:nvSpPr>
        <p:spPr bwMode="auto">
          <a:xfrm>
            <a:off x="1498600" y="2025650"/>
            <a:ext cx="1047750" cy="412750"/>
          </a:xfrm>
          <a:prstGeom prst="wedgeRoundRectCallout">
            <a:avLst>
              <a:gd name="adj1" fmla="val 121060"/>
              <a:gd name="adj2" fmla="val 18500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Forms</a:t>
            </a:r>
          </a:p>
        </p:txBody>
      </p:sp>
      <p:sp>
        <p:nvSpPr>
          <p:cNvPr id="16425" name="Text Box 50"/>
          <p:cNvSpPr txBox="1">
            <a:spLocks noChangeArrowheads="1"/>
          </p:cNvSpPr>
          <p:nvPr/>
        </p:nvSpPr>
        <p:spPr bwMode="auto">
          <a:xfrm>
            <a:off x="3352800" y="4510088"/>
            <a:ext cx="1133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App_Data</a:t>
            </a:r>
          </a:p>
        </p:txBody>
      </p:sp>
      <p:sp>
        <p:nvSpPr>
          <p:cNvPr id="16426" name="Text Box 51"/>
          <p:cNvSpPr txBox="1">
            <a:spLocks noChangeArrowheads="1"/>
          </p:cNvSpPr>
          <p:nvPr/>
        </p:nvSpPr>
        <p:spPr bwMode="auto">
          <a:xfrm>
            <a:off x="6248400" y="4510088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bin</a:t>
            </a:r>
          </a:p>
        </p:txBody>
      </p:sp>
      <p:sp>
        <p:nvSpPr>
          <p:cNvPr id="16427" name="Rectangle 34"/>
          <p:cNvSpPr>
            <a:spLocks noChangeArrowheads="1"/>
          </p:cNvSpPr>
          <p:nvPr/>
        </p:nvSpPr>
        <p:spPr bwMode="auto">
          <a:xfrm>
            <a:off x="4845050" y="5153025"/>
            <a:ext cx="793750" cy="593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XML</a:t>
            </a:r>
            <a:br>
              <a:rPr lang="en-US" b="0"/>
            </a:br>
            <a:r>
              <a:rPr lang="en-US" b="0"/>
              <a:t>file</a:t>
            </a:r>
          </a:p>
        </p:txBody>
      </p:sp>
      <p:sp>
        <p:nvSpPr>
          <p:cNvPr id="16428" name="Rectangle 34"/>
          <p:cNvSpPr>
            <a:spLocks noChangeArrowheads="1"/>
          </p:cNvSpPr>
          <p:nvPr/>
        </p:nvSpPr>
        <p:spPr bwMode="auto">
          <a:xfrm>
            <a:off x="4921250" y="5032375"/>
            <a:ext cx="793750" cy="593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XML</a:t>
            </a:r>
            <a:br>
              <a:rPr lang="en-US" b="0"/>
            </a:br>
            <a:r>
              <a:rPr lang="en-US" b="0"/>
              <a:t>file</a:t>
            </a:r>
          </a:p>
        </p:txBody>
      </p:sp>
      <p:sp>
        <p:nvSpPr>
          <p:cNvPr id="89" name="Rectangle 37"/>
          <p:cNvSpPr>
            <a:spLocks noChangeArrowheads="1"/>
          </p:cNvSpPr>
          <p:nvPr/>
        </p:nvSpPr>
        <p:spPr bwMode="auto">
          <a:xfrm>
            <a:off x="6477000" y="5197475"/>
            <a:ext cx="793750" cy="5937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0"/>
              <a:t>.aspx</a:t>
            </a:r>
          </a:p>
          <a:p>
            <a:pPr algn="ctr">
              <a:defRPr/>
            </a:pPr>
            <a:r>
              <a:rPr lang="en-US" b="0"/>
              <a:t>files</a:t>
            </a:r>
          </a:p>
        </p:txBody>
      </p:sp>
      <p:sp>
        <p:nvSpPr>
          <p:cNvPr id="90" name="Rectangle 38"/>
          <p:cNvSpPr>
            <a:spLocks noChangeArrowheads="1"/>
          </p:cNvSpPr>
          <p:nvPr/>
        </p:nvSpPr>
        <p:spPr bwMode="auto">
          <a:xfrm>
            <a:off x="6553200" y="5143500"/>
            <a:ext cx="793750" cy="5937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0"/>
              <a:t>.aspx</a:t>
            </a:r>
          </a:p>
          <a:p>
            <a:pPr algn="ctr">
              <a:defRPr/>
            </a:pPr>
            <a:r>
              <a:rPr lang="en-US" b="0"/>
              <a:t>files</a:t>
            </a:r>
          </a:p>
        </p:txBody>
      </p:sp>
      <p:sp>
        <p:nvSpPr>
          <p:cNvPr id="91" name="Rectangle 39"/>
          <p:cNvSpPr>
            <a:spLocks noChangeArrowheads="1"/>
          </p:cNvSpPr>
          <p:nvPr/>
        </p:nvSpPr>
        <p:spPr bwMode="auto">
          <a:xfrm>
            <a:off x="6629400" y="5089525"/>
            <a:ext cx="793750" cy="5937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0" dirty="0"/>
              <a:t>.exe</a:t>
            </a:r>
          </a:p>
          <a:p>
            <a:pPr algn="ctr">
              <a:defRPr/>
            </a:pPr>
            <a:r>
              <a:rPr lang="en-US" b="0" dirty="0"/>
              <a:t>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81" grpId="0" animBg="1"/>
      <p:bldP spid="82" grpId="0" animBg="1"/>
      <p:bldP spid="83" grpId="0" animBg="1"/>
      <p:bldP spid="8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5 Outline: Application Building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8001000" cy="5638800"/>
          </a:xfrm>
        </p:spPr>
        <p:txBody>
          <a:bodyPr/>
          <a:lstStyle/>
          <a:p>
            <a:r>
              <a:rPr lang="en-US" dirty="0" smtClean="0"/>
              <a:t>Web Computing Models </a:t>
            </a:r>
          </a:p>
          <a:p>
            <a:r>
              <a:rPr lang="en-US" dirty="0"/>
              <a:t>Web Application Architecture</a:t>
            </a:r>
          </a:p>
          <a:p>
            <a:r>
              <a:rPr lang="en-US" b="1" dirty="0">
                <a:solidFill>
                  <a:srgbClr val="0000FF"/>
                </a:solidFill>
              </a:rPr>
              <a:t>Web Application Controls and Components</a:t>
            </a:r>
          </a:p>
          <a:p>
            <a:pPr lvl="1"/>
            <a:r>
              <a:rPr lang="en-US" sz="2400" b="1" dirty="0" smtClean="0">
                <a:solidFill>
                  <a:srgbClr val="0000FF"/>
                </a:solidFill>
              </a:rPr>
              <a:t>Server Controls (HTML and Web Controls)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User Controls, and Web Configuration</a:t>
            </a:r>
          </a:p>
          <a:p>
            <a:pPr lvl="1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Global Control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DLL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Web Application State Management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Cookies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Session State, Application State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Server side file system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Dynamic Graphics, Animation, Mobile Computing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347E84-CBE0-402C-B393-169919736797}" type="slidenum">
              <a:rPr lang="en-US" b="0" smtClean="0">
                <a:solidFill>
                  <a:schemeClr val="tx2"/>
                </a:solidFill>
              </a:rPr>
              <a:pPr/>
              <a:t>16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228600" y="1828800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L18</a:t>
            </a:r>
            <a:endParaRPr lang="en-US" dirty="0"/>
          </a:p>
        </p:txBody>
      </p:sp>
      <p:sp>
        <p:nvSpPr>
          <p:cNvPr id="14" name="Left Brace 2"/>
          <p:cNvSpPr>
            <a:spLocks/>
          </p:cNvSpPr>
          <p:nvPr/>
        </p:nvSpPr>
        <p:spPr bwMode="auto">
          <a:xfrm>
            <a:off x="882650" y="1219200"/>
            <a:ext cx="304800" cy="1600200"/>
          </a:xfrm>
          <a:prstGeom prst="leftBrace">
            <a:avLst>
              <a:gd name="adj1" fmla="val 8334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eft Arrow 14"/>
          <p:cNvSpPr/>
          <p:nvPr/>
        </p:nvSpPr>
        <p:spPr bwMode="auto">
          <a:xfrm>
            <a:off x="8362244" y="2246489"/>
            <a:ext cx="609600" cy="6096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6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0E2F9F-CF55-4850-A93A-46CAFB342D0C}" type="slidenum">
              <a:rPr lang="en-US" b="0" smtClean="0">
                <a:solidFill>
                  <a:schemeClr val="tx2"/>
                </a:solidFill>
              </a:rPr>
              <a:pPr/>
              <a:t>17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7620000" cy="623888"/>
          </a:xfrm>
        </p:spPr>
        <p:txBody>
          <a:bodyPr/>
          <a:lstStyle/>
          <a:p>
            <a:pPr eaLnBrk="1" hangingPunct="1"/>
            <a:r>
              <a:rPr lang="en-US" sz="2800" smtClean="0"/>
              <a:t>ASP.Net Web Application and Its Components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8001000" cy="5257800"/>
          </a:xfrm>
        </p:spPr>
        <p:txBody>
          <a:bodyPr/>
          <a:lstStyle/>
          <a:p>
            <a:pPr lvl="1" eaLnBrk="1" hangingPunct="1">
              <a:lnSpc>
                <a:spcPct val="130000"/>
              </a:lnSpc>
            </a:pPr>
            <a:r>
              <a:rPr lang="en-US" sz="3200" b="1" smtClean="0">
                <a:solidFill>
                  <a:schemeClr val="folHlink"/>
                </a:solidFill>
              </a:rPr>
              <a:t>ASPX files and server controls (html controls and Web controls)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/>
              <a:t>ASCX files containing user controls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/>
              <a:t>Web.Config files containing </a:t>
            </a:r>
            <a:br>
              <a:rPr lang="en-US" smtClean="0"/>
            </a:br>
            <a:r>
              <a:rPr lang="en-US" smtClean="0"/>
              <a:t>configuration settings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/>
              <a:t>A Global.asax file containing </a:t>
            </a:r>
            <a:br>
              <a:rPr lang="en-US" smtClean="0"/>
            </a:br>
            <a:r>
              <a:rPr lang="en-US" smtClean="0"/>
              <a:t>global application elements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/>
              <a:t>DLL (dynamic link library) files containing custom types employed by the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ASPX Web Page and Server Controls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69288" cy="5257800"/>
          </a:xfrm>
        </p:spPr>
        <p:txBody>
          <a:bodyPr/>
          <a:lstStyle/>
          <a:p>
            <a:r>
              <a:rPr lang="en-US" smtClean="0"/>
              <a:t>An ASPX page’s Graphic User Interface (GUI) can be built using a set of Server Controls;</a:t>
            </a:r>
          </a:p>
          <a:p>
            <a:r>
              <a:rPr lang="en-US" smtClean="0"/>
              <a:t>A server control </a:t>
            </a:r>
          </a:p>
          <a:p>
            <a:pPr lvl="1"/>
            <a:r>
              <a:rPr lang="en-US" smtClean="0"/>
              <a:t>is an “object”, which forms a component in the ASPX page;</a:t>
            </a:r>
          </a:p>
          <a:p>
            <a:pPr lvl="1"/>
            <a:r>
              <a:rPr lang="en-US" smtClean="0"/>
              <a:t>can take input and emit an event upon an input, and thus, we can write an event handler to process the input;</a:t>
            </a:r>
          </a:p>
          <a:p>
            <a:pPr lvl="1"/>
            <a:r>
              <a:rPr lang="en-US" smtClean="0"/>
              <a:t>can generate an output and render the output into html format, so that the output can be displayed in a web page.</a:t>
            </a:r>
          </a:p>
          <a:p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71FC58-451E-4EB1-939F-6F022732B8A6}" type="slidenum">
              <a:rPr lang="en-US" b="0" smtClean="0">
                <a:solidFill>
                  <a:schemeClr val="tx2"/>
                </a:solidFill>
              </a:rPr>
              <a:pPr/>
              <a:t>18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Server Controls Available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91600" cy="4648200"/>
          </a:xfrm>
        </p:spPr>
        <p:txBody>
          <a:bodyPr/>
          <a:lstStyle/>
          <a:p>
            <a:r>
              <a:rPr lang="en-US" dirty="0" smtClean="0"/>
              <a:t>There are two kinds of Server controls for GUI design: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HTML controls</a:t>
            </a:r>
            <a:r>
              <a:rPr lang="en-US" dirty="0" smtClean="0"/>
              <a:t>: They are objects that generate the similar-looking html components on server side, so that all html functions can be handled in one-to-one mapping. </a:t>
            </a:r>
          </a:p>
          <a:p>
            <a:pPr marL="1262063" lvl="2" indent="-347663"/>
            <a:r>
              <a:rPr lang="en-US" dirty="0" smtClean="0"/>
              <a:t>Handlers can be linked behind the controls, and thus, the data can be processed immediately;</a:t>
            </a:r>
          </a:p>
          <a:p>
            <a:pPr marL="1262063" lvl="2" indent="-347663"/>
            <a:r>
              <a:rPr lang="en-US" dirty="0" smtClean="0"/>
              <a:t>In HTML case, the data has to be sent to the server and the handler has to be located;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Web controls</a:t>
            </a:r>
            <a:r>
              <a:rPr lang="en-US" dirty="0" smtClean="0"/>
              <a:t>: They provide additional components that do not exist in html pages. These components are often more powerful.</a:t>
            </a:r>
          </a:p>
          <a:p>
            <a:endParaRPr lang="en-US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857326E-9CD0-45A7-B504-2185B2B00A3E}" type="slidenum">
              <a:rPr lang="en-US" b="0" smtClean="0">
                <a:solidFill>
                  <a:schemeClr val="tx2"/>
                </a:solidFill>
              </a:rPr>
              <a:pPr/>
              <a:t>19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5 Outline: Application Building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8001000" cy="5638800"/>
          </a:xfrm>
        </p:spPr>
        <p:txBody>
          <a:bodyPr/>
          <a:lstStyle/>
          <a:p>
            <a:r>
              <a:rPr lang="en-US" dirty="0" smtClean="0"/>
              <a:t>Web Computing Models </a:t>
            </a:r>
          </a:p>
          <a:p>
            <a:r>
              <a:rPr lang="en-US" dirty="0" smtClean="0"/>
              <a:t>Web Application Architecture</a:t>
            </a:r>
          </a:p>
          <a:p>
            <a:r>
              <a:rPr lang="en-US" dirty="0" smtClean="0"/>
              <a:t>Web Application Controls and Components</a:t>
            </a:r>
          </a:p>
          <a:p>
            <a:pPr lvl="1"/>
            <a:r>
              <a:rPr lang="en-US" sz="2400" dirty="0" smtClean="0"/>
              <a:t>Server Controls (HTML and Web Controls)</a:t>
            </a:r>
          </a:p>
          <a:p>
            <a:pPr lvl="1"/>
            <a:r>
              <a:rPr lang="en-US" sz="2400" dirty="0" smtClean="0"/>
              <a:t>User Controls</a:t>
            </a:r>
          </a:p>
          <a:p>
            <a:pPr lvl="1"/>
            <a:r>
              <a:rPr lang="en-US" sz="2400" dirty="0" smtClean="0"/>
              <a:t>Web Configuration</a:t>
            </a:r>
          </a:p>
          <a:p>
            <a:pPr lvl="1"/>
            <a:r>
              <a:rPr lang="en-US" sz="2400" dirty="0"/>
              <a:t>Global Control</a:t>
            </a:r>
          </a:p>
          <a:p>
            <a:pPr lvl="1"/>
            <a:r>
              <a:rPr lang="en-US" sz="2400" dirty="0" smtClean="0"/>
              <a:t>DLL</a:t>
            </a:r>
          </a:p>
          <a:p>
            <a:r>
              <a:rPr lang="en-US" dirty="0" smtClean="0"/>
              <a:t>Web Application State Management</a:t>
            </a:r>
          </a:p>
          <a:p>
            <a:pPr lvl="1"/>
            <a:r>
              <a:rPr lang="en-US" sz="2400" dirty="0" smtClean="0"/>
              <a:t>Cookies, Session State, Application State</a:t>
            </a:r>
          </a:p>
          <a:p>
            <a:pPr lvl="1"/>
            <a:r>
              <a:rPr lang="en-US" sz="2400" dirty="0" smtClean="0"/>
              <a:t>Server side file system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Dynamic Graphics, Animation, Mobile Computing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347E84-CBE0-402C-B393-169919736797}" type="slidenum">
              <a:rPr lang="en-US" b="0" smtClean="0">
                <a:solidFill>
                  <a:schemeClr val="tx2"/>
                </a:solidFill>
              </a:rPr>
              <a:pPr/>
              <a:t>2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28600" y="1764268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L18</a:t>
            </a:r>
            <a:endParaRPr lang="en-US" dirty="0"/>
          </a:p>
        </p:txBody>
      </p:sp>
      <p:sp>
        <p:nvSpPr>
          <p:cNvPr id="6" name="Left Brace 2"/>
          <p:cNvSpPr>
            <a:spLocks/>
          </p:cNvSpPr>
          <p:nvPr/>
        </p:nvSpPr>
        <p:spPr bwMode="auto">
          <a:xfrm>
            <a:off x="882650" y="1143000"/>
            <a:ext cx="304800" cy="1295400"/>
          </a:xfrm>
          <a:prstGeom prst="leftBrace">
            <a:avLst>
              <a:gd name="adj1" fmla="val 8334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eft Brace 6"/>
          <p:cNvSpPr>
            <a:spLocks/>
          </p:cNvSpPr>
          <p:nvPr/>
        </p:nvSpPr>
        <p:spPr bwMode="auto">
          <a:xfrm>
            <a:off x="882650" y="2667000"/>
            <a:ext cx="304800" cy="533400"/>
          </a:xfrm>
          <a:prstGeom prst="leftBrace">
            <a:avLst>
              <a:gd name="adj1" fmla="val 8336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eft Brace 7"/>
          <p:cNvSpPr>
            <a:spLocks/>
          </p:cNvSpPr>
          <p:nvPr/>
        </p:nvSpPr>
        <p:spPr bwMode="auto">
          <a:xfrm>
            <a:off x="882650" y="3352800"/>
            <a:ext cx="304800" cy="1219200"/>
          </a:xfrm>
          <a:prstGeom prst="leftBrace">
            <a:avLst>
              <a:gd name="adj1" fmla="val 8345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eft Brace 8"/>
          <p:cNvSpPr>
            <a:spLocks/>
          </p:cNvSpPr>
          <p:nvPr/>
        </p:nvSpPr>
        <p:spPr bwMode="auto">
          <a:xfrm>
            <a:off x="882650" y="4800600"/>
            <a:ext cx="304800" cy="1143000"/>
          </a:xfrm>
          <a:prstGeom prst="leftBrace">
            <a:avLst>
              <a:gd name="adj1" fmla="val 833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49238" y="2754868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L19</a:t>
            </a:r>
            <a:endParaRPr lang="en-US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71463" y="3810000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L20</a:t>
            </a:r>
            <a:endParaRPr lang="en-US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92100" y="5181600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L21</a:t>
            </a:r>
            <a:endParaRPr lang="en-US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28600" y="6183868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L25-26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25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250"/>
                            </p:stCondLst>
                            <p:childTnLst>
                              <p:par>
                                <p:cTn id="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250"/>
                            </p:stCondLst>
                            <p:childTnLst>
                              <p:par>
                                <p:cTn id="11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0"/>
                            </p:stCondLst>
                            <p:childTnLst>
                              <p:par>
                                <p:cTn id="14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458D14-D2BC-4E4B-BE61-18644DA97AA0}" type="slidenum">
              <a:rPr lang="en-US" b="0" smtClean="0">
                <a:solidFill>
                  <a:schemeClr val="tx2"/>
                </a:solidFill>
              </a:rPr>
              <a:pPr/>
              <a:t>20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7543800" cy="623888"/>
          </a:xfrm>
        </p:spPr>
        <p:txBody>
          <a:bodyPr/>
          <a:lstStyle/>
          <a:p>
            <a:pPr eaLnBrk="1" hangingPunct="1"/>
            <a:r>
              <a:rPr lang="en-US" smtClean="0"/>
              <a:t>ASPX Web Form Design and Controls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6988"/>
            <a:ext cx="8763000" cy="5027612"/>
          </a:xfrm>
        </p:spPr>
        <p:txBody>
          <a:bodyPr/>
          <a:lstStyle/>
          <a:p>
            <a:pPr marL="481013" indent="-301625" eaLnBrk="1" hangingPunct="1"/>
            <a:r>
              <a:rPr lang="en-US" sz="2400" b="1" smtClean="0"/>
              <a:t>html controls</a:t>
            </a:r>
            <a:r>
              <a:rPr lang="en-US" sz="2400" smtClean="0"/>
              <a:t> Each html tag has counterpart in html control. For example:</a:t>
            </a:r>
          </a:p>
          <a:p>
            <a:pPr marL="881063" lvl="1" indent="-301625" eaLnBrk="1" hangingPunct="1">
              <a:buFont typeface="Wingdings" pitchFamily="2" charset="2"/>
              <a:buNone/>
            </a:pPr>
            <a:r>
              <a:rPr lang="en-US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&lt;</a:t>
            </a:r>
            <a:r>
              <a:rPr lang="en-US" sz="2400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input</a:t>
            </a:r>
            <a:r>
              <a:rPr lang="en-US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type=“text” </a:t>
            </a:r>
            <a:r>
              <a:rPr lang="en-US" sz="2400" smtClean="0">
                <a:solidFill>
                  <a:schemeClr val="fol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RunAt=“server”</a:t>
            </a:r>
            <a:r>
              <a:rPr lang="en-US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/&gt;</a:t>
            </a:r>
          </a:p>
          <a:p>
            <a:pPr marL="881063" lvl="1" indent="-301625"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chemeClr val="fol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&lt;</a:t>
            </a:r>
            <a:r>
              <a:rPr lang="en-US" sz="2400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form</a:t>
            </a:r>
            <a:r>
              <a:rPr lang="en-US" sz="2400" smtClean="0">
                <a:solidFill>
                  <a:schemeClr val="fol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RunAt “Server”</a:t>
            </a:r>
            <a:r>
              <a:rPr lang="en-US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&gt;</a:t>
            </a:r>
          </a:p>
          <a:p>
            <a:pPr marL="481013" indent="-301625" eaLnBrk="1" hangingPunct="1"/>
            <a:r>
              <a:rPr lang="en-US" sz="2400" b="1" smtClean="0"/>
              <a:t>Web controls</a:t>
            </a:r>
            <a:r>
              <a:rPr lang="en-US" sz="2400" smtClean="0"/>
              <a:t>: add more complex components to the GUI design. Each Web control be define a library class</a:t>
            </a:r>
          </a:p>
          <a:p>
            <a:pPr marL="881063" lvl="1" indent="-301625" eaLnBrk="1" hangingPunct="1">
              <a:buFont typeface="Wingdings" pitchFamily="2" charset="2"/>
              <a:buNone/>
            </a:pPr>
            <a:r>
              <a:rPr lang="en-US" sz="2400" smtClean="0"/>
              <a:t>	Web controls come from classes defined in the namespace </a:t>
            </a:r>
            <a:r>
              <a:rPr lang="en-US" sz="2400" smtClean="0">
                <a:solidFill>
                  <a:srgbClr val="99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System.Web.UI.WebControls</a:t>
            </a:r>
            <a:r>
              <a:rPr lang="en-US" sz="2400" smtClean="0"/>
              <a:t>. They are declared by prefixing the class name with </a:t>
            </a:r>
            <a:r>
              <a:rPr lang="en-US" sz="2400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asp</a:t>
            </a:r>
            <a:r>
              <a:rPr lang="en-US" sz="2400" smtClean="0"/>
              <a:t> and/or postfixing </a:t>
            </a:r>
            <a:r>
              <a:rPr lang="en-US" sz="2400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RunAt = “server”</a:t>
            </a:r>
            <a:r>
              <a:rPr lang="en-US" sz="2400" smtClean="0"/>
              <a:t>. For example:</a:t>
            </a:r>
          </a:p>
          <a:p>
            <a:pPr marL="881063" lvl="1" indent="-301625" eaLnBrk="1" hangingPunct="1">
              <a:buFont typeface="Wingdings" pitchFamily="2" charset="2"/>
              <a:buNone/>
            </a:pPr>
            <a:r>
              <a:rPr lang="en-US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&lt;</a:t>
            </a:r>
            <a:r>
              <a:rPr lang="en-US" sz="2400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asp:</a:t>
            </a:r>
            <a:r>
              <a:rPr lang="en-US" sz="2400" smtClean="0">
                <a:solidFill>
                  <a:srgbClr val="99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TextBox </a:t>
            </a:r>
            <a:r>
              <a:rPr lang="en-US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ID = “op1”</a:t>
            </a:r>
            <a:r>
              <a:rPr lang="en-US" sz="2400" smtClean="0">
                <a:solidFill>
                  <a:srgbClr val="99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RunAt=“server” </a:t>
            </a:r>
            <a:r>
              <a:rPr lang="en-US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B8A529-946F-4CAB-ABA9-89C1FEF4F092}" type="slidenum">
              <a:rPr lang="en-US" b="0" smtClean="0">
                <a:solidFill>
                  <a:schemeClr val="tx2"/>
                </a:solidFill>
              </a:rPr>
              <a:pPr/>
              <a:t>21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898650" y="152400"/>
            <a:ext cx="7169150" cy="623888"/>
          </a:xfrm>
        </p:spPr>
        <p:txBody>
          <a:bodyPr/>
          <a:lstStyle/>
          <a:p>
            <a:pPr eaLnBrk="1" hangingPunct="1"/>
            <a:r>
              <a:rPr lang="en-US" smtClean="0"/>
              <a:t>HTML Controls on Server Side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838200"/>
            <a:ext cx="8497887" cy="762000"/>
          </a:xfrm>
        </p:spPr>
        <p:txBody>
          <a:bodyPr/>
          <a:lstStyle/>
          <a:p>
            <a:pPr marL="465138" indent="-465138" eaLnBrk="1" hangingPunct="1"/>
            <a:r>
              <a:rPr lang="en-US" sz="1800" smtClean="0"/>
              <a:t>To facility direct translation of existing html file into web form, for each action tag, .NET FCL provides a corresponding html Control: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1100138" y="1447800"/>
            <a:ext cx="6519862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2291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2291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2291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2291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2291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291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291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291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291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b="0" dirty="0"/>
              <a:t>&lt;</a:t>
            </a:r>
            <a:r>
              <a:rPr lang="en-US" sz="1600" b="0" dirty="0">
                <a:solidFill>
                  <a:srgbClr val="0000FF"/>
                </a:solidFill>
              </a:rPr>
              <a:t>button</a:t>
            </a:r>
            <a:r>
              <a:rPr lang="en-US" sz="1600" b="0" dirty="0"/>
              <a:t> </a:t>
            </a:r>
            <a:r>
              <a:rPr lang="en-US" sz="1600" b="0" dirty="0" err="1"/>
              <a:t>runat</a:t>
            </a:r>
            <a:r>
              <a:rPr lang="en-US" sz="1600" b="0" dirty="0"/>
              <a:t>= “server”&gt;	</a:t>
            </a:r>
            <a:r>
              <a:rPr lang="en-US" sz="1600" b="0" i="1" dirty="0" err="1"/>
              <a:t>HtmlButton</a:t>
            </a:r>
            <a:endParaRPr lang="en-US" sz="1600" b="0" i="1" dirty="0"/>
          </a:p>
          <a:p>
            <a:r>
              <a:rPr lang="en-US" sz="1600" b="0" dirty="0"/>
              <a:t>&lt;</a:t>
            </a:r>
            <a:r>
              <a:rPr lang="en-US" sz="1600" b="0" dirty="0">
                <a:solidFill>
                  <a:srgbClr val="0000FF"/>
                </a:solidFill>
              </a:rPr>
              <a:t>input type=“button” </a:t>
            </a:r>
            <a:r>
              <a:rPr lang="en-US" sz="1600" b="0" dirty="0" err="1"/>
              <a:t>runat</a:t>
            </a:r>
            <a:r>
              <a:rPr lang="en-US" sz="1600" b="0" dirty="0"/>
              <a:t>=“server”&gt;	</a:t>
            </a:r>
            <a:r>
              <a:rPr lang="en-US" sz="1600" b="0" i="1" dirty="0" err="1"/>
              <a:t>HtmlInputButton</a:t>
            </a:r>
            <a:endParaRPr lang="en-US" sz="1600" b="0" i="1" dirty="0"/>
          </a:p>
          <a:p>
            <a:r>
              <a:rPr lang="en-US" sz="1600" b="0" dirty="0"/>
              <a:t>&lt;</a:t>
            </a:r>
            <a:r>
              <a:rPr lang="en-US" sz="1600" b="0" dirty="0">
                <a:solidFill>
                  <a:srgbClr val="0000FF"/>
                </a:solidFill>
              </a:rPr>
              <a:t>input type=“reset” </a:t>
            </a:r>
            <a:r>
              <a:rPr lang="en-US" sz="1600" b="0" dirty="0" err="1"/>
              <a:t>runat</a:t>
            </a:r>
            <a:r>
              <a:rPr lang="en-US" sz="1600" b="0" dirty="0"/>
              <a:t>=“server”&gt;	</a:t>
            </a:r>
            <a:r>
              <a:rPr lang="en-US" sz="1600" b="0" i="1" dirty="0" err="1"/>
              <a:t>HtmlInputButton</a:t>
            </a:r>
            <a:endParaRPr lang="en-US" sz="1600" b="0" i="1" dirty="0"/>
          </a:p>
          <a:p>
            <a:r>
              <a:rPr lang="en-US" sz="1600" b="0" dirty="0"/>
              <a:t>&lt;</a:t>
            </a:r>
            <a:r>
              <a:rPr lang="en-US" sz="1600" b="0" dirty="0">
                <a:solidFill>
                  <a:srgbClr val="0000FF"/>
                </a:solidFill>
              </a:rPr>
              <a:t>input type=“submit” </a:t>
            </a:r>
            <a:r>
              <a:rPr lang="en-US" sz="1600" b="0" dirty="0" err="1"/>
              <a:t>runat</a:t>
            </a:r>
            <a:r>
              <a:rPr lang="en-US" sz="1600" b="0" dirty="0"/>
              <a:t>=“server”&gt;	</a:t>
            </a:r>
            <a:r>
              <a:rPr lang="en-US" sz="1600" b="0" i="1" dirty="0" err="1"/>
              <a:t>HtmlInputButton</a:t>
            </a:r>
            <a:endParaRPr lang="en-US" sz="1600" b="0" i="1" dirty="0"/>
          </a:p>
          <a:p>
            <a:r>
              <a:rPr lang="en-US" sz="1600" b="0" dirty="0"/>
              <a:t>&lt;</a:t>
            </a:r>
            <a:r>
              <a:rPr lang="en-US" sz="1600" b="0" dirty="0">
                <a:solidFill>
                  <a:srgbClr val="0000FF"/>
                </a:solidFill>
              </a:rPr>
              <a:t>input type=“checkbox” </a:t>
            </a:r>
            <a:r>
              <a:rPr lang="en-US" sz="1600" b="0" dirty="0" err="1"/>
              <a:t>runat</a:t>
            </a:r>
            <a:r>
              <a:rPr lang="en-US" sz="1600" b="0" dirty="0"/>
              <a:t>=“server”&gt;	</a:t>
            </a:r>
            <a:r>
              <a:rPr lang="en-US" sz="1600" b="0" i="1" dirty="0" err="1"/>
              <a:t>HtmllnputcbeckBox</a:t>
            </a:r>
            <a:endParaRPr lang="en-US" sz="1600" b="0" i="1" dirty="0"/>
          </a:p>
          <a:p>
            <a:r>
              <a:rPr lang="en-US" sz="1600" b="0" dirty="0"/>
              <a:t>&lt;</a:t>
            </a:r>
            <a:r>
              <a:rPr lang="en-US" sz="1600" b="0" dirty="0">
                <a:solidFill>
                  <a:srgbClr val="0000FF"/>
                </a:solidFill>
              </a:rPr>
              <a:t>input type=“file” </a:t>
            </a:r>
            <a:r>
              <a:rPr lang="en-US" sz="1600" b="0" dirty="0" err="1"/>
              <a:t>runat</a:t>
            </a:r>
            <a:r>
              <a:rPr lang="en-US" sz="1600" b="0" dirty="0"/>
              <a:t>=”server”&gt;	</a:t>
            </a:r>
            <a:r>
              <a:rPr lang="en-US" sz="1600" b="0" i="1" dirty="0" err="1"/>
              <a:t>HtmlInputFile</a:t>
            </a:r>
            <a:endParaRPr lang="en-US" sz="1600" b="0" i="1" dirty="0"/>
          </a:p>
          <a:p>
            <a:r>
              <a:rPr lang="en-US" sz="1600" b="0" dirty="0"/>
              <a:t>&lt;</a:t>
            </a:r>
            <a:r>
              <a:rPr lang="en-US" sz="1600" b="0" dirty="0">
                <a:solidFill>
                  <a:srgbClr val="0000FF"/>
                </a:solidFill>
              </a:rPr>
              <a:t>input type=“hidden” </a:t>
            </a:r>
            <a:r>
              <a:rPr lang="en-US" sz="1600" b="0" dirty="0" err="1"/>
              <a:t>runat</a:t>
            </a:r>
            <a:r>
              <a:rPr lang="en-US" sz="1600" b="0" dirty="0"/>
              <a:t>=“server”&gt;	</a:t>
            </a:r>
            <a:r>
              <a:rPr lang="en-US" sz="1600" b="0" i="1" dirty="0" err="1"/>
              <a:t>HtmlInputHidden</a:t>
            </a:r>
            <a:endParaRPr lang="en-US" sz="1600" b="0" i="1" dirty="0"/>
          </a:p>
          <a:p>
            <a:r>
              <a:rPr lang="en-US" sz="1600" b="0" dirty="0"/>
              <a:t>&lt;</a:t>
            </a:r>
            <a:r>
              <a:rPr lang="en-US" sz="1600" b="0" dirty="0">
                <a:solidFill>
                  <a:srgbClr val="0000FF"/>
                </a:solidFill>
              </a:rPr>
              <a:t>input type= “image” </a:t>
            </a:r>
            <a:r>
              <a:rPr lang="en-US" sz="1600" b="0" dirty="0" err="1"/>
              <a:t>runat</a:t>
            </a:r>
            <a:r>
              <a:rPr lang="en-US" sz="1600" b="0" dirty="0"/>
              <a:t>=“server”&gt;	</a:t>
            </a:r>
            <a:r>
              <a:rPr lang="en-US" sz="1600" b="0" i="1" dirty="0" err="1"/>
              <a:t>HtmlInputlmage</a:t>
            </a:r>
            <a:endParaRPr lang="en-US" sz="1600" b="0" i="1" dirty="0"/>
          </a:p>
          <a:p>
            <a:r>
              <a:rPr lang="en-US" sz="1600" b="0" dirty="0"/>
              <a:t>&lt;</a:t>
            </a:r>
            <a:r>
              <a:rPr lang="en-US" sz="1600" b="0" dirty="0">
                <a:solidFill>
                  <a:srgbClr val="0000FF"/>
                </a:solidFill>
              </a:rPr>
              <a:t>input type=“radio” </a:t>
            </a:r>
            <a:r>
              <a:rPr lang="en-US" sz="1600" b="0" dirty="0" err="1"/>
              <a:t>runat</a:t>
            </a:r>
            <a:r>
              <a:rPr lang="en-US" sz="1600" b="0" dirty="0"/>
              <a:t>=“server”&gt;	</a:t>
            </a:r>
            <a:r>
              <a:rPr lang="en-US" sz="1600" b="0" i="1" dirty="0" err="1"/>
              <a:t>HtmlInputRadioButton</a:t>
            </a:r>
            <a:endParaRPr lang="en-US" sz="1600" b="0" i="1" dirty="0"/>
          </a:p>
          <a:p>
            <a:r>
              <a:rPr lang="en-US" sz="1600" b="0" dirty="0"/>
              <a:t>&lt;</a:t>
            </a:r>
            <a:r>
              <a:rPr lang="en-US" sz="1600" b="0" dirty="0">
                <a:solidFill>
                  <a:srgbClr val="0000FF"/>
                </a:solidFill>
              </a:rPr>
              <a:t>input type=“password” </a:t>
            </a:r>
            <a:r>
              <a:rPr lang="en-US" sz="1600" b="0" dirty="0" err="1"/>
              <a:t>runat</a:t>
            </a:r>
            <a:r>
              <a:rPr lang="en-US" sz="1600" b="0" dirty="0"/>
              <a:t>=“server”&gt;	</a:t>
            </a:r>
            <a:r>
              <a:rPr lang="en-US" sz="1600" b="0" i="1" dirty="0" err="1"/>
              <a:t>HtmlInputText</a:t>
            </a:r>
            <a:endParaRPr lang="en-US" sz="1600" b="0" i="1" dirty="0"/>
          </a:p>
          <a:p>
            <a:r>
              <a:rPr lang="en-US" sz="1600" b="0" dirty="0"/>
              <a:t>&lt;</a:t>
            </a:r>
            <a:r>
              <a:rPr lang="en-US" sz="1600" b="0" dirty="0">
                <a:solidFill>
                  <a:srgbClr val="0000FF"/>
                </a:solidFill>
              </a:rPr>
              <a:t>input type=“text” </a:t>
            </a:r>
            <a:r>
              <a:rPr lang="en-US" sz="1600" b="0" dirty="0" err="1"/>
              <a:t>runat</a:t>
            </a:r>
            <a:r>
              <a:rPr lang="en-US" sz="1600" b="0" dirty="0"/>
              <a:t>=“server”&gt;	</a:t>
            </a:r>
            <a:r>
              <a:rPr lang="en-US" sz="1600" b="0" i="1" dirty="0" err="1"/>
              <a:t>HtmlInputText</a:t>
            </a:r>
            <a:endParaRPr lang="en-US" sz="1600" b="0" i="1" dirty="0"/>
          </a:p>
          <a:p>
            <a:r>
              <a:rPr lang="en-US" sz="1600" b="0" dirty="0"/>
              <a:t>&lt;</a:t>
            </a:r>
            <a:r>
              <a:rPr lang="en-US" sz="1600" b="0" dirty="0">
                <a:solidFill>
                  <a:srgbClr val="0000FF"/>
                </a:solidFill>
              </a:rPr>
              <a:t>a</a:t>
            </a:r>
            <a:r>
              <a:rPr lang="en-US" sz="1600" b="0" dirty="0"/>
              <a:t> </a:t>
            </a:r>
            <a:r>
              <a:rPr lang="en-US" sz="1600" b="0" dirty="0" err="1"/>
              <a:t>runat</a:t>
            </a:r>
            <a:r>
              <a:rPr lang="en-US" sz="1600" b="0" dirty="0"/>
              <a:t>= “server”&gt;	</a:t>
            </a:r>
            <a:r>
              <a:rPr lang="en-US" sz="1600" b="0" i="1" dirty="0" err="1"/>
              <a:t>HtmlAnchor</a:t>
            </a:r>
            <a:endParaRPr lang="en-US" sz="1600" b="0" i="1" dirty="0"/>
          </a:p>
          <a:p>
            <a:r>
              <a:rPr lang="en-US" sz="1600" b="0" dirty="0"/>
              <a:t>&lt;</a:t>
            </a:r>
            <a:r>
              <a:rPr lang="en-US" sz="1600" b="0" dirty="0">
                <a:solidFill>
                  <a:srgbClr val="0000FF"/>
                </a:solidFill>
              </a:rPr>
              <a:t>form</a:t>
            </a:r>
            <a:r>
              <a:rPr lang="en-US" sz="1600" b="0" dirty="0"/>
              <a:t> </a:t>
            </a:r>
            <a:r>
              <a:rPr lang="en-US" sz="1600" b="0" dirty="0" err="1"/>
              <a:t>runat</a:t>
            </a:r>
            <a:r>
              <a:rPr lang="en-US" sz="1600" b="0" dirty="0"/>
              <a:t>= “server”&gt;	</a:t>
            </a:r>
            <a:r>
              <a:rPr lang="en-US" sz="1600" b="0" i="1" dirty="0" err="1"/>
              <a:t>HtmlForm</a:t>
            </a:r>
            <a:endParaRPr lang="en-US" sz="1600" b="0" i="1" dirty="0"/>
          </a:p>
          <a:p>
            <a:r>
              <a:rPr lang="en-US" sz="1600" b="0" dirty="0"/>
              <a:t>&lt;</a:t>
            </a:r>
            <a:r>
              <a:rPr lang="en-US" sz="1600" b="0" dirty="0">
                <a:solidFill>
                  <a:srgbClr val="0000FF"/>
                </a:solidFill>
              </a:rPr>
              <a:t>select</a:t>
            </a:r>
            <a:r>
              <a:rPr lang="en-US" sz="1600" b="0" dirty="0"/>
              <a:t> </a:t>
            </a:r>
            <a:r>
              <a:rPr lang="en-US" sz="1600" b="0" dirty="0" err="1"/>
              <a:t>runat</a:t>
            </a:r>
            <a:r>
              <a:rPr lang="en-US" sz="1600" b="0" dirty="0"/>
              <a:t>=“server”&gt;	</a:t>
            </a:r>
            <a:r>
              <a:rPr lang="en-US" sz="1600" b="0" i="1" dirty="0" err="1"/>
              <a:t>HtmlSelect</a:t>
            </a:r>
            <a:endParaRPr lang="en-US" sz="1600" b="0" i="1" dirty="0"/>
          </a:p>
          <a:p>
            <a:r>
              <a:rPr lang="en-US" sz="1600" b="0" dirty="0"/>
              <a:t>&lt;</a:t>
            </a:r>
            <a:r>
              <a:rPr lang="en-US" sz="1600" b="0" dirty="0">
                <a:solidFill>
                  <a:srgbClr val="0000FF"/>
                </a:solidFill>
              </a:rPr>
              <a:t>table</a:t>
            </a:r>
            <a:r>
              <a:rPr lang="en-US" sz="1600" b="0" dirty="0"/>
              <a:t> </a:t>
            </a:r>
            <a:r>
              <a:rPr lang="en-US" sz="1600" b="0" dirty="0" err="1"/>
              <a:t>runat</a:t>
            </a:r>
            <a:r>
              <a:rPr lang="en-US" sz="1600" b="0" dirty="0"/>
              <a:t>= “server”&gt;	</a:t>
            </a:r>
            <a:r>
              <a:rPr lang="en-US" sz="1600" b="0" i="1" dirty="0" err="1"/>
              <a:t>HtmlTable</a:t>
            </a:r>
            <a:endParaRPr lang="en-US" sz="1600" b="0" i="1" dirty="0"/>
          </a:p>
          <a:p>
            <a:r>
              <a:rPr lang="en-US" sz="1600" b="0" dirty="0"/>
              <a:t>&lt;</a:t>
            </a:r>
            <a:r>
              <a:rPr lang="en-US" sz="1600" b="0" dirty="0">
                <a:solidFill>
                  <a:srgbClr val="0000FF"/>
                </a:solidFill>
              </a:rPr>
              <a:t>td</a:t>
            </a:r>
            <a:r>
              <a:rPr lang="en-US" sz="1600" b="0" dirty="0"/>
              <a:t> </a:t>
            </a:r>
            <a:r>
              <a:rPr lang="en-US" sz="1600" b="0" dirty="0" err="1"/>
              <a:t>runat</a:t>
            </a:r>
            <a:r>
              <a:rPr lang="en-US" sz="1600" b="0" dirty="0"/>
              <a:t>=“server”&gt;	</a:t>
            </a:r>
            <a:r>
              <a:rPr lang="en-US" sz="1600" b="0" i="1" dirty="0" err="1"/>
              <a:t>HtmlTableCell</a:t>
            </a:r>
            <a:endParaRPr lang="en-US" sz="1600" b="0" i="1" dirty="0"/>
          </a:p>
          <a:p>
            <a:r>
              <a:rPr lang="en-US" sz="1600" b="0" dirty="0"/>
              <a:t>&lt;</a:t>
            </a:r>
            <a:r>
              <a:rPr lang="en-US" sz="1600" b="0" dirty="0" err="1">
                <a:solidFill>
                  <a:srgbClr val="0000FF"/>
                </a:solidFill>
              </a:rPr>
              <a:t>th</a:t>
            </a:r>
            <a:r>
              <a:rPr lang="en-US" sz="1600" b="0" dirty="0"/>
              <a:t> </a:t>
            </a:r>
            <a:r>
              <a:rPr lang="en-US" sz="1600" b="0" dirty="0" err="1"/>
              <a:t>runat</a:t>
            </a:r>
            <a:r>
              <a:rPr lang="en-US" sz="1600" b="0" dirty="0"/>
              <a:t>=“server”&gt;	</a:t>
            </a:r>
            <a:r>
              <a:rPr lang="en-US" sz="1600" b="0" i="1" dirty="0" err="1"/>
              <a:t>HtmlTableCell</a:t>
            </a:r>
            <a:endParaRPr lang="en-US" sz="1600" b="0" i="1" dirty="0"/>
          </a:p>
          <a:p>
            <a:r>
              <a:rPr lang="en-US" sz="1600" b="0" dirty="0"/>
              <a:t>&lt;</a:t>
            </a:r>
            <a:r>
              <a:rPr lang="en-US" sz="1600" b="0" dirty="0" err="1">
                <a:solidFill>
                  <a:srgbClr val="0000FF"/>
                </a:solidFill>
              </a:rPr>
              <a:t>tr</a:t>
            </a:r>
            <a:r>
              <a:rPr lang="en-US" sz="1600" b="0" dirty="0"/>
              <a:t> </a:t>
            </a:r>
            <a:r>
              <a:rPr lang="en-US" sz="1600" b="0" dirty="0" err="1"/>
              <a:t>runat</a:t>
            </a:r>
            <a:r>
              <a:rPr lang="en-US" sz="1600" b="0" dirty="0"/>
              <a:t>=“server”&gt;	</a:t>
            </a:r>
            <a:r>
              <a:rPr lang="en-US" sz="1600" b="0" i="1" dirty="0" err="1"/>
              <a:t>HtmlTableRow</a:t>
            </a:r>
            <a:endParaRPr lang="en-US" sz="1600" b="0" i="1" dirty="0"/>
          </a:p>
          <a:p>
            <a:r>
              <a:rPr lang="en-US" sz="1600" b="0" dirty="0"/>
              <a:t>&lt;</a:t>
            </a:r>
            <a:r>
              <a:rPr lang="en-US" sz="1600" b="0" dirty="0" err="1">
                <a:solidFill>
                  <a:srgbClr val="0000FF"/>
                </a:solidFill>
              </a:rPr>
              <a:t>textarea</a:t>
            </a:r>
            <a:r>
              <a:rPr lang="en-US" sz="1600" b="0" dirty="0"/>
              <a:t> </a:t>
            </a:r>
            <a:r>
              <a:rPr lang="en-US" sz="1600" b="0" dirty="0" err="1"/>
              <a:t>runat</a:t>
            </a:r>
            <a:r>
              <a:rPr lang="en-US" sz="1600" b="0" dirty="0"/>
              <a:t>=“server”&gt;	</a:t>
            </a:r>
            <a:r>
              <a:rPr lang="en-US" sz="1600" b="0" i="1" dirty="0" err="1"/>
              <a:t>HtmlTextArea</a:t>
            </a:r>
            <a:endParaRPr lang="en-US" sz="1600" b="0" i="1" dirty="0"/>
          </a:p>
          <a:p>
            <a:r>
              <a:rPr lang="en-US" sz="1600" b="0" dirty="0"/>
              <a:t>&lt;</a:t>
            </a:r>
            <a:r>
              <a:rPr lang="en-US" sz="1600" b="0" dirty="0" err="1">
                <a:solidFill>
                  <a:srgbClr val="0000FF"/>
                </a:solidFill>
              </a:rPr>
              <a:t>img</a:t>
            </a:r>
            <a:r>
              <a:rPr lang="en-US" sz="1600" b="0" dirty="0"/>
              <a:t> </a:t>
            </a:r>
            <a:r>
              <a:rPr lang="en-US" sz="1600" b="0" dirty="0" err="1"/>
              <a:t>runat</a:t>
            </a:r>
            <a:r>
              <a:rPr lang="en-US" sz="1600" b="0" dirty="0"/>
              <a:t>=“server”&gt;	</a:t>
            </a:r>
            <a:r>
              <a:rPr lang="en-US" sz="1600" b="0" i="1" dirty="0" err="1"/>
              <a:t>HtmlImage</a:t>
            </a:r>
            <a:endParaRPr lang="en-US" sz="1600" b="0" i="1" dirty="0"/>
          </a:p>
          <a:p>
            <a:r>
              <a:rPr lang="en-US" sz="1600" b="0" dirty="0"/>
              <a:t>Any other tag with </a:t>
            </a:r>
            <a:r>
              <a:rPr lang="en-US" sz="1600" b="0" i="1" dirty="0" err="1"/>
              <a:t>runat</a:t>
            </a:r>
            <a:r>
              <a:rPr lang="en-US" sz="1600" b="0" i="1" dirty="0"/>
              <a:t>=</a:t>
            </a:r>
            <a:r>
              <a:rPr lang="en-US" sz="1600" b="0" dirty="0"/>
              <a:t>“</a:t>
            </a:r>
            <a:r>
              <a:rPr lang="en-US" sz="1600" b="0" i="1" dirty="0"/>
              <a:t>server”	</a:t>
            </a:r>
            <a:r>
              <a:rPr lang="en-US" sz="1600" b="0" i="1" dirty="0" err="1"/>
              <a:t>HtmlGenericControl</a:t>
            </a:r>
            <a:endParaRPr lang="en-US" sz="1600" b="0" i="1" dirty="0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7696200" y="2362200"/>
            <a:ext cx="9493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HTML</a:t>
            </a:r>
          </a:p>
          <a:p>
            <a:r>
              <a:rPr lang="en-US"/>
              <a:t>Input</a:t>
            </a:r>
          </a:p>
          <a:p>
            <a:r>
              <a:rPr lang="en-US"/>
              <a:t>Control</a:t>
            </a:r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 rot="-5400000">
            <a:off x="372269" y="3628232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Tag</a:t>
            </a:r>
          </a:p>
        </p:txBody>
      </p:sp>
      <p:grpSp>
        <p:nvGrpSpPr>
          <p:cNvPr id="22536" name="Group 10"/>
          <p:cNvGrpSpPr>
            <a:grpSpLocks/>
          </p:cNvGrpSpPr>
          <p:nvPr/>
        </p:nvGrpSpPr>
        <p:grpSpPr bwMode="auto">
          <a:xfrm>
            <a:off x="7381875" y="1600200"/>
            <a:ext cx="238125" cy="2493963"/>
            <a:chOff x="7162800" y="1453019"/>
            <a:chExt cx="237994" cy="2356981"/>
          </a:xfrm>
        </p:grpSpPr>
        <p:sp>
          <p:nvSpPr>
            <p:cNvPr id="22541" name="Freeform 8"/>
            <p:cNvSpPr>
              <a:spLocks noChangeArrowheads="1"/>
            </p:cNvSpPr>
            <p:nvPr/>
          </p:nvSpPr>
          <p:spPr bwMode="auto">
            <a:xfrm>
              <a:off x="7162800" y="1453019"/>
              <a:ext cx="237994" cy="1177447"/>
            </a:xfrm>
            <a:custGeom>
              <a:avLst/>
              <a:gdLst>
                <a:gd name="T0" fmla="*/ 0 w 237994"/>
                <a:gd name="T1" fmla="*/ 0 h 1177447"/>
                <a:gd name="T2" fmla="*/ 112734 w 237994"/>
                <a:gd name="T3" fmla="*/ 150313 h 1177447"/>
                <a:gd name="T4" fmla="*/ 112734 w 237994"/>
                <a:gd name="T5" fmla="*/ 1052186 h 1177447"/>
                <a:gd name="T6" fmla="*/ 237994 w 237994"/>
                <a:gd name="T7" fmla="*/ 1177447 h 11774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7994"/>
                <a:gd name="T13" fmla="*/ 0 h 1177447"/>
                <a:gd name="T14" fmla="*/ 237994 w 237994"/>
                <a:gd name="T15" fmla="*/ 1177447 h 11774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7994" h="1177447">
                  <a:moveTo>
                    <a:pt x="0" y="0"/>
                  </a:moveTo>
                  <a:lnTo>
                    <a:pt x="112734" y="150313"/>
                  </a:lnTo>
                  <a:lnTo>
                    <a:pt x="112734" y="1052186"/>
                  </a:lnTo>
                  <a:lnTo>
                    <a:pt x="237994" y="1177447"/>
                  </a:ln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2" name="Freeform 9"/>
            <p:cNvSpPr>
              <a:spLocks noChangeArrowheads="1"/>
            </p:cNvSpPr>
            <p:nvPr/>
          </p:nvSpPr>
          <p:spPr bwMode="auto">
            <a:xfrm flipV="1">
              <a:off x="7162800" y="2632553"/>
              <a:ext cx="237994" cy="1177447"/>
            </a:xfrm>
            <a:custGeom>
              <a:avLst/>
              <a:gdLst>
                <a:gd name="T0" fmla="*/ 0 w 237994"/>
                <a:gd name="T1" fmla="*/ 0 h 1177447"/>
                <a:gd name="T2" fmla="*/ 112734 w 237994"/>
                <a:gd name="T3" fmla="*/ 150313 h 1177447"/>
                <a:gd name="T4" fmla="*/ 112734 w 237994"/>
                <a:gd name="T5" fmla="*/ 1052186 h 1177447"/>
                <a:gd name="T6" fmla="*/ 237994 w 237994"/>
                <a:gd name="T7" fmla="*/ 1177447 h 11774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7994"/>
                <a:gd name="T13" fmla="*/ 0 h 1177447"/>
                <a:gd name="T14" fmla="*/ 237994 w 237994"/>
                <a:gd name="T15" fmla="*/ 1177447 h 11774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7994" h="1177447">
                  <a:moveTo>
                    <a:pt x="0" y="0"/>
                  </a:moveTo>
                  <a:lnTo>
                    <a:pt x="112734" y="150313"/>
                  </a:lnTo>
                  <a:lnTo>
                    <a:pt x="112734" y="1052186"/>
                  </a:lnTo>
                  <a:lnTo>
                    <a:pt x="237994" y="1177447"/>
                  </a:ln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537" name="Group 11"/>
          <p:cNvGrpSpPr>
            <a:grpSpLocks/>
          </p:cNvGrpSpPr>
          <p:nvPr/>
        </p:nvGrpSpPr>
        <p:grpSpPr bwMode="auto">
          <a:xfrm>
            <a:off x="7391400" y="4267200"/>
            <a:ext cx="339725" cy="1828800"/>
            <a:chOff x="7162800" y="1453019"/>
            <a:chExt cx="237994" cy="2356981"/>
          </a:xfrm>
        </p:grpSpPr>
        <p:sp>
          <p:nvSpPr>
            <p:cNvPr id="22539" name="Freeform 12"/>
            <p:cNvSpPr>
              <a:spLocks noChangeArrowheads="1"/>
            </p:cNvSpPr>
            <p:nvPr/>
          </p:nvSpPr>
          <p:spPr bwMode="auto">
            <a:xfrm>
              <a:off x="7162800" y="1453019"/>
              <a:ext cx="237994" cy="1177447"/>
            </a:xfrm>
            <a:custGeom>
              <a:avLst/>
              <a:gdLst>
                <a:gd name="T0" fmla="*/ 0 w 237994"/>
                <a:gd name="T1" fmla="*/ 0 h 1177447"/>
                <a:gd name="T2" fmla="*/ 112734 w 237994"/>
                <a:gd name="T3" fmla="*/ 150313 h 1177447"/>
                <a:gd name="T4" fmla="*/ 112734 w 237994"/>
                <a:gd name="T5" fmla="*/ 1052186 h 1177447"/>
                <a:gd name="T6" fmla="*/ 237994 w 237994"/>
                <a:gd name="T7" fmla="*/ 1177447 h 11774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7994"/>
                <a:gd name="T13" fmla="*/ 0 h 1177447"/>
                <a:gd name="T14" fmla="*/ 237994 w 237994"/>
                <a:gd name="T15" fmla="*/ 1177447 h 11774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7994" h="1177447">
                  <a:moveTo>
                    <a:pt x="0" y="0"/>
                  </a:moveTo>
                  <a:lnTo>
                    <a:pt x="112734" y="150313"/>
                  </a:lnTo>
                  <a:lnTo>
                    <a:pt x="112734" y="1052186"/>
                  </a:lnTo>
                  <a:lnTo>
                    <a:pt x="237994" y="1177447"/>
                  </a:ln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Freeform 13"/>
            <p:cNvSpPr>
              <a:spLocks noChangeArrowheads="1"/>
            </p:cNvSpPr>
            <p:nvPr/>
          </p:nvSpPr>
          <p:spPr bwMode="auto">
            <a:xfrm flipV="1">
              <a:off x="7162800" y="2632553"/>
              <a:ext cx="237994" cy="1177447"/>
            </a:xfrm>
            <a:custGeom>
              <a:avLst/>
              <a:gdLst>
                <a:gd name="T0" fmla="*/ 0 w 237994"/>
                <a:gd name="T1" fmla="*/ 0 h 1177447"/>
                <a:gd name="T2" fmla="*/ 112734 w 237994"/>
                <a:gd name="T3" fmla="*/ 150313 h 1177447"/>
                <a:gd name="T4" fmla="*/ 112734 w 237994"/>
                <a:gd name="T5" fmla="*/ 1052186 h 1177447"/>
                <a:gd name="T6" fmla="*/ 237994 w 237994"/>
                <a:gd name="T7" fmla="*/ 1177447 h 11774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7994"/>
                <a:gd name="T13" fmla="*/ 0 h 1177447"/>
                <a:gd name="T14" fmla="*/ 237994 w 237994"/>
                <a:gd name="T15" fmla="*/ 1177447 h 11774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7994" h="1177447">
                  <a:moveTo>
                    <a:pt x="0" y="0"/>
                  </a:moveTo>
                  <a:lnTo>
                    <a:pt x="112734" y="150313"/>
                  </a:lnTo>
                  <a:lnTo>
                    <a:pt x="112734" y="1052186"/>
                  </a:lnTo>
                  <a:lnTo>
                    <a:pt x="237994" y="1177447"/>
                  </a:ln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8" name="Rectangle 5"/>
          <p:cNvSpPr>
            <a:spLocks noChangeArrowheads="1"/>
          </p:cNvSpPr>
          <p:nvPr/>
        </p:nvSpPr>
        <p:spPr bwMode="auto">
          <a:xfrm>
            <a:off x="7731125" y="4714875"/>
            <a:ext cx="11842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HTML</a:t>
            </a:r>
          </a:p>
          <a:p>
            <a:r>
              <a:rPr lang="en-US"/>
              <a:t>Container</a:t>
            </a:r>
          </a:p>
          <a:p>
            <a:r>
              <a:rPr lang="en-US"/>
              <a:t>Control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AEAB2D-56E1-4A80-A626-D872BABEB320}" type="slidenum">
              <a:rPr lang="en-US" b="0" smtClean="0">
                <a:solidFill>
                  <a:schemeClr val="tx2"/>
                </a:solidFill>
              </a:rPr>
              <a:pPr/>
              <a:t>22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898650" y="152400"/>
            <a:ext cx="7169150" cy="623888"/>
          </a:xfrm>
        </p:spPr>
        <p:txBody>
          <a:bodyPr/>
          <a:lstStyle/>
          <a:p>
            <a:pPr eaLnBrk="1" hangingPunct="1"/>
            <a:r>
              <a:rPr lang="en-US" smtClean="0"/>
              <a:t>Web Controls on Server Side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066800"/>
            <a:ext cx="8001000" cy="5410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 smtClean="0"/>
              <a:t>.NET Framework Class Library (FCL) provides the following six categories of Web Controls</a:t>
            </a:r>
          </a:p>
          <a:p>
            <a:pPr marL="514350" lvl="1" indent="-342900" eaLnBrk="1" hangingPunct="1"/>
            <a:r>
              <a:rPr lang="en-US" sz="2400" dirty="0" smtClean="0"/>
              <a:t>“</a:t>
            </a:r>
            <a:r>
              <a:rPr lang="en-US" sz="2400" dirty="0" smtClean="0">
                <a:solidFill>
                  <a:srgbClr val="0000FF"/>
                </a:solidFill>
              </a:rPr>
              <a:t>Simple</a:t>
            </a:r>
            <a:r>
              <a:rPr lang="en-US" sz="2400" dirty="0" smtClean="0"/>
              <a:t>” </a:t>
            </a:r>
            <a:r>
              <a:rPr lang="en-US" sz="2400" dirty="0" smtClean="0">
                <a:solidFill>
                  <a:srgbClr val="0000FF"/>
                </a:solidFill>
              </a:rPr>
              <a:t>controls</a:t>
            </a:r>
            <a:r>
              <a:rPr lang="en-US" sz="2400" dirty="0" smtClean="0"/>
              <a:t>, so called because (in general) they wrap simple HTML control tags</a:t>
            </a:r>
          </a:p>
          <a:p>
            <a:pPr marL="514350" lvl="1" indent="-342900" eaLnBrk="1" hangingPunct="1"/>
            <a:r>
              <a:rPr lang="en-US" sz="2400" dirty="0" smtClean="0">
                <a:solidFill>
                  <a:srgbClr val="0000FF"/>
                </a:solidFill>
              </a:rPr>
              <a:t>Button controls</a:t>
            </a:r>
            <a:r>
              <a:rPr lang="en-US" sz="2400" dirty="0" smtClean="0"/>
              <a:t>, which create various types of buttons in Web forms</a:t>
            </a:r>
          </a:p>
          <a:p>
            <a:pPr marL="514350" lvl="1" indent="-342900" eaLnBrk="1" hangingPunct="1"/>
            <a:r>
              <a:rPr lang="en-US" sz="2400" dirty="0" smtClean="0">
                <a:solidFill>
                  <a:srgbClr val="0000FF"/>
                </a:solidFill>
              </a:rPr>
              <a:t>List controls</a:t>
            </a:r>
            <a:r>
              <a:rPr lang="en-US" sz="2400" dirty="0" smtClean="0"/>
              <a:t>, which display simple lists of items</a:t>
            </a:r>
          </a:p>
          <a:p>
            <a:pPr marL="514350" lvl="1" indent="-342900" eaLnBrk="1" hangingPunct="1"/>
            <a:r>
              <a:rPr lang="en-US" sz="2400" dirty="0" smtClean="0">
                <a:solidFill>
                  <a:srgbClr val="0000FF"/>
                </a:solidFill>
              </a:rPr>
              <a:t>Data-bound controls</a:t>
            </a:r>
            <a:r>
              <a:rPr lang="en-US" sz="2400" dirty="0" smtClean="0"/>
              <a:t>, which use data binding to display information obtained from databases and other data sources</a:t>
            </a:r>
          </a:p>
          <a:p>
            <a:pPr marL="514350" lvl="1" indent="-342900" eaLnBrk="1" hangingPunct="1"/>
            <a:r>
              <a:rPr lang="en-US" sz="2400" dirty="0" smtClean="0">
                <a:solidFill>
                  <a:srgbClr val="0000FF"/>
                </a:solidFill>
              </a:rPr>
              <a:t>Calendar controls</a:t>
            </a:r>
            <a:r>
              <a:rPr lang="en-US" sz="2400" dirty="0" smtClean="0"/>
              <a:t>, whose sole member, </a:t>
            </a:r>
            <a:r>
              <a:rPr lang="en-US" sz="2400" i="1" dirty="0" smtClean="0"/>
              <a:t>Calendar, </a:t>
            </a:r>
            <a:r>
              <a:rPr lang="en-US" sz="2400" dirty="0" smtClean="0"/>
              <a:t>adds interactive calendars to Web forms</a:t>
            </a:r>
          </a:p>
          <a:p>
            <a:pPr marL="514350" lvl="1" indent="-342900" eaLnBrk="1" hangingPunct="1"/>
            <a:r>
              <a:rPr lang="en-US" sz="2400" dirty="0" smtClean="0">
                <a:solidFill>
                  <a:srgbClr val="0000FF"/>
                </a:solidFill>
              </a:rPr>
              <a:t>Validation controls</a:t>
            </a:r>
            <a:r>
              <a:rPr lang="en-US" sz="2400" dirty="0" smtClean="0"/>
              <a:t>, which validate user input before and after forms are submitted to the server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085850"/>
            <a:ext cx="120015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219200" y="3048000"/>
            <a:ext cx="6934200" cy="2438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Building Web Applications Using Components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Examples of Web Computing Models</a:t>
            </a:r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491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4D3021C-1715-414F-B588-DF3F7952BA7A}" type="slidenum">
              <a:rPr lang="en-US" b="0" smtClean="0">
                <a:solidFill>
                  <a:schemeClr val="tx2"/>
                </a:solidFill>
              </a:rPr>
              <a:pPr/>
              <a:t>24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313" y="152400"/>
            <a:ext cx="7354887" cy="623888"/>
          </a:xfrm>
        </p:spPr>
        <p:txBody>
          <a:bodyPr/>
          <a:lstStyle/>
          <a:p>
            <a:pPr eaLnBrk="1" hangingPunct="1"/>
            <a:r>
              <a:rPr lang="en-US" smtClean="0"/>
              <a:t>Pure HTML Form for an “Adder” Page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8269288" cy="33528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400" smtClean="0">
                <a:latin typeface="Arial" charset="0"/>
              </a:rPr>
              <a:t>&lt;html&gt;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400" smtClean="0">
                <a:latin typeface="Arial" charset="0"/>
              </a:rPr>
              <a:t>	&lt;body&gt;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400" smtClean="0">
                <a:latin typeface="Arial" charset="0"/>
              </a:rPr>
              <a:t>		&lt;form&gt;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400" smtClean="0">
                <a:latin typeface="Arial" charset="0"/>
              </a:rPr>
              <a:t>			&lt;input type="text" name="op1" /&gt;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400" smtClean="0">
                <a:latin typeface="Arial" charset="0"/>
              </a:rPr>
              <a:t>			+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400" smtClean="0">
                <a:latin typeface="Arial" charset="0"/>
              </a:rPr>
              <a:t>			&lt;input type="text" name="op2" /&gt;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400" smtClean="0">
                <a:latin typeface="Arial" charset="0"/>
              </a:rPr>
              <a:t>			&lt;input type="</a:t>
            </a:r>
            <a:r>
              <a:rPr lang="en-US" sz="2400" smtClean="0">
                <a:solidFill>
                  <a:srgbClr val="0000FF"/>
                </a:solidFill>
                <a:latin typeface="Arial" charset="0"/>
              </a:rPr>
              <a:t>submit</a:t>
            </a:r>
            <a:r>
              <a:rPr lang="en-US" sz="2400" smtClean="0">
                <a:latin typeface="Arial" charset="0"/>
              </a:rPr>
              <a:t>" value=" = " /&gt;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400" smtClean="0">
                <a:latin typeface="Arial" charset="0"/>
              </a:rPr>
              <a:t>		&lt;/form&gt;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400" smtClean="0">
                <a:latin typeface="Arial" charset="0"/>
              </a:rPr>
              <a:t>	&lt;/body&gt;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400" smtClean="0">
                <a:latin typeface="Arial" charset="0"/>
              </a:rPr>
              <a:t>&lt;/html&gt; </a:t>
            </a:r>
          </a:p>
        </p:txBody>
      </p:sp>
      <p:pic>
        <p:nvPicPr>
          <p:cNvPr id="61133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3810000"/>
            <a:ext cx="6745287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1333" name="AutoShape 5"/>
          <p:cNvSpPr>
            <a:spLocks noChangeArrowheads="1"/>
          </p:cNvSpPr>
          <p:nvPr/>
        </p:nvSpPr>
        <p:spPr bwMode="auto">
          <a:xfrm>
            <a:off x="6400800" y="2895600"/>
            <a:ext cx="2743200" cy="2743200"/>
          </a:xfrm>
          <a:prstGeom prst="wedgeEllipseCallout">
            <a:avLst>
              <a:gd name="adj1" fmla="val -46616"/>
              <a:gd name="adj2" fmla="val 60111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The form sends two numbers to the sever. </a:t>
            </a:r>
            <a:r>
              <a:rPr lang="en-US" dirty="0" smtClean="0"/>
              <a:t> A sever process needs </a:t>
            </a:r>
            <a:r>
              <a:rPr lang="en-US" dirty="0"/>
              <a:t>to </a:t>
            </a:r>
            <a:r>
              <a:rPr lang="en-US" dirty="0" smtClean="0"/>
              <a:t>extract the </a:t>
            </a:r>
            <a:r>
              <a:rPr lang="en-US" dirty="0"/>
              <a:t>number, process, and send result back</a:t>
            </a:r>
          </a:p>
        </p:txBody>
      </p:sp>
    </p:spTree>
    <p:extLst>
      <p:ext uri="{BB962C8B-B14F-4D97-AF65-F5344CB8AC3E}">
        <p14:creationId xmlns:p14="http://schemas.microsoft.com/office/powerpoint/2010/main" val="45312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534400" cy="623888"/>
          </a:xfrm>
        </p:spPr>
        <p:txBody>
          <a:bodyPr/>
          <a:lstStyle/>
          <a:p>
            <a:pPr algn="r"/>
            <a:r>
              <a:rPr lang="en-US" sz="2800" dirty="0" smtClean="0"/>
              <a:t>Example of Web </a:t>
            </a:r>
            <a:r>
              <a:rPr lang="en-US" sz="2800" dirty="0" smtClean="0"/>
              <a:t>Computing Model with Pure HTML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173642D-3E81-4424-A016-EC0E8FB51CDD}" type="slidenum">
              <a:rPr lang="en-US" b="0" smtClean="0">
                <a:solidFill>
                  <a:schemeClr val="tx2"/>
                </a:solidFill>
              </a:rPr>
              <a:pPr/>
              <a:t>25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5562600" y="1752600"/>
            <a:ext cx="1981200" cy="1143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&lt;html&gt;</a:t>
            </a:r>
          </a:p>
          <a:p>
            <a:r>
              <a:rPr lang="en-US" b="0"/>
              <a:t>	…</a:t>
            </a:r>
          </a:p>
          <a:p>
            <a:r>
              <a:rPr lang="en-US" b="0"/>
              <a:t>	…</a:t>
            </a:r>
          </a:p>
          <a:p>
            <a:r>
              <a:rPr lang="en-US" b="0"/>
              <a:t>&lt;/html&gt;</a:t>
            </a:r>
          </a:p>
        </p:txBody>
      </p:sp>
      <p:sp>
        <p:nvSpPr>
          <p:cNvPr id="5125" name="TextBox 5"/>
          <p:cNvSpPr txBox="1">
            <a:spLocks noChangeArrowheads="1"/>
          </p:cNvSpPr>
          <p:nvPr/>
        </p:nvSpPr>
        <p:spPr bwMode="auto">
          <a:xfrm flipH="1">
            <a:off x="914400" y="1447800"/>
            <a:ext cx="2316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Client browser</a:t>
            </a:r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6019800" y="1371600"/>
            <a:ext cx="78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Server</a:t>
            </a:r>
          </a:p>
        </p:txBody>
      </p:sp>
      <p:sp>
        <p:nvSpPr>
          <p:cNvPr id="9" name="Flowchart: Connector 8"/>
          <p:cNvSpPr>
            <a:spLocks noChangeArrowheads="1"/>
          </p:cNvSpPr>
          <p:nvPr/>
        </p:nvSpPr>
        <p:spPr bwMode="auto">
          <a:xfrm>
            <a:off x="5715000" y="3009900"/>
            <a:ext cx="1676400" cy="533400"/>
          </a:xfrm>
          <a:prstGeom prst="flowChartConnector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Processing</a:t>
            </a:r>
          </a:p>
        </p:txBody>
      </p:sp>
      <p:sp>
        <p:nvSpPr>
          <p:cNvPr id="5128" name="TextBox 9"/>
          <p:cNvSpPr txBox="1">
            <a:spLocks noChangeArrowheads="1"/>
          </p:cNvSpPr>
          <p:nvPr/>
        </p:nvSpPr>
        <p:spPr bwMode="auto">
          <a:xfrm>
            <a:off x="7543800" y="1676400"/>
            <a:ext cx="14176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Pure HTML</a:t>
            </a:r>
          </a:p>
          <a:p>
            <a:r>
              <a:rPr lang="en-US">
                <a:solidFill>
                  <a:srgbClr val="0000FF"/>
                </a:solidFill>
              </a:rPr>
              <a:t>forms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62600" y="1752600"/>
            <a:ext cx="1981200" cy="1143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&lt;html&gt;</a:t>
            </a:r>
          </a:p>
          <a:p>
            <a:r>
              <a:rPr lang="en-US" b="0"/>
              <a:t>	…</a:t>
            </a:r>
          </a:p>
          <a:p>
            <a:r>
              <a:rPr lang="en-US" b="0"/>
              <a:t>	…</a:t>
            </a:r>
          </a:p>
          <a:p>
            <a:r>
              <a:rPr lang="en-US" b="0"/>
              <a:t>&lt;/html&gt;</a:t>
            </a: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1524000" y="2209800"/>
            <a:ext cx="228600" cy="152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6400800" y="3276600"/>
            <a:ext cx="152400" cy="1524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5562600" y="1752600"/>
            <a:ext cx="1981200" cy="1143000"/>
            <a:chOff x="5715000" y="1485900"/>
            <a:chExt cx="1981200" cy="1143000"/>
          </a:xfrm>
        </p:grpSpPr>
        <p:sp>
          <p:nvSpPr>
            <p:cNvPr id="5134" name="Rectangle 33"/>
            <p:cNvSpPr>
              <a:spLocks noChangeArrowheads="1"/>
            </p:cNvSpPr>
            <p:nvPr/>
          </p:nvSpPr>
          <p:spPr bwMode="auto">
            <a:xfrm>
              <a:off x="5715000" y="1485900"/>
              <a:ext cx="1981200" cy="1143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b="0"/>
                <a:t>&lt;html&gt;</a:t>
              </a:r>
            </a:p>
            <a:p>
              <a:r>
                <a:rPr lang="en-US" b="0"/>
                <a:t>	…</a:t>
              </a:r>
            </a:p>
            <a:p>
              <a:r>
                <a:rPr lang="en-US" b="0"/>
                <a:t>	…</a:t>
              </a:r>
            </a:p>
            <a:p>
              <a:r>
                <a:rPr lang="en-US" b="0"/>
                <a:t>&lt;/html&gt;</a:t>
              </a:r>
            </a:p>
          </p:txBody>
        </p:sp>
        <p:sp>
          <p:nvSpPr>
            <p:cNvPr id="5135" name="Oval 30"/>
            <p:cNvSpPr>
              <a:spLocks noChangeArrowheads="1"/>
            </p:cNvSpPr>
            <p:nvPr/>
          </p:nvSpPr>
          <p:spPr bwMode="auto">
            <a:xfrm>
              <a:off x="6553200" y="20193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621587" y="2953434"/>
            <a:ext cx="14462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Run at sever side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2600" y="388620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How do you implement it?</a:t>
            </a:r>
            <a:endParaRPr lang="en-US" b="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905000" y="4425242"/>
            <a:ext cx="7127787" cy="2031325"/>
            <a:chOff x="1905000" y="4730042"/>
            <a:chExt cx="7127787" cy="2031325"/>
          </a:xfrm>
        </p:grpSpPr>
        <p:grpSp>
          <p:nvGrpSpPr>
            <p:cNvPr id="3" name="Group 2"/>
            <p:cNvGrpSpPr/>
            <p:nvPr/>
          </p:nvGrpSpPr>
          <p:grpSpPr>
            <a:xfrm>
              <a:off x="5486400" y="5029200"/>
              <a:ext cx="1277730" cy="1132593"/>
              <a:chOff x="5486400" y="4648200"/>
              <a:chExt cx="2438400" cy="1752600"/>
            </a:xfrm>
          </p:grpSpPr>
          <p:sp>
            <p:nvSpPr>
              <p:cNvPr id="16" name="AutoShape 35"/>
              <p:cNvSpPr>
                <a:spLocks noChangeArrowheads="1"/>
              </p:cNvSpPr>
              <p:nvPr/>
            </p:nvSpPr>
            <p:spPr bwMode="auto">
              <a:xfrm>
                <a:off x="5486400" y="4876800"/>
                <a:ext cx="2438400" cy="1524000"/>
              </a:xfrm>
              <a:prstGeom prst="flowChartProcess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36"/>
              <p:cNvSpPr>
                <a:spLocks/>
              </p:cNvSpPr>
              <p:nvPr/>
            </p:nvSpPr>
            <p:spPr bwMode="auto">
              <a:xfrm>
                <a:off x="5486400" y="4648200"/>
                <a:ext cx="1098550" cy="228600"/>
              </a:xfrm>
              <a:custGeom>
                <a:avLst/>
                <a:gdLst>
                  <a:gd name="T0" fmla="*/ 0 w 576"/>
                  <a:gd name="T1" fmla="*/ 2147483647 h 144"/>
                  <a:gd name="T2" fmla="*/ 2147483647 w 576"/>
                  <a:gd name="T3" fmla="*/ 0 h 144"/>
                  <a:gd name="T4" fmla="*/ 2147483647 w 576"/>
                  <a:gd name="T5" fmla="*/ 0 h 144"/>
                  <a:gd name="T6" fmla="*/ 2147483647 w 576"/>
                  <a:gd name="T7" fmla="*/ 2147483647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6"/>
                  <a:gd name="T13" fmla="*/ 0 h 144"/>
                  <a:gd name="T14" fmla="*/ 576 w 576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6" h="144">
                    <a:moveTo>
                      <a:pt x="0" y="144"/>
                    </a:moveTo>
                    <a:lnTo>
                      <a:pt x="144" y="0"/>
                    </a:lnTo>
                    <a:lnTo>
                      <a:pt x="480" y="0"/>
                    </a:lnTo>
                    <a:lnTo>
                      <a:pt x="576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5774222" y="5516961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918106" y="4730042"/>
              <a:ext cx="2114681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Waiting for data file;</a:t>
              </a:r>
            </a:p>
            <a:p>
              <a:r>
                <a:rPr lang="en-US" b="0" dirty="0" smtClean="0"/>
                <a:t>Start a process;</a:t>
              </a:r>
            </a:p>
            <a:p>
              <a:r>
                <a:rPr lang="en-US" b="0" dirty="0" smtClean="0"/>
                <a:t>Read the data;</a:t>
              </a:r>
            </a:p>
            <a:p>
              <a:r>
                <a:rPr lang="en-US" b="0" dirty="0" smtClean="0"/>
                <a:t>Process the data;</a:t>
              </a:r>
            </a:p>
            <a:p>
              <a:r>
                <a:rPr lang="en-US" b="0" dirty="0" smtClean="0"/>
                <a:t>Generate html data</a:t>
              </a:r>
            </a:p>
            <a:p>
              <a:r>
                <a:rPr lang="en-US" b="0" dirty="0" smtClean="0"/>
                <a:t>Post back to browser</a:t>
              </a:r>
            </a:p>
            <a:p>
              <a:r>
                <a:rPr lang="en-US" b="0" dirty="0" smtClean="0"/>
                <a:t>Delete the process</a:t>
              </a:r>
              <a:endParaRPr lang="en-US" b="0" dirty="0"/>
            </a:p>
          </p:txBody>
        </p:sp>
        <p:cxnSp>
          <p:nvCxnSpPr>
            <p:cNvPr id="7" name="Straight Arrow Connector 6"/>
            <p:cNvCxnSpPr>
              <a:stCxn id="20" idx="6"/>
            </p:cNvCxnSpPr>
            <p:nvPr/>
          </p:nvCxnSpPr>
          <p:spPr bwMode="auto">
            <a:xfrm flipV="1">
              <a:off x="5926622" y="4953000"/>
              <a:ext cx="991484" cy="6401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flipH="1" flipV="1">
              <a:off x="1905000" y="6248400"/>
              <a:ext cx="5013106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9867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89547E-6 L -0.53333 -2.8954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16281E-7 L 0.51667 0.13876 " pathEditMode="relative" ptsTypes="AA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3" presetID="8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3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01134 L 1.11022E-16 -0.1388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4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5.55112E-17 L -0.53333 5.55112E-1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25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35AAB9-31EB-4FF6-8E03-BBEC1D5A949F}" type="slidenum">
              <a:rPr lang="en-US" b="0" smtClean="0">
                <a:solidFill>
                  <a:schemeClr val="tx2"/>
                </a:solidFill>
              </a:rPr>
              <a:pPr/>
              <a:t>26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772400" cy="623888"/>
          </a:xfrm>
        </p:spPr>
        <p:txBody>
          <a:bodyPr/>
          <a:lstStyle/>
          <a:p>
            <a:pPr eaLnBrk="1" hangingPunct="1"/>
            <a:r>
              <a:rPr lang="en-US" sz="2800" smtClean="0"/>
              <a:t>How does the sever process the input numbers?</a:t>
            </a:r>
          </a:p>
        </p:txBody>
      </p:sp>
      <p:sp>
        <p:nvSpPr>
          <p:cNvPr id="16388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838200" y="914400"/>
            <a:ext cx="8229600" cy="5791200"/>
          </a:xfrm>
          <a:noFill/>
        </p:spPr>
        <p:txBody>
          <a:bodyPr/>
          <a:lstStyle/>
          <a:p>
            <a:pPr eaLnBrk="1" hangingPunct="1"/>
            <a:r>
              <a:rPr lang="en-US" sz="2400" dirty="0" smtClean="0"/>
              <a:t>CGI (Common Gateway Interface) for pure html</a:t>
            </a:r>
          </a:p>
          <a:p>
            <a:pPr lvl="1" eaLnBrk="1" hangingPunct="1"/>
            <a:r>
              <a:rPr lang="en-US" sz="2400" dirty="0" smtClean="0"/>
              <a:t>Under UNIX</a:t>
            </a:r>
          </a:p>
          <a:p>
            <a:pPr lvl="1" eaLnBrk="1" hangingPunct="1"/>
            <a:r>
              <a:rPr lang="en-US" sz="2400" dirty="0" smtClean="0"/>
              <a:t>Using Perl, PHP (other languages are possible)</a:t>
            </a:r>
          </a:p>
          <a:p>
            <a:pPr lvl="1" eaLnBrk="1" hangingPunct="1"/>
            <a:r>
              <a:rPr lang="en-US" sz="2400" dirty="0" smtClean="0"/>
              <a:t>It could be slow because, most implementations launch a new process to handle each request, even if just doing </a:t>
            </a:r>
            <a:r>
              <a:rPr lang="en-US" sz="2400" dirty="0" err="1" smtClean="0"/>
              <a:t>a+b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ISAPI (Internet Server API) extension of DLL for pure html </a:t>
            </a:r>
          </a:p>
          <a:p>
            <a:pPr lvl="1" eaLnBrk="1" hangingPunct="1"/>
            <a:r>
              <a:rPr lang="en-US" sz="2400" dirty="0" smtClean="0"/>
              <a:t>Under Windows OS</a:t>
            </a:r>
          </a:p>
          <a:p>
            <a:pPr lvl="1" eaLnBrk="1" hangingPunct="1"/>
            <a:r>
              <a:rPr lang="en-US" sz="2400" dirty="0" smtClean="0"/>
              <a:t>Low level programming required. </a:t>
            </a:r>
            <a:br>
              <a:rPr lang="en-US" sz="2400" dirty="0" smtClean="0"/>
            </a:br>
            <a:r>
              <a:rPr lang="en-US" sz="2400" dirty="0" smtClean="0"/>
              <a:t>For the simple Calculator application, it is about 80 lines of code to extract numbers, process them, and post back.</a:t>
            </a:r>
          </a:p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Scripting: </a:t>
            </a:r>
            <a:r>
              <a:rPr lang="en-US" sz="2400" dirty="0" err="1" smtClean="0">
                <a:solidFill>
                  <a:srgbClr val="0000FF"/>
                </a:solidFill>
              </a:rPr>
              <a:t>Javascript</a:t>
            </a:r>
            <a:r>
              <a:rPr lang="en-US" sz="2400" dirty="0" smtClean="0">
                <a:solidFill>
                  <a:srgbClr val="0000FF"/>
                </a:solidFill>
              </a:rPr>
              <a:t>, Active Server Pages (.asp)</a:t>
            </a:r>
          </a:p>
          <a:p>
            <a:pPr eaLnBrk="1" hangingPunct="1"/>
            <a:r>
              <a:rPr lang="en-US" sz="2400" dirty="0" smtClean="0"/>
              <a:t>ASP </a:t>
            </a:r>
            <a:r>
              <a:rPr lang="en-US" sz="2400" dirty="0" err="1" smtClean="0"/>
              <a:t>.Net</a:t>
            </a:r>
            <a:r>
              <a:rPr lang="en-US" sz="2400" dirty="0" smtClean="0"/>
              <a:t> (.</a:t>
            </a:r>
            <a:r>
              <a:rPr lang="en-US" sz="2400" dirty="0" err="1" smtClean="0"/>
              <a:t>aspx</a:t>
            </a:r>
            <a:r>
              <a:rPr lang="en-US" sz="2400" dirty="0" smtClean="0"/>
              <a:t>)</a:t>
            </a:r>
          </a:p>
          <a:p>
            <a:pPr lvl="1" eaLnBrk="1" hangingPunct="1"/>
            <a:r>
              <a:rPr lang="en-US" sz="2400" dirty="0" smtClean="0"/>
              <a:t>Using html control</a:t>
            </a:r>
          </a:p>
          <a:p>
            <a:pPr lvl="1" eaLnBrk="1" hangingPunct="1"/>
            <a:r>
              <a:rPr lang="en-US" sz="2400" dirty="0" smtClean="0"/>
              <a:t>Using Web control</a:t>
            </a:r>
          </a:p>
        </p:txBody>
      </p:sp>
    </p:spTree>
    <p:extLst>
      <p:ext uri="{BB962C8B-B14F-4D97-AF65-F5344CB8AC3E}">
        <p14:creationId xmlns:p14="http://schemas.microsoft.com/office/powerpoint/2010/main" val="2669609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4572000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#!/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usr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/bin/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perl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use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strict; use warnings; use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CGI;</a:t>
            </a: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   my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$q = new CGI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print $q-&gt;header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();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# Output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stylesheet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heading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etc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output_top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($q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);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if ($q-&gt;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param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()) {</a:t>
            </a: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    # Parameters are defined, therefore the form has been submitted</a:t>
            </a: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display_results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($q);</a:t>
            </a: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} else {</a:t>
            </a: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    # We're here for the first time, display the form</a:t>
            </a: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output_form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($q);</a:t>
            </a: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# Output footer and end html</a:t>
            </a: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output_end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($q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);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exit 0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# Outputs the start html tag,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stylesheet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and heading</a:t>
            </a: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sub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output_top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{</a:t>
            </a: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    my ($q) = @_;</a:t>
            </a: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    print $q-&gt;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start_html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(</a:t>
            </a: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        -title =&gt; 'A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Questionaire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',</a:t>
            </a: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        -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bgcolor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=&gt; 'white',</a:t>
            </a: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        -style =&gt; {</a:t>
            </a: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	        -code =&gt; '</a:t>
            </a: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                /*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Stylesheet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code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*/</a:t>
            </a: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	body {</a:t>
            </a: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                    font-family: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verdana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sans-serif;</a:t>
            </a: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                }</a:t>
            </a:r>
          </a:p>
          <a:p>
            <a:pPr marL="0" indent="0">
              <a:buNone/>
            </a:pP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362200" y="1371600"/>
            <a:ext cx="1371600" cy="609600"/>
          </a:xfrm>
          <a:prstGeom prst="wedgeRoundRectCallout">
            <a:avLst>
              <a:gd name="adj1" fmla="val -112280"/>
              <a:gd name="adj2" fmla="val -18893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Start a new CGI process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828800" y="2209800"/>
            <a:ext cx="1524000" cy="609600"/>
          </a:xfrm>
          <a:prstGeom prst="wedgeRoundRectCallout">
            <a:avLst>
              <a:gd name="adj1" fmla="val -73464"/>
              <a:gd name="adj2" fmla="val -26705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/>
              <a:t>Read input from html form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2266950" y="4572000"/>
            <a:ext cx="1524000" cy="609600"/>
          </a:xfrm>
          <a:prstGeom prst="wedgeRoundRectCallout">
            <a:avLst>
              <a:gd name="adj1" fmla="val -82214"/>
              <a:gd name="adj2" fmla="val 13920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/>
              <a:t>Generate html output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2447925" y="5486400"/>
            <a:ext cx="1524000" cy="609600"/>
          </a:xfrm>
          <a:prstGeom prst="wedgeRoundRectCallout">
            <a:avLst>
              <a:gd name="adj1" fmla="val -69714"/>
              <a:gd name="adj2" fmla="val 24857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/>
              <a:t>Generate html style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620000" cy="685800"/>
          </a:xfrm>
        </p:spPr>
        <p:txBody>
          <a:bodyPr/>
          <a:lstStyle/>
          <a:p>
            <a:r>
              <a:rPr lang="en-US" sz="2400" dirty="0" smtClean="0"/>
              <a:t>Example: Perl CGI Code for Generating HTML Form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dirty="0"/>
              <a:t>Source: http://perlmeme.org/tutorials/cgi_form.html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DD7BA8-814B-49B3-B62A-CF43BCF046F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0" y="838200"/>
            <a:ext cx="3886200" cy="59436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h2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          color: 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darkblue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          border-bottom: 1pt solid;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          width: 100%;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      div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          text-align: right;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          color: 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steelblue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          border-top: 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darkblue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1pt solid;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          margin-top: 4pt;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          text-align: right;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          padding: 2pt;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          vertical-align: top;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      td {padding: 2pt; vertical-align: top;} /* End 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Stylesheet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code */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  ',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	    },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print $q-&gt;h2("A 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Questionaire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");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# Outputs a footer line and end html tags</a:t>
            </a:r>
          </a:p>
          <a:p>
            <a:pPr marL="0" indent="0">
              <a:buNone/>
            </a:pPr>
            <a:r>
              <a:rPr lang="en-US" sz="1100" b="0" kern="0" dirty="0">
                <a:latin typeface="Arial" pitchFamily="34" charset="0"/>
                <a:cs typeface="Arial" pitchFamily="34" charset="0"/>
              </a:rPr>
              <a:t>sub </a:t>
            </a:r>
            <a:r>
              <a:rPr lang="en-US" sz="1100" b="0" kern="0" dirty="0" err="1">
                <a:latin typeface="Arial" pitchFamily="34" charset="0"/>
                <a:cs typeface="Arial" pitchFamily="34" charset="0"/>
              </a:rPr>
              <a:t>output_end</a:t>
            </a:r>
            <a:r>
              <a:rPr lang="en-US" sz="1100" b="0" kern="0" dirty="0">
                <a:latin typeface="Arial" pitchFamily="34" charset="0"/>
                <a:cs typeface="Arial" pitchFamily="34" charset="0"/>
              </a:rPr>
              <a:t> {</a:t>
            </a:r>
          </a:p>
          <a:p>
            <a:pPr marL="0" indent="0">
              <a:buNone/>
            </a:pPr>
            <a:r>
              <a:rPr lang="en-US" sz="1100" b="0" kern="0" dirty="0">
                <a:latin typeface="Arial" pitchFamily="34" charset="0"/>
                <a:cs typeface="Arial" pitchFamily="34" charset="0"/>
              </a:rPr>
              <a:t>        my ($q) = @_;</a:t>
            </a:r>
          </a:p>
          <a:p>
            <a:pPr marL="0" indent="0">
              <a:buNone/>
            </a:pPr>
            <a:r>
              <a:rPr lang="en-US" sz="1100" b="0" kern="0" dirty="0">
                <a:latin typeface="Arial" pitchFamily="34" charset="0"/>
                <a:cs typeface="Arial" pitchFamily="34" charset="0"/>
              </a:rPr>
              <a:t>        print $q-&gt;div("My Web Form");</a:t>
            </a:r>
          </a:p>
          <a:p>
            <a:pPr marL="0" indent="0">
              <a:buNone/>
            </a:pPr>
            <a:r>
              <a:rPr lang="en-US" sz="1100" b="0" kern="0" dirty="0">
                <a:latin typeface="Arial" pitchFamily="34" charset="0"/>
                <a:cs typeface="Arial" pitchFamily="34" charset="0"/>
              </a:rPr>
              <a:t>        print $q-&gt;</a:t>
            </a:r>
            <a:r>
              <a:rPr lang="en-US" sz="1100" b="0" kern="0" dirty="0" err="1">
                <a:latin typeface="Arial" pitchFamily="34" charset="0"/>
                <a:cs typeface="Arial" pitchFamily="34" charset="0"/>
              </a:rPr>
              <a:t>end_html</a:t>
            </a:r>
            <a:r>
              <a:rPr lang="en-US" sz="1100" b="0" kern="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100" b="0" kern="0" dirty="0">
                <a:latin typeface="Arial" pitchFamily="34" charset="0"/>
                <a:cs typeface="Arial" pitchFamily="34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endParaRPr lang="en-US" sz="1100" b="0" kern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10000" y="852488"/>
            <a:ext cx="5181600" cy="592931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# Displays the results of the form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sub 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display_results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my ($q) = @_;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my $username = $q-&gt;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param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('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user_name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');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my $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userage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= $q-&gt;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param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('age');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my $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usergender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= $q-&gt;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param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('gender');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my @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favourite_languages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= sort $q-&gt;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param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('language');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my %sex = ('F' =&gt; 'girl', 'M' =&gt; 'boy');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print $q-&gt;h4("Hi $username");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print $q-&gt;p("You are a $sex{$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usergender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}, and you are $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userage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years old.");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print $q-&gt;p("Your 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favourite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languages are:");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print $q-&gt;table(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{-border =&gt; 1, -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cellpadding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=&gt; 3},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$q-&gt;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($q-&gt;td(\@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favourite_languages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)),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# Outputs a web form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sub 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output_form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my ($q) = @_;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print $q-&gt;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start_form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(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-name =&gt; 'main',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-method =&gt; 'POST',</a:t>
            </a:r>
          </a:p>
          <a:p>
            <a:pPr marL="0" indent="0">
              <a:buNone/>
            </a:pPr>
            <a:r>
              <a:rPr lang="en-US" sz="1100" b="0" kern="0" dirty="0">
                <a:latin typeface="Arial" pitchFamily="34" charset="0"/>
                <a:cs typeface="Arial" pitchFamily="34" charset="0"/>
              </a:rPr>
              <a:t>print $q-&gt;</a:t>
            </a:r>
            <a:r>
              <a:rPr lang="en-US" sz="1100" b="0" kern="0" dirty="0" err="1">
                <a:latin typeface="Arial" pitchFamily="34" charset="0"/>
                <a:cs typeface="Arial" pitchFamily="34" charset="0"/>
              </a:rPr>
              <a:t>start_table</a:t>
            </a:r>
            <a:r>
              <a:rPr lang="en-US" sz="1100" b="0" kern="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100" b="0" kern="0" dirty="0">
                <a:latin typeface="Arial" pitchFamily="34" charset="0"/>
                <a:cs typeface="Arial" pitchFamily="34" charset="0"/>
              </a:rPr>
              <a:t>        print $q-&gt;</a:t>
            </a:r>
            <a:r>
              <a:rPr lang="en-US" sz="1100" b="0" kern="0" dirty="0" err="1">
                <a:latin typeface="Arial" pitchFamily="34" charset="0"/>
                <a:cs typeface="Arial" pitchFamily="34" charset="0"/>
              </a:rPr>
              <a:t>Tr</a:t>
            </a:r>
            <a:r>
              <a:rPr lang="en-US" sz="1100" b="0" kern="0" dirty="0">
                <a:latin typeface="Arial" pitchFamily="34" charset="0"/>
                <a:cs typeface="Arial" pitchFamily="34" charset="0"/>
              </a:rPr>
              <a:t>(</a:t>
            </a:r>
          </a:p>
          <a:p>
            <a:pPr marL="0" indent="0">
              <a:buNone/>
            </a:pPr>
            <a:r>
              <a:rPr lang="en-US" sz="1100" b="0" kern="0" dirty="0">
                <a:latin typeface="Arial" pitchFamily="34" charset="0"/>
                <a:cs typeface="Arial" pitchFamily="34" charset="0"/>
              </a:rPr>
              <a:t>          $q-&gt;td('Name:'),</a:t>
            </a:r>
          </a:p>
          <a:p>
            <a:pPr marL="0" indent="0">
              <a:buNone/>
            </a:pPr>
            <a:r>
              <a:rPr lang="en-US" sz="1100" b="0" kern="0" dirty="0">
                <a:latin typeface="Arial" pitchFamily="34" charset="0"/>
                <a:cs typeface="Arial" pitchFamily="34" charset="0"/>
              </a:rPr>
              <a:t>          $q-&gt;td(</a:t>
            </a:r>
          </a:p>
          <a:p>
            <a:pPr marL="0" indent="0">
              <a:buNone/>
            </a:pPr>
            <a:r>
              <a:rPr lang="en-US" sz="1100" b="0" kern="0" dirty="0">
                <a:latin typeface="Arial" pitchFamily="34" charset="0"/>
                <a:cs typeface="Arial" pitchFamily="34" charset="0"/>
              </a:rPr>
              <a:t>            $q-&gt;</a:t>
            </a:r>
            <a:r>
              <a:rPr lang="en-US" sz="1100" b="0" kern="0" dirty="0" err="1">
                <a:latin typeface="Arial" pitchFamily="34" charset="0"/>
                <a:cs typeface="Arial" pitchFamily="34" charset="0"/>
              </a:rPr>
              <a:t>textfield</a:t>
            </a:r>
            <a:r>
              <a:rPr lang="en-US" sz="1100" b="0" kern="0" dirty="0">
                <a:latin typeface="Arial" pitchFamily="34" charset="0"/>
                <a:cs typeface="Arial" pitchFamily="34" charset="0"/>
              </a:rPr>
              <a:t>(-name =&gt; "</a:t>
            </a:r>
            <a:r>
              <a:rPr lang="en-US" sz="1100" b="0" kern="0" dirty="0" err="1">
                <a:latin typeface="Arial" pitchFamily="34" charset="0"/>
                <a:cs typeface="Arial" pitchFamily="34" charset="0"/>
              </a:rPr>
              <a:t>user_name</a:t>
            </a:r>
            <a:r>
              <a:rPr lang="en-US" sz="1100" b="0" kern="0" dirty="0">
                <a:latin typeface="Arial" pitchFamily="34" charset="0"/>
                <a:cs typeface="Arial" pitchFamily="34" charset="0"/>
              </a:rPr>
              <a:t>", -size =&gt; 50)</a:t>
            </a:r>
          </a:p>
          <a:p>
            <a:pPr marL="0" indent="0">
              <a:buNone/>
            </a:pPr>
            <a:r>
              <a:rPr lang="en-US" sz="1100" b="0" kern="0" dirty="0">
                <a:latin typeface="Arial" pitchFamily="34" charset="0"/>
                <a:cs typeface="Arial" pitchFamily="34" charset="0"/>
              </a:rPr>
              <a:t>        )  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100" b="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562600" y="838200"/>
            <a:ext cx="5181600" cy="59436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print $q-&gt;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(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$q-&gt;td('Age:'),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$q-&gt;td(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$q-&gt;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radio_group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(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-name =&gt; 'age',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-values =&gt; [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    '0-12', '13-18', '18-30', '30-40', '40-50', '50-60', '60-70', '70+'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],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-rows =&gt; 4,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)))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my %genders = ('F' =&gt; 'Female', 'M' =&gt; 'Male');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print $q-&gt;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(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$q-&gt;td('Gender:'),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$q-&gt;td(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$q-&gt;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popup_menu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( -name =&gt; 'gender', -values =&gt; [keys %genders], -labels =&gt; \%genders,)));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print $q-&gt;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(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$q-&gt;td('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Favourite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Languages:'),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$q-&gt;td(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$q-&gt;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checkbox_group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(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-name =&gt; 'language',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-values =&gt; ['Perl', 'C', 'C++', 'C#', 'Java', 'VB', 'Python', 'Delphi'],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-defaults =&gt; ['Perl'],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-columns =&gt; 2,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)))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print $q-&gt;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($q-&gt;td($q-&gt;submit(-value =&gt; 'Submit')), $q-&gt;td('&amp;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nbsp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;'));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print $q-&gt;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end_table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print $q-&gt;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end_form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}</a:t>
            </a:r>
            <a:endParaRPr lang="en-US" sz="1100" b="0" kern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73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Computing Models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8229600" cy="5410200"/>
          </a:xfrm>
        </p:spPr>
        <p:txBody>
          <a:bodyPr/>
          <a:lstStyle/>
          <a:p>
            <a:pPr marL="461963" indent="-461963">
              <a:buSzPct val="100000"/>
              <a:buFont typeface="+mj-lt"/>
              <a:buAutoNum type="arabicPeriod"/>
            </a:pPr>
            <a:r>
              <a:rPr lang="en-US" dirty="0"/>
              <a:t>Pure</a:t>
            </a:r>
            <a:r>
              <a:rPr lang="en-US" dirty="0" smtClean="0"/>
              <a:t> HTML Web with Server Process Support</a:t>
            </a:r>
          </a:p>
          <a:p>
            <a:pPr marL="461963" indent="-461963">
              <a:buSzPct val="100000"/>
              <a:buFont typeface="+mj-lt"/>
              <a:buAutoNum type="arabicPeriod"/>
            </a:pPr>
            <a:r>
              <a:rPr lang="en-US" dirty="0"/>
              <a:t>HTML Embedded Client-Side Scripting</a:t>
            </a:r>
          </a:p>
          <a:p>
            <a:pPr lvl="1"/>
            <a:r>
              <a:rPr lang="en-US" sz="2400" dirty="0" smtClean="0"/>
              <a:t>Dynamic HTML (DHTML) concept</a:t>
            </a:r>
          </a:p>
          <a:p>
            <a:pPr lvl="1"/>
            <a:r>
              <a:rPr lang="en-US" sz="2400" dirty="0" smtClean="0"/>
              <a:t>E.g., JavaScript, VBScript</a:t>
            </a:r>
          </a:p>
          <a:p>
            <a:pPr marL="461963" indent="-461963">
              <a:buSzPct val="100000"/>
              <a:buFont typeface="+mj-lt"/>
              <a:buAutoNum type="arabicPeriod"/>
            </a:pPr>
            <a:r>
              <a:rPr lang="en-US" dirty="0"/>
              <a:t>Server-Side Scripting and Code Behind Presentation</a:t>
            </a:r>
          </a:p>
          <a:p>
            <a:pPr lvl="1"/>
            <a:r>
              <a:rPr lang="en-US" sz="2400" dirty="0" smtClean="0"/>
              <a:t>Any programming language supported by the server</a:t>
            </a:r>
          </a:p>
          <a:p>
            <a:pPr marL="461963" indent="-461963">
              <a:buSzPct val="100000"/>
              <a:buFont typeface="+mj-lt"/>
              <a:buAutoNum type="arabicPeriod"/>
            </a:pPr>
            <a:r>
              <a:rPr lang="en-US" dirty="0"/>
              <a:t>Page </a:t>
            </a:r>
            <a:r>
              <a:rPr lang="en-US" dirty="0" err="1"/>
              <a:t>Postback</a:t>
            </a:r>
            <a:r>
              <a:rPr lang="en-US" dirty="0"/>
              <a:t> vs. Partial Page Update</a:t>
            </a:r>
          </a:p>
          <a:p>
            <a:pPr lvl="1"/>
            <a:r>
              <a:rPr lang="en-US" dirty="0" smtClean="0"/>
              <a:t>AJAX</a:t>
            </a:r>
          </a:p>
          <a:p>
            <a:pPr marL="461963" indent="-461963">
              <a:buSzPct val="100000"/>
              <a:buFont typeface="+mj-lt"/>
              <a:buAutoNum type="arabicPeriod"/>
            </a:pPr>
            <a:r>
              <a:rPr lang="en-US" dirty="0"/>
              <a:t>Client-Side Out-Of-Browser Computing</a:t>
            </a:r>
          </a:p>
          <a:p>
            <a:pPr lvl="1"/>
            <a:r>
              <a:rPr lang="en-US" sz="2400" dirty="0" smtClean="0"/>
              <a:t>Adobe Flash</a:t>
            </a:r>
          </a:p>
          <a:p>
            <a:pPr lvl="1"/>
            <a:r>
              <a:rPr lang="en-US" sz="2400" dirty="0" smtClean="0"/>
              <a:t>Silverlight</a:t>
            </a:r>
          </a:p>
          <a:p>
            <a:endParaRPr lang="en-US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9954F26-3718-4D43-AD1D-C99A61D2BA3F}" type="slidenum">
              <a:rPr lang="en-US" b="0" smtClean="0">
                <a:solidFill>
                  <a:schemeClr val="tx2"/>
                </a:solidFill>
              </a:rPr>
              <a:pPr/>
              <a:t>3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715000" y="3924300"/>
            <a:ext cx="1981200" cy="1790700"/>
            <a:chOff x="5715000" y="3314700"/>
            <a:chExt cx="1981200" cy="1790700"/>
          </a:xfrm>
        </p:grpSpPr>
        <p:sp>
          <p:nvSpPr>
            <p:cNvPr id="6167" name="Rectangle 30"/>
            <p:cNvSpPr>
              <a:spLocks noChangeArrowheads="1"/>
            </p:cNvSpPr>
            <p:nvPr/>
          </p:nvSpPr>
          <p:spPr bwMode="auto">
            <a:xfrm>
              <a:off x="5715000" y="3314700"/>
              <a:ext cx="1981200" cy="17907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b="0"/>
                <a:t>&lt;html&gt;</a:t>
              </a:r>
            </a:p>
            <a:p>
              <a:r>
                <a:rPr lang="en-US" b="0"/>
                <a:t>	…</a:t>
              </a:r>
            </a:p>
            <a:p>
              <a:r>
                <a:rPr lang="en-US" b="0"/>
                <a:t>	…</a:t>
              </a:r>
            </a:p>
            <a:p>
              <a:endParaRPr lang="en-US" b="0"/>
            </a:p>
            <a:p>
              <a:endParaRPr lang="en-US" b="0"/>
            </a:p>
            <a:p>
              <a:r>
                <a:rPr lang="en-US" b="0"/>
                <a:t>&lt;/html&gt;</a:t>
              </a:r>
            </a:p>
          </p:txBody>
        </p:sp>
        <p:sp>
          <p:nvSpPr>
            <p:cNvPr id="32" name="Flowchart: Connector 31"/>
            <p:cNvSpPr/>
            <p:nvPr/>
          </p:nvSpPr>
          <p:spPr bwMode="auto">
            <a:xfrm>
              <a:off x="5867400" y="4191000"/>
              <a:ext cx="1676400" cy="5334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b="0" dirty="0"/>
                <a:t>Scripting</a:t>
              </a:r>
            </a:p>
          </p:txBody>
        </p:sp>
      </p:grpSp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623888"/>
          </a:xfrm>
        </p:spPr>
        <p:txBody>
          <a:bodyPr/>
          <a:lstStyle/>
          <a:p>
            <a:pPr algn="ctr"/>
            <a:r>
              <a:rPr lang="en-US" dirty="0" smtClean="0"/>
              <a:t>Web Computing Models 1 and 2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7D1CEE-AAD2-4CDE-967A-6CD7B5A28067}" type="slidenum">
              <a:rPr lang="en-US" b="0" smtClean="0">
                <a:solidFill>
                  <a:schemeClr val="tx2"/>
                </a:solidFill>
              </a:rPr>
              <a:pPr/>
              <a:t>4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5715000" y="1485900"/>
            <a:ext cx="1981200" cy="1143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&lt;html&gt;</a:t>
            </a:r>
          </a:p>
          <a:p>
            <a:r>
              <a:rPr lang="en-US" b="0"/>
              <a:t>	…</a:t>
            </a:r>
          </a:p>
          <a:p>
            <a:r>
              <a:rPr lang="en-US" b="0"/>
              <a:t>	…</a:t>
            </a:r>
          </a:p>
          <a:p>
            <a:r>
              <a:rPr lang="en-US" b="0"/>
              <a:t>&lt;/html&gt;</a:t>
            </a:r>
          </a:p>
        </p:txBody>
      </p:sp>
      <p:sp>
        <p:nvSpPr>
          <p:cNvPr id="6150" name="TextBox 5"/>
          <p:cNvSpPr txBox="1">
            <a:spLocks noChangeArrowheads="1"/>
          </p:cNvSpPr>
          <p:nvPr/>
        </p:nvSpPr>
        <p:spPr bwMode="auto">
          <a:xfrm flipH="1">
            <a:off x="1066800" y="1181100"/>
            <a:ext cx="2316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Client browser</a:t>
            </a:r>
          </a:p>
        </p:txBody>
      </p:sp>
      <p:sp>
        <p:nvSpPr>
          <p:cNvPr id="6151" name="TextBox 6"/>
          <p:cNvSpPr txBox="1">
            <a:spLocks noChangeArrowheads="1"/>
          </p:cNvSpPr>
          <p:nvPr/>
        </p:nvSpPr>
        <p:spPr bwMode="auto">
          <a:xfrm>
            <a:off x="6172200" y="1104900"/>
            <a:ext cx="78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Server</a:t>
            </a:r>
          </a:p>
        </p:txBody>
      </p:sp>
      <p:sp>
        <p:nvSpPr>
          <p:cNvPr id="9" name="Flowchart: Connector 8"/>
          <p:cNvSpPr>
            <a:spLocks noChangeArrowheads="1"/>
          </p:cNvSpPr>
          <p:nvPr/>
        </p:nvSpPr>
        <p:spPr bwMode="auto">
          <a:xfrm>
            <a:off x="5867400" y="2743200"/>
            <a:ext cx="1676400" cy="533400"/>
          </a:xfrm>
          <a:prstGeom prst="flowChartConnector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Processing</a:t>
            </a:r>
          </a:p>
        </p:txBody>
      </p:sp>
      <p:sp>
        <p:nvSpPr>
          <p:cNvPr id="6153" name="TextBox 9"/>
          <p:cNvSpPr txBox="1">
            <a:spLocks noChangeArrowheads="1"/>
          </p:cNvSpPr>
          <p:nvPr/>
        </p:nvSpPr>
        <p:spPr bwMode="auto">
          <a:xfrm>
            <a:off x="7696200" y="1409700"/>
            <a:ext cx="14176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Pure HTML</a:t>
            </a:r>
          </a:p>
          <a:p>
            <a:r>
              <a:rPr lang="en-US">
                <a:solidFill>
                  <a:srgbClr val="0000FF"/>
                </a:solidFill>
              </a:rPr>
              <a:t>forms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715000" y="1485900"/>
            <a:ext cx="1981200" cy="1143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&lt;html&gt;</a:t>
            </a:r>
          </a:p>
          <a:p>
            <a:r>
              <a:rPr lang="en-US" b="0"/>
              <a:t>	…</a:t>
            </a:r>
          </a:p>
          <a:p>
            <a:r>
              <a:rPr lang="en-US" b="0"/>
              <a:t>	…</a:t>
            </a:r>
          </a:p>
          <a:p>
            <a:r>
              <a:rPr lang="en-US" b="0"/>
              <a:t>&lt;/html&gt;</a:t>
            </a: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1676400" y="1943100"/>
            <a:ext cx="228600" cy="152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6553200" y="3009900"/>
            <a:ext cx="152400" cy="1524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715000" y="3924300"/>
            <a:ext cx="1981200" cy="1790700"/>
            <a:chOff x="5715000" y="3314700"/>
            <a:chExt cx="1981200" cy="1790700"/>
          </a:xfrm>
        </p:grpSpPr>
        <p:sp>
          <p:nvSpPr>
            <p:cNvPr id="6165" name="Rectangle 16"/>
            <p:cNvSpPr>
              <a:spLocks noChangeArrowheads="1"/>
            </p:cNvSpPr>
            <p:nvPr/>
          </p:nvSpPr>
          <p:spPr bwMode="auto">
            <a:xfrm>
              <a:off x="5715000" y="3314700"/>
              <a:ext cx="1981200" cy="17907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b="0"/>
                <a:t>&lt;html&gt;</a:t>
              </a:r>
            </a:p>
            <a:p>
              <a:r>
                <a:rPr lang="en-US" b="0"/>
                <a:t>	…</a:t>
              </a:r>
            </a:p>
            <a:p>
              <a:r>
                <a:rPr lang="en-US" b="0"/>
                <a:t>	…</a:t>
              </a:r>
            </a:p>
            <a:p>
              <a:endParaRPr lang="en-US" b="0"/>
            </a:p>
            <a:p>
              <a:endParaRPr lang="en-US" b="0"/>
            </a:p>
            <a:p>
              <a:r>
                <a:rPr lang="en-US" b="0"/>
                <a:t>&lt;/html&gt;</a:t>
              </a:r>
            </a:p>
          </p:txBody>
        </p:sp>
        <p:sp>
          <p:nvSpPr>
            <p:cNvPr id="15" name="Flowchart: Connector 14"/>
            <p:cNvSpPr/>
            <p:nvPr/>
          </p:nvSpPr>
          <p:spPr bwMode="auto">
            <a:xfrm>
              <a:off x="5867400" y="4191000"/>
              <a:ext cx="1676400" cy="5334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b="0" dirty="0"/>
                <a:t>Scripting</a:t>
              </a:r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772400" y="3886200"/>
            <a:ext cx="1295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HTML</a:t>
            </a:r>
          </a:p>
          <a:p>
            <a:r>
              <a:rPr lang="en-US">
                <a:solidFill>
                  <a:srgbClr val="0000FF"/>
                </a:solidFill>
              </a:rPr>
              <a:t>with embedded scripting</a:t>
            </a:r>
          </a:p>
        </p:txBody>
      </p: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1790700" y="4953000"/>
            <a:ext cx="228600" cy="152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752600" y="4610100"/>
            <a:ext cx="266700" cy="1524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76200" y="4191000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Run </a:t>
            </a:r>
            <a:br>
              <a:rPr lang="en-US" b="0"/>
            </a:br>
            <a:r>
              <a:rPr lang="en-US" b="0"/>
              <a:t>at </a:t>
            </a:r>
            <a:br>
              <a:rPr lang="en-US" b="0"/>
            </a:br>
            <a:r>
              <a:rPr lang="en-US" b="0"/>
              <a:t>client</a:t>
            </a: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5715000" y="1485900"/>
            <a:ext cx="1981200" cy="1143000"/>
            <a:chOff x="5715000" y="1485900"/>
            <a:chExt cx="1981200" cy="1143000"/>
          </a:xfrm>
        </p:grpSpPr>
        <p:sp>
          <p:nvSpPr>
            <p:cNvPr id="6163" name="Rectangle 33"/>
            <p:cNvSpPr>
              <a:spLocks noChangeArrowheads="1"/>
            </p:cNvSpPr>
            <p:nvPr/>
          </p:nvSpPr>
          <p:spPr bwMode="auto">
            <a:xfrm>
              <a:off x="5715000" y="1485900"/>
              <a:ext cx="1981200" cy="1143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b="0"/>
                <a:t>&lt;html&gt;</a:t>
              </a:r>
            </a:p>
            <a:p>
              <a:r>
                <a:rPr lang="en-US" b="0"/>
                <a:t>	…</a:t>
              </a:r>
            </a:p>
            <a:p>
              <a:r>
                <a:rPr lang="en-US" b="0"/>
                <a:t>	…</a:t>
              </a:r>
            </a:p>
            <a:p>
              <a:r>
                <a:rPr lang="en-US" b="0"/>
                <a:t>&lt;/html&gt;</a:t>
              </a:r>
            </a:p>
          </p:txBody>
        </p:sp>
        <p:sp>
          <p:nvSpPr>
            <p:cNvPr id="6164" name="Oval 30"/>
            <p:cNvSpPr>
              <a:spLocks noChangeArrowheads="1"/>
            </p:cNvSpPr>
            <p:nvPr/>
          </p:nvSpPr>
          <p:spPr bwMode="auto">
            <a:xfrm>
              <a:off x="6553200" y="20193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89547E-6 L -0.53333 -2.8954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16281E-7 L 0.51667 0.13876 " pathEditMode="relative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1" presetID="8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1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01134 L 1.11022E-16 -0.1388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46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5.55112E-17 L -0.53333 5.55112E-1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9593E-6 L -0.5375 -3.9593E-6 " pathEditMode="relative" ptsTypes="AA">
                                      <p:cBhvr>
                                        <p:cTn id="6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9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6" grpId="0"/>
      <p:bldP spid="18" grpId="0" animBg="1"/>
      <p:bldP spid="18" grpId="1" animBg="1"/>
      <p:bldP spid="18" grpId="2" animBg="1"/>
      <p:bldP spid="19" grpId="0" animBg="1"/>
      <p:bldP spid="19" grpId="1" animBg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pPr algn="ctr"/>
            <a:r>
              <a:rPr lang="en-US" dirty="0" smtClean="0"/>
              <a:t>Web Computing Models 3 and 4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15C7DEB-EAFE-4959-A14A-2ABB1EDD56DC}" type="slidenum">
              <a:rPr lang="en-US" b="0" smtClean="0">
                <a:solidFill>
                  <a:schemeClr val="tx2"/>
                </a:solidFill>
              </a:rPr>
              <a:pPr/>
              <a:t>5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257800" y="1562100"/>
            <a:ext cx="1981200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&lt;% Page Language </a:t>
            </a:r>
          </a:p>
          <a:p>
            <a:r>
              <a:rPr lang="en-US" b="0"/>
              <a:t>&lt;!DOCTYPE html </a:t>
            </a:r>
          </a:p>
          <a:p>
            <a:r>
              <a:rPr lang="en-US" b="0"/>
              <a:t>&lt;html&gt;</a:t>
            </a:r>
          </a:p>
          <a:p>
            <a:r>
              <a:rPr lang="en-US" b="0"/>
              <a:t>	…</a:t>
            </a:r>
          </a:p>
          <a:p>
            <a:r>
              <a:rPr lang="en-US" b="0"/>
              <a:t>&lt;/html&gt;</a:t>
            </a:r>
          </a:p>
        </p:txBody>
      </p:sp>
      <p:sp>
        <p:nvSpPr>
          <p:cNvPr id="25" name="Flowchart: Connector 24"/>
          <p:cNvSpPr>
            <a:spLocks noChangeArrowheads="1"/>
          </p:cNvSpPr>
          <p:nvPr/>
        </p:nvSpPr>
        <p:spPr bwMode="auto">
          <a:xfrm>
            <a:off x="5486400" y="2895600"/>
            <a:ext cx="1676400" cy="304800"/>
          </a:xfrm>
          <a:prstGeom prst="flowChartConnector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200" b="0"/>
              <a:t>Run at Server</a:t>
            </a:r>
            <a:endParaRPr lang="en-US" sz="1600" b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239000" y="1447800"/>
            <a:ext cx="1600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ASPX forms Postback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57800" y="1752600"/>
            <a:ext cx="19812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0"/>
              <a:t>&lt;html&gt;</a:t>
            </a:r>
          </a:p>
          <a:p>
            <a:pPr>
              <a:defRPr/>
            </a:pPr>
            <a:r>
              <a:rPr lang="en-US" b="0"/>
              <a:t>	…</a:t>
            </a:r>
          </a:p>
          <a:p>
            <a:pPr>
              <a:defRPr/>
            </a:pPr>
            <a:r>
              <a:rPr lang="en-US" b="0"/>
              <a:t>	…</a:t>
            </a:r>
          </a:p>
          <a:p>
            <a:pPr>
              <a:defRPr/>
            </a:pPr>
            <a:r>
              <a:rPr lang="en-US" b="0"/>
              <a:t>&lt;/html&gt;</a:t>
            </a:r>
          </a:p>
        </p:txBody>
      </p:sp>
      <p:sp>
        <p:nvSpPr>
          <p:cNvPr id="28" name="Rounded Rectangle 27"/>
          <p:cNvSpPr>
            <a:spLocks noChangeArrowheads="1"/>
          </p:cNvSpPr>
          <p:nvPr/>
        </p:nvSpPr>
        <p:spPr bwMode="auto">
          <a:xfrm>
            <a:off x="1219200" y="2019300"/>
            <a:ext cx="228600" cy="152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6172200" y="2971800"/>
            <a:ext cx="152400" cy="1524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7239000" y="2171700"/>
            <a:ext cx="1371600" cy="1066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ASPX.cs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5257800" y="4267200"/>
            <a:ext cx="1981200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&lt;% Page Language </a:t>
            </a:r>
          </a:p>
          <a:p>
            <a:r>
              <a:rPr lang="en-US" b="0"/>
              <a:t>&lt;!DOCTYPE html </a:t>
            </a:r>
          </a:p>
          <a:p>
            <a:r>
              <a:rPr lang="en-US" b="0"/>
              <a:t>&lt;html&gt;</a:t>
            </a:r>
          </a:p>
          <a:p>
            <a:r>
              <a:rPr lang="en-US" b="0"/>
              <a:t>	…</a:t>
            </a:r>
          </a:p>
          <a:p>
            <a:r>
              <a:rPr lang="en-US" b="0"/>
              <a:t>&lt;/html&gt;</a:t>
            </a:r>
          </a:p>
        </p:txBody>
      </p:sp>
      <p:sp>
        <p:nvSpPr>
          <p:cNvPr id="34" name="Flowchart: Connector 33"/>
          <p:cNvSpPr>
            <a:spLocks noChangeArrowheads="1"/>
          </p:cNvSpPr>
          <p:nvPr/>
        </p:nvSpPr>
        <p:spPr bwMode="auto">
          <a:xfrm>
            <a:off x="5486400" y="5600700"/>
            <a:ext cx="1676400" cy="304800"/>
          </a:xfrm>
          <a:prstGeom prst="flowChartConnector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200" b="0"/>
              <a:t>Run at Server</a:t>
            </a:r>
            <a:endParaRPr lang="en-US" sz="1600" b="0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239000" y="4191000"/>
            <a:ext cx="1600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ASPX forms</a:t>
            </a:r>
          </a:p>
          <a:p>
            <a:r>
              <a:rPr lang="en-US">
                <a:solidFill>
                  <a:srgbClr val="0000FF"/>
                </a:solidFill>
              </a:rPr>
              <a:t>With AJAX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257800" y="4457700"/>
            <a:ext cx="1981200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0" dirty="0"/>
              <a:t>&lt;html&gt;</a:t>
            </a:r>
          </a:p>
          <a:p>
            <a:pPr>
              <a:defRPr/>
            </a:pPr>
            <a:r>
              <a:rPr lang="en-US" b="0" dirty="0"/>
              <a:t>	…</a:t>
            </a:r>
          </a:p>
          <a:p>
            <a:pPr>
              <a:defRPr/>
            </a:pPr>
            <a:r>
              <a:rPr lang="en-US" b="0" dirty="0"/>
              <a:t>	…</a:t>
            </a:r>
          </a:p>
          <a:p>
            <a:pPr>
              <a:defRPr/>
            </a:pPr>
            <a:r>
              <a:rPr lang="en-US" b="0" dirty="0"/>
              <a:t>&lt;/html&gt;</a:t>
            </a:r>
          </a:p>
        </p:txBody>
      </p:sp>
      <p:sp>
        <p:nvSpPr>
          <p:cNvPr id="37" name="Rounded Rectangle 36"/>
          <p:cNvSpPr>
            <a:spLocks noChangeArrowheads="1"/>
          </p:cNvSpPr>
          <p:nvPr/>
        </p:nvSpPr>
        <p:spPr bwMode="auto">
          <a:xfrm>
            <a:off x="1219200" y="4876800"/>
            <a:ext cx="228600" cy="152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6172200" y="5638800"/>
            <a:ext cx="152400" cy="1524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7239000" y="4876800"/>
            <a:ext cx="1371600" cy="1066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ASPX.cs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5257800" y="1790700"/>
            <a:ext cx="1981200" cy="1143000"/>
            <a:chOff x="5257800" y="1743075"/>
            <a:chExt cx="1981200" cy="1143000"/>
          </a:xfrm>
        </p:grpSpPr>
        <p:sp>
          <p:nvSpPr>
            <p:cNvPr id="41" name="Rectangle 40"/>
            <p:cNvSpPr/>
            <p:nvPr/>
          </p:nvSpPr>
          <p:spPr bwMode="auto">
            <a:xfrm>
              <a:off x="5257800" y="1743075"/>
              <a:ext cx="19812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b="0"/>
                <a:t>&lt;html&gt;</a:t>
              </a:r>
            </a:p>
            <a:p>
              <a:pPr>
                <a:defRPr/>
              </a:pPr>
              <a:r>
                <a:rPr lang="en-US" b="0"/>
                <a:t>	…</a:t>
              </a:r>
            </a:p>
            <a:p>
              <a:pPr>
                <a:defRPr/>
              </a:pPr>
              <a:r>
                <a:rPr lang="en-US" b="0"/>
                <a:t>	…</a:t>
              </a:r>
            </a:p>
            <a:p>
              <a:pPr>
                <a:defRPr/>
              </a:pPr>
              <a:r>
                <a:rPr lang="en-US" b="0"/>
                <a:t>&lt;/html&gt;</a:t>
              </a:r>
            </a:p>
          </p:txBody>
        </p:sp>
        <p:sp>
          <p:nvSpPr>
            <p:cNvPr id="7191" name="Oval 39"/>
            <p:cNvSpPr>
              <a:spLocks noChangeArrowheads="1"/>
            </p:cNvSpPr>
            <p:nvPr/>
          </p:nvSpPr>
          <p:spPr bwMode="auto">
            <a:xfrm>
              <a:off x="6172200" y="2438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6019800" y="5029200"/>
            <a:ext cx="457200" cy="304800"/>
            <a:chOff x="3048000" y="3886200"/>
            <a:chExt cx="457200" cy="304800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048000" y="38862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/>
            </a:p>
          </p:txBody>
        </p:sp>
        <p:sp>
          <p:nvSpPr>
            <p:cNvPr id="7189" name="Oval 43"/>
            <p:cNvSpPr>
              <a:spLocks noChangeArrowheads="1"/>
            </p:cNvSpPr>
            <p:nvPr/>
          </p:nvSpPr>
          <p:spPr bwMode="auto">
            <a:xfrm>
              <a:off x="32004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89547E-6 L -0.53333 -2.89547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1.11111E-6 L 0.5375 0.1333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75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4" presetID="8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33333E-6 L 1.11022E-16 -0.0777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5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5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556 L -0.53333 -0.0055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89547E-6 L -0.53333 -2.89547E-6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0.00555 L 0.54166 0.11101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75" y="5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8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0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1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3.33333E-6 -0.07777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53333 4.44444E-6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30" grpId="0" animBg="1"/>
      <p:bldP spid="31" grpId="0" animBg="1"/>
      <p:bldP spid="34" grpId="0" animBg="1"/>
      <p:bldP spid="34" grpId="1" animBg="1"/>
      <p:bldP spid="35" grpId="0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7" grpId="3" animBg="1"/>
      <p:bldP spid="38" grpId="0" animBg="1"/>
      <p:bldP spid="38" grpId="1" animBg="1"/>
      <p:bldP spid="38" grpId="2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791200" y="1409700"/>
            <a:ext cx="1981200" cy="1790700"/>
            <a:chOff x="5715000" y="3314700"/>
            <a:chExt cx="1981200" cy="1790700"/>
          </a:xfrm>
        </p:grpSpPr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5715000" y="3314700"/>
              <a:ext cx="1981200" cy="17907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b="0"/>
                <a:t>&lt;html&gt;</a:t>
              </a:r>
            </a:p>
            <a:p>
              <a:r>
                <a:rPr lang="en-US" b="0"/>
                <a:t>	…</a:t>
              </a:r>
            </a:p>
            <a:p>
              <a:r>
                <a:rPr lang="en-US" b="0"/>
                <a:t>	…</a:t>
              </a:r>
            </a:p>
            <a:p>
              <a:endParaRPr lang="en-US" b="0"/>
            </a:p>
            <a:p>
              <a:endParaRPr lang="en-US" b="0"/>
            </a:p>
            <a:p>
              <a:r>
                <a:rPr lang="en-US" b="0"/>
                <a:t>&lt;/html&gt;</a:t>
              </a:r>
            </a:p>
          </p:txBody>
        </p:sp>
        <p:sp>
          <p:nvSpPr>
            <p:cNvPr id="32" name="Flowchart: Connector 31"/>
            <p:cNvSpPr/>
            <p:nvPr/>
          </p:nvSpPr>
          <p:spPr bwMode="auto">
            <a:xfrm>
              <a:off x="5867400" y="4191000"/>
              <a:ext cx="1676400" cy="5334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b="0" dirty="0"/>
                <a:t>Scripting</a:t>
              </a:r>
            </a:p>
          </p:txBody>
        </p:sp>
      </p:grp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772400" y="2247900"/>
            <a:ext cx="914400" cy="9525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 b="0" dirty="0"/>
              <a:t>.zap file </a:t>
            </a:r>
            <a:r>
              <a:rPr lang="en-US" sz="1600" b="0" dirty="0" smtClean="0"/>
              <a:t>with code</a:t>
            </a:r>
            <a:endParaRPr lang="en-US" sz="1600" b="0" dirty="0"/>
          </a:p>
        </p:txBody>
      </p:sp>
      <p:sp>
        <p:nvSpPr>
          <p:cNvPr id="8196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dirty="0" smtClean="0"/>
              <a:t>Different Web Computing Model 5</a:t>
            </a:r>
          </a:p>
        </p:txBody>
      </p:sp>
      <p:sp>
        <p:nvSpPr>
          <p:cNvPr id="81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8B185F-EAF2-499D-89AB-A5F0137223F7}" type="slidenum">
              <a:rPr lang="en-US" b="0" smtClean="0">
                <a:solidFill>
                  <a:schemeClr val="tx2"/>
                </a:solidFill>
              </a:rPr>
              <a:pPr/>
              <a:t>6</a:t>
            </a:fld>
            <a:endParaRPr lang="en-US" b="0" smtClean="0">
              <a:solidFill>
                <a:schemeClr val="tx2"/>
              </a:solidFill>
            </a:endParaRP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791200" y="1409700"/>
            <a:ext cx="1981200" cy="1790700"/>
            <a:chOff x="5715000" y="3314700"/>
            <a:chExt cx="1981200" cy="1790700"/>
          </a:xfrm>
        </p:grpSpPr>
        <p:sp>
          <p:nvSpPr>
            <p:cNvPr id="8216" name="Rectangle 16"/>
            <p:cNvSpPr>
              <a:spLocks noChangeArrowheads="1"/>
            </p:cNvSpPr>
            <p:nvPr/>
          </p:nvSpPr>
          <p:spPr bwMode="auto">
            <a:xfrm>
              <a:off x="5715000" y="3314700"/>
              <a:ext cx="1981200" cy="17907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b="0"/>
                <a:t>&lt;html&gt;</a:t>
              </a:r>
            </a:p>
            <a:p>
              <a:r>
                <a:rPr lang="en-US" b="0"/>
                <a:t>	…</a:t>
              </a:r>
            </a:p>
            <a:p>
              <a:r>
                <a:rPr lang="en-US" b="0"/>
                <a:t>	…</a:t>
              </a:r>
            </a:p>
            <a:p>
              <a:endParaRPr lang="en-US" b="0"/>
            </a:p>
            <a:p>
              <a:endParaRPr lang="en-US" b="0"/>
            </a:p>
            <a:p>
              <a:r>
                <a:rPr lang="en-US" b="0"/>
                <a:t>&lt;/html&gt;</a:t>
              </a:r>
            </a:p>
          </p:txBody>
        </p:sp>
        <p:sp>
          <p:nvSpPr>
            <p:cNvPr id="15" name="Flowchart: Connector 14"/>
            <p:cNvSpPr/>
            <p:nvPr/>
          </p:nvSpPr>
          <p:spPr bwMode="auto">
            <a:xfrm>
              <a:off x="5867400" y="4191000"/>
              <a:ext cx="1676400" cy="5334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b="0" dirty="0"/>
                <a:t>Scripting</a:t>
              </a:r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848600" y="13716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Silverlight</a:t>
            </a:r>
          </a:p>
        </p:txBody>
      </p: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1866900" y="2438400"/>
            <a:ext cx="228600" cy="152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3276600" y="2447925"/>
            <a:ext cx="266700" cy="1524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52400" y="1676400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Run </a:t>
            </a:r>
            <a:br>
              <a:rPr lang="en-US" b="0"/>
            </a:br>
            <a:r>
              <a:rPr lang="en-US" b="0"/>
              <a:t>at </a:t>
            </a:r>
            <a:br>
              <a:rPr lang="en-US" b="0"/>
            </a:br>
            <a:r>
              <a:rPr lang="en-US" b="0"/>
              <a:t>client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257800" y="4267200"/>
            <a:ext cx="1981200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&lt;% Page Language </a:t>
            </a:r>
          </a:p>
          <a:p>
            <a:r>
              <a:rPr lang="en-US" b="0"/>
              <a:t>&lt;!DOCTYPE html </a:t>
            </a:r>
          </a:p>
          <a:p>
            <a:r>
              <a:rPr lang="en-US" b="0"/>
              <a:t>&lt;html&gt;</a:t>
            </a:r>
          </a:p>
          <a:p>
            <a:r>
              <a:rPr lang="en-US" b="0"/>
              <a:t>	…</a:t>
            </a:r>
          </a:p>
          <a:p>
            <a:r>
              <a:rPr lang="en-US" b="0"/>
              <a:t>&lt;/html&gt;</a:t>
            </a:r>
          </a:p>
        </p:txBody>
      </p:sp>
      <p:sp>
        <p:nvSpPr>
          <p:cNvPr id="27" name="Flowchart: Connector 26"/>
          <p:cNvSpPr>
            <a:spLocks noChangeArrowheads="1"/>
          </p:cNvSpPr>
          <p:nvPr/>
        </p:nvSpPr>
        <p:spPr bwMode="auto">
          <a:xfrm>
            <a:off x="5486400" y="5600700"/>
            <a:ext cx="1676400" cy="304800"/>
          </a:xfrm>
          <a:prstGeom prst="flowChartConnector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200" b="0"/>
              <a:t>Run at Server</a:t>
            </a:r>
            <a:endParaRPr lang="en-US" sz="1600" b="0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239000" y="3886200"/>
            <a:ext cx="1371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Silverlight </a:t>
            </a:r>
            <a:r>
              <a:rPr lang="en-US" b="0"/>
              <a:t>with ASPX</a:t>
            </a:r>
          </a:p>
          <a:p>
            <a:r>
              <a:rPr lang="en-US" b="0"/>
              <a:t>and AJAX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5257800" y="4457700"/>
            <a:ext cx="1981200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0" dirty="0"/>
              <a:t>&lt;html&gt;</a:t>
            </a:r>
          </a:p>
          <a:p>
            <a:pPr>
              <a:defRPr/>
            </a:pPr>
            <a:r>
              <a:rPr lang="en-US" b="0" dirty="0"/>
              <a:t>	…</a:t>
            </a:r>
          </a:p>
          <a:p>
            <a:pPr>
              <a:defRPr/>
            </a:pPr>
            <a:r>
              <a:rPr lang="en-US" b="0" dirty="0"/>
              <a:t>	…</a:t>
            </a:r>
          </a:p>
          <a:p>
            <a:pPr>
              <a:defRPr/>
            </a:pPr>
            <a:r>
              <a:rPr lang="en-US" b="0" dirty="0"/>
              <a:t>&lt;/html&gt;</a:t>
            </a: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1219200" y="4876800"/>
            <a:ext cx="228600" cy="152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6172200" y="5638800"/>
            <a:ext cx="152400" cy="1524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239000" y="4876800"/>
            <a:ext cx="1371600" cy="1066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ASPX.cs</a:t>
            </a: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6019800" y="5029200"/>
            <a:ext cx="457200" cy="304800"/>
            <a:chOff x="3048000" y="3886200"/>
            <a:chExt cx="457200" cy="304800"/>
          </a:xfrm>
        </p:grpSpPr>
        <p:sp>
          <p:nvSpPr>
            <p:cNvPr id="38" name="Rectangle 37"/>
            <p:cNvSpPr/>
            <p:nvPr/>
          </p:nvSpPr>
          <p:spPr bwMode="auto">
            <a:xfrm>
              <a:off x="3048000" y="38862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/>
            </a:p>
          </p:txBody>
        </p:sp>
        <p:sp>
          <p:nvSpPr>
            <p:cNvPr id="8215" name="Oval 38"/>
            <p:cNvSpPr>
              <a:spLocks noChangeArrowheads="1"/>
            </p:cNvSpPr>
            <p:nvPr/>
          </p:nvSpPr>
          <p:spPr bwMode="auto">
            <a:xfrm>
              <a:off x="32004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239000" y="5257800"/>
            <a:ext cx="914400" cy="9525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 b="0" dirty="0" smtClean="0"/>
              <a:t>.zap </a:t>
            </a:r>
            <a:r>
              <a:rPr lang="en-US" sz="1600" b="0" dirty="0"/>
              <a:t>file with code</a:t>
            </a:r>
          </a:p>
        </p:txBody>
      </p:sp>
      <p:sp>
        <p:nvSpPr>
          <p:cNvPr id="41" name="Rounded Rectangle 40"/>
          <p:cNvSpPr>
            <a:spLocks noChangeArrowheads="1"/>
          </p:cNvSpPr>
          <p:nvPr/>
        </p:nvSpPr>
        <p:spPr bwMode="auto">
          <a:xfrm>
            <a:off x="1219200" y="5029200"/>
            <a:ext cx="228600" cy="152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2743200" y="5334000"/>
            <a:ext cx="266700" cy="1524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9593E-6 L -0.5375 -3.9593E-6 " pathEditMode="relative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53333 -2.22222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15833 3.33333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6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9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4.44444E-6 L -0.16667 -0.05695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38" y="-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2223 L -0.53333 -0.0055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-1389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53333 -2.22222E-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0.00555 L 0.54166 0.11101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75" y="527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3.33333E-6 L 0.15833 0.05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4" presetID="8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9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3.33333E-6 -0.07777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22222E-6 L -0.5375 2.22222E-6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1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20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-0.18333 -0.06667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6" grpId="0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33" grpId="0"/>
      <p:bldP spid="26" grpId="0" animBg="1"/>
      <p:bldP spid="27" grpId="0" animBg="1"/>
      <p:bldP spid="27" grpId="1" animBg="1"/>
      <p:bldP spid="28" grpId="0"/>
      <p:bldP spid="29" grpId="0" animBg="1"/>
      <p:bldP spid="29" grpId="1" animBg="1"/>
      <p:bldP spid="30" grpId="0" animBg="1"/>
      <p:bldP spid="30" grpId="1" animBg="1"/>
      <p:bldP spid="30" grpId="2" animBg="1"/>
      <p:bldP spid="30" grpId="3" animBg="1"/>
      <p:bldP spid="35" grpId="0" animBg="1"/>
      <p:bldP spid="35" grpId="1" animBg="1"/>
      <p:bldP spid="35" grpId="2" animBg="1"/>
      <p:bldP spid="36" grpId="0" animBg="1"/>
      <p:bldP spid="40" grpId="0" animBg="1"/>
      <p:bldP spid="40" grpId="1" animBg="1"/>
      <p:bldP spid="41" grpId="0" animBg="1"/>
      <p:bldP spid="41" grpId="1" animBg="1"/>
      <p:bldP spid="41" grpId="2" animBg="1"/>
      <p:bldP spid="41" grpId="3" animBg="1"/>
      <p:bldP spid="42" grpId="0" animBg="1"/>
      <p:bldP spid="42" grpId="1" animBg="1"/>
      <p:bldP spid="42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5 Outline: Application Building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8001000" cy="5638800"/>
          </a:xfrm>
        </p:spPr>
        <p:txBody>
          <a:bodyPr/>
          <a:lstStyle/>
          <a:p>
            <a:r>
              <a:rPr lang="en-US" dirty="0" smtClean="0"/>
              <a:t>Web Computing Models 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Web Application Architecture Point View</a:t>
            </a:r>
          </a:p>
          <a:p>
            <a:r>
              <a:rPr lang="en-US" dirty="0" smtClean="0"/>
              <a:t>Web Application Controls and Components</a:t>
            </a:r>
          </a:p>
          <a:p>
            <a:pPr lvl="1"/>
            <a:r>
              <a:rPr lang="en-US" sz="2400" dirty="0" smtClean="0"/>
              <a:t>Server Controls (HTML and Web Controls)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User Controls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Web Configuration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DLL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Web Application State Management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Global Control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Cookies, Session State, Application State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Server side file system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Dynamic Graphics, Animation, Mobile Computing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347E84-CBE0-402C-B393-169919736797}" type="slidenum">
              <a:rPr lang="en-US" b="0" smtClean="0">
                <a:solidFill>
                  <a:schemeClr val="tx2"/>
                </a:solidFill>
              </a:rPr>
              <a:pPr/>
              <a:t>7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228600" y="1828800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L18</a:t>
            </a:r>
            <a:endParaRPr lang="en-US" dirty="0"/>
          </a:p>
        </p:txBody>
      </p:sp>
      <p:sp>
        <p:nvSpPr>
          <p:cNvPr id="14" name="Left Brace 2"/>
          <p:cNvSpPr>
            <a:spLocks/>
          </p:cNvSpPr>
          <p:nvPr/>
        </p:nvSpPr>
        <p:spPr bwMode="auto">
          <a:xfrm>
            <a:off x="882650" y="1219200"/>
            <a:ext cx="304800" cy="1524000"/>
          </a:xfrm>
          <a:prstGeom prst="leftBrace">
            <a:avLst>
              <a:gd name="adj1" fmla="val 8334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eft Arrow 14"/>
          <p:cNvSpPr/>
          <p:nvPr/>
        </p:nvSpPr>
        <p:spPr bwMode="auto">
          <a:xfrm>
            <a:off x="8001000" y="1471020"/>
            <a:ext cx="609600" cy="6096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71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077200" cy="914400"/>
          </a:xfrm>
        </p:spPr>
        <p:txBody>
          <a:bodyPr/>
          <a:lstStyle/>
          <a:p>
            <a:pPr algn="ctr"/>
            <a:r>
              <a:rPr lang="en-US" smtClean="0"/>
              <a:t>Client-Server Architecture: </a:t>
            </a:r>
            <a:br>
              <a:rPr lang="en-US" smtClean="0"/>
            </a:br>
            <a:r>
              <a:rPr lang="en-US" smtClean="0"/>
              <a:t>Thin and Thick Client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8001000" cy="4800600"/>
          </a:xfrm>
        </p:spPr>
        <p:txBody>
          <a:bodyPr/>
          <a:lstStyle/>
          <a:p>
            <a:r>
              <a:rPr lang="en-US" dirty="0" smtClean="0"/>
              <a:t>Thin Client Architecture</a:t>
            </a:r>
          </a:p>
          <a:p>
            <a:pPr lvl="1"/>
            <a:r>
              <a:rPr lang="en-US" sz="2400" dirty="0" smtClean="0"/>
              <a:t>Pure HTML Web with Server Process Support</a:t>
            </a:r>
          </a:p>
          <a:p>
            <a:pPr lvl="1"/>
            <a:r>
              <a:rPr lang="en-US" sz="2400" dirty="0" smtClean="0"/>
              <a:t>Client-Side Scripting with Lightweight Programming</a:t>
            </a:r>
          </a:p>
          <a:p>
            <a:pPr lvl="1"/>
            <a:r>
              <a:rPr lang="en-US" sz="2400" dirty="0" smtClean="0"/>
              <a:t>Server-Side Scripting and Code Behind Presentation</a:t>
            </a:r>
          </a:p>
          <a:p>
            <a:r>
              <a:rPr lang="en-US" dirty="0" smtClean="0"/>
              <a:t>Thick Client Architecture</a:t>
            </a:r>
          </a:p>
          <a:p>
            <a:pPr lvl="1"/>
            <a:r>
              <a:rPr lang="en-US" sz="2400" dirty="0" smtClean="0"/>
              <a:t>Client-Side Scripting with Heavyweight Programming</a:t>
            </a:r>
          </a:p>
          <a:p>
            <a:pPr lvl="2"/>
            <a:r>
              <a:rPr lang="en-US" sz="2400" dirty="0" smtClean="0"/>
              <a:t>Possible, but not a good model, because it can get messy and unreliable without modular design</a:t>
            </a:r>
          </a:p>
          <a:p>
            <a:pPr lvl="1"/>
            <a:r>
              <a:rPr lang="en-US" sz="2400" dirty="0" smtClean="0"/>
              <a:t>Client-Side Out-Of-Browser Computing</a:t>
            </a:r>
          </a:p>
          <a:p>
            <a:pPr lvl="2"/>
            <a:r>
              <a:rPr lang="en-US" sz="2400" dirty="0" smtClean="0"/>
              <a:t>Good example of thick client</a:t>
            </a:r>
          </a:p>
          <a:p>
            <a:endParaRPr lang="en-US" dirty="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F6D9BA8-63A9-4A15-905A-53B1D456EF3B}" type="slidenum">
              <a:rPr lang="en-US" b="0" smtClean="0">
                <a:solidFill>
                  <a:schemeClr val="tx2"/>
                </a:solidFill>
              </a:rPr>
              <a:pPr/>
              <a:t>8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Application vs. Desktop Application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46113" y="1219200"/>
            <a:ext cx="8497887" cy="5105400"/>
          </a:xfrm>
        </p:spPr>
        <p:txBody>
          <a:bodyPr/>
          <a:lstStyle/>
          <a:p>
            <a:r>
              <a:rPr lang="en-US" sz="2400" dirty="0" smtClean="0"/>
              <a:t>A traditional desktop application </a:t>
            </a:r>
          </a:p>
          <a:p>
            <a:pPr lvl="1"/>
            <a:r>
              <a:rPr lang="en-US" sz="2400" dirty="0" smtClean="0"/>
              <a:t>has a unique entry point – main method;</a:t>
            </a:r>
          </a:p>
          <a:p>
            <a:pPr lvl="1"/>
            <a:r>
              <a:rPr lang="en-US" sz="2400" dirty="0" smtClean="0"/>
              <a:t>can be compiled into a stand alone executable file;</a:t>
            </a:r>
          </a:p>
          <a:p>
            <a:pPr lvl="1"/>
            <a:r>
              <a:rPr lang="en-US" sz="2400" dirty="0" smtClean="0"/>
              <a:t>can consist of many files, but a project file organizes them into a well defined application domain.</a:t>
            </a:r>
          </a:p>
          <a:p>
            <a:r>
              <a:rPr lang="en-US" sz="2400" dirty="0" smtClean="0"/>
              <a:t>A Web application</a:t>
            </a:r>
          </a:p>
          <a:p>
            <a:pPr lvl="1"/>
            <a:r>
              <a:rPr lang="en-US" sz="2400" dirty="0" smtClean="0"/>
              <a:t>consists of a collection of Web pages (groups of classes);</a:t>
            </a:r>
          </a:p>
          <a:p>
            <a:pPr lvl="1"/>
            <a:r>
              <a:rPr lang="en-US" sz="2400" dirty="0" smtClean="0"/>
              <a:t>can be entered from any of the pages, even if the designer has a default “entry” page in mind;</a:t>
            </a:r>
          </a:p>
          <a:p>
            <a:pPr lvl="1"/>
            <a:r>
              <a:rPr lang="en-US" sz="2400" dirty="0" smtClean="0"/>
              <a:t>follows event-driven computing model</a:t>
            </a:r>
          </a:p>
          <a:p>
            <a:pPr lvl="1"/>
            <a:r>
              <a:rPr lang="en-US" sz="2400" dirty="0" smtClean="0"/>
              <a:t>has a coherent mission and shares common resources.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1C06966-5F7C-4903-AF4A-C3F6981ADC27}" type="slidenum">
              <a:rPr lang="en-US" b="0" smtClean="0">
                <a:solidFill>
                  <a:schemeClr val="tx2"/>
                </a:solidFill>
              </a:rPr>
              <a:pPr/>
              <a:t>9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702&quot;/&gt;&lt;/object&gt;&lt;object type=&quot;3&quot; unique_id=&quot;10005&quot;&gt;&lt;property id=&quot;20148&quot; value=&quot;5&quot;/&gt;&lt;property id=&quot;20300&quot; value=&quot;Slide 2 - &amp;quot;Roadmap&amp;quot;&quot;/&gt;&lt;property id=&quot;20307&quot; value=&quot;721&quot;/&gt;&lt;/object&gt;&lt;object type=&quot;3&quot; unique_id=&quot;10006&quot;&gt;&lt;property id=&quot;20148&quot; value=&quot;5&quot;/&gt;&lt;property id=&quot;20300&quot; value=&quot;Slide 3 - &amp;quot;Web Application vs. Desktop Application&amp;quot;&quot;/&gt;&lt;property id=&quot;20307&quot; value=&quot;703&quot;/&gt;&lt;/object&gt;&lt;object type=&quot;3&quot; unique_id=&quot;10007&quot;&gt;&lt;property id=&quot;20148&quot; value=&quot;5&quot;/&gt;&lt;property id=&quot;20300&quot; value=&quot;Slide 4 - &amp;quot;Web Applications &amp;amp; Distributed Computing&amp;quot;&quot;/&gt;&lt;property id=&quot;20307&quot; value=&quot;724&quot;/&gt;&lt;/object&gt;&lt;object type=&quot;3&quot; unique_id=&quot;10008&quot;&gt;&lt;property id=&quot;20148&quot; value=&quot;5&quot;/&gt;&lt;property id=&quot;20300&quot; value=&quot;Slide 5 - &amp;quot;Web Applications &amp;amp; Future Computing&amp;quot;&quot;/&gt;&lt;property id=&quot;20307&quot; value=&quot;725&quot;/&gt;&lt;/object&gt;&lt;object type=&quot;3&quot; unique_id=&quot;10009&quot;&gt;&lt;property id=&quot;20148&quot; value=&quot;5&quot;/&gt;&lt;property id=&quot;20300&quot; value=&quot;Slide 6 - &amp;quot;Application Domains in a Web Server&amp;quot;&quot;/&gt;&lt;property id=&quot;20307&quot; value=&quot;704&quot;/&gt;&lt;/object&gt;&lt;object type=&quot;3&quot; unique_id=&quot;10010&quot;&gt;&lt;property id=&quot;20148&quot; value=&quot;5&quot;/&gt;&lt;property id=&quot;20300&quot; value=&quot;Slide 7 - &amp;quot;Structure of ASP.Net Web Application&amp;quot;&quot;/&gt;&lt;property id=&quot;20307&quot; value=&quot;665&quot;/&gt;&lt;/object&gt;&lt;object type=&quot;3&quot; unique_id=&quot;10011&quot;&gt;&lt;property id=&quot;20148&quot; value=&quot;5&quot;/&gt;&lt;property id=&quot;20300&quot; value=&quot;Slide 8 - &amp;quot;Directories Created by Application&amp;quot;&quot;/&gt;&lt;property id=&quot;20307&quot; value=&quot;705&quot;/&gt;&lt;/object&gt;&lt;object type=&quot;3&quot; unique_id=&quot;10012&quot;&gt;&lt;property id=&quot;20148&quot; value=&quot;5&quot;/&gt;&lt;property id=&quot;20300&quot; value=&quot;Slide 9 - &amp;quot;A More Complex ASP.Net Web Application&amp;quot;&quot;/&gt;&lt;property id=&quot;20307&quot; value=&quot;666&quot;/&gt;&lt;/object&gt;&lt;object type=&quot;3&quot; unique_id=&quot;10013&quot;&gt;&lt;property id=&quot;20148&quot; value=&quot;5&quot;/&gt;&lt;property id=&quot;20300&quot; value=&quot;Slide 10 - &amp;quot;Outline: Structure of ASP.Net Web Application&amp;quot;&quot;/&gt;&lt;property id=&quot;20307&quot; value=&quot;667&quot;/&gt;&lt;/object&gt;&lt;object type=&quot;3&quot; unique_id=&quot;10014&quot;&gt;&lt;property id=&quot;20148&quot; value=&quot;5&quot;/&gt;&lt;property id=&quot;20300&quot; value=&quot;Slide 11 - &amp;quot;ASPX Web Page and Server Control&amp;quot;&quot;/&gt;&lt;property id=&quot;20307&quot; value=&quot;706&quot;/&gt;&lt;/object&gt;&lt;object type=&quot;3&quot; unique_id=&quot;10015&quot;&gt;&lt;property id=&quot;20148&quot; value=&quot;5&quot;/&gt;&lt;property id=&quot;20300&quot; value=&quot;Slide 12 - &amp;quot;Server Controls Available&amp;quot;&quot;/&gt;&lt;property id=&quot;20307&quot; value=&quot;707&quot;/&gt;&lt;/object&gt;&lt;object type=&quot;3&quot; unique_id=&quot;10016&quot;&gt;&lt;property id=&quot;20148&quot; value=&quot;5&quot;/&gt;&lt;property id=&quot;20300&quot; value=&quot;Slide 13 - &amp;quot;aspx Web Form Design and Controls&amp;quot;&quot;/&gt;&lt;property id=&quot;20307&quot; value=&quot;709&quot;/&gt;&lt;/object&gt;&lt;object type=&quot;3&quot; unique_id=&quot;10017&quot;&gt;&lt;property id=&quot;20148&quot; value=&quot;5&quot;/&gt;&lt;property id=&quot;20300&quot; value=&quot;Slide 14 - &amp;quot;HTML Controls on Server Side&amp;quot;&quot;/&gt;&lt;property id=&quot;20307&quot; value=&quot;708&quot;/&gt;&lt;/object&gt;&lt;object type=&quot;3&quot; unique_id=&quot;10018&quot;&gt;&lt;property id=&quot;20148&quot; value=&quot;5&quot;/&gt;&lt;property id=&quot;20300&quot; value=&quot;Slide 15 - &amp;quot;Web Controls on Server Side&amp;quot;&quot;/&gt;&lt;property id=&quot;20307&quot; value=&quot;710&quot;/&gt;&lt;/object&gt;&lt;object type=&quot;3&quot; unique_id=&quot;10019&quot;&gt;&lt;property id=&quot;20148&quot; value=&quot;5&quot;/&gt;&lt;property id=&quot;20300&quot; value=&quot;Slide 16 - &amp;quot;HTML Form for an “Adder” Page&amp;quot;&quot;/&gt;&lt;property id=&quot;20307&quot; value=&quot;668&quot;/&gt;&lt;/object&gt;&lt;object type=&quot;3&quot; unique_id=&quot;10020&quot;&gt;&lt;property id=&quot;20148&quot; value=&quot;5&quot;/&gt;&lt;property id=&quot;20300&quot; value=&quot;Slide 17 - &amp;quot;How does the sever processes the input numbers?&amp;quot;&quot;/&gt;&lt;property id=&quot;20307&quot; value=&quot;669&quot;/&gt;&lt;/object&gt;&lt;object type=&quot;3&quot; unique_id=&quot;10021&quot;&gt;&lt;property id=&quot;20148&quot; value=&quot;5&quot;/&gt;&lt;property id=&quot;20300&quot; value=&quot;Slide 18 - &amp;quot;Client-Side Scripting&amp;quot;&quot;/&gt;&lt;property id=&quot;20307&quot; value=&quot;670&quot;/&gt;&lt;/object&gt;&lt;object type=&quot;3&quot; unique_id=&quot;10022&quot;&gt;&lt;property id=&quot;20148&quot; value=&quot;5&quot;/&gt;&lt;property id=&quot;20300&quot; value=&quot;Slide 19 - &amp;quot;What can be seen by View Source?&amp;quot;&quot;/&gt;&lt;property id=&quot;20307&quot; value=&quot;701&quot;/&gt;&lt;/object&gt;&lt;object type=&quot;3&quot; unique_id=&quot;10023&quot;&gt;&lt;property id=&quot;20148&quot; value=&quot;5&quot;/&gt;&lt;property id=&quot;20300&quot; value=&quot;Slide 20 - &amp;quot;Good and Bad of Client-Side Scripting&amp;quot;&quot;/&gt;&lt;property id=&quot;20307&quot; value=&quot;671&quot;/&gt;&lt;/object&gt;&lt;object type=&quot;3&quot; unique_id=&quot;10024&quot;&gt;&lt;property id=&quot;20148&quot; value=&quot;5&quot;/&gt;&lt;property id=&quot;20300&quot; value=&quot;Slide 21 - &amp;quot;Server-Side Scripting in Using html Control&amp;quot;&quot;/&gt;&lt;property id=&quot;20307&quot; value=&quot;711&quot;/&gt;&lt;/object&gt;&lt;object type=&quot;3&quot; unique_id=&quot;10025&quot;&gt;&lt;property id=&quot;20148&quot; value=&quot;5&quot;/&gt;&lt;property id=&quot;20300&quot; value=&quot;Slide 22 - &amp;quot;View Page Source: Program not visible&amp;quot;&quot;/&gt;&lt;property id=&quot;20307&quot; value=&quot;726&quot;/&gt;&lt;/object&gt;&lt;/object&gt;&lt;/object&gt;&lt;/database&gt;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15802</TotalTime>
  <Words>2312</Words>
  <Application>Microsoft Office PowerPoint</Application>
  <PresentationFormat>On-screen Show (4:3)</PresentationFormat>
  <Paragraphs>566</Paragraphs>
  <Slides>27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Blends</vt:lpstr>
      <vt:lpstr>PowerPoint Presentation</vt:lpstr>
      <vt:lpstr>Chapter 5 Outline: Application Building</vt:lpstr>
      <vt:lpstr>Web Computing Models </vt:lpstr>
      <vt:lpstr>Web Computing Models 1 and 2</vt:lpstr>
      <vt:lpstr>Web Computing Models 3 and 4</vt:lpstr>
      <vt:lpstr>Different Web Computing Model 5</vt:lpstr>
      <vt:lpstr>Chapter 5 Outline: Application Building</vt:lpstr>
      <vt:lpstr>Client-Server Architecture:  Thin and Thick Client</vt:lpstr>
      <vt:lpstr>Web Application vs. Desktop Application</vt:lpstr>
      <vt:lpstr>Web Applications &amp; Distributed Computing</vt:lpstr>
      <vt:lpstr>Web Applications &amp; Future Computing</vt:lpstr>
      <vt:lpstr>Application Domains in a Web Server</vt:lpstr>
      <vt:lpstr>Structure of ASP.Net Web Application</vt:lpstr>
      <vt:lpstr>Directories Created by Application</vt:lpstr>
      <vt:lpstr>A More Complex ASP.Net Web Application</vt:lpstr>
      <vt:lpstr>Chapter 5 Outline: Application Building</vt:lpstr>
      <vt:lpstr>ASP.Net Web Application and Its Components</vt:lpstr>
      <vt:lpstr>ASPX Web Page and Server Controls</vt:lpstr>
      <vt:lpstr>Server Controls Available</vt:lpstr>
      <vt:lpstr>ASPX Web Form Design and Controls</vt:lpstr>
      <vt:lpstr>HTML Controls on Server Side</vt:lpstr>
      <vt:lpstr>Web Controls on Server Side</vt:lpstr>
      <vt:lpstr>PowerPoint Presentation</vt:lpstr>
      <vt:lpstr>Pure HTML Form for an “Adder” Page</vt:lpstr>
      <vt:lpstr>Example of Web Computing Model with Pure HTML</vt:lpstr>
      <vt:lpstr>How does the sever process the input numbers?</vt:lpstr>
      <vt:lpstr>Example: Perl CGI Code for Generating HTML Form Source: http://perlmeme.org/tutorials/cgi_form.html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Yinong Chen</cp:lastModifiedBy>
  <cp:revision>1049</cp:revision>
  <dcterms:created xsi:type="dcterms:W3CDTF">2005-09-17T18:09:54Z</dcterms:created>
  <dcterms:modified xsi:type="dcterms:W3CDTF">2013-03-27T17:05:34Z</dcterms:modified>
</cp:coreProperties>
</file>