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762" r:id="rId2"/>
    <p:sldId id="818" r:id="rId3"/>
    <p:sldId id="805" r:id="rId4"/>
    <p:sldId id="806" r:id="rId5"/>
    <p:sldId id="807" r:id="rId6"/>
    <p:sldId id="808" r:id="rId7"/>
    <p:sldId id="809" r:id="rId8"/>
    <p:sldId id="810" r:id="rId9"/>
    <p:sldId id="811" r:id="rId10"/>
    <p:sldId id="819" r:id="rId11"/>
    <p:sldId id="813" r:id="rId12"/>
    <p:sldId id="814" r:id="rId13"/>
    <p:sldId id="815" r:id="rId14"/>
    <p:sldId id="816" r:id="rId15"/>
    <p:sldId id="817" r:id="rId16"/>
    <p:sldId id="734" r:id="rId17"/>
    <p:sldId id="779" r:id="rId18"/>
    <p:sldId id="735" r:id="rId19"/>
    <p:sldId id="736" r:id="rId20"/>
    <p:sldId id="737" r:id="rId21"/>
    <p:sldId id="744" r:id="rId22"/>
    <p:sldId id="738" r:id="rId23"/>
    <p:sldId id="763" r:id="rId24"/>
    <p:sldId id="745" r:id="rId25"/>
    <p:sldId id="746" r:id="rId26"/>
    <p:sldId id="739" r:id="rId27"/>
    <p:sldId id="740" r:id="rId28"/>
    <p:sldId id="741" r:id="rId29"/>
    <p:sldId id="742" r:id="rId30"/>
    <p:sldId id="753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F3EF"/>
    <a:srgbClr val="FFFFCC"/>
    <a:srgbClr val="AFEFE9"/>
    <a:srgbClr val="ACDEDC"/>
    <a:srgbClr val="A4D9E6"/>
    <a:srgbClr val="B3EFE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84" d="100"/>
          <a:sy n="84" d="100"/>
        </p:scale>
        <p:origin x="-90" y="-84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04DECCB1-FBC7-4624-96A1-BD99A4664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1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8B6B7833-F397-46E2-8E64-DC12C3FAD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9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B5C4-B60B-47FF-B5FA-F0C787856C74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7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73AF34-52F4-4FAB-860E-F5EBB62A99FE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6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054791-7209-456C-BCC6-1027075C3EF2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2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F12B7D-E873-44E8-82CF-C4A6ADA428D3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34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1D65F1-EAF9-429C-ACDC-4EABF517801B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177BAE-1253-498B-9240-3AB082C4C590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7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A1BB79-5ADD-41A6-BCF6-B7722DCEB17B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35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A23F6-8CC0-4964-94D5-9A74D1EBA01A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5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323AD7-9D29-4E88-9D30-BCD51DB20551}" type="slidenum">
              <a:rPr lang="en-US" b="0" smtClean="0">
                <a:latin typeface="Arial" charset="0"/>
              </a:rPr>
              <a:pPr/>
              <a:t>21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5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E1C1D9-3B27-41A1-9EB2-C1B9AE9E4B17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7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94C9F1-707B-4167-9FB8-23D0D6FC767C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06AEFF-D91C-4585-86E1-904D6DC79557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0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4BA057-9880-4AD7-BCD4-BF87BE432EA2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72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67BBB-F13E-4C7F-9140-91770C3B4050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2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9E543A-891A-4D5B-A26A-AD596BC10C34}" type="slidenum">
              <a:rPr lang="en-US" b="0" smtClean="0">
                <a:latin typeface="Arial" charset="0"/>
              </a:rPr>
              <a:pPr/>
              <a:t>27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80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D8B3F-AAA7-418E-96ED-613990091A00}" type="slidenum">
              <a:rPr lang="en-US" b="0" smtClean="0">
                <a:latin typeface="Arial" charset="0"/>
              </a:rPr>
              <a:pPr/>
              <a:t>28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43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2838CC-2884-4E8B-B7A3-F9AB3FA6EC60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21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A08ECC-48F9-499D-B447-2E5CC1E0C456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4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1DBCEB-13F5-40ED-A2FA-275C5A5BA2E4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3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C7DF95-FA23-41C9-8A40-A79BCB9F6786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1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A561E3-D122-4D39-9E6B-BC854A5AED46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0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B8965A-ADEA-4F48-9EEC-D0308FBBAFAF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3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4C5C33-676C-4FB1-B130-A6411000D442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7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1AABC2-E315-4A24-8E0E-34D61D82EB8A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8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6A7A34-3FA6-49DE-8831-7A023FDFFA5B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50391-7115-45FF-9EA1-533E045BE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7DBE4-EBC8-4095-BE4D-DB74DB02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18577-E0DE-419B-821F-B1ECE5620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1CA94-FAA2-403A-BA12-C27CC0595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A6B7F-9376-4BFB-BE06-E9D7C2C92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0ED30-9BE9-4066-9D63-3183C8CB6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ECA7-6059-4799-99B9-1FC337A90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DAF9-3D0E-4D82-9884-E3F50E3DD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CFDF-AC8C-447D-B66D-60E6C6EB4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F342D-940F-4A6E-A3F7-D9B2B613F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86DE5-F01A-4276-B909-D3EBE0FCA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B544-7ED1-4A7F-8844-A71BF7C55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0B5CB6-CBD5-485B-9872-DABA9933D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03213" y="1585913"/>
            <a:ext cx="8458200" cy="1233487"/>
          </a:xfrm>
        </p:spPr>
        <p:txBody>
          <a:bodyPr/>
          <a:lstStyle/>
          <a:p>
            <a:pPr algn="ctr"/>
            <a:r>
              <a:rPr lang="en-US" sz="2400" dirty="0" smtClean="0"/>
              <a:t>Lecture 19</a:t>
            </a:r>
            <a:br>
              <a:rPr lang="en-US" sz="2400" dirty="0" smtClean="0"/>
            </a:b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219200" y="3048000"/>
            <a:ext cx="6934200" cy="2438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Building Web Applications Using Components</a:t>
            </a:r>
          </a:p>
          <a:p>
            <a:pPr>
              <a:defRPr/>
            </a:pPr>
            <a:r>
              <a:rPr lang="en-US" dirty="0" smtClean="0"/>
              <a:t>(Continued)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Server Control and User Control</a:t>
            </a:r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7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4" y="1524000"/>
            <a:ext cx="8424240" cy="410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Example: AJAX </a:t>
            </a:r>
            <a:r>
              <a:rPr lang="en-US" dirty="0">
                <a:solidFill>
                  <a:srgbClr val="C00000"/>
                </a:solidFill>
              </a:rPr>
              <a:t>Web Controls</a:t>
            </a: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3F7020-1F52-447E-A139-BDE44E7411FD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18935" y="3285400"/>
            <a:ext cx="4871920" cy="1782252"/>
          </a:xfrm>
          <a:prstGeom prst="rect">
            <a:avLst/>
          </a:prstGeom>
          <a:noFill/>
          <a:ln w="285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248400" y="3056800"/>
            <a:ext cx="914400" cy="457200"/>
          </a:xfrm>
          <a:prstGeom prst="wedgeRoundRectCallout">
            <a:avLst>
              <a:gd name="adj1" fmla="val -201210"/>
              <a:gd name="adj2" fmla="val 2043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Label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224665" y="4523597"/>
            <a:ext cx="914400" cy="457200"/>
          </a:xfrm>
          <a:prstGeom prst="wedgeRoundRectCallout">
            <a:avLst>
              <a:gd name="adj1" fmla="val -53531"/>
              <a:gd name="adj2" fmla="val -1085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Button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532210" y="2452300"/>
            <a:ext cx="1611790" cy="1563993"/>
          </a:xfrm>
          <a:prstGeom prst="wedgeRoundRectCallout">
            <a:avLst>
              <a:gd name="adj1" fmla="val -45397"/>
              <a:gd name="adj2" fmla="val 6643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Define the area in which partial  data refresh is allowed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94645" y="4326824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94645" y="3487919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-1665" y="2929802"/>
            <a:ext cx="247650" cy="2286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>
            <a:cxnSpLocks noChangeShapeType="1"/>
            <a:stCxn id="13" idx="3"/>
          </p:cNvCxnSpPr>
          <p:nvPr/>
        </p:nvCxnSpPr>
        <p:spPr bwMode="auto">
          <a:xfrm>
            <a:off x="2371045" y="3602219"/>
            <a:ext cx="1283505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6" idx="3"/>
          </p:cNvCxnSpPr>
          <p:nvPr/>
        </p:nvCxnSpPr>
        <p:spPr bwMode="auto">
          <a:xfrm>
            <a:off x="2371045" y="4441124"/>
            <a:ext cx="1062530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8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4" grpId="0" animBg="1"/>
      <p:bldP spid="6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r>
              <a:rPr lang="en-US" dirty="0" smtClean="0"/>
              <a:t>Example: AJAX </a:t>
            </a:r>
            <a:r>
              <a:rPr lang="en-US" dirty="0" smtClean="0">
                <a:solidFill>
                  <a:srgbClr val="C00000"/>
                </a:solidFill>
              </a:rPr>
              <a:t>Web Controls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02EA4-93B4-4195-A427-3C8C0E6E8D07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762000"/>
            <a:ext cx="8272462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609600" y="3810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609600" y="4191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4191000" y="160020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>
            <a:spLocks noChangeArrowheads="1"/>
          </p:cNvSpPr>
          <p:nvPr/>
        </p:nvSpPr>
        <p:spPr bwMode="auto">
          <a:xfrm flipH="1">
            <a:off x="381000" y="1645920"/>
            <a:ext cx="3810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57800" y="1447800"/>
            <a:ext cx="3749675" cy="923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b="0" dirty="0" smtClean="0"/>
              <a:t>What control does the </a:t>
            </a:r>
            <a:r>
              <a:rPr lang="en-US" b="0" dirty="0" smtClean="0">
                <a:solidFill>
                  <a:srgbClr val="C00000"/>
                </a:solidFill>
              </a:rPr>
              <a:t>form</a:t>
            </a:r>
            <a:r>
              <a:rPr lang="en-US" b="0" dirty="0" smtClean="0"/>
              <a:t> belong to?</a:t>
            </a:r>
          </a:p>
          <a:p>
            <a:pPr marL="285750" indent="-174625">
              <a:buFont typeface="Arial" pitchFamily="34" charset="0"/>
              <a:buChar char="•"/>
              <a:defRPr/>
            </a:pPr>
            <a:r>
              <a:rPr lang="en-US" b="0" dirty="0" smtClean="0"/>
              <a:t>Server control or user control?</a:t>
            </a:r>
          </a:p>
          <a:p>
            <a:pPr marL="285750" indent="-174625">
              <a:buFont typeface="Arial" pitchFamily="34" charset="0"/>
              <a:buChar char="•"/>
              <a:defRPr/>
            </a:pPr>
            <a:r>
              <a:rPr lang="en-US" b="0" dirty="0" smtClean="0"/>
              <a:t>Web control or html control?</a:t>
            </a:r>
          </a:p>
        </p:txBody>
      </p:sp>
    </p:spTree>
    <p:extLst>
      <p:ext uri="{BB962C8B-B14F-4D97-AF65-F5344CB8AC3E}">
        <p14:creationId xmlns:p14="http://schemas.microsoft.com/office/powerpoint/2010/main" val="27230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ctrTitle"/>
          </p:nvPr>
        </p:nvSpPr>
        <p:spPr>
          <a:xfrm>
            <a:off x="1828800" y="1143000"/>
            <a:ext cx="6324600" cy="1462088"/>
          </a:xfrm>
        </p:spPr>
        <p:txBody>
          <a:bodyPr/>
          <a:lstStyle/>
          <a:p>
            <a:r>
              <a:rPr lang="en-US" dirty="0" smtClean="0"/>
              <a:t>Can I display XML format without Writing an XSL program?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7543800" cy="1752600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 Server Controls!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they better than my XLS program?</a:t>
            </a:r>
            <a:endParaRPr lang="en-US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0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Web Controls to Display XML File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421688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dirty="0" smtClean="0"/>
              <a:t>&lt;html </a:t>
            </a:r>
            <a:r>
              <a:rPr lang="en-US" sz="1800" dirty="0" err="1" smtClean="0"/>
              <a:t>xmlns</a:t>
            </a:r>
            <a:r>
              <a:rPr lang="en-US" sz="1800" dirty="0" smtClean="0"/>
              <a:t>="http://www.w3.org/1999/xhtml"&gt;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&lt;head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="server"&gt; &lt;title&gt;Display XML File&lt;/title&gt; &lt;/head&gt;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&lt;body&gt;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&lt;form id="form1"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&lt;div&gt;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&lt;/div&gt;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>
                <a:solidFill>
                  <a:srgbClr val="C00000"/>
                </a:solidFill>
              </a:rPr>
              <a:t>asp:XmlDataSource</a:t>
            </a:r>
            <a:r>
              <a:rPr lang="en-US" sz="1800" dirty="0" smtClean="0"/>
              <a:t> ID="XmlDataSource1"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DataFile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rgbClr val="0000FF"/>
                </a:solidFill>
              </a:rPr>
              <a:t>http://venus.eas.asu.edu/</a:t>
            </a:r>
            <a:r>
              <a:rPr lang="en-US" sz="1800" dirty="0" err="1" smtClean="0">
                <a:solidFill>
                  <a:srgbClr val="0000FF"/>
                </a:solidFill>
              </a:rPr>
              <a:t>WSRepository</a:t>
            </a:r>
            <a:r>
              <a:rPr lang="en-US" sz="1800" dirty="0" smtClean="0">
                <a:solidFill>
                  <a:srgbClr val="0000FF"/>
                </a:solidFill>
              </a:rPr>
              <a:t>/xml/Courses.xml</a:t>
            </a:r>
            <a:r>
              <a:rPr lang="en-US" sz="1800" dirty="0" smtClean="0"/>
              <a:t>"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XPath</a:t>
            </a:r>
            <a:r>
              <a:rPr lang="en-US" sz="1800" dirty="0" smtClean="0"/>
              <a:t>="/Courses/Course/*"&gt;&lt;/</a:t>
            </a:r>
            <a:r>
              <a:rPr lang="en-US" sz="1800" dirty="0" err="1" smtClean="0"/>
              <a:t>asp:XmlDataSource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</a:t>
            </a:r>
            <a:r>
              <a:rPr lang="en-US" sz="1800" dirty="0" err="1" smtClean="0">
                <a:solidFill>
                  <a:srgbClr val="C00000"/>
                </a:solidFill>
              </a:rPr>
              <a:t>asp:GridView</a:t>
            </a:r>
            <a:r>
              <a:rPr lang="en-US" sz="1800" dirty="0" smtClean="0"/>
              <a:t> ID="GridView1"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  <a:r>
              <a:rPr lang="en-US" sz="1800" dirty="0" err="1" smtClean="0"/>
              <a:t>DataSourceID</a:t>
            </a:r>
            <a:r>
              <a:rPr lang="en-US" sz="1800" dirty="0" smtClean="0"/>
              <a:t>="XmlDataSource1"&gt;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</a:t>
            </a:r>
            <a:r>
              <a:rPr lang="en-US" sz="1800" dirty="0" err="1" smtClean="0"/>
              <a:t>asp:GridView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&lt;</a:t>
            </a:r>
            <a:r>
              <a:rPr lang="en-US" sz="1800" dirty="0" err="1" smtClean="0">
                <a:solidFill>
                  <a:srgbClr val="C00000"/>
                </a:solidFill>
              </a:rPr>
              <a:t>asp:TreeView</a:t>
            </a:r>
            <a:r>
              <a:rPr lang="en-US" sz="1800" dirty="0" smtClean="0"/>
              <a:t> ID="TreeView1" </a:t>
            </a:r>
            <a:r>
              <a:rPr lang="en-US" sz="1800" dirty="0" err="1" smtClean="0"/>
              <a:t>runat</a:t>
            </a:r>
            <a:r>
              <a:rPr lang="en-US" sz="1800" dirty="0" smtClean="0"/>
              <a:t>="server" </a:t>
            </a:r>
            <a:r>
              <a:rPr lang="en-US" sz="1800" dirty="0" err="1" smtClean="0"/>
              <a:t>DataSourceID</a:t>
            </a:r>
            <a:r>
              <a:rPr lang="en-US" sz="1800" dirty="0" smtClean="0"/>
              <a:t>="XmlDataSource1"&gt;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</a:t>
            </a:r>
            <a:r>
              <a:rPr lang="en-US" sz="1800" dirty="0" err="1" smtClean="0"/>
              <a:t>asp:TreeView</a:t>
            </a:r>
            <a:r>
              <a:rPr lang="en-US" sz="1800" dirty="0" smtClean="0"/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&lt;/form&gt;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&lt;/html&gt;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E9D79B-69A1-46EF-B291-1E852941CACC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04800" y="32004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81000" y="41910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81000" y="4876800"/>
            <a:ext cx="3048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495800" y="2133600"/>
            <a:ext cx="22098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asp:XmlDataSource 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315200" y="18669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asp:GridView 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315200" y="25146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asp:TreeView </a:t>
            </a:r>
          </a:p>
        </p:txBody>
      </p:sp>
      <p:cxnSp>
        <p:nvCxnSpPr>
          <p:cNvPr id="12" name="Straight Arrow Connector 11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6705600" y="2133600"/>
            <a:ext cx="609600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6705600" y="2400300"/>
            <a:ext cx="609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09950" y="2514600"/>
            <a:ext cx="742950" cy="533400"/>
            <a:chOff x="3409950" y="2514600"/>
            <a:chExt cx="742325" cy="533400"/>
          </a:xfrm>
        </p:grpSpPr>
        <p:sp>
          <p:nvSpPr>
            <p:cNvPr id="26639" name="Oval 14"/>
            <p:cNvSpPr>
              <a:spLocks noChangeArrowheads="1"/>
            </p:cNvSpPr>
            <p:nvPr/>
          </p:nvSpPr>
          <p:spPr bwMode="auto">
            <a:xfrm>
              <a:off x="3409950" y="2514600"/>
              <a:ext cx="7239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600" b="0"/>
            </a:p>
          </p:txBody>
        </p:sp>
        <p:sp>
          <p:nvSpPr>
            <p:cNvPr id="26640" name="TextBox 15"/>
            <p:cNvSpPr txBox="1">
              <a:spLocks noChangeArrowheads="1"/>
            </p:cNvSpPr>
            <p:nvPr/>
          </p:nvSpPr>
          <p:spPr bwMode="auto">
            <a:xfrm>
              <a:off x="3429000" y="2596634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/>
                <a:t>XML</a:t>
              </a:r>
            </a:p>
          </p:txBody>
        </p:sp>
      </p:grpSp>
      <p:cxnSp>
        <p:nvCxnSpPr>
          <p:cNvPr id="18" name="Elbow Connector 17"/>
          <p:cNvCxnSpPr>
            <a:cxnSpLocks noChangeShapeType="1"/>
            <a:stCxn id="26640" idx="3"/>
            <a:endCxn id="8" idx="1"/>
          </p:cNvCxnSpPr>
          <p:nvPr/>
        </p:nvCxnSpPr>
        <p:spPr bwMode="auto">
          <a:xfrm flipV="1">
            <a:off x="4152900" y="2400300"/>
            <a:ext cx="342900" cy="381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>
            <a:off x="1981200" y="3810000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95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GridView and TreeView Web Controls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802301-BE30-4AA6-8B89-90815248C530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17526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143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457200" y="2360613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 &lt;</a:t>
            </a:r>
            <a:r>
              <a:rPr lang="en-US" b="0">
                <a:solidFill>
                  <a:srgbClr val="C00000"/>
                </a:solidFill>
              </a:rPr>
              <a:t>asp:GridView</a:t>
            </a:r>
            <a:r>
              <a:rPr lang="en-US" b="0"/>
              <a:t> ID="GridView1" runat="server" </a:t>
            </a:r>
          </a:p>
          <a:p>
            <a:r>
              <a:rPr lang="en-US" b="0"/>
              <a:t>	DataSourceID="XmlDataSource1"&gt;</a:t>
            </a:r>
          </a:p>
          <a:p>
            <a:r>
              <a:rPr lang="en-US" b="0"/>
              <a:t>&lt;/asp:GridView&gt;</a:t>
            </a:r>
          </a:p>
          <a:p>
            <a:r>
              <a:rPr lang="en-US" b="0"/>
              <a:t>Display the attributes at the top level of the tree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810000"/>
            <a:ext cx="487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&lt;</a:t>
            </a:r>
            <a:r>
              <a:rPr lang="en-US" b="0">
                <a:solidFill>
                  <a:srgbClr val="0000FF"/>
                </a:solidFill>
              </a:rPr>
              <a:t>asp:TreeView</a:t>
            </a:r>
            <a:r>
              <a:rPr lang="en-US" b="0"/>
              <a:t> ID="TreeView1" runat="server" </a:t>
            </a:r>
          </a:p>
          <a:p>
            <a:r>
              <a:rPr lang="en-US" b="0"/>
              <a:t>	DataSourceID="XmlDataSource1"&gt;</a:t>
            </a:r>
          </a:p>
          <a:p>
            <a:r>
              <a:rPr lang="en-US" b="0"/>
              <a:t>&lt;/asp:TreeView&gt;</a:t>
            </a:r>
          </a:p>
          <a:p>
            <a:r>
              <a:rPr lang="en-US" b="0"/>
              <a:t>Display the element names of the XML file</a:t>
            </a:r>
          </a:p>
        </p:txBody>
      </p:sp>
    </p:spTree>
    <p:extLst>
      <p:ext uri="{BB962C8B-B14F-4D97-AF65-F5344CB8AC3E}">
        <p14:creationId xmlns:p14="http://schemas.microsoft.com/office/powerpoint/2010/main" val="17152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DataBinding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Control</a:t>
            </a:r>
            <a:r>
              <a:rPr lang="en-US" sz="2800" dirty="0" smtClean="0"/>
              <a:t> to Display Contents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574088" cy="46085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&lt;asp:XmlDataSource ID="XmlDataSource1" runat="server" 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DataFile="http://venus.eas.asu.edu/WSRepository/xml/Courses.xml" 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XPath="/Courses/Course/*"&gt;&lt;/asp:XmlDataSource&gt;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&lt;asp:TreeView ID="TreeView1" runat="server" DataSourceID="XmlDataSource1"&gt;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	&lt;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DataBindings</a:t>
            </a:r>
            <a:r>
              <a:rPr lang="en-US" sz="180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DataMember="Name" TextField = "#InnerText" 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DataMember="Code"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DataMember="Level"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DataMember="Room"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		&lt;asp:TreeNodeBinding DataMember="Cap" TextField = "#InnerText"/&gt;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	&lt;/</a:t>
            </a:r>
            <a:r>
              <a:rPr lang="en-US" sz="1800" smtClean="0">
                <a:solidFill>
                  <a:srgbClr val="0000FF"/>
                </a:solidFill>
                <a:latin typeface="Arial" charset="0"/>
                <a:cs typeface="Arial" charset="0"/>
              </a:rPr>
              <a:t>DataBindings</a:t>
            </a:r>
            <a:r>
              <a:rPr lang="en-US" sz="1800" smtClean="0">
                <a:latin typeface="Arial" charset="0"/>
                <a:cs typeface="Arial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&lt;/asp:TreeView&gt;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330944-76B7-40F5-B93E-956FF087059E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962400"/>
            <a:ext cx="50958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5334000"/>
            <a:ext cx="2600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How can you display the header and contents?</a:t>
            </a:r>
          </a:p>
        </p:txBody>
      </p:sp>
      <p:pic>
        <p:nvPicPr>
          <p:cNvPr id="28678" name="Picture 6" descr="C:\Users\yinong\AppData\Local\Microsoft\Windows\Temporary Internet Files\Content.IE5\0KSEN3QS\MMj03363960000[1]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229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178B7-C2D9-4C26-A8E8-25AFB93A5037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Structure of </a:t>
            </a:r>
            <a:r>
              <a:rPr lang="en-US" dirty="0" err="1" smtClean="0"/>
              <a:t>ASP.Net</a:t>
            </a:r>
            <a:r>
              <a:rPr lang="en-US" dirty="0" smtClean="0"/>
              <a:t> Application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5257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ASPX files and server (html and Web)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3200" b="1" dirty="0" smtClean="0">
                <a:solidFill>
                  <a:schemeClr val="folHlink"/>
                </a:solidFill>
              </a:rPr>
              <a:t>ASCX files and (Web) user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err="1" smtClean="0"/>
              <a:t>Web.config</a:t>
            </a:r>
            <a:r>
              <a:rPr lang="en-US" dirty="0" smtClean="0"/>
              <a:t> files containing </a:t>
            </a:r>
            <a:br>
              <a:rPr lang="en-US" dirty="0" smtClean="0"/>
            </a:br>
            <a:r>
              <a:rPr lang="en-US" dirty="0" smtClean="0"/>
              <a:t>configuration settings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Global.asax</a:t>
            </a:r>
            <a:r>
              <a:rPr lang="en-US" dirty="0" smtClean="0"/>
              <a:t> file containing </a:t>
            </a:r>
            <a:br>
              <a:rPr lang="en-US" dirty="0" smtClean="0"/>
            </a:br>
            <a:r>
              <a:rPr lang="en-US" dirty="0" smtClean="0"/>
              <a:t>global application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DLL (dynamic link library) files containing custom types employed by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305800" cy="623888"/>
          </a:xfrm>
        </p:spPr>
        <p:txBody>
          <a:bodyPr/>
          <a:lstStyle/>
          <a:p>
            <a:pPr algn="ctr"/>
            <a:r>
              <a:rPr lang="en-US" sz="2800" smtClean="0"/>
              <a:t>What is a (Web) User Control as a Component?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What can be used for building a Web application?</a:t>
            </a:r>
          </a:p>
          <a:p>
            <a:r>
              <a:rPr lang="en-US" dirty="0" smtClean="0"/>
              <a:t>Remote components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Web APIs</a:t>
            </a:r>
          </a:p>
          <a:p>
            <a:r>
              <a:rPr lang="en-US" dirty="0" smtClean="0"/>
              <a:t>Local components</a:t>
            </a:r>
          </a:p>
          <a:p>
            <a:pPr lvl="1"/>
            <a:r>
              <a:rPr lang="en-US" dirty="0" smtClean="0"/>
              <a:t>Server Controls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User </a:t>
            </a:r>
            <a:r>
              <a:rPr lang="en-US" dirty="0" smtClean="0">
                <a:solidFill>
                  <a:srgbClr val="0000FF"/>
                </a:solidFill>
              </a:rPr>
              <a:t>Controls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>
                <a:solidFill>
                  <a:srgbClr val="0000FF"/>
                </a:solidFill>
              </a:rPr>
              <a:t>Use multiple server controls and even DLL functions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>
                <a:solidFill>
                  <a:srgbClr val="0000FF"/>
                </a:solidFill>
              </a:rPr>
              <a:t>Need frequently</a:t>
            </a:r>
          </a:p>
          <a:p>
            <a:pPr lvl="1"/>
            <a:r>
              <a:rPr lang="en-US" dirty="0" smtClean="0"/>
              <a:t>DLL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2717B6-F64D-48FA-9525-0C6A2C3F1A69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3D21CF-609D-45BD-95F1-E8D71105A58F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User Controls in ASCX File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97888" cy="5410200"/>
          </a:xfrm>
        </p:spPr>
        <p:txBody>
          <a:bodyPr/>
          <a:lstStyle/>
          <a:p>
            <a:pPr marL="465138" indent="-465138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user control </a:t>
            </a:r>
            <a:r>
              <a:rPr lang="en-US" dirty="0" smtClean="0"/>
              <a:t>is a new “server control” that you build;</a:t>
            </a:r>
          </a:p>
          <a:p>
            <a:pPr marL="465138" indent="-465138" eaLnBrk="1" hangingPunct="1"/>
            <a:r>
              <a:rPr lang="en-US" dirty="0" smtClean="0"/>
              <a:t>It is a custom control (object) built from user code, HTML controls, and Web controls;</a:t>
            </a:r>
          </a:p>
          <a:p>
            <a:pPr marL="465138" indent="-465138" eaLnBrk="1" hangingPunct="1"/>
            <a:r>
              <a:rPr lang="en-US" dirty="0" smtClean="0"/>
              <a:t>It is a mechanism for building </a:t>
            </a:r>
            <a:r>
              <a:rPr lang="en-US" b="1" dirty="0" smtClean="0"/>
              <a:t>reusable</a:t>
            </a:r>
            <a:r>
              <a:rPr lang="en-US" dirty="0" smtClean="0"/>
              <a:t> ASP.NET components that can be shared by multiple pages. Without using users controls, you may need to repeat the code multiple times.</a:t>
            </a:r>
          </a:p>
          <a:p>
            <a:pPr marL="465138" indent="-465138" eaLnBrk="1" hangingPunct="1"/>
            <a:r>
              <a:rPr lang="en-US" dirty="0" smtClean="0"/>
              <a:t>It does not create a “form” or page, and cannot be directly accessed from a browser; Instead, it adds a user-controlled item (component) into a ASPX page</a:t>
            </a:r>
          </a:p>
          <a:p>
            <a:pPr marL="465138" indent="-465138" eaLnBrk="1" hangingPunct="1"/>
            <a:r>
              <a:rPr lang="en-US" dirty="0" smtClean="0"/>
              <a:t>Unlike a DLL file, a user control is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 pre-compiled and the just-in-time compilation and execution model applies.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0250"/>
            <a:ext cx="2333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Example: Creating a User Control Item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269288" cy="1752600"/>
          </a:xfrm>
        </p:spPr>
        <p:txBody>
          <a:bodyPr/>
          <a:lstStyle/>
          <a:p>
            <a:r>
              <a:rPr lang="en-US" smtClean="0"/>
              <a:t>After you opened your Website project, use VS menu: Website </a:t>
            </a:r>
            <a:r>
              <a:rPr lang="en-US" smtClean="0">
                <a:sym typeface="Wingdings" pitchFamily="2" charset="2"/>
              </a:rPr>
              <a:t> Add New Item</a:t>
            </a:r>
            <a:endParaRPr lang="en-US" smtClean="0"/>
          </a:p>
          <a:p>
            <a:endParaRPr lang="en-US" smtClean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68284D-5780-410A-83BA-0FEEB5E97C47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2614613" y="21336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1</a:t>
            </a: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2743200"/>
            <a:ext cx="82724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>
            <a:spLocks noChangeArrowheads="1"/>
          </p:cNvSpPr>
          <p:nvPr/>
        </p:nvSpPr>
        <p:spPr bwMode="auto">
          <a:xfrm>
            <a:off x="7058025" y="35433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2</a:t>
            </a: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4312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>
            <a:spLocks noChangeArrowheads="1"/>
          </p:cNvSpPr>
          <p:nvPr/>
        </p:nvSpPr>
        <p:spPr bwMode="auto">
          <a:xfrm flipH="1">
            <a:off x="6248400" y="22098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4</a:t>
            </a:r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3429000" y="5943600"/>
            <a:ext cx="381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9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Programming Models </a:t>
            </a:r>
          </a:p>
          <a:p>
            <a:r>
              <a:rPr lang="en-US" dirty="0"/>
              <a:t>Web Application Architecture</a:t>
            </a:r>
          </a:p>
          <a:p>
            <a:r>
              <a:rPr lang="en-US" dirty="0"/>
              <a:t>Web Application Controls and Components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Server Controls (HTML and Web Controls)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User </a:t>
            </a:r>
            <a:r>
              <a:rPr lang="en-US" sz="2400" b="1" dirty="0" smtClean="0">
                <a:solidFill>
                  <a:srgbClr val="0000FF"/>
                </a:solidFill>
              </a:rPr>
              <a:t>Controls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Web Configuration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Cookies, 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6764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3716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7900219" y="2440134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28600" y="28650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L19</a:t>
            </a:r>
            <a:endParaRPr lang="en-US" dirty="0"/>
          </a:p>
        </p:txBody>
      </p:sp>
      <p:sp>
        <p:nvSpPr>
          <p:cNvPr id="9" name="Left Brace 2"/>
          <p:cNvSpPr>
            <a:spLocks/>
          </p:cNvSpPr>
          <p:nvPr/>
        </p:nvSpPr>
        <p:spPr bwMode="auto">
          <a:xfrm>
            <a:off x="882650" y="2667000"/>
            <a:ext cx="304800" cy="731468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Control Design: </a:t>
            </a:r>
            <a:r>
              <a:rPr lang="en-US" smtClean="0">
                <a:solidFill>
                  <a:srgbClr val="C00000"/>
                </a:solidFill>
              </a:rPr>
              <a:t>ascx</a:t>
            </a:r>
            <a:r>
              <a:rPr lang="en-US" smtClean="0"/>
              <a:t> Item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135063"/>
            <a:ext cx="8269288" cy="39703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&lt;%@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Control</a:t>
            </a:r>
            <a:r>
              <a:rPr lang="en-US" dirty="0" smtClean="0">
                <a:latin typeface="Arial" charset="0"/>
                <a:cs typeface="Arial" charset="0"/>
              </a:rPr>
              <a:t> Language="C#"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AutoEventWireup</a:t>
            </a:r>
            <a:r>
              <a:rPr lang="en-US" dirty="0" smtClean="0">
                <a:latin typeface="Arial" charset="0"/>
                <a:cs typeface="Arial" charset="0"/>
              </a:rPr>
              <a:t>="true"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err="1" smtClean="0">
                <a:latin typeface="Arial" charset="0"/>
                <a:cs typeface="Arial" charset="0"/>
              </a:rPr>
              <a:t>CodeFile</a:t>
            </a:r>
            <a:r>
              <a:rPr lang="en-US" dirty="0" smtClean="0">
                <a:latin typeface="Arial" charset="0"/>
                <a:cs typeface="Arial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WebUserControl.ascx.cs</a:t>
            </a:r>
            <a:r>
              <a:rPr lang="en-US" dirty="0" smtClean="0">
                <a:latin typeface="Arial" charset="0"/>
                <a:cs typeface="Arial" charset="0"/>
              </a:rPr>
              <a:t>" </a:t>
            </a:r>
          </a:p>
          <a:p>
            <a:pPr marL="463550" indent="-463550">
              <a:buFont typeface="Wingdings" pitchFamily="2" charset="2"/>
              <a:buNone/>
            </a:pPr>
            <a:r>
              <a:rPr lang="en-US" dirty="0" smtClean="0">
                <a:latin typeface="Arial" charset="0"/>
                <a:cs typeface="Arial" charset="0"/>
              </a:rPr>
              <a:t>	Inherits="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SemesterOffer</a:t>
            </a:r>
            <a:r>
              <a:rPr lang="en-US" dirty="0" smtClean="0">
                <a:latin typeface="Arial" charset="0"/>
                <a:cs typeface="Arial" charset="0"/>
              </a:rPr>
              <a:t>" %&gt;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D28DB4-888A-4651-9C17-6F068074F943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400"/>
            <a:ext cx="5272088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3200400"/>
            <a:ext cx="82692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>
                <a:latin typeface="Arial" charset="0"/>
                <a:cs typeface="Arial" charset="0"/>
              </a:rPr>
              <a:t>&lt;asp:Label ID="lblSemester" runat="server" Text="</a:t>
            </a:r>
            <a:r>
              <a:rPr lang="en-US" sz="2800" b="0">
                <a:solidFill>
                  <a:srgbClr val="0000FF"/>
                </a:solidFill>
                <a:latin typeface="Arial" charset="0"/>
                <a:cs typeface="Arial" charset="0"/>
              </a:rPr>
              <a:t>Semester</a:t>
            </a:r>
            <a:r>
              <a:rPr lang="en-US" sz="2800" b="0">
                <a:latin typeface="Arial" charset="0"/>
                <a:cs typeface="Arial" charset="0"/>
              </a:rPr>
              <a:t>"&gt;&lt;/asp:Label&gt;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0">
                <a:latin typeface="Arial" charset="0"/>
                <a:cs typeface="Arial" charset="0"/>
              </a:rPr>
              <a:t>&lt;asp:Label ID="lblYear" runat="server" Text="</a:t>
            </a:r>
            <a:r>
              <a:rPr lang="en-US" sz="2800" b="0">
                <a:solidFill>
                  <a:srgbClr val="0000FF"/>
                </a:solidFill>
                <a:latin typeface="Arial" charset="0"/>
                <a:cs typeface="Arial" charset="0"/>
              </a:rPr>
              <a:t>Year</a:t>
            </a:r>
            <a:r>
              <a:rPr lang="en-US" sz="2800" b="0">
                <a:latin typeface="Arial" charset="0"/>
                <a:cs typeface="Arial" charset="0"/>
              </a:rPr>
              <a:t>"&gt;&lt;/asp:Label&gt;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800" b="0">
              <a:latin typeface="Arial" charset="0"/>
              <a:cs typeface="Arial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858000" y="773113"/>
            <a:ext cx="208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SemesterOffer.ascx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048000" y="57912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Code behind </a:t>
            </a:r>
            <a:r>
              <a:rPr lang="en-US" smtClean="0">
                <a:solidFill>
                  <a:srgbClr val="C00000"/>
                </a:solidFill>
              </a:rPr>
              <a:t>ascx</a:t>
            </a:r>
            <a:r>
              <a:rPr lang="en-US" smtClean="0"/>
              <a:t> Item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85800" y="1135063"/>
            <a:ext cx="7772400" cy="54943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public partial class SemesterOffer : System.Web.UI.UserControl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{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protected void Page_Load(object sender, EventArgs e)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{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String semester, 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Int32 m = DateTime.Now.Month;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if (m &lt;= 5) semester = "Spring";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else if (m &lt;= 7) semester = "Summer";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else semester = "Fall“;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Int32 yr = DateTime.Now.Year;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year = yr.ToString();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lblSemester.Text = semester;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	lblYear.Text = year;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      }</a:t>
            </a:r>
          </a:p>
          <a:p>
            <a:pPr marL="0" indent="0">
              <a:buFont typeface="Wingdings" pitchFamily="2" charset="2"/>
              <a:buNone/>
              <a:tabLst>
                <a:tab pos="914400" algn="l"/>
                <a:tab pos="1377950" algn="l"/>
              </a:tabLst>
            </a:pPr>
            <a:r>
              <a:rPr lang="en-US" sz="200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644E4-A1C9-470A-9D1F-F39C24758B40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248400" y="773113"/>
            <a:ext cx="233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SemesterOffer.</a:t>
            </a:r>
            <a:r>
              <a:rPr lang="en-US" dirty="0" err="1">
                <a:solidFill>
                  <a:srgbClr val="FF0000"/>
                </a:solidFill>
              </a:rPr>
              <a:t>ascx.cs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3EC0B0-497D-4B04-B438-FD4FE97A28B2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23888"/>
          </a:xfrm>
        </p:spPr>
        <p:txBody>
          <a:bodyPr/>
          <a:lstStyle/>
          <a:p>
            <a:pPr eaLnBrk="1" hangingPunct="1"/>
            <a:r>
              <a:rPr lang="en-US" smtClean="0"/>
              <a:t>Add an </a:t>
            </a:r>
            <a:r>
              <a:rPr lang="en-US" smtClean="0">
                <a:solidFill>
                  <a:srgbClr val="C00000"/>
                </a:solidFill>
              </a:rPr>
              <a:t>ascx</a:t>
            </a:r>
            <a:r>
              <a:rPr lang="en-US" smtClean="0"/>
              <a:t> Item into an </a:t>
            </a:r>
            <a:r>
              <a:rPr lang="en-US" smtClean="0">
                <a:solidFill>
                  <a:srgbClr val="C00000"/>
                </a:solidFill>
              </a:rPr>
              <a:t>aspx</a:t>
            </a:r>
            <a:r>
              <a:rPr lang="en-US" smtClean="0"/>
              <a:t> Page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1106488"/>
            <a:ext cx="8839200" cy="5751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&lt;%@ Page Language="C#" AutoEventWireup="true"  CodeFile="Default.aspx.cs" Inherits="_Default" %&gt;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&lt;%@ Register TagPrefix = "cse" TagName="semester" 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	src="SemesterOffer.ascx" %&gt;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&lt;html xmlns="http://www.w3.org/1999/xhtml"&gt;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&lt;head runat="server"&gt; &lt;title&gt;User Control&lt;/title&gt; &lt;/head&gt;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&lt;body&gt;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&lt;h2&gt;CSE445/598 Distributed Software Development&lt;/h2&gt;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&lt;form id="Form1" runat = "server"&gt;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	&lt;cse:semester runat = "server" /&gt;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		&lt;/form&gt;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&lt;h3&gt;Syllabus&lt;/h3&gt;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000" b="0"/>
              <a:t>Distributed system architectures and design, service-oriented computing, and frameworks for development of distributed applications and software components.</a:t>
            </a:r>
            <a:endParaRPr lang="en-US" sz="2000" b="0">
              <a:latin typeface="Arial" charset="0"/>
              <a:cs typeface="Arial" charset="0"/>
            </a:endParaRP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	&lt;/body&gt;</a:t>
            </a:r>
          </a:p>
          <a:p>
            <a:pPr>
              <a:tabLst>
                <a:tab pos="463550" algn="l"/>
                <a:tab pos="914400" algn="l"/>
              </a:tabLst>
            </a:pPr>
            <a:r>
              <a:rPr lang="en-US" sz="2400" b="0">
                <a:latin typeface="Arial" charset="0"/>
                <a:cs typeface="Arial" charset="0"/>
              </a:rPr>
              <a:t>&lt;/html&gt;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7659688" y="773113"/>
            <a:ext cx="142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Default.aspx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743200" y="4343400"/>
            <a:ext cx="1447800" cy="68580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458200" cy="1462088"/>
          </a:xfrm>
        </p:spPr>
        <p:txBody>
          <a:bodyPr/>
          <a:lstStyle/>
          <a:p>
            <a:pPr algn="ctr"/>
            <a:r>
              <a:rPr lang="en-US" smtClean="0"/>
              <a:t>Case Study</a:t>
            </a:r>
          </a:p>
        </p:txBody>
      </p:sp>
      <p:sp>
        <p:nvSpPr>
          <p:cNvPr id="368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Deploying a Web Application with a </a:t>
            </a:r>
            <a:br>
              <a:rPr lang="en-US" smtClean="0"/>
            </a:br>
            <a:r>
              <a:rPr lang="en-US" smtClean="0"/>
              <a:t>Web User Control </a:t>
            </a:r>
          </a:p>
          <a:p>
            <a:r>
              <a:rPr lang="en-US" smtClean="0"/>
              <a:t>to a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Deploying the Application into IIS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C4329-BC0E-45CA-92FC-B6731AB1107C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762000" y="10668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  <a:cs typeface="Arial" charset="0"/>
              </a:rPr>
              <a:t>1. Open the Web.config file in Visual Studio and check</a:t>
            </a:r>
          </a:p>
          <a:p>
            <a:r>
              <a:rPr lang="en-US" sz="2400" b="0">
                <a:latin typeface="Arial" charset="0"/>
                <a:cs typeface="Arial" charset="0"/>
              </a:rPr>
              <a:t>2. Change from</a:t>
            </a:r>
          </a:p>
          <a:p>
            <a:r>
              <a:rPr lang="en-US" sz="2400" b="0">
                <a:latin typeface="Arial" charset="0"/>
                <a:cs typeface="Arial" charset="0"/>
              </a:rPr>
              <a:t>	&lt;authentication mode=“</a:t>
            </a:r>
            <a:r>
              <a:rPr lang="en-US" sz="2400" b="0">
                <a:solidFill>
                  <a:srgbClr val="C00000"/>
                </a:solidFill>
                <a:latin typeface="Arial" charset="0"/>
                <a:cs typeface="Arial" charset="0"/>
              </a:rPr>
              <a:t>Windows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  <a:p>
            <a:r>
              <a:rPr lang="en-US" sz="2400" b="0">
                <a:latin typeface="Arial" charset="0"/>
                <a:cs typeface="Arial" charset="0"/>
              </a:rPr>
              <a:t>To:</a:t>
            </a:r>
          </a:p>
          <a:p>
            <a:r>
              <a:rPr lang="en-US" sz="2400" b="0">
                <a:latin typeface="Arial" charset="0"/>
                <a:cs typeface="Arial" charset="0"/>
              </a:rPr>
              <a:t>	&lt;authentication mode="</a:t>
            </a: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Forms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  <a:p>
            <a:r>
              <a:rPr lang="en-US" sz="2400" b="0">
                <a:latin typeface="Arial" charset="0"/>
                <a:cs typeface="Arial" charset="0"/>
              </a:rPr>
              <a:t>Or: 	&lt;authentication mode=“</a:t>
            </a:r>
            <a:r>
              <a:rPr lang="en-US" sz="2400" b="0">
                <a:solidFill>
                  <a:srgbClr val="0000FF"/>
                </a:solidFill>
                <a:latin typeface="Arial" charset="0"/>
                <a:cs typeface="Arial" charset="0"/>
              </a:rPr>
              <a:t>None</a:t>
            </a:r>
            <a:r>
              <a:rPr lang="en-US" sz="2400" b="0">
                <a:latin typeface="Arial" charset="0"/>
                <a:cs typeface="Arial" charset="0"/>
              </a:rPr>
              <a:t>"/&gt;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7074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>
            <a:spLocks noChangeArrowheads="1"/>
          </p:cNvSpPr>
          <p:nvPr/>
        </p:nvSpPr>
        <p:spPr bwMode="auto">
          <a:xfrm rot="1560000">
            <a:off x="8001000" y="5562600"/>
            <a:ext cx="4572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4457700" y="5180013"/>
            <a:ext cx="533400" cy="61118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Folders and Files in the Application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858C09-97B4-4F66-B147-A8CB912EAF13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5875"/>
            <a:ext cx="67532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1066800" y="915988"/>
            <a:ext cx="170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UserControl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25908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>
            <a:spLocks noChangeArrowheads="1"/>
          </p:cNvSpPr>
          <p:nvPr/>
        </p:nvSpPr>
        <p:spPr bwMode="auto">
          <a:xfrm>
            <a:off x="6400800" y="510540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3352800"/>
            <a:ext cx="1952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38550"/>
            <a:ext cx="4198938" cy="2895600"/>
          </a:xfrm>
        </p:spPr>
        <p:txBody>
          <a:bodyPr/>
          <a:lstStyle/>
          <a:p>
            <a:r>
              <a:rPr lang="en-US" dirty="0" smtClean="0"/>
              <a:t>Create a virtual directory in IIS and link it to this directory “</a:t>
            </a:r>
            <a:r>
              <a:rPr lang="en-US" dirty="0" err="1" smtClean="0"/>
              <a:t>UserControl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W7 IIS</a:t>
            </a:r>
            <a:r>
              <a:rPr lang="en-US" dirty="0" smtClean="0"/>
              <a:t>: Right-click </a:t>
            </a:r>
            <a:r>
              <a:rPr lang="en-US" dirty="0" err="1" smtClean="0"/>
              <a:t>UserControl</a:t>
            </a:r>
            <a:r>
              <a:rPr lang="en-US" dirty="0" smtClean="0"/>
              <a:t>: and select: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Convert to Application</a:t>
            </a:r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>
            <a:off x="8610600" y="3638550"/>
            <a:ext cx="5334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 build="p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.ascx Item in the aspx Page</a:t>
            </a: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B0B098-E297-4887-AFD7-7C81185D9C75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4800" y="1143000"/>
            <a:ext cx="862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/>
              <a:t>In a Web browser, open:</a:t>
            </a:r>
          </a:p>
          <a:p>
            <a:r>
              <a:rPr lang="en-US" sz="2400" b="0"/>
              <a:t>http://localhost/Code445slides/UserControl/Default.aspx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4267200"/>
            <a:ext cx="3505200" cy="838200"/>
          </a:xfrm>
          <a:prstGeom prst="wedgeRoundRectCallout">
            <a:avLst>
              <a:gd name="adj1" fmla="val -96449"/>
              <a:gd name="adj2" fmla="val -241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0"/>
              <a:t>This semester and year change automatically.</a:t>
            </a: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174625" y="2286000"/>
            <a:ext cx="8816975" cy="3886200"/>
            <a:chOff x="174625" y="2286000"/>
            <a:chExt cx="8816975" cy="3886200"/>
          </a:xfrm>
        </p:grpSpPr>
        <p:pic>
          <p:nvPicPr>
            <p:cNvPr id="39944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25" y="2286000"/>
              <a:ext cx="8816975" cy="388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Box 7"/>
            <p:cNvSpPr txBox="1">
              <a:spLocks noChangeArrowheads="1"/>
            </p:cNvSpPr>
            <p:nvPr/>
          </p:nvSpPr>
          <p:spPr bwMode="auto">
            <a:xfrm>
              <a:off x="329442" y="4309646"/>
              <a:ext cx="119455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0" dirty="0" smtClean="0"/>
                <a:t>Fall 2013</a:t>
              </a:r>
              <a:endParaRPr lang="en-US" sz="1600" b="0" dirty="0"/>
            </a:p>
          </p:txBody>
        </p:sp>
      </p:grp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225" y="4267200"/>
            <a:ext cx="19050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5CA7C7-F5EA-458A-A19D-5104FECBFA7B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ASPX File Creating the Web Form </a:t>
            </a:r>
            <a:r>
              <a:rPr lang="en-US" sz="2400" i="1" noProof="1" smtClean="0"/>
              <a:t>Login</a:t>
            </a:r>
            <a:r>
              <a:rPr lang="en-US" sz="2400" i="1" smtClean="0"/>
              <a:t>Page</a:t>
            </a:r>
            <a:r>
              <a:rPr lang="en-US" sz="2400" i="1" noProof="1" smtClean="0"/>
              <a:t>.as</a:t>
            </a:r>
            <a:r>
              <a:rPr lang="en-US" sz="2400" i="1" smtClean="0"/>
              <a:t>p</a:t>
            </a:r>
            <a:r>
              <a:rPr lang="en-US" sz="2400" i="1" noProof="1" smtClean="0"/>
              <a:t>x</a:t>
            </a:r>
            <a:endParaRPr lang="en-US" sz="2400" i="1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0788"/>
            <a:ext cx="9144000" cy="5789612"/>
          </a:xfrm>
        </p:spPr>
        <p:txBody>
          <a:bodyPr/>
          <a:lstStyle/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&lt;%@ </a:t>
            </a:r>
            <a:r>
              <a:rPr lang="en-US" sz="1800" noProof="1" smtClean="0">
                <a:solidFill>
                  <a:srgbClr val="0000FF"/>
                </a:solidFill>
                <a:latin typeface="Arial" charset="0"/>
              </a:rPr>
              <a:t>Register</a:t>
            </a:r>
            <a:r>
              <a:rPr lang="en-US" sz="1800" noProof="1" smtClean="0">
                <a:latin typeface="Arial" charset="0"/>
              </a:rPr>
              <a:t> TagPrefix=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user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TagName=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rgbClr val="990000"/>
                </a:solidFill>
                <a:latin typeface="Arial" charset="0"/>
              </a:rPr>
              <a:t>LoginControl</a:t>
            </a:r>
            <a:r>
              <a:rPr lang="en-US" sz="1800" smtClean="0">
                <a:latin typeface="Arial" charset="0"/>
              </a:rPr>
              <a:t>” </a:t>
            </a:r>
            <a:r>
              <a:rPr lang="en-US" sz="1800" noProof="1" smtClean="0">
                <a:latin typeface="Arial" charset="0"/>
              </a:rPr>
              <a:t>src=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solidFill>
                  <a:srgbClr val="008000"/>
                </a:solidFill>
                <a:latin typeface="Arial" charset="0"/>
              </a:rPr>
              <a:t>LoginControl.ascx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%&gt;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&lt;html&gt;</a:t>
            </a:r>
            <a:endParaRPr lang="en-US" sz="1800" smtClean="0">
              <a:latin typeface="Arial" charset="0"/>
            </a:endParaRP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&lt;body&gt;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&lt;h1&gt;User Control Demonstration&lt;/h1&gt;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&lt;hr&gt;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 &lt;form runat="server"&gt;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</a:t>
            </a:r>
            <a:r>
              <a:rPr lang="en-US" sz="1800" smtClean="0">
                <a:latin typeface="Arial" charset="0"/>
              </a:rPr>
              <a:t>			</a:t>
            </a:r>
            <a:r>
              <a:rPr lang="en-US" sz="1800" noProof="1" smtClean="0">
                <a:latin typeface="Arial" charset="0"/>
              </a:rPr>
              <a:t> &lt;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user</a:t>
            </a:r>
            <a:r>
              <a:rPr lang="en-US" sz="1800" noProof="1" smtClean="0">
                <a:latin typeface="Arial" charset="0"/>
              </a:rPr>
              <a:t>:</a:t>
            </a:r>
            <a:r>
              <a:rPr lang="en-US" sz="1800" noProof="1" smtClean="0">
                <a:solidFill>
                  <a:srgbClr val="990000"/>
                </a:solidFill>
                <a:latin typeface="Arial" charset="0"/>
              </a:rPr>
              <a:t>LoginControl</a:t>
            </a:r>
            <a:r>
              <a:rPr lang="en-US" sz="1800" noProof="1" smtClean="0">
                <a:latin typeface="Arial" charset="0"/>
              </a:rPr>
              <a:t> ID=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MyLogin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BackColor=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#ccccff</a:t>
            </a:r>
            <a:r>
              <a:rPr lang="en-US" sz="1800" smtClean="0">
                <a:latin typeface="Arial" charset="0"/>
              </a:rPr>
              <a:t>” </a:t>
            </a:r>
            <a:r>
              <a:rPr lang="en-US" sz="1800" noProof="1" smtClean="0">
                <a:latin typeface="Arial" charset="0"/>
              </a:rPr>
              <a:t>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/&gt;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&lt;/form&gt;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&lt;hr&gt;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&lt;h3&gt;&lt;</a:t>
            </a:r>
            <a:r>
              <a:rPr lang="en-US" sz="1800" noProof="1" smtClean="0">
                <a:solidFill>
                  <a:schemeClr val="folHlink"/>
                </a:solidFill>
                <a:latin typeface="Arial" charset="0"/>
              </a:rPr>
              <a:t>asp</a:t>
            </a:r>
            <a:r>
              <a:rPr lang="en-US" sz="1800" noProof="1" smtClean="0">
                <a:latin typeface="Arial" charset="0"/>
              </a:rPr>
              <a:t>:Label ID=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Output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/&gt;&lt;/h3&gt;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&lt;/body&gt;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&lt;/html&gt;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&lt;script language=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C#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 runat=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server</a:t>
            </a:r>
            <a:r>
              <a:rPr lang="en-US" sz="1800" smtClean="0">
                <a:latin typeface="Arial" charset="0"/>
              </a:rPr>
              <a:t>”</a:t>
            </a:r>
            <a:r>
              <a:rPr lang="en-US" sz="1800" noProof="1" smtClean="0">
                <a:latin typeface="Arial" charset="0"/>
              </a:rPr>
              <a:t>&gt;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void Page_Load (Object sender, EventArgs e)</a:t>
            </a:r>
            <a:r>
              <a:rPr lang="en-US" sz="1800" smtClean="0">
                <a:latin typeface="Arial" charset="0"/>
              </a:rPr>
              <a:t> </a:t>
            </a:r>
            <a:r>
              <a:rPr lang="en-US" sz="1800" noProof="1" smtClean="0">
                <a:latin typeface="Arial" charset="0"/>
              </a:rPr>
              <a:t>{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 </a:t>
            </a:r>
            <a:r>
              <a:rPr lang="en-US" sz="1800" smtClean="0">
                <a:latin typeface="Arial" charset="0"/>
              </a:rPr>
              <a:t>		</a:t>
            </a:r>
            <a:r>
              <a:rPr lang="en-US" sz="1800" noProof="1" smtClean="0">
                <a:latin typeface="Arial" charset="0"/>
              </a:rPr>
              <a:t>if (IsPostBack)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      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Output.Text = </a:t>
            </a:r>
            <a:r>
              <a:rPr lang="en-US" sz="1800" smtClean="0">
                <a:latin typeface="Arial" charset="0"/>
              </a:rPr>
              <a:t>“</a:t>
            </a:r>
            <a:r>
              <a:rPr lang="en-US" sz="1800" noProof="1" smtClean="0">
                <a:latin typeface="Arial" charset="0"/>
              </a:rPr>
              <a:t>Hello</a:t>
            </a:r>
            <a:r>
              <a:rPr lang="en-US" sz="1800" smtClean="0">
                <a:latin typeface="Arial" charset="0"/>
              </a:rPr>
              <a:t>, ”</a:t>
            </a:r>
            <a:r>
              <a:rPr lang="en-US" sz="1800" noProof="1" smtClean="0">
                <a:latin typeface="Arial" charset="0"/>
              </a:rPr>
              <a:t> + MyLogin.UserName;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  </a:t>
            </a:r>
            <a:r>
              <a:rPr lang="en-US" sz="1800" smtClean="0">
                <a:latin typeface="Arial" charset="0"/>
              </a:rPr>
              <a:t>	</a:t>
            </a:r>
            <a:r>
              <a:rPr lang="en-US" sz="1800" noProof="1" smtClean="0">
                <a:latin typeface="Arial" charset="0"/>
              </a:rPr>
              <a:t>}</a:t>
            </a:r>
          </a:p>
          <a:p>
            <a:pPr marL="465138" indent="-465138" eaLnBrk="1" hangingPunct="1">
              <a:lnSpc>
                <a:spcPct val="8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800" noProof="1" smtClean="0">
                <a:latin typeface="Arial" charset="0"/>
              </a:rPr>
              <a:t>&lt;/script&gt;</a:t>
            </a:r>
            <a:endParaRPr lang="en-US" sz="1800" smtClean="0">
              <a:latin typeface="Arial" charset="0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6553200" y="1524000"/>
            <a:ext cx="1981200" cy="1588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648200" y="1524000"/>
            <a:ext cx="12954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09800" y="3124200"/>
            <a:ext cx="1295400" cy="1588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E6A1FED-F488-4A23-92CA-C175C47B55F0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Another Example: </a:t>
            </a:r>
            <a:r>
              <a:rPr lang="en-US" sz="2800" i="1" noProof="1" smtClean="0"/>
              <a:t>LoginControl.ascx</a:t>
            </a:r>
            <a:endParaRPr lang="en-US" sz="2800" i="1" dirty="0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865813"/>
          </a:xfrm>
        </p:spPr>
        <p:txBody>
          <a:bodyPr/>
          <a:lstStyle/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solidFill>
                  <a:srgbClr val="008000"/>
                </a:solidFill>
                <a:latin typeface="Arial" charset="0"/>
              </a:rPr>
              <a:t>LoginControl.ascx</a:t>
            </a:r>
            <a:r>
              <a:rPr lang="en-US" sz="1600" noProof="1" smtClean="0">
                <a:latin typeface="Arial" charset="0"/>
              </a:rPr>
              <a:t> 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&lt;table id="MyTable" cellpadding="4" </a:t>
            </a:r>
            <a:r>
              <a:rPr lang="en-US" sz="1600" smtClean="0">
                <a:latin typeface="Arial" charset="0"/>
              </a:rPr>
              <a:t>R</a:t>
            </a:r>
            <a:r>
              <a:rPr lang="en-US" sz="1600" noProof="1" smtClean="0">
                <a:latin typeface="Arial" charset="0"/>
              </a:rPr>
              <a:t>un</a:t>
            </a:r>
            <a:r>
              <a:rPr lang="en-US" sz="1600" smtClean="0">
                <a:latin typeface="Arial" charset="0"/>
              </a:rPr>
              <a:t>A</a:t>
            </a:r>
            <a:r>
              <a:rPr lang="en-US" sz="1600" noProof="1" smtClean="0">
                <a:latin typeface="Arial" charset="0"/>
              </a:rPr>
              <a:t>t="server"&gt;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&lt;tr</a:t>
            </a:r>
            <a:r>
              <a:rPr lang="en-US" sz="1600" smtClean="0">
                <a:latin typeface="Arial" charset="0"/>
              </a:rPr>
              <a:t>&gt; </a:t>
            </a:r>
            <a:r>
              <a:rPr lang="en-US" sz="1600" noProof="1" smtClean="0">
                <a:latin typeface="Arial" charset="0"/>
              </a:rPr>
              <a:t>&lt;td&gt;User Name:&lt;/td&gt;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         	</a:t>
            </a:r>
            <a:r>
              <a:rPr lang="en-US" sz="1600" noProof="1" smtClean="0">
                <a:latin typeface="Arial" charset="0"/>
              </a:rPr>
              <a:t>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TextBox</a:t>
            </a:r>
            <a:r>
              <a:rPr lang="en-US" sz="1600" noProof="1" smtClean="0">
                <a:latin typeface="Arial" charset="0"/>
              </a:rPr>
              <a:t> ID=“</a:t>
            </a:r>
            <a:r>
              <a:rPr lang="en-US" sz="1600" smtClean="0">
                <a:solidFill>
                  <a:schemeClr val="folHlink"/>
                </a:solidFill>
                <a:latin typeface="Arial" charset="0"/>
              </a:rPr>
              <a:t>MyU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serName</a:t>
            </a:r>
            <a:r>
              <a:rPr lang="en-US" sz="1600" noProof="1" smtClean="0">
                <a:latin typeface="Arial" charset="0"/>
              </a:rPr>
              <a:t>" RunAt="server" /&gt;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	</a:t>
            </a:r>
            <a:r>
              <a:rPr lang="en-US" sz="1600" noProof="1" smtClean="0">
                <a:latin typeface="Arial" charset="0"/>
              </a:rPr>
              <a:t>&lt;/td&gt;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       </a:t>
            </a:r>
            <a:r>
              <a:rPr lang="en-US" sz="1600" noProof="1" smtClean="0">
                <a:latin typeface="Arial" charset="0"/>
              </a:rPr>
              <a:t>&lt;tr&gt;	&lt;td&gt;Password:&lt;/td&gt; </a:t>
            </a:r>
            <a:endParaRPr lang="en-US" sz="1600" smtClean="0">
              <a:latin typeface="Arial" charset="0"/>
            </a:endParaRP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               	</a:t>
            </a:r>
            <a:r>
              <a:rPr lang="en-US" sz="1600" noProof="1" smtClean="0">
                <a:latin typeface="Arial" charset="0"/>
              </a:rPr>
              <a:t>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TextBox</a:t>
            </a:r>
            <a:r>
              <a:rPr lang="en-US" sz="1600" noProof="1" smtClean="0">
                <a:latin typeface="Arial" charset="0"/>
              </a:rPr>
              <a:t> ID=“</a:t>
            </a:r>
            <a:r>
              <a:rPr lang="en-US" sz="1600" smtClean="0">
                <a:solidFill>
                  <a:schemeClr val="folHlink"/>
                </a:solidFill>
                <a:latin typeface="Arial" charset="0"/>
              </a:rPr>
              <a:t>My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Password</a:t>
            </a:r>
            <a:r>
              <a:rPr lang="en-US" sz="1600" noProof="1" smtClean="0">
                <a:latin typeface="Arial" charset="0"/>
              </a:rPr>
              <a:t>" TextMode="password" RunAt="server" /&gt;</a:t>
            </a:r>
            <a:r>
              <a:rPr lang="en-US" sz="1600" smtClean="0">
                <a:latin typeface="Arial" charset="0"/>
              </a:rPr>
              <a:t> 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smtClean="0">
                <a:latin typeface="Arial" charset="0"/>
              </a:rPr>
              <a:t>		</a:t>
            </a:r>
            <a:r>
              <a:rPr lang="en-US" sz="1600" noProof="1" smtClean="0">
                <a:latin typeface="Arial" charset="0"/>
              </a:rPr>
              <a:t>&lt;/td&gt;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&lt;tr&gt; &lt;td&gt;&lt;/td</a:t>
            </a:r>
            <a:r>
              <a:rPr lang="en-US" sz="1600" smtClean="0">
                <a:latin typeface="Arial" charset="0"/>
              </a:rPr>
              <a:t>&gt;</a:t>
            </a:r>
            <a:r>
              <a:rPr lang="en-US" sz="1600" noProof="1" smtClean="0">
                <a:latin typeface="Arial" charset="0"/>
              </a:rPr>
              <a:t> &lt;td&gt;&lt;asp: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LinkButton</a:t>
            </a:r>
            <a:r>
              <a:rPr lang="en-US" sz="1600" noProof="1" smtClean="0">
                <a:latin typeface="Arial" charset="0"/>
              </a:rPr>
              <a:t> Text="</a:t>
            </a:r>
            <a:r>
              <a:rPr lang="en-US" sz="1600" noProof="1" smtClean="0">
                <a:solidFill>
                  <a:schemeClr val="folHlink"/>
                </a:solidFill>
                <a:latin typeface="Arial" charset="0"/>
              </a:rPr>
              <a:t>Log In</a:t>
            </a:r>
            <a:r>
              <a:rPr lang="en-US" sz="1600" noProof="1" smtClean="0">
                <a:latin typeface="Arial" charset="0"/>
              </a:rPr>
              <a:t>" RunAt="server" /&gt;&lt;/td&gt; &lt;/tr&gt;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&lt;/table&gt;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&lt;script language="C#" </a:t>
            </a:r>
            <a:r>
              <a:rPr lang="en-US" sz="1600" smtClean="0">
                <a:latin typeface="Arial" charset="0"/>
              </a:rPr>
              <a:t>R</a:t>
            </a:r>
            <a:r>
              <a:rPr lang="en-US" sz="1600" noProof="1" smtClean="0">
                <a:latin typeface="Arial" charset="0"/>
              </a:rPr>
              <a:t>un</a:t>
            </a:r>
            <a:r>
              <a:rPr lang="en-US" sz="1600" smtClean="0">
                <a:latin typeface="Arial" charset="0"/>
              </a:rPr>
              <a:t>A</a:t>
            </a:r>
            <a:r>
              <a:rPr lang="en-US" sz="1600" noProof="1" smtClean="0">
                <a:latin typeface="Arial" charset="0"/>
              </a:rPr>
              <a:t>t="server"&gt;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BackColor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MyTable.BgColor;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MyTable.BgColor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UserName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MyUserName.Text;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MyUserName.Text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 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public string Password</a:t>
            </a:r>
            <a:r>
              <a:rPr lang="en-US" sz="1600" smtClean="0">
                <a:latin typeface="Arial" charset="0"/>
              </a:rPr>
              <a:t> 	</a:t>
            </a:r>
            <a:r>
              <a:rPr lang="en-US" sz="1600" noProof="1" smtClean="0">
                <a:latin typeface="Arial" charset="0"/>
              </a:rPr>
              <a:t>{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get { return MyPassword.Text; 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      </a:t>
            </a:r>
            <a:r>
              <a:rPr lang="en-US" sz="1600" smtClean="0">
                <a:latin typeface="Arial" charset="0"/>
              </a:rPr>
              <a:t>							</a:t>
            </a:r>
            <a:r>
              <a:rPr lang="en-US" sz="1600" noProof="1" smtClean="0">
                <a:latin typeface="Arial" charset="0"/>
              </a:rPr>
              <a:t>set { MyPassword.Text = value; }</a:t>
            </a:r>
            <a:r>
              <a:rPr lang="en-US" sz="1600" smtClean="0">
                <a:latin typeface="Arial" charset="0"/>
              </a:rPr>
              <a:t>	</a:t>
            </a:r>
            <a:r>
              <a:rPr lang="en-US" sz="1600" noProof="1" smtClean="0">
                <a:latin typeface="Arial" charset="0"/>
              </a:rPr>
              <a:t>}</a:t>
            </a:r>
          </a:p>
          <a:p>
            <a:pPr marL="465138" indent="-465138" eaLnBrk="1" hangingPunct="1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377950" algn="l"/>
                <a:tab pos="1828800" algn="l"/>
                <a:tab pos="2292350" algn="l"/>
                <a:tab pos="2743200" algn="l"/>
                <a:tab pos="3257550" algn="l"/>
                <a:tab pos="6800850" algn="l"/>
              </a:tabLst>
            </a:pPr>
            <a:r>
              <a:rPr lang="en-US" sz="1600" noProof="1" smtClean="0">
                <a:latin typeface="Arial" charset="0"/>
              </a:rPr>
              <a:t>&lt;/script&gt;</a:t>
            </a:r>
            <a:endParaRPr lang="en-US" sz="1600" smtClean="0">
              <a:latin typeface="Arial" charset="0"/>
            </a:endParaRPr>
          </a:p>
        </p:txBody>
      </p:sp>
      <p:pic>
        <p:nvPicPr>
          <p:cNvPr id="5550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1524000"/>
            <a:ext cx="2381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BA2CD3-CB50-4D9D-BCAE-21DCD87AF0CF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Putting ascx and aspx files into Website Project</a:t>
            </a:r>
          </a:p>
        </p:txBody>
      </p:sp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52563"/>
            <a:ext cx="49530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95425"/>
            <a:ext cx="333375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77850" y="3962400"/>
            <a:ext cx="2393950" cy="1371600"/>
            <a:chOff x="364" y="2496"/>
            <a:chExt cx="1508" cy="864"/>
          </a:xfrm>
        </p:grpSpPr>
        <p:sp>
          <p:nvSpPr>
            <p:cNvPr id="43016" name="AutoShape 7"/>
            <p:cNvSpPr>
              <a:spLocks noChangeArrowheads="1"/>
            </p:cNvSpPr>
            <p:nvPr/>
          </p:nvSpPr>
          <p:spPr bwMode="auto">
            <a:xfrm flipV="1">
              <a:off x="816" y="2496"/>
              <a:ext cx="1056" cy="8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00 h 21600"/>
                <a:gd name="T14" fmla="*/ 18225 w 21600"/>
                <a:gd name="T15" fmla="*/ 92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364" y="2520"/>
              <a:ext cx="4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Build</a:t>
              </a:r>
            </a:p>
            <a:p>
              <a:r>
                <a:rPr lang="en-US"/>
                <a:t>Start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2819400"/>
            <a:ext cx="2057400" cy="2286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239000" cy="1143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(4) Example of Web Computing Model </a:t>
            </a:r>
            <a:br>
              <a:rPr lang="en-US" dirty="0" smtClean="0"/>
            </a:br>
            <a:r>
              <a:rPr lang="en-US" dirty="0" smtClean="0"/>
              <a:t>with Server-Side Computing: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205F74-6855-4336-B5DF-495272040F90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57800" y="29718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5" name="Flowchart: Connector 24"/>
          <p:cNvSpPr>
            <a:spLocks noChangeArrowheads="1"/>
          </p:cNvSpPr>
          <p:nvPr/>
        </p:nvSpPr>
        <p:spPr bwMode="auto">
          <a:xfrm>
            <a:off x="5486400" y="43053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28575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 Postback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31623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/>
              <a:t>&lt;html&gt;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&lt;/html&gt;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219200" y="3429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172200" y="43815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239000" y="35814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257800" y="3162300"/>
            <a:ext cx="1981200" cy="1143000"/>
            <a:chOff x="5257800" y="1752600"/>
            <a:chExt cx="1981200" cy="11430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257800" y="1752600"/>
              <a:ext cx="19812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/>
                <a:t>&lt;html&gt;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&lt;/html&gt;</a:t>
              </a:r>
            </a:p>
          </p:txBody>
        </p:sp>
        <p:sp>
          <p:nvSpPr>
            <p:cNvPr id="16397" name="Oval 39"/>
            <p:cNvSpPr>
              <a:spLocks noChangeArrowheads="1"/>
            </p:cNvSpPr>
            <p:nvPr/>
          </p:nvSpPr>
          <p:spPr bwMode="auto">
            <a:xfrm>
              <a:off x="6172200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200400" y="1676400"/>
            <a:ext cx="3485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/>
              <a:t>Use of Server Controls</a:t>
            </a:r>
          </a:p>
        </p:txBody>
      </p:sp>
    </p:spTree>
    <p:extLst>
      <p:ext uri="{BB962C8B-B14F-4D97-AF65-F5344CB8AC3E}">
        <p14:creationId xmlns:p14="http://schemas.microsoft.com/office/powerpoint/2010/main" val="16869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375 0.133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-0.077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0.53333 -0.0055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20500"/>
                            </p:stCondLst>
                            <p:childTnLst>
                              <p:par>
                                <p:cTn id="5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smtClean="0"/>
              <a:t>Sharing a User Control in Multiple Pages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6E7B6-F156-42B2-9412-A4F13949448B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5"/>
            <a:ext cx="71358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143000"/>
            <a:ext cx="430371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>
            <a:off x="1600200" y="3419475"/>
            <a:ext cx="2057400" cy="138112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848100" y="3467100"/>
            <a:ext cx="1447800" cy="12192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124200" y="2667000"/>
            <a:ext cx="11430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543800" y="2743200"/>
            <a:ext cx="11430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791200" y="6324600"/>
            <a:ext cx="1447800" cy="2286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124200" y="4800600"/>
            <a:ext cx="1384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rgbClr val="FF0000"/>
                </a:solidFill>
              </a:rPr>
              <a:t>User Control</a:t>
            </a:r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886200"/>
            <a:ext cx="24479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7135813" y="5953125"/>
            <a:ext cx="784225" cy="44767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762000"/>
          </a:xfrm>
        </p:spPr>
        <p:txBody>
          <a:bodyPr/>
          <a:lstStyle/>
          <a:p>
            <a:pPr algn="ctr"/>
            <a:r>
              <a:rPr lang="en-US" smtClean="0"/>
              <a:t>Server-Side Scripting Using </a:t>
            </a:r>
            <a:r>
              <a:rPr lang="en-US" smtClean="0">
                <a:solidFill>
                  <a:srgbClr val="C00000"/>
                </a:solidFill>
              </a:rPr>
              <a:t>HTML Control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F77D42-4E73-4DC7-A901-3599FC0E7CDB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47800" y="9144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&lt;html&gt;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&lt;head </a:t>
            </a:r>
            <a:r>
              <a:rPr lang="en-US" sz="2000" b="0" kern="0" dirty="0" err="1">
                <a:latin typeface="Arial" pitchFamily="34" charset="0"/>
              </a:rPr>
              <a:t>runat</a:t>
            </a:r>
            <a:r>
              <a:rPr lang="en-US" sz="2000" b="0" kern="0" dirty="0">
                <a:latin typeface="Arial" pitchFamily="34" charset="0"/>
              </a:rPr>
              <a:t>="server"&gt;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    &lt;title&gt;Server Side Script&lt;/title&gt;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&lt;/head&gt; &lt;body 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form</a:t>
            </a:r>
            <a:r>
              <a:rPr lang="en-US" sz="2000" b="0" kern="0" dirty="0">
                <a:latin typeface="Arial" pitchFamily="34" charset="0"/>
              </a:rPr>
              <a:t> id="Form1"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id="Text1" type="text" </a:t>
            </a:r>
            <a:r>
              <a:rPr lang="en-US" sz="2000" b="0" kern="0" dirty="0" err="1">
                <a:latin typeface="Arial" pitchFamily="34" charset="0"/>
              </a:rPr>
              <a:t>RunAt</a:t>
            </a:r>
            <a:r>
              <a:rPr lang="en-US" sz="2000" b="0" kern="0" dirty="0">
                <a:latin typeface="Arial" pitchFamily="34" charset="0"/>
              </a:rPr>
              <a:t> = "Server" /&gt;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+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id="Text2" type="text"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/&gt;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&lt;</a:t>
            </a:r>
            <a:r>
              <a:rPr lang="en-US" sz="2000" b="0" kern="0" dirty="0">
                <a:solidFill>
                  <a:srgbClr val="C00000"/>
                </a:solidFill>
                <a:latin typeface="Arial" pitchFamily="34" charset="0"/>
              </a:rPr>
              <a:t>input</a:t>
            </a:r>
            <a:r>
              <a:rPr lang="en-US" sz="2000" b="0" kern="0" dirty="0">
                <a:latin typeface="Arial" pitchFamily="34" charset="0"/>
              </a:rPr>
              <a:t> type="submit" value= " = "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ID = "z"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</a:t>
            </a:r>
            <a:r>
              <a:rPr lang="en-US" sz="2000" b="0" kern="0" dirty="0" err="1">
                <a:latin typeface="Arial" pitchFamily="34" charset="0"/>
              </a:rPr>
              <a:t>OnServerClick</a:t>
            </a:r>
            <a:r>
              <a:rPr lang="en-US" sz="2000" b="0" kern="0" dirty="0">
                <a:latin typeface="Arial" pitchFamily="34" charset="0"/>
              </a:rPr>
              <a:t> = "</a:t>
            </a:r>
            <a:r>
              <a:rPr lang="en-US" sz="2000" b="0" kern="0" dirty="0" err="1">
                <a:solidFill>
                  <a:srgbClr val="C00000"/>
                </a:solidFill>
                <a:latin typeface="Arial" pitchFamily="34" charset="0"/>
              </a:rPr>
              <a:t>OnAdd</a:t>
            </a:r>
            <a:r>
              <a:rPr lang="en-US" sz="2000" b="0" kern="0" dirty="0">
                <a:latin typeface="Arial" pitchFamily="34" charset="0"/>
              </a:rPr>
              <a:t>"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		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"Server"</a:t>
            </a:r>
            <a:r>
              <a:rPr lang="en-US" sz="2000" b="0" kern="0" dirty="0">
                <a:latin typeface="Arial" pitchFamily="34" charset="0"/>
              </a:rPr>
              <a:t> /&gt;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		&lt;/form&gt;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latin typeface="Arial" pitchFamily="34" charset="0"/>
              </a:rPr>
              <a:t>&lt;/body&gt; &lt;/html&gt;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&lt;script language= "C#"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runat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="server"&gt;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void </a:t>
            </a:r>
            <a:r>
              <a:rPr lang="en-US" sz="2000" b="0" kern="0" dirty="0" err="1">
                <a:solidFill>
                  <a:srgbClr val="C00000"/>
                </a:solidFill>
                <a:latin typeface="Arial" pitchFamily="34" charset="0"/>
              </a:rPr>
              <a:t>OnAdd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(Object sender, EventArgs e) {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	Int32 x = Convert.ToInt32(Text1.Value);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    Int32 y = Convert.ToInt32(Text2.Value);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	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z.Value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 = </a:t>
            </a:r>
            <a:r>
              <a:rPr lang="en-US" sz="2000" b="0" kern="0" dirty="0" err="1">
                <a:solidFill>
                  <a:srgbClr val="0000FF"/>
                </a:solidFill>
                <a:latin typeface="Arial" pitchFamily="34" charset="0"/>
              </a:rPr>
              <a:t>Convert.ToString</a:t>
            </a: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(x + y);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	}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38138" algn="l"/>
                <a:tab pos="801688" algn="l"/>
                <a:tab pos="1252538" algn="l"/>
                <a:tab pos="1716088" algn="l"/>
              </a:tabLst>
              <a:defRPr/>
            </a:pPr>
            <a:r>
              <a:rPr lang="en-US" sz="2000" b="0" kern="0" dirty="0">
                <a:solidFill>
                  <a:srgbClr val="0000FF"/>
                </a:solidFill>
                <a:latin typeface="Arial" pitchFamily="34" charset="0"/>
              </a:rPr>
              <a:t>&lt;/script&gt;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391400" y="4800600"/>
            <a:ext cx="1447800" cy="1524000"/>
          </a:xfrm>
          <a:prstGeom prst="wedgeRoundRectCallout">
            <a:avLst>
              <a:gd name="adj1" fmla="val -83449"/>
              <a:gd name="adj2" fmla="val -2582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b="0"/>
              <a:t>Code separated from the html part</a:t>
            </a:r>
          </a:p>
        </p:txBody>
      </p:sp>
    </p:spTree>
    <p:extLst>
      <p:ext uri="{BB962C8B-B14F-4D97-AF65-F5344CB8AC3E}">
        <p14:creationId xmlns:p14="http://schemas.microsoft.com/office/powerpoint/2010/main" val="12415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Page Source: Program not visible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88913" y="990600"/>
            <a:ext cx="8650287" cy="58674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&lt;html&gt;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&lt;head&gt;&lt;title&gt;Server Side Script&lt;/title&gt;&lt;/head&gt; &lt;body &gt; 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&lt;form name="Form1" method="post" action="Default.aspx" id="Form1"&gt;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&lt;div&gt;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name="__EVENTTARGET" id="__EVENTTARGET" value=""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name="__EVENTARGUMENT" id="__EVENTARGUMENT" value=""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&lt;input type="hidden" name="__VIEWSTATE" id="__VIEWSTATE" value="/wEPDwUKLTkzMzQ0OTIwNg9kFgICAw9kFgICBQ8WAh4FdmFsdWUFAjU1ZGSVLB7EHEiZszM7bxtX2itVFSK2oA==" /&gt;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&lt;/div&gt;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&lt;script type="</a:t>
            </a:r>
            <a:r>
              <a:rPr lang="en-US" sz="1100" smtClean="0">
                <a:solidFill>
                  <a:srgbClr val="C00000"/>
                </a:solidFill>
                <a:latin typeface="Arial" charset="0"/>
                <a:cs typeface="Arial" charset="0"/>
              </a:rPr>
              <a:t>text/javascript</a:t>
            </a:r>
            <a:r>
              <a:rPr lang="en-US" sz="1100" smtClean="0">
                <a:latin typeface="Arial" charset="0"/>
                <a:cs typeface="Arial" charset="0"/>
              </a:rPr>
              <a:t>"&gt;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//&lt;![CDATA[var theForm = document.forms['Form1'];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if (!theForm)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			theForm = document.Form1;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function __doPostBack(eventTarget, eventArgument)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			if (!theForm.onsubmit || (theForm.onsubmit() != false)) {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	 			theForm.__EVENTTARGET.value = eventTarget;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 			theForm.__EVENTARGUMENT.value = eventArgument;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        			theForm.submit();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	//]]&gt;</a:t>
            </a:r>
          </a:p>
          <a:p>
            <a:pPr>
              <a:buFont typeface="Wingdings" pitchFamily="2" charset="2"/>
              <a:buNone/>
              <a:tabLst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smtClean="0">
                <a:latin typeface="Arial" charset="0"/>
                <a:cs typeface="Arial" charset="0"/>
              </a:rPr>
              <a:t>	&lt;/script&gt;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6B8FC-632B-4E46-8472-DA4E08A2B697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667000" y="4903788"/>
            <a:ext cx="647700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&lt;div&gt;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&lt;input type="hidden" name="__EVENTVALIDATION" id="__EVENTVALIDATION" value="/wEWBALd0uq2CQLzlKGwCgL2lKGwCgKmuYiBBSKn5+tsAi8rGZvqAijK+zePk9vB" /&gt;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&lt;/div&gt;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name="Text1" type="text" id="Text1" /&gt;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+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name="Text2" type="text" id="Text2" /&gt;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	&lt;input name=“z" type="submit" id=“z" value=" = " /&gt;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	&lt;/form&gt;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	&lt;/body&gt; </a:t>
            </a:r>
          </a:p>
          <a:p>
            <a:pPr>
              <a:tabLst>
                <a:tab pos="338138" algn="l"/>
                <a:tab pos="801688" algn="l"/>
                <a:tab pos="1252538" algn="l"/>
                <a:tab pos="1654175" algn="l"/>
                <a:tab pos="2166938" algn="l"/>
              </a:tabLst>
            </a:pPr>
            <a:r>
              <a:rPr lang="en-US" sz="1100" b="0">
                <a:latin typeface="Arial" charset="0"/>
                <a:cs typeface="Arial" charset="0"/>
              </a:rPr>
              <a:t>&lt;/html&gt; </a:t>
            </a:r>
          </a:p>
        </p:txBody>
      </p:sp>
      <p:sp>
        <p:nvSpPr>
          <p:cNvPr id="18438" name="Freeform 7"/>
          <p:cNvSpPr>
            <a:spLocks noChangeArrowheads="1"/>
          </p:cNvSpPr>
          <p:nvPr/>
        </p:nvSpPr>
        <p:spPr bwMode="auto">
          <a:xfrm>
            <a:off x="852488" y="5060950"/>
            <a:ext cx="1739900" cy="863600"/>
          </a:xfrm>
          <a:custGeom>
            <a:avLst/>
            <a:gdLst>
              <a:gd name="T0" fmla="*/ 0 w 1741118"/>
              <a:gd name="T1" fmla="*/ 602994 h 864296"/>
              <a:gd name="T2" fmla="*/ 0 w 1741118"/>
              <a:gd name="T3" fmla="*/ 849113 h 864296"/>
              <a:gd name="T4" fmla="*/ 1196465 w 1741118"/>
              <a:gd name="T5" fmla="*/ 849113 h 864296"/>
              <a:gd name="T6" fmla="*/ 1196465 w 1741118"/>
              <a:gd name="T7" fmla="*/ 0 h 864296"/>
              <a:gd name="T8" fmla="*/ 1714518 w 1741118"/>
              <a:gd name="T9" fmla="*/ 0 h 864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1118"/>
              <a:gd name="T16" fmla="*/ 0 h 864296"/>
              <a:gd name="T17" fmla="*/ 1741118 w 1741118"/>
              <a:gd name="T18" fmla="*/ 864296 h 864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1118" h="864296">
                <a:moveTo>
                  <a:pt x="0" y="613775"/>
                </a:moveTo>
                <a:lnTo>
                  <a:pt x="0" y="864296"/>
                </a:lnTo>
                <a:lnTo>
                  <a:pt x="1215025" y="864296"/>
                </a:lnTo>
                <a:lnTo>
                  <a:pt x="1215025" y="0"/>
                </a:lnTo>
                <a:lnTo>
                  <a:pt x="1741118" y="0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14DD61-77E4-47B6-9A60-1C0B8828A36B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mtClean="0"/>
              <a:t>Server-Side Scripting Using </a:t>
            </a:r>
            <a:r>
              <a:rPr lang="en-US" smtClean="0">
                <a:solidFill>
                  <a:srgbClr val="C00000"/>
                </a:solidFill>
              </a:rPr>
              <a:t>Web Controls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990600"/>
            <a:ext cx="73929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5425" algn="l"/>
                <a:tab pos="519113" algn="l"/>
                <a:tab pos="80168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  <a:latin typeface="Arial" charset="0"/>
              </a:rPr>
              <a:t>Default.aspx</a:t>
            </a:r>
          </a:p>
          <a:p>
            <a:r>
              <a:rPr lang="en-US" b="0">
                <a:latin typeface="Arial" charset="0"/>
              </a:rPr>
              <a:t>&lt;html&gt;</a:t>
            </a:r>
          </a:p>
          <a:p>
            <a:r>
              <a:rPr lang="en-US" b="0">
                <a:latin typeface="Arial" charset="0"/>
              </a:rPr>
              <a:t>&lt;head runat="server"&gt;&lt;title&gt;Server Side Scripting&lt;/title&gt;&lt;/head&gt;</a:t>
            </a:r>
          </a:p>
          <a:p>
            <a:r>
              <a:rPr lang="en-US" b="0">
                <a:latin typeface="Arial" charset="0"/>
              </a:rPr>
              <a:t>	&lt;body&gt;</a:t>
            </a:r>
          </a:p>
          <a:p>
            <a:r>
              <a:rPr lang="en-US" b="0">
                <a:latin typeface="Arial" charset="0"/>
              </a:rPr>
              <a:t>		&lt;form runat="Server"&gt;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asp:TextBox</a:t>
            </a:r>
            <a:r>
              <a:rPr lang="en-US" b="0">
                <a:latin typeface="Arial" charset="0"/>
              </a:rPr>
              <a:t> ID= "x" RunAt="server" /&gt;</a:t>
            </a:r>
          </a:p>
          <a:p>
            <a:r>
              <a:rPr lang="en-US" b="0">
                <a:latin typeface="Arial" charset="0"/>
              </a:rPr>
              <a:t>			+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asp:TextBox</a:t>
            </a:r>
            <a:r>
              <a:rPr lang="en-US" b="0">
                <a:latin typeface="Arial" charset="0"/>
              </a:rPr>
              <a:t> ID= "y" RunAt="server" /&gt;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asp:Button</a:t>
            </a:r>
            <a:r>
              <a:rPr lang="en-US" b="0">
                <a:latin typeface="Arial" charset="0"/>
              </a:rPr>
              <a:t> Text= " = " OnClick = "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OnAdd</a:t>
            </a:r>
            <a:r>
              <a:rPr lang="en-US" b="0">
                <a:latin typeface="Arial" charset="0"/>
              </a:rPr>
              <a:t>" RunAt= "server" /&gt; </a:t>
            </a:r>
          </a:p>
          <a:p>
            <a:r>
              <a:rPr lang="en-US" b="0">
                <a:latin typeface="Arial" charset="0"/>
              </a:rPr>
              <a:t>			&lt;</a:t>
            </a:r>
            <a:r>
              <a:rPr lang="en-US" b="0">
                <a:solidFill>
                  <a:srgbClr val="C00000"/>
                </a:solidFill>
                <a:latin typeface="Arial" charset="0"/>
              </a:rPr>
              <a:t>asp:Label</a:t>
            </a:r>
            <a:r>
              <a:rPr lang="en-US" b="0">
                <a:latin typeface="Arial" charset="0"/>
              </a:rPr>
              <a:t> ID= "z" RunAt="server" /&gt;</a:t>
            </a:r>
          </a:p>
          <a:p>
            <a:r>
              <a:rPr lang="en-US" b="0">
                <a:latin typeface="Arial" charset="0"/>
              </a:rPr>
              <a:t>		&lt;/form&gt;</a:t>
            </a:r>
          </a:p>
          <a:p>
            <a:r>
              <a:rPr lang="en-US" b="0">
                <a:latin typeface="Arial" charset="0"/>
              </a:rPr>
              <a:t>	&lt;/body&gt;</a:t>
            </a:r>
          </a:p>
          <a:p>
            <a:r>
              <a:rPr lang="en-US" b="0">
                <a:latin typeface="Arial" charset="0"/>
              </a:rPr>
              <a:t>&lt;/html&gt;</a:t>
            </a:r>
          </a:p>
          <a:p>
            <a:r>
              <a:rPr lang="en-US" b="0">
                <a:latin typeface="Arial" charset="0"/>
              </a:rPr>
              <a:t>&lt;script language= "C#" runat="server"&gt;</a:t>
            </a:r>
          </a:p>
          <a:p>
            <a:r>
              <a:rPr lang="en-US" b="0">
                <a:latin typeface="Arial" charset="0"/>
              </a:rPr>
              <a:t>	void 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OnAdd</a:t>
            </a:r>
            <a:r>
              <a:rPr lang="en-US" b="0">
                <a:latin typeface="Arial" charset="0"/>
              </a:rPr>
              <a:t> (Object sender, EventArgs e) {</a:t>
            </a:r>
          </a:p>
          <a:p>
            <a:r>
              <a:rPr lang="en-US" b="0">
                <a:latin typeface="Arial" charset="0"/>
              </a:rPr>
              <a:t>		Int32 a = Convert.ToInt32(x.Text);</a:t>
            </a:r>
          </a:p>
          <a:p>
            <a:r>
              <a:rPr lang="en-US" b="0">
                <a:latin typeface="Arial" charset="0"/>
              </a:rPr>
              <a:t>        Int32 b = Convert.ToInt32(y.Text);</a:t>
            </a:r>
          </a:p>
          <a:p>
            <a:r>
              <a:rPr lang="en-US" b="0">
                <a:latin typeface="Arial" charset="0"/>
              </a:rPr>
              <a:t>		z.Text = (a + b).ToString();</a:t>
            </a:r>
          </a:p>
          <a:p>
            <a:r>
              <a:rPr lang="en-US" b="0">
                <a:latin typeface="Arial" charset="0"/>
              </a:rPr>
              <a:t>	}</a:t>
            </a:r>
          </a:p>
          <a:p>
            <a:r>
              <a:rPr lang="en-US" b="0">
                <a:latin typeface="Arial" charset="0"/>
              </a:rPr>
              <a:t>&lt;/script&gt;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3" y="5065713"/>
            <a:ext cx="2244725" cy="13350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Default.aspx.cs</a:t>
            </a: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5867400" y="3509963"/>
            <a:ext cx="1427163" cy="1552575"/>
          </a:xfrm>
          <a:custGeom>
            <a:avLst/>
            <a:gdLst>
              <a:gd name="T0" fmla="*/ 0 w 1427967"/>
              <a:gd name="T1" fmla="*/ 0 h 1553227"/>
              <a:gd name="T2" fmla="*/ 173203 w 1427967"/>
              <a:gd name="T3" fmla="*/ 0 h 1553227"/>
              <a:gd name="T4" fmla="*/ 1410379 w 1427967"/>
              <a:gd name="T5" fmla="*/ 1538946 h 1553227"/>
              <a:gd name="T6" fmla="*/ 0 60000 65536"/>
              <a:gd name="T7" fmla="*/ 0 60000 65536"/>
              <a:gd name="T8" fmla="*/ 0 60000 65536"/>
              <a:gd name="T9" fmla="*/ 0 w 1427967"/>
              <a:gd name="T10" fmla="*/ 0 h 1553227"/>
              <a:gd name="T11" fmla="*/ 1427967 w 1427967"/>
              <a:gd name="T12" fmla="*/ 1553227 h 1553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7967" h="1553227">
                <a:moveTo>
                  <a:pt x="0" y="0"/>
                </a:moveTo>
                <a:lnTo>
                  <a:pt x="175364" y="0"/>
                </a:lnTo>
                <a:lnTo>
                  <a:pt x="1427967" y="1553227"/>
                </a:lnTo>
              </a:path>
            </a:pathLst>
          </a:custGeom>
          <a:noFill/>
          <a:ln w="2857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99213" y="3765550"/>
            <a:ext cx="129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b="0"/>
              <a:t>Another possible way</a:t>
            </a:r>
          </a:p>
        </p:txBody>
      </p:sp>
    </p:spTree>
    <p:extLst>
      <p:ext uri="{BB962C8B-B14F-4D97-AF65-F5344CB8AC3E}">
        <p14:creationId xmlns:p14="http://schemas.microsoft.com/office/powerpoint/2010/main" val="1193847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D5BA8-C947-4B82-A139-291ABDBA1F34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You Can View in the Browser?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762000"/>
            <a:ext cx="8269287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You can only view html file when you use View Source Command to view .aspx file -- an html file will be </a:t>
            </a:r>
            <a:r>
              <a:rPr lang="en-US" sz="2400" smtClean="0">
                <a:solidFill>
                  <a:srgbClr val="0000FF"/>
                </a:solidFill>
              </a:rPr>
              <a:t>generated</a:t>
            </a:r>
            <a:r>
              <a:rPr lang="en-US" sz="2400" smtClean="0"/>
              <a:t>: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189261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>
                <a:latin typeface="Arial" charset="0"/>
              </a:rPr>
              <a:t>&lt;html&gt;</a:t>
            </a:r>
          </a:p>
          <a:p>
            <a:r>
              <a:rPr lang="en-US" b="0" dirty="0">
                <a:latin typeface="Arial" charset="0"/>
              </a:rPr>
              <a:t>&lt;head&gt;&lt;title&gt;Server Side Script&lt;/title&gt;&lt;/head&gt;</a:t>
            </a:r>
          </a:p>
          <a:p>
            <a:r>
              <a:rPr lang="en-US" b="0" dirty="0">
                <a:latin typeface="Arial" charset="0"/>
              </a:rPr>
              <a:t>	&lt;body&gt;</a:t>
            </a:r>
          </a:p>
          <a:p>
            <a:r>
              <a:rPr lang="en-US" b="0" dirty="0">
                <a:latin typeface="Arial" charset="0"/>
              </a:rPr>
              <a:t>		&lt;form name="ctl01" method="post" action="Default.aspx" id="ctl01"&gt;</a:t>
            </a:r>
          </a:p>
          <a:p>
            <a:r>
              <a:rPr lang="en-US" b="0" dirty="0">
                <a:latin typeface="Arial" charset="0"/>
              </a:rPr>
              <a:t>&lt;div&gt;</a:t>
            </a:r>
          </a:p>
          <a:p>
            <a:r>
              <a:rPr lang="en-US" b="0" dirty="0">
                <a:latin typeface="Arial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type="hidden" name="__VIEWSTATE" id="__VIEWSTATE" value="/wEPDwUKMTEyMTc3MTQwNmRkOe6HlUJeEG0Cgou4jwHq01wxrh8=" /&gt;</a:t>
            </a:r>
          </a:p>
          <a:p>
            <a:r>
              <a:rPr lang="en-US" b="0" dirty="0">
                <a:latin typeface="Arial" charset="0"/>
              </a:rPr>
              <a:t>&lt;/div&gt;</a:t>
            </a:r>
          </a:p>
          <a:p>
            <a:r>
              <a:rPr lang="en-US" b="0" dirty="0">
                <a:latin typeface="Arial" charset="0"/>
              </a:rPr>
              <a:t>&lt;div&gt;</a:t>
            </a:r>
          </a:p>
          <a:p>
            <a:r>
              <a:rPr lang="en-US" b="0" dirty="0">
                <a:latin typeface="Arial" charset="0"/>
              </a:rPr>
              <a:t>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type="hidden" name="__EVENTVALIDATION" id="__EVENTVALIDATION" value="/wEWBALs1vneBQLY76ruDALX76ruDAKgwImNC2NBATXZ/</a:t>
            </a:r>
            <a:r>
              <a:rPr lang="en-US" b="0" dirty="0" err="1">
                <a:latin typeface="Arial" charset="0"/>
              </a:rPr>
              <a:t>Ocwvoc</a:t>
            </a:r>
            <a:r>
              <a:rPr lang="en-US" b="0" dirty="0">
                <a:latin typeface="Arial" charset="0"/>
              </a:rPr>
              <a:t>/1d9t+umwEVP6" /&gt;</a:t>
            </a:r>
          </a:p>
          <a:p>
            <a:r>
              <a:rPr lang="en-US" b="0" dirty="0">
                <a:latin typeface="Arial" charset="0"/>
              </a:rPr>
              <a:t>&lt;/div&gt;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name="x" type="text" id="x" /&gt;</a:t>
            </a:r>
          </a:p>
          <a:p>
            <a:r>
              <a:rPr lang="en-US" b="0" dirty="0">
                <a:latin typeface="Arial" charset="0"/>
              </a:rPr>
              <a:t>			+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 </a:t>
            </a:r>
            <a:r>
              <a:rPr lang="en-US" b="0" dirty="0">
                <a:latin typeface="Arial" charset="0"/>
              </a:rPr>
              <a:t>name="y" type="text" id="y" /&gt;</a:t>
            </a:r>
          </a:p>
          <a:p>
            <a:r>
              <a:rPr lang="en-US" b="0" dirty="0">
                <a:latin typeface="Arial" charset="0"/>
              </a:rPr>
              <a:t>			&lt;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input</a:t>
            </a:r>
            <a:r>
              <a:rPr lang="en-US" b="0" dirty="0">
                <a:latin typeface="Arial" charset="0"/>
              </a:rPr>
              <a:t> type="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submit</a:t>
            </a:r>
            <a:r>
              <a:rPr lang="en-US" b="0" dirty="0">
                <a:latin typeface="Arial" charset="0"/>
              </a:rPr>
              <a:t>" name="ctl03" value=" = " /&gt; </a:t>
            </a:r>
          </a:p>
          <a:p>
            <a:r>
              <a:rPr lang="en-US" b="0" dirty="0">
                <a:latin typeface="Arial" charset="0"/>
              </a:rPr>
              <a:t>			&lt;span id="z"&gt;&lt;/span&gt;</a:t>
            </a:r>
          </a:p>
          <a:p>
            <a:r>
              <a:rPr lang="en-US" b="0" dirty="0">
                <a:latin typeface="Arial" charset="0"/>
              </a:rPr>
              <a:t>		&lt;/form&gt;</a:t>
            </a:r>
          </a:p>
          <a:p>
            <a:r>
              <a:rPr lang="en-US" b="0" dirty="0">
                <a:latin typeface="Arial" charset="0"/>
              </a:rPr>
              <a:t>	&lt;/body&gt;</a:t>
            </a:r>
          </a:p>
          <a:p>
            <a:r>
              <a:rPr lang="en-US" b="0" dirty="0">
                <a:latin typeface="Arial" charset="0"/>
              </a:rPr>
              <a:t>&lt;/html&gt;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2895600" y="62690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648200" y="5776913"/>
            <a:ext cx="4419600" cy="984250"/>
          </a:xfrm>
          <a:prstGeom prst="wedgeRoundRectCallout">
            <a:avLst>
              <a:gd name="adj1" fmla="val -40065"/>
              <a:gd name="adj2" fmla="val -786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This approach is similar to abstract data type/class: Data are private, and has to be accessed via a method.</a:t>
            </a:r>
          </a:p>
        </p:txBody>
      </p:sp>
    </p:spTree>
    <p:extLst>
      <p:ext uri="{BB962C8B-B14F-4D97-AF65-F5344CB8AC3E}">
        <p14:creationId xmlns:p14="http://schemas.microsoft.com/office/powerpoint/2010/main" val="4092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F2C12C-DFF1-4BE1-962E-15EED1ECC9F7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smtClean="0"/>
              <a:t>Adding exception handler in the .aspx page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524000" y="2289175"/>
            <a:ext cx="7315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25525" algn="l"/>
                <a:tab pos="1430338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latin typeface="Arial" charset="0"/>
              </a:rPr>
              <a:t>&lt;script language= "C#" runat="server"&gt;</a:t>
            </a:r>
          </a:p>
          <a:p>
            <a:r>
              <a:rPr lang="en-US" sz="2400" b="0">
                <a:latin typeface="Arial" charset="0"/>
              </a:rPr>
              <a:t>    void OnAdd (Object sender, EventArgs e)  {</a:t>
            </a:r>
          </a:p>
          <a:p>
            <a:r>
              <a:rPr lang="en-US" sz="2400" b="0">
                <a:latin typeface="Arial" charset="0"/>
              </a:rPr>
              <a:t>		</a:t>
            </a:r>
            <a:r>
              <a:rPr lang="en-US" sz="2400" b="0">
                <a:solidFill>
                  <a:srgbClr val="0000FF"/>
                </a:solidFill>
                <a:latin typeface="Arial" charset="0"/>
              </a:rPr>
              <a:t>try</a:t>
            </a:r>
            <a:r>
              <a:rPr lang="en-US" sz="2400" b="0">
                <a:latin typeface="Arial" charset="0"/>
              </a:rPr>
              <a:t> {</a:t>
            </a:r>
          </a:p>
          <a:p>
            <a:r>
              <a:rPr lang="en-US" sz="2400" b="0">
                <a:latin typeface="Arial" charset="0"/>
              </a:rPr>
              <a:t>			Int32 a = Convert.ToInt32(x.Text);</a:t>
            </a:r>
          </a:p>
          <a:p>
            <a:r>
              <a:rPr lang="en-US" sz="2400" b="0">
                <a:latin typeface="Arial" charset="0"/>
              </a:rPr>
              <a:t>            		Int32 b = Convert.ToInt32(y.Text);</a:t>
            </a:r>
          </a:p>
          <a:p>
            <a:r>
              <a:rPr lang="en-US" sz="2400" b="0">
                <a:latin typeface="Arial" charset="0"/>
              </a:rPr>
              <a:t>		    	z.Text = (a + b).ToString();</a:t>
            </a:r>
          </a:p>
          <a:p>
            <a:r>
              <a:rPr lang="en-US" sz="2400" b="0">
                <a:latin typeface="Arial" charset="0"/>
              </a:rPr>
              <a:t>		}</a:t>
            </a:r>
          </a:p>
          <a:p>
            <a:r>
              <a:rPr lang="en-US" sz="2400" b="0">
                <a:latin typeface="Arial" charset="0"/>
              </a:rPr>
              <a:t>		</a:t>
            </a:r>
            <a:r>
              <a:rPr lang="en-US" sz="2400" b="0">
                <a:solidFill>
                  <a:srgbClr val="0000FF"/>
                </a:solidFill>
                <a:latin typeface="Arial" charset="0"/>
              </a:rPr>
              <a:t>catch</a:t>
            </a:r>
            <a:r>
              <a:rPr lang="en-US" sz="2400" b="0">
                <a:latin typeface="Arial" charset="0"/>
              </a:rPr>
              <a:t> (FormatException) {</a:t>
            </a:r>
          </a:p>
          <a:p>
            <a:r>
              <a:rPr lang="en-US" sz="2400" b="0">
                <a:latin typeface="Arial" charset="0"/>
              </a:rPr>
              <a:t>			z.Text = "Please enter integers only";</a:t>
            </a:r>
          </a:p>
          <a:p>
            <a:r>
              <a:rPr lang="en-US" sz="2400" b="0">
                <a:latin typeface="Arial" charset="0"/>
              </a:rPr>
              <a:t>		}</a:t>
            </a:r>
          </a:p>
          <a:p>
            <a:r>
              <a:rPr lang="en-US" sz="2400" b="0">
                <a:latin typeface="Arial" charset="0"/>
              </a:rPr>
              <a:t>	}</a:t>
            </a:r>
          </a:p>
          <a:p>
            <a:r>
              <a:rPr lang="en-US" sz="2400" b="0">
                <a:latin typeface="Arial" charset="0"/>
              </a:rPr>
              <a:t>&lt;/script&gt;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In the previous form, if a noninteger is entered, the form will return an “</a:t>
            </a:r>
            <a:r>
              <a:rPr lang="en-US" sz="2400" b="0">
                <a:solidFill>
                  <a:srgbClr val="0000FF"/>
                </a:solidFill>
              </a:rPr>
              <a:t>uncaught exception</a:t>
            </a:r>
            <a:r>
              <a:rPr lang="en-US" sz="2400" b="0"/>
              <a:t>”. In aspx, one can add an exception handler to catch the error:</a:t>
            </a:r>
          </a:p>
        </p:txBody>
      </p:sp>
    </p:spTree>
    <p:extLst>
      <p:ext uri="{BB962C8B-B14F-4D97-AF65-F5344CB8AC3E}">
        <p14:creationId xmlns:p14="http://schemas.microsoft.com/office/powerpoint/2010/main" val="1998313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848600" cy="990600"/>
          </a:xfrm>
        </p:spPr>
        <p:txBody>
          <a:bodyPr/>
          <a:lstStyle/>
          <a:p>
            <a:r>
              <a:rPr lang="en-US" dirty="0" smtClean="0"/>
              <a:t>(5) Example of Web Computing Model </a:t>
            </a:r>
            <a:br>
              <a:rPr lang="en-US" dirty="0" smtClean="0"/>
            </a:br>
            <a:r>
              <a:rPr lang="en-US" dirty="0" smtClean="0"/>
              <a:t>with AJAX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C52C71-2653-4932-9AB0-AB6DDA462C94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2" name="Rectangle 30"/>
          <p:cNvSpPr>
            <a:spLocks noChangeArrowheads="1"/>
          </p:cNvSpPr>
          <p:nvPr/>
        </p:nvSpPr>
        <p:spPr bwMode="auto">
          <a:xfrm>
            <a:off x="5257800" y="24384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34" name="Flowchart: Connector 33"/>
          <p:cNvSpPr>
            <a:spLocks noChangeArrowheads="1"/>
          </p:cNvSpPr>
          <p:nvPr/>
        </p:nvSpPr>
        <p:spPr bwMode="auto">
          <a:xfrm>
            <a:off x="5486400" y="37719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2534" name="TextBox 34"/>
          <p:cNvSpPr txBox="1">
            <a:spLocks noChangeArrowheads="1"/>
          </p:cNvSpPr>
          <p:nvPr/>
        </p:nvSpPr>
        <p:spPr bwMode="auto">
          <a:xfrm>
            <a:off x="7239000" y="23622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</a:t>
            </a:r>
          </a:p>
          <a:p>
            <a:r>
              <a:rPr lang="en-US">
                <a:solidFill>
                  <a:srgbClr val="0000FF"/>
                </a:solidFill>
              </a:rPr>
              <a:t>With AJAX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57800" y="26289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1219200" y="3048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239000" y="30480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19800" y="3200400"/>
            <a:ext cx="457200" cy="304800"/>
            <a:chOff x="3048000" y="3886200"/>
            <a:chExt cx="457200" cy="304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22541" name="Oval 43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9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3333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16500"/>
                            </p:stCondLst>
                            <p:childTnLst>
                              <p:par>
                                <p:cTn id="45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17260</TotalTime>
  <Words>1164</Words>
  <Application>Microsoft Office PowerPoint</Application>
  <PresentationFormat>On-screen Show (4:3)</PresentationFormat>
  <Paragraphs>409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Lecture 19 </vt:lpstr>
      <vt:lpstr>Chapter 5 Outline: Application Building</vt:lpstr>
      <vt:lpstr>(4) Example of Web Computing Model  with Server-Side Computing:</vt:lpstr>
      <vt:lpstr>Server-Side Scripting Using HTML Control</vt:lpstr>
      <vt:lpstr>View Page Source: Program not visible</vt:lpstr>
      <vt:lpstr>Server-Side Scripting Using Web Controls</vt:lpstr>
      <vt:lpstr>What You Can View in the Browser?</vt:lpstr>
      <vt:lpstr>Adding exception handler in the .aspx page</vt:lpstr>
      <vt:lpstr>(5) Example of Web Computing Model  with AJAX</vt:lpstr>
      <vt:lpstr>Example: AJAX Web Controls</vt:lpstr>
      <vt:lpstr>Example: AJAX Web Controls</vt:lpstr>
      <vt:lpstr>Can I display XML format without Writing an XSL program?</vt:lpstr>
      <vt:lpstr>Using Web Controls to Display XML File</vt:lpstr>
      <vt:lpstr>GridView and TreeView Web Controls</vt:lpstr>
      <vt:lpstr>Using DataBinding Control to Display Contents</vt:lpstr>
      <vt:lpstr>Structure of ASP.Net Application</vt:lpstr>
      <vt:lpstr>What is a (Web) User Control as a Component?</vt:lpstr>
      <vt:lpstr>User Controls in ASCX File</vt:lpstr>
      <vt:lpstr>Example: Creating a User Control Item</vt:lpstr>
      <vt:lpstr>User Control Design: ascx Item</vt:lpstr>
      <vt:lpstr>Write Code behind ascx Item</vt:lpstr>
      <vt:lpstr>Add an ascx Item into an aspx Page</vt:lpstr>
      <vt:lpstr>Case Study</vt:lpstr>
      <vt:lpstr>Before Deploying the Application into IIS</vt:lpstr>
      <vt:lpstr>Folders and Files in the Application</vt:lpstr>
      <vt:lpstr>Testing the .ascx Item in the aspx Page</vt:lpstr>
      <vt:lpstr>ASPX File Creating the Web Form LoginPage.aspx</vt:lpstr>
      <vt:lpstr>Another Example: LoginControl.ascx</vt:lpstr>
      <vt:lpstr>Putting ascx and aspx files into Website Project</vt:lpstr>
      <vt:lpstr>Sharing a User Control in Multiple Pages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1122</cp:revision>
  <dcterms:created xsi:type="dcterms:W3CDTF">2005-09-17T18:09:54Z</dcterms:created>
  <dcterms:modified xsi:type="dcterms:W3CDTF">2013-11-05T21:15:25Z</dcterms:modified>
</cp:coreProperties>
</file>