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780" r:id="rId2"/>
    <p:sldId id="810" r:id="rId3"/>
    <p:sldId id="796" r:id="rId4"/>
    <p:sldId id="797" r:id="rId5"/>
    <p:sldId id="798" r:id="rId6"/>
    <p:sldId id="799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8" r:id="rId16"/>
    <p:sldId id="809" r:id="rId17"/>
    <p:sldId id="692" r:id="rId18"/>
    <p:sldId id="693" r:id="rId19"/>
    <p:sldId id="694" r:id="rId20"/>
    <p:sldId id="695" r:id="rId21"/>
    <p:sldId id="696" r:id="rId22"/>
    <p:sldId id="751" r:id="rId23"/>
    <p:sldId id="697" r:id="rId24"/>
    <p:sldId id="775" r:id="rId25"/>
    <p:sldId id="776" r:id="rId26"/>
    <p:sldId id="712" r:id="rId27"/>
    <p:sldId id="713" r:id="rId28"/>
    <p:sldId id="752" r:id="rId29"/>
    <p:sldId id="753" r:id="rId30"/>
    <p:sldId id="714" r:id="rId31"/>
    <p:sldId id="715" r:id="rId32"/>
    <p:sldId id="811" r:id="rId33"/>
    <p:sldId id="795" r:id="rId34"/>
    <p:sldId id="781" r:id="rId35"/>
    <p:sldId id="782" r:id="rId36"/>
    <p:sldId id="783" r:id="rId37"/>
    <p:sldId id="784" r:id="rId38"/>
    <p:sldId id="785" r:id="rId39"/>
    <p:sldId id="786" r:id="rId40"/>
    <p:sldId id="787" r:id="rId41"/>
    <p:sldId id="788" r:id="rId42"/>
    <p:sldId id="789" r:id="rId43"/>
    <p:sldId id="812" r:id="rId44"/>
    <p:sldId id="794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66FF"/>
    <a:srgbClr val="A4D9E6"/>
    <a:srgbClr val="B3EFE9"/>
    <a:srgbClr val="C5F3EF"/>
    <a:srgbClr val="AFEFE9"/>
    <a:srgbClr val="A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 autoAdjust="0"/>
    <p:restoredTop sz="86380" autoAdjust="0"/>
  </p:normalViewPr>
  <p:slideViewPr>
    <p:cSldViewPr snapToObjects="1">
      <p:cViewPr>
        <p:scale>
          <a:sx n="90" d="100"/>
          <a:sy n="90" d="100"/>
        </p:scale>
        <p:origin x="-198" y="-96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B48ACB2F-478E-4628-930D-4CC8BCD5D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6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A49E89C9-513A-4C38-98CA-5965E88BF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0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1A711-D782-444B-B017-60618A7709A8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56CCD-B6B9-41C5-BD14-9275E70785C8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AD7603-C307-4638-9F07-509BBF464C11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7A9FE4-7932-4F36-9FE5-27A96DF1FFFE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64BF52-281D-4491-8E29-FD6ADF131580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0F2711-7287-4134-BBA1-8FE08A76C343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1940D-6728-497A-8F7A-85D159B73DF2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37EC54-29C0-4294-AF64-39C5C112E40A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485CD-A6C1-44D9-A824-54EED1116C7B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B20CB-F09E-4BC2-9996-C0BF6B2ED884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3596D-8872-46B1-BD5C-A64222CC8055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105883-C82E-42C4-B595-8A67349F6969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9C96D-059F-4348-9708-561AB3C6291F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37D8B-9F9B-413D-B1AC-11AD9159BF4A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C2061-7708-432C-ADDD-CC9C1B504D0B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4037-A72C-4524-B2FA-EE4E937DAC96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02588-5D4B-42C7-AB13-DFB2D26EE274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3593D-3C36-40D4-9CD9-DDCFB751B44F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4142A-0648-401C-859B-0A11E00015C7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DC614-36F4-4945-B700-B9F999F5D0FF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BBD2D-4549-457D-B2BD-DCAE2F096596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0DE85-8835-4C7C-B71C-07E69A18D1C6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481491-B86A-424F-B30D-9EDC6491ABBC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33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648A5-BD0F-49B5-884A-3B6E1833B430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5F496-58EC-459E-ABCA-55A0156E9C9A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61A25-63C2-4940-885B-205955082995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CB806-9DBC-4726-A5E5-632E4264D34A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D8C66-5F27-4F2C-9306-07A0C05375ED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1940D-6728-497A-8F7A-85D159B73DF2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60B779-2A71-4C2D-AAEC-E2E886A0435A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6A52F2-1C70-4E13-9E54-27E21E775637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8E508E-2A76-4764-BC62-0A7F95AE1491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7248DA-31CF-4F7F-8BB6-EE185291AD24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C27979-1F72-4155-A355-22334CD476A3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BF9261-75AA-4BDD-B666-EB7B73777786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48D4-78BB-4BBB-9328-3F240917E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A3BFA-0315-4E6A-B2C4-D58932755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60765-D8C1-4540-8770-1760086C9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AB130-BBFA-4C48-827B-61CF237F8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A3B0D-D213-4E94-B0FF-AD7E05C3B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7CD33-9ACF-4887-9CAA-E3138AABF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75CF7-ACB7-4B90-9DDB-5034C4B0C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D8A94-B69B-49A8-B0A0-461B41A2E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587A-6472-4AE1-A8C7-DC7519A7E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EC3F8-9D4E-4DCC-8F19-F7A0E6A50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8FCD-F3E8-457F-B469-378B1DA07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EBF8-A537-4798-8085-6DBF1A2FF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939F4D6-0DEE-48DF-A2B9-006F810C8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E9EC32-48BD-4D87-BA1F-F77509FA095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TextBox 22"/>
          <p:cNvSpPr txBox="1">
            <a:spLocks noChangeArrowheads="1"/>
          </p:cNvSpPr>
          <p:nvPr/>
        </p:nvSpPr>
        <p:spPr bwMode="auto">
          <a:xfrm>
            <a:off x="1920216" y="177800"/>
            <a:ext cx="6461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Assignment </a:t>
            </a:r>
            <a:r>
              <a:rPr lang="en-US" sz="3200" dirty="0" smtClean="0"/>
              <a:t>5: Final Project</a:t>
            </a:r>
            <a:endParaRPr lang="en-US" sz="320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1639888" y="3119438"/>
            <a:ext cx="3008312" cy="1627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3077" name="Rectangle 25"/>
          <p:cNvSpPr>
            <a:spLocks noChangeArrowheads="1"/>
          </p:cNvSpPr>
          <p:nvPr/>
        </p:nvSpPr>
        <p:spPr bwMode="auto">
          <a:xfrm>
            <a:off x="1962150" y="3200400"/>
            <a:ext cx="2443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Local Component Layer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792288" y="3851275"/>
            <a:ext cx="2689225" cy="325438"/>
          </a:xfrm>
          <a:prstGeom prst="rect">
            <a:avLst/>
          </a:prstGeom>
          <a:solidFill>
            <a:srgbClr val="B3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rgbClr val="C00000"/>
                </a:solidFill>
              </a:rPr>
              <a:t>N * User Controls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792288" y="4176713"/>
            <a:ext cx="2689225" cy="325437"/>
          </a:xfrm>
          <a:prstGeom prst="rect">
            <a:avLst/>
          </a:prstGeom>
          <a:solidFill>
            <a:srgbClr val="B3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rgbClr val="C00000"/>
                </a:solidFill>
              </a:rPr>
              <a:t>N * DLL Library Classes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1639888" y="5072063"/>
            <a:ext cx="2598737" cy="1627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132013" y="5629275"/>
            <a:ext cx="1622425" cy="255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Session State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132013" y="5884863"/>
            <a:ext cx="1622425" cy="25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Cookie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32013" y="6142038"/>
            <a:ext cx="1622425" cy="25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XML/Text </a:t>
            </a:r>
            <a:r>
              <a:rPr lang="en-US" b="0" dirty="0" smtClean="0">
                <a:solidFill>
                  <a:schemeClr val="tx1"/>
                </a:solidFill>
              </a:rPr>
              <a:t>file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3" name="Up-Down Arrow 32"/>
          <p:cNvSpPr/>
          <p:nvPr/>
        </p:nvSpPr>
        <p:spPr bwMode="auto">
          <a:xfrm>
            <a:off x="2762250" y="4665663"/>
            <a:ext cx="341313" cy="487362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sp>
        <p:nvSpPr>
          <p:cNvPr id="3085" name="Rectangle 33"/>
          <p:cNvSpPr>
            <a:spLocks noChangeArrowheads="1"/>
          </p:cNvSpPr>
          <p:nvPr/>
        </p:nvSpPr>
        <p:spPr bwMode="auto">
          <a:xfrm>
            <a:off x="1697038" y="5186363"/>
            <a:ext cx="2481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Data Management Layer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39888" y="914400"/>
            <a:ext cx="5351462" cy="187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1811338" y="1397000"/>
            <a:ext cx="1195387" cy="812800"/>
          </a:xfrm>
          <a:prstGeom prst="rect">
            <a:avLst/>
          </a:prstGeom>
          <a:solidFill>
            <a:srgbClr val="B3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rgbClr val="C00000"/>
                </a:solidFill>
              </a:rPr>
              <a:t>Public Pages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890713" y="914400"/>
            <a:ext cx="2543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Presentation Layer (GUI)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3006725" y="2713038"/>
            <a:ext cx="341313" cy="487362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sp>
        <p:nvSpPr>
          <p:cNvPr id="41" name="Rounded Rectangle 40"/>
          <p:cNvSpPr/>
          <p:nvPr/>
        </p:nvSpPr>
        <p:spPr bwMode="auto">
          <a:xfrm>
            <a:off x="4953000" y="3119438"/>
            <a:ext cx="2038350" cy="1627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3091" name="Rectangle 41"/>
          <p:cNvSpPr>
            <a:spLocks noChangeArrowheads="1"/>
          </p:cNvSpPr>
          <p:nvPr/>
        </p:nvSpPr>
        <p:spPr bwMode="auto">
          <a:xfrm>
            <a:off x="5268913" y="3246438"/>
            <a:ext cx="1474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Service Layer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241925" y="3786188"/>
            <a:ext cx="1517650" cy="325437"/>
          </a:xfrm>
          <a:prstGeom prst="rect">
            <a:avLst/>
          </a:prstGeom>
          <a:solidFill>
            <a:srgbClr val="B3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rgbClr val="C00000"/>
                </a:solidFill>
              </a:rPr>
              <a:t>N * Services</a:t>
            </a:r>
          </a:p>
        </p:txBody>
      </p:sp>
      <p:sp>
        <p:nvSpPr>
          <p:cNvPr id="44" name="Up-Down Arrow 43"/>
          <p:cNvSpPr/>
          <p:nvPr/>
        </p:nvSpPr>
        <p:spPr bwMode="auto">
          <a:xfrm rot="5400000">
            <a:off x="4614863" y="3697288"/>
            <a:ext cx="341312" cy="487362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sp>
        <p:nvSpPr>
          <p:cNvPr id="45" name="Rectangle 44"/>
          <p:cNvSpPr/>
          <p:nvPr/>
        </p:nvSpPr>
        <p:spPr bwMode="auto">
          <a:xfrm>
            <a:off x="1792288" y="3525838"/>
            <a:ext cx="2689225" cy="325437"/>
          </a:xfrm>
          <a:prstGeom prst="rect">
            <a:avLst/>
          </a:prstGeom>
          <a:solidFill>
            <a:srgbClr val="B3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rgbClr val="C00000"/>
                </a:solidFill>
              </a:rPr>
              <a:t>Server Controls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427538" y="5072063"/>
            <a:ext cx="2563812" cy="16271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4979988" y="5629275"/>
            <a:ext cx="1622425" cy="255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Session State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979988" y="5884863"/>
            <a:ext cx="1622425" cy="25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Cookie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979988" y="6142038"/>
            <a:ext cx="1622425" cy="25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XML/Text </a:t>
            </a:r>
            <a:r>
              <a:rPr lang="en-US" b="0" dirty="0" smtClean="0">
                <a:solidFill>
                  <a:schemeClr val="tx1"/>
                </a:solidFill>
              </a:rPr>
              <a:t>file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0" name="Up-Down Arrow 49"/>
          <p:cNvSpPr/>
          <p:nvPr/>
        </p:nvSpPr>
        <p:spPr bwMode="auto">
          <a:xfrm>
            <a:off x="5610225" y="4665663"/>
            <a:ext cx="341313" cy="487362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sp>
        <p:nvSpPr>
          <p:cNvPr id="3100" name="Rectangle 50"/>
          <p:cNvSpPr>
            <a:spLocks noChangeArrowheads="1"/>
          </p:cNvSpPr>
          <p:nvPr/>
        </p:nvSpPr>
        <p:spPr bwMode="auto">
          <a:xfrm>
            <a:off x="4476750" y="5186363"/>
            <a:ext cx="2479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Data Management Layer</a:t>
            </a:r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76200" y="2821621"/>
            <a:ext cx="1371600" cy="1220788"/>
          </a:xfrm>
          <a:prstGeom prst="wedgeRoundRectCallout">
            <a:avLst>
              <a:gd name="adj1" fmla="val 106509"/>
              <a:gd name="adj2" fmla="val 4902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/>
              <a:t>N is the number of team members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467600" y="6119019"/>
            <a:ext cx="1524000" cy="662781"/>
          </a:xfrm>
          <a:prstGeom prst="wedgeRectCallout">
            <a:avLst>
              <a:gd name="adj1" fmla="val -116749"/>
              <a:gd name="adj2" fmla="val -2692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 smtClean="0"/>
              <a:t>Covered in Chapters 3&amp;4</a:t>
            </a:r>
            <a:endParaRPr lang="en-US" b="0" dirty="0"/>
          </a:p>
        </p:txBody>
      </p:sp>
      <p:sp>
        <p:nvSpPr>
          <p:cNvPr id="42" name="Rectangular Callout 41"/>
          <p:cNvSpPr/>
          <p:nvPr/>
        </p:nvSpPr>
        <p:spPr bwMode="auto">
          <a:xfrm>
            <a:off x="7467600" y="5164931"/>
            <a:ext cx="1524000" cy="626269"/>
          </a:xfrm>
          <a:prstGeom prst="wedgeRectCallout">
            <a:avLst>
              <a:gd name="adj1" fmla="val -113267"/>
              <a:gd name="adj2" fmla="val 4633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To be covered </a:t>
            </a:r>
            <a:r>
              <a:rPr lang="en-US" b="0" dirty="0" smtClean="0"/>
              <a:t>in this chapter</a:t>
            </a:r>
            <a:endParaRPr lang="en-US" b="0" dirty="0"/>
          </a:p>
        </p:txBody>
      </p:sp>
      <p:sp>
        <p:nvSpPr>
          <p:cNvPr id="3105" name="Rounded Rectangle 3"/>
          <p:cNvSpPr>
            <a:spLocks noChangeArrowheads="1"/>
          </p:cNvSpPr>
          <p:nvPr/>
        </p:nvSpPr>
        <p:spPr bwMode="auto">
          <a:xfrm>
            <a:off x="3124200" y="1360488"/>
            <a:ext cx="1905000" cy="13065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6" name="Rounded Rectangle 51"/>
          <p:cNvSpPr>
            <a:spLocks noChangeArrowheads="1"/>
          </p:cNvSpPr>
          <p:nvPr/>
        </p:nvSpPr>
        <p:spPr bwMode="auto">
          <a:xfrm>
            <a:off x="5097463" y="1360488"/>
            <a:ext cx="1836737" cy="13065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3279775" y="1524000"/>
            <a:ext cx="1624013" cy="568325"/>
          </a:xfrm>
          <a:prstGeom prst="rect">
            <a:avLst/>
          </a:prstGeom>
          <a:solidFill>
            <a:srgbClr val="B3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rgbClr val="C00000"/>
                </a:solidFill>
              </a:rPr>
              <a:t>Pages with Authentication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89300" y="2184400"/>
            <a:ext cx="1614488" cy="406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/>
              <a:t>Web.config</a:t>
            </a:r>
            <a:endParaRPr lang="en-US" b="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5257800" y="2184400"/>
            <a:ext cx="1524000" cy="406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err="1"/>
              <a:t>Web.config</a:t>
            </a:r>
            <a:endParaRPr lang="en-US" b="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5284788" y="1524000"/>
            <a:ext cx="1497012" cy="568325"/>
          </a:xfrm>
          <a:prstGeom prst="rect">
            <a:avLst/>
          </a:prstGeom>
          <a:solidFill>
            <a:srgbClr val="B3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rgbClr val="C00000"/>
                </a:solidFill>
              </a:rPr>
              <a:t>Pages with Authorization</a:t>
            </a: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7620000" y="1016000"/>
            <a:ext cx="1219200" cy="889000"/>
          </a:xfrm>
          <a:prstGeom prst="wedgeRectCallout">
            <a:avLst>
              <a:gd name="adj1" fmla="val -276844"/>
              <a:gd name="adj2" fmla="val 47225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To be covered next week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7620000" y="1016000"/>
            <a:ext cx="1219200" cy="889000"/>
          </a:xfrm>
          <a:prstGeom prst="wedgeRectCallout">
            <a:avLst>
              <a:gd name="adj1" fmla="val -125152"/>
              <a:gd name="adj2" fmla="val 56525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To be covered in chapter 6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1811338" y="2282825"/>
            <a:ext cx="1195387" cy="4064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0" dirty="0" err="1"/>
              <a:t>Web.config</a:t>
            </a:r>
            <a:endParaRPr lang="en-US" sz="1600" b="0" dirty="0"/>
          </a:p>
        </p:txBody>
      </p:sp>
      <p:sp>
        <p:nvSpPr>
          <p:cNvPr id="57" name="Up-Down Arrow 56"/>
          <p:cNvSpPr/>
          <p:nvPr/>
        </p:nvSpPr>
        <p:spPr bwMode="auto">
          <a:xfrm>
            <a:off x="5780881" y="2713038"/>
            <a:ext cx="341313" cy="487362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>
            <a:off x="7467600" y="3259137"/>
            <a:ext cx="1524000" cy="719772"/>
          </a:xfrm>
          <a:prstGeom prst="wedgeRoundRectCallout">
            <a:avLst>
              <a:gd name="adj1" fmla="val -102796"/>
              <a:gd name="adj2" fmla="val 4692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 smtClean="0"/>
              <a:t>Self-deployed or discovered</a:t>
            </a:r>
            <a:endParaRPr lang="en-US" sz="1600" b="0" dirty="0"/>
          </a:p>
        </p:txBody>
      </p:sp>
      <p:sp>
        <p:nvSpPr>
          <p:cNvPr id="54" name="Rectangular Callout 53"/>
          <p:cNvSpPr/>
          <p:nvPr/>
        </p:nvSpPr>
        <p:spPr bwMode="auto">
          <a:xfrm>
            <a:off x="7467600" y="5164931"/>
            <a:ext cx="1524000" cy="626269"/>
          </a:xfrm>
          <a:prstGeom prst="wedgeRectCallout">
            <a:avLst>
              <a:gd name="adj1" fmla="val -112642"/>
              <a:gd name="adj2" fmla="val 8131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To be covered </a:t>
            </a:r>
            <a:r>
              <a:rPr lang="en-US" b="0" dirty="0" smtClean="0"/>
              <a:t>in this chapter</a:t>
            </a:r>
            <a:endParaRPr lang="en-US" b="0" dirty="0"/>
          </a:p>
        </p:txBody>
      </p:sp>
      <p:sp>
        <p:nvSpPr>
          <p:cNvPr id="55" name="Rectangular Callout 54"/>
          <p:cNvSpPr/>
          <p:nvPr/>
        </p:nvSpPr>
        <p:spPr bwMode="auto">
          <a:xfrm>
            <a:off x="7467600" y="2172890"/>
            <a:ext cx="1524000" cy="626269"/>
          </a:xfrm>
          <a:prstGeom prst="wedgeRectCallout">
            <a:avLst>
              <a:gd name="adj1" fmla="val -105142"/>
              <a:gd name="adj2" fmla="val -842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To be covered </a:t>
            </a:r>
            <a:r>
              <a:rPr lang="en-US" b="0" dirty="0" smtClean="0"/>
              <a:t>in this chapter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2" grpId="0" animBg="1"/>
      <p:bldP spid="34" grpId="0" animBg="1"/>
      <p:bldP spid="3" grpId="0" animBg="1"/>
      <p:bldP spid="51" grpId="0" animBg="1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3660-265F-4F93-8A10-53AB5A70ED07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b="0" smtClean="0">
                <a:solidFill>
                  <a:schemeClr val="folHlink"/>
                </a:solidFill>
              </a:rPr>
              <a:t>Using &lt;</a:t>
            </a:r>
            <a:r>
              <a:rPr lang="en-US" smtClean="0">
                <a:solidFill>
                  <a:schemeClr val="folHlink"/>
                </a:solidFill>
              </a:rPr>
              <a:t>appSettings</a:t>
            </a:r>
            <a:r>
              <a:rPr lang="en-US" b="0" smtClean="0">
                <a:solidFill>
                  <a:schemeClr val="folHlink"/>
                </a:solidFill>
              </a:rPr>
              <a:t>&gt; instead of Hard Coding</a:t>
            </a: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04800" y="4038600"/>
            <a:ext cx="8650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&lt;configuration&gt;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</a:t>
            </a:r>
            <a:r>
              <a:rPr lang="en-US" sz="2400" b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appSettings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&lt;add key= </a:t>
            </a:r>
            <a:r>
              <a:rPr lang="en-US" sz="2400" b="0">
                <a:latin typeface="Arial" charset="0"/>
              </a:rPr>
              <a:t>“</a:t>
            </a:r>
            <a:r>
              <a:rPr lang="en-US" sz="2400" b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MyConnectionString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value= 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</a:t>
            </a:r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0">
                <a:latin typeface="Arial" charset="0"/>
              </a:rPr>
              <a:t>“</a:t>
            </a:r>
            <a:r>
              <a:rPr lang="en-US" sz="2400" b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server=hawkeye;database=pubs;uid=sa;pwd=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/&gt;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</a:t>
            </a:r>
            <a:r>
              <a:rPr lang="en-US" sz="2400" b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appSettings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&lt;/configuration&gt;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609600" y="1298575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String </a:t>
            </a:r>
            <a:r>
              <a:rPr lang="en-US" sz="2400" b="0">
                <a:solidFill>
                  <a:srgbClr val="99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conn</a:t>
            </a:r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2400" b="0">
                <a:solidFill>
                  <a:srgbClr val="FF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ConfigurationSettings.appSettings</a:t>
            </a:r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[“</a:t>
            </a:r>
            <a:r>
              <a:rPr lang="en-US" sz="2400" b="0">
                <a:solidFill>
                  <a:schemeClr val="folHlink"/>
                </a:solidFill>
                <a:latin typeface="Arial" charset="0"/>
              </a:rPr>
              <a:t>MyConnectionString”</a:t>
            </a:r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];</a:t>
            </a:r>
          </a:p>
          <a:p>
            <a:r>
              <a:rPr lang="en-US" sz="2400" b="0">
                <a:latin typeface="Arial" charset="0"/>
              </a:rPr>
              <a:t>SqlDataAdapter adapter = new SqlDataAdapter</a:t>
            </a:r>
            <a:endParaRPr lang="en-US" sz="2400" b="0"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	(“select * from titles where price != 0”, </a:t>
            </a:r>
            <a:r>
              <a:rPr lang="en-US" sz="2400" b="0">
                <a:solidFill>
                  <a:srgbClr val="99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conn</a:t>
            </a:r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DataSet ds = new DataSet ();</a:t>
            </a:r>
          </a:p>
          <a:p>
            <a:r>
              <a:rPr lang="en-US" sz="2400" b="0">
                <a:latin typeface="Arial" charset="0"/>
                <a:ea typeface="Arial Unicode MS" pitchFamily="34" charset="-128"/>
                <a:cs typeface="Arial Unicode MS" pitchFamily="34" charset="-128"/>
              </a:rPr>
              <a:t>adapter.Fill (ds);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72000" y="2133600"/>
            <a:ext cx="3962400" cy="2667000"/>
            <a:chOff x="2880" y="1344"/>
            <a:chExt cx="2496" cy="1680"/>
          </a:xfrm>
        </p:grpSpPr>
        <p:sp>
          <p:nvSpPr>
            <p:cNvPr id="11272" name="Freeform 9"/>
            <p:cNvSpPr>
              <a:spLocks/>
            </p:cNvSpPr>
            <p:nvPr/>
          </p:nvSpPr>
          <p:spPr bwMode="auto">
            <a:xfrm>
              <a:off x="2880" y="1344"/>
              <a:ext cx="1872" cy="1680"/>
            </a:xfrm>
            <a:custGeom>
              <a:avLst/>
              <a:gdLst>
                <a:gd name="T0" fmla="*/ 0 w 1872"/>
                <a:gd name="T1" fmla="*/ 1680 h 1680"/>
                <a:gd name="T2" fmla="*/ 0 w 1872"/>
                <a:gd name="T3" fmla="*/ 1056 h 1680"/>
                <a:gd name="T4" fmla="*/ 1872 w 1872"/>
                <a:gd name="T5" fmla="*/ 1056 h 1680"/>
                <a:gd name="T6" fmla="*/ 1872 w 1872"/>
                <a:gd name="T7" fmla="*/ 0 h 1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680"/>
                <a:gd name="T14" fmla="*/ 1872 w 1872"/>
                <a:gd name="T15" fmla="*/ 1680 h 1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680">
                  <a:moveTo>
                    <a:pt x="0" y="1680"/>
                  </a:moveTo>
                  <a:lnTo>
                    <a:pt x="0" y="1056"/>
                  </a:lnTo>
                  <a:lnTo>
                    <a:pt x="1872" y="1056"/>
                  </a:lnTo>
                  <a:lnTo>
                    <a:pt x="187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Text Box 10"/>
            <p:cNvSpPr txBox="1">
              <a:spLocks noChangeArrowheads="1"/>
            </p:cNvSpPr>
            <p:nvPr/>
          </p:nvSpPr>
          <p:spPr bwMode="auto">
            <a:xfrm>
              <a:off x="2918" y="2424"/>
              <a:ext cx="24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i="1"/>
                <a:t>Page_Load </a:t>
              </a:r>
              <a:r>
                <a:rPr lang="en-US" b="0"/>
                <a:t>extracts the connection string from the Web.config file</a:t>
              </a:r>
            </a:p>
          </p:txBody>
        </p:sp>
      </p:grpSp>
      <p:sp>
        <p:nvSpPr>
          <p:cNvPr id="542733" name="Freeform 13"/>
          <p:cNvSpPr>
            <a:spLocks/>
          </p:cNvSpPr>
          <p:nvPr/>
        </p:nvSpPr>
        <p:spPr bwMode="auto">
          <a:xfrm>
            <a:off x="6705600" y="2819400"/>
            <a:ext cx="1676400" cy="2438400"/>
          </a:xfrm>
          <a:custGeom>
            <a:avLst/>
            <a:gdLst>
              <a:gd name="T0" fmla="*/ 2147483647 w 1056"/>
              <a:gd name="T1" fmla="*/ 2147483647 h 1536"/>
              <a:gd name="T2" fmla="*/ 2147483647 w 1056"/>
              <a:gd name="T3" fmla="*/ 2147483647 h 1536"/>
              <a:gd name="T4" fmla="*/ 2147483647 w 1056"/>
              <a:gd name="T5" fmla="*/ 2147483647 h 1536"/>
              <a:gd name="T6" fmla="*/ 2147483647 w 1056"/>
              <a:gd name="T7" fmla="*/ 2147483647 h 1536"/>
              <a:gd name="T8" fmla="*/ 0 w 1056"/>
              <a:gd name="T9" fmla="*/ 2147483647 h 1536"/>
              <a:gd name="T10" fmla="*/ 0 w 1056"/>
              <a:gd name="T11" fmla="*/ 0 h 1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1536"/>
              <a:gd name="T20" fmla="*/ 1056 w 1056"/>
              <a:gd name="T21" fmla="*/ 1536 h 1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1536">
                <a:moveTo>
                  <a:pt x="576" y="1536"/>
                </a:moveTo>
                <a:lnTo>
                  <a:pt x="576" y="1248"/>
                </a:lnTo>
                <a:lnTo>
                  <a:pt x="1056" y="1248"/>
                </a:lnTo>
                <a:lnTo>
                  <a:pt x="1056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8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/>
      <p:bldP spid="5427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1C14AE-EEDC-45F5-84A8-FC5E8E56AE41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&lt;system.web&gt;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97888" cy="2438400"/>
          </a:xfrm>
        </p:spPr>
        <p:txBody>
          <a:bodyPr/>
          <a:lstStyle/>
          <a:p>
            <a:pPr marL="465138" indent="-465138" algn="just" eaLnBrk="1" hangingPunct="1">
              <a:lnSpc>
                <a:spcPct val="104000"/>
              </a:lnSpc>
            </a:pPr>
            <a:r>
              <a:rPr lang="en-US" sz="2000" smtClean="0"/>
              <a:t>The </a:t>
            </a:r>
            <a:r>
              <a:rPr lang="en-US" sz="2000" i="1" smtClean="0"/>
              <a:t>system.web </a:t>
            </a:r>
            <a:r>
              <a:rPr lang="en-US" sz="2000" smtClean="0"/>
              <a:t>section of Web.config holds configuration settings used by the </a:t>
            </a:r>
            <a:r>
              <a:rPr lang="en-US" sz="2000" b="1" smtClean="0"/>
              <a:t>system</a:t>
            </a:r>
            <a:r>
              <a:rPr lang="en-US" sz="2000" smtClean="0"/>
              <a:t> -- ASP.NET. </a:t>
            </a:r>
          </a:p>
          <a:p>
            <a:pPr marL="465138" indent="-465138" algn="just" eaLnBrk="1" hangingPunct="1">
              <a:lnSpc>
                <a:spcPct val="104000"/>
              </a:lnSpc>
            </a:pPr>
            <a:r>
              <a:rPr lang="en-US" sz="2000" smtClean="0"/>
              <a:t>Its content is categorized by subsections. Developers are free to define custom subsections. </a:t>
            </a:r>
          </a:p>
          <a:p>
            <a:pPr marL="465138" indent="-465138" algn="just" eaLnBrk="1" hangingPunct="1">
              <a:lnSpc>
                <a:spcPct val="104000"/>
              </a:lnSpc>
            </a:pPr>
            <a:r>
              <a:rPr lang="en-US" sz="2000" smtClean="0"/>
              <a:t>The following subsections are supported by default and can be used without writing custom configuration handlers.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2325" y="3352800"/>
            <a:ext cx="8169275" cy="3140075"/>
            <a:chOff x="518" y="2112"/>
            <a:chExt cx="5146" cy="1978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518" y="2112"/>
              <a:ext cx="5146" cy="197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518" y="2112"/>
              <a:ext cx="514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603375" indent="-1603375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i="1">
                  <a:solidFill>
                    <a:srgbClr val="0066FF"/>
                  </a:solidFill>
                </a:rPr>
                <a:t>authentication</a:t>
              </a:r>
              <a:r>
                <a:rPr lang="en-US" sz="2000" i="1"/>
                <a:t>	</a:t>
              </a:r>
              <a:r>
                <a:rPr lang="en-US" sz="2000" b="0"/>
                <a:t>Sets the authentication mode and specifies settings for the mode selected</a:t>
              </a:r>
            </a:p>
            <a:p>
              <a:r>
                <a:rPr lang="en-US" sz="2000" i="1">
                  <a:solidFill>
                    <a:srgbClr val="0066FF"/>
                  </a:solidFill>
                </a:rPr>
                <a:t>authorization</a:t>
              </a:r>
              <a:r>
                <a:rPr lang="en-US" sz="2000" i="1"/>
                <a:t>	</a:t>
              </a:r>
              <a:r>
                <a:rPr lang="en-US" sz="2000" b="0"/>
                <a:t>Specifies who is allowed to access resources in this directory and its subdirectories</a:t>
              </a:r>
            </a:p>
            <a:p>
              <a:r>
                <a:rPr lang="en-US" sz="2000" i="1"/>
                <a:t>browserCaps	</a:t>
              </a:r>
              <a:r>
                <a:rPr lang="en-US" sz="2000" b="0"/>
                <a:t>Maps user-agent data to browser capabilities</a:t>
              </a:r>
            </a:p>
            <a:p>
              <a:r>
                <a:rPr lang="en-US" sz="2000" i="1"/>
                <a:t>clientTarget	</a:t>
              </a:r>
              <a:r>
                <a:rPr lang="en-US" sz="2000" b="0"/>
                <a:t>Maps user-agent data to browser types</a:t>
              </a:r>
            </a:p>
            <a:p>
              <a:r>
                <a:rPr lang="en-US" sz="2000" i="1"/>
                <a:t>compilation	</a:t>
              </a:r>
              <a:r>
                <a:rPr lang="en-US" sz="2000" b="0"/>
                <a:t>Specifies run-time compilation settings such as whether executables should be compiled with debug symbols, maps file name extensions and </a:t>
              </a:r>
              <a:r>
                <a:rPr lang="en-US" sz="2000" b="0" i="1"/>
                <a:t>Language </a:t>
              </a:r>
              <a:r>
                <a:rPr lang="en-US" sz="2000" b="0"/>
                <a:t>attributes to compilers, and identifies the assemblies that ASP.NET links to</a:t>
              </a:r>
            </a:p>
          </p:txBody>
        </p:sp>
      </p:grp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1600" y="304800"/>
            <a:ext cx="24384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system.web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22653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C7DE60-953D-47CD-89F9-0C082B421E92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&lt;system.web&gt; -- continued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382000" cy="56324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433513" indent="-1433513"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3513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 dirty="0" err="1"/>
              <a:t>customErrors</a:t>
            </a:r>
            <a:r>
              <a:rPr lang="en-US" i="1" dirty="0"/>
              <a:t>	</a:t>
            </a:r>
            <a:r>
              <a:rPr lang="en-US" b="0" dirty="0"/>
              <a:t>Enables the use of custom error pages and specifies how errors should be reported on clients and servers</a:t>
            </a:r>
          </a:p>
          <a:p>
            <a:r>
              <a:rPr lang="en-US" i="1" dirty="0" err="1"/>
              <a:t>httpRuntime</a:t>
            </a:r>
            <a:r>
              <a:rPr lang="en-US" i="1" dirty="0"/>
              <a:t>	</a:t>
            </a:r>
            <a:r>
              <a:rPr lang="en-US" b="0" dirty="0"/>
              <a:t>Specifies request time-outs and other settings used by ASP.NET runtime </a:t>
            </a:r>
          </a:p>
          <a:p>
            <a:r>
              <a:rPr lang="en-US" i="1" dirty="0"/>
              <a:t>globalization 	</a:t>
            </a:r>
            <a:r>
              <a:rPr lang="en-US" b="0" dirty="0"/>
              <a:t>Specifies character encodings for requests and responses</a:t>
            </a:r>
          </a:p>
          <a:p>
            <a:r>
              <a:rPr lang="en-US" i="1" dirty="0" err="1"/>
              <a:t>httpHandlers</a:t>
            </a:r>
            <a:r>
              <a:rPr lang="en-US" i="1" dirty="0"/>
              <a:t>	</a:t>
            </a:r>
            <a:r>
              <a:rPr lang="en-US" b="0" dirty="0"/>
              <a:t>Maps URLs to HVFP handlers (for example, maps requests for ASPX files to </a:t>
            </a:r>
            <a:r>
              <a:rPr lang="en-US" b="0" i="1" dirty="0"/>
              <a:t>System. </a:t>
            </a:r>
            <a:r>
              <a:rPr lang="en-US" b="0" i="1" dirty="0" err="1"/>
              <a:t>Web.UI.PageHandlerFactoiy</a:t>
            </a:r>
            <a:r>
              <a:rPr lang="en-US" b="0" dirty="0"/>
              <a:t>)</a:t>
            </a:r>
          </a:p>
          <a:p>
            <a:r>
              <a:rPr lang="en-US" i="1" dirty="0" err="1"/>
              <a:t>httpModules</a:t>
            </a:r>
            <a:r>
              <a:rPr lang="en-US" i="1" dirty="0"/>
              <a:t>	</a:t>
            </a:r>
            <a:r>
              <a:rPr lang="en-US" b="0" dirty="0"/>
              <a:t>Identifies HTTP modules called in response to HUP requests</a:t>
            </a:r>
          </a:p>
          <a:p>
            <a:r>
              <a:rPr lang="en-US" i="1" dirty="0"/>
              <a:t>identity	</a:t>
            </a:r>
            <a:r>
              <a:rPr lang="en-US" b="0" dirty="0"/>
              <a:t>Controls the identity that ASP.NET assigns to individual requests</a:t>
            </a:r>
          </a:p>
          <a:p>
            <a:r>
              <a:rPr lang="en-US" i="1" dirty="0" err="1"/>
              <a:t>machineKey</a:t>
            </a:r>
            <a:r>
              <a:rPr lang="en-US" i="1" dirty="0"/>
              <a:t>	</a:t>
            </a:r>
            <a:r>
              <a:rPr lang="en-US" b="0" dirty="0"/>
              <a:t>Specifies encryption and validation settings (for example, the key 	and algorithm used to encrypt authentication cookies)</a:t>
            </a:r>
          </a:p>
          <a:p>
            <a:r>
              <a:rPr lang="en-US" i="1" dirty="0"/>
              <a:t>pages	</a:t>
            </a:r>
            <a:r>
              <a:rPr lang="en-US" b="0" dirty="0"/>
              <a:t>Specifies page-level configuration settings such as whether output 	buffering, session state, and view state are enabled</a:t>
            </a:r>
          </a:p>
          <a:p>
            <a:r>
              <a:rPr lang="en-US" i="1" dirty="0" err="1"/>
              <a:t>processModel</a:t>
            </a:r>
            <a:r>
              <a:rPr lang="en-US" i="1" dirty="0"/>
              <a:t>	</a:t>
            </a:r>
            <a:r>
              <a:rPr lang="en-US" b="0" dirty="0"/>
              <a:t>Specifies configuration settings for ASP.NET worker processes</a:t>
            </a:r>
          </a:p>
          <a:p>
            <a:r>
              <a:rPr lang="en-US" i="1" dirty="0" err="1"/>
              <a:t>securityPolicy</a:t>
            </a:r>
            <a:r>
              <a:rPr lang="en-US" i="1" dirty="0"/>
              <a:t> 	</a:t>
            </a:r>
            <a:r>
              <a:rPr lang="en-US" b="0" dirty="0"/>
              <a:t>Maps trust levels to CONFIG files containing security policies</a:t>
            </a:r>
          </a:p>
          <a:p>
            <a:r>
              <a:rPr lang="en-US" i="1" dirty="0" err="1"/>
              <a:t>sessionState</a:t>
            </a:r>
            <a:r>
              <a:rPr lang="en-US" i="1" dirty="0"/>
              <a:t>	</a:t>
            </a:r>
            <a:r>
              <a:rPr lang="en-US" b="0" dirty="0"/>
              <a:t>Specifies session state settings (e.g., where session state is stored) </a:t>
            </a:r>
          </a:p>
          <a:p>
            <a:r>
              <a:rPr lang="en-US" i="1" dirty="0"/>
              <a:t>trace 	</a:t>
            </a:r>
            <a:r>
              <a:rPr lang="en-US" b="0" dirty="0"/>
              <a:t>Enables and disables tracing and specifies trace settings</a:t>
            </a:r>
          </a:p>
          <a:p>
            <a:r>
              <a:rPr lang="en-US" i="1" dirty="0"/>
              <a:t>trust	</a:t>
            </a:r>
            <a:r>
              <a:rPr lang="en-US" b="0" dirty="0"/>
              <a:t>Specifies the code access security trust level</a:t>
            </a:r>
          </a:p>
          <a:p>
            <a:r>
              <a:rPr lang="en-US" i="1" dirty="0" err="1"/>
              <a:t>webControls</a:t>
            </a:r>
            <a:r>
              <a:rPr lang="en-US" i="1" dirty="0"/>
              <a:t>	</a:t>
            </a:r>
            <a:r>
              <a:rPr lang="en-US" b="0" dirty="0"/>
              <a:t>Identifies the location on the server of client scripts used by 	ASP.NET Web controls</a:t>
            </a:r>
          </a:p>
          <a:p>
            <a:r>
              <a:rPr lang="en-US" i="1" dirty="0" err="1"/>
              <a:t>webServices</a:t>
            </a:r>
            <a:r>
              <a:rPr lang="en-US" i="1" dirty="0"/>
              <a:t>	</a:t>
            </a:r>
            <a:r>
              <a:rPr lang="en-US" b="0" dirty="0"/>
              <a:t>Contains Web service settings</a:t>
            </a:r>
          </a:p>
        </p:txBody>
      </p:sp>
    </p:spTree>
    <p:extLst>
      <p:ext uri="{BB962C8B-B14F-4D97-AF65-F5344CB8AC3E}">
        <p14:creationId xmlns:p14="http://schemas.microsoft.com/office/powerpoint/2010/main" val="1630242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DB4FBB-C5D2-4646-A5F3-FAE4DFF83E0A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Example of &lt;system.web&gt; section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74072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" charset="0"/>
              </a:rPr>
              <a:t>&lt;configuration&gt;</a:t>
            </a:r>
          </a:p>
          <a:p>
            <a:pPr lvl="1"/>
            <a:r>
              <a:rPr lang="en-US" sz="2400" b="0">
                <a:latin typeface="Arial" charset="0"/>
              </a:rPr>
              <a:t>	&lt;system.web&gt;</a:t>
            </a:r>
          </a:p>
          <a:p>
            <a:pPr lvl="2"/>
            <a:r>
              <a:rPr lang="en-US" sz="2400" b="0">
                <a:latin typeface="Arial" charset="0"/>
              </a:rPr>
              <a:t>		&lt;trace enabled=“true” </a:t>
            </a:r>
            <a:r>
              <a:rPr lang="en-US" sz="2400" b="0" i="1">
                <a:latin typeface="Arial" charset="0"/>
              </a:rPr>
              <a:t>I&gt;</a:t>
            </a:r>
          </a:p>
          <a:p>
            <a:pPr lvl="1"/>
            <a:r>
              <a:rPr lang="en-US" sz="2400" b="0" i="1">
                <a:latin typeface="Arial" charset="0"/>
              </a:rPr>
              <a:t>	&lt;I</a:t>
            </a:r>
            <a:r>
              <a:rPr lang="en-US" sz="2400" b="0">
                <a:latin typeface="Arial" charset="0"/>
              </a:rPr>
              <a:t>system.web&gt;</a:t>
            </a:r>
          </a:p>
          <a:p>
            <a:r>
              <a:rPr lang="en-US" sz="2400" b="0">
                <a:latin typeface="Arial" charset="0"/>
              </a:rPr>
              <a:t>&lt;/configuration&gt;</a:t>
            </a: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8915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  <a:tab pos="1309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" charset="0"/>
              </a:rPr>
              <a:t>&lt;configuration&gt;</a:t>
            </a:r>
          </a:p>
          <a:p>
            <a:r>
              <a:rPr lang="en-US" sz="2400" b="0">
                <a:solidFill>
                  <a:srgbClr val="FF0000"/>
                </a:solidFill>
                <a:latin typeface="Arial" charset="0"/>
              </a:rPr>
              <a:t>	&lt;system.web&gt;</a:t>
            </a:r>
          </a:p>
          <a:p>
            <a:r>
              <a:rPr lang="en-US" sz="2400" b="0">
                <a:latin typeface="Arial" charset="0"/>
              </a:rPr>
              <a:t>		&lt;trace enabled=“true” /&gt;</a:t>
            </a:r>
          </a:p>
          <a:p>
            <a:r>
              <a:rPr lang="en-US" sz="2400" b="0">
                <a:latin typeface="Arial" charset="0"/>
              </a:rPr>
              <a:t>		&lt;sessionState mode=“SQLServer” 		</a:t>
            </a:r>
            <a:br>
              <a:rPr lang="en-US" sz="2400" b="0">
                <a:latin typeface="Arial" charset="0"/>
              </a:rPr>
            </a:br>
            <a:r>
              <a:rPr lang="en-US" sz="2400" b="0">
                <a:latin typeface="Arial" charset="0"/>
              </a:rPr>
              <a:t>			   sqlConnectionString=“server=localhost;uid=sa;pwd=”/&gt;</a:t>
            </a:r>
          </a:p>
          <a:p>
            <a:r>
              <a:rPr lang="en-US" sz="2400" b="0">
                <a:latin typeface="Arial" charset="0"/>
              </a:rPr>
              <a:t>		&lt;compilation debug=“true” defaultLanguage=“c#” /&gt;</a:t>
            </a:r>
          </a:p>
          <a:p>
            <a:r>
              <a:rPr lang="en-US" sz="2400" b="0">
                <a:latin typeface="Arial" charset="0"/>
              </a:rPr>
              <a:t>		&lt;pages enableViewStateMac=“true” /&gt;</a:t>
            </a:r>
          </a:p>
          <a:p>
            <a:r>
              <a:rPr lang="en-US" sz="2400" b="0">
                <a:solidFill>
                  <a:srgbClr val="FF0000"/>
                </a:solidFill>
                <a:latin typeface="Arial" charset="0"/>
              </a:rPr>
              <a:t>	&lt;/system.web&gt;</a:t>
            </a:r>
          </a:p>
          <a:p>
            <a:r>
              <a:rPr lang="en-US" sz="2400" b="0">
                <a:latin typeface="Arial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067263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&lt;system.web&gt; section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639888"/>
            <a:ext cx="8269288" cy="4608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&lt;system.web&gt;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	. . .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&lt;webServices&gt;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	 	&lt;protocols&gt;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		 	&lt;add name="HttpGet"/&gt;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			&lt;add name="HttpPost"/&gt;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		&lt;/protocols&gt;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	&lt;/webServices&gt;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  <a:cs typeface="Arial" charset="0"/>
              </a:rPr>
              <a:t>	&lt;/system.web&gt;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E6536D-A35A-419A-AB87-F6A2CE7CD814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876800" y="1447800"/>
            <a:ext cx="3773488" cy="1371600"/>
          </a:xfrm>
          <a:prstGeom prst="wedgeRoundRectCallout">
            <a:avLst>
              <a:gd name="adj1" fmla="val -59065"/>
              <a:gd name="adj2" fmla="val 8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 dirty="0"/>
              <a:t>Allow the </a:t>
            </a:r>
            <a:r>
              <a:rPr lang="en-US" sz="2400" b="0" dirty="0" smtClean="0"/>
              <a:t>.</a:t>
            </a:r>
            <a:r>
              <a:rPr lang="en-US" sz="2400" b="0" dirty="0" err="1" smtClean="0"/>
              <a:t>asmx</a:t>
            </a:r>
            <a:r>
              <a:rPr lang="en-US" sz="2400" b="0" dirty="0" smtClean="0"/>
              <a:t> Web </a:t>
            </a:r>
            <a:r>
              <a:rPr lang="en-US" sz="2400" b="0" dirty="0"/>
              <a:t>service test page to be accessed remotely.</a:t>
            </a:r>
          </a:p>
        </p:txBody>
      </p:sp>
    </p:spTree>
    <p:extLst>
      <p:ext uri="{BB962C8B-B14F-4D97-AF65-F5344CB8AC3E}">
        <p14:creationId xmlns:p14="http://schemas.microsoft.com/office/powerpoint/2010/main" val="35758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CF375D-BD63-4279-8022-0ADBD98F8DDC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152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Web Configuration File  Inheritance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1143000" y="2185988"/>
            <a:ext cx="2971800" cy="17795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389" name="Freeform 6"/>
          <p:cNvSpPr>
            <a:spLocks/>
          </p:cNvSpPr>
          <p:nvPr/>
        </p:nvSpPr>
        <p:spPr bwMode="auto">
          <a:xfrm>
            <a:off x="1143000" y="1828800"/>
            <a:ext cx="1427163" cy="357188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358900" y="32543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1263650" y="187325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MyWebApp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1511300" y="32004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1663700" y="314642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2711450" y="323215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2863850" y="3178175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3016250" y="312420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.ascx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1663700" y="2362200"/>
            <a:ext cx="793750" cy="593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Global</a:t>
            </a:r>
          </a:p>
          <a:p>
            <a:pPr algn="ctr"/>
            <a:r>
              <a:rPr lang="en-US" b="0"/>
              <a:t>.asax</a:t>
            </a:r>
          </a:p>
        </p:txBody>
      </p:sp>
      <p:sp>
        <p:nvSpPr>
          <p:cNvPr id="16398" name="AutoShape 19"/>
          <p:cNvSpPr>
            <a:spLocks noChangeArrowheads="1"/>
          </p:cNvSpPr>
          <p:nvPr/>
        </p:nvSpPr>
        <p:spPr bwMode="auto">
          <a:xfrm>
            <a:off x="457200" y="5181600"/>
            <a:ext cx="207645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399" name="Freeform 20"/>
          <p:cNvSpPr>
            <a:spLocks/>
          </p:cNvSpPr>
          <p:nvPr/>
        </p:nvSpPr>
        <p:spPr bwMode="auto">
          <a:xfrm>
            <a:off x="457200" y="4953000"/>
            <a:ext cx="9461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Rectangle 21"/>
          <p:cNvSpPr>
            <a:spLocks noChangeArrowheads="1"/>
          </p:cNvSpPr>
          <p:nvPr/>
        </p:nvSpPr>
        <p:spPr bwMode="auto">
          <a:xfrm>
            <a:off x="1416050" y="589915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1" name="Rectangle 22"/>
          <p:cNvSpPr>
            <a:spLocks noChangeArrowheads="1"/>
          </p:cNvSpPr>
          <p:nvPr/>
        </p:nvSpPr>
        <p:spPr bwMode="auto">
          <a:xfrm>
            <a:off x="1492250" y="58451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2" name="Rectangle 23"/>
          <p:cNvSpPr>
            <a:spLocks noChangeArrowheads="1"/>
          </p:cNvSpPr>
          <p:nvPr/>
        </p:nvSpPr>
        <p:spPr bwMode="auto">
          <a:xfrm>
            <a:off x="1568450" y="57912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3" name="AutoShape 29"/>
          <p:cNvSpPr>
            <a:spLocks noChangeArrowheads="1"/>
          </p:cNvSpPr>
          <p:nvPr/>
        </p:nvSpPr>
        <p:spPr bwMode="auto">
          <a:xfrm>
            <a:off x="2743200" y="5181600"/>
            <a:ext cx="21336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404" name="Freeform 30"/>
          <p:cNvSpPr>
            <a:spLocks/>
          </p:cNvSpPr>
          <p:nvPr/>
        </p:nvSpPr>
        <p:spPr bwMode="auto">
          <a:xfrm>
            <a:off x="2743200" y="4953000"/>
            <a:ext cx="83820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Rectangle 31"/>
          <p:cNvSpPr>
            <a:spLocks noChangeArrowheads="1"/>
          </p:cNvSpPr>
          <p:nvPr/>
        </p:nvSpPr>
        <p:spPr bwMode="auto">
          <a:xfrm>
            <a:off x="2895600" y="589915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6" name="Rectangle 32"/>
          <p:cNvSpPr>
            <a:spLocks noChangeArrowheads="1"/>
          </p:cNvSpPr>
          <p:nvPr/>
        </p:nvSpPr>
        <p:spPr bwMode="auto">
          <a:xfrm>
            <a:off x="2971800" y="58451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7" name="Rectangle 33"/>
          <p:cNvSpPr>
            <a:spLocks noChangeArrowheads="1"/>
          </p:cNvSpPr>
          <p:nvPr/>
        </p:nvSpPr>
        <p:spPr bwMode="auto">
          <a:xfrm>
            <a:off x="3048000" y="57912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8" name="Rectangle 34"/>
          <p:cNvSpPr>
            <a:spLocks noChangeArrowheads="1"/>
          </p:cNvSpPr>
          <p:nvPr/>
        </p:nvSpPr>
        <p:spPr bwMode="auto">
          <a:xfrm>
            <a:off x="3962400" y="57912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</a:t>
            </a:r>
          </a:p>
          <a:p>
            <a:pPr algn="ctr"/>
            <a:r>
              <a:rPr lang="en-US" b="0"/>
              <a:t>.config</a:t>
            </a:r>
          </a:p>
        </p:txBody>
      </p:sp>
      <p:cxnSp>
        <p:nvCxnSpPr>
          <p:cNvPr id="16409" name="AutoShape 42"/>
          <p:cNvCxnSpPr>
            <a:cxnSpLocks noChangeShapeType="1"/>
            <a:stCxn id="16388" idx="2"/>
            <a:endCxn id="16398" idx="0"/>
          </p:cNvCxnSpPr>
          <p:nvPr/>
        </p:nvCxnSpPr>
        <p:spPr bwMode="auto">
          <a:xfrm rot="5400000">
            <a:off x="1454150" y="4006850"/>
            <a:ext cx="1216025" cy="1133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43"/>
          <p:cNvCxnSpPr>
            <a:cxnSpLocks noChangeShapeType="1"/>
            <a:stCxn id="16388" idx="2"/>
            <a:endCxn id="16403" idx="0"/>
          </p:cNvCxnSpPr>
          <p:nvPr/>
        </p:nvCxnSpPr>
        <p:spPr bwMode="auto">
          <a:xfrm rot="16200000" flipH="1">
            <a:off x="2611437" y="3983038"/>
            <a:ext cx="1216025" cy="1181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Text Box 49"/>
          <p:cNvSpPr txBox="1">
            <a:spLocks noChangeArrowheads="1"/>
          </p:cNvSpPr>
          <p:nvPr/>
        </p:nvSpPr>
        <p:spPr bwMode="auto">
          <a:xfrm>
            <a:off x="457200" y="5181600"/>
            <a:ext cx="169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CSHARPFILES</a:t>
            </a:r>
          </a:p>
        </p:txBody>
      </p:sp>
      <p:sp>
        <p:nvSpPr>
          <p:cNvPr id="16412" name="Text Box 50"/>
          <p:cNvSpPr txBox="1">
            <a:spLocks noChangeArrowheads="1"/>
          </p:cNvSpPr>
          <p:nvPr/>
        </p:nvSpPr>
        <p:spPr bwMode="auto">
          <a:xfrm>
            <a:off x="2743200" y="5195888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VBFILES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581400" y="2057400"/>
            <a:ext cx="5486400" cy="1754188"/>
            <a:chOff x="3581400" y="1371600"/>
            <a:chExt cx="5486400" cy="1754326"/>
          </a:xfrm>
        </p:grpSpPr>
        <p:sp>
          <p:nvSpPr>
            <p:cNvPr id="16428" name="Rectangle 43"/>
            <p:cNvSpPr>
              <a:spLocks noChangeArrowheads="1"/>
            </p:cNvSpPr>
            <p:nvPr/>
          </p:nvSpPr>
          <p:spPr bwMode="auto">
            <a:xfrm>
              <a:off x="5410200" y="1371600"/>
              <a:ext cx="3657600" cy="1754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latin typeface="Arial" charset="0"/>
                </a:rPr>
                <a:t>&lt;configuration&gt;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solidFill>
                    <a:srgbClr val="FF0000"/>
                  </a:solidFill>
                  <a:latin typeface="Arial" charset="0"/>
                </a:rPr>
                <a:t>	&lt;system.web&gt;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latin typeface="Arial" charset="0"/>
                </a:rPr>
                <a:t>		&lt;compilation 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latin typeface="Arial" charset="0"/>
                </a:rPr>
                <a:t>			defaultLanguage=“c#”/&gt;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solidFill>
                    <a:srgbClr val="FF0000"/>
                  </a:solidFill>
                  <a:latin typeface="Arial" charset="0"/>
                </a:rPr>
                <a:t>	&lt;/system.web&gt;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latin typeface="Arial" charset="0"/>
                </a:rPr>
                <a:t>&lt;/configuration&gt;</a:t>
              </a:r>
            </a:p>
          </p:txBody>
        </p:sp>
        <p:cxnSp>
          <p:nvCxnSpPr>
            <p:cNvPr id="16429" name="Straight Connector 45"/>
            <p:cNvCxnSpPr>
              <a:cxnSpLocks noChangeShapeType="1"/>
            </p:cNvCxnSpPr>
            <p:nvPr/>
          </p:nvCxnSpPr>
          <p:spPr bwMode="auto">
            <a:xfrm flipV="1">
              <a:off x="3581400" y="1371600"/>
              <a:ext cx="18288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0" name="Straight Connector 47"/>
            <p:cNvCxnSpPr>
              <a:cxnSpLocks noChangeShapeType="1"/>
            </p:cNvCxnSpPr>
            <p:nvPr/>
          </p:nvCxnSpPr>
          <p:spPr bwMode="auto">
            <a:xfrm>
              <a:off x="3581400" y="2270125"/>
              <a:ext cx="1828800" cy="8159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756150" y="4037013"/>
            <a:ext cx="4311650" cy="2347912"/>
            <a:chOff x="4527550" y="3351074"/>
            <a:chExt cx="4311650" cy="2348052"/>
          </a:xfrm>
        </p:grpSpPr>
        <p:sp>
          <p:nvSpPr>
            <p:cNvPr id="16425" name="Rectangle 48"/>
            <p:cNvSpPr>
              <a:spLocks noChangeArrowheads="1"/>
            </p:cNvSpPr>
            <p:nvPr/>
          </p:nvSpPr>
          <p:spPr bwMode="auto">
            <a:xfrm>
              <a:off x="5181600" y="3351074"/>
              <a:ext cx="3657600" cy="1754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latin typeface="Arial" charset="0"/>
                </a:rPr>
                <a:t>&lt;configuration&gt;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solidFill>
                    <a:srgbClr val="FF0000"/>
                  </a:solidFill>
                  <a:latin typeface="Arial" charset="0"/>
                </a:rPr>
                <a:t>	&lt;system.web&gt;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latin typeface="Arial" charset="0"/>
                </a:rPr>
                <a:t>		&lt;compilation  </a:t>
              </a:r>
              <a:br>
                <a:rPr lang="en-US" b="0">
                  <a:latin typeface="Arial" charset="0"/>
                </a:rPr>
              </a:br>
              <a:r>
                <a:rPr lang="en-US" b="0">
                  <a:latin typeface="Arial" charset="0"/>
                </a:rPr>
                <a:t>           defaultLanguage=“vb”/&gt;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solidFill>
                    <a:srgbClr val="FF0000"/>
                  </a:solidFill>
                  <a:latin typeface="Arial" charset="0"/>
                </a:rPr>
                <a:t>	&lt;/system.web&gt;</a:t>
              </a:r>
            </a:p>
            <a:p>
              <a:pPr marL="228600" indent="-228600">
                <a:tabLst>
                  <a:tab pos="457200" algn="l"/>
                </a:tabLst>
              </a:pPr>
              <a:r>
                <a:rPr lang="en-US" b="0">
                  <a:latin typeface="Arial" charset="0"/>
                </a:rPr>
                <a:t>&lt;/configuration&gt;</a:t>
              </a:r>
            </a:p>
          </p:txBody>
        </p:sp>
        <p:cxnSp>
          <p:nvCxnSpPr>
            <p:cNvPr id="16426" name="Straight Connector 49"/>
            <p:cNvCxnSpPr>
              <a:cxnSpLocks noChangeShapeType="1"/>
            </p:cNvCxnSpPr>
            <p:nvPr/>
          </p:nvCxnSpPr>
          <p:spPr bwMode="auto">
            <a:xfrm rot="5400000" flipH="1" flipV="1">
              <a:off x="3977412" y="3901212"/>
              <a:ext cx="1754326" cy="6540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7" name="Straight Connector 50"/>
            <p:cNvCxnSpPr>
              <a:cxnSpLocks noChangeShapeType="1"/>
            </p:cNvCxnSpPr>
            <p:nvPr/>
          </p:nvCxnSpPr>
          <p:spPr bwMode="auto">
            <a:xfrm flipV="1">
              <a:off x="4527550" y="5105400"/>
              <a:ext cx="654050" cy="5937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" name="AutoShape 13"/>
          <p:cNvSpPr>
            <a:spLocks noChangeArrowheads="1"/>
          </p:cNvSpPr>
          <p:nvPr/>
        </p:nvSpPr>
        <p:spPr bwMode="auto">
          <a:xfrm>
            <a:off x="5181600" y="5943600"/>
            <a:ext cx="1600200" cy="762000"/>
          </a:xfrm>
          <a:prstGeom prst="leftArrow">
            <a:avLst>
              <a:gd name="adj1" fmla="val 50000"/>
              <a:gd name="adj2" fmla="val 5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override</a:t>
            </a:r>
          </a:p>
        </p:txBody>
      </p:sp>
      <p:sp>
        <p:nvSpPr>
          <p:cNvPr id="74" name="AutoShape 13"/>
          <p:cNvSpPr>
            <a:spLocks noChangeArrowheads="1"/>
          </p:cNvSpPr>
          <p:nvPr/>
        </p:nvSpPr>
        <p:spPr bwMode="auto">
          <a:xfrm flipH="1">
            <a:off x="76200" y="5676900"/>
            <a:ext cx="1066800" cy="762000"/>
          </a:xfrm>
          <a:prstGeom prst="leftArrow">
            <a:avLst>
              <a:gd name="adj1" fmla="val 50000"/>
              <a:gd name="adj2" fmla="val 5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inherit</a:t>
            </a:r>
          </a:p>
        </p:txBody>
      </p:sp>
      <p:sp>
        <p:nvSpPr>
          <p:cNvPr id="16417" name="Rectangle 18"/>
          <p:cNvSpPr>
            <a:spLocks noChangeArrowheads="1"/>
          </p:cNvSpPr>
          <p:nvPr/>
        </p:nvSpPr>
        <p:spPr bwMode="auto">
          <a:xfrm>
            <a:off x="2787650" y="23622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</a:t>
            </a:r>
          </a:p>
          <a:p>
            <a:pPr algn="ctr"/>
            <a:r>
              <a:rPr lang="en-US" b="0"/>
              <a:t>.config</a:t>
            </a:r>
          </a:p>
        </p:txBody>
      </p:sp>
      <p:sp>
        <p:nvSpPr>
          <p:cNvPr id="16418" name="Rectangle 18"/>
          <p:cNvSpPr>
            <a:spLocks noChangeArrowheads="1"/>
          </p:cNvSpPr>
          <p:nvPr/>
        </p:nvSpPr>
        <p:spPr bwMode="auto">
          <a:xfrm>
            <a:off x="3413125" y="914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</a:t>
            </a:r>
          </a:p>
          <a:p>
            <a:pPr algn="ctr"/>
            <a:r>
              <a:rPr lang="en-US" b="0"/>
              <a:t>.config</a:t>
            </a:r>
          </a:p>
        </p:txBody>
      </p:sp>
      <p:sp>
        <p:nvSpPr>
          <p:cNvPr id="16419" name="Rectangle 18"/>
          <p:cNvSpPr>
            <a:spLocks noChangeArrowheads="1"/>
          </p:cNvSpPr>
          <p:nvPr/>
        </p:nvSpPr>
        <p:spPr bwMode="auto">
          <a:xfrm>
            <a:off x="4267200" y="914400"/>
            <a:ext cx="91440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machine</a:t>
            </a:r>
          </a:p>
          <a:p>
            <a:pPr algn="ctr"/>
            <a:r>
              <a:rPr lang="en-US" b="0"/>
              <a:t>.config</a:t>
            </a:r>
          </a:p>
        </p:txBody>
      </p:sp>
      <p:cxnSp>
        <p:nvCxnSpPr>
          <p:cNvPr id="44" name="Straight Arrow Connector 43"/>
          <p:cNvCxnSpPr>
            <a:cxnSpLocks noChangeShapeType="1"/>
            <a:stCxn id="16418" idx="2"/>
            <a:endCxn id="16417" idx="0"/>
          </p:cNvCxnSpPr>
          <p:nvPr/>
        </p:nvCxnSpPr>
        <p:spPr bwMode="auto">
          <a:xfrm rot="5400000">
            <a:off x="3070225" y="1622425"/>
            <a:ext cx="854075" cy="625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1" name="TextBox 44"/>
          <p:cNvSpPr txBox="1">
            <a:spLocks noChangeArrowheads="1"/>
          </p:cNvSpPr>
          <p:nvPr/>
        </p:nvSpPr>
        <p:spPr bwMode="auto">
          <a:xfrm>
            <a:off x="2339975" y="877888"/>
            <a:ext cx="1047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ASP .Net root</a:t>
            </a:r>
          </a:p>
        </p:txBody>
      </p: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3576638" y="2662238"/>
            <a:ext cx="825500" cy="3138487"/>
          </a:xfrm>
          <a:custGeom>
            <a:avLst/>
            <a:gdLst>
              <a:gd name="T0" fmla="*/ 0 w 824753"/>
              <a:gd name="T1" fmla="*/ 0 h 3137647"/>
              <a:gd name="T2" fmla="*/ 848227 w 824753"/>
              <a:gd name="T3" fmla="*/ 0 h 3137647"/>
              <a:gd name="T4" fmla="*/ 848227 w 824753"/>
              <a:gd name="T5" fmla="*/ 3163800 h 3137647"/>
              <a:gd name="T6" fmla="*/ 0 60000 65536"/>
              <a:gd name="T7" fmla="*/ 0 60000 65536"/>
              <a:gd name="T8" fmla="*/ 0 60000 65536"/>
              <a:gd name="T9" fmla="*/ 0 w 824753"/>
              <a:gd name="T10" fmla="*/ 0 h 3137647"/>
              <a:gd name="T11" fmla="*/ 824753 w 824753"/>
              <a:gd name="T12" fmla="*/ 3137647 h 31376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4753" h="3137647">
                <a:moveTo>
                  <a:pt x="0" y="0"/>
                </a:moveTo>
                <a:lnTo>
                  <a:pt x="824753" y="0"/>
                </a:lnTo>
                <a:lnTo>
                  <a:pt x="824753" y="3137647"/>
                </a:lnTo>
              </a:path>
            </a:pathLst>
          </a:cu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013200" y="41910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inherit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200400" y="1644650"/>
            <a:ext cx="78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27545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46" grpId="0" animBg="1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57375"/>
            <a:ext cx="74961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ASP.Net Website Admin Tool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162800" cy="1524000"/>
          </a:xfrm>
        </p:spPr>
        <p:txBody>
          <a:bodyPr/>
          <a:lstStyle/>
          <a:p>
            <a:r>
              <a:rPr lang="en-US" sz="2400" smtClean="0"/>
              <a:t>In VS, select Website </a:t>
            </a:r>
            <a:r>
              <a:rPr lang="en-US" sz="2400" smtClean="0">
                <a:sym typeface="Wingdings" pitchFamily="2" charset="2"/>
              </a:rPr>
              <a:t> ASP.Net Configuration</a:t>
            </a:r>
            <a:endParaRPr lang="en-US" sz="2400" smtClean="0"/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29854C-FB93-4ACB-8A3A-9CE55506DD31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847725"/>
            <a:ext cx="21240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>
            <a:spLocks noChangeArrowheads="1"/>
          </p:cNvSpPr>
          <p:nvPr/>
        </p:nvSpPr>
        <p:spPr bwMode="auto">
          <a:xfrm>
            <a:off x="8639175" y="3733800"/>
            <a:ext cx="352425" cy="304800"/>
          </a:xfrm>
          <a:prstGeom prst="lef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E4F6D-B901-4AAC-B48A-A51B25F667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Outline: Structure of ASP.Net Application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305800" cy="5637213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ASPX files containing Web forms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ASCX files containing user controls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Web.config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files containing configuration settings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b="1" dirty="0" smtClean="0">
                <a:solidFill>
                  <a:schemeClr val="folHlink"/>
                </a:solidFill>
              </a:rPr>
              <a:t>A </a:t>
            </a:r>
            <a:r>
              <a:rPr lang="en-US" b="1" dirty="0" err="1" smtClean="0">
                <a:solidFill>
                  <a:schemeClr val="folHlink"/>
                </a:solidFill>
              </a:rPr>
              <a:t>Global.asax</a:t>
            </a:r>
            <a:r>
              <a:rPr lang="en-US" b="1" dirty="0" smtClean="0">
                <a:solidFill>
                  <a:schemeClr val="folHlink"/>
                </a:solidFill>
              </a:rPr>
              <a:t> file containing </a:t>
            </a:r>
            <a:br>
              <a:rPr lang="en-US" b="1" dirty="0" smtClean="0">
                <a:solidFill>
                  <a:schemeClr val="folHlink"/>
                </a:solidFill>
              </a:rPr>
            </a:br>
            <a:r>
              <a:rPr lang="en-US" b="1" dirty="0" smtClean="0">
                <a:solidFill>
                  <a:schemeClr val="folHlink"/>
                </a:solidFill>
              </a:rPr>
              <a:t>global application elements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b="1" dirty="0">
                <a:solidFill>
                  <a:schemeClr val="folHlink"/>
                </a:solidFill>
              </a:rPr>
              <a:t>DLL (dynamic link library) files containing custom types employed by the </a:t>
            </a:r>
            <a:r>
              <a:rPr lang="en-US" b="1" dirty="0" smtClean="0">
                <a:solidFill>
                  <a:schemeClr val="folHlink"/>
                </a:solidFill>
              </a:rPr>
              <a:t>application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b="1" dirty="0" smtClean="0">
                <a:solidFill>
                  <a:schemeClr val="folHlink"/>
                </a:solidFill>
              </a:rPr>
              <a:t>Cookies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Session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4F3BF-3600-4212-A12F-A844151DB9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z="3600" b="0" smtClean="0">
                <a:solidFill>
                  <a:schemeClr val="folHlink"/>
                </a:solidFill>
              </a:rPr>
              <a:t>Global.asax File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97888" cy="5410200"/>
          </a:xfrm>
        </p:spPr>
        <p:txBody>
          <a:bodyPr/>
          <a:lstStyle/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Global.asax is a text file that houses global directives,  application-level event handlers, declarations that apply to all parts of the application, and other global application elements. 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US" smtClean="0"/>
              <a:t>Global directives</a:t>
            </a:r>
          </a:p>
          <a:p>
            <a:pPr marL="881063" lvl="1" indent="-301625" eaLnBrk="1" hangingPunct="1">
              <a:lnSpc>
                <a:spcPct val="90000"/>
              </a:lnSpc>
            </a:pPr>
            <a:r>
              <a:rPr lang="en-US" smtClean="0"/>
              <a:t>@ </a:t>
            </a:r>
            <a:r>
              <a:rPr lang="en-US" i="1" smtClean="0"/>
              <a:t>Application </a:t>
            </a:r>
            <a:r>
              <a:rPr lang="en-US" smtClean="0"/>
              <a:t>directives</a:t>
            </a:r>
          </a:p>
          <a:p>
            <a:pPr marL="881063" lvl="1" indent="-301625" eaLnBrk="1" hangingPunct="1">
              <a:lnSpc>
                <a:spcPct val="90000"/>
              </a:lnSpc>
            </a:pPr>
            <a:r>
              <a:rPr lang="en-US" smtClean="0"/>
              <a:t>@ </a:t>
            </a:r>
            <a:r>
              <a:rPr lang="en-US" i="1" smtClean="0"/>
              <a:t>Import </a:t>
            </a:r>
            <a:r>
              <a:rPr lang="en-US" smtClean="0"/>
              <a:t>directives</a:t>
            </a:r>
          </a:p>
          <a:p>
            <a:pPr marL="881063" lvl="1" indent="-301625" eaLnBrk="1" hangingPunct="1">
              <a:lnSpc>
                <a:spcPct val="90000"/>
              </a:lnSpc>
            </a:pPr>
            <a:r>
              <a:rPr lang="en-US" smtClean="0"/>
              <a:t>@ </a:t>
            </a:r>
            <a:r>
              <a:rPr lang="en-US" i="1" smtClean="0"/>
              <a:t>Assembly </a:t>
            </a:r>
            <a:r>
              <a:rPr lang="en-US" smtClean="0"/>
              <a:t>directives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US" smtClean="0"/>
              <a:t>Global event handlers: particularly important and are the main reason why developers include Global.asax files in their applications</a:t>
            </a:r>
          </a:p>
          <a:p>
            <a:pPr marL="465138" indent="-465138" eaLnBrk="1" hangingPunct="1">
              <a:lnSpc>
                <a:spcPct val="90000"/>
              </a:lnSpc>
            </a:pPr>
            <a:r>
              <a:rPr lang="en-US" smtClean="0"/>
              <a:t>Global objects (variables)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DC3A0-1D6F-407D-994D-E445091BC63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pPr eaLnBrk="1" hangingPunct="1"/>
            <a:r>
              <a:rPr lang="en-US" sz="3600" b="0" i="1" smtClean="0">
                <a:solidFill>
                  <a:schemeClr val="folHlink"/>
                </a:solidFill>
              </a:rPr>
              <a:t>@ Application</a:t>
            </a:r>
            <a:r>
              <a:rPr lang="en-US" sz="3600" b="0" smtClean="0">
                <a:solidFill>
                  <a:schemeClr val="folHlink"/>
                </a:solidFill>
              </a:rPr>
              <a:t> Directives in Global.asax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97888" cy="2895600"/>
          </a:xfrm>
        </p:spPr>
        <p:txBody>
          <a:bodyPr/>
          <a:lstStyle/>
          <a:p>
            <a:pPr marL="465138" indent="-465138" eaLnBrk="1" hangingPunct="1"/>
            <a:r>
              <a:rPr lang="en-US" i="1" smtClean="0"/>
              <a:t>@ Application </a:t>
            </a:r>
            <a:r>
              <a:rPr lang="en-US" smtClean="0"/>
              <a:t>directives serve two purposes: </a:t>
            </a:r>
          </a:p>
          <a:p>
            <a:pPr marL="881063" lvl="1" indent="-301625" eaLnBrk="1" hangingPunct="1"/>
            <a:r>
              <a:rPr lang="en-US" smtClean="0"/>
              <a:t>Enable developers to add descriptive text (comments) to applications, and </a:t>
            </a:r>
          </a:p>
          <a:p>
            <a:pPr marL="881063" lvl="1" indent="-301625" eaLnBrk="1" hangingPunct="1"/>
            <a:r>
              <a:rPr lang="en-US" smtClean="0"/>
              <a:t>Facilitate programming in Global.asax files.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57200" y="3846513"/>
            <a:ext cx="868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28600" y="3276600"/>
            <a:ext cx="87264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&lt;%</a:t>
            </a:r>
            <a:r>
              <a:rPr lang="en-US" b="0">
                <a:solidFill>
                  <a:schemeClr val="folHlink"/>
                </a:solidFill>
                <a:latin typeface="Arial" charset="0"/>
              </a:rPr>
              <a:t>@ Application</a:t>
            </a:r>
            <a:r>
              <a:rPr lang="en-US" b="0">
                <a:latin typeface="Arial" charset="0"/>
              </a:rPr>
              <a:t> Description = “MY ASP.NET Application with Global Directives” %&gt;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&lt;%</a:t>
            </a:r>
            <a:r>
              <a:rPr lang="en-US" b="0">
                <a:solidFill>
                  <a:schemeClr val="folHlink"/>
                </a:solidFill>
                <a:latin typeface="Arial" charset="0"/>
              </a:rPr>
              <a:t>@ Import </a:t>
            </a:r>
            <a:r>
              <a:rPr lang="en-US" b="0">
                <a:latin typeface="Arial" charset="0"/>
              </a:rPr>
              <a:t>Namespace= “System.Data” %&gt;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&lt;script language=“C#” runat=“server”&gt;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void Application_Start ()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	DataSet ds = new DataSet 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	ds.ReadXml (Server.MapPath (“GlobalData.xml”)); 	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	Application[“GlobalData”] = ds;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}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&lt;/script&gt;</a:t>
            </a:r>
          </a:p>
        </p:txBody>
      </p:sp>
      <p:sp>
        <p:nvSpPr>
          <p:cNvPr id="562182" name="AutoShape 6"/>
          <p:cNvSpPr>
            <a:spLocks noChangeArrowheads="1"/>
          </p:cNvSpPr>
          <p:nvPr/>
        </p:nvSpPr>
        <p:spPr bwMode="auto">
          <a:xfrm>
            <a:off x="6705600" y="4267200"/>
            <a:ext cx="2438400" cy="2117725"/>
          </a:xfrm>
          <a:prstGeom prst="cloudCallout">
            <a:avLst>
              <a:gd name="adj1" fmla="val -75000"/>
              <a:gd name="adj2" fmla="val -311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This code will be compiled at runtime:</a:t>
            </a:r>
          </a:p>
          <a:p>
            <a:pPr algn="ctr"/>
            <a:r>
              <a:rPr lang="en-US" b="0"/>
              <a:t>Pro: flexibility</a:t>
            </a:r>
          </a:p>
          <a:p>
            <a:pPr algn="ctr"/>
            <a:r>
              <a:rPr lang="en-US" b="0"/>
              <a:t>Con: cold start</a:t>
            </a:r>
          </a:p>
        </p:txBody>
      </p:sp>
      <p:sp>
        <p:nvSpPr>
          <p:cNvPr id="6152" name="Rectangular Callout 1"/>
          <p:cNvSpPr>
            <a:spLocks noChangeArrowheads="1"/>
          </p:cNvSpPr>
          <p:nvPr/>
        </p:nvSpPr>
        <p:spPr bwMode="auto">
          <a:xfrm>
            <a:off x="5562600" y="3657600"/>
            <a:ext cx="1828800" cy="420688"/>
          </a:xfrm>
          <a:prstGeom prst="wedgeRectCallout">
            <a:avLst>
              <a:gd name="adj1" fmla="val -110394"/>
              <a:gd name="adj2" fmla="val 7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Support DataSet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Application to Develop?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21688" cy="5791200"/>
          </a:xfrm>
        </p:spPr>
        <p:txBody>
          <a:bodyPr/>
          <a:lstStyle/>
          <a:p>
            <a:r>
              <a:rPr lang="en-US" sz="2400" dirty="0" smtClean="0"/>
              <a:t>This is your final project, in which you need to exercise all the </a:t>
            </a:r>
            <a:r>
              <a:rPr lang="en-US" sz="2400" dirty="0" smtClean="0"/>
              <a:t>concepts and techniques </a:t>
            </a:r>
            <a:r>
              <a:rPr lang="en-US" sz="2400" dirty="0" smtClean="0"/>
              <a:t>that you have learned;</a:t>
            </a:r>
          </a:p>
          <a:p>
            <a:r>
              <a:rPr lang="en-US" sz="2400" dirty="0" smtClean="0"/>
              <a:t>Brainstorming among the team members and coming up with your ideas of developing an Web application, ideally, solve a problem that you always wanted to solve, for example</a:t>
            </a:r>
          </a:p>
          <a:p>
            <a:pPr lvl="1"/>
            <a:r>
              <a:rPr lang="en-US" sz="2000" dirty="0" smtClean="0"/>
              <a:t>Managing your club membership, finance, and activities;</a:t>
            </a:r>
          </a:p>
          <a:p>
            <a:pPr lvl="1"/>
            <a:r>
              <a:rPr lang="en-US" sz="2000" dirty="0" smtClean="0"/>
              <a:t>Managing your wine cells (refrigerator): When was each item purchased, price, best time to drink (eat)?</a:t>
            </a:r>
          </a:p>
          <a:p>
            <a:pPr lvl="1"/>
            <a:r>
              <a:rPr lang="en-US" sz="2000" dirty="0" smtClean="0"/>
              <a:t>Loyalty center: allow businesses to check loyalty of a costumer based on buying history and habit;</a:t>
            </a:r>
          </a:p>
          <a:p>
            <a:pPr lvl="1"/>
            <a:r>
              <a:rPr lang="en-US" sz="2000" dirty="0"/>
              <a:t>Developing a Web testing tool: </a:t>
            </a:r>
            <a:r>
              <a:rPr lang="en-US" sz="2000" dirty="0" smtClean="0"/>
              <a:t>analyzes </a:t>
            </a:r>
            <a:r>
              <a:rPr lang="en-US" sz="2000" dirty="0"/>
              <a:t>a Web page at a given URL and calls the links in the page </a:t>
            </a:r>
            <a:r>
              <a:rPr lang="en-US" sz="2000" dirty="0" smtClean="0"/>
              <a:t>to discover broken links;</a:t>
            </a:r>
          </a:p>
          <a:p>
            <a:pPr lvl="1"/>
            <a:r>
              <a:rPr lang="en-US" sz="2000" dirty="0" smtClean="0"/>
              <a:t>An online store with recommendation list, like Amazon, eBay, etc.,</a:t>
            </a:r>
          </a:p>
          <a:p>
            <a:pPr lvl="1"/>
            <a:r>
              <a:rPr lang="en-US" sz="2000" dirty="0" smtClean="0"/>
              <a:t>A mobile application to manage your shopping list and best places to buy, taking into account time, driving distances, and cost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smtClean="0"/>
              <a:t>Combine this project with your other course projects.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A3B0D-D213-4E94-B0FF-AD7E05C3B0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8A7C63-57C0-4F01-98E8-5615BC3E29F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pPr eaLnBrk="1" hangingPunct="1"/>
            <a:r>
              <a:rPr lang="en-US" sz="3600" b="0" i="1" smtClean="0">
                <a:solidFill>
                  <a:schemeClr val="folHlink"/>
                </a:solidFill>
              </a:rPr>
              <a:t>@ Application</a:t>
            </a:r>
            <a:r>
              <a:rPr lang="en-US" sz="3600" b="0" smtClean="0">
                <a:solidFill>
                  <a:schemeClr val="folHlink"/>
                </a:solidFill>
              </a:rPr>
              <a:t> Directives in Global.asax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97888" cy="838200"/>
          </a:xfrm>
        </p:spPr>
        <p:txBody>
          <a:bodyPr/>
          <a:lstStyle/>
          <a:p>
            <a:pPr marL="465138" indent="-465138" eaLnBrk="1" hangingPunct="1"/>
            <a:r>
              <a:rPr lang="en-US" sz="2400" smtClean="0"/>
              <a:t>Write the code as a C# program (.cs) and pre-compile the code into .DLL file, e.g., MyStarter.dll  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57200" y="3998913"/>
            <a:ext cx="868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762000" y="1928813"/>
            <a:ext cx="7178675" cy="332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using System.Web;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solidFill>
                  <a:srgbClr val="0000FF"/>
                </a:solidFill>
                <a:latin typeface="Arial" charset="0"/>
              </a:rPr>
              <a:t>using System.Data;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public class MyStarter : HttpApplication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void Application_Start ()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	DataSet ds = new DataSet 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	ds.ReadXml (Server.MapPath (“GlobalData.xml”)); 	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	Application[“GlobalData”] = ds;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	}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0">
                <a:latin typeface="Arial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7513" y="5545138"/>
            <a:ext cx="8497887" cy="1276350"/>
            <a:chOff x="288" y="3397"/>
            <a:chExt cx="5353" cy="804"/>
          </a:xfrm>
        </p:grpSpPr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550" y="3755"/>
              <a:ext cx="31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000" b="0">
                  <a:latin typeface="Arial" charset="0"/>
                </a:rPr>
                <a:t>&lt;%</a:t>
              </a:r>
              <a:r>
                <a:rPr lang="en-US" sz="2000" b="0">
                  <a:solidFill>
                    <a:schemeClr val="folHlink"/>
                  </a:solidFill>
                  <a:latin typeface="Arial" charset="0"/>
                </a:rPr>
                <a:t>@ Application</a:t>
              </a:r>
              <a:r>
                <a:rPr lang="en-US" sz="2000" b="0">
                  <a:latin typeface="Arial" charset="0"/>
                </a:rPr>
                <a:t> inherits = “MyStarter” %&gt;</a:t>
              </a:r>
            </a:p>
            <a:p>
              <a:endParaRPr lang="en-US">
                <a:latin typeface="Arial" charset="0"/>
              </a:endParaRP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288" y="3397"/>
              <a:ext cx="5353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65138" indent="-465138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400" b="0"/>
                <a:t>In Global.asax file, use this line to invoke the program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4A8C2-C587-4B30-BC71-9DD83BE6C13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pPr eaLnBrk="1" hangingPunct="1"/>
            <a:r>
              <a:rPr lang="en-US" sz="3600" b="0" smtClean="0">
                <a:solidFill>
                  <a:schemeClr val="folHlink"/>
                </a:solidFill>
              </a:rPr>
              <a:t>Global Event Handlers in Global.asax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4588"/>
            <a:ext cx="8763000" cy="5789612"/>
          </a:xfrm>
        </p:spPr>
        <p:txBody>
          <a:bodyPr/>
          <a:lstStyle/>
          <a:p>
            <a:pPr marL="465138" indent="-465138" eaLnBrk="1" hangingPunct="1">
              <a:lnSpc>
                <a:spcPct val="80000"/>
              </a:lnSpc>
              <a:defRPr/>
            </a:pPr>
            <a:r>
              <a:rPr lang="en-US" dirty="0" smtClean="0"/>
              <a:t>ASP.NET fires global events named </a:t>
            </a:r>
            <a:r>
              <a:rPr lang="en-US" i="1" dirty="0" smtClean="0"/>
              <a:t>Start</a:t>
            </a:r>
            <a:r>
              <a:rPr lang="en-US" dirty="0" smtClean="0"/>
              <a:t> and </a:t>
            </a:r>
            <a:r>
              <a:rPr lang="en-US" i="1" dirty="0" smtClean="0"/>
              <a:t>End</a:t>
            </a:r>
            <a:r>
              <a:rPr lang="en-US" dirty="0" smtClean="0"/>
              <a:t>, when an application starts and stops. To process these events, include handlers named </a:t>
            </a:r>
            <a:r>
              <a:rPr lang="en-US" i="1" dirty="0" err="1" smtClean="0">
                <a:solidFill>
                  <a:schemeClr val="folHlink"/>
                </a:solidFill>
              </a:rPr>
              <a:t>Application_Start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chemeClr val="folHlink"/>
                </a:solidFill>
              </a:rPr>
              <a:t>Application_End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Global.asax</a:t>
            </a:r>
            <a:r>
              <a:rPr lang="en-US" dirty="0" smtClean="0"/>
              <a:t>: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	&lt;script language=“C#” </a:t>
            </a:r>
            <a:r>
              <a:rPr lang="en-US" sz="2400" dirty="0" err="1" smtClean="0">
                <a:latin typeface="Arial" charset="0"/>
              </a:rPr>
              <a:t>runat</a:t>
            </a:r>
            <a:r>
              <a:rPr lang="en-US" sz="2400" dirty="0" smtClean="0">
                <a:latin typeface="Arial" charset="0"/>
              </a:rPr>
              <a:t>= “server”&gt;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		void </a:t>
            </a:r>
            <a:r>
              <a:rPr lang="en-US" sz="2400" dirty="0" err="1" smtClean="0">
                <a:latin typeface="Arial" charset="0"/>
              </a:rPr>
              <a:t>Application_Start</a:t>
            </a:r>
            <a:r>
              <a:rPr lang="en-US" sz="2400" dirty="0" smtClean="0">
                <a:latin typeface="Arial" charset="0"/>
              </a:rPr>
              <a:t>()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		{</a:t>
            </a:r>
          </a:p>
          <a:p>
            <a:pPr marL="1371600" lvl="2" indent="-376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	. . . // Display Welcome message, initialization, …</a:t>
            </a:r>
          </a:p>
          <a:p>
            <a:pPr marL="1238250" lvl="2" indent="-24288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}</a:t>
            </a:r>
          </a:p>
          <a:p>
            <a:pPr marL="1238250" lvl="2" indent="-24288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void </a:t>
            </a:r>
            <a:r>
              <a:rPr lang="en-US" sz="2400" dirty="0" err="1" smtClean="0">
                <a:latin typeface="Arial" charset="0"/>
              </a:rPr>
              <a:t>Application_End</a:t>
            </a:r>
            <a:r>
              <a:rPr lang="en-US" sz="2400" dirty="0" smtClean="0">
                <a:latin typeface="Arial" charset="0"/>
              </a:rPr>
              <a:t>()</a:t>
            </a:r>
          </a:p>
          <a:p>
            <a:pPr marL="1238250" lvl="2" indent="-24288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{</a:t>
            </a:r>
          </a:p>
          <a:p>
            <a:pPr marL="1371600" lvl="2" indent="-376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Response.Write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(“&lt;hr /&gt;This page was last accessed at ” +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DateTime.Now.ToString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());</a:t>
            </a:r>
          </a:p>
          <a:p>
            <a:pPr marL="1238250" lvl="2" indent="-24288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}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	&lt;/script&gt;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57200" y="3998913"/>
            <a:ext cx="868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Application Events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69288" cy="1066800"/>
          </a:xfrm>
        </p:spPr>
        <p:txBody>
          <a:bodyPr/>
          <a:lstStyle/>
          <a:p>
            <a:r>
              <a:rPr lang="en-US" smtClean="0"/>
              <a:t>There are many other application events that you can handle by writing your handlers: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45EAA-A8AB-4808-8913-D9104DCFE27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950913" y="2209800"/>
            <a:ext cx="79644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200400" algn="l"/>
              </a:tabLst>
              <a:defRPr/>
            </a:pPr>
            <a:r>
              <a:rPr lang="en-US" sz="2000" kern="0" dirty="0">
                <a:latin typeface="+mn-lt"/>
              </a:rPr>
              <a:t>Event/handler	Description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200400" algn="l"/>
              </a:tabLst>
              <a:defRPr/>
            </a:pPr>
            <a:r>
              <a:rPr lang="en-US" sz="2000" b="0" i="1" kern="0" dirty="0" err="1">
                <a:latin typeface="+mn-lt"/>
              </a:rPr>
              <a:t>Application_Start</a:t>
            </a:r>
            <a:r>
              <a:rPr lang="en-US" sz="2000" b="0" i="1" kern="0" dirty="0">
                <a:latin typeface="+mn-lt"/>
              </a:rPr>
              <a:t>( )	</a:t>
            </a:r>
            <a:r>
              <a:rPr lang="en-US" sz="2000" b="0" kern="0" dirty="0">
                <a:latin typeface="+mn-lt"/>
              </a:rPr>
              <a:t>Called</a:t>
            </a:r>
            <a:r>
              <a:rPr lang="en-US" sz="2000" b="0" i="1" kern="0" dirty="0">
                <a:latin typeface="+mn-lt"/>
              </a:rPr>
              <a:t> </a:t>
            </a:r>
            <a:r>
              <a:rPr lang="en-US" sz="2000" b="0" kern="0" dirty="0"/>
              <a:t>the beginning of the application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200400" algn="l"/>
              </a:tabLst>
              <a:defRPr/>
            </a:pPr>
            <a:r>
              <a:rPr lang="en-US" sz="2000" b="0" i="1" kern="0" dirty="0" err="1"/>
              <a:t>Application_End</a:t>
            </a:r>
            <a:r>
              <a:rPr lang="en-US" sz="2000" b="0" i="1" kern="0" dirty="0"/>
              <a:t>( )	</a:t>
            </a:r>
            <a:r>
              <a:rPr lang="en-US" sz="2000" b="0" kern="0" dirty="0"/>
              <a:t>Called</a:t>
            </a:r>
            <a:r>
              <a:rPr lang="en-US" sz="2000" b="0" i="1" kern="0" dirty="0"/>
              <a:t> </a:t>
            </a:r>
            <a:r>
              <a:rPr lang="en-US" sz="2000" b="0" kern="0" dirty="0"/>
              <a:t>the end of the application</a:t>
            </a:r>
            <a:endParaRPr lang="en-US" sz="2000" b="0" i="1" kern="0" dirty="0">
              <a:latin typeface="+mn-lt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200400" algn="l"/>
              </a:tabLst>
              <a:defRPr/>
            </a:pPr>
            <a:r>
              <a:rPr lang="en-US" sz="2000" b="0" i="1" kern="0" dirty="0" err="1"/>
              <a:t>Session_Start</a:t>
            </a:r>
            <a:r>
              <a:rPr lang="en-US" sz="2000" b="0" i="1" kern="0" dirty="0"/>
              <a:t>( )	</a:t>
            </a:r>
            <a:r>
              <a:rPr lang="en-US" sz="2000" b="0" kern="0" dirty="0"/>
              <a:t>Called</a:t>
            </a:r>
            <a:r>
              <a:rPr lang="en-US" sz="2000" b="0" i="1" kern="0" dirty="0"/>
              <a:t> </a:t>
            </a:r>
            <a:r>
              <a:rPr lang="en-US" sz="2000" b="0" kern="0" dirty="0"/>
              <a:t>the beginning of the session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200400" algn="l"/>
              </a:tabLst>
              <a:defRPr/>
            </a:pPr>
            <a:r>
              <a:rPr lang="en-US" sz="2000" b="0" i="1" kern="0" dirty="0" err="1"/>
              <a:t>Session_End</a:t>
            </a:r>
            <a:r>
              <a:rPr lang="en-US" sz="2000" b="0" i="1" kern="0" dirty="0"/>
              <a:t>( )	</a:t>
            </a:r>
            <a:r>
              <a:rPr lang="en-US" sz="2000" b="0" kern="0" dirty="0"/>
              <a:t>Called</a:t>
            </a:r>
            <a:r>
              <a:rPr lang="en-US" sz="2000" b="0" i="1" kern="0" dirty="0"/>
              <a:t> </a:t>
            </a:r>
            <a:r>
              <a:rPr lang="en-US" sz="2000" b="0" kern="0" dirty="0"/>
              <a:t>the end of the session</a:t>
            </a:r>
            <a:endParaRPr lang="en-US" sz="2000" b="0" i="1" kern="0" dirty="0">
              <a:latin typeface="+mn-lt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200400" algn="l"/>
              </a:tabLst>
              <a:defRPr/>
            </a:pPr>
            <a:r>
              <a:rPr lang="en-US" sz="2000" b="0" i="1" kern="0" dirty="0" err="1"/>
              <a:t>Application_Error</a:t>
            </a:r>
            <a:r>
              <a:rPr lang="en-US" sz="2000" b="0" i="1" kern="0" dirty="0"/>
              <a:t>( )	</a:t>
            </a:r>
            <a:r>
              <a:rPr lang="en-US" sz="2000" b="0" kern="0" dirty="0"/>
              <a:t>Called</a:t>
            </a:r>
            <a:r>
              <a:rPr lang="en-US" sz="2000" b="0" i="1" kern="0" dirty="0"/>
              <a:t> </a:t>
            </a:r>
            <a:r>
              <a:rPr lang="en-US" sz="2000" b="0" kern="0" dirty="0"/>
              <a:t>when an unhandled error occurs</a:t>
            </a:r>
            <a:endParaRPr lang="en-US" sz="2000" b="0" i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12966-CF7E-4534-8ED8-39E144CDF40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pPr eaLnBrk="1" hangingPunct="1"/>
            <a:r>
              <a:rPr lang="en-US" sz="3600" b="0" smtClean="0">
                <a:solidFill>
                  <a:schemeClr val="folHlink"/>
                </a:solidFill>
              </a:rPr>
              <a:t>Per Request Event Handlers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3998913"/>
            <a:ext cx="868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26488" cy="5562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Application_BeginRequest( )	</a:t>
            </a:r>
            <a:r>
              <a:rPr lang="en-US" sz="2000" smtClean="0"/>
              <a:t>Called at the beginning of each request the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smtClean="0"/>
              <a:t>		appl. received, before the page is executed;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Application_EndRequest	</a:t>
            </a:r>
            <a:r>
              <a:rPr lang="en-US" sz="2000" smtClean="0"/>
              <a:t>Called after the page is executed at the end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smtClean="0"/>
              <a:t>		of each request the application received;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Application_AuthenticateRequest( ) 	</a:t>
            </a:r>
            <a:r>
              <a:rPr lang="en-US" sz="2000" smtClean="0"/>
              <a:t>Called to authenticate the caller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Application_AuthorizeRequest( ) 	</a:t>
            </a:r>
            <a:r>
              <a:rPr lang="en-US" sz="2000" smtClean="0"/>
              <a:t>Called to determine whether the caller is </a:t>
            </a:r>
            <a:br>
              <a:rPr lang="en-US" sz="2000" smtClean="0"/>
            </a:br>
            <a:r>
              <a:rPr lang="en-US" sz="2000" smtClean="0"/>
              <a:t> 	 authorized to access the requested resource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Application_ResolveRequestCache( ) 	</a:t>
            </a:r>
            <a:r>
              <a:rPr lang="en-US" sz="2000" smtClean="0"/>
              <a:t>Called to resolve the current request by </a:t>
            </a:r>
            <a:br>
              <a:rPr lang="en-US" sz="2000" smtClean="0"/>
            </a:br>
            <a:r>
              <a:rPr lang="en-US" sz="2000" smtClean="0"/>
              <a:t>	providing content from a cache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Application_AcquireRequestState( ) 	</a:t>
            </a:r>
            <a:r>
              <a:rPr lang="en-US" sz="2000" smtClean="0"/>
              <a:t>Called to associate the current request with a </a:t>
            </a:r>
            <a:br>
              <a:rPr lang="en-US" sz="2000" smtClean="0"/>
            </a:br>
            <a:r>
              <a:rPr lang="en-US" sz="2000" smtClean="0"/>
              <a:t>	session and populate session state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Application_ReleaseRequestState( ) 	</a:t>
            </a:r>
            <a:r>
              <a:rPr lang="en-US" sz="2000" smtClean="0"/>
              <a:t>Called to release (store) any State associated </a:t>
            </a:r>
            <a:br>
              <a:rPr lang="en-US" sz="2000" smtClean="0"/>
            </a:br>
            <a:r>
              <a:rPr lang="en-US" sz="2000" smtClean="0"/>
              <a:t>	with this session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i="1" smtClean="0"/>
              <a:t>Application_UpdateRequestCache( ) 	</a:t>
            </a:r>
            <a:r>
              <a:rPr lang="en-US" sz="2000" smtClean="0"/>
              <a:t>Called to update a cache with content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3944938" algn="l"/>
              </a:tabLst>
            </a:pPr>
            <a:r>
              <a:rPr lang="en-US" sz="2000" smtClean="0"/>
              <a:t>		 returned in the response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/ Variable in </a:t>
            </a:r>
            <a:r>
              <a:rPr lang="en-US" dirty="0" err="1" smtClean="0"/>
              <a:t>Global.asax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global object/variable can facilitate the communication among the </a:t>
            </a:r>
          </a:p>
          <a:p>
            <a:pPr lvl="1"/>
            <a:r>
              <a:rPr lang="en-US" dirty="0" smtClean="0"/>
              <a:t>Sessions from different clients</a:t>
            </a:r>
          </a:p>
          <a:p>
            <a:pPr lvl="1"/>
            <a:r>
              <a:rPr lang="en-US" dirty="0" smtClean="0"/>
              <a:t>Pages within the session (There are other better ways for this purpose: </a:t>
            </a:r>
            <a:r>
              <a:rPr lang="en-US" dirty="0" smtClean="0">
                <a:solidFill>
                  <a:srgbClr val="0000FF"/>
                </a:solidFill>
              </a:rPr>
              <a:t>session 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to address the monitoring/synchronization issues, as we discussed in Chapter 2.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C8B0D-878E-4F8F-8AC2-82C1741CF902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Object / Variable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915987-E2DD-49F3-8B7A-7F7F94D89DE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292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7467600" cy="1447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charset="0"/>
              </a:rPr>
              <a:t>&lt;script language=“C#” runat=“server”&gt;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charset="0"/>
              </a:rPr>
              <a:t>	public static Int32 globalCounter = 0;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charset="0"/>
              </a:rPr>
              <a:t>	&lt;/script&gt;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762000" y="1187450"/>
            <a:ext cx="222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latin typeface="Arial" charset="0"/>
                <a:cs typeface="Arial" charset="0"/>
              </a:rPr>
              <a:t>In Global.asax file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3429000"/>
            <a:ext cx="7467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7663" algn="l"/>
                <a:tab pos="804863" algn="l"/>
                <a:tab pos="1262063" algn="l"/>
                <a:tab pos="1719263" algn="l"/>
              </a:tabLst>
              <a:defRPr/>
            </a:pPr>
            <a:r>
              <a:rPr lang="en-US" sz="2400" b="0" kern="0" dirty="0">
                <a:latin typeface="Arial" charset="0"/>
              </a:rPr>
              <a:t>&lt;script language=“C#” </a:t>
            </a:r>
            <a:r>
              <a:rPr lang="en-US" sz="2400" b="0" kern="0" dirty="0" err="1">
                <a:latin typeface="Arial" charset="0"/>
              </a:rPr>
              <a:t>runat</a:t>
            </a:r>
            <a:r>
              <a:rPr lang="en-US" sz="2400" b="0" kern="0" dirty="0">
                <a:latin typeface="Arial" charset="0"/>
              </a:rPr>
              <a:t>=“server”&gt;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7663" algn="l"/>
                <a:tab pos="804863" algn="l"/>
                <a:tab pos="1262063" algn="l"/>
                <a:tab pos="1719263" algn="l"/>
              </a:tabLst>
              <a:defRPr/>
            </a:pPr>
            <a:r>
              <a:rPr lang="en-US" sz="2400" b="0" kern="0" dirty="0">
                <a:latin typeface="Arial" charset="0"/>
              </a:rPr>
              <a:t>	private static Int32 </a:t>
            </a:r>
            <a:r>
              <a:rPr lang="en-US" sz="2400" b="0" kern="0" dirty="0" err="1">
                <a:latin typeface="Arial" charset="0"/>
              </a:rPr>
              <a:t>globalCounter</a:t>
            </a:r>
            <a:r>
              <a:rPr lang="en-US" sz="2400" b="0" kern="0" dirty="0">
                <a:latin typeface="Arial" charset="0"/>
              </a:rPr>
              <a:t> = 0;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7663" algn="l"/>
                <a:tab pos="804863" algn="l"/>
                <a:tab pos="1262063" algn="l"/>
                <a:tab pos="1719263" algn="l"/>
              </a:tabLst>
              <a:defRPr/>
            </a:pPr>
            <a:r>
              <a:rPr lang="en-US" sz="2400" b="0" kern="0" dirty="0">
                <a:latin typeface="Arial" charset="0"/>
              </a:rPr>
              <a:t>	public void increment(</a:t>
            </a:r>
            <a:r>
              <a:rPr lang="en-US" sz="2400" b="0" kern="0" dirty="0" err="1">
                <a:latin typeface="Arial" charset="0"/>
              </a:rPr>
              <a:t>Int</a:t>
            </a:r>
            <a:r>
              <a:rPr lang="en-US" sz="2400" b="0" kern="0" dirty="0">
                <a:latin typeface="Arial" charset="0"/>
              </a:rPr>
              <a:t>32 </a:t>
            </a:r>
            <a:r>
              <a:rPr lang="en-US" sz="2400" b="0" kern="0" dirty="0" err="1">
                <a:latin typeface="Arial" charset="0"/>
              </a:rPr>
              <a:t>newValue</a:t>
            </a:r>
            <a:r>
              <a:rPr lang="en-US" sz="2400" b="0" kern="0" dirty="0">
                <a:latin typeface="Arial" charset="0"/>
              </a:rPr>
              <a:t>)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7663" algn="l"/>
                <a:tab pos="804863" algn="l"/>
                <a:tab pos="1262063" algn="l"/>
                <a:tab pos="1719263" algn="l"/>
              </a:tabLst>
              <a:defRPr/>
            </a:pPr>
            <a:r>
              <a:rPr lang="en-US" sz="2400" b="0" kern="0" dirty="0">
                <a:latin typeface="Arial" charset="0"/>
              </a:rPr>
              <a:t>			</a:t>
            </a:r>
            <a:r>
              <a:rPr lang="en-US" sz="2400" b="0" kern="0" dirty="0">
                <a:solidFill>
                  <a:srgbClr val="0000FF"/>
                </a:solidFill>
                <a:latin typeface="Arial" charset="0"/>
              </a:rPr>
              <a:t>lock(this)</a:t>
            </a:r>
            <a:r>
              <a:rPr lang="en-US" sz="2400" b="0" kern="0" dirty="0">
                <a:latin typeface="Arial" charset="0"/>
              </a:rPr>
              <a:t> {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804863" algn="l"/>
                <a:tab pos="1262063" algn="l"/>
                <a:tab pos="1719263" algn="l"/>
              </a:tabLst>
              <a:defRPr/>
            </a:pPr>
            <a:r>
              <a:rPr lang="en-US" sz="2400" b="0" kern="0" dirty="0">
                <a:latin typeface="Arial" charset="0"/>
              </a:rPr>
              <a:t>				</a:t>
            </a:r>
            <a:r>
              <a:rPr lang="en-US" sz="2400" b="0" kern="0" dirty="0" err="1">
                <a:latin typeface="Arial" charset="0"/>
              </a:rPr>
              <a:t>globalCounter</a:t>
            </a:r>
            <a:r>
              <a:rPr lang="en-US" sz="2400" b="0" kern="0" dirty="0">
                <a:latin typeface="Arial" charset="0"/>
              </a:rPr>
              <a:t> = </a:t>
            </a:r>
            <a:r>
              <a:rPr lang="en-US" sz="2400" b="0" kern="0" dirty="0" err="1">
                <a:latin typeface="Arial" charset="0"/>
              </a:rPr>
              <a:t>globalCounter</a:t>
            </a:r>
            <a:r>
              <a:rPr lang="en-US" sz="2400" b="0" kern="0" dirty="0">
                <a:latin typeface="Arial" charset="0"/>
              </a:rPr>
              <a:t> + </a:t>
            </a:r>
            <a:r>
              <a:rPr lang="en-US" sz="2400" b="0" kern="0" dirty="0" err="1">
                <a:latin typeface="Arial" charset="0"/>
              </a:rPr>
              <a:t>newValue</a:t>
            </a:r>
            <a:r>
              <a:rPr lang="en-US" sz="2400" b="0" kern="0" dirty="0">
                <a:latin typeface="Arial" charset="0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804863" algn="l"/>
                <a:tab pos="1262063" algn="l"/>
                <a:tab pos="1719263" algn="l"/>
              </a:tabLst>
              <a:defRPr/>
            </a:pPr>
            <a:r>
              <a:rPr lang="en-US" sz="2400" b="0" kern="0" dirty="0">
                <a:latin typeface="Arial" charset="0"/>
              </a:rPr>
              <a:t>			}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7663" algn="l"/>
                <a:tab pos="804863" algn="l"/>
                <a:tab pos="1262063" algn="l"/>
                <a:tab pos="1719263" algn="l"/>
              </a:tabLst>
              <a:defRPr/>
            </a:pPr>
            <a:r>
              <a:rPr lang="en-US" sz="2400" b="0" kern="0" dirty="0">
                <a:latin typeface="Arial" charset="0"/>
              </a:rPr>
              <a:t>&lt;/script&gt;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sz="2400" b="0" kern="0" dirty="0">
              <a:latin typeface="+mn-lt"/>
            </a:endParaRPr>
          </a:p>
        </p:txBody>
      </p:sp>
      <p:pic>
        <p:nvPicPr>
          <p:cNvPr id="10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837" y="2057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648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 bwMode="auto">
          <a:xfrm>
            <a:off x="7391400" y="762000"/>
            <a:ext cx="1600200" cy="914400"/>
          </a:xfrm>
          <a:prstGeom prst="wedgeRoundRectCallout">
            <a:avLst>
              <a:gd name="adj1" fmla="val -57733"/>
              <a:gd name="adj2" fmla="val 1232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Challenge 1: Simultaneous write?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467600" y="3657600"/>
            <a:ext cx="1600200" cy="685800"/>
          </a:xfrm>
          <a:prstGeom prst="wedgeRoundRectCallout">
            <a:avLst>
              <a:gd name="adj1" fmla="val -39438"/>
              <a:gd name="adj2" fmla="val 10303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Challenge </a:t>
            </a:r>
            <a:r>
              <a:rPr lang="en-US" b="0" dirty="0" smtClean="0"/>
              <a:t>2: </a:t>
            </a:r>
            <a:r>
              <a:rPr lang="en-US" b="0" dirty="0"/>
              <a:t>Performance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B8060-456F-4E0E-A38D-4E4626D766F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152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Files in an ASP.Net Web Application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3079750" y="1500188"/>
            <a:ext cx="2971800" cy="17795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Freeform 6"/>
          <p:cNvSpPr>
            <a:spLocks/>
          </p:cNvSpPr>
          <p:nvPr/>
        </p:nvSpPr>
        <p:spPr bwMode="auto">
          <a:xfrm>
            <a:off x="3079750" y="1143000"/>
            <a:ext cx="1427163" cy="357188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295650" y="25685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4565650" y="10668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MyWebApp</a:t>
            </a: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3448050" y="25146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21" name="Rectangle 13"/>
          <p:cNvSpPr>
            <a:spLocks noChangeArrowheads="1"/>
          </p:cNvSpPr>
          <p:nvPr/>
        </p:nvSpPr>
        <p:spPr bwMode="auto">
          <a:xfrm>
            <a:off x="3600450" y="246062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4648200" y="254635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4800600" y="2492375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auto">
          <a:xfrm>
            <a:off x="4953000" y="243840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.ascx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25" name="Rectangle 17"/>
          <p:cNvSpPr>
            <a:spLocks noChangeArrowheads="1"/>
          </p:cNvSpPr>
          <p:nvPr/>
        </p:nvSpPr>
        <p:spPr bwMode="auto">
          <a:xfrm>
            <a:off x="3600450" y="1676400"/>
            <a:ext cx="793750" cy="593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Global</a:t>
            </a:r>
          </a:p>
          <a:p>
            <a:pPr algn="ctr"/>
            <a:r>
              <a:rPr lang="en-US"/>
              <a:t>.asax</a:t>
            </a:r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4724400" y="1676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.config</a:t>
            </a:r>
          </a:p>
        </p:txBody>
      </p:sp>
      <p:sp>
        <p:nvSpPr>
          <p:cNvPr id="13327" name="AutoShape 19"/>
          <p:cNvSpPr>
            <a:spLocks noChangeArrowheads="1"/>
          </p:cNvSpPr>
          <p:nvPr/>
        </p:nvSpPr>
        <p:spPr bwMode="auto">
          <a:xfrm>
            <a:off x="2286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Freeform 20"/>
          <p:cNvSpPr>
            <a:spLocks/>
          </p:cNvSpPr>
          <p:nvPr/>
        </p:nvSpPr>
        <p:spPr bwMode="auto">
          <a:xfrm>
            <a:off x="2286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381000" y="521335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533400" y="51593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31" name="Rectangle 23"/>
          <p:cNvSpPr>
            <a:spLocks noChangeArrowheads="1"/>
          </p:cNvSpPr>
          <p:nvPr/>
        </p:nvSpPr>
        <p:spPr bwMode="auto">
          <a:xfrm>
            <a:off x="685800" y="51054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32" name="Rectangle 28"/>
          <p:cNvSpPr>
            <a:spLocks noChangeArrowheads="1"/>
          </p:cNvSpPr>
          <p:nvPr/>
        </p:nvSpPr>
        <p:spPr bwMode="auto">
          <a:xfrm>
            <a:off x="1752600" y="5105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.config</a:t>
            </a:r>
          </a:p>
        </p:txBody>
      </p:sp>
      <p:sp>
        <p:nvSpPr>
          <p:cNvPr id="13333" name="AutoShape 29"/>
          <p:cNvSpPr>
            <a:spLocks noChangeArrowheads="1"/>
          </p:cNvSpPr>
          <p:nvPr/>
        </p:nvSpPr>
        <p:spPr bwMode="auto">
          <a:xfrm>
            <a:off x="33528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33528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Rectangle 31"/>
          <p:cNvSpPr>
            <a:spLocks noChangeArrowheads="1"/>
          </p:cNvSpPr>
          <p:nvPr/>
        </p:nvSpPr>
        <p:spPr bwMode="auto">
          <a:xfrm>
            <a:off x="3505200" y="521335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36" name="Rectangle 32"/>
          <p:cNvSpPr>
            <a:spLocks noChangeArrowheads="1"/>
          </p:cNvSpPr>
          <p:nvPr/>
        </p:nvSpPr>
        <p:spPr bwMode="auto">
          <a:xfrm>
            <a:off x="3657600" y="51593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37" name="Rectangle 33"/>
          <p:cNvSpPr>
            <a:spLocks noChangeArrowheads="1"/>
          </p:cNvSpPr>
          <p:nvPr/>
        </p:nvSpPr>
        <p:spPr bwMode="auto">
          <a:xfrm>
            <a:off x="3810000" y="51054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38" name="Rectangle 34"/>
          <p:cNvSpPr>
            <a:spLocks noChangeArrowheads="1"/>
          </p:cNvSpPr>
          <p:nvPr/>
        </p:nvSpPr>
        <p:spPr bwMode="auto">
          <a:xfrm>
            <a:off x="4876800" y="5105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.config</a:t>
            </a:r>
          </a:p>
        </p:txBody>
      </p:sp>
      <p:sp>
        <p:nvSpPr>
          <p:cNvPr id="13339" name="AutoShape 35"/>
          <p:cNvSpPr>
            <a:spLocks noChangeArrowheads="1"/>
          </p:cNvSpPr>
          <p:nvPr/>
        </p:nvSpPr>
        <p:spPr bwMode="auto">
          <a:xfrm>
            <a:off x="64770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Freeform 36"/>
          <p:cNvSpPr>
            <a:spLocks/>
          </p:cNvSpPr>
          <p:nvPr/>
        </p:nvSpPr>
        <p:spPr bwMode="auto">
          <a:xfrm>
            <a:off x="64770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Rectangle 37"/>
          <p:cNvSpPr>
            <a:spLocks noChangeArrowheads="1"/>
          </p:cNvSpPr>
          <p:nvPr/>
        </p:nvSpPr>
        <p:spPr bwMode="auto">
          <a:xfrm>
            <a:off x="7086600" y="4984750"/>
            <a:ext cx="793750" cy="5937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42" name="Rectangle 38"/>
          <p:cNvSpPr>
            <a:spLocks noChangeArrowheads="1"/>
          </p:cNvSpPr>
          <p:nvPr/>
        </p:nvSpPr>
        <p:spPr bwMode="auto">
          <a:xfrm>
            <a:off x="7239000" y="4930775"/>
            <a:ext cx="793750" cy="5937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.aspx</a:t>
            </a:r>
          </a:p>
          <a:p>
            <a:pPr algn="ctr"/>
            <a:r>
              <a:rPr lang="en-US"/>
              <a:t>files</a:t>
            </a:r>
          </a:p>
        </p:txBody>
      </p:sp>
      <p:sp>
        <p:nvSpPr>
          <p:cNvPr id="13343" name="Rectangle 39"/>
          <p:cNvSpPr>
            <a:spLocks noChangeArrowheads="1"/>
          </p:cNvSpPr>
          <p:nvPr/>
        </p:nvSpPr>
        <p:spPr bwMode="auto">
          <a:xfrm>
            <a:off x="7391400" y="4876800"/>
            <a:ext cx="793750" cy="5937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.dll</a:t>
            </a:r>
          </a:p>
          <a:p>
            <a:pPr algn="ctr"/>
            <a:r>
              <a:rPr lang="en-US"/>
              <a:t>files</a:t>
            </a:r>
          </a:p>
        </p:txBody>
      </p:sp>
      <p:cxnSp>
        <p:nvCxnSpPr>
          <p:cNvPr id="13344" name="AutoShape 41"/>
          <p:cNvCxnSpPr>
            <a:cxnSpLocks noChangeShapeType="1"/>
            <a:stCxn id="13316" idx="2"/>
            <a:endCxn id="13333" idx="0"/>
          </p:cNvCxnSpPr>
          <p:nvPr/>
        </p:nvCxnSpPr>
        <p:spPr bwMode="auto">
          <a:xfrm>
            <a:off x="4565650" y="3279775"/>
            <a:ext cx="6350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45" name="AutoShape 42"/>
          <p:cNvCxnSpPr>
            <a:cxnSpLocks noChangeShapeType="1"/>
            <a:stCxn id="13316" idx="2"/>
            <a:endCxn id="13327" idx="0"/>
          </p:cNvCxnSpPr>
          <p:nvPr/>
        </p:nvCxnSpPr>
        <p:spPr bwMode="auto">
          <a:xfrm rot="5400000">
            <a:off x="2398712" y="2328863"/>
            <a:ext cx="1216025" cy="3117850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46" name="AutoShape 43"/>
          <p:cNvCxnSpPr>
            <a:cxnSpLocks noChangeShapeType="1"/>
            <a:stCxn id="13316" idx="2"/>
            <a:endCxn id="13339" idx="0"/>
          </p:cNvCxnSpPr>
          <p:nvPr/>
        </p:nvCxnSpPr>
        <p:spPr bwMode="auto">
          <a:xfrm rot="16200000" flipH="1">
            <a:off x="5522912" y="2322513"/>
            <a:ext cx="1216025" cy="3130550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3347" name="Text Box 49"/>
          <p:cNvSpPr txBox="1">
            <a:spLocks noChangeArrowheads="1"/>
          </p:cNvSpPr>
          <p:nvPr/>
        </p:nvSpPr>
        <p:spPr bwMode="auto">
          <a:xfrm>
            <a:off x="228600" y="4495800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Subdir 1</a:t>
            </a:r>
          </a:p>
        </p:txBody>
      </p:sp>
      <p:sp>
        <p:nvSpPr>
          <p:cNvPr id="13348" name="Text Box 50"/>
          <p:cNvSpPr txBox="1">
            <a:spLocks noChangeArrowheads="1"/>
          </p:cNvSpPr>
          <p:nvPr/>
        </p:nvSpPr>
        <p:spPr bwMode="auto">
          <a:xfrm>
            <a:off x="3352800" y="4510088"/>
            <a:ext cx="96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Subdir 2</a:t>
            </a:r>
          </a:p>
        </p:txBody>
      </p:sp>
      <p:sp>
        <p:nvSpPr>
          <p:cNvPr id="13349" name="Text Box 51"/>
          <p:cNvSpPr txBox="1">
            <a:spLocks noChangeArrowheads="1"/>
          </p:cNvSpPr>
          <p:nvPr/>
        </p:nvSpPr>
        <p:spPr bwMode="auto">
          <a:xfrm>
            <a:off x="6477000" y="45100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bin</a:t>
            </a:r>
          </a:p>
        </p:txBody>
      </p:sp>
      <p:sp>
        <p:nvSpPr>
          <p:cNvPr id="43" name="Rounded Rectangular Callout 42"/>
          <p:cNvSpPr>
            <a:spLocks noChangeArrowheads="1"/>
          </p:cNvSpPr>
          <p:nvPr/>
        </p:nvSpPr>
        <p:spPr bwMode="auto">
          <a:xfrm>
            <a:off x="7486650" y="1654175"/>
            <a:ext cx="1428750" cy="1485900"/>
          </a:xfrm>
          <a:prstGeom prst="wedgeRoundRectCallout">
            <a:avLst>
              <a:gd name="adj1" fmla="val -9588"/>
              <a:gd name="adj2" fmla="val 171440"/>
              <a:gd name="adj3" fmla="val 16667"/>
            </a:avLst>
          </a:prstGeom>
          <a:solidFill>
            <a:srgbClr val="AF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Dynamic Linking </a:t>
            </a:r>
            <a:br>
              <a:rPr lang="en-US" sz="2000" b="0"/>
            </a:br>
            <a:r>
              <a:rPr lang="en-US" sz="2000" b="0"/>
              <a:t>Library </a:t>
            </a:r>
          </a:p>
          <a:p>
            <a:r>
              <a:rPr lang="en-US" sz="2000" b="0"/>
              <a:t>Files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33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3" grpId="0" animBg="1"/>
      <p:bldP spid="13343" grpId="1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DLL Components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334000"/>
          </a:xfrm>
        </p:spPr>
        <p:txBody>
          <a:bodyPr/>
          <a:lstStyle/>
          <a:p>
            <a:r>
              <a:rPr lang="en-US" dirty="0" smtClean="0"/>
              <a:t>An application can contain multiple classes (pages);</a:t>
            </a:r>
          </a:p>
          <a:p>
            <a:r>
              <a:rPr lang="en-US" dirty="0" smtClean="0"/>
              <a:t>The code of the classes (</a:t>
            </a:r>
            <a:r>
              <a:rPr lang="en-US" dirty="0" err="1" smtClean="0">
                <a:solidFill>
                  <a:srgbClr val="0000FF"/>
                </a:solidFill>
              </a:rPr>
              <a:t>aspx.cs</a:t>
            </a:r>
            <a:r>
              <a:rPr lang="en-US" dirty="0" smtClean="0"/>
              <a:t> files) are not reusable in other applications;</a:t>
            </a:r>
          </a:p>
          <a:p>
            <a:r>
              <a:rPr lang="en-US" dirty="0" smtClean="0"/>
              <a:t>The .</a:t>
            </a:r>
            <a:r>
              <a:rPr lang="en-US" dirty="0" err="1" smtClean="0">
                <a:solidFill>
                  <a:srgbClr val="0000FF"/>
                </a:solidFill>
              </a:rPr>
              <a:t>aspx.cs</a:t>
            </a:r>
            <a:r>
              <a:rPr lang="en-US" dirty="0" smtClean="0"/>
              <a:t> file provides event handlers for the controls in </a:t>
            </a:r>
            <a:r>
              <a:rPr lang="en-US" dirty="0" err="1" smtClean="0"/>
              <a:t>aspx</a:t>
            </a:r>
            <a:r>
              <a:rPr lang="en-US" dirty="0" smtClean="0"/>
              <a:t> page;</a:t>
            </a:r>
          </a:p>
          <a:p>
            <a:r>
              <a:rPr lang="en-US" dirty="0" smtClean="0"/>
              <a:t>In order to reuse the code, you can make this component a service – a remote component;</a:t>
            </a:r>
          </a:p>
          <a:p>
            <a:r>
              <a:rPr lang="en-US" dirty="0" smtClean="0"/>
              <a:t>You can also create your own </a:t>
            </a:r>
            <a:r>
              <a:rPr lang="en-US" dirty="0" smtClean="0">
                <a:solidFill>
                  <a:srgbClr val="0000FF"/>
                </a:solidFill>
              </a:rPr>
              <a:t>DLL</a:t>
            </a:r>
            <a:r>
              <a:rPr lang="en-US" dirty="0" smtClean="0"/>
              <a:t> library and collect all your reusable classes. They are local components.</a:t>
            </a:r>
          </a:p>
          <a:p>
            <a:r>
              <a:rPr lang="en-US" dirty="0" smtClean="0"/>
              <a:t>Your library will form a namespace;</a:t>
            </a:r>
          </a:p>
          <a:p>
            <a:r>
              <a:rPr lang="en-US" dirty="0" smtClean="0"/>
              <a:t>Include your library in your application.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66978-7F98-45D0-B55E-178775F48E5A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1290638"/>
            <a:ext cx="3048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5325" y="2209800"/>
            <a:ext cx="44862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Class Library Project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5318F-7244-4526-A4B4-D4711FCC127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6324600" y="4208463"/>
            <a:ext cx="3810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4575175" y="1246188"/>
            <a:ext cx="3810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50" y="914400"/>
            <a:ext cx="3105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the DLL File into your Web Project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0E9944-2B05-48AD-B57B-7A6F63CB9ED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4608513"/>
          </a:xfrm>
        </p:spPr>
        <p:txBody>
          <a:bodyPr/>
          <a:lstStyle/>
          <a:p>
            <a:r>
              <a:rPr lang="en-US" dirty="0" smtClean="0"/>
              <a:t>Create a new project of type "Class Library“;</a:t>
            </a:r>
          </a:p>
          <a:p>
            <a:r>
              <a:rPr lang="en-US" dirty="0" smtClean="0"/>
              <a:t>Create a .</a:t>
            </a:r>
            <a:r>
              <a:rPr lang="en-US" dirty="0" err="1" smtClean="0"/>
              <a:t>cs</a:t>
            </a:r>
            <a:r>
              <a:rPr lang="en-US" dirty="0" smtClean="0"/>
              <a:t> page of classes that you will be using in your other applications. </a:t>
            </a:r>
          </a:p>
          <a:p>
            <a:r>
              <a:rPr lang="en-US" dirty="0" smtClean="0"/>
              <a:t>After classes are created and compiled, go back to you website project and do "</a:t>
            </a:r>
            <a:r>
              <a:rPr lang="en-US" dirty="0" smtClean="0">
                <a:solidFill>
                  <a:srgbClr val="0000FF"/>
                </a:solidFill>
              </a:rPr>
              <a:t>Add Reference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Browse to the class library </a:t>
            </a:r>
            <a:r>
              <a:rPr lang="en-US" dirty="0" smtClean="0"/>
              <a:t>project, find </a:t>
            </a:r>
            <a:r>
              <a:rPr lang="en-US" dirty="0" smtClean="0"/>
              <a:t>the library, and add it to your application project. </a:t>
            </a:r>
          </a:p>
          <a:p>
            <a:r>
              <a:rPr lang="en-US" dirty="0" smtClean="0"/>
              <a:t>The DLL file will be placed in the "bin" directory in your application folder.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35" y="2209800"/>
            <a:ext cx="240926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B0BE9A-C06A-48DD-BF03-90387B9DCBEB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ASP.Net Application and Its Components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162800" cy="5637213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ASPX files containing Web forms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ASCX files containing user controls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3200" b="1" dirty="0" err="1" smtClean="0">
                <a:solidFill>
                  <a:schemeClr val="folHlink"/>
                </a:solidFill>
              </a:rPr>
              <a:t>Web.config</a:t>
            </a:r>
            <a:r>
              <a:rPr lang="en-US" sz="3200" b="1" dirty="0" smtClean="0">
                <a:solidFill>
                  <a:schemeClr val="folHlink"/>
                </a:solidFill>
              </a:rPr>
              <a:t> files containing </a:t>
            </a:r>
            <a:br>
              <a:rPr lang="en-US" sz="3200" b="1" dirty="0" smtClean="0">
                <a:solidFill>
                  <a:schemeClr val="folHlink"/>
                </a:solidFill>
              </a:rPr>
            </a:br>
            <a:r>
              <a:rPr lang="en-US" sz="3200" b="1" dirty="0" smtClean="0">
                <a:solidFill>
                  <a:schemeClr val="folHlink"/>
                </a:solidFill>
              </a:rPr>
              <a:t>configuration settings</a:t>
            </a:r>
          </a:p>
          <a:p>
            <a:pPr lvl="1" eaLnBrk="1" hangingPunct="1">
              <a:lnSpc>
                <a:spcPct val="16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Global.asax</a:t>
            </a:r>
            <a:r>
              <a:rPr lang="en-US" dirty="0" smtClean="0"/>
              <a:t> file containing </a:t>
            </a:r>
            <a:br>
              <a:rPr lang="en-US" dirty="0" smtClean="0"/>
            </a:br>
            <a:r>
              <a:rPr lang="en-US" dirty="0" smtClean="0"/>
              <a:t>global application elements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DLL (dynamic link library) files containing custom types employed by the application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7115735" y="5172075"/>
            <a:ext cx="1371601" cy="2286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Create myLibrary in Class Library Project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6477000" cy="57150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namespace </a:t>
            </a:r>
            <a:r>
              <a:rPr lang="en-US" sz="1800" smtClean="0">
                <a:solidFill>
                  <a:srgbClr val="C00000"/>
                </a:solidFill>
                <a:latin typeface="Arial" charset="0"/>
                <a:cs typeface="Arial" charset="0"/>
              </a:rPr>
              <a:t>myLibrary</a:t>
            </a:r>
            <a:r>
              <a:rPr lang="en-US" sz="1800" smtClean="0">
                <a:latin typeface="Arial" charset="0"/>
                <a:cs typeface="Arial" charset="0"/>
              </a:rPr>
              <a:t>{ 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public class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TemperatureConversion </a:t>
            </a:r>
            <a:r>
              <a:rPr lang="en-US" sz="1800" smtClean="0">
                <a:latin typeface="Arial" charset="0"/>
                <a:cs typeface="Arial" charset="0"/>
              </a:rPr>
              <a:t>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public static Int32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getFahrenheit</a:t>
            </a:r>
            <a:r>
              <a:rPr lang="en-US" sz="1800" smtClean="0">
                <a:latin typeface="Arial" charset="0"/>
                <a:cs typeface="Arial" charset="0"/>
              </a:rPr>
              <a:t>(Int32 c) 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Double f = c * 9 / 5 + 32;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		return Convert.ToInt32(f);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		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			public static Int32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getCelsius</a:t>
            </a:r>
            <a:r>
              <a:rPr lang="en-US" sz="1800" smtClean="0">
                <a:latin typeface="Arial" charset="0"/>
                <a:cs typeface="Arial" charset="0"/>
              </a:rPr>
              <a:t>(Int32 f)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		Double c = (f - 32) * 5 / 9;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    		return Convert.ToInt32(c);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public class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myMath</a:t>
            </a:r>
            <a:r>
              <a:rPr lang="en-US" sz="1800" smtClean="0">
                <a:latin typeface="Arial" charset="0"/>
                <a:cs typeface="Arial" charset="0"/>
              </a:rPr>
              <a:t> { 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public static long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abs</a:t>
            </a:r>
            <a:r>
              <a:rPr lang="en-US" sz="1800" smtClean="0">
                <a:latin typeface="Arial" charset="0"/>
                <a:cs typeface="Arial" charset="0"/>
              </a:rPr>
              <a:t> (long x) { 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	if (x &gt;= 0) return (x); else return (-x); 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	} 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} 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97BCE-2056-4D32-BD09-3C61685EFBF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" name="Right Arrow 1"/>
          <p:cNvSpPr/>
          <p:nvPr/>
        </p:nvSpPr>
        <p:spPr bwMode="auto">
          <a:xfrm>
            <a:off x="1143000" y="1371600"/>
            <a:ext cx="8382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143000" y="4648200"/>
            <a:ext cx="838200" cy="60960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the Functions in myLibrary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using </a:t>
            </a:r>
            <a:r>
              <a:rPr lang="en-US" sz="1800" smtClean="0">
                <a:solidFill>
                  <a:srgbClr val="C00000"/>
                </a:solidFill>
                <a:latin typeface="Arial" charset="0"/>
                <a:cs typeface="Arial" charset="0"/>
              </a:rPr>
              <a:t>myLibrary</a:t>
            </a:r>
            <a:r>
              <a:rPr lang="en-US" sz="180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class myApplication {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static void Main(string[ ] args)  {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Int32 Ctemp = 23;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Int32 Ftemp = 121;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double x =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TemperatureConversion.getFahrenheit(</a:t>
            </a:r>
            <a:r>
              <a:rPr lang="en-US" sz="1800" smtClean="0">
                <a:latin typeface="Arial" charset="0"/>
                <a:cs typeface="Arial" charset="0"/>
              </a:rPr>
              <a:t>Ctemp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double y = 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TemperatureConversion.getCelsius(</a:t>
            </a:r>
            <a:r>
              <a:rPr lang="en-US" sz="1800" smtClean="0">
                <a:latin typeface="Arial" charset="0"/>
                <a:cs typeface="Arial" charset="0"/>
              </a:rPr>
              <a:t>Ftemp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System.Console.WriteLine(“C-temp {0}  is F-temp {1}", Ctemp , x);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	System.Console.WriteLine(“F-temp {0}  is C-temp {1}", Ftemp , y);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  <a:tab pos="1717675" algn="l"/>
              </a:tabLst>
            </a:pPr>
            <a:r>
              <a:rPr lang="en-US" sz="18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35B0D-7520-4B9B-B30E-3F72CC0EF9E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724400" y="2133600"/>
            <a:ext cx="990600" cy="762000"/>
          </a:xfrm>
          <a:prstGeom prst="wedgeRoundRectCallout">
            <a:avLst>
              <a:gd name="adj1" fmla="val -117241"/>
              <a:gd name="adj2" fmla="val 139833"/>
              <a:gd name="adj3" fmla="val 16667"/>
            </a:avLst>
          </a:prstGeom>
          <a:solidFill>
            <a:srgbClr val="AF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Class Name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2133600"/>
            <a:ext cx="990600" cy="762000"/>
          </a:xfrm>
          <a:prstGeom prst="wedgeRoundRectCallout">
            <a:avLst>
              <a:gd name="adj1" fmla="val -108014"/>
              <a:gd name="adj2" fmla="val 139833"/>
              <a:gd name="adj3" fmla="val 16667"/>
            </a:avLst>
          </a:prstGeom>
          <a:solidFill>
            <a:srgbClr val="AF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Method Name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152900" y="990600"/>
            <a:ext cx="1333500" cy="762000"/>
          </a:xfrm>
          <a:prstGeom prst="wedgeRoundRectCallout">
            <a:avLst>
              <a:gd name="adj1" fmla="val -168856"/>
              <a:gd name="adj2" fmla="val 27940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Include myLibrary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629400" y="990600"/>
            <a:ext cx="2057400" cy="990600"/>
          </a:xfrm>
          <a:prstGeom prst="wedgeRoundRectCallout">
            <a:avLst>
              <a:gd name="adj1" fmla="val -109818"/>
              <a:gd name="adj2" fmla="val 124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Add </a:t>
            </a:r>
            <a:r>
              <a:rPr lang="en-US" b="0" dirty="0" smtClean="0"/>
              <a:t>Reference to copy the code into the application.</a:t>
            </a:r>
            <a:endParaRPr lang="en-US" b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6107113"/>
            <a:ext cx="7620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latin typeface="Arial" charset="0"/>
                <a:cs typeface="Arial" charset="0"/>
              </a:rPr>
              <a:t>double x = </a:t>
            </a:r>
            <a:r>
              <a:rPr lang="en-US" b="0">
                <a:solidFill>
                  <a:srgbClr val="FF0000"/>
                </a:solidFill>
                <a:latin typeface="Arial" charset="0"/>
                <a:cs typeface="Arial" charset="0"/>
              </a:rPr>
              <a:t>myLibrary.</a:t>
            </a:r>
            <a:r>
              <a:rPr lang="en-US" b="0">
                <a:solidFill>
                  <a:srgbClr val="0000FF"/>
                </a:solidFill>
                <a:latin typeface="Arial" charset="0"/>
                <a:cs typeface="Arial" charset="0"/>
              </a:rPr>
              <a:t>TemperatureConversion.getFahrenheit(</a:t>
            </a:r>
            <a:r>
              <a:rPr lang="en-US" b="0">
                <a:latin typeface="Arial" charset="0"/>
                <a:cs typeface="Arial" charset="0"/>
              </a:rPr>
              <a:t>Ctemp</a:t>
            </a:r>
            <a:r>
              <a:rPr lang="en-US" b="0">
                <a:solidFill>
                  <a:srgbClr val="0000FF"/>
                </a:solidFill>
                <a:latin typeface="Arial" charset="0"/>
                <a:cs typeface="Arial" charset="0"/>
              </a:rPr>
              <a:t>);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dirty="0" smtClean="0"/>
              <a:t>Wrapping Legacy Software into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683" y="1219200"/>
            <a:ext cx="8269288" cy="5486400"/>
          </a:xfrm>
        </p:spPr>
        <p:txBody>
          <a:bodyPr/>
          <a:lstStyle/>
          <a:p>
            <a:r>
              <a:rPr lang="en-US" dirty="0" smtClean="0"/>
              <a:t>There are many useful software components are developed before Web service standards;</a:t>
            </a:r>
          </a:p>
          <a:p>
            <a:r>
              <a:rPr lang="en-US" dirty="0" smtClean="0"/>
              <a:t>They are in the form of library classes and functions, such as DLL </a:t>
            </a:r>
            <a:r>
              <a:rPr lang="en-US" dirty="0"/>
              <a:t>classes and </a:t>
            </a:r>
            <a:r>
              <a:rPr lang="en-US" dirty="0" smtClean="0"/>
              <a:t>functions;</a:t>
            </a:r>
          </a:p>
          <a:p>
            <a:r>
              <a:rPr lang="en-US" dirty="0" smtClean="0"/>
              <a:t>To wrap a library class into a service:</a:t>
            </a:r>
          </a:p>
          <a:p>
            <a:pPr lvl="1"/>
            <a:r>
              <a:rPr lang="en-US" sz="2400" dirty="0" smtClean="0"/>
              <a:t>Use a Web service template to start service development;</a:t>
            </a:r>
          </a:p>
          <a:p>
            <a:pPr lvl="1"/>
            <a:r>
              <a:rPr lang="en-US" sz="2400" dirty="0" smtClean="0"/>
              <a:t>Add reference and load a library class into your service;</a:t>
            </a:r>
          </a:p>
          <a:p>
            <a:pPr lvl="1"/>
            <a:r>
              <a:rPr lang="en-US" sz="2400" dirty="0" smtClean="0"/>
              <a:t>Use the library class to implement your service interface;</a:t>
            </a:r>
          </a:p>
          <a:p>
            <a:pPr lvl="1"/>
            <a:r>
              <a:rPr lang="en-US" sz="2400" dirty="0" smtClean="0"/>
              <a:t>After you deploy the service, the library class becomes a service;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You may need re-implement a number of mechanisms, such as input, output, and state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A3B0D-D213-4E94-B0FF-AD7E05C3B0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8001000" cy="5638800"/>
          </a:xfrm>
        </p:spPr>
        <p:txBody>
          <a:bodyPr/>
          <a:lstStyle/>
          <a:p>
            <a:r>
              <a:rPr lang="en-US" sz="2400" dirty="0" smtClean="0"/>
              <a:t>Web Computing Models </a:t>
            </a:r>
          </a:p>
          <a:p>
            <a:r>
              <a:rPr lang="en-US" sz="2400" dirty="0" smtClean="0"/>
              <a:t>Web Application Architecture</a:t>
            </a:r>
          </a:p>
          <a:p>
            <a:r>
              <a:rPr lang="en-US" sz="2400" dirty="0" smtClean="0"/>
              <a:t>Web Application Controls and Components</a:t>
            </a:r>
          </a:p>
          <a:p>
            <a:pPr lvl="1"/>
            <a:r>
              <a:rPr lang="en-US" sz="2000" dirty="0" smtClean="0"/>
              <a:t>Server Controls (HTML and Web Controls)</a:t>
            </a:r>
          </a:p>
          <a:p>
            <a:pPr lvl="1"/>
            <a:r>
              <a:rPr lang="en-US" sz="2000" dirty="0" smtClean="0"/>
              <a:t>User Controls</a:t>
            </a:r>
          </a:p>
          <a:p>
            <a:pPr lvl="1"/>
            <a:r>
              <a:rPr lang="en-US" sz="2000" dirty="0" smtClean="0"/>
              <a:t>Web Configuration</a:t>
            </a:r>
          </a:p>
          <a:p>
            <a:pPr lvl="1"/>
            <a:r>
              <a:rPr lang="en-US" sz="2000" dirty="0"/>
              <a:t>Global Control</a:t>
            </a:r>
          </a:p>
          <a:p>
            <a:pPr lvl="1"/>
            <a:r>
              <a:rPr lang="en-US" sz="2000" dirty="0" smtClean="0"/>
              <a:t>DLL</a:t>
            </a:r>
          </a:p>
          <a:p>
            <a:r>
              <a:rPr lang="en-US" sz="2400" b="1" dirty="0">
                <a:solidFill>
                  <a:srgbClr val="0066FF"/>
                </a:solidFill>
              </a:rPr>
              <a:t>Web Application State Management</a:t>
            </a:r>
          </a:p>
          <a:p>
            <a:pPr lvl="1"/>
            <a:r>
              <a:rPr lang="en-US" sz="2000" b="1" dirty="0" smtClean="0">
                <a:solidFill>
                  <a:srgbClr val="0066FF"/>
                </a:solidFill>
              </a:rPr>
              <a:t>Cookies</a:t>
            </a:r>
            <a:endParaRPr lang="en-US" sz="2000" b="1" dirty="0">
              <a:solidFill>
                <a:srgbClr val="0066FF"/>
              </a:solidFill>
            </a:endParaRPr>
          </a:p>
          <a:p>
            <a:pPr lvl="1"/>
            <a:r>
              <a:rPr lang="en-US" sz="2000" dirty="0" smtClean="0"/>
              <a:t>Session State, Application State</a:t>
            </a:r>
          </a:p>
          <a:p>
            <a:pPr lvl="1"/>
            <a:r>
              <a:rPr lang="en-US" sz="2000" dirty="0" smtClean="0"/>
              <a:t>Server side file system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" name="Left Brace 7"/>
          <p:cNvSpPr>
            <a:spLocks/>
          </p:cNvSpPr>
          <p:nvPr/>
        </p:nvSpPr>
        <p:spPr bwMode="auto">
          <a:xfrm>
            <a:off x="882650" y="3276600"/>
            <a:ext cx="304800" cy="1676400"/>
          </a:xfrm>
          <a:prstGeom prst="leftBrace">
            <a:avLst>
              <a:gd name="adj1" fmla="val 834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1463" y="39624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Cookies: Storage on Client Computer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provide a way of storing user’s information </a:t>
            </a:r>
          </a:p>
          <a:p>
            <a:pPr lvl="1"/>
            <a:r>
              <a:rPr lang="en-US" dirty="0" smtClean="0"/>
              <a:t>in the browser (</a:t>
            </a:r>
            <a:r>
              <a:rPr lang="en-US" dirty="0" smtClean="0"/>
              <a:t>temporary, disappear after closing browser)</a:t>
            </a:r>
            <a:endParaRPr lang="en-US" dirty="0" smtClean="0"/>
          </a:p>
          <a:p>
            <a:pPr lvl="1"/>
            <a:r>
              <a:rPr lang="en-US" dirty="0" smtClean="0"/>
              <a:t>on the hard drive of client’s computer (longer term)</a:t>
            </a:r>
          </a:p>
          <a:p>
            <a:r>
              <a:rPr lang="en-US" dirty="0" smtClean="0"/>
              <a:t>Cookies are transparent to the users, as long as the cookies are enabled in the browser;</a:t>
            </a:r>
          </a:p>
          <a:p>
            <a:r>
              <a:rPr lang="en-US" dirty="0" smtClean="0"/>
              <a:t>Cookies can store </a:t>
            </a: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 smtClean="0"/>
              <a:t> type of data only, often used for storing user’s preferences of the application;</a:t>
            </a:r>
          </a:p>
          <a:p>
            <a:r>
              <a:rPr lang="en-US" dirty="0" smtClean="0"/>
              <a:t>Other data types need to be converted to strings;</a:t>
            </a:r>
          </a:p>
          <a:p>
            <a:r>
              <a:rPr lang="en-US" dirty="0" smtClean="0"/>
              <a:t>The syntax of </a:t>
            </a:r>
            <a:r>
              <a:rPr lang="en-US" dirty="0" smtClean="0">
                <a:solidFill>
                  <a:srgbClr val="0000FF"/>
                </a:solidFill>
              </a:rPr>
              <a:t>Cookies</a:t>
            </a:r>
            <a:r>
              <a:rPr lang="en-US" dirty="0" smtClean="0"/>
              <a:t> are similar to </a:t>
            </a:r>
            <a:r>
              <a:rPr lang="en-US" dirty="0" smtClean="0">
                <a:solidFill>
                  <a:srgbClr val="0000FF"/>
                </a:solidFill>
              </a:rPr>
              <a:t>View State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005FA5-870C-45B7-9C14-8368C4D655E9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762000"/>
            <a:ext cx="5500687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Configure you Browser to Enable Cookie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91584-1ECA-4414-A875-AE815491478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0486" name="Right Arrow 6"/>
          <p:cNvSpPr>
            <a:spLocks noChangeArrowheads="1"/>
          </p:cNvSpPr>
          <p:nvPr/>
        </p:nvSpPr>
        <p:spPr bwMode="auto">
          <a:xfrm>
            <a:off x="2295525" y="3781425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Right Arrow 7"/>
          <p:cNvSpPr>
            <a:spLocks noChangeArrowheads="1"/>
          </p:cNvSpPr>
          <p:nvPr/>
        </p:nvSpPr>
        <p:spPr bwMode="auto">
          <a:xfrm>
            <a:off x="2514600" y="405765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ight Arrow 8"/>
          <p:cNvSpPr>
            <a:spLocks noChangeArrowheads="1"/>
          </p:cNvSpPr>
          <p:nvPr/>
        </p:nvSpPr>
        <p:spPr bwMode="auto">
          <a:xfrm flipH="1">
            <a:off x="7353300" y="4314825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3335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6792913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776288"/>
          </a:xfrm>
        </p:spPr>
        <p:txBody>
          <a:bodyPr/>
          <a:lstStyle/>
          <a:p>
            <a:r>
              <a:rPr lang="en-US" sz="2800" smtClean="0"/>
              <a:t>Testing a Website with Cookie: </a:t>
            </a:r>
            <a:br>
              <a:rPr lang="en-US" sz="2800" smtClean="0"/>
            </a:br>
            <a:r>
              <a:rPr lang="en-US" sz="2800" smtClean="0"/>
              <a:t>(1) Enter data (2) Close Browser (3) Reopen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67196-B436-415A-B3D3-D1DDDCCC754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3121025" y="334645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3121025" y="388620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eft Arrow 12"/>
          <p:cNvSpPr>
            <a:spLocks noChangeArrowheads="1"/>
          </p:cNvSpPr>
          <p:nvPr/>
        </p:nvSpPr>
        <p:spPr bwMode="auto">
          <a:xfrm>
            <a:off x="2209800" y="5076825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eft Arrow 15"/>
          <p:cNvSpPr>
            <a:spLocks noChangeArrowheads="1"/>
          </p:cNvSpPr>
          <p:nvPr/>
        </p:nvSpPr>
        <p:spPr bwMode="auto">
          <a:xfrm>
            <a:off x="1524000" y="4443413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66800" y="3352800"/>
            <a:ext cx="1062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latin typeface="Arial" charset="0"/>
                <a:ea typeface="SimSun" pitchFamily="2" charset="-122"/>
                <a:cs typeface="Arial" charset="0"/>
              </a:rPr>
              <a:t>John Doe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69975" y="3924300"/>
            <a:ext cx="2000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latin typeface="Arial" charset="0"/>
                <a:ea typeface="SimSun" pitchFamily="2" charset="-122"/>
                <a:cs typeface="Arial" charset="0"/>
              </a:rPr>
              <a:t>John.Doe@asu.edu</a:t>
            </a:r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0488" y="2573337"/>
            <a:ext cx="5167312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Arrow 13"/>
          <p:cNvSpPr>
            <a:spLocks noChangeArrowheads="1"/>
          </p:cNvSpPr>
          <p:nvPr/>
        </p:nvSpPr>
        <p:spPr bwMode="auto">
          <a:xfrm>
            <a:off x="5535613" y="518160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eft Arrow 14"/>
          <p:cNvSpPr>
            <a:spLocks noChangeArrowheads="1"/>
          </p:cNvSpPr>
          <p:nvPr/>
        </p:nvSpPr>
        <p:spPr bwMode="auto">
          <a:xfrm>
            <a:off x="6915150" y="563880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Rectangle 2"/>
          <p:cNvSpPr>
            <a:spLocks noChangeArrowheads="1"/>
          </p:cNvSpPr>
          <p:nvPr/>
        </p:nvSpPr>
        <p:spPr bwMode="auto">
          <a:xfrm>
            <a:off x="1614488" y="925513"/>
            <a:ext cx="5624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/>
              <a:t>http://venus.eas.asu.edu/WSRepository/CookiesTest/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8186" y="2129135"/>
            <a:ext cx="464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Close the page and re-open the page</a:t>
            </a:r>
            <a:endParaRPr lang="en-US" sz="2400" b="0" dirty="0"/>
          </a:p>
        </p:txBody>
      </p:sp>
      <p:sp>
        <p:nvSpPr>
          <p:cNvPr id="19" name="Left Arrow 18"/>
          <p:cNvSpPr>
            <a:spLocks noChangeArrowheads="1"/>
          </p:cNvSpPr>
          <p:nvPr/>
        </p:nvSpPr>
        <p:spPr bwMode="auto">
          <a:xfrm>
            <a:off x="6629400" y="804532"/>
            <a:ext cx="788987" cy="60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 b="0" dirty="0" smtClean="0"/>
              <a:t>Demo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2" grpId="0"/>
      <p:bldP spid="2" grpId="1"/>
      <p:bldP spid="17" grpId="0"/>
      <p:bldP spid="17" grpId="1"/>
      <p:bldP spid="14" grpId="0" animBg="1"/>
      <p:bldP spid="15" grpId="0" animBg="1"/>
      <p:bldP spid="18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Design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79C4E-C54A-4434-9BE0-2A15E5DCDF78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8042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Saving and Retrieving Cookies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30FA97-9A8C-4542-A019-BAFA06F27C7B}" type="slidenum">
              <a:rPr lang="en-US" smtClean="0"/>
              <a:pPr/>
              <a:t>38</a:t>
            </a:fld>
            <a:endParaRPr lang="en-US" smtClean="0"/>
          </a:p>
        </p:txBody>
      </p:sp>
      <p:pic>
        <p:nvPicPr>
          <p:cNvPr id="235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632325"/>
            <a:ext cx="2819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4"/>
          <p:cNvSpPr>
            <a:spLocks noChangeArrowheads="1"/>
          </p:cNvSpPr>
          <p:nvPr/>
        </p:nvSpPr>
        <p:spPr bwMode="auto">
          <a:xfrm>
            <a:off x="7315200" y="776288"/>
            <a:ext cx="1676400" cy="1028700"/>
          </a:xfrm>
          <a:prstGeom prst="wedgeRoundRectCallout">
            <a:avLst>
              <a:gd name="adj1" fmla="val -63037"/>
              <a:gd name="adj2" fmla="val 1063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Create an Cookie </a:t>
            </a:r>
            <a:r>
              <a:rPr lang="en-US" b="0" dirty="0"/>
              <a:t>object using a </a:t>
            </a:r>
            <a:r>
              <a:rPr lang="en-US" b="0" dirty="0">
                <a:solidFill>
                  <a:srgbClr val="0070C0"/>
                </a:solidFill>
              </a:rPr>
              <a:t>key</a:t>
            </a:r>
          </a:p>
        </p:txBody>
      </p:sp>
      <p:sp>
        <p:nvSpPr>
          <p:cNvPr id="11" name="Rounded Rectangular Callout 5"/>
          <p:cNvSpPr>
            <a:spLocks noChangeArrowheads="1"/>
          </p:cNvSpPr>
          <p:nvPr/>
        </p:nvSpPr>
        <p:spPr bwMode="auto">
          <a:xfrm>
            <a:off x="7402513" y="2286000"/>
            <a:ext cx="1676400" cy="1028700"/>
          </a:xfrm>
          <a:prstGeom prst="wedgeRoundRectCallout">
            <a:avLst>
              <a:gd name="adj1" fmla="val -78407"/>
              <a:gd name="adj2" fmla="val -59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Check if the Cookie is empty</a:t>
            </a:r>
          </a:p>
        </p:txBody>
      </p:sp>
      <p:sp>
        <p:nvSpPr>
          <p:cNvPr id="12" name="Rounded Rectangular Callout 6"/>
          <p:cNvSpPr>
            <a:spLocks noChangeArrowheads="1"/>
          </p:cNvSpPr>
          <p:nvPr/>
        </p:nvSpPr>
        <p:spPr bwMode="auto">
          <a:xfrm>
            <a:off x="7383463" y="4489450"/>
            <a:ext cx="1676400" cy="1028700"/>
          </a:xfrm>
          <a:prstGeom prst="wedgeRoundRectCallout">
            <a:avLst>
              <a:gd name="adj1" fmla="val -116718"/>
              <a:gd name="adj2" fmla="val -10021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Display User info if Cookie is not empty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88913" y="1066800"/>
            <a:ext cx="8269287" cy="5562600"/>
          </a:xfrm>
        </p:spPr>
        <p:txBody>
          <a:bodyPr/>
          <a:lstStyle/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System.Net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; // needed for Cookies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public partial class _Default :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2000" dirty="0" smtClean="0">
                <a:latin typeface="Arial" charset="0"/>
                <a:cs typeface="Arial" charset="0"/>
              </a:rPr>
              <a:t>  {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protected void </a:t>
            </a:r>
            <a:r>
              <a:rPr lang="en-US" sz="2000" dirty="0" err="1" smtClean="0">
                <a:latin typeface="Arial" charset="0"/>
                <a:cs typeface="Arial" charset="0"/>
              </a:rPr>
              <a:t>Page_Load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{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</a:t>
            </a:r>
            <a:r>
              <a:rPr lang="en-US" sz="20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HttpCookie</a:t>
            </a:r>
            <a:r>
              <a:rPr lang="en-US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Request.Cookies</a:t>
            </a:r>
            <a:r>
              <a:rPr lang="en-US" sz="2000" dirty="0" smtClean="0">
                <a:latin typeface="Arial" charset="0"/>
                <a:cs typeface="Arial" charset="0"/>
              </a:rPr>
              <a:t>["</a:t>
            </a:r>
            <a:r>
              <a:rPr lang="en-US" sz="20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myKeyie</a:t>
            </a:r>
            <a:r>
              <a:rPr lang="en-US" sz="2000" dirty="0" smtClean="0">
                <a:latin typeface="Arial" charset="0"/>
                <a:cs typeface="Arial" charset="0"/>
              </a:rPr>
              <a:t>"];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cs typeface="Arial" charset="0"/>
              </a:rPr>
              <a:t>	if ((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 == null) || (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["Name"]=="")) {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  	</a:t>
            </a:r>
            <a:r>
              <a:rPr lang="en-US" sz="2000" dirty="0" err="1" smtClean="0">
                <a:latin typeface="Arial" charset="0"/>
                <a:cs typeface="Arial" charset="0"/>
              </a:rPr>
              <a:t>lblUser.Text</a:t>
            </a:r>
            <a:r>
              <a:rPr lang="en-US" sz="2000" dirty="0" smtClean="0">
                <a:latin typeface="Arial" charset="0"/>
                <a:cs typeface="Arial" charset="0"/>
              </a:rPr>
              <a:t> = "Welcome, new user";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} else {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</a:t>
            </a:r>
            <a:r>
              <a:rPr lang="en-US" sz="2000" dirty="0" err="1" smtClean="0">
                <a:latin typeface="Arial" charset="0"/>
                <a:cs typeface="Arial" charset="0"/>
              </a:rPr>
              <a:t>lblUser.Text</a:t>
            </a:r>
            <a:r>
              <a:rPr lang="en-US" sz="2000" dirty="0" smtClean="0">
                <a:latin typeface="Arial" charset="0"/>
                <a:cs typeface="Arial" charset="0"/>
              </a:rPr>
              <a:t> = "Welcome, " +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["Name"];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</a:t>
            </a:r>
            <a:r>
              <a:rPr lang="en-US" sz="2000" dirty="0" err="1" smtClean="0">
                <a:latin typeface="Arial" charset="0"/>
                <a:cs typeface="Arial" charset="0"/>
              </a:rPr>
              <a:t>lblEmail.Text</a:t>
            </a:r>
            <a:r>
              <a:rPr lang="en-US" sz="2000" dirty="0" smtClean="0">
                <a:latin typeface="Arial" charset="0"/>
                <a:cs typeface="Arial" charset="0"/>
              </a:rPr>
              <a:t> = "We have your email " +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["Email"];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}	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// continued on next page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5029200" y="4419600"/>
            <a:ext cx="228600" cy="228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Code Saving and Retrieving Cookies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497888" cy="4724400"/>
          </a:xfrm>
        </p:spPr>
        <p:txBody>
          <a:bodyPr/>
          <a:lstStyle/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protected void  Button1_Click(object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{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HttpCookie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 = new </a:t>
            </a:r>
            <a:r>
              <a:rPr lang="en-US" sz="2000" dirty="0" err="1" smtClean="0">
                <a:latin typeface="Arial" charset="0"/>
                <a:cs typeface="Arial" charset="0"/>
              </a:rPr>
              <a:t>HttpCookie</a:t>
            </a:r>
            <a:r>
              <a:rPr lang="en-US" sz="2000" dirty="0" smtClean="0">
                <a:latin typeface="Arial" charset="0"/>
                <a:cs typeface="Arial" charset="0"/>
              </a:rPr>
              <a:t>("</a:t>
            </a:r>
            <a:r>
              <a:rPr lang="en-US" sz="2000" dirty="0" err="1" smtClean="0">
                <a:latin typeface="Arial" charset="0"/>
                <a:cs typeface="Arial" charset="0"/>
              </a:rPr>
              <a:t>myKeyie</a:t>
            </a:r>
            <a:r>
              <a:rPr lang="en-US" sz="2000" dirty="0" smtClean="0">
                <a:latin typeface="Arial" charset="0"/>
                <a:cs typeface="Arial" charset="0"/>
              </a:rPr>
              <a:t>");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		 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["Name"] = TextBox1.Text;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["Email"] = TextBox2.Text;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myCookies.Expires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DateTime.Now.AddMonths</a:t>
            </a:r>
            <a:r>
              <a:rPr lang="en-US" sz="2000" dirty="0" smtClean="0">
                <a:latin typeface="Arial" charset="0"/>
                <a:cs typeface="Arial" charset="0"/>
              </a:rPr>
              <a:t>(6);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Response.Cookies.Add</a:t>
            </a:r>
            <a:r>
              <a:rPr lang="en-US" sz="2000" dirty="0" smtClean="0">
                <a:latin typeface="Arial" charset="0"/>
                <a:cs typeface="Arial" charset="0"/>
              </a:rPr>
              <a:t>(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);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lblUser.Text</a:t>
            </a:r>
            <a:r>
              <a:rPr lang="en-US" sz="2000" dirty="0" smtClean="0">
                <a:latin typeface="Arial" charset="0"/>
                <a:cs typeface="Arial" charset="0"/>
              </a:rPr>
              <a:t> = "Name stored in Cookie " +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["Name"];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lblEmail.Text</a:t>
            </a:r>
            <a:r>
              <a:rPr lang="en-US" sz="2000" dirty="0" smtClean="0">
                <a:latin typeface="Arial" charset="0"/>
                <a:cs typeface="Arial" charset="0"/>
              </a:rPr>
              <a:t> = "Email stored in Cookie " + </a:t>
            </a:r>
            <a:r>
              <a:rPr lang="en-US" sz="2000" dirty="0" err="1" smtClean="0">
                <a:latin typeface="Arial" charset="0"/>
                <a:cs typeface="Arial" charset="0"/>
              </a:rPr>
              <a:t>myCookies</a:t>
            </a:r>
            <a:r>
              <a:rPr lang="en-US" sz="2000" dirty="0" smtClean="0">
                <a:latin typeface="Arial" charset="0"/>
                <a:cs typeface="Arial" charset="0"/>
              </a:rPr>
              <a:t>["Email"];        }</a:t>
            </a:r>
          </a:p>
          <a:p>
            <a:pPr marL="338138" indent="-338138">
              <a:buFont typeface="Wingdings" pitchFamily="2" charset="2"/>
              <a:buNone/>
              <a:tabLst>
                <a:tab pos="688975" algn="l"/>
                <a:tab pos="1139825" algn="l"/>
              </a:tabLst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01DB4-EC7F-4F28-8BFE-463D32C0C60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4581" name="Rounded Rectangular Callout 4"/>
          <p:cNvSpPr>
            <a:spLocks noChangeArrowheads="1"/>
          </p:cNvSpPr>
          <p:nvPr/>
        </p:nvSpPr>
        <p:spPr bwMode="auto">
          <a:xfrm>
            <a:off x="7543800" y="685800"/>
            <a:ext cx="1524000" cy="1066800"/>
          </a:xfrm>
          <a:prstGeom prst="wedgeRoundRectCallout">
            <a:avLst>
              <a:gd name="adj1" fmla="val -66861"/>
              <a:gd name="adj2" fmla="val 7658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Create a new cookie </a:t>
            </a:r>
            <a:r>
              <a:rPr lang="en-US" b="0" dirty="0" smtClean="0"/>
              <a:t>object with a key</a:t>
            </a:r>
            <a:endParaRPr lang="en-US" b="0" dirty="0"/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7543800" y="2514600"/>
            <a:ext cx="1524000" cy="1066800"/>
          </a:xfrm>
          <a:prstGeom prst="wedgeRoundRectCallout">
            <a:avLst>
              <a:gd name="adj1" fmla="val -190972"/>
              <a:gd name="adj2" fmla="val 401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Add content to the cookie object</a:t>
            </a:r>
          </a:p>
        </p:txBody>
      </p:sp>
      <p:sp>
        <p:nvSpPr>
          <p:cNvPr id="24583" name="Rounded Rectangular Callout 6"/>
          <p:cNvSpPr>
            <a:spLocks noChangeArrowheads="1"/>
          </p:cNvSpPr>
          <p:nvPr/>
        </p:nvSpPr>
        <p:spPr bwMode="auto">
          <a:xfrm>
            <a:off x="6553200" y="4876800"/>
            <a:ext cx="1944688" cy="1066800"/>
          </a:xfrm>
          <a:prstGeom prst="wedgeRoundRectCallout">
            <a:avLst>
              <a:gd name="adj1" fmla="val -64394"/>
              <a:gd name="adj2" fmla="val -936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Read the content and display at given label</a:t>
            </a:r>
          </a:p>
        </p:txBody>
      </p:sp>
      <p:pic>
        <p:nvPicPr>
          <p:cNvPr id="2458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025" y="4876800"/>
            <a:ext cx="2524125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5" name="Right Arrow 1"/>
          <p:cNvSpPr>
            <a:spLocks noChangeArrowheads="1"/>
          </p:cNvSpPr>
          <p:nvPr/>
        </p:nvSpPr>
        <p:spPr bwMode="auto">
          <a:xfrm flipH="1">
            <a:off x="3557588" y="5943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88BEA2-4172-4237-8995-472EE29F4FDE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Web.config File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97888" cy="5638800"/>
          </a:xfrm>
        </p:spPr>
        <p:txBody>
          <a:bodyPr/>
          <a:lstStyle/>
          <a:p>
            <a:pPr marL="465138" indent="-465138" eaLnBrk="1" hangingPunct="1"/>
            <a:r>
              <a:rPr lang="en-US" dirty="0" err="1" smtClean="0"/>
              <a:t>.Net</a:t>
            </a:r>
            <a:r>
              <a:rPr lang="en-US" dirty="0" smtClean="0"/>
              <a:t> intends to support </a:t>
            </a:r>
            <a:r>
              <a:rPr lang="en-US" dirty="0" smtClean="0">
                <a:latin typeface="MingLiU" pitchFamily="49" charset="-120"/>
                <a:ea typeface="MingLiU" pitchFamily="49" charset="-120"/>
              </a:rPr>
              <a:t>X</a:t>
            </a:r>
            <a:r>
              <a:rPr lang="en-US" dirty="0" smtClean="0"/>
              <a:t>COPY deployment: Install software by simply drag and drop the software folder, uninstall software by deleting the folder</a:t>
            </a:r>
          </a:p>
          <a:p>
            <a:pPr marL="465138" indent="-465138" eaLnBrk="1" hangingPunct="1"/>
            <a:r>
              <a:rPr lang="en-US" dirty="0" smtClean="0"/>
              <a:t>Keep the text-based configuration file with the application, instead of putting it in the system registry.</a:t>
            </a:r>
          </a:p>
          <a:p>
            <a:pPr marL="465138" indent="-465138" eaLnBrk="1" hangingPunct="1"/>
            <a:r>
              <a:rPr lang="en-US" dirty="0" smtClean="0"/>
              <a:t>Every Web application automatically includes a </a:t>
            </a:r>
            <a:r>
              <a:rPr lang="en-US" dirty="0" err="1" smtClean="0"/>
              <a:t>Web.config</a:t>
            </a:r>
            <a:r>
              <a:rPr lang="en-US" dirty="0" smtClean="0"/>
              <a:t> file;</a:t>
            </a:r>
          </a:p>
          <a:p>
            <a:pPr marL="465138" indent="-465138" eaLnBrk="1" hangingPunct="1"/>
            <a:r>
              <a:rPr lang="en-US" dirty="0" smtClean="0"/>
              <a:t>The file is never locked when the application is running, and it can be edited at any time;</a:t>
            </a:r>
          </a:p>
          <a:p>
            <a:pPr marL="465138" indent="-465138" eaLnBrk="1" hangingPunct="1"/>
            <a:r>
              <a:rPr lang="en-US" dirty="0" smtClean="0"/>
              <a:t>The files is transferrable to other applications: </a:t>
            </a:r>
            <a:r>
              <a:rPr lang="en-US" dirty="0" smtClean="0"/>
              <a:t>simply </a:t>
            </a:r>
            <a:r>
              <a:rPr lang="en-US" dirty="0" smtClean="0"/>
              <a:t>copy and paste;</a:t>
            </a:r>
          </a:p>
          <a:p>
            <a:pPr marL="465138" indent="-465138" eaLnBrk="1" hangingPunct="1"/>
            <a:r>
              <a:rPr lang="en-US" dirty="0" smtClean="0"/>
              <a:t>The file is easily readable for both human and machine</a:t>
            </a:r>
          </a:p>
        </p:txBody>
      </p:sp>
    </p:spTree>
    <p:extLst>
      <p:ext uri="{BB962C8B-B14F-4D97-AF65-F5344CB8AC3E}">
        <p14:creationId xmlns:p14="http://schemas.microsoft.com/office/powerpoint/2010/main" val="2867876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Cookie in Login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69288" cy="1066800"/>
          </a:xfrm>
        </p:spPr>
        <p:txBody>
          <a:bodyPr/>
          <a:lstStyle/>
          <a:p>
            <a:r>
              <a:rPr lang="en-US" smtClean="0"/>
              <a:t>Cookies are often used in saving the credentials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547CF-961E-4BAE-B3F0-3E3FC5EE2860}" type="slidenum">
              <a:rPr lang="en-US" smtClean="0"/>
              <a:pPr/>
              <a:t>40</a:t>
            </a:fld>
            <a:endParaRPr lang="en-US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84425"/>
            <a:ext cx="5599113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the Login Button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0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namespace </a:t>
            </a:r>
            <a:r>
              <a:rPr lang="en-US" sz="2000" dirty="0" err="1" smtClean="0">
                <a:latin typeface="Arial" charset="0"/>
                <a:cs typeface="Arial" charset="0"/>
              </a:rPr>
              <a:t>LoginCookie</a:t>
            </a:r>
            <a:r>
              <a:rPr lang="en-US" sz="2000" dirty="0" smtClean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public partial class </a:t>
            </a:r>
            <a:r>
              <a:rPr lang="en-US" sz="2000" dirty="0" err="1" smtClean="0">
                <a:latin typeface="Arial" charset="0"/>
                <a:cs typeface="Arial" charset="0"/>
              </a:rPr>
              <a:t>LoginPage</a:t>
            </a:r>
            <a:r>
              <a:rPr lang="en-US" sz="2000" dirty="0" smtClean="0">
                <a:latin typeface="Arial" charset="0"/>
                <a:cs typeface="Arial" charset="0"/>
              </a:rPr>
              <a:t> : Form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public </a:t>
            </a:r>
            <a:r>
              <a:rPr lang="en-US" sz="2000" dirty="0" err="1" smtClean="0">
                <a:latin typeface="Arial" charset="0"/>
                <a:cs typeface="Arial" charset="0"/>
              </a:rPr>
              <a:t>LoginPage</a:t>
            </a:r>
            <a:r>
              <a:rPr lang="en-US" sz="2000" dirty="0" smtClean="0">
                <a:latin typeface="Arial" charset="0"/>
                <a:cs typeface="Arial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{ </a:t>
            </a:r>
            <a:r>
              <a:rPr lang="en-US" sz="2000" dirty="0" err="1" smtClean="0">
                <a:latin typeface="Arial" charset="0"/>
                <a:cs typeface="Arial" charset="0"/>
              </a:rPr>
              <a:t>InitializeComponent</a:t>
            </a:r>
            <a:r>
              <a:rPr lang="en-US" sz="2000" dirty="0" smtClean="0">
                <a:latin typeface="Arial" charset="0"/>
                <a:cs typeface="Arial" charset="0"/>
              </a:rPr>
              <a:t>();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private void </a:t>
            </a:r>
            <a:r>
              <a:rPr lang="en-US" sz="2000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btnLogin_Click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if ((</a:t>
            </a:r>
            <a:r>
              <a:rPr lang="en-US" sz="2000" dirty="0" err="1" smtClean="0">
                <a:latin typeface="Arial" charset="0"/>
                <a:cs typeface="Arial" charset="0"/>
              </a:rPr>
              <a:t>txtUserId.Text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!</a:t>
            </a:r>
            <a:r>
              <a:rPr lang="en-US" sz="2000" dirty="0" smtClean="0">
                <a:latin typeface="Arial" charset="0"/>
                <a:cs typeface="Arial" charset="0"/>
              </a:rPr>
              <a:t>= "") &amp;&amp; (</a:t>
            </a:r>
            <a:r>
              <a:rPr lang="en-US" sz="2000" dirty="0" err="1" smtClean="0">
                <a:latin typeface="Arial" charset="0"/>
                <a:cs typeface="Arial" charset="0"/>
              </a:rPr>
              <a:t>txtPassword.Text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!</a:t>
            </a:r>
            <a:r>
              <a:rPr lang="en-US" sz="2000" dirty="0" smtClean="0">
                <a:latin typeface="Arial" charset="0"/>
                <a:cs typeface="Arial" charset="0"/>
              </a:rPr>
              <a:t>= ""))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    String c = </a:t>
            </a:r>
            <a:r>
              <a:rPr lang="en-US" sz="2000" dirty="0" err="1" smtClean="0">
                <a:latin typeface="Arial" charset="0"/>
                <a:cs typeface="Arial" charset="0"/>
              </a:rPr>
              <a:t>txtUserId.Text</a:t>
            </a:r>
            <a:r>
              <a:rPr lang="en-US" sz="2000" dirty="0" smtClean="0">
                <a:latin typeface="Arial" charset="0"/>
                <a:cs typeface="Arial" charset="0"/>
              </a:rPr>
              <a:t> + “ ” + </a:t>
            </a:r>
            <a:r>
              <a:rPr lang="en-US" sz="2000" dirty="0" err="1" smtClean="0">
                <a:latin typeface="Arial" charset="0"/>
                <a:cs typeface="Arial" charset="0"/>
              </a:rPr>
              <a:t>txtPassword.Text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    </a:t>
            </a:r>
            <a:r>
              <a:rPr lang="en-US" sz="2000" dirty="0" err="1" smtClean="0">
                <a:latin typeface="Arial" charset="0"/>
                <a:cs typeface="Arial" charset="0"/>
              </a:rPr>
              <a:t>FormsAuthentication.RedirectFromLoginPage</a:t>
            </a:r>
            <a:r>
              <a:rPr lang="en-US" sz="2000" dirty="0" smtClean="0">
                <a:latin typeface="Arial" charset="0"/>
                <a:cs typeface="Arial" charset="0"/>
              </a:rPr>
              <a:t>(c,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ckbChecked</a:t>
            </a:r>
            <a:r>
              <a:rPr lang="en-US" sz="20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Output.Text</a:t>
            </a:r>
            <a:r>
              <a:rPr lang="en-US" sz="2000" dirty="0" smtClean="0">
                <a:latin typeface="Arial" charset="0"/>
                <a:cs typeface="Arial" charset="0"/>
              </a:rPr>
              <a:t> = "Invalid login, try again";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7CC83E-4DD3-42D3-8473-2567B4152EA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6629" name="Rounded Rectangular Callout 1"/>
          <p:cNvSpPr>
            <a:spLocks noChangeArrowheads="1"/>
          </p:cNvSpPr>
          <p:nvPr/>
        </p:nvSpPr>
        <p:spPr bwMode="auto">
          <a:xfrm>
            <a:off x="5181600" y="5874026"/>
            <a:ext cx="3810000" cy="914400"/>
          </a:xfrm>
          <a:prstGeom prst="wedgeRoundRectCallout">
            <a:avLst>
              <a:gd name="adj1" fmla="val -18840"/>
              <a:gd name="adj2" fmla="val -18109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This method will compare the user ID and the password saved in Web.config file. To discuss in Chapter 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3038" y="0"/>
            <a:ext cx="7620000" cy="623888"/>
          </a:xfrm>
        </p:spPr>
        <p:txBody>
          <a:bodyPr/>
          <a:lstStyle/>
          <a:p>
            <a:r>
              <a:rPr lang="en-US" sz="2400" smtClean="0">
                <a:latin typeface="Arial" charset="0"/>
                <a:cs typeface="Arial" charset="0"/>
              </a:rPr>
              <a:t>FormsAuthentication.RedirectFromLoginPage</a:t>
            </a:r>
            <a:endParaRPr lang="en-US" sz="240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64488" cy="91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FormsAuthentication.RedirectFromLoginPage                                                                (txtUserId.Text,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Persist</a:t>
            </a:r>
            <a:r>
              <a:rPr lang="en-US" sz="2400" smtClean="0">
                <a:latin typeface="Arial" charset="0"/>
                <a:cs typeface="Arial" charset="0"/>
              </a:rPr>
              <a:t>);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87050-5B24-48FD-A963-A838658408A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7653" name="TextBox 37"/>
          <p:cNvSpPr txBox="1">
            <a:spLocks noChangeArrowheads="1"/>
          </p:cNvSpPr>
          <p:nvPr/>
        </p:nvSpPr>
        <p:spPr bwMode="auto">
          <a:xfrm>
            <a:off x="4114800" y="2819400"/>
            <a:ext cx="4560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true: create a cookie to save the credential</a:t>
            </a:r>
          </a:p>
        </p:txBody>
      </p:sp>
      <p:sp>
        <p:nvSpPr>
          <p:cNvPr id="27654" name="TextBox 38"/>
          <p:cNvSpPr txBox="1">
            <a:spLocks noChangeArrowheads="1"/>
          </p:cNvSpPr>
          <p:nvPr/>
        </p:nvSpPr>
        <p:spPr bwMode="auto">
          <a:xfrm>
            <a:off x="4114800" y="3417888"/>
            <a:ext cx="3616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false: no cookie for the credential</a:t>
            </a:r>
          </a:p>
        </p:txBody>
      </p:sp>
      <p:cxnSp>
        <p:nvCxnSpPr>
          <p:cNvPr id="27655" name="Elbow Connector 40"/>
          <p:cNvCxnSpPr>
            <a:cxnSpLocks noChangeShapeType="1"/>
            <a:endCxn id="27653" idx="1"/>
          </p:cNvCxnSpPr>
          <p:nvPr/>
        </p:nvCxnSpPr>
        <p:spPr bwMode="auto">
          <a:xfrm>
            <a:off x="3429000" y="2392363"/>
            <a:ext cx="685800" cy="627062"/>
          </a:xfrm>
          <a:prstGeom prst="bentConnector3">
            <a:avLst>
              <a:gd name="adj1" fmla="val 356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56" name="Elbow Connector 42"/>
          <p:cNvCxnSpPr>
            <a:cxnSpLocks noChangeShapeType="1"/>
            <a:endCxn id="27654" idx="1"/>
          </p:cNvCxnSpPr>
          <p:nvPr/>
        </p:nvCxnSpPr>
        <p:spPr bwMode="auto">
          <a:xfrm rot="16200000" flipH="1">
            <a:off x="3190875" y="2693988"/>
            <a:ext cx="1187450" cy="660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62000" y="4648200"/>
            <a:ext cx="7913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 dirty="0"/>
              <a:t>Applications of cookies will be further discussed in later section and </a:t>
            </a:r>
            <a:r>
              <a:rPr lang="en-US" sz="2800" b="0" dirty="0" smtClean="0"/>
              <a:t>in chapter </a:t>
            </a:r>
            <a:r>
              <a:rPr lang="en-US" sz="2800" b="0" dirty="0"/>
              <a:t>6 on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Cookies Browser Dependent?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stored in a browser-specified location and this, the browser will search that location only. Typically, the browser application folder;</a:t>
            </a:r>
          </a:p>
          <a:p>
            <a:r>
              <a:rPr lang="en-US" dirty="0" smtClean="0"/>
              <a:t>Cookies are normally not available cross browsers;</a:t>
            </a:r>
          </a:p>
          <a:p>
            <a:r>
              <a:rPr lang="en-US" dirty="0" smtClean="0"/>
              <a:t>However, cookies are stored in standard format and can be transferred between the browsers.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A3B0D-D213-4E94-B0FF-AD7E05C3B06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E4F6D-B901-4AAC-B48A-A51B25F667F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Outline: Structure of ASP.Net Application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305800" cy="5637213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ASPX files containing Web forms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ASCX files containing user controls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Web.config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files containing configuration settings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Global.asax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file containing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global application elements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DLL (dynamic link library) files containing custom types employed by the application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Cookies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b="1" dirty="0">
                <a:solidFill>
                  <a:schemeClr val="folHlink"/>
                </a:solidFill>
              </a:rPr>
              <a:t>Session </a:t>
            </a:r>
            <a:r>
              <a:rPr lang="en-US" b="1" dirty="0" smtClean="0">
                <a:solidFill>
                  <a:schemeClr val="folHlink"/>
                </a:solidFill>
              </a:rPr>
              <a:t>State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b="1" dirty="0" smtClean="0">
                <a:solidFill>
                  <a:schemeClr val="folHlink"/>
                </a:solidFill>
              </a:rPr>
              <a:t>XML Files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04800" y="5410200"/>
            <a:ext cx="831574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Next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9EA482-3118-4E46-92F1-7045D2B28F0A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Web.config File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2133600"/>
          </a:xfrm>
        </p:spPr>
        <p:txBody>
          <a:bodyPr/>
          <a:lstStyle/>
          <a:p>
            <a:pPr marL="465138" indent="-465138" eaLnBrk="1" hangingPunct="1"/>
            <a:r>
              <a:rPr lang="en-US" smtClean="0"/>
              <a:t>Web.config file is an XML file</a:t>
            </a:r>
          </a:p>
          <a:p>
            <a:pPr marL="465138" indent="-465138" eaLnBrk="1" hangingPunct="1"/>
            <a:r>
              <a:rPr lang="en-US" smtClean="0"/>
              <a:t>It controls various settings. including </a:t>
            </a:r>
          </a:p>
          <a:p>
            <a:pPr marL="865188" lvl="1" indent="-403225" eaLnBrk="1" hangingPunct="1"/>
            <a:r>
              <a:rPr lang="en-US" sz="2000" smtClean="0">
                <a:solidFill>
                  <a:srgbClr val="0066FF"/>
                </a:solidFill>
              </a:rPr>
              <a:t>Application data and parameter values</a:t>
            </a:r>
          </a:p>
          <a:p>
            <a:pPr marL="865188" lvl="1" indent="-403225" eaLnBrk="1" hangingPunct="1"/>
            <a:r>
              <a:rPr lang="en-US" sz="2000" smtClean="0"/>
              <a:t>Communication protocols</a:t>
            </a:r>
          </a:p>
          <a:p>
            <a:pPr marL="865188" lvl="1" indent="-403225" eaLnBrk="1" hangingPunct="1"/>
            <a:r>
              <a:rPr lang="en-US" sz="2000" smtClean="0"/>
              <a:t>Authentication and authorization setting (to be discussed in chapter 6)</a:t>
            </a:r>
          </a:p>
          <a:p>
            <a:pPr marL="465138" indent="-465138" eaLnBrk="1" hangingPunct="1"/>
            <a:endParaRPr lang="en-US" sz="2000" smtClean="0"/>
          </a:p>
        </p:txBody>
      </p:sp>
      <p:sp>
        <p:nvSpPr>
          <p:cNvPr id="6149" name="Oval 1"/>
          <p:cNvSpPr>
            <a:spLocks noChangeArrowheads="1"/>
          </p:cNvSpPr>
          <p:nvPr/>
        </p:nvSpPr>
        <p:spPr bwMode="auto">
          <a:xfrm>
            <a:off x="3124200" y="3552825"/>
            <a:ext cx="24384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>
                <a:latin typeface="Arial" charset="0"/>
                <a:ea typeface="Arial Unicode MS" pitchFamily="34" charset="-128"/>
                <a:cs typeface="Arial Unicode MS" pitchFamily="34" charset="-128"/>
              </a:rPr>
              <a:t>configuration</a:t>
            </a:r>
            <a:endParaRPr lang="en-US" b="0"/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533400" y="4405313"/>
            <a:ext cx="24384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appSettings</a:t>
            </a:r>
            <a:endParaRPr lang="en-US" b="0"/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3124200" y="4435475"/>
            <a:ext cx="24384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system.web</a:t>
            </a:r>
            <a:endParaRPr lang="en-US" b="0"/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5791200" y="4397375"/>
            <a:ext cx="9906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7543800" y="4400550"/>
            <a:ext cx="9906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6154" name="TextBox 2"/>
          <p:cNvSpPr txBox="1">
            <a:spLocks noChangeArrowheads="1"/>
          </p:cNvSpPr>
          <p:nvPr/>
        </p:nvSpPr>
        <p:spPr bwMode="auto">
          <a:xfrm>
            <a:off x="6934200" y="431482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cxnSp>
        <p:nvCxnSpPr>
          <p:cNvPr id="6155" name="Straight Arrow Connector 4"/>
          <p:cNvCxnSpPr>
            <a:cxnSpLocks noChangeShapeType="1"/>
            <a:endCxn id="6150" idx="0"/>
          </p:cNvCxnSpPr>
          <p:nvPr/>
        </p:nvCxnSpPr>
        <p:spPr bwMode="auto">
          <a:xfrm flipH="1">
            <a:off x="1752600" y="3819525"/>
            <a:ext cx="1371600" cy="585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Straight Arrow Connector 11"/>
          <p:cNvCxnSpPr>
            <a:cxnSpLocks noChangeShapeType="1"/>
            <a:stCxn id="6149" idx="4"/>
            <a:endCxn id="6151" idx="0"/>
          </p:cNvCxnSpPr>
          <p:nvPr/>
        </p:nvCxnSpPr>
        <p:spPr bwMode="auto">
          <a:xfrm>
            <a:off x="4343400" y="4010025"/>
            <a:ext cx="0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Straight Arrow Connector 13"/>
          <p:cNvCxnSpPr>
            <a:cxnSpLocks noChangeShapeType="1"/>
            <a:stCxn id="6149" idx="5"/>
            <a:endCxn id="6152" idx="0"/>
          </p:cNvCxnSpPr>
          <p:nvPr/>
        </p:nvCxnSpPr>
        <p:spPr bwMode="auto">
          <a:xfrm>
            <a:off x="5205413" y="3943350"/>
            <a:ext cx="1081087" cy="454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Straight Arrow Connector 15"/>
          <p:cNvCxnSpPr>
            <a:cxnSpLocks noChangeShapeType="1"/>
            <a:endCxn id="6153" idx="0"/>
          </p:cNvCxnSpPr>
          <p:nvPr/>
        </p:nvCxnSpPr>
        <p:spPr bwMode="auto">
          <a:xfrm>
            <a:off x="5562600" y="3819525"/>
            <a:ext cx="2476500" cy="581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0"/>
          <p:cNvSpPr/>
          <p:nvPr/>
        </p:nvSpPr>
        <p:spPr bwMode="auto">
          <a:xfrm>
            <a:off x="533400" y="5381625"/>
            <a:ext cx="8509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22" name="Oval 21"/>
          <p:cNvSpPr/>
          <p:nvPr/>
        </p:nvSpPr>
        <p:spPr bwMode="auto">
          <a:xfrm>
            <a:off x="2076450" y="5384800"/>
            <a:ext cx="74295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6161" name="TextBox 22"/>
          <p:cNvSpPr txBox="1">
            <a:spLocks noChangeArrowheads="1"/>
          </p:cNvSpPr>
          <p:nvPr/>
        </p:nvSpPr>
        <p:spPr bwMode="auto">
          <a:xfrm>
            <a:off x="1501775" y="5299075"/>
            <a:ext cx="407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. . .</a:t>
            </a:r>
          </a:p>
        </p:txBody>
      </p:sp>
      <p:cxnSp>
        <p:nvCxnSpPr>
          <p:cNvPr id="6162" name="Straight Arrow Connector 17"/>
          <p:cNvCxnSpPr>
            <a:cxnSpLocks noChangeShapeType="1"/>
            <a:stCxn id="6150" idx="4"/>
            <a:endCxn id="21" idx="0"/>
          </p:cNvCxnSpPr>
          <p:nvPr/>
        </p:nvCxnSpPr>
        <p:spPr bwMode="auto">
          <a:xfrm flipH="1">
            <a:off x="958850" y="4786313"/>
            <a:ext cx="793750" cy="595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Straight Arrow Connector 25"/>
          <p:cNvCxnSpPr>
            <a:cxnSpLocks noChangeShapeType="1"/>
            <a:stCxn id="6150" idx="4"/>
            <a:endCxn id="22" idx="0"/>
          </p:cNvCxnSpPr>
          <p:nvPr/>
        </p:nvCxnSpPr>
        <p:spPr bwMode="auto">
          <a:xfrm>
            <a:off x="1752600" y="4786313"/>
            <a:ext cx="695325" cy="598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8"/>
          <p:cNvSpPr/>
          <p:nvPr/>
        </p:nvSpPr>
        <p:spPr bwMode="auto">
          <a:xfrm>
            <a:off x="3200400" y="5424488"/>
            <a:ext cx="78105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30" name="Oval 29"/>
          <p:cNvSpPr/>
          <p:nvPr/>
        </p:nvSpPr>
        <p:spPr bwMode="auto">
          <a:xfrm>
            <a:off x="4686300" y="5427663"/>
            <a:ext cx="8001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6166" name="TextBox 30"/>
          <p:cNvSpPr txBox="1">
            <a:spLocks noChangeArrowheads="1"/>
          </p:cNvSpPr>
          <p:nvPr/>
        </p:nvSpPr>
        <p:spPr bwMode="auto">
          <a:xfrm>
            <a:off x="4090988" y="5341938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. . .</a:t>
            </a:r>
          </a:p>
        </p:txBody>
      </p:sp>
      <p:cxnSp>
        <p:nvCxnSpPr>
          <p:cNvPr id="6167" name="Straight Arrow Connector 31"/>
          <p:cNvCxnSpPr>
            <a:cxnSpLocks noChangeShapeType="1"/>
            <a:stCxn id="6151" idx="4"/>
            <a:endCxn id="29" idx="0"/>
          </p:cNvCxnSpPr>
          <p:nvPr/>
        </p:nvCxnSpPr>
        <p:spPr bwMode="auto">
          <a:xfrm flipH="1">
            <a:off x="3590925" y="4816475"/>
            <a:ext cx="752475" cy="608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Straight Arrow Connector 32"/>
          <p:cNvCxnSpPr>
            <a:cxnSpLocks noChangeShapeType="1"/>
            <a:stCxn id="6151" idx="4"/>
            <a:endCxn id="30" idx="0"/>
          </p:cNvCxnSpPr>
          <p:nvPr/>
        </p:nvCxnSpPr>
        <p:spPr bwMode="auto">
          <a:xfrm>
            <a:off x="4343400" y="4816475"/>
            <a:ext cx="742950" cy="611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33"/>
          <p:cNvSpPr/>
          <p:nvPr/>
        </p:nvSpPr>
        <p:spPr bwMode="auto">
          <a:xfrm>
            <a:off x="5638800" y="5467350"/>
            <a:ext cx="4953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35" name="Oval 34"/>
          <p:cNvSpPr/>
          <p:nvPr/>
        </p:nvSpPr>
        <p:spPr bwMode="auto">
          <a:xfrm>
            <a:off x="6553200" y="5465763"/>
            <a:ext cx="4953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6171" name="TextBox 35"/>
          <p:cNvSpPr txBox="1">
            <a:spLocks noChangeArrowheads="1"/>
          </p:cNvSpPr>
          <p:nvPr/>
        </p:nvSpPr>
        <p:spPr bwMode="auto">
          <a:xfrm>
            <a:off x="6172200" y="5413375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. . .</a:t>
            </a:r>
          </a:p>
        </p:txBody>
      </p:sp>
      <p:cxnSp>
        <p:nvCxnSpPr>
          <p:cNvPr id="6172" name="Straight Arrow Connector 36"/>
          <p:cNvCxnSpPr>
            <a:cxnSpLocks noChangeShapeType="1"/>
            <a:stCxn id="6152" idx="4"/>
            <a:endCxn id="34" idx="0"/>
          </p:cNvCxnSpPr>
          <p:nvPr/>
        </p:nvCxnSpPr>
        <p:spPr bwMode="auto">
          <a:xfrm flipH="1">
            <a:off x="5886450" y="4778375"/>
            <a:ext cx="400050" cy="688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Straight Arrow Connector 37"/>
          <p:cNvCxnSpPr>
            <a:cxnSpLocks noChangeShapeType="1"/>
            <a:stCxn id="6152" idx="4"/>
            <a:endCxn id="35" idx="0"/>
          </p:cNvCxnSpPr>
          <p:nvPr/>
        </p:nvCxnSpPr>
        <p:spPr bwMode="auto">
          <a:xfrm>
            <a:off x="6286500" y="4778375"/>
            <a:ext cx="514350" cy="687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54"/>
          <p:cNvSpPr/>
          <p:nvPr/>
        </p:nvSpPr>
        <p:spPr bwMode="auto">
          <a:xfrm>
            <a:off x="7397750" y="5486400"/>
            <a:ext cx="4953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56" name="Oval 55"/>
          <p:cNvSpPr/>
          <p:nvPr/>
        </p:nvSpPr>
        <p:spPr bwMode="auto">
          <a:xfrm>
            <a:off x="8312150" y="5484813"/>
            <a:ext cx="4953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endParaRPr lang="en-US" b="0" dirty="0"/>
          </a:p>
        </p:txBody>
      </p:sp>
      <p:sp>
        <p:nvSpPr>
          <p:cNvPr id="6176" name="TextBox 56"/>
          <p:cNvSpPr txBox="1">
            <a:spLocks noChangeArrowheads="1"/>
          </p:cNvSpPr>
          <p:nvPr/>
        </p:nvSpPr>
        <p:spPr bwMode="auto">
          <a:xfrm>
            <a:off x="7931150" y="5432425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. . .</a:t>
            </a:r>
          </a:p>
        </p:txBody>
      </p:sp>
      <p:cxnSp>
        <p:nvCxnSpPr>
          <p:cNvPr id="6177" name="Straight Arrow Connector 57"/>
          <p:cNvCxnSpPr>
            <a:cxnSpLocks noChangeShapeType="1"/>
            <a:stCxn id="6153" idx="4"/>
            <a:endCxn id="55" idx="0"/>
          </p:cNvCxnSpPr>
          <p:nvPr/>
        </p:nvCxnSpPr>
        <p:spPr bwMode="auto">
          <a:xfrm flipH="1">
            <a:off x="7645400" y="4781550"/>
            <a:ext cx="39370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Straight Arrow Connector 58"/>
          <p:cNvCxnSpPr>
            <a:cxnSpLocks noChangeShapeType="1"/>
            <a:stCxn id="6153" idx="4"/>
            <a:endCxn id="56" idx="0"/>
          </p:cNvCxnSpPr>
          <p:nvPr/>
        </p:nvCxnSpPr>
        <p:spPr bwMode="auto">
          <a:xfrm>
            <a:off x="8039100" y="4781550"/>
            <a:ext cx="520700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9" name="Oval 63"/>
          <p:cNvSpPr>
            <a:spLocks noChangeArrowheads="1"/>
          </p:cNvSpPr>
          <p:nvPr/>
        </p:nvSpPr>
        <p:spPr bwMode="auto">
          <a:xfrm>
            <a:off x="2971800" y="6334125"/>
            <a:ext cx="427038" cy="381000"/>
          </a:xfrm>
          <a:prstGeom prst="ellipse">
            <a:avLst/>
          </a:prstGeom>
          <a:solidFill>
            <a:srgbClr val="A4D9E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6180" name="Oval 64"/>
          <p:cNvSpPr>
            <a:spLocks noChangeArrowheads="1"/>
          </p:cNvSpPr>
          <p:nvPr/>
        </p:nvSpPr>
        <p:spPr bwMode="auto">
          <a:xfrm>
            <a:off x="3857625" y="6332538"/>
            <a:ext cx="438150" cy="381000"/>
          </a:xfrm>
          <a:prstGeom prst="ellipse">
            <a:avLst/>
          </a:prstGeom>
          <a:solidFill>
            <a:srgbClr val="A4D9E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6181" name="TextBox 65"/>
          <p:cNvSpPr txBox="1">
            <a:spLocks noChangeArrowheads="1"/>
          </p:cNvSpPr>
          <p:nvPr/>
        </p:nvSpPr>
        <p:spPr bwMode="auto">
          <a:xfrm>
            <a:off x="3476625" y="6280150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. . .</a:t>
            </a:r>
          </a:p>
        </p:txBody>
      </p:sp>
      <p:cxnSp>
        <p:nvCxnSpPr>
          <p:cNvPr id="6182" name="Straight Arrow Connector 66"/>
          <p:cNvCxnSpPr>
            <a:cxnSpLocks noChangeShapeType="1"/>
            <a:stCxn id="29" idx="4"/>
            <a:endCxn id="6179" idx="0"/>
          </p:cNvCxnSpPr>
          <p:nvPr/>
        </p:nvCxnSpPr>
        <p:spPr bwMode="auto">
          <a:xfrm flipH="1">
            <a:off x="3184525" y="5805488"/>
            <a:ext cx="406400" cy="528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Straight Arrow Connector 67"/>
          <p:cNvCxnSpPr>
            <a:cxnSpLocks noChangeShapeType="1"/>
            <a:stCxn id="29" idx="4"/>
            <a:endCxn id="6180" idx="0"/>
          </p:cNvCxnSpPr>
          <p:nvPr/>
        </p:nvCxnSpPr>
        <p:spPr bwMode="auto">
          <a:xfrm>
            <a:off x="3590925" y="5805488"/>
            <a:ext cx="485775" cy="527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4" name="Oval 73"/>
          <p:cNvSpPr>
            <a:spLocks noChangeArrowheads="1"/>
          </p:cNvSpPr>
          <p:nvPr/>
        </p:nvSpPr>
        <p:spPr bwMode="auto">
          <a:xfrm>
            <a:off x="5272088" y="6361113"/>
            <a:ext cx="425450" cy="381000"/>
          </a:xfrm>
          <a:prstGeom prst="ellipse">
            <a:avLst/>
          </a:prstGeom>
          <a:solidFill>
            <a:srgbClr val="A4D9E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6185" name="Oval 74"/>
          <p:cNvSpPr>
            <a:spLocks noChangeArrowheads="1"/>
          </p:cNvSpPr>
          <p:nvPr/>
        </p:nvSpPr>
        <p:spPr bwMode="auto">
          <a:xfrm>
            <a:off x="6157913" y="6359525"/>
            <a:ext cx="438150" cy="381000"/>
          </a:xfrm>
          <a:prstGeom prst="ellipse">
            <a:avLst/>
          </a:prstGeom>
          <a:solidFill>
            <a:srgbClr val="A4D9E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6186" name="TextBox 75"/>
          <p:cNvSpPr txBox="1">
            <a:spLocks noChangeArrowheads="1"/>
          </p:cNvSpPr>
          <p:nvPr/>
        </p:nvSpPr>
        <p:spPr bwMode="auto">
          <a:xfrm>
            <a:off x="5776913" y="6307138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. . .</a:t>
            </a:r>
          </a:p>
        </p:txBody>
      </p:sp>
      <p:cxnSp>
        <p:nvCxnSpPr>
          <p:cNvPr id="6187" name="Straight Arrow Connector 76"/>
          <p:cNvCxnSpPr>
            <a:cxnSpLocks noChangeShapeType="1"/>
            <a:stCxn id="34" idx="4"/>
            <a:endCxn id="6184" idx="0"/>
          </p:cNvCxnSpPr>
          <p:nvPr/>
        </p:nvCxnSpPr>
        <p:spPr bwMode="auto">
          <a:xfrm flipH="1">
            <a:off x="5484813" y="5848350"/>
            <a:ext cx="401637" cy="512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8" name="Straight Arrow Connector 77"/>
          <p:cNvCxnSpPr>
            <a:cxnSpLocks noChangeShapeType="1"/>
            <a:stCxn id="34" idx="4"/>
            <a:endCxn id="6185" idx="0"/>
          </p:cNvCxnSpPr>
          <p:nvPr/>
        </p:nvCxnSpPr>
        <p:spPr bwMode="auto">
          <a:xfrm>
            <a:off x="5886450" y="5848350"/>
            <a:ext cx="490538" cy="511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51248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3A2C80-94CF-4185-BAE4-52C7A92365AA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Web.config File</a:t>
            </a: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228600" y="2398713"/>
            <a:ext cx="8839200" cy="415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&lt;?xml version = “1.0” ?&gt;</a:t>
            </a:r>
          </a:p>
          <a:p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&lt;configuration&gt;</a:t>
            </a:r>
          </a:p>
          <a:p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	&lt;configurations&gt; &lt;/configurations&gt;</a:t>
            </a:r>
          </a:p>
          <a:p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	&lt;</a:t>
            </a:r>
            <a:r>
              <a:rPr lang="en-US" sz="2400" b="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appSettings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&gt;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&lt;!-- </a:t>
            </a:r>
            <a:r>
              <a:rPr lang="en-US" sz="2400" b="0" dirty="0" err="1">
                <a:latin typeface="Arial" charset="0"/>
                <a:ea typeface="Arial Unicode MS" pitchFamily="34" charset="-128"/>
                <a:cs typeface="Arial Unicode MS" pitchFamily="34" charset="-128"/>
              </a:rPr>
              <a:t>appSetting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 here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--&gt; 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&lt;/</a:t>
            </a:r>
            <a:r>
              <a:rPr lang="en-US" sz="2400" b="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appSettings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</a:t>
            </a:r>
          </a:p>
          <a:p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&lt;</a:t>
            </a:r>
            <a:r>
              <a:rPr lang="en-US" sz="2400" b="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connectionStrings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&lt;!-- </a:t>
            </a:r>
            <a:r>
              <a:rPr lang="en-US" sz="2400" b="0" dirty="0" err="1">
                <a:latin typeface="Arial" charset="0"/>
                <a:ea typeface="Arial Unicode MS" pitchFamily="34" charset="-128"/>
                <a:cs typeface="Arial Unicode MS" pitchFamily="34" charset="-128"/>
              </a:rPr>
              <a:t>cS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 setting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--&gt; 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&lt;/</a:t>
            </a:r>
            <a:r>
              <a:rPr lang="en-US" sz="2400" b="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connectionStrings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</a:t>
            </a:r>
          </a:p>
          <a:p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&lt;</a:t>
            </a:r>
            <a:r>
              <a:rPr lang="en-US" sz="2400" b="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system.web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</a:t>
            </a:r>
          </a:p>
          <a:p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	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&lt;!--</a:t>
            </a:r>
            <a:r>
              <a:rPr lang="en-US" sz="2400" b="0" dirty="0" err="1">
                <a:latin typeface="Arial" charset="0"/>
                <a:ea typeface="Arial Unicode MS" pitchFamily="34" charset="-128"/>
                <a:cs typeface="Arial Unicode MS" pitchFamily="34" charset="-128"/>
              </a:rPr>
              <a:t>ASP.Net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 configuration settings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--&gt;</a:t>
            </a:r>
          </a:p>
          <a:p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&lt;</a:t>
            </a:r>
            <a:r>
              <a:rPr lang="en-US" sz="2400" b="0" dirty="0" err="1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system.web</a:t>
            </a:r>
            <a:r>
              <a:rPr lang="en-US" sz="2400" b="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</a:t>
            </a:r>
          </a:p>
          <a:p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&lt;</a:t>
            </a:r>
            <a:r>
              <a:rPr lang="en-US" sz="2400" b="0" dirty="0" err="1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system.codedom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&lt;!-- setting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--&gt; &lt;/ </a:t>
            </a:r>
            <a:r>
              <a:rPr lang="en-US" sz="2400" b="0" dirty="0" err="1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system.codedom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</a:t>
            </a:r>
          </a:p>
          <a:p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	</a:t>
            </a:r>
            <a:r>
              <a:rPr lang="en-US" sz="2400" b="0" dirty="0" smtClean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&lt;</a:t>
            </a:r>
            <a:r>
              <a:rPr lang="en-US" sz="2400" b="0" dirty="0" err="1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system.webServer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&lt;!-- setting 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--&gt; &lt;/ </a:t>
            </a:r>
            <a:r>
              <a:rPr lang="en-US" sz="2400" b="0" dirty="0" err="1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system.webServer</a:t>
            </a:r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&gt;</a:t>
            </a:r>
          </a:p>
          <a:p>
            <a:r>
              <a:rPr lang="en-US" sz="2400" b="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&lt;configuration&gt;</a:t>
            </a:r>
            <a:endParaRPr lang="en-US" sz="2400" b="0" dirty="0">
              <a:latin typeface="Arial" charset="0"/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</p:txBody>
      </p: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3124200" y="1066800"/>
            <a:ext cx="24384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>
                <a:latin typeface="Arial" charset="0"/>
                <a:ea typeface="Arial Unicode MS" pitchFamily="34" charset="-128"/>
                <a:cs typeface="Arial Unicode MS" pitchFamily="34" charset="-128"/>
              </a:rPr>
              <a:t>configuration</a:t>
            </a:r>
            <a:endParaRPr lang="en-US" b="0"/>
          </a:p>
        </p:txBody>
      </p:sp>
      <p:sp>
        <p:nvSpPr>
          <p:cNvPr id="7174" name="Oval 7"/>
          <p:cNvSpPr>
            <a:spLocks noChangeArrowheads="1"/>
          </p:cNvSpPr>
          <p:nvPr/>
        </p:nvSpPr>
        <p:spPr bwMode="auto">
          <a:xfrm>
            <a:off x="533400" y="1917700"/>
            <a:ext cx="24384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appSettings</a:t>
            </a:r>
            <a:endParaRPr lang="en-US" b="0"/>
          </a:p>
        </p:txBody>
      </p:sp>
      <p:sp>
        <p:nvSpPr>
          <p:cNvPr id="7175" name="Oval 8"/>
          <p:cNvSpPr>
            <a:spLocks noChangeArrowheads="1"/>
          </p:cNvSpPr>
          <p:nvPr/>
        </p:nvSpPr>
        <p:spPr bwMode="auto">
          <a:xfrm>
            <a:off x="3124200" y="1949450"/>
            <a:ext cx="24384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b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system.web</a:t>
            </a:r>
            <a:endParaRPr lang="en-US" b="0"/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5791200" y="1911350"/>
            <a:ext cx="9906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7177" name="Oval 10"/>
          <p:cNvSpPr>
            <a:spLocks noChangeArrowheads="1"/>
          </p:cNvSpPr>
          <p:nvPr/>
        </p:nvSpPr>
        <p:spPr bwMode="auto">
          <a:xfrm>
            <a:off x="7543800" y="1914525"/>
            <a:ext cx="990600" cy="381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endParaRPr lang="en-US" b="0"/>
          </a:p>
        </p:txBody>
      </p:sp>
      <p:sp>
        <p:nvSpPr>
          <p:cNvPr id="7178" name="TextBox 11"/>
          <p:cNvSpPr txBox="1">
            <a:spLocks noChangeArrowheads="1"/>
          </p:cNvSpPr>
          <p:nvPr/>
        </p:nvSpPr>
        <p:spPr bwMode="auto">
          <a:xfrm>
            <a:off x="6934200" y="18288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cxnSp>
        <p:nvCxnSpPr>
          <p:cNvPr id="7179" name="Straight Arrow Connector 12"/>
          <p:cNvCxnSpPr>
            <a:cxnSpLocks noChangeShapeType="1"/>
            <a:endCxn id="7174" idx="0"/>
          </p:cNvCxnSpPr>
          <p:nvPr/>
        </p:nvCxnSpPr>
        <p:spPr bwMode="auto">
          <a:xfrm flipH="1">
            <a:off x="1752600" y="1333500"/>
            <a:ext cx="1371600" cy="58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13"/>
          <p:cNvCxnSpPr>
            <a:cxnSpLocks noChangeShapeType="1"/>
            <a:stCxn id="7173" idx="4"/>
            <a:endCxn id="7175" idx="0"/>
          </p:cNvCxnSpPr>
          <p:nvPr/>
        </p:nvCxnSpPr>
        <p:spPr bwMode="auto">
          <a:xfrm>
            <a:off x="4343400" y="1524000"/>
            <a:ext cx="0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14"/>
          <p:cNvCxnSpPr>
            <a:cxnSpLocks noChangeShapeType="1"/>
            <a:stCxn id="7173" idx="5"/>
            <a:endCxn id="7176" idx="0"/>
          </p:cNvCxnSpPr>
          <p:nvPr/>
        </p:nvCxnSpPr>
        <p:spPr bwMode="auto">
          <a:xfrm>
            <a:off x="5205413" y="1457325"/>
            <a:ext cx="1081087" cy="454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5"/>
          <p:cNvCxnSpPr>
            <a:cxnSpLocks noChangeShapeType="1"/>
            <a:endCxn id="7177" idx="0"/>
          </p:cNvCxnSpPr>
          <p:nvPr/>
        </p:nvCxnSpPr>
        <p:spPr bwMode="auto">
          <a:xfrm>
            <a:off x="5562600" y="1333500"/>
            <a:ext cx="2476500" cy="581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ight Arrow 1"/>
          <p:cNvSpPr>
            <a:spLocks noChangeArrowheads="1"/>
          </p:cNvSpPr>
          <p:nvPr/>
        </p:nvSpPr>
        <p:spPr bwMode="auto">
          <a:xfrm>
            <a:off x="457200" y="1962150"/>
            <a:ext cx="304800" cy="287338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0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59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59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59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59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559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59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59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59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559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559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59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559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build="allAtOnce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924800" cy="623888"/>
          </a:xfrm>
        </p:spPr>
        <p:txBody>
          <a:bodyPr/>
          <a:lstStyle/>
          <a:p>
            <a:r>
              <a:rPr lang="en-US" sz="2800" smtClean="0"/>
              <a:t>Example: Store Custom Setting in &lt;AppSetting&gt;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2057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</a:t>
            </a:r>
            <a:r>
              <a:rPr lang="en-US" sz="18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appSettings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&lt;add key= 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smtClean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18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DataFile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value= 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c:\myAspApps\Docs\xmlDoc=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 /&gt;</a:t>
            </a:r>
          </a:p>
          <a:p>
            <a:pPr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</a:t>
            </a:r>
            <a:r>
              <a:rPr lang="en-US" sz="18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appSettings</a:t>
            </a:r>
            <a:r>
              <a:rPr 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80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ADBCAF-9231-4CD1-9DFD-4A546302B8B6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895600"/>
            <a:ext cx="8077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0563" algn="l"/>
                <a:tab pos="1030288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partial class 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myApp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System.Web.UI.Page</a:t>
            </a:r>
            <a:endParaRPr lang="en-US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protected void 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Page_Load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 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lblResult.Text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“Display data in 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xmlDoc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here: &lt;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/&gt;”;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lblResult.Text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+= </a:t>
            </a:r>
            <a:r>
              <a:rPr lang="en-US" b="0" dirty="0" err="1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WebConfigurationManager.appSettings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[“</a:t>
            </a:r>
            <a:r>
              <a:rPr lang="en-US" b="0" dirty="0" err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xDataFile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”];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lblResult.Text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+= “&lt;</a:t>
            </a:r>
            <a:r>
              <a:rPr lang="en-US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</a:t>
            </a: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/&gt;”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b="0" dirty="0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3352800" y="1819275"/>
            <a:ext cx="3733800" cy="2860675"/>
          </a:xfrm>
          <a:custGeom>
            <a:avLst/>
            <a:gdLst>
              <a:gd name="T0" fmla="*/ 0 w 5082989"/>
              <a:gd name="T1" fmla="*/ 0 h 2662518"/>
              <a:gd name="T2" fmla="*/ 5086 w 5082989"/>
              <a:gd name="T3" fmla="*/ 436902 h 2662518"/>
              <a:gd name="T4" fmla="*/ 32037 w 5082989"/>
              <a:gd name="T5" fmla="*/ 436902 h 2662518"/>
              <a:gd name="T6" fmla="*/ 32037 w 5082989"/>
              <a:gd name="T7" fmla="*/ 2703324 h 2662518"/>
              <a:gd name="T8" fmla="*/ 0 60000 65536"/>
              <a:gd name="T9" fmla="*/ 0 60000 65536"/>
              <a:gd name="T10" fmla="*/ 0 60000 65536"/>
              <a:gd name="T11" fmla="*/ 0 60000 65536"/>
              <a:gd name="T12" fmla="*/ 0 w 5082989"/>
              <a:gd name="T13" fmla="*/ 0 h 2662518"/>
              <a:gd name="T14" fmla="*/ 5082989 w 5082989"/>
              <a:gd name="T15" fmla="*/ 2662518 h 2662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82989" h="2662518">
                <a:moveTo>
                  <a:pt x="0" y="0"/>
                </a:moveTo>
                <a:lnTo>
                  <a:pt x="806824" y="430306"/>
                </a:lnTo>
                <a:lnTo>
                  <a:pt x="5082989" y="430306"/>
                </a:lnTo>
                <a:lnTo>
                  <a:pt x="5082989" y="2662518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3362325" y="1165225"/>
            <a:ext cx="2608263" cy="295275"/>
          </a:xfrm>
          <a:custGeom>
            <a:avLst/>
            <a:gdLst>
              <a:gd name="T0" fmla="*/ 0 w 2608729"/>
              <a:gd name="T1" fmla="*/ 278961 h 295835"/>
              <a:gd name="T2" fmla="*/ 0 w 2608729"/>
              <a:gd name="T3" fmla="*/ 0 h 295835"/>
              <a:gd name="T4" fmla="*/ 2594325 w 2608729"/>
              <a:gd name="T5" fmla="*/ 0 h 295835"/>
              <a:gd name="T6" fmla="*/ 2594325 w 2608729"/>
              <a:gd name="T7" fmla="*/ 270502 h 295835"/>
              <a:gd name="T8" fmla="*/ 0 60000 65536"/>
              <a:gd name="T9" fmla="*/ 0 60000 65536"/>
              <a:gd name="T10" fmla="*/ 0 60000 65536"/>
              <a:gd name="T11" fmla="*/ 0 60000 65536"/>
              <a:gd name="T12" fmla="*/ 0 w 2608729"/>
              <a:gd name="T13" fmla="*/ 0 h 295835"/>
              <a:gd name="T14" fmla="*/ 2608729 w 2608729"/>
              <a:gd name="T15" fmla="*/ 295835 h 2958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8729" h="295835">
                <a:moveTo>
                  <a:pt x="0" y="295835"/>
                </a:moveTo>
                <a:lnTo>
                  <a:pt x="0" y="0"/>
                </a:lnTo>
                <a:lnTo>
                  <a:pt x="2608729" y="0"/>
                </a:lnTo>
                <a:lnTo>
                  <a:pt x="2608729" y="28687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876800" y="1819275"/>
            <a:ext cx="28146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6221413" y="1819275"/>
            <a:ext cx="2644775" cy="2860675"/>
          </a:xfrm>
          <a:custGeom>
            <a:avLst/>
            <a:gdLst>
              <a:gd name="T0" fmla="*/ 0 w 2644588"/>
              <a:gd name="T1" fmla="*/ 0 h 2859741"/>
              <a:gd name="T2" fmla="*/ 0 w 2644588"/>
              <a:gd name="T3" fmla="*/ 181123 h 2859741"/>
              <a:gd name="T4" fmla="*/ 2650371 w 2644588"/>
              <a:gd name="T5" fmla="*/ 181123 h 2859741"/>
              <a:gd name="T6" fmla="*/ 2650371 w 2644588"/>
              <a:gd name="T7" fmla="*/ 2888845 h 2859741"/>
              <a:gd name="T8" fmla="*/ 2443749 w 2644588"/>
              <a:gd name="T9" fmla="*/ 2888845 h 28597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4588"/>
              <a:gd name="T16" fmla="*/ 0 h 2859741"/>
              <a:gd name="T17" fmla="*/ 2644588 w 2644588"/>
              <a:gd name="T18" fmla="*/ 2859741 h 28597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4588" h="2859741">
                <a:moveTo>
                  <a:pt x="0" y="0"/>
                </a:moveTo>
                <a:lnTo>
                  <a:pt x="0" y="179294"/>
                </a:lnTo>
                <a:lnTo>
                  <a:pt x="2644588" y="179294"/>
                </a:lnTo>
                <a:lnTo>
                  <a:pt x="2644588" y="2859741"/>
                </a:lnTo>
                <a:lnTo>
                  <a:pt x="2438400" y="2859741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Rounded Rectangular Callout 10"/>
          <p:cNvSpPr>
            <a:spLocks noChangeArrowheads="1"/>
          </p:cNvSpPr>
          <p:nvPr/>
        </p:nvSpPr>
        <p:spPr bwMode="auto">
          <a:xfrm>
            <a:off x="5410200" y="5638800"/>
            <a:ext cx="2133600" cy="762000"/>
          </a:xfrm>
          <a:prstGeom prst="wedgeRoundRectCallout">
            <a:avLst>
              <a:gd name="adj1" fmla="val 53144"/>
              <a:gd name="adj2" fmla="val -1520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Supporting policy-based computing. </a:t>
            </a:r>
          </a:p>
        </p:txBody>
      </p:sp>
      <p:pic>
        <p:nvPicPr>
          <p:cNvPr id="13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8" y="563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2" grpId="0" animBg="1"/>
      <p:bldP spid="71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Policy-Based Computing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50288" cy="5181600"/>
          </a:xfrm>
        </p:spPr>
        <p:txBody>
          <a:bodyPr/>
          <a:lstStyle/>
          <a:p>
            <a:r>
              <a:rPr lang="en-US" sz="2400" dirty="0" smtClean="0"/>
              <a:t> </a:t>
            </a:r>
            <a:r>
              <a:rPr lang="en-US" sz="2400" b="1" dirty="0" smtClean="0">
                <a:solidFill>
                  <a:srgbClr val="0066FF"/>
                </a:solidFill>
              </a:rPr>
              <a:t>Policy-based computing</a:t>
            </a:r>
            <a:r>
              <a:rPr lang="en-US" sz="2400" dirty="0" smtClean="0"/>
              <a:t> refers to a software development model that incorporates a set of decision-making parameters into a </a:t>
            </a:r>
            <a:r>
              <a:rPr lang="en-US" sz="2400" dirty="0" smtClean="0">
                <a:solidFill>
                  <a:srgbClr val="C00000"/>
                </a:solidFill>
              </a:rPr>
              <a:t>separate</a:t>
            </a:r>
            <a:r>
              <a:rPr lang="en-US" sz="2400" dirty="0" smtClean="0"/>
              <a:t> management component (</a:t>
            </a:r>
            <a:r>
              <a:rPr lang="en-US" sz="2400" i="1" dirty="0" smtClean="0"/>
              <a:t>policy data store </a:t>
            </a:r>
            <a:r>
              <a:rPr lang="en-US" sz="2400" dirty="0" smtClean="0"/>
              <a:t>or</a:t>
            </a:r>
            <a:r>
              <a:rPr lang="en-US" sz="2400" i="1" dirty="0" smtClean="0"/>
              <a:t> policy-base</a:t>
            </a:r>
            <a:r>
              <a:rPr lang="en-US" sz="2400" dirty="0" smtClean="0"/>
              <a:t>) in order to simplify and automate the administration of computer systems;</a:t>
            </a:r>
          </a:p>
          <a:p>
            <a:r>
              <a:rPr lang="en-US" sz="2400" b="1" dirty="0" smtClean="0">
                <a:solidFill>
                  <a:srgbClr val="0066FF"/>
                </a:solidFill>
              </a:rPr>
              <a:t>Policies</a:t>
            </a:r>
            <a:r>
              <a:rPr lang="en-US" sz="2400" dirty="0" smtClean="0"/>
              <a:t> are items returned from a </a:t>
            </a:r>
            <a:r>
              <a:rPr lang="en-US" sz="2400" i="1" dirty="0" smtClean="0"/>
              <a:t>policy data store</a:t>
            </a:r>
            <a:r>
              <a:rPr lang="en-US" sz="2400" dirty="0" smtClean="0"/>
              <a:t> and used at runtime by application software. Examples of policies:</a:t>
            </a:r>
          </a:p>
          <a:p>
            <a:pPr lvl="1"/>
            <a:r>
              <a:rPr lang="en-US" sz="2400" dirty="0" smtClean="0"/>
              <a:t>Password must use </a:t>
            </a:r>
            <a:r>
              <a:rPr lang="en-US" sz="2400" dirty="0" smtClean="0"/>
              <a:t>between </a:t>
            </a:r>
            <a:r>
              <a:rPr lang="en-US" sz="2400" dirty="0" smtClean="0">
                <a:solidFill>
                  <a:srgbClr val="C00000"/>
                </a:solidFill>
              </a:rPr>
              <a:t>8</a:t>
            </a:r>
            <a:r>
              <a:rPr lang="en-US" sz="2400" dirty="0" smtClean="0"/>
              <a:t> and </a:t>
            </a:r>
            <a:r>
              <a:rPr lang="en-US" sz="2400" dirty="0">
                <a:solidFill>
                  <a:srgbClr val="C00000"/>
                </a:solidFill>
              </a:rPr>
              <a:t>12</a:t>
            </a:r>
            <a:r>
              <a:rPr lang="en-US" sz="2400" dirty="0" smtClean="0"/>
              <a:t> characters </a:t>
            </a:r>
            <a:r>
              <a:rPr lang="en-US" sz="2400" dirty="0" smtClean="0"/>
              <a:t>AND a mix of </a:t>
            </a:r>
            <a:r>
              <a:rPr lang="en-US" sz="2400" dirty="0" smtClean="0">
                <a:solidFill>
                  <a:srgbClr val="C00000"/>
                </a:solidFill>
              </a:rPr>
              <a:t>letters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C00000"/>
                </a:solidFill>
              </a:rPr>
              <a:t>digits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Door unlock at </a:t>
            </a:r>
            <a:r>
              <a:rPr lang="en-US" sz="2400" dirty="0" smtClean="0">
                <a:solidFill>
                  <a:srgbClr val="C00000"/>
                </a:solidFill>
              </a:rPr>
              <a:t>7am</a:t>
            </a:r>
            <a:r>
              <a:rPr lang="en-US" sz="2400" dirty="0" smtClean="0"/>
              <a:t> and lock at </a:t>
            </a:r>
            <a:r>
              <a:rPr lang="en-US" sz="2400" dirty="0" smtClean="0">
                <a:solidFill>
                  <a:srgbClr val="C00000"/>
                </a:solidFill>
              </a:rPr>
              <a:t>6pm</a:t>
            </a:r>
          </a:p>
          <a:p>
            <a:r>
              <a:rPr lang="en-US" sz="2400" dirty="0" smtClean="0"/>
              <a:t>Instead of hard coding the specific parameter values into </a:t>
            </a:r>
            <a:r>
              <a:rPr lang="en-US" sz="2400" dirty="0" smtClean="0"/>
              <a:t>the program</a:t>
            </a:r>
            <a:r>
              <a:rPr lang="en-US" sz="2400" dirty="0" smtClean="0"/>
              <a:t>, the values are stored in policy data store, which can be modified while the processing program is running.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84CF2C-C13D-44F9-A1F9-7DA2F2741727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24F4DD-08F3-4967-B328-CC1E41B346CA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auto">
          <a:xfrm>
            <a:off x="3276600" y="5943600"/>
            <a:ext cx="1524000" cy="838200"/>
          </a:xfrm>
          <a:prstGeom prst="wedgeEllipseCallout">
            <a:avLst>
              <a:gd name="adj1" fmla="val -43019"/>
              <a:gd name="adj2" fmla="val -1195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Hard coded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b="0" smtClean="0">
                <a:solidFill>
                  <a:schemeClr val="folHlink"/>
                </a:solidFill>
              </a:rPr>
              <a:t>Using &lt;</a:t>
            </a:r>
            <a:r>
              <a:rPr lang="en-US" smtClean="0">
                <a:solidFill>
                  <a:schemeClr val="folHlink"/>
                </a:solidFill>
              </a:rPr>
              <a:t>appSettings</a:t>
            </a:r>
            <a:r>
              <a:rPr lang="en-US" b="0" smtClean="0">
                <a:solidFill>
                  <a:schemeClr val="folHlink"/>
                </a:solidFill>
              </a:rPr>
              <a:t>&gt; vs. Hard Coding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97888" cy="2514600"/>
          </a:xfrm>
        </p:spPr>
        <p:txBody>
          <a:bodyPr/>
          <a:lstStyle/>
          <a:p>
            <a:pPr marL="465138" indent="-465138" eaLnBrk="1" hangingPunct="1"/>
            <a:r>
              <a:rPr lang="en-US" sz="2400" smtClean="0"/>
              <a:t>The purpose is to parameterize an application’s behavior, and to allow the behavior to be modified without changing &amp; recompiling the source code.</a:t>
            </a:r>
          </a:p>
          <a:p>
            <a:pPr marL="465138" indent="-465138" eaLnBrk="1" hangingPunct="1"/>
            <a:r>
              <a:rPr lang="en-US" sz="2400" smtClean="0"/>
              <a:t>&lt;</a:t>
            </a:r>
            <a:r>
              <a:rPr lang="en-US" sz="2400" b="1" smtClean="0"/>
              <a:t>appSettings</a:t>
            </a:r>
            <a:r>
              <a:rPr lang="en-US" sz="2400" smtClean="0"/>
              <a:t>&gt; section holds the application specific values (strings) that can be read during execution.</a:t>
            </a:r>
          </a:p>
          <a:p>
            <a:pPr marL="465138" indent="-465138" eaLnBrk="1" hangingPunct="1"/>
            <a:r>
              <a:rPr lang="en-US" sz="2400" smtClean="0"/>
              <a:t>The basic form of policy-based computing.</a:t>
            </a:r>
          </a:p>
          <a:p>
            <a:pPr marL="465138" indent="-465138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974725" y="4194175"/>
            <a:ext cx="79803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SqlDataAdapter adapter = new SqlDataAdapter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(“select * from titles where price != 0”,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“server=</a:t>
            </a:r>
            <a:r>
              <a:rPr lang="en-US" sz="2400" b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hawkeye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database=</a:t>
            </a:r>
            <a:r>
              <a:rPr lang="en-US" sz="2400" b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pubs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uid=</a:t>
            </a:r>
            <a:r>
              <a:rPr lang="en-US" sz="2400" b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pwd=”);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DataSet ds = new DataSet ();</a:t>
            </a:r>
          </a:p>
          <a:p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adapter.Fill (ds);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974725" y="3581400"/>
            <a:ext cx="5178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0"/>
              <a:t>Example: Hard-coded SQL access string</a:t>
            </a:r>
          </a:p>
        </p:txBody>
      </p:sp>
      <p:sp>
        <p:nvSpPr>
          <p:cNvPr id="541703" name="AutoShape 7"/>
          <p:cNvSpPr>
            <a:spLocks noChangeArrowheads="1"/>
          </p:cNvSpPr>
          <p:nvPr/>
        </p:nvSpPr>
        <p:spPr bwMode="auto">
          <a:xfrm>
            <a:off x="5181600" y="5692775"/>
            <a:ext cx="1524000" cy="838200"/>
          </a:xfrm>
          <a:prstGeom prst="wedgeEllipseCallout">
            <a:avLst>
              <a:gd name="adj1" fmla="val -7083"/>
              <a:gd name="adj2" fmla="val -84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Hard coded</a:t>
            </a: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auto">
          <a:xfrm>
            <a:off x="7010400" y="5791200"/>
            <a:ext cx="1524000" cy="838200"/>
          </a:xfrm>
          <a:prstGeom prst="wedgeEllipseCallout">
            <a:avLst>
              <a:gd name="adj1" fmla="val -36144"/>
              <a:gd name="adj2" fmla="val -998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Hard coded</a:t>
            </a:r>
          </a:p>
        </p:txBody>
      </p:sp>
    </p:spTree>
    <p:extLst>
      <p:ext uri="{BB962C8B-B14F-4D97-AF65-F5344CB8AC3E}">
        <p14:creationId xmlns:p14="http://schemas.microsoft.com/office/powerpoint/2010/main" val="230950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 animBg="1"/>
      <p:bldP spid="541702" grpId="1" animBg="1"/>
      <p:bldP spid="541700" grpId="0"/>
      <p:bldP spid="541701" grpId="0"/>
      <p:bldP spid="541703" grpId="0" animBg="1"/>
      <p:bldP spid="541703" grpId="1" animBg="1"/>
      <p:bldP spid="541704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16770</TotalTime>
  <Words>2048</Words>
  <Application>Microsoft Office PowerPoint</Application>
  <PresentationFormat>On-screen Show (4:3)</PresentationFormat>
  <Paragraphs>623</Paragraphs>
  <Slides>44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Blends</vt:lpstr>
      <vt:lpstr>PowerPoint Presentation</vt:lpstr>
      <vt:lpstr>What Application to Develop?</vt:lpstr>
      <vt:lpstr>ASP.Net Application and Its Components</vt:lpstr>
      <vt:lpstr>Web.config File</vt:lpstr>
      <vt:lpstr>Web.config File</vt:lpstr>
      <vt:lpstr>Web.config File</vt:lpstr>
      <vt:lpstr>Example: Store Custom Setting in &lt;AppSetting&gt;</vt:lpstr>
      <vt:lpstr>Policy-Based Computing</vt:lpstr>
      <vt:lpstr>Using &lt;appSettings&gt; vs. Hard Coding</vt:lpstr>
      <vt:lpstr>Using &lt;appSettings&gt; instead of Hard Coding</vt:lpstr>
      <vt:lpstr>&lt;system.web&gt;</vt:lpstr>
      <vt:lpstr>&lt;system.web&gt; -- continued</vt:lpstr>
      <vt:lpstr>Example of &lt;system.web&gt; section</vt:lpstr>
      <vt:lpstr>Example of &lt;system.web&gt; section</vt:lpstr>
      <vt:lpstr>Web Configuration File  Inheritance</vt:lpstr>
      <vt:lpstr>Using ASP.Net Website Admin Tool</vt:lpstr>
      <vt:lpstr>Outline: Structure of ASP.Net Application</vt:lpstr>
      <vt:lpstr>Global.asax File</vt:lpstr>
      <vt:lpstr>@ Application Directives in Global.asax</vt:lpstr>
      <vt:lpstr>@ Application Directives in Global.asax</vt:lpstr>
      <vt:lpstr>Global Event Handlers in Global.asax</vt:lpstr>
      <vt:lpstr>Additional Application Events </vt:lpstr>
      <vt:lpstr>Per Request Event Handlers</vt:lpstr>
      <vt:lpstr>Global Object / Variable in Global.asax</vt:lpstr>
      <vt:lpstr>Global Object / Variable</vt:lpstr>
      <vt:lpstr>Files in an ASP.Net Web Application</vt:lpstr>
      <vt:lpstr>Creating DLL Components</vt:lpstr>
      <vt:lpstr>Creating a Class Library Project</vt:lpstr>
      <vt:lpstr>Add the DLL File into your Web Project</vt:lpstr>
      <vt:lpstr>Create myLibrary in Class Library Project</vt:lpstr>
      <vt:lpstr>Use the Functions in myLibrary</vt:lpstr>
      <vt:lpstr>Wrapping Legacy Software into Web Service</vt:lpstr>
      <vt:lpstr>Chapter 5 Outline: Application Building</vt:lpstr>
      <vt:lpstr>Cookies: Storage on Client Computer</vt:lpstr>
      <vt:lpstr>Configure you Browser to Enable Cookie</vt:lpstr>
      <vt:lpstr>Testing a Website with Cookie:  (1) Enter data (2) Close Browser (3) Reopen</vt:lpstr>
      <vt:lpstr>Page Design</vt:lpstr>
      <vt:lpstr>Code Saving and Retrieving Cookies</vt:lpstr>
      <vt:lpstr>Code Saving and Retrieving Cookies</vt:lpstr>
      <vt:lpstr>Application of Cookie in Login</vt:lpstr>
      <vt:lpstr>Code behind the Login Button</vt:lpstr>
      <vt:lpstr>FormsAuthentication.RedirectFromLoginPage</vt:lpstr>
      <vt:lpstr>Are Cookies Browser Dependent?</vt:lpstr>
      <vt:lpstr>Outline: Structure of ASP.Net Application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1294</cp:revision>
  <dcterms:created xsi:type="dcterms:W3CDTF">2005-09-17T18:09:54Z</dcterms:created>
  <dcterms:modified xsi:type="dcterms:W3CDTF">2013-04-01T17:07:35Z</dcterms:modified>
</cp:coreProperties>
</file>