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818" r:id="rId2"/>
    <p:sldId id="843" r:id="rId3"/>
    <p:sldId id="842" r:id="rId4"/>
    <p:sldId id="838" r:id="rId5"/>
    <p:sldId id="839" r:id="rId6"/>
    <p:sldId id="840" r:id="rId7"/>
    <p:sldId id="841" r:id="rId8"/>
    <p:sldId id="813" r:id="rId9"/>
    <p:sldId id="814" r:id="rId10"/>
    <p:sldId id="810" r:id="rId11"/>
    <p:sldId id="811" r:id="rId12"/>
    <p:sldId id="812" r:id="rId13"/>
    <p:sldId id="816" r:id="rId14"/>
    <p:sldId id="786" r:id="rId15"/>
    <p:sldId id="783" r:id="rId16"/>
    <p:sldId id="784" r:id="rId17"/>
    <p:sldId id="787" r:id="rId18"/>
    <p:sldId id="777" r:id="rId19"/>
    <p:sldId id="820" r:id="rId20"/>
    <p:sldId id="819" r:id="rId21"/>
    <p:sldId id="821" r:id="rId22"/>
    <p:sldId id="822" r:id="rId23"/>
    <p:sldId id="823" r:id="rId24"/>
    <p:sldId id="824" r:id="rId25"/>
    <p:sldId id="825" r:id="rId26"/>
    <p:sldId id="826" r:id="rId27"/>
    <p:sldId id="827" r:id="rId28"/>
    <p:sldId id="828" r:id="rId29"/>
    <p:sldId id="829" r:id="rId30"/>
    <p:sldId id="830" r:id="rId31"/>
    <p:sldId id="831" r:id="rId32"/>
    <p:sldId id="832" r:id="rId33"/>
    <p:sldId id="833" r:id="rId34"/>
    <p:sldId id="834" r:id="rId35"/>
    <p:sldId id="835" r:id="rId36"/>
    <p:sldId id="836" r:id="rId37"/>
    <p:sldId id="837" r:id="rId38"/>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3333CC"/>
    <a:srgbClr val="A4D9E6"/>
    <a:srgbClr val="AFEFE9"/>
    <a:srgbClr val="B3EFE9"/>
    <a:srgbClr val="C5F3EF"/>
    <a:srgbClr val="ACD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86480" autoAdjust="0"/>
  </p:normalViewPr>
  <p:slideViewPr>
    <p:cSldViewPr snapToObjects="1">
      <p:cViewPr>
        <p:scale>
          <a:sx n="95" d="100"/>
          <a:sy n="95" d="100"/>
        </p:scale>
        <p:origin x="-258" y="-414"/>
      </p:cViewPr>
      <p:guideLst>
        <p:guide orient="horz" pos="422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CD30EEF8-0E78-4B37-8E29-9FE4DF233E65}" type="slidenum">
              <a:rPr lang="en-US"/>
              <a:pPr>
                <a:defRPr/>
              </a:pPr>
              <a:t>‹#›</a:t>
            </a:fld>
            <a:endParaRPr lang="en-US"/>
          </a:p>
        </p:txBody>
      </p:sp>
    </p:spTree>
    <p:extLst>
      <p:ext uri="{BB962C8B-B14F-4D97-AF65-F5344CB8AC3E}">
        <p14:creationId xmlns:p14="http://schemas.microsoft.com/office/powerpoint/2010/main" val="1510408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27622BA3-81EF-44A0-8642-F973AC0AC4BE}" type="slidenum">
              <a:rPr lang="en-US"/>
              <a:pPr>
                <a:defRPr/>
              </a:pPr>
              <a:t>‹#›</a:t>
            </a:fld>
            <a:endParaRPr lang="en-US"/>
          </a:p>
        </p:txBody>
      </p:sp>
    </p:spTree>
    <p:extLst>
      <p:ext uri="{BB962C8B-B14F-4D97-AF65-F5344CB8AC3E}">
        <p14:creationId xmlns:p14="http://schemas.microsoft.com/office/powerpoint/2010/main" val="182015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latin typeface="Arial" charset="0"/>
            </a:endParaRPr>
          </a:p>
        </p:txBody>
      </p:sp>
      <p:sp>
        <p:nvSpPr>
          <p:cNvPr id="22532" name="Slide Number Placeholder 3"/>
          <p:cNvSpPr>
            <a:spLocks noGrp="1"/>
          </p:cNvSpPr>
          <p:nvPr>
            <p:ph type="sldNum" sz="quarter" idx="5"/>
          </p:nvPr>
        </p:nvSpPr>
        <p:spPr>
          <a:noFill/>
        </p:spPr>
        <p:txBody>
          <a:bodyPr/>
          <a:lstStyle/>
          <a:p>
            <a:fld id="{84FEC951-D022-4EA8-B31B-54397C56B479}"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charset="0"/>
            </a:endParaRPr>
          </a:p>
        </p:txBody>
      </p:sp>
      <p:sp>
        <p:nvSpPr>
          <p:cNvPr id="31748" name="Slide Number Placeholder 3"/>
          <p:cNvSpPr>
            <a:spLocks noGrp="1"/>
          </p:cNvSpPr>
          <p:nvPr>
            <p:ph type="sldNum" sz="quarter" idx="5"/>
          </p:nvPr>
        </p:nvSpPr>
        <p:spPr>
          <a:noFill/>
        </p:spPr>
        <p:txBody>
          <a:bodyPr/>
          <a:lstStyle/>
          <a:p>
            <a:fld id="{7B6AAE6E-42C8-4AD9-A105-C0A68B634648}"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charset="0"/>
            </a:endParaRPr>
          </a:p>
        </p:txBody>
      </p:sp>
      <p:sp>
        <p:nvSpPr>
          <p:cNvPr id="32772" name="Slide Number Placeholder 3"/>
          <p:cNvSpPr>
            <a:spLocks noGrp="1"/>
          </p:cNvSpPr>
          <p:nvPr>
            <p:ph type="sldNum" sz="quarter" idx="5"/>
          </p:nvPr>
        </p:nvSpPr>
        <p:spPr>
          <a:noFill/>
        </p:spPr>
        <p:txBody>
          <a:bodyPr/>
          <a:lstStyle/>
          <a:p>
            <a:fld id="{9A2C8707-D20E-453B-9CE0-A0036F885A07}"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fld id="{1DE87149-E421-4F96-944D-477DC6426DA7}"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EEE6B376-80D8-4375-97E0-015923D0E164}"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47F81D56-99D3-4995-93F6-DA4645A10216}"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0EDD0134-366A-4BC7-B2D0-6B208279BB7E}"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841BC316-A06A-41F1-B352-18766A3028F9}" type="slidenum">
              <a:rPr lang="en-US" smtClean="0">
                <a:latin typeface="Arial" charset="0"/>
              </a:rPr>
              <a:pPr/>
              <a:t>16</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2390CF13-21CF-4390-A5D8-7B17C3CC327D}"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p:spPr>
        <p:txBody>
          <a:bodyPr/>
          <a:lstStyle/>
          <a:p>
            <a:fld id="{B2DE3C34-FB5D-4C34-85FA-0CBE5B69D36F}"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fld id="{21946042-1182-419D-AC86-341EEEECDEDF}" type="slidenum">
              <a:rPr lang="en-US" smtClean="0">
                <a:latin typeface="Arial" charset="0"/>
              </a:rPr>
              <a:pPr/>
              <a:t>19</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9B0CB806-9DBC-4726-A5E5-632E4264D34A}"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fld id="{89082C79-A61B-4B91-92C4-FFC8A81B45FF}"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fld id="{DD0B8E1C-2345-4B23-A51F-02DB89DA5E8C}"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charset="0"/>
            </a:endParaRPr>
          </a:p>
        </p:txBody>
      </p:sp>
      <p:sp>
        <p:nvSpPr>
          <p:cNvPr id="28676" name="Slide Number Placeholder 3"/>
          <p:cNvSpPr>
            <a:spLocks noGrp="1"/>
          </p:cNvSpPr>
          <p:nvPr>
            <p:ph type="sldNum" sz="quarter" idx="5"/>
          </p:nvPr>
        </p:nvSpPr>
        <p:spPr>
          <a:noFill/>
        </p:spPr>
        <p:txBody>
          <a:bodyPr/>
          <a:lstStyle/>
          <a:p>
            <a:fld id="{EEC3DBA4-D64A-4292-BC9F-5F25184CF06F}" type="slidenum">
              <a:rPr lang="en-US" smtClean="0">
                <a:latin typeface="Arial" charset="0"/>
              </a:rPr>
              <a:pPr/>
              <a:t>23</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charset="0"/>
            </a:endParaRPr>
          </a:p>
        </p:txBody>
      </p:sp>
      <p:sp>
        <p:nvSpPr>
          <p:cNvPr id="29700" name="Slide Number Placeholder 3"/>
          <p:cNvSpPr>
            <a:spLocks noGrp="1"/>
          </p:cNvSpPr>
          <p:nvPr>
            <p:ph type="sldNum" sz="quarter" idx="5"/>
          </p:nvPr>
        </p:nvSpPr>
        <p:spPr>
          <a:noFill/>
        </p:spPr>
        <p:txBody>
          <a:bodyPr/>
          <a:lstStyle/>
          <a:p>
            <a:fld id="{77CE2694-E2A4-4329-93F3-A8D6475587F9}" type="slidenum">
              <a:rPr lang="en-US" smtClean="0">
                <a:latin typeface="Arial" charset="0"/>
              </a:rPr>
              <a:pPr/>
              <a:t>24</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charset="0"/>
            </a:endParaRPr>
          </a:p>
        </p:txBody>
      </p:sp>
      <p:sp>
        <p:nvSpPr>
          <p:cNvPr id="30724" name="Slide Number Placeholder 3"/>
          <p:cNvSpPr>
            <a:spLocks noGrp="1"/>
          </p:cNvSpPr>
          <p:nvPr>
            <p:ph type="sldNum" sz="quarter" idx="5"/>
          </p:nvPr>
        </p:nvSpPr>
        <p:spPr>
          <a:noFill/>
        </p:spPr>
        <p:txBody>
          <a:bodyPr/>
          <a:lstStyle/>
          <a:p>
            <a:fld id="{6B253593-A960-4A6C-9C9E-9CC0134A3087}" type="slidenum">
              <a:rPr lang="en-US" smtClean="0">
                <a:latin typeface="Arial" charset="0"/>
              </a:rPr>
              <a:pPr/>
              <a:t>25</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charset="0"/>
            </a:endParaRPr>
          </a:p>
        </p:txBody>
      </p:sp>
      <p:sp>
        <p:nvSpPr>
          <p:cNvPr id="31748" name="Slide Number Placeholder 3"/>
          <p:cNvSpPr>
            <a:spLocks noGrp="1"/>
          </p:cNvSpPr>
          <p:nvPr>
            <p:ph type="sldNum" sz="quarter" idx="5"/>
          </p:nvPr>
        </p:nvSpPr>
        <p:spPr>
          <a:noFill/>
        </p:spPr>
        <p:txBody>
          <a:bodyPr/>
          <a:lstStyle/>
          <a:p>
            <a:fld id="{AAF537B6-921E-4AEA-B8CD-BC7CDA6FD2D7}" type="slidenum">
              <a:rPr lang="en-US" smtClean="0">
                <a:latin typeface="Arial" charset="0"/>
              </a:rPr>
              <a:pPr/>
              <a:t>26</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charset="0"/>
            </a:endParaRPr>
          </a:p>
        </p:txBody>
      </p:sp>
      <p:sp>
        <p:nvSpPr>
          <p:cNvPr id="32772" name="Slide Number Placeholder 3"/>
          <p:cNvSpPr>
            <a:spLocks noGrp="1"/>
          </p:cNvSpPr>
          <p:nvPr>
            <p:ph type="sldNum" sz="quarter" idx="5"/>
          </p:nvPr>
        </p:nvSpPr>
        <p:spPr>
          <a:noFill/>
        </p:spPr>
        <p:txBody>
          <a:bodyPr/>
          <a:lstStyle/>
          <a:p>
            <a:fld id="{8BE56412-E88E-4616-ACAB-E0C027857303}" type="slidenum">
              <a:rPr lang="en-US" smtClean="0">
                <a:latin typeface="Arial" charset="0"/>
              </a:rPr>
              <a:pPr/>
              <a:t>27</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fld id="{D9AC4E57-AB70-4026-B596-CDAEAE02F5AF}" type="slidenum">
              <a:rPr lang="en-US" smtClean="0">
                <a:latin typeface="Arial" charset="0"/>
              </a:rPr>
              <a:pPr/>
              <a:t>28</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D8884B93-B6BF-43F5-B3D7-B83DD31D8CEF}" type="slidenum">
              <a:rPr lang="en-US" smtClean="0">
                <a:latin typeface="Arial" charset="0"/>
              </a:rPr>
              <a:pPr/>
              <a:t>29</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C44D8C66-5F27-4F2C-9306-07A0C05375ED}"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6C70EB71-3C26-421E-A765-27FCA2F661A8}" type="slidenum">
              <a:rPr lang="en-US" smtClean="0">
                <a:latin typeface="Arial" charset="0"/>
              </a:rPr>
              <a:pPr/>
              <a:t>30</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4B48678F-E1DC-49FD-B7C5-23E1D6898388}" type="slidenum">
              <a:rPr lang="en-US" smtClean="0">
                <a:latin typeface="Arial" charset="0"/>
              </a:rPr>
              <a:pPr/>
              <a:t>31</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5D20D0D6-BAFE-4260-B557-435636F963EA}" type="slidenum">
              <a:rPr lang="en-US" smtClean="0">
                <a:latin typeface="Arial" charset="0"/>
              </a:rPr>
              <a:pPr/>
              <a:t>32</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1BCDDB40-046B-4E2B-9B28-903B89C6D03F}" type="slidenum">
              <a:rPr lang="en-US" smtClean="0">
                <a:latin typeface="Arial" charset="0"/>
              </a:rPr>
              <a:pPr/>
              <a:t>33</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fld id="{01A824BC-64E4-4332-B2B1-9BDC9105B3E4}"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fld id="{1505FE1D-6069-463F-905C-096F1E30F11E}"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fld id="{AA8C7E5B-C018-48B6-8DD5-2BE75CC335D3}"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Arial" charset="0"/>
            </a:endParaRPr>
          </a:p>
        </p:txBody>
      </p:sp>
      <p:sp>
        <p:nvSpPr>
          <p:cNvPr id="27652" name="Slide Number Placeholder 3"/>
          <p:cNvSpPr>
            <a:spLocks noGrp="1"/>
          </p:cNvSpPr>
          <p:nvPr>
            <p:ph type="sldNum" sz="quarter" idx="5"/>
          </p:nvPr>
        </p:nvSpPr>
        <p:spPr>
          <a:noFill/>
        </p:spPr>
        <p:txBody>
          <a:bodyPr/>
          <a:lstStyle/>
          <a:p>
            <a:fld id="{81429153-07BD-4CB3-87FE-EC6D5688295F}"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charset="0"/>
            </a:endParaRPr>
          </a:p>
        </p:txBody>
      </p:sp>
      <p:sp>
        <p:nvSpPr>
          <p:cNvPr id="28676" name="Slide Number Placeholder 3"/>
          <p:cNvSpPr>
            <a:spLocks noGrp="1"/>
          </p:cNvSpPr>
          <p:nvPr>
            <p:ph type="sldNum" sz="quarter" idx="5"/>
          </p:nvPr>
        </p:nvSpPr>
        <p:spPr>
          <a:noFill/>
        </p:spPr>
        <p:txBody>
          <a:bodyPr/>
          <a:lstStyle/>
          <a:p>
            <a:fld id="{555AE858-40BE-48BC-9EF4-F699BCF54B1E}"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charset="0"/>
            </a:endParaRPr>
          </a:p>
        </p:txBody>
      </p:sp>
      <p:sp>
        <p:nvSpPr>
          <p:cNvPr id="29700" name="Slide Number Placeholder 3"/>
          <p:cNvSpPr>
            <a:spLocks noGrp="1"/>
          </p:cNvSpPr>
          <p:nvPr>
            <p:ph type="sldNum" sz="quarter" idx="5"/>
          </p:nvPr>
        </p:nvSpPr>
        <p:spPr>
          <a:noFill/>
        </p:spPr>
        <p:txBody>
          <a:bodyPr/>
          <a:lstStyle/>
          <a:p>
            <a:fld id="{6F4F7B84-CC8E-4442-B5A8-B74419551196}"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43E243-A3BF-4D25-B4EA-7A8BC5EA95F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9C14F9-B1D5-4727-BD35-0B77C4DB60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BF6CFE7-7531-45B6-A5D8-A3608ED4F9D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1F99930-B236-42F0-A843-FFBE500017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22F8AE-FAAB-4639-8DB0-1B5E4D2045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3912E92-DAED-41FF-98AF-8746442D7B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2968E87-419C-4112-8E04-6FA679B52E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D668C5C-0900-4D7B-B523-82D1E9047BD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D2B7C97-754C-41F6-8CC8-34826CFE9B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6C02A5A3-8E37-4F00-B0DA-C1CAB307ED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2223556-838E-4A9E-81BB-BDB618A1A10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EE5D5CB-D631-4712-90B7-7D482A4A1D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470ACD1-8E77-4D52-8F3D-46A08C513B24}"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520"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msdn.microsoft.com/en-us/library/system.web.sessionstate.httpsessionstate.isreadonly(VS.71).aspx" TargetMode="External"/><Relationship Id="rId13" Type="http://schemas.openxmlformats.org/officeDocument/2006/relationships/hyperlink" Target="http://msdn.microsoft.com/en-us/library/system.web.sessionstate.httpsessionstate.syncroot(VS.71).aspx" TargetMode="External"/><Relationship Id="rId3" Type="http://schemas.openxmlformats.org/officeDocument/2006/relationships/hyperlink" Target="http://msdn.microsoft.com/en-us/library/system.web.sessionstate.httpsessionstate.contents(VS.71).aspx" TargetMode="External"/><Relationship Id="rId7" Type="http://schemas.openxmlformats.org/officeDocument/2006/relationships/hyperlink" Target="http://msdn.microsoft.com/en-us/library/system.web.sessionstate.httpsessionstate.isnewsession(VS.71).aspx" TargetMode="External"/><Relationship Id="rId12" Type="http://schemas.openxmlformats.org/officeDocument/2006/relationships/hyperlink" Target="http://msdn.microsoft.com/en-us/library/system.web.sessionstate.httpsessionstate.staticobjects(VS.71).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msdn.microsoft.com/en-us/library/system.web.sessionstate.httpsessionstate.mode(VS.71).aspx" TargetMode="External"/><Relationship Id="rId11" Type="http://schemas.openxmlformats.org/officeDocument/2006/relationships/hyperlink" Target="http://msdn.microsoft.com/en-us/library/system.web.sessionstate.httpsessionstate.sessionid(VS.71).aspx" TargetMode="External"/><Relationship Id="rId5" Type="http://schemas.openxmlformats.org/officeDocument/2006/relationships/hyperlink" Target="http://msdn.microsoft.com/en-us/library/system.web.sessionstate.httpsessionstate.iscookieless(VS.71).aspx" TargetMode="External"/><Relationship Id="rId10" Type="http://schemas.openxmlformats.org/officeDocument/2006/relationships/hyperlink" Target="http://msdn.microsoft.com/en-us/library/system.web.sessionstate.httpsessionstate.keys(VS.71).aspx" TargetMode="External"/><Relationship Id="rId4" Type="http://schemas.openxmlformats.org/officeDocument/2006/relationships/hyperlink" Target="http://msdn.microsoft.com/en-us/library/system.web.sessionstate.httpsessionstate.count(VS.71).aspx" TargetMode="External"/><Relationship Id="rId9" Type="http://schemas.openxmlformats.org/officeDocument/2006/relationships/hyperlink" Target="http://msdn.microsoft.com/en-us/library/system.web.sessionstate.httpsessionstate.issynchronized(VS.71).aspx" TargetMode="External"/><Relationship Id="rId14" Type="http://schemas.openxmlformats.org/officeDocument/2006/relationships/hyperlink" Target="http://msdn.microsoft.com/en-us/library/system.web.sessionstate.httpsessionstate.timeout(VS.71).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en-us/library/system.object(VS.71).aspx" TargetMode="External"/><Relationship Id="rId13" Type="http://schemas.openxmlformats.org/officeDocument/2006/relationships/hyperlink" Target="http://msdn.microsoft.com/en-us/library/system.web.sessionstate.httpsessionstate.removeall(VS.71).aspx" TargetMode="External"/><Relationship Id="rId3" Type="http://schemas.openxmlformats.org/officeDocument/2006/relationships/hyperlink" Target="http://msdn.microsoft.com/en-us/library/system.web.sessionstate.httpsessionstate.abandon(VS.71).aspx" TargetMode="External"/><Relationship Id="rId7" Type="http://schemas.openxmlformats.org/officeDocument/2006/relationships/hyperlink" Target="http://msdn.microsoft.com/en-us/library/system.object.equals(VS.71).aspx" TargetMode="External"/><Relationship Id="rId12" Type="http://schemas.openxmlformats.org/officeDocument/2006/relationships/hyperlink" Target="http://msdn.microsoft.com/en-us/library/system.web.sessionstate.httpsessionstate.remove(VS.71).aspx" TargetMode="External"/><Relationship Id="rId2" Type="http://schemas.openxmlformats.org/officeDocument/2006/relationships/notesSlide" Target="../notesSlides/notesSlide18.xml"/><Relationship Id="rId16" Type="http://schemas.openxmlformats.org/officeDocument/2006/relationships/hyperlink" Target="http://msdn.microsoft.com/en-us/library/system.string(VS.71).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web.sessionstate.httpsessionstate.copyto(VS.71).aspx" TargetMode="External"/><Relationship Id="rId11" Type="http://schemas.openxmlformats.org/officeDocument/2006/relationships/hyperlink" Target="http://msdn.microsoft.com/en-us/library/system.type(VS.71).aspx" TargetMode="External"/><Relationship Id="rId5" Type="http://schemas.openxmlformats.org/officeDocument/2006/relationships/hyperlink" Target="http://msdn.microsoft.com/en-us/library/system.web.sessionstate.httpsessionstate.clear(VS.71).aspx" TargetMode="External"/><Relationship Id="rId15" Type="http://schemas.openxmlformats.org/officeDocument/2006/relationships/hyperlink" Target="http://msdn.microsoft.com/en-us/library/system.object.tostring(VS.71).aspx" TargetMode="External"/><Relationship Id="rId10" Type="http://schemas.openxmlformats.org/officeDocument/2006/relationships/hyperlink" Target="http://msdn.microsoft.com/en-us/library/system.object.gettype(VS.71).aspx" TargetMode="External"/><Relationship Id="rId4" Type="http://schemas.openxmlformats.org/officeDocument/2006/relationships/hyperlink" Target="http://msdn.microsoft.com/en-us/library/system.web.sessionstate.httpsessionstate.add(VS.71).aspx" TargetMode="External"/><Relationship Id="rId9" Type="http://schemas.openxmlformats.org/officeDocument/2006/relationships/hyperlink" Target="http://msdn.microsoft.com/en-us/library/system.web.sessionstate.httpsessionstate.getenumerator(VS.71).aspx" TargetMode="External"/><Relationship Id="rId14" Type="http://schemas.openxmlformats.org/officeDocument/2006/relationships/hyperlink" Target="http://msdn.microsoft.com/en-us/library/system.web.sessionstate.httpsessionstate.removeat(VS.71).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venus.eas.asu.edu/WSRepository/XMLDocReadWriteApp/Default.aspx" TargetMode="Externa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enus.eas.asu.edu/WSRepository/Services/HashSha512/Service.sv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venus.eas.asu.edu/WSRepository/SessionOnlineStore/Default.asp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1814513"/>
            <a:ext cx="7772400" cy="1004887"/>
          </a:xfrm>
        </p:spPr>
        <p:txBody>
          <a:bodyPr/>
          <a:lstStyle/>
          <a:p>
            <a:pPr algn="ctr"/>
            <a:r>
              <a:rPr lang="en-US" sz="2400" dirty="0" smtClean="0"/>
              <a:t>Lecture 21</a:t>
            </a:r>
            <a:br>
              <a:rPr lang="en-US" sz="2400" dirty="0" smtClean="0"/>
            </a:br>
            <a:r>
              <a:rPr lang="en-US" sz="2400" dirty="0" smtClean="0"/>
              <a:t>Web Application State Management</a:t>
            </a:r>
          </a:p>
        </p:txBody>
      </p:sp>
      <p:sp>
        <p:nvSpPr>
          <p:cNvPr id="16387" name="Subtitle 2"/>
          <p:cNvSpPr>
            <a:spLocks noGrp="1"/>
          </p:cNvSpPr>
          <p:nvPr>
            <p:ph type="subTitle" idx="1"/>
          </p:nvPr>
        </p:nvSpPr>
        <p:spPr>
          <a:xfrm>
            <a:off x="1752600" y="3124200"/>
            <a:ext cx="7391400" cy="3581400"/>
          </a:xfrm>
        </p:spPr>
        <p:txBody>
          <a:bodyPr/>
          <a:lstStyle/>
          <a:p>
            <a:pPr marL="347663" indent="-347663" algn="l">
              <a:buFont typeface="Wingdings" pitchFamily="2" charset="2"/>
              <a:buChar char="q"/>
              <a:defRPr/>
            </a:pPr>
            <a:r>
              <a:rPr lang="en-US" i="1" dirty="0" smtClean="0">
                <a:solidFill>
                  <a:schemeClr val="bg1">
                    <a:lumMod val="50000"/>
                  </a:schemeClr>
                </a:solidFill>
              </a:rPr>
              <a:t>View State</a:t>
            </a:r>
          </a:p>
          <a:p>
            <a:pPr marL="347663" indent="-347663" algn="l">
              <a:buFont typeface="Wingdings" pitchFamily="2" charset="2"/>
              <a:buChar char="q"/>
              <a:defRPr/>
            </a:pPr>
            <a:r>
              <a:rPr lang="en-US" i="1" dirty="0" smtClean="0">
                <a:solidFill>
                  <a:schemeClr val="bg1">
                    <a:lumMod val="50000"/>
                  </a:schemeClr>
                </a:solidFill>
              </a:rPr>
              <a:t>Cross Page Posting</a:t>
            </a:r>
          </a:p>
          <a:p>
            <a:pPr marL="347663" indent="-347663" algn="l">
              <a:buFont typeface="Wingdings" pitchFamily="2" charset="2"/>
              <a:buChar char="q"/>
              <a:defRPr/>
            </a:pPr>
            <a:r>
              <a:rPr lang="en-US" i="1" dirty="0" smtClean="0">
                <a:solidFill>
                  <a:schemeClr val="bg1">
                    <a:lumMod val="50000"/>
                  </a:schemeClr>
                </a:solidFill>
              </a:rPr>
              <a:t>Cookies</a:t>
            </a:r>
          </a:p>
          <a:p>
            <a:pPr marL="347663" indent="-347663" algn="l">
              <a:buFont typeface="Wingdings" pitchFamily="2" charset="2"/>
              <a:buChar char="q"/>
              <a:defRPr/>
            </a:pPr>
            <a:r>
              <a:rPr lang="en-US" dirty="0" smtClean="0">
                <a:solidFill>
                  <a:srgbClr val="0000FF"/>
                </a:solidFill>
              </a:rPr>
              <a:t>Session State and Application State</a:t>
            </a:r>
          </a:p>
          <a:p>
            <a:pPr marL="347663" indent="-347663" algn="l">
              <a:buFont typeface="Wingdings" pitchFamily="2" charset="2"/>
              <a:buChar char="q"/>
              <a:defRPr/>
            </a:pPr>
            <a:r>
              <a:rPr lang="en-US" dirty="0">
                <a:solidFill>
                  <a:srgbClr val="0000FF"/>
                </a:solidFill>
              </a:rPr>
              <a:t>Server-Side File System</a:t>
            </a:r>
          </a:p>
          <a:p>
            <a:pPr marL="347663" lvl="1" indent="-347663">
              <a:buClr>
                <a:schemeClr val="folHlink"/>
              </a:buClr>
              <a:buSzPct val="60000"/>
              <a:buFont typeface="Wingdings" pitchFamily="2" charset="2"/>
              <a:buChar char="q"/>
              <a:defRPr/>
            </a:pPr>
            <a:r>
              <a:rPr lang="en-US" dirty="0" smtClean="0"/>
              <a:t>Dynamic Graphics Generation and Processing</a:t>
            </a:r>
          </a:p>
          <a:p>
            <a:pPr marL="347663" indent="-347663" algn="l">
              <a:buFont typeface="Wingdings" pitchFamily="2" charset="2"/>
              <a:buChar char="q"/>
              <a:defRPr/>
            </a:pPr>
            <a:r>
              <a:rPr lang="en-US" i="1" dirty="0" smtClean="0"/>
              <a:t>Caching and Database (in next course)</a:t>
            </a:r>
          </a:p>
          <a:p>
            <a:pPr marL="347663" indent="-347663" algn="l">
              <a:buFont typeface="Wingdings" pitchFamily="2" charset="2"/>
              <a:buChar char="q"/>
              <a:defRPr/>
            </a:pPr>
            <a:endParaRPr lang="en-US" dirty="0" smtClean="0"/>
          </a:p>
        </p:txBody>
      </p:sp>
      <p:sp>
        <p:nvSpPr>
          <p:cNvPr id="3076" name="Right Arrow 1"/>
          <p:cNvSpPr>
            <a:spLocks noChangeArrowheads="1"/>
          </p:cNvSpPr>
          <p:nvPr/>
        </p:nvSpPr>
        <p:spPr bwMode="auto">
          <a:xfrm>
            <a:off x="1143000" y="4770456"/>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
        <p:nvSpPr>
          <p:cNvPr id="3077" name="Rectangle 12"/>
          <p:cNvSpPr>
            <a:spLocks noChangeArrowheads="1"/>
          </p:cNvSpPr>
          <p:nvPr/>
        </p:nvSpPr>
        <p:spPr bwMode="auto">
          <a:xfrm>
            <a:off x="690563" y="762000"/>
            <a:ext cx="7821612"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i="1">
                <a:solidFill>
                  <a:srgbClr val="280099"/>
                </a:solidFill>
              </a:rPr>
              <a:t>CSE 445 / 598</a:t>
            </a:r>
          </a:p>
          <a:p>
            <a:pPr marL="363538" indent="-363538" algn="ctr" defTabSz="966788">
              <a:lnSpc>
                <a:spcPct val="85000"/>
              </a:lnSpc>
              <a:spcBef>
                <a:spcPct val="20000"/>
              </a:spcBef>
            </a:pPr>
            <a:r>
              <a:rPr lang="en-GB" altLang="en-US" sz="3000" i="1">
                <a:solidFill>
                  <a:srgbClr val="280099"/>
                </a:solidFill>
              </a:rPr>
              <a:t>Distributed Software Development</a:t>
            </a:r>
            <a:endParaRPr lang="en-US" altLang="en-US" sz="3000" i="1">
              <a:solidFill>
                <a:srgbClr val="280099"/>
              </a:solidFill>
            </a:endParaRPr>
          </a:p>
        </p:txBody>
      </p:sp>
      <p:grpSp>
        <p:nvGrpSpPr>
          <p:cNvPr id="3078" name="Group 8"/>
          <p:cNvGrpSpPr>
            <a:grpSpLocks/>
          </p:cNvGrpSpPr>
          <p:nvPr/>
        </p:nvGrpSpPr>
        <p:grpSpPr bwMode="auto">
          <a:xfrm>
            <a:off x="217488" y="219075"/>
            <a:ext cx="5802312" cy="674688"/>
            <a:chOff x="76200" y="219075"/>
            <a:chExt cx="6640512" cy="771525"/>
          </a:xfrm>
        </p:grpSpPr>
        <p:pic>
          <p:nvPicPr>
            <p:cNvPr id="3079"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80"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798513" y="1143000"/>
            <a:ext cx="8269287" cy="4608513"/>
          </a:xfrm>
        </p:spPr>
        <p:txBody>
          <a:bodyPr/>
          <a:lstStyle/>
          <a:p>
            <a:pPr>
              <a:buFont typeface="Wingdings" pitchFamily="2" charset="2"/>
              <a:buNone/>
            </a:pPr>
            <a:r>
              <a:rPr lang="en-US" sz="2000" smtClean="0">
                <a:latin typeface="Arial" charset="0"/>
                <a:cs typeface="Arial" charset="0"/>
              </a:rPr>
              <a:t>public partial class _Default : System.Web.UI.Page  </a:t>
            </a:r>
          </a:p>
          <a:p>
            <a:pPr>
              <a:buFont typeface="Wingdings" pitchFamily="2" charset="2"/>
              <a:buNone/>
            </a:pPr>
            <a:r>
              <a:rPr lang="en-US" sz="2000" smtClean="0">
                <a:latin typeface="Arial" charset="0"/>
                <a:cs typeface="Arial" charset="0"/>
              </a:rPr>
              <a:t>{</a:t>
            </a:r>
          </a:p>
          <a:p>
            <a:pPr>
              <a:buFont typeface="Wingdings" pitchFamily="2" charset="2"/>
              <a:buNone/>
            </a:pPr>
            <a:r>
              <a:rPr lang="en-US" sz="2000" smtClean="0">
                <a:latin typeface="Arial" charset="0"/>
                <a:cs typeface="Arial" charset="0"/>
              </a:rPr>
              <a:t>     Book aBook1, aBook2, aBook3;</a:t>
            </a:r>
          </a:p>
          <a:p>
            <a:pPr>
              <a:buFont typeface="Wingdings" pitchFamily="2" charset="2"/>
              <a:buNone/>
            </a:pPr>
            <a:r>
              <a:rPr lang="en-US" sz="2000" smtClean="0">
                <a:latin typeface="Arial" charset="0"/>
                <a:cs typeface="Arial" charset="0"/>
              </a:rPr>
              <a:t>	string indexKey;</a:t>
            </a:r>
          </a:p>
          <a:p>
            <a:pPr>
              <a:buFont typeface="Wingdings" pitchFamily="2" charset="2"/>
              <a:buNone/>
            </a:pPr>
            <a:r>
              <a:rPr lang="en-US" sz="2000" smtClean="0">
                <a:latin typeface="Arial" charset="0"/>
                <a:cs typeface="Arial" charset="0"/>
              </a:rPr>
              <a:t>	protected void </a:t>
            </a:r>
            <a:r>
              <a:rPr lang="en-US" sz="2000" smtClean="0">
                <a:solidFill>
                  <a:srgbClr val="C00000"/>
                </a:solidFill>
                <a:latin typeface="Arial" charset="0"/>
                <a:cs typeface="Arial" charset="0"/>
              </a:rPr>
              <a:t>Page_Load</a:t>
            </a:r>
            <a:r>
              <a:rPr lang="en-US" sz="2000" smtClean="0">
                <a:latin typeface="Arial" charset="0"/>
                <a:cs typeface="Arial" charset="0"/>
              </a:rPr>
              <a:t>(object sender, EventArgs e)  {</a:t>
            </a:r>
          </a:p>
          <a:p>
            <a:pPr>
              <a:buFont typeface="Wingdings" pitchFamily="2" charset="2"/>
              <a:buNone/>
            </a:pPr>
            <a:r>
              <a:rPr lang="en-US" sz="2000" smtClean="0">
                <a:latin typeface="Arial" charset="0"/>
                <a:cs typeface="Arial" charset="0"/>
              </a:rPr>
              <a:t>        if ((</a:t>
            </a:r>
            <a:r>
              <a:rPr lang="en-US" sz="2000" smtClean="0">
                <a:solidFill>
                  <a:srgbClr val="0000FF"/>
                </a:solidFill>
                <a:latin typeface="Arial" charset="0"/>
                <a:cs typeface="Arial" charset="0"/>
              </a:rPr>
              <a:t>Session.Count != 0</a:t>
            </a:r>
            <a:r>
              <a:rPr lang="en-US" sz="2000" smtClean="0">
                <a:latin typeface="Arial" charset="0"/>
                <a:cs typeface="Arial" charset="0"/>
              </a:rPr>
              <a:t>) &amp;&amp; (</a:t>
            </a:r>
            <a:r>
              <a:rPr lang="en-US" sz="2000" smtClean="0">
                <a:solidFill>
                  <a:srgbClr val="0000FF"/>
                </a:solidFill>
                <a:latin typeface="Arial" charset="0"/>
                <a:cs typeface="Arial" charset="0"/>
              </a:rPr>
              <a:t>ListBox1.Items.Count == 0</a:t>
            </a:r>
            <a:r>
              <a:rPr lang="en-US" sz="2000" smtClean="0">
                <a:latin typeface="Arial" charset="0"/>
                <a:cs typeface="Arial" charset="0"/>
              </a:rPr>
              <a:t>))  {</a:t>
            </a:r>
          </a:p>
          <a:p>
            <a:pPr>
              <a:buFont typeface="Wingdings" pitchFamily="2" charset="2"/>
              <a:buNone/>
            </a:pPr>
            <a:r>
              <a:rPr lang="en-US" sz="2000" smtClean="0">
                <a:latin typeface="Arial" charset="0"/>
                <a:cs typeface="Arial" charset="0"/>
              </a:rPr>
              <a:t>		aBook1 = </a:t>
            </a:r>
            <a:r>
              <a:rPr lang="en-US" sz="2000" smtClean="0">
                <a:solidFill>
                  <a:srgbClr val="0000FF"/>
                </a:solidFill>
                <a:latin typeface="Arial" charset="0"/>
                <a:cs typeface="Arial" charset="0"/>
              </a:rPr>
              <a:t>(Book)Session["sBook1"];</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(aBook1._Title);</a:t>
            </a:r>
          </a:p>
          <a:p>
            <a:pPr>
              <a:buFont typeface="Wingdings" pitchFamily="2" charset="2"/>
              <a:buNone/>
            </a:pPr>
            <a:r>
              <a:rPr lang="en-US" sz="2000" smtClean="0">
                <a:latin typeface="Arial" charset="0"/>
                <a:cs typeface="Arial" charset="0"/>
              </a:rPr>
              <a:t>		aBook2 = </a:t>
            </a:r>
            <a:r>
              <a:rPr lang="en-US" sz="2000" smtClean="0">
                <a:solidFill>
                  <a:srgbClr val="0000FF"/>
                </a:solidFill>
                <a:latin typeface="Arial" charset="0"/>
                <a:cs typeface="Arial" charset="0"/>
              </a:rPr>
              <a:t>(Book)Session["sBook2"];</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(aBook2._Title);</a:t>
            </a:r>
          </a:p>
          <a:p>
            <a:pPr>
              <a:buFont typeface="Wingdings" pitchFamily="2" charset="2"/>
              <a:buNone/>
            </a:pPr>
            <a:r>
              <a:rPr lang="en-US" sz="2000" smtClean="0">
                <a:latin typeface="Arial" charset="0"/>
                <a:cs typeface="Arial" charset="0"/>
              </a:rPr>
              <a:t>		aBook3 = </a:t>
            </a:r>
            <a:r>
              <a:rPr lang="en-US" sz="2000" smtClean="0">
                <a:solidFill>
                  <a:srgbClr val="0000FF"/>
                </a:solidFill>
                <a:latin typeface="Arial" charset="0"/>
                <a:cs typeface="Arial" charset="0"/>
              </a:rPr>
              <a:t>(Book)Session["sBook3"];</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(aBook3._Title);</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 Continued next page</a:t>
            </a:r>
          </a:p>
        </p:txBody>
      </p:sp>
      <p:sp>
        <p:nvSpPr>
          <p:cNvPr id="6" name="Rounded Rectangular Callout 5"/>
          <p:cNvSpPr>
            <a:spLocks noChangeArrowheads="1"/>
          </p:cNvSpPr>
          <p:nvPr/>
        </p:nvSpPr>
        <p:spPr bwMode="auto">
          <a:xfrm>
            <a:off x="0" y="3657600"/>
            <a:ext cx="1484313" cy="1600200"/>
          </a:xfrm>
          <a:prstGeom prst="wedgeRoundRectCallout">
            <a:avLst>
              <a:gd name="adj1" fmla="val 68866"/>
              <a:gd name="adj2" fmla="val -70162"/>
              <a:gd name="adj3" fmla="val 16667"/>
            </a:avLst>
          </a:prstGeom>
          <a:solidFill>
            <a:schemeClr val="accent1"/>
          </a:solidFill>
          <a:ln w="9525" algn="ctr">
            <a:noFill/>
            <a:round/>
            <a:headEnd/>
            <a:tailEnd/>
          </a:ln>
        </p:spPr>
        <p:txBody>
          <a:bodyPr/>
          <a:lstStyle/>
          <a:p>
            <a:r>
              <a:rPr lang="en-US" b="0"/>
              <a:t>There is information available in session state</a:t>
            </a:r>
          </a:p>
        </p:txBody>
      </p:sp>
      <p:sp>
        <p:nvSpPr>
          <p:cNvPr id="7" name="Rounded Rectangular Callout 6"/>
          <p:cNvSpPr>
            <a:spLocks noChangeArrowheads="1"/>
          </p:cNvSpPr>
          <p:nvPr/>
        </p:nvSpPr>
        <p:spPr bwMode="auto">
          <a:xfrm>
            <a:off x="7467600" y="3886200"/>
            <a:ext cx="1371600" cy="914400"/>
          </a:xfrm>
          <a:prstGeom prst="wedgeRoundRectCallout">
            <a:avLst>
              <a:gd name="adj1" fmla="val -110477"/>
              <a:gd name="adj2" fmla="val -114523"/>
              <a:gd name="adj3" fmla="val 16667"/>
            </a:avLst>
          </a:prstGeom>
          <a:solidFill>
            <a:schemeClr val="accent1"/>
          </a:solidFill>
          <a:ln w="9525" algn="ctr">
            <a:noFill/>
            <a:round/>
            <a:headEnd/>
            <a:tailEnd/>
          </a:ln>
        </p:spPr>
        <p:txBody>
          <a:bodyPr/>
          <a:lstStyle/>
          <a:p>
            <a:r>
              <a:rPr lang="en-US" b="0"/>
              <a:t>The ListBox is empty</a:t>
            </a:r>
          </a:p>
        </p:txBody>
      </p:sp>
      <p:sp>
        <p:nvSpPr>
          <p:cNvPr id="12293" name="Title 1"/>
          <p:cNvSpPr>
            <a:spLocks noGrp="1"/>
          </p:cNvSpPr>
          <p:nvPr>
            <p:ph type="title"/>
          </p:nvPr>
        </p:nvSpPr>
        <p:spPr>
          <a:xfrm>
            <a:off x="1828800" y="152400"/>
            <a:ext cx="7239000" cy="623888"/>
          </a:xfrm>
        </p:spPr>
        <p:txBody>
          <a:bodyPr/>
          <a:lstStyle/>
          <a:p>
            <a:r>
              <a:rPr lang="en-US" smtClean="0"/>
              <a:t>Default.aspx.cs</a:t>
            </a:r>
          </a:p>
        </p:txBody>
      </p:sp>
      <p:sp>
        <p:nvSpPr>
          <p:cNvPr id="12294" name="Slide Number Placeholder 3"/>
          <p:cNvSpPr>
            <a:spLocks noGrp="1"/>
          </p:cNvSpPr>
          <p:nvPr>
            <p:ph type="sldNum" sz="quarter" idx="12"/>
          </p:nvPr>
        </p:nvSpPr>
        <p:spPr>
          <a:noFill/>
        </p:spPr>
        <p:txBody>
          <a:bodyPr/>
          <a:lstStyle/>
          <a:p>
            <a:fld id="{AB36C6CB-A71E-485F-82F5-2F3C9EC7A829}" type="slidenum">
              <a:rPr lang="en-US" smtClean="0"/>
              <a:pPr/>
              <a:t>10</a:t>
            </a:fld>
            <a:endParaRPr lang="en-US" smtClean="0"/>
          </a:p>
        </p:txBody>
      </p:sp>
      <p:sp>
        <p:nvSpPr>
          <p:cNvPr id="5" name="Rounded Rectangular Callout 4"/>
          <p:cNvSpPr>
            <a:spLocks noChangeArrowheads="1"/>
          </p:cNvSpPr>
          <p:nvPr/>
        </p:nvSpPr>
        <p:spPr bwMode="auto">
          <a:xfrm>
            <a:off x="6629400" y="1371600"/>
            <a:ext cx="2438400" cy="1179513"/>
          </a:xfrm>
          <a:prstGeom prst="wedgeRoundRectCallout">
            <a:avLst>
              <a:gd name="adj1" fmla="val -157912"/>
              <a:gd name="adj2" fmla="val 59486"/>
              <a:gd name="adj3" fmla="val 16667"/>
            </a:avLst>
          </a:prstGeom>
          <a:solidFill>
            <a:schemeClr val="accent1"/>
          </a:solidFill>
          <a:ln w="9525" algn="ctr">
            <a:noFill/>
            <a:round/>
            <a:headEnd/>
            <a:tailEnd/>
          </a:ln>
        </p:spPr>
        <p:txBody>
          <a:bodyPr/>
          <a:lstStyle/>
          <a:p>
            <a:r>
              <a:rPr lang="en-US" sz="2000" b="0" dirty="0"/>
              <a:t>Code to be executed every time the page is loaded/reloaded.</a:t>
            </a:r>
          </a:p>
        </p:txBody>
      </p:sp>
      <p:pic>
        <p:nvPicPr>
          <p:cNvPr id="12296" name="Picture 9"/>
          <p:cNvPicPr>
            <a:picLocks noChangeAspect="1" noChangeArrowheads="1"/>
          </p:cNvPicPr>
          <p:nvPr/>
        </p:nvPicPr>
        <p:blipFill>
          <a:blip r:embed="rId3" cstate="print"/>
          <a:srcRect/>
          <a:stretch>
            <a:fillRect/>
          </a:stretch>
        </p:blipFill>
        <p:spPr bwMode="auto">
          <a:xfrm>
            <a:off x="6096000" y="5197475"/>
            <a:ext cx="3048000" cy="166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Default.aspx.cs (Contd.)</a:t>
            </a:r>
          </a:p>
        </p:txBody>
      </p:sp>
      <p:sp>
        <p:nvSpPr>
          <p:cNvPr id="13315" name="Content Placeholder 2"/>
          <p:cNvSpPr>
            <a:spLocks noGrp="1"/>
          </p:cNvSpPr>
          <p:nvPr>
            <p:ph idx="1"/>
          </p:nvPr>
        </p:nvSpPr>
        <p:spPr>
          <a:xfrm>
            <a:off x="-76200" y="990600"/>
            <a:ext cx="8534400" cy="1524000"/>
          </a:xfrm>
        </p:spPr>
        <p:txBody>
          <a:bodyPr/>
          <a:lstStyle/>
          <a:p>
            <a:pPr>
              <a:buFont typeface="Wingdings" pitchFamily="2" charset="2"/>
              <a:buNone/>
            </a:pPr>
            <a:r>
              <a:rPr lang="en-US" sz="2000" smtClean="0">
                <a:latin typeface="Arial" charset="0"/>
                <a:cs typeface="Arial" charset="0"/>
              </a:rPr>
              <a:t>    protected void btnSeller_Click(object sender, EventArgs e)</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Response.Redirect("Seller.aspx");</a:t>
            </a:r>
          </a:p>
          <a:p>
            <a:pPr>
              <a:buFont typeface="Wingdings" pitchFamily="2" charset="2"/>
              <a:buNone/>
            </a:pPr>
            <a:r>
              <a:rPr lang="en-US" sz="2000" smtClean="0">
                <a:latin typeface="Arial" charset="0"/>
                <a:cs typeface="Arial" charset="0"/>
              </a:rPr>
              <a:t>    }</a:t>
            </a:r>
          </a:p>
        </p:txBody>
      </p:sp>
      <p:sp>
        <p:nvSpPr>
          <p:cNvPr id="13316" name="Slide Number Placeholder 3"/>
          <p:cNvSpPr>
            <a:spLocks noGrp="1"/>
          </p:cNvSpPr>
          <p:nvPr>
            <p:ph type="sldNum" sz="quarter" idx="12"/>
          </p:nvPr>
        </p:nvSpPr>
        <p:spPr>
          <a:noFill/>
        </p:spPr>
        <p:txBody>
          <a:bodyPr/>
          <a:lstStyle/>
          <a:p>
            <a:fld id="{AA1E23A4-B85B-459A-B919-552C2EA6DBA4}" type="slidenum">
              <a:rPr lang="en-US" smtClean="0"/>
              <a:pPr/>
              <a:t>11</a:t>
            </a:fld>
            <a:endParaRPr lang="en-US" smtClean="0"/>
          </a:p>
        </p:txBody>
      </p:sp>
      <p:sp>
        <p:nvSpPr>
          <p:cNvPr id="13317" name="Rounded Rectangular Callout 6"/>
          <p:cNvSpPr>
            <a:spLocks noChangeArrowheads="1"/>
          </p:cNvSpPr>
          <p:nvPr/>
        </p:nvSpPr>
        <p:spPr bwMode="auto">
          <a:xfrm>
            <a:off x="6324600" y="1524000"/>
            <a:ext cx="2286000" cy="762000"/>
          </a:xfrm>
          <a:prstGeom prst="wedgeRoundRectCallout">
            <a:avLst>
              <a:gd name="adj1" fmla="val -124903"/>
              <a:gd name="adj2" fmla="val 4194"/>
              <a:gd name="adj3" fmla="val 16667"/>
            </a:avLst>
          </a:prstGeom>
          <a:solidFill>
            <a:schemeClr val="accent1"/>
          </a:solidFill>
          <a:ln w="9525" algn="ctr">
            <a:solidFill>
              <a:schemeClr val="tx1"/>
            </a:solidFill>
            <a:round/>
            <a:headEnd/>
            <a:tailEnd/>
          </a:ln>
        </p:spPr>
        <p:txBody>
          <a:bodyPr/>
          <a:lstStyle/>
          <a:p>
            <a:r>
              <a:rPr lang="en-US" b="0"/>
              <a:t>Jump to from Default page to Seller page</a:t>
            </a:r>
          </a:p>
        </p:txBody>
      </p:sp>
      <p:sp>
        <p:nvSpPr>
          <p:cNvPr id="8" name="Content Placeholder 2"/>
          <p:cNvSpPr txBox="1">
            <a:spLocks/>
          </p:cNvSpPr>
          <p:nvPr/>
        </p:nvSpPr>
        <p:spPr bwMode="auto">
          <a:xfrm>
            <a:off x="152400" y="2438400"/>
            <a:ext cx="8534400" cy="426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protected void </a:t>
            </a:r>
            <a:r>
              <a:rPr lang="en-US" sz="2000" b="0" kern="0" dirty="0" err="1">
                <a:latin typeface="Arial" charset="0"/>
                <a:cs typeface="Arial" charset="0"/>
              </a:rPr>
              <a:t>btnViewBook_Click</a:t>
            </a:r>
            <a:r>
              <a:rPr lang="en-US" sz="2000" b="0" kern="0" dirty="0">
                <a:latin typeface="Arial" charset="0"/>
                <a:cs typeface="Arial" charset="0"/>
              </a:rPr>
              <a:t>(object sender, EventArgs e)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if (</a:t>
            </a:r>
            <a:r>
              <a:rPr lang="en-US" sz="2000" b="0" kern="0" dirty="0" err="1">
                <a:latin typeface="Arial" charset="0"/>
                <a:cs typeface="Arial" charset="0"/>
              </a:rPr>
              <a:t>ListBoxCatelog.SelectedIndex</a:t>
            </a:r>
            <a:r>
              <a:rPr lang="en-US" sz="2000" b="0" kern="0" dirty="0">
                <a:latin typeface="Arial" charset="0"/>
                <a:cs typeface="Arial" charset="0"/>
              </a:rPr>
              <a:t> &lt; 0 )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lblTitle.Text</a:t>
            </a:r>
            <a:r>
              <a:rPr lang="en-US" sz="2000" b="0" kern="0" dirty="0">
                <a:latin typeface="Arial" charset="0"/>
                <a:cs typeface="Arial" charset="0"/>
              </a:rPr>
              <a:t> = "Please select a book in the list above";</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else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string num = </a:t>
            </a:r>
            <a:r>
              <a:rPr lang="en-US" sz="2000" b="0" kern="0" dirty="0" err="1">
                <a:latin typeface="Arial" charset="0"/>
                <a:cs typeface="Arial" charset="0"/>
              </a:rPr>
              <a:t>Convert.ToString</a:t>
            </a:r>
            <a:r>
              <a:rPr lang="en-US" sz="2000" b="0" kern="0" dirty="0">
                <a:latin typeface="Arial" charset="0"/>
                <a:cs typeface="Arial" charset="0"/>
              </a:rPr>
              <a:t>(</a:t>
            </a:r>
            <a:r>
              <a:rPr lang="en-US" sz="2000" b="0" kern="0" dirty="0" err="1">
                <a:solidFill>
                  <a:srgbClr val="3333CC"/>
                </a:solidFill>
                <a:latin typeface="Arial" charset="0"/>
                <a:cs typeface="Arial" charset="0"/>
              </a:rPr>
              <a:t>ListBoxCatelog.SelectedIndex</a:t>
            </a:r>
            <a:r>
              <a:rPr lang="en-US" sz="2000" b="0" kern="0" dirty="0">
                <a:latin typeface="Arial" charset="0"/>
                <a:cs typeface="Arial" charset="0"/>
              </a:rPr>
              <a:t> + 1);</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indexKey</a:t>
            </a:r>
            <a:r>
              <a:rPr lang="en-US" sz="2000" b="0" kern="0" dirty="0">
                <a:latin typeface="Arial" charset="0"/>
                <a:cs typeface="Arial" charset="0"/>
              </a:rPr>
              <a:t> = "</a:t>
            </a:r>
            <a:r>
              <a:rPr lang="en-US" sz="2000" b="0" kern="0" dirty="0" err="1">
                <a:latin typeface="Arial" charset="0"/>
                <a:cs typeface="Arial" charset="0"/>
              </a:rPr>
              <a:t>sBook</a:t>
            </a:r>
            <a:r>
              <a:rPr lang="en-US" sz="2000" b="0" kern="0" dirty="0">
                <a:latin typeface="Arial" charset="0"/>
                <a:cs typeface="Arial" charset="0"/>
              </a:rPr>
              <a:t>" + num;  // Find </a:t>
            </a:r>
            <a:r>
              <a:rPr lang="en-US" sz="2000" b="0" kern="0" dirty="0" smtClean="0">
                <a:latin typeface="Arial" charset="0"/>
                <a:cs typeface="Arial" charset="0"/>
              </a:rPr>
              <a:t>the selected </a:t>
            </a:r>
            <a:r>
              <a:rPr lang="en-US" sz="2000" b="0" kern="0" dirty="0">
                <a:latin typeface="Arial" charset="0"/>
                <a:cs typeface="Arial" charset="0"/>
              </a:rPr>
              <a:t>book</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Book </a:t>
            </a:r>
            <a:r>
              <a:rPr lang="en-US" sz="2000" b="0" kern="0" dirty="0" err="1">
                <a:latin typeface="Arial" charset="0"/>
                <a:cs typeface="Arial" charset="0"/>
              </a:rPr>
              <a:t>aBook</a:t>
            </a:r>
            <a:r>
              <a:rPr lang="en-US" sz="2000" b="0" kern="0" dirty="0">
                <a:latin typeface="Arial" charset="0"/>
                <a:cs typeface="Arial" charset="0"/>
              </a:rPr>
              <a:t> = </a:t>
            </a:r>
            <a:r>
              <a:rPr lang="en-US" sz="2000" b="0" kern="0" dirty="0">
                <a:solidFill>
                  <a:srgbClr val="0000FF"/>
                </a:solidFill>
                <a:latin typeface="Arial" charset="0"/>
                <a:cs typeface="Arial" charset="0"/>
              </a:rPr>
              <a:t>(Book)Session[</a:t>
            </a:r>
            <a:r>
              <a:rPr lang="en-US" sz="2000" b="0" kern="0" dirty="0" err="1">
                <a:solidFill>
                  <a:srgbClr val="0000FF"/>
                </a:solidFill>
                <a:latin typeface="Arial" charset="0"/>
                <a:cs typeface="Arial" charset="0"/>
              </a:rPr>
              <a:t>indexKey</a:t>
            </a:r>
            <a:r>
              <a:rPr lang="en-US" sz="2000" b="0" kern="0" dirty="0">
                <a:solidFill>
                  <a:srgbClr val="0000FF"/>
                </a:solidFill>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lblTitle.Text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/&gt;Title: " + </a:t>
            </a:r>
            <a:r>
              <a:rPr lang="en-US" sz="2000" b="0" kern="0" dirty="0" err="1">
                <a:latin typeface="Arial" charset="0"/>
                <a:cs typeface="Arial" charset="0"/>
              </a:rPr>
              <a:t>aBook._Title</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lblIsbn.Text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/&gt;ISBN: " + </a:t>
            </a:r>
            <a:r>
              <a:rPr lang="en-US" sz="2000" b="0" kern="0" dirty="0" err="1">
                <a:latin typeface="Arial" charset="0"/>
                <a:cs typeface="Arial" charset="0"/>
              </a:rPr>
              <a:t>aBook._Isbn</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lblPrice.Text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/&gt;Price: " + </a:t>
            </a:r>
            <a:r>
              <a:rPr lang="en-US" sz="2000" b="0" kern="0" dirty="0" err="1">
                <a:latin typeface="Arial" charset="0"/>
                <a:cs typeface="Arial" charset="0"/>
              </a:rPr>
              <a:t>aBook._Price</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p>
        </p:txBody>
      </p:sp>
      <p:sp>
        <p:nvSpPr>
          <p:cNvPr id="6" name="Rounded Rectangular Callout 5"/>
          <p:cNvSpPr>
            <a:spLocks noChangeArrowheads="1"/>
          </p:cNvSpPr>
          <p:nvPr/>
        </p:nvSpPr>
        <p:spPr bwMode="auto">
          <a:xfrm>
            <a:off x="6781800" y="2819400"/>
            <a:ext cx="1981200" cy="381000"/>
          </a:xfrm>
          <a:prstGeom prst="wedgeRoundRectCallout">
            <a:avLst>
              <a:gd name="adj1" fmla="val -123894"/>
              <a:gd name="adj2" fmla="val 8745"/>
              <a:gd name="adj3" fmla="val 16667"/>
            </a:avLst>
          </a:prstGeom>
          <a:solidFill>
            <a:schemeClr val="accent1"/>
          </a:solidFill>
          <a:ln w="9525" algn="ctr">
            <a:solidFill>
              <a:schemeClr val="tx1"/>
            </a:solidFill>
            <a:round/>
            <a:headEnd/>
            <a:tailEnd/>
          </a:ln>
        </p:spPr>
        <p:txBody>
          <a:bodyPr/>
          <a:lstStyle/>
          <a:p>
            <a:r>
              <a:rPr lang="en-US" b="0"/>
              <a:t>No item selected</a:t>
            </a:r>
          </a:p>
        </p:txBody>
      </p:sp>
      <p:pic>
        <p:nvPicPr>
          <p:cNvPr id="13321" name="Picture 9"/>
          <p:cNvPicPr>
            <a:picLocks noChangeAspect="1" noChangeArrowheads="1"/>
          </p:cNvPicPr>
          <p:nvPr/>
        </p:nvPicPr>
        <p:blipFill>
          <a:blip r:embed="rId3" cstate="print"/>
          <a:srcRect/>
          <a:stretch>
            <a:fillRect/>
          </a:stretch>
        </p:blipFill>
        <p:spPr bwMode="auto">
          <a:xfrm>
            <a:off x="6367463" y="4697413"/>
            <a:ext cx="2776537" cy="2019300"/>
          </a:xfrm>
          <a:prstGeom prst="rect">
            <a:avLst/>
          </a:prstGeom>
          <a:noFill/>
          <a:ln w="9525">
            <a:noFill/>
            <a:miter lim="800000"/>
            <a:headEnd/>
            <a:tailEnd/>
          </a:ln>
        </p:spPr>
      </p:pic>
      <p:sp>
        <p:nvSpPr>
          <p:cNvPr id="2" name="Rounded Rectangle 1"/>
          <p:cNvSpPr>
            <a:spLocks noChangeArrowheads="1"/>
          </p:cNvSpPr>
          <p:nvPr/>
        </p:nvSpPr>
        <p:spPr bwMode="auto">
          <a:xfrm>
            <a:off x="6367463" y="5821363"/>
            <a:ext cx="1328737" cy="304800"/>
          </a:xfrm>
          <a:prstGeom prst="roundRect">
            <a:avLst>
              <a:gd name="adj" fmla="val 16667"/>
            </a:avLst>
          </a:prstGeom>
          <a:noFill/>
          <a:ln w="28575" algn="ctr">
            <a:solidFill>
              <a:srgbClr val="FF0000"/>
            </a:solidFill>
            <a:round/>
            <a:headEnd/>
            <a:tailEnd/>
          </a:ln>
        </p:spPr>
        <p:txBody>
          <a:bodyPr/>
          <a:lstStyle/>
          <a:p>
            <a:endParaRPr lang="en-US"/>
          </a:p>
        </p:txBody>
      </p:sp>
      <p:sp>
        <p:nvSpPr>
          <p:cNvPr id="11" name="Rounded Rectangle 10"/>
          <p:cNvSpPr>
            <a:spLocks noChangeArrowheads="1"/>
          </p:cNvSpPr>
          <p:nvPr/>
        </p:nvSpPr>
        <p:spPr bwMode="auto">
          <a:xfrm>
            <a:off x="1905000" y="2489200"/>
            <a:ext cx="2362200" cy="304800"/>
          </a:xfrm>
          <a:prstGeom prst="roundRect">
            <a:avLst>
              <a:gd name="adj" fmla="val 16667"/>
            </a:avLst>
          </a:prstGeom>
          <a:noFill/>
          <a:ln w="12700" algn="ctr">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3321"/>
                                        </p:tgtEl>
                                        <p:attrNameLst>
                                          <p:attrName>style.visibility</p:attrName>
                                        </p:attrNameLst>
                                      </p:cBhvr>
                                      <p:to>
                                        <p:strVal val="visible"/>
                                      </p:to>
                                    </p:set>
                                    <p:anim calcmode="lin" valueType="num">
                                      <p:cBhvr>
                                        <p:cTn id="15" dur="500" fill="hold"/>
                                        <p:tgtEl>
                                          <p:spTgt spid="13321"/>
                                        </p:tgtEl>
                                        <p:attrNameLst>
                                          <p:attrName>ppt_w</p:attrName>
                                        </p:attrNameLst>
                                      </p:cBhvr>
                                      <p:tavLst>
                                        <p:tav tm="0">
                                          <p:val>
                                            <p:fltVal val="0"/>
                                          </p:val>
                                        </p:tav>
                                        <p:tav tm="100000">
                                          <p:val>
                                            <p:strVal val="#ppt_w"/>
                                          </p:val>
                                        </p:tav>
                                      </p:tavLst>
                                    </p:anim>
                                    <p:anim calcmode="lin" valueType="num">
                                      <p:cBhvr>
                                        <p:cTn id="16" dur="500" fill="hold"/>
                                        <p:tgtEl>
                                          <p:spTgt spid="13321"/>
                                        </p:tgtEl>
                                        <p:attrNameLst>
                                          <p:attrName>ppt_h</p:attrName>
                                        </p:attrNameLst>
                                      </p:cBhvr>
                                      <p:tavLst>
                                        <p:tav tm="0">
                                          <p:val>
                                            <p:fltVal val="0"/>
                                          </p:val>
                                        </p:tav>
                                        <p:tav tm="100000">
                                          <p:val>
                                            <p:strVal val="#ppt_h"/>
                                          </p:val>
                                        </p:tav>
                                      </p:tavLst>
                                    </p:anim>
                                    <p:animEffect transition="in" filter="fade">
                                      <p:cBhvr>
                                        <p:cTn id="17" dur="500"/>
                                        <p:tgtEl>
                                          <p:spTgt spid="13321"/>
                                        </p:tgtEl>
                                      </p:cBhvr>
                                    </p:animEffect>
                                  </p:childTnLst>
                                </p:cTn>
                              </p:par>
                            </p:childTnLst>
                          </p:cTn>
                        </p:par>
                        <p:par>
                          <p:cTn id="18" fill="hold" nodeType="afterGroup">
                            <p:stCondLst>
                              <p:cond delay="1500"/>
                            </p:stCondLst>
                            <p:childTnLst>
                              <p:par>
                                <p:cTn id="19" presetID="3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par>
                          <p:cTn id="25" fill="hold" nodeType="afterGroup">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90"/>
                                          </p:val>
                                        </p:tav>
                                        <p:tav tm="100000">
                                          <p:val>
                                            <p:fltVal val="0"/>
                                          </p:val>
                                        </p:tav>
                                      </p:tavLst>
                                    </p:anim>
                                    <p:animEffect transition="in" filter="fade">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5"/>
          <p:cNvGrpSpPr>
            <a:grpSpLocks/>
          </p:cNvGrpSpPr>
          <p:nvPr/>
        </p:nvGrpSpPr>
        <p:grpSpPr bwMode="auto">
          <a:xfrm>
            <a:off x="5399088" y="3733800"/>
            <a:ext cx="2830512" cy="3057525"/>
            <a:chOff x="6350" y="1008063"/>
            <a:chExt cx="3619500" cy="3910013"/>
          </a:xfrm>
        </p:grpSpPr>
        <p:pic>
          <p:nvPicPr>
            <p:cNvPr id="14345" name="Picture 6"/>
            <p:cNvPicPr>
              <a:picLocks noChangeAspect="1" noChangeArrowheads="1"/>
            </p:cNvPicPr>
            <p:nvPr/>
          </p:nvPicPr>
          <p:blipFill>
            <a:blip r:embed="rId3" cstate="print"/>
            <a:srcRect/>
            <a:stretch>
              <a:fillRect/>
            </a:stretch>
          </p:blipFill>
          <p:spPr bwMode="auto">
            <a:xfrm>
              <a:off x="60325" y="1195388"/>
              <a:ext cx="3559175" cy="3375025"/>
            </a:xfrm>
            <a:prstGeom prst="rect">
              <a:avLst/>
            </a:prstGeom>
            <a:noFill/>
            <a:ln w="9525">
              <a:noFill/>
              <a:miter lim="800000"/>
              <a:headEnd/>
              <a:tailEnd/>
            </a:ln>
          </p:spPr>
        </p:pic>
        <p:sp>
          <p:nvSpPr>
            <p:cNvPr id="14346" name="Freeform 8"/>
            <p:cNvSpPr>
              <a:spLocks noEditPoints="1"/>
            </p:cNvSpPr>
            <p:nvPr/>
          </p:nvSpPr>
          <p:spPr bwMode="auto">
            <a:xfrm>
              <a:off x="6350" y="1008063"/>
              <a:ext cx="3619500" cy="3910013"/>
            </a:xfrm>
            <a:custGeom>
              <a:avLst/>
              <a:gdLst>
                <a:gd name="T0" fmla="*/ 0 w 4752"/>
                <a:gd name="T1" fmla="*/ 2147483647 h 5136"/>
                <a:gd name="T2" fmla="*/ 2147483647 w 4752"/>
                <a:gd name="T3" fmla="*/ 0 h 5136"/>
                <a:gd name="T4" fmla="*/ 2147483647 w 4752"/>
                <a:gd name="T5" fmla="*/ 0 h 5136"/>
                <a:gd name="T6" fmla="*/ 2147483647 w 4752"/>
                <a:gd name="T7" fmla="*/ 2147483647 h 5136"/>
                <a:gd name="T8" fmla="*/ 2147483647 w 4752"/>
                <a:gd name="T9" fmla="*/ 2147483647 h 5136"/>
                <a:gd name="T10" fmla="*/ 2147483647 w 4752"/>
                <a:gd name="T11" fmla="*/ 2147483647 h 5136"/>
                <a:gd name="T12" fmla="*/ 2147483647 w 4752"/>
                <a:gd name="T13" fmla="*/ 2147483647 h 5136"/>
                <a:gd name="T14" fmla="*/ 0 w 4752"/>
                <a:gd name="T15" fmla="*/ 2147483647 h 5136"/>
                <a:gd name="T16" fmla="*/ 0 w 4752"/>
                <a:gd name="T17" fmla="*/ 2147483647 h 5136"/>
                <a:gd name="T18" fmla="*/ 2147483647 w 4752"/>
                <a:gd name="T19" fmla="*/ 2147483647 h 5136"/>
                <a:gd name="T20" fmla="*/ 2147483647 w 4752"/>
                <a:gd name="T21" fmla="*/ 2147483647 h 5136"/>
                <a:gd name="T22" fmla="*/ 2147483647 w 4752"/>
                <a:gd name="T23" fmla="*/ 2147483647 h 5136"/>
                <a:gd name="T24" fmla="*/ 2147483647 w 4752"/>
                <a:gd name="T25" fmla="*/ 2147483647 h 5136"/>
                <a:gd name="T26" fmla="*/ 2147483647 w 4752"/>
                <a:gd name="T27" fmla="*/ 2147483647 h 5136"/>
                <a:gd name="T28" fmla="*/ 2147483647 w 4752"/>
                <a:gd name="T29" fmla="*/ 2147483647 h 5136"/>
                <a:gd name="T30" fmla="*/ 2147483647 w 4752"/>
                <a:gd name="T31" fmla="*/ 2147483647 h 5136"/>
                <a:gd name="T32" fmla="*/ 2147483647 w 4752"/>
                <a:gd name="T33" fmla="*/ 2147483647 h 5136"/>
                <a:gd name="T34" fmla="*/ 2147483647 w 4752"/>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52"/>
                <a:gd name="T55" fmla="*/ 0 h 5136"/>
                <a:gd name="T56" fmla="*/ 4752 w 4752"/>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52" h="5136">
                  <a:moveTo>
                    <a:pt x="0" y="8"/>
                  </a:moveTo>
                  <a:cubicBezTo>
                    <a:pt x="0" y="4"/>
                    <a:pt x="4" y="0"/>
                    <a:pt x="8" y="0"/>
                  </a:cubicBezTo>
                  <a:lnTo>
                    <a:pt x="4744" y="0"/>
                  </a:lnTo>
                  <a:cubicBezTo>
                    <a:pt x="4749" y="0"/>
                    <a:pt x="4752" y="4"/>
                    <a:pt x="4752" y="8"/>
                  </a:cubicBezTo>
                  <a:lnTo>
                    <a:pt x="4752" y="5128"/>
                  </a:lnTo>
                  <a:cubicBezTo>
                    <a:pt x="4752" y="5133"/>
                    <a:pt x="4749" y="5136"/>
                    <a:pt x="4744" y="5136"/>
                  </a:cubicBezTo>
                  <a:lnTo>
                    <a:pt x="8" y="5136"/>
                  </a:lnTo>
                  <a:cubicBezTo>
                    <a:pt x="4" y="5136"/>
                    <a:pt x="0" y="5133"/>
                    <a:pt x="0" y="5128"/>
                  </a:cubicBezTo>
                  <a:lnTo>
                    <a:pt x="0" y="8"/>
                  </a:lnTo>
                  <a:close/>
                  <a:moveTo>
                    <a:pt x="16" y="5128"/>
                  </a:moveTo>
                  <a:lnTo>
                    <a:pt x="8" y="5120"/>
                  </a:lnTo>
                  <a:lnTo>
                    <a:pt x="4744" y="5120"/>
                  </a:lnTo>
                  <a:lnTo>
                    <a:pt x="4736" y="5128"/>
                  </a:lnTo>
                  <a:lnTo>
                    <a:pt x="4736" y="8"/>
                  </a:lnTo>
                  <a:lnTo>
                    <a:pt x="4744"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
        <p:nvSpPr>
          <p:cNvPr id="14339" name="Title 1"/>
          <p:cNvSpPr>
            <a:spLocks noGrp="1"/>
          </p:cNvSpPr>
          <p:nvPr>
            <p:ph type="title"/>
          </p:nvPr>
        </p:nvSpPr>
        <p:spPr/>
        <p:txBody>
          <a:bodyPr/>
          <a:lstStyle/>
          <a:p>
            <a:r>
              <a:rPr lang="en-US" smtClean="0"/>
              <a:t>Default.aspx.cs: Add to Cart Button</a:t>
            </a:r>
          </a:p>
        </p:txBody>
      </p:sp>
      <p:sp>
        <p:nvSpPr>
          <p:cNvPr id="14340" name="Content Placeholder 2"/>
          <p:cNvSpPr>
            <a:spLocks noGrp="1"/>
          </p:cNvSpPr>
          <p:nvPr>
            <p:ph idx="1"/>
          </p:nvPr>
        </p:nvSpPr>
        <p:spPr>
          <a:xfrm>
            <a:off x="533400" y="1143000"/>
            <a:ext cx="8534400" cy="3276600"/>
          </a:xfrm>
        </p:spPr>
        <p:txBody>
          <a:bodyPr/>
          <a:lstStyle/>
          <a:p>
            <a:pPr>
              <a:buFont typeface="Wingdings" pitchFamily="2" charset="2"/>
              <a:buNone/>
            </a:pPr>
            <a:r>
              <a:rPr lang="en-US" sz="2000" dirty="0" smtClean="0">
                <a:latin typeface="Arial" charset="0"/>
                <a:cs typeface="Arial" charset="0"/>
              </a:rPr>
              <a:t>protected void </a:t>
            </a:r>
            <a:r>
              <a:rPr lang="en-US" sz="2000" dirty="0" err="1" smtClean="0">
                <a:latin typeface="Arial" charset="0"/>
                <a:cs typeface="Arial" charset="0"/>
              </a:rPr>
              <a:t>btnAddToCart_Click</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a:buFont typeface="Wingdings" pitchFamily="2" charset="2"/>
              <a:buNone/>
            </a:pPr>
            <a:r>
              <a:rPr lang="en-US" sz="2000" dirty="0" smtClean="0">
                <a:latin typeface="Arial" charset="0"/>
                <a:cs typeface="Arial" charset="0"/>
              </a:rPr>
              <a:t>{</a:t>
            </a:r>
          </a:p>
          <a:p>
            <a:pPr>
              <a:buFont typeface="Wingdings" pitchFamily="2" charset="2"/>
              <a:buNone/>
            </a:pPr>
            <a:r>
              <a:rPr lang="en-US" sz="2000" dirty="0" smtClean="0">
                <a:latin typeface="Arial" charset="0"/>
                <a:cs typeface="Arial" charset="0"/>
              </a:rPr>
              <a:t>        string </a:t>
            </a:r>
            <a:r>
              <a:rPr lang="en-US" sz="2000" dirty="0" err="1" smtClean="0">
                <a:latin typeface="Arial" charset="0"/>
                <a:cs typeface="Arial" charset="0"/>
              </a:rPr>
              <a:t>num</a:t>
            </a:r>
            <a:r>
              <a:rPr lang="en-US" sz="2000" dirty="0" smtClean="0">
                <a:latin typeface="Arial" charset="0"/>
                <a:cs typeface="Arial" charset="0"/>
              </a:rPr>
              <a:t> = </a:t>
            </a:r>
            <a:r>
              <a:rPr lang="en-US" sz="2000" dirty="0" err="1" smtClean="0">
                <a:latin typeface="Arial" charset="0"/>
                <a:cs typeface="Arial" charset="0"/>
              </a:rPr>
              <a:t>Convert.ToString</a:t>
            </a:r>
            <a:r>
              <a:rPr lang="en-US" sz="2000" dirty="0" smtClean="0">
                <a:latin typeface="Arial" charset="0"/>
                <a:cs typeface="Arial" charset="0"/>
              </a:rPr>
              <a:t>(</a:t>
            </a:r>
            <a:r>
              <a:rPr lang="en-US" sz="2000" dirty="0" err="1" smtClean="0">
                <a:latin typeface="Arial" charset="0"/>
                <a:cs typeface="Arial" charset="0"/>
              </a:rPr>
              <a:t>ListBoxCatelog.SelectedIndex</a:t>
            </a:r>
            <a:r>
              <a:rPr lang="en-US" sz="2000" dirty="0" smtClean="0">
                <a:latin typeface="Arial" charset="0"/>
                <a:cs typeface="Arial" charset="0"/>
              </a:rPr>
              <a:t> + 1);</a:t>
            </a:r>
          </a:p>
          <a:p>
            <a:pPr>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indexKey</a:t>
            </a:r>
            <a:r>
              <a:rPr lang="en-US" sz="2000" dirty="0" smtClean="0">
                <a:latin typeface="Arial" charset="0"/>
                <a:cs typeface="Arial" charset="0"/>
              </a:rPr>
              <a:t> = "</a:t>
            </a:r>
            <a:r>
              <a:rPr lang="en-US" sz="2000" dirty="0" err="1" smtClean="0">
                <a:latin typeface="Arial" charset="0"/>
                <a:cs typeface="Arial" charset="0"/>
              </a:rPr>
              <a:t>sBook</a:t>
            </a:r>
            <a:r>
              <a:rPr lang="en-US" sz="2000" dirty="0" smtClean="0">
                <a:latin typeface="Arial" charset="0"/>
                <a:cs typeface="Arial" charset="0"/>
              </a:rPr>
              <a:t>" + </a:t>
            </a:r>
            <a:r>
              <a:rPr lang="en-US" sz="2000" dirty="0" err="1" smtClean="0">
                <a:latin typeface="Arial" charset="0"/>
                <a:cs typeface="Arial" charset="0"/>
              </a:rPr>
              <a:t>num</a:t>
            </a:r>
            <a:r>
              <a:rPr lang="en-US" sz="2000" dirty="0" smtClean="0">
                <a:latin typeface="Arial" charset="0"/>
                <a:cs typeface="Arial" charset="0"/>
              </a:rPr>
              <a:t>;  // Find selected book</a:t>
            </a:r>
          </a:p>
          <a:p>
            <a:pPr>
              <a:buFont typeface="Wingdings" pitchFamily="2" charset="2"/>
              <a:buNone/>
            </a:pPr>
            <a:r>
              <a:rPr lang="en-US" sz="2000" dirty="0" smtClean="0">
                <a:latin typeface="Arial" charset="0"/>
                <a:cs typeface="Arial" charset="0"/>
              </a:rPr>
              <a:t>        Book </a:t>
            </a:r>
            <a:r>
              <a:rPr lang="en-US" sz="2000" dirty="0" err="1" smtClean="0">
                <a:latin typeface="Arial" charset="0"/>
                <a:cs typeface="Arial" charset="0"/>
              </a:rPr>
              <a:t>sBook</a:t>
            </a:r>
            <a:r>
              <a:rPr lang="en-US" sz="2000" dirty="0" smtClean="0">
                <a:latin typeface="Arial" charset="0"/>
                <a:cs typeface="Arial" charset="0"/>
              </a:rPr>
              <a:t> = </a:t>
            </a:r>
            <a:r>
              <a:rPr lang="en-US" sz="2000" dirty="0" smtClean="0">
                <a:solidFill>
                  <a:srgbClr val="0000FF"/>
                </a:solidFill>
                <a:latin typeface="Arial" charset="0"/>
                <a:cs typeface="Arial" charset="0"/>
              </a:rPr>
              <a:t>(Book)Session[</a:t>
            </a:r>
            <a:r>
              <a:rPr lang="en-US" sz="2000" dirty="0" err="1" smtClean="0">
                <a:solidFill>
                  <a:srgbClr val="0000FF"/>
                </a:solidFill>
                <a:latin typeface="Arial" charset="0"/>
                <a:cs typeface="Arial" charset="0"/>
              </a:rPr>
              <a:t>indexKey</a:t>
            </a:r>
            <a:r>
              <a:rPr lang="en-US" sz="2000" dirty="0" smtClean="0">
                <a:solidFill>
                  <a:srgbClr val="0000FF"/>
                </a:solidFill>
                <a:latin typeface="Arial" charset="0"/>
                <a:cs typeface="Arial" charset="0"/>
              </a:rPr>
              <a:t>]; </a:t>
            </a:r>
            <a:r>
              <a:rPr lang="en-US" sz="2000" dirty="0" smtClean="0">
                <a:latin typeface="Arial" charset="0"/>
                <a:cs typeface="Arial" charset="0"/>
              </a:rPr>
              <a:t>// read from state variable</a:t>
            </a:r>
          </a:p>
          <a:p>
            <a:pPr>
              <a:buFont typeface="Wingdings" pitchFamily="2" charset="2"/>
              <a:buNone/>
            </a:pPr>
            <a:r>
              <a:rPr lang="en-US" sz="2000" dirty="0" smtClean="0">
                <a:solidFill>
                  <a:srgbClr val="C00000"/>
                </a:solidFill>
                <a:latin typeface="Arial" charset="0"/>
                <a:cs typeface="Arial" charset="0"/>
              </a:rPr>
              <a:t>        </a:t>
            </a:r>
            <a:r>
              <a:rPr lang="en-US" sz="2000" dirty="0" err="1" smtClean="0">
                <a:solidFill>
                  <a:srgbClr val="C00000"/>
                </a:solidFill>
                <a:latin typeface="Arial" charset="0"/>
                <a:cs typeface="Arial" charset="0"/>
              </a:rPr>
              <a:t>sBook</a:t>
            </a:r>
            <a:r>
              <a:rPr lang="en-US" sz="2000" dirty="0" smtClean="0">
                <a:solidFill>
                  <a:srgbClr val="C00000"/>
                </a:solidFill>
                <a:latin typeface="Arial" charset="0"/>
                <a:cs typeface="Arial" charset="0"/>
              </a:rPr>
              <a:t>._</a:t>
            </a:r>
            <a:r>
              <a:rPr lang="en-US" sz="2000" dirty="0" err="1" smtClean="0">
                <a:solidFill>
                  <a:srgbClr val="C00000"/>
                </a:solidFill>
                <a:latin typeface="Arial" charset="0"/>
                <a:cs typeface="Arial" charset="0"/>
              </a:rPr>
              <a:t>InCart</a:t>
            </a:r>
            <a:r>
              <a:rPr lang="en-US" sz="2000" dirty="0" smtClean="0">
                <a:solidFill>
                  <a:srgbClr val="C00000"/>
                </a:solidFill>
                <a:latin typeface="Arial" charset="0"/>
                <a:cs typeface="Arial" charset="0"/>
              </a:rPr>
              <a:t> = true;</a:t>
            </a:r>
            <a:r>
              <a:rPr lang="en-US" sz="2000" dirty="0" smtClean="0">
                <a:latin typeface="Arial" charset="0"/>
                <a:cs typeface="Arial" charset="0"/>
              </a:rPr>
              <a:t>		        // add information</a:t>
            </a:r>
          </a:p>
          <a:p>
            <a:pPr>
              <a:buFont typeface="Wingdings" pitchFamily="2" charset="2"/>
              <a:buNone/>
            </a:pPr>
            <a:r>
              <a:rPr lang="en-US" sz="2000" dirty="0" smtClean="0">
                <a:latin typeface="Arial" charset="0"/>
                <a:cs typeface="Arial" charset="0"/>
              </a:rPr>
              <a:t>        Session[</a:t>
            </a:r>
            <a:r>
              <a:rPr lang="en-US" sz="2000" dirty="0" err="1" smtClean="0">
                <a:latin typeface="Arial" charset="0"/>
                <a:cs typeface="Arial" charset="0"/>
              </a:rPr>
              <a:t>indexKey</a:t>
            </a:r>
            <a:r>
              <a:rPr lang="en-US" sz="2000" dirty="0" smtClean="0">
                <a:latin typeface="Arial" charset="0"/>
                <a:cs typeface="Arial" charset="0"/>
              </a:rPr>
              <a:t>] = </a:t>
            </a:r>
            <a:r>
              <a:rPr lang="en-US" sz="2000" dirty="0" err="1" smtClean="0">
                <a:latin typeface="Arial" charset="0"/>
                <a:cs typeface="Arial" charset="0"/>
              </a:rPr>
              <a:t>sBook</a:t>
            </a:r>
            <a:r>
              <a:rPr lang="en-US" sz="2000" dirty="0" smtClean="0">
                <a:latin typeface="Arial" charset="0"/>
                <a:cs typeface="Arial" charset="0"/>
              </a:rPr>
              <a:t>;	        // Write back</a:t>
            </a:r>
          </a:p>
          <a:p>
            <a:pPr>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Response.Redirect</a:t>
            </a:r>
            <a:r>
              <a:rPr lang="en-US" sz="2000" dirty="0" smtClean="0">
                <a:latin typeface="Arial" charset="0"/>
                <a:cs typeface="Arial" charset="0"/>
              </a:rPr>
              <a:t>("MyCart.aspx");</a:t>
            </a:r>
          </a:p>
          <a:p>
            <a:pPr>
              <a:buFont typeface="Wingdings" pitchFamily="2" charset="2"/>
              <a:buNone/>
            </a:pPr>
            <a:r>
              <a:rPr lang="en-US" sz="2000" dirty="0" smtClean="0">
                <a:latin typeface="Arial" charset="0"/>
                <a:cs typeface="Arial" charset="0"/>
              </a:rPr>
              <a:t>}</a:t>
            </a:r>
          </a:p>
        </p:txBody>
      </p:sp>
      <p:sp>
        <p:nvSpPr>
          <p:cNvPr id="14341" name="Slide Number Placeholder 3"/>
          <p:cNvSpPr>
            <a:spLocks noGrp="1"/>
          </p:cNvSpPr>
          <p:nvPr>
            <p:ph type="sldNum" sz="quarter" idx="12"/>
          </p:nvPr>
        </p:nvSpPr>
        <p:spPr>
          <a:noFill/>
        </p:spPr>
        <p:txBody>
          <a:bodyPr/>
          <a:lstStyle/>
          <a:p>
            <a:fld id="{1E76FC06-46AA-4113-82D3-18F7530C651F}" type="slidenum">
              <a:rPr lang="en-US" smtClean="0"/>
              <a:pPr/>
              <a:t>12</a:t>
            </a:fld>
            <a:endParaRPr lang="en-US" smtClean="0"/>
          </a:p>
        </p:txBody>
      </p:sp>
      <p:sp>
        <p:nvSpPr>
          <p:cNvPr id="14342" name="Rounded Rectangular Callout 4"/>
          <p:cNvSpPr>
            <a:spLocks noChangeArrowheads="1"/>
          </p:cNvSpPr>
          <p:nvPr/>
        </p:nvSpPr>
        <p:spPr bwMode="auto">
          <a:xfrm>
            <a:off x="7536" y="4576762"/>
            <a:ext cx="2049864" cy="1519238"/>
          </a:xfrm>
          <a:prstGeom prst="wedgeRoundRectCallout">
            <a:avLst>
              <a:gd name="adj1" fmla="val -2552"/>
              <a:gd name="adj2" fmla="val -140652"/>
              <a:gd name="adj3" fmla="val 16667"/>
            </a:avLst>
          </a:prstGeom>
          <a:solidFill>
            <a:srgbClr val="FFFFCC"/>
          </a:solidFill>
          <a:ln w="9525" algn="ctr">
            <a:solidFill>
              <a:schemeClr val="tx1"/>
            </a:solidFill>
            <a:round/>
            <a:headEnd/>
            <a:tailEnd/>
          </a:ln>
        </p:spPr>
        <p:txBody>
          <a:bodyPr/>
          <a:lstStyle/>
          <a:p>
            <a:r>
              <a:rPr lang="en-US" b="0" dirty="0" smtClean="0"/>
              <a:t>Use a boolean variable here.</a:t>
            </a:r>
          </a:p>
          <a:p>
            <a:r>
              <a:rPr lang="en-US" b="0" dirty="0" smtClean="0"/>
              <a:t>Could create an session state array for the cart.</a:t>
            </a:r>
            <a:endParaRPr lang="en-US" b="0" dirty="0"/>
          </a:p>
        </p:txBody>
      </p:sp>
      <p:sp>
        <p:nvSpPr>
          <p:cNvPr id="7" name="Rounded Rectangle 6"/>
          <p:cNvSpPr>
            <a:spLocks noChangeArrowheads="1"/>
          </p:cNvSpPr>
          <p:nvPr/>
        </p:nvSpPr>
        <p:spPr bwMode="auto">
          <a:xfrm>
            <a:off x="5441950" y="6259513"/>
            <a:ext cx="958850" cy="260350"/>
          </a:xfrm>
          <a:prstGeom prst="roundRect">
            <a:avLst>
              <a:gd name="adj" fmla="val 16667"/>
            </a:avLst>
          </a:prstGeom>
          <a:noFill/>
          <a:ln w="28575" algn="ctr">
            <a:solidFill>
              <a:srgbClr val="FF0000"/>
            </a:solidFill>
            <a:round/>
            <a:headEnd/>
            <a:tailEnd/>
          </a:ln>
        </p:spPr>
        <p:txBody>
          <a:bodyPr/>
          <a:lstStyle/>
          <a:p>
            <a:endParaRPr lang="en-US"/>
          </a:p>
        </p:txBody>
      </p:sp>
      <p:sp>
        <p:nvSpPr>
          <p:cNvPr id="8" name="Rounded Rectangle 7"/>
          <p:cNvSpPr>
            <a:spLocks noChangeArrowheads="1"/>
          </p:cNvSpPr>
          <p:nvPr/>
        </p:nvSpPr>
        <p:spPr bwMode="auto">
          <a:xfrm>
            <a:off x="2286000" y="1201738"/>
            <a:ext cx="2286000"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1" name="Rounded Rectangular Callout 4"/>
          <p:cNvSpPr>
            <a:spLocks noChangeArrowheads="1"/>
          </p:cNvSpPr>
          <p:nvPr/>
        </p:nvSpPr>
        <p:spPr bwMode="auto">
          <a:xfrm>
            <a:off x="2286000" y="4843462"/>
            <a:ext cx="2971800" cy="838200"/>
          </a:xfrm>
          <a:prstGeom prst="wedgeRoundRectCallout">
            <a:avLst>
              <a:gd name="adj1" fmla="val 2285"/>
              <a:gd name="adj2" fmla="val -147793"/>
              <a:gd name="adj3" fmla="val 16667"/>
            </a:avLst>
          </a:prstGeom>
          <a:solidFill>
            <a:schemeClr val="accent1"/>
          </a:solidFill>
          <a:ln w="9525" algn="ctr">
            <a:solidFill>
              <a:schemeClr val="tx1"/>
            </a:solidFill>
            <a:round/>
            <a:headEnd/>
            <a:tailEnd/>
          </a:ln>
        </p:spPr>
        <p:txBody>
          <a:bodyPr/>
          <a:lstStyle/>
          <a:p>
            <a:r>
              <a:rPr lang="en-US" b="0" dirty="0"/>
              <a:t>Jump from </a:t>
            </a:r>
            <a:r>
              <a:rPr lang="en-US" b="0" dirty="0" smtClean="0"/>
              <a:t>current (Default) page </a:t>
            </a:r>
            <a:r>
              <a:rPr lang="en-US" b="0" dirty="0"/>
              <a:t>to </a:t>
            </a:r>
            <a:r>
              <a:rPr lang="en-US" b="0" dirty="0" err="1"/>
              <a:t>MyCart</a:t>
            </a:r>
            <a:r>
              <a:rPr lang="en-US" b="0" dirty="0"/>
              <a:t>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nodeType="afterGroup">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MyCart.aspx.cs</a:t>
            </a:r>
          </a:p>
        </p:txBody>
      </p:sp>
      <p:sp>
        <p:nvSpPr>
          <p:cNvPr id="15363" name="Slide Number Placeholder 3"/>
          <p:cNvSpPr>
            <a:spLocks noGrp="1"/>
          </p:cNvSpPr>
          <p:nvPr>
            <p:ph type="sldNum" sz="quarter" idx="12"/>
          </p:nvPr>
        </p:nvSpPr>
        <p:spPr>
          <a:noFill/>
        </p:spPr>
        <p:txBody>
          <a:bodyPr/>
          <a:lstStyle/>
          <a:p>
            <a:fld id="{77AD93E4-51FA-412A-B3BD-C4908DFCE165}" type="slidenum">
              <a:rPr lang="en-US" smtClean="0"/>
              <a:pPr/>
              <a:t>13</a:t>
            </a:fld>
            <a:endParaRPr lang="en-US" smtClean="0"/>
          </a:p>
        </p:txBody>
      </p:sp>
      <p:pic>
        <p:nvPicPr>
          <p:cNvPr id="65538" name="Picture 2"/>
          <p:cNvPicPr>
            <a:picLocks noChangeAspect="1" noChangeArrowheads="1"/>
          </p:cNvPicPr>
          <p:nvPr/>
        </p:nvPicPr>
        <p:blipFill>
          <a:blip r:embed="rId3" cstate="print"/>
          <a:srcRect/>
          <a:stretch>
            <a:fillRect/>
          </a:stretch>
        </p:blipFill>
        <p:spPr bwMode="auto">
          <a:xfrm>
            <a:off x="6538913" y="304800"/>
            <a:ext cx="2466975" cy="3114675"/>
          </a:xfrm>
          <a:prstGeom prst="rect">
            <a:avLst/>
          </a:prstGeom>
          <a:noFill/>
          <a:ln w="9525">
            <a:noFill/>
            <a:miter lim="800000"/>
            <a:headEnd/>
            <a:tailEnd/>
          </a:ln>
        </p:spPr>
      </p:pic>
      <p:sp>
        <p:nvSpPr>
          <p:cNvPr id="15365" name="Content Placeholder 2"/>
          <p:cNvSpPr>
            <a:spLocks noGrp="1"/>
          </p:cNvSpPr>
          <p:nvPr>
            <p:ph idx="1"/>
          </p:nvPr>
        </p:nvSpPr>
        <p:spPr>
          <a:xfrm>
            <a:off x="381000" y="914400"/>
            <a:ext cx="7696200" cy="5257800"/>
          </a:xfrm>
        </p:spPr>
        <p:txBody>
          <a:bodyPr/>
          <a:lstStyle/>
          <a:p>
            <a:pPr>
              <a:buFont typeface="Wingdings" pitchFamily="2" charset="2"/>
              <a:buNone/>
            </a:pPr>
            <a:r>
              <a:rPr lang="en-US" sz="1800" dirty="0" smtClean="0">
                <a:latin typeface="Arial" charset="0"/>
                <a:cs typeface="Arial" charset="0"/>
              </a:rPr>
              <a:t>public partial class </a:t>
            </a:r>
            <a:r>
              <a:rPr lang="en-US" sz="1800" b="1" dirty="0" err="1" smtClean="0">
                <a:solidFill>
                  <a:srgbClr val="0000FF"/>
                </a:solidFill>
                <a:latin typeface="Arial" charset="0"/>
                <a:cs typeface="Arial" charset="0"/>
              </a:rPr>
              <a:t>MyCart</a:t>
            </a:r>
            <a:r>
              <a:rPr lang="en-US" sz="1800" dirty="0" smtClean="0">
                <a:latin typeface="Arial" charset="0"/>
                <a:cs typeface="Arial" charset="0"/>
              </a:rPr>
              <a:t> : </a:t>
            </a:r>
            <a:r>
              <a:rPr lang="en-US" sz="1800" dirty="0" err="1" smtClean="0">
                <a:latin typeface="Arial" charset="0"/>
                <a:cs typeface="Arial" charset="0"/>
              </a:rPr>
              <a:t>System.Web.UI.Page</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Page_Load</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Double </a:t>
            </a:r>
            <a:r>
              <a:rPr lang="en-US" sz="1800" dirty="0" err="1" smtClean="0">
                <a:latin typeface="Arial" charset="0"/>
                <a:cs typeface="Arial" charset="0"/>
              </a:rPr>
              <a:t>totalAmount</a:t>
            </a:r>
            <a:r>
              <a:rPr lang="en-US" sz="1800" dirty="0" smtClean="0">
                <a:latin typeface="Arial" charset="0"/>
                <a:cs typeface="Arial" charset="0"/>
              </a:rPr>
              <a:t> = 0;</a:t>
            </a:r>
          </a:p>
          <a:p>
            <a:pPr>
              <a:buNone/>
            </a:pPr>
            <a:r>
              <a:rPr lang="en-US" sz="1800" dirty="0" smtClean="0">
                <a:latin typeface="Arial" charset="0"/>
                <a:cs typeface="Arial" charset="0"/>
              </a:rPr>
              <a:t>        for (Int16 </a:t>
            </a:r>
            <a:r>
              <a:rPr lang="en-US" sz="1800" dirty="0" err="1" smtClean="0">
                <a:latin typeface="Arial" charset="0"/>
                <a:cs typeface="Arial" charset="0"/>
              </a:rPr>
              <a:t>i</a:t>
            </a:r>
            <a:r>
              <a:rPr lang="en-US" sz="1800" dirty="0" smtClean="0">
                <a:latin typeface="Arial" charset="0"/>
                <a:cs typeface="Arial" charset="0"/>
              </a:rPr>
              <a:t> = 1; </a:t>
            </a:r>
            <a:r>
              <a:rPr lang="en-US" sz="1800" dirty="0" err="1" smtClean="0">
                <a:latin typeface="Arial" charset="0"/>
                <a:cs typeface="Arial" charset="0"/>
              </a:rPr>
              <a:t>i</a:t>
            </a:r>
            <a:r>
              <a:rPr lang="en-US" sz="1800" dirty="0" smtClean="0">
                <a:latin typeface="Arial" charset="0"/>
                <a:cs typeface="Arial" charset="0"/>
              </a:rPr>
              <a:t> &lt;= </a:t>
            </a:r>
            <a:r>
              <a:rPr lang="en-US" sz="1800" dirty="0" err="1" smtClean="0">
                <a:latin typeface="Arial" charset="0"/>
                <a:cs typeface="Arial" charset="0"/>
              </a:rPr>
              <a:t>Session.Count</a:t>
            </a:r>
            <a:r>
              <a:rPr lang="en-US" sz="1800" dirty="0">
                <a:latin typeface="Arial" charset="0"/>
                <a:cs typeface="Arial" charset="0"/>
              </a:rPr>
              <a:t>; </a:t>
            </a:r>
            <a:r>
              <a:rPr lang="en-US" sz="1800" dirty="0" err="1" smtClean="0">
                <a:latin typeface="Arial" charset="0"/>
                <a:cs typeface="Arial" charset="0"/>
              </a:rPr>
              <a:t>i</a:t>
            </a:r>
            <a:r>
              <a:rPr lang="en-US" sz="1800" dirty="0" smtClean="0">
                <a:latin typeface="Arial" charset="0"/>
                <a:cs typeface="Arial" charset="0"/>
              </a:rPr>
              <a:t>++) { </a:t>
            </a:r>
          </a:p>
          <a:p>
            <a:pPr>
              <a:buFont typeface="Wingdings" pitchFamily="2" charset="2"/>
              <a:buNone/>
            </a:pPr>
            <a:r>
              <a:rPr lang="en-US" sz="1800" dirty="0" smtClean="0">
                <a:latin typeface="Arial" charset="0"/>
                <a:cs typeface="Arial" charset="0"/>
              </a:rPr>
              <a:t>            string </a:t>
            </a:r>
            <a:r>
              <a:rPr lang="en-US" sz="1800" dirty="0" err="1" smtClean="0">
                <a:latin typeface="Arial" charset="0"/>
                <a:cs typeface="Arial" charset="0"/>
              </a:rPr>
              <a:t>indexKey</a:t>
            </a:r>
            <a:r>
              <a:rPr lang="en-US" sz="1800" dirty="0" smtClean="0">
                <a:latin typeface="Arial" charset="0"/>
                <a:cs typeface="Arial" charset="0"/>
              </a:rPr>
              <a:t> = "</a:t>
            </a:r>
            <a:r>
              <a:rPr lang="en-US" sz="1800" dirty="0" err="1" smtClean="0">
                <a:latin typeface="Arial" charset="0"/>
                <a:cs typeface="Arial" charset="0"/>
              </a:rPr>
              <a:t>sBook</a:t>
            </a:r>
            <a:r>
              <a:rPr lang="en-US" sz="1800" dirty="0" smtClean="0">
                <a:latin typeface="Arial" charset="0"/>
                <a:cs typeface="Arial" charset="0"/>
              </a:rPr>
              <a:t>" + </a:t>
            </a:r>
            <a:r>
              <a:rPr lang="en-US" sz="1800" dirty="0" err="1" smtClean="0">
                <a:latin typeface="Arial" charset="0"/>
                <a:cs typeface="Arial" charset="0"/>
              </a:rPr>
              <a:t>i</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Book </a:t>
            </a:r>
            <a:r>
              <a:rPr lang="en-US" sz="1800" dirty="0" err="1" smtClean="0">
                <a:latin typeface="Arial" charset="0"/>
                <a:cs typeface="Arial" charset="0"/>
              </a:rPr>
              <a:t>aBook</a:t>
            </a:r>
            <a:r>
              <a:rPr lang="en-US" sz="1800" dirty="0" smtClean="0">
                <a:latin typeface="Arial" charset="0"/>
                <a:cs typeface="Arial" charset="0"/>
              </a:rPr>
              <a:t> = (Book)Session[</a:t>
            </a:r>
            <a:r>
              <a:rPr lang="en-US" sz="1800" dirty="0" err="1" smtClean="0">
                <a:latin typeface="Arial" charset="0"/>
                <a:cs typeface="Arial" charset="0"/>
              </a:rPr>
              <a:t>indexKey</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if (</a:t>
            </a:r>
            <a:r>
              <a:rPr lang="en-US" sz="1800" dirty="0" err="1" smtClean="0">
                <a:solidFill>
                  <a:srgbClr val="C00000"/>
                </a:solidFill>
                <a:latin typeface="Arial" charset="0"/>
                <a:cs typeface="Arial" charset="0"/>
              </a:rPr>
              <a:t>aBook</a:t>
            </a:r>
            <a:r>
              <a:rPr lang="en-US" sz="1800" dirty="0" smtClean="0">
                <a:solidFill>
                  <a:srgbClr val="C00000"/>
                </a:solidFill>
                <a:latin typeface="Arial" charset="0"/>
                <a:cs typeface="Arial" charset="0"/>
              </a:rPr>
              <a:t>._</a:t>
            </a:r>
            <a:r>
              <a:rPr lang="en-US" sz="1800" dirty="0" err="1" smtClean="0">
                <a:solidFill>
                  <a:srgbClr val="C00000"/>
                </a:solidFill>
                <a:latin typeface="Arial" charset="0"/>
                <a:cs typeface="Arial" charset="0"/>
              </a:rPr>
              <a:t>InCart</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ListBoxCart.Items.Add</a:t>
            </a:r>
            <a:r>
              <a:rPr lang="en-US" sz="1800" dirty="0" smtClean="0">
                <a:latin typeface="Arial" charset="0"/>
                <a:cs typeface="Arial" charset="0"/>
              </a:rPr>
              <a:t>(</a:t>
            </a:r>
            <a:r>
              <a:rPr lang="en-US" sz="1800" dirty="0" err="1" smtClean="0">
                <a:latin typeface="Arial" charset="0"/>
                <a:cs typeface="Arial" charset="0"/>
              </a:rPr>
              <a:t>aBook</a:t>
            </a:r>
            <a:r>
              <a:rPr lang="en-US" sz="1800" dirty="0" smtClean="0">
                <a:latin typeface="Arial" charset="0"/>
                <a:cs typeface="Arial" charset="0"/>
              </a:rPr>
              <a:t>._Title);</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totalAmount</a:t>
            </a:r>
            <a:r>
              <a:rPr lang="en-US" sz="1800" dirty="0" smtClean="0">
                <a:latin typeface="Arial" charset="0"/>
                <a:cs typeface="Arial" charset="0"/>
              </a:rPr>
              <a:t> = </a:t>
            </a:r>
            <a:r>
              <a:rPr lang="en-US" sz="1800" dirty="0" err="1" smtClean="0">
                <a:latin typeface="Arial" charset="0"/>
                <a:cs typeface="Arial" charset="0"/>
              </a:rPr>
              <a:t>totalAmount</a:t>
            </a:r>
            <a:r>
              <a:rPr lang="en-US" sz="1800" dirty="0" smtClean="0">
                <a:latin typeface="Arial" charset="0"/>
                <a:cs typeface="Arial" charset="0"/>
              </a:rPr>
              <a:t> + </a:t>
            </a:r>
            <a:r>
              <a:rPr lang="en-US" sz="1800" dirty="0" err="1" smtClean="0">
                <a:latin typeface="Arial" charset="0"/>
                <a:cs typeface="Arial" charset="0"/>
              </a:rPr>
              <a:t>Convert.ToDouble</a:t>
            </a:r>
            <a:r>
              <a:rPr lang="en-US" sz="1800" dirty="0" smtClean="0">
                <a:latin typeface="Arial" charset="0"/>
                <a:cs typeface="Arial" charset="0"/>
              </a:rPr>
              <a:t>(</a:t>
            </a:r>
            <a:r>
              <a:rPr lang="en-US" sz="1800" dirty="0" err="1" smtClean="0">
                <a:latin typeface="Arial" charset="0"/>
                <a:cs typeface="Arial" charset="0"/>
              </a:rPr>
              <a:t>aBook</a:t>
            </a:r>
            <a:r>
              <a:rPr lang="en-US" sz="1800" dirty="0" smtClean="0">
                <a:latin typeface="Arial" charset="0"/>
                <a:cs typeface="Arial" charset="0"/>
              </a:rPr>
              <a:t>._Price);</a:t>
            </a:r>
          </a:p>
          <a:p>
            <a:pPr>
              <a:buFont typeface="Wingdings" pitchFamily="2" charset="2"/>
              <a:buNone/>
            </a:pPr>
            <a:r>
              <a:rPr lang="en-US" sz="1800" dirty="0" smtClean="0">
                <a:latin typeface="Arial" charset="0"/>
                <a:cs typeface="Arial" charset="0"/>
              </a:rPr>
              <a:t>         }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lblTotalAmt.Text</a:t>
            </a:r>
            <a:r>
              <a:rPr lang="en-US" sz="1800" dirty="0" smtClean="0">
                <a:latin typeface="Arial" charset="0"/>
                <a:cs typeface="Arial" charset="0"/>
              </a:rPr>
              <a:t> = "Total Amount: "+</a:t>
            </a:r>
            <a:r>
              <a:rPr lang="en-US" sz="1800" dirty="0" err="1" smtClean="0">
                <a:latin typeface="Arial" charset="0"/>
                <a:cs typeface="Arial" charset="0"/>
              </a:rPr>
              <a:t>Convert.ToString</a:t>
            </a:r>
            <a:r>
              <a:rPr lang="en-US" sz="1800" dirty="0" smtClean="0">
                <a:latin typeface="Arial" charset="0"/>
                <a:cs typeface="Arial" charset="0"/>
              </a:rPr>
              <a:t>(</a:t>
            </a:r>
            <a:r>
              <a:rPr lang="en-US" sz="1800" dirty="0" err="1" smtClean="0">
                <a:latin typeface="Arial" charset="0"/>
                <a:cs typeface="Arial" charset="0"/>
              </a:rPr>
              <a:t>totalAmount</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btnToCatelog_Click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("Default.aspx"); // continue shopping</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btnToCheckout_Click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(“Checkout.aspx");</a:t>
            </a:r>
          </a:p>
          <a:p>
            <a:pPr>
              <a:buFont typeface="Wingdings" pitchFamily="2" charset="2"/>
              <a:buNone/>
            </a:pPr>
            <a:r>
              <a:rPr lang="en-US" sz="1800" dirty="0" smtClean="0">
                <a:latin typeface="Arial" charset="0"/>
                <a:cs typeface="Arial" charset="0"/>
              </a:rPr>
              <a:t>} }</a:t>
            </a:r>
          </a:p>
        </p:txBody>
      </p:sp>
      <p:sp>
        <p:nvSpPr>
          <p:cNvPr id="2" name="Rounded Rectangular Callout 1"/>
          <p:cNvSpPr>
            <a:spLocks noChangeArrowheads="1"/>
          </p:cNvSpPr>
          <p:nvPr/>
        </p:nvSpPr>
        <p:spPr bwMode="auto">
          <a:xfrm>
            <a:off x="7848600" y="4648200"/>
            <a:ext cx="1225550" cy="1562100"/>
          </a:xfrm>
          <a:prstGeom prst="wedgeRoundRectCallout">
            <a:avLst>
              <a:gd name="adj1" fmla="val -98657"/>
              <a:gd name="adj2" fmla="val 41852"/>
              <a:gd name="adj3" fmla="val 16667"/>
            </a:avLst>
          </a:prstGeom>
          <a:solidFill>
            <a:srgbClr val="FFFFCC"/>
          </a:solidFill>
          <a:ln w="9525" algn="ctr">
            <a:solidFill>
              <a:schemeClr val="tx1"/>
            </a:solidFill>
            <a:round/>
            <a:headEnd/>
            <a:tailEnd/>
          </a:ln>
        </p:spPr>
        <p:txBody>
          <a:bodyPr/>
          <a:lstStyle/>
          <a:p>
            <a:r>
              <a:rPr lang="en-US" b="0"/>
              <a:t>Checkout page not shown in this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3000" fill="hold"/>
                                        <p:tgtEl>
                                          <p:spTgt spid="65538"/>
                                        </p:tgtEl>
                                        <p:attrNameLst>
                                          <p:attrName>ppt_x</p:attrName>
                                        </p:attrNameLst>
                                      </p:cBhvr>
                                      <p:tavLst>
                                        <p:tav tm="0">
                                          <p:val>
                                            <p:strVal val="#ppt_x"/>
                                          </p:val>
                                        </p:tav>
                                        <p:tav tm="100000">
                                          <p:val>
                                            <p:strVal val="#ppt_x"/>
                                          </p:val>
                                        </p:tav>
                                      </p:tavLst>
                                    </p:anim>
                                    <p:anim calcmode="lin" valueType="num">
                                      <p:cBhvr additive="base">
                                        <p:cTn id="8" dur="30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ChangeArrowheads="1"/>
          </p:cNvSpPr>
          <p:nvPr/>
        </p:nvSpPr>
        <p:spPr bwMode="auto">
          <a:xfrm>
            <a:off x="7131050" y="5440363"/>
            <a:ext cx="1824038" cy="1417637"/>
          </a:xfrm>
          <a:prstGeom prst="rect">
            <a:avLst/>
          </a:prstGeom>
          <a:solidFill>
            <a:schemeClr val="accent1"/>
          </a:solidFill>
          <a:ln w="9525" algn="ctr">
            <a:solidFill>
              <a:schemeClr val="tx1"/>
            </a:solidFill>
            <a:round/>
            <a:headEnd/>
            <a:tailEnd/>
          </a:ln>
        </p:spPr>
        <p:txBody>
          <a:bodyPr/>
          <a:lstStyle/>
          <a:p>
            <a:r>
              <a:rPr lang="en-US" b="0"/>
              <a:t>ASPX.cs</a:t>
            </a:r>
          </a:p>
        </p:txBody>
      </p:sp>
      <p:sp>
        <p:nvSpPr>
          <p:cNvPr id="16387" name="Title 1"/>
          <p:cNvSpPr>
            <a:spLocks noGrp="1"/>
          </p:cNvSpPr>
          <p:nvPr>
            <p:ph type="title"/>
          </p:nvPr>
        </p:nvSpPr>
        <p:spPr/>
        <p:txBody>
          <a:bodyPr/>
          <a:lstStyle/>
          <a:p>
            <a:r>
              <a:rPr lang="en-US" smtClean="0"/>
              <a:t>Cookie Support to Session State</a:t>
            </a:r>
          </a:p>
        </p:txBody>
      </p:sp>
      <p:sp>
        <p:nvSpPr>
          <p:cNvPr id="16388" name="Slide Number Placeholder 3"/>
          <p:cNvSpPr>
            <a:spLocks noGrp="1"/>
          </p:cNvSpPr>
          <p:nvPr>
            <p:ph type="sldNum" sz="quarter" idx="12"/>
          </p:nvPr>
        </p:nvSpPr>
        <p:spPr>
          <a:noFill/>
        </p:spPr>
        <p:txBody>
          <a:bodyPr/>
          <a:lstStyle/>
          <a:p>
            <a:fld id="{A7985ED4-167E-40E4-A115-186CB6B42304}" type="slidenum">
              <a:rPr lang="en-US" smtClean="0"/>
              <a:pPr/>
              <a:t>14</a:t>
            </a:fld>
            <a:endParaRPr lang="en-US" smtClean="0"/>
          </a:p>
        </p:txBody>
      </p:sp>
      <p:sp>
        <p:nvSpPr>
          <p:cNvPr id="16389" name="Rectangle 4"/>
          <p:cNvSpPr>
            <a:spLocks noChangeArrowheads="1"/>
          </p:cNvSpPr>
          <p:nvPr/>
        </p:nvSpPr>
        <p:spPr bwMode="auto">
          <a:xfrm>
            <a:off x="4495800" y="4629150"/>
            <a:ext cx="2635250" cy="2228850"/>
          </a:xfrm>
          <a:prstGeom prst="rect">
            <a:avLst/>
          </a:prstGeom>
          <a:solidFill>
            <a:srgbClr val="FFFFCC"/>
          </a:solidFill>
          <a:ln w="9525" algn="ctr">
            <a:solidFill>
              <a:schemeClr val="tx1"/>
            </a:solidFill>
            <a:round/>
            <a:headEnd/>
            <a:tailEnd/>
          </a:ln>
        </p:spPr>
        <p:txBody>
          <a:bodyPr/>
          <a:lstStyle/>
          <a:p>
            <a:r>
              <a:rPr lang="en-US" sz="1400" b="0"/>
              <a:t>&lt;%@ Page Language = C# %&gt;</a:t>
            </a:r>
          </a:p>
          <a:p>
            <a:r>
              <a:rPr lang="en-US" sz="1400" b="0"/>
              <a:t>&lt;html&gt;</a:t>
            </a:r>
          </a:p>
          <a:p>
            <a:r>
              <a:rPr lang="en-US" sz="1400" b="0"/>
              <a:t>	…</a:t>
            </a:r>
          </a:p>
          <a:p>
            <a:r>
              <a:rPr lang="en-US" sz="1400" b="0"/>
              <a:t>  sum = sum + [input]</a:t>
            </a:r>
          </a:p>
          <a:p>
            <a:r>
              <a:rPr lang="en-US" sz="1400" b="0"/>
              <a:t>	…</a:t>
            </a:r>
          </a:p>
          <a:p>
            <a:r>
              <a:rPr lang="en-US" sz="1400" b="0"/>
              <a:t>&lt;/html&gt;</a:t>
            </a:r>
          </a:p>
        </p:txBody>
      </p:sp>
      <p:sp>
        <p:nvSpPr>
          <p:cNvPr id="16390" name="TextBox 6"/>
          <p:cNvSpPr txBox="1">
            <a:spLocks noChangeArrowheads="1"/>
          </p:cNvSpPr>
          <p:nvPr/>
        </p:nvSpPr>
        <p:spPr bwMode="auto">
          <a:xfrm>
            <a:off x="7167563" y="4667250"/>
            <a:ext cx="1824037" cy="369888"/>
          </a:xfrm>
          <a:prstGeom prst="rect">
            <a:avLst/>
          </a:prstGeom>
          <a:noFill/>
          <a:ln w="9525">
            <a:noFill/>
            <a:miter lim="800000"/>
            <a:headEnd/>
            <a:tailEnd/>
          </a:ln>
        </p:spPr>
        <p:txBody>
          <a:bodyPr>
            <a:spAutoFit/>
          </a:bodyPr>
          <a:lstStyle/>
          <a:p>
            <a:r>
              <a:rPr lang="en-US" b="0"/>
              <a:t>ASPX forms</a:t>
            </a:r>
          </a:p>
        </p:txBody>
      </p:sp>
      <p:sp>
        <p:nvSpPr>
          <p:cNvPr id="8" name="Rectangle 7"/>
          <p:cNvSpPr/>
          <p:nvPr/>
        </p:nvSpPr>
        <p:spPr bwMode="auto">
          <a:xfrm>
            <a:off x="4495800" y="4629150"/>
            <a:ext cx="2635250" cy="151923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400" b="0" dirty="0"/>
              <a:t>&lt;html&gt;</a:t>
            </a:r>
          </a:p>
          <a:p>
            <a:pPr>
              <a:defRPr/>
            </a:pPr>
            <a:r>
              <a:rPr lang="en-US" sz="1400" b="0" dirty="0"/>
              <a:t>	…</a:t>
            </a:r>
          </a:p>
          <a:p>
            <a:pPr>
              <a:defRPr/>
            </a:pPr>
            <a:r>
              <a:rPr lang="en-US" sz="1400" b="0" dirty="0"/>
              <a:t>  sum = sum + [input]</a:t>
            </a:r>
          </a:p>
          <a:p>
            <a:pPr>
              <a:defRPr/>
            </a:pPr>
            <a:r>
              <a:rPr lang="en-US" sz="1400" b="0" dirty="0"/>
              <a:t>	…</a:t>
            </a:r>
          </a:p>
          <a:p>
            <a:pPr>
              <a:defRPr/>
            </a:pPr>
            <a:r>
              <a:rPr lang="en-US" sz="1400" b="0" dirty="0"/>
              <a:t>&lt;/html&gt;</a:t>
            </a:r>
          </a:p>
        </p:txBody>
      </p:sp>
      <p:sp>
        <p:nvSpPr>
          <p:cNvPr id="9" name="Rounded Rectangle 8"/>
          <p:cNvSpPr>
            <a:spLocks noChangeArrowheads="1"/>
          </p:cNvSpPr>
          <p:nvPr/>
        </p:nvSpPr>
        <p:spPr bwMode="auto">
          <a:xfrm>
            <a:off x="1676400" y="5162550"/>
            <a:ext cx="228600" cy="152400"/>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10" name="Oval 9"/>
          <p:cNvSpPr>
            <a:spLocks noChangeArrowheads="1"/>
          </p:cNvSpPr>
          <p:nvPr/>
        </p:nvSpPr>
        <p:spPr bwMode="auto">
          <a:xfrm>
            <a:off x="7696200" y="6280150"/>
            <a:ext cx="203200" cy="203200"/>
          </a:xfrm>
          <a:prstGeom prst="ellipse">
            <a:avLst/>
          </a:prstGeom>
          <a:solidFill>
            <a:srgbClr val="FFC000"/>
          </a:solidFill>
          <a:ln w="9525" algn="ctr">
            <a:solidFill>
              <a:schemeClr val="tx1"/>
            </a:solidFill>
            <a:round/>
            <a:headEnd/>
            <a:tailEnd/>
          </a:ln>
        </p:spPr>
        <p:txBody>
          <a:bodyPr/>
          <a:lstStyle/>
          <a:p>
            <a:endParaRPr lang="en-US"/>
          </a:p>
        </p:txBody>
      </p:sp>
      <p:sp>
        <p:nvSpPr>
          <p:cNvPr id="16394" name="TextBox 11"/>
          <p:cNvSpPr txBox="1">
            <a:spLocks noChangeArrowheads="1"/>
          </p:cNvSpPr>
          <p:nvPr/>
        </p:nvSpPr>
        <p:spPr bwMode="auto">
          <a:xfrm>
            <a:off x="457200" y="914400"/>
            <a:ext cx="7848600" cy="3846513"/>
          </a:xfrm>
          <a:prstGeom prst="rect">
            <a:avLst/>
          </a:prstGeom>
          <a:noFill/>
          <a:ln w="9525">
            <a:noFill/>
            <a:miter lim="800000"/>
            <a:headEnd/>
            <a:tailEnd/>
          </a:ln>
        </p:spPr>
        <p:txBody>
          <a:bodyPr>
            <a:spAutoFit/>
          </a:bodyPr>
          <a:lstStyle/>
          <a:p>
            <a:pPr marL="463550" indent="-463550">
              <a:buFont typeface="Wingdings" pitchFamily="2" charset="2"/>
              <a:buChar char="q"/>
            </a:pPr>
            <a:r>
              <a:rPr lang="en-US" sz="3200" b="0" dirty="0"/>
              <a:t>HTTP is stateless. Each visit is </a:t>
            </a:r>
            <a:r>
              <a:rPr lang="en-US" sz="3200" b="0" dirty="0" smtClean="0"/>
              <a:t>considered to be </a:t>
            </a:r>
            <a:r>
              <a:rPr lang="en-US" sz="3200" b="0" dirty="0"/>
              <a:t>from a new </a:t>
            </a:r>
            <a:r>
              <a:rPr lang="en-US" sz="3200" b="0" dirty="0" smtClean="0"/>
              <a:t>user;</a:t>
            </a:r>
            <a:endParaRPr lang="en-US" sz="3200" b="0" dirty="0"/>
          </a:p>
          <a:p>
            <a:pPr marL="463550" indent="-463550">
              <a:buFont typeface="Wingdings" pitchFamily="2" charset="2"/>
              <a:buChar char="q"/>
            </a:pPr>
            <a:r>
              <a:rPr lang="en-US" sz="3200" b="0" dirty="0"/>
              <a:t>The browser needs to explicitly </a:t>
            </a:r>
            <a:r>
              <a:rPr lang="en-US" sz="3200" b="0" dirty="0" smtClean="0"/>
              <a:t>carry the </a:t>
            </a:r>
            <a:r>
              <a:rPr lang="en-US" sz="3200" b="0" dirty="0"/>
              <a:t>session ID </a:t>
            </a:r>
            <a:r>
              <a:rPr lang="en-US" sz="3200" b="0" dirty="0" smtClean="0"/>
              <a:t>(of 120 bits) when </a:t>
            </a:r>
            <a:r>
              <a:rPr lang="en-US" sz="3200" b="0" dirty="0"/>
              <a:t>it </a:t>
            </a:r>
            <a:r>
              <a:rPr lang="en-US" sz="3200" b="0" dirty="0">
                <a:solidFill>
                  <a:srgbClr val="0000FF"/>
                </a:solidFill>
              </a:rPr>
              <a:t>revisits</a:t>
            </a:r>
            <a:r>
              <a:rPr lang="en-US" sz="3200" b="0" dirty="0"/>
              <a:t> a session and its session variable;</a:t>
            </a:r>
          </a:p>
          <a:p>
            <a:pPr marL="920750" lvl="1" indent="-463550">
              <a:buFont typeface="Wingdings" pitchFamily="2" charset="2"/>
              <a:buChar char="Ø"/>
            </a:pPr>
            <a:r>
              <a:rPr lang="en-US" sz="2800" b="0" dirty="0"/>
              <a:t>Use </a:t>
            </a:r>
            <a:r>
              <a:rPr lang="en-US" sz="2800" b="0" dirty="0" smtClean="0"/>
              <a:t>a cookie to </a:t>
            </a:r>
            <a:r>
              <a:rPr lang="en-US" sz="2800" b="0" dirty="0"/>
              <a:t>store the session id </a:t>
            </a:r>
          </a:p>
          <a:p>
            <a:pPr marL="920750" lvl="1" indent="-463550">
              <a:buFont typeface="Wingdings" pitchFamily="2" charset="2"/>
              <a:buChar char="Ø"/>
            </a:pPr>
            <a:r>
              <a:rPr lang="en-US" sz="2800" b="0" dirty="0"/>
              <a:t>Put the session id in URL as a part of the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1" nodeType="after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35" presetClass="path" presetSubtype="0" accel="50000" decel="50000" fill="hold" grpId="0" nodeType="afterEffect">
                                  <p:stCondLst>
                                    <p:cond delay="0"/>
                                  </p:stCondLst>
                                  <p:childTnLst>
                                    <p:animMotion origin="layout" path="M -0.025 0.00046 L -0.45226 0.00046 " pathEditMode="relative" rAng="0" ptsTypes="AA">
                                      <p:cBhvr>
                                        <p:cTn id="11" dur="2000" fill="hold"/>
                                        <p:tgtEl>
                                          <p:spTgt spid="8"/>
                                        </p:tgtEl>
                                        <p:attrNameLst>
                                          <p:attrName>ppt_x</p:attrName>
                                          <p:attrName>ppt_y</p:attrName>
                                        </p:attrNameLst>
                                      </p:cBhvr>
                                      <p:rCtr x="-214" y="0"/>
                                    </p:animMotion>
                                  </p:childTnLst>
                                </p:cTn>
                              </p:par>
                              <p:par>
                                <p:cTn id="12" presetID="8" presetClass="emph" presetSubtype="0" fill="hold" grpId="2" nodeType="withEffect">
                                  <p:stCondLst>
                                    <p:cond delay="0"/>
                                  </p:stCondLst>
                                  <p:childTnLst>
                                    <p:animRot by="21600000">
                                      <p:cBhvr>
                                        <p:cTn id="13" dur="2000" fill="hold"/>
                                        <p:tgtEl>
                                          <p:spTgt spid="8"/>
                                        </p:tgtEl>
                                        <p:attrNameLst>
                                          <p:attrName>r</p:attrName>
                                        </p:attrNameLst>
                                      </p:cBhvr>
                                    </p:animRot>
                                  </p:childTnLst>
                                </p:cTn>
                              </p:par>
                            </p:childTnLst>
                          </p:cTn>
                        </p:par>
                        <p:par>
                          <p:cTn id="14" fill="hold" nodeType="withGroup">
                            <p:stCondLst>
                              <p:cond delay="4000"/>
                            </p:stCondLst>
                            <p:childTnLst>
                              <p:par>
                                <p:cTn id="15" presetID="10" presetClass="entr" presetSubtype="0" fill="hold" grpId="1" nodeType="after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par>
                          <p:cTn id="18" fill="hold" nodeType="afterGroup">
                            <p:stCondLst>
                              <p:cond delay="7000"/>
                            </p:stCondLst>
                            <p:childTnLst>
                              <p:par>
                                <p:cTn id="19" presetID="0" presetClass="path" presetSubtype="0" accel="50000" decel="50000" fill="hold" grpId="0" nodeType="afterEffect">
                                  <p:stCondLst>
                                    <p:cond delay="0"/>
                                  </p:stCondLst>
                                  <p:childTnLst>
                                    <p:animMotion origin="layout" path="M 0 2.09991E-6 L 0.66944 0.13876 " pathEditMode="relative" rAng="0" ptsTypes="AA">
                                      <p:cBhvr>
                                        <p:cTn id="20" dur="2000" fill="hold"/>
                                        <p:tgtEl>
                                          <p:spTgt spid="9"/>
                                        </p:tgtEl>
                                        <p:attrNameLst>
                                          <p:attrName>ppt_x</p:attrName>
                                          <p:attrName>ppt_y</p:attrName>
                                        </p:attrNameLst>
                                      </p:cBhvr>
                                      <p:rCtr x="335" y="69"/>
                                    </p:animMotion>
                                  </p:childTnLst>
                                </p:cTn>
                              </p:par>
                            </p:childTnLst>
                          </p:cTn>
                        </p:par>
                        <p:par>
                          <p:cTn id="21" fill="hold" nodeType="afterGroup">
                            <p:stCondLst>
                              <p:cond delay="9000"/>
                            </p:stCondLst>
                            <p:childTnLst>
                              <p:par>
                                <p:cTn id="22" presetID="8" presetClass="emph" presetSubtype="0" fill="hold" grpId="3" nodeType="afterEffect">
                                  <p:stCondLst>
                                    <p:cond delay="0"/>
                                  </p:stCondLst>
                                  <p:childTnLst>
                                    <p:animRot by="21600000">
                                      <p:cBhvr>
                                        <p:cTn id="23" dur="2000" fill="hold"/>
                                        <p:tgtEl>
                                          <p:spTgt spid="9"/>
                                        </p:tgtEl>
                                        <p:attrNameLst>
                                          <p:attrName>r</p:attrName>
                                        </p:attrNameLst>
                                      </p:cBhvr>
                                    </p:animRot>
                                  </p:childTnLst>
                                </p:cTn>
                              </p:par>
                            </p:childTnLst>
                          </p:cTn>
                        </p:par>
                        <p:par>
                          <p:cTn id="24" fill="hold" nodeType="afterGroup">
                            <p:stCondLst>
                              <p:cond delay="11000"/>
                            </p:stCondLst>
                            <p:childTnLst>
                              <p:par>
                                <p:cTn id="25" presetID="10" presetClass="exit" presetSubtype="0" fill="hold" grpId="2" nodeType="after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childTnLst>
                                </p:cTn>
                              </p:par>
                            </p:childTnLst>
                          </p:cTn>
                        </p:par>
                        <p:par>
                          <p:cTn id="31" fill="hold" nodeType="afterGroup">
                            <p:stCondLst>
                              <p:cond delay="13000"/>
                            </p:stCondLst>
                            <p:childTnLst>
                              <p:par>
                                <p:cTn id="32" presetID="0" presetClass="path" presetSubtype="0" accel="50000" decel="50000" fill="hold" grpId="1" nodeType="afterEffect">
                                  <p:stCondLst>
                                    <p:cond delay="0"/>
                                  </p:stCondLst>
                                  <p:childTnLst>
                                    <p:animMotion origin="layout" path="M 0.00416 0.0111 L -0.78195 -0.17761 " pathEditMode="relative" rAng="0" ptsTypes="AA">
                                      <p:cBhvr>
                                        <p:cTn id="33" dur="2000" fill="hold"/>
                                        <p:tgtEl>
                                          <p:spTgt spid="10"/>
                                        </p:tgtEl>
                                        <p:attrNameLst>
                                          <p:attrName>ppt_x</p:attrName>
                                          <p:attrName>ppt_y</p:attrName>
                                        </p:attrNameLst>
                                      </p:cBhvr>
                                      <p:rCtr x="-393"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9" grpId="3"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1600" y="76200"/>
            <a:ext cx="7620000" cy="623888"/>
          </a:xfrm>
        </p:spPr>
        <p:txBody>
          <a:bodyPr/>
          <a:lstStyle/>
          <a:p>
            <a:r>
              <a:rPr lang="en-US" sz="2800" smtClean="0"/>
              <a:t>HttpSessionState: Public Properties</a:t>
            </a:r>
          </a:p>
        </p:txBody>
      </p:sp>
      <p:sp>
        <p:nvSpPr>
          <p:cNvPr id="17411" name="Content Placeholder 2"/>
          <p:cNvSpPr>
            <a:spLocks noGrp="1"/>
          </p:cNvSpPr>
          <p:nvPr>
            <p:ph idx="1"/>
          </p:nvPr>
        </p:nvSpPr>
        <p:spPr>
          <a:xfrm>
            <a:off x="304800" y="990600"/>
            <a:ext cx="8650288" cy="5638800"/>
          </a:xfrm>
        </p:spPr>
        <p:txBody>
          <a:bodyPr/>
          <a:lstStyle/>
          <a:p>
            <a:r>
              <a:rPr lang="en-US" sz="1800" dirty="0" smtClean="0">
                <a:hlinkClick r:id="rId3"/>
              </a:rPr>
              <a:t>Contents</a:t>
            </a:r>
            <a:r>
              <a:rPr lang="en-US" sz="1800" dirty="0" smtClean="0"/>
              <a:t> Gets a reference to the current session-state object. </a:t>
            </a:r>
          </a:p>
          <a:p>
            <a:r>
              <a:rPr lang="en-US" sz="1800" dirty="0" smtClean="0">
                <a:hlinkClick r:id="rId4"/>
              </a:rPr>
              <a:t>Count</a:t>
            </a:r>
            <a:r>
              <a:rPr lang="en-US" sz="1800" dirty="0" smtClean="0"/>
              <a:t> Gets the number of items in the session-state collection. </a:t>
            </a:r>
          </a:p>
          <a:p>
            <a:r>
              <a:rPr lang="en-US" sz="1800" dirty="0" err="1" smtClean="0">
                <a:hlinkClick r:id="rId5"/>
              </a:rPr>
              <a:t>IsCookieless</a:t>
            </a:r>
            <a:r>
              <a:rPr lang="en-US" sz="1800" dirty="0" smtClean="0"/>
              <a:t> </a:t>
            </a:r>
            <a:r>
              <a:rPr lang="en-US" sz="1800" dirty="0" smtClean="0">
                <a:solidFill>
                  <a:srgbClr val="0000FF"/>
                </a:solidFill>
              </a:rPr>
              <a:t>Gets a value indicating whether the session ID is embedded in the URL or stored in an HTTP cookie</a:t>
            </a:r>
            <a:r>
              <a:rPr lang="en-US" sz="1800" dirty="0" smtClean="0"/>
              <a:t>. </a:t>
            </a:r>
          </a:p>
          <a:p>
            <a:r>
              <a:rPr lang="en-US" sz="1800" dirty="0" smtClean="0">
                <a:hlinkClick r:id="rId6"/>
              </a:rPr>
              <a:t>Mode</a:t>
            </a:r>
            <a:r>
              <a:rPr lang="en-US" sz="1800" dirty="0" smtClean="0"/>
              <a:t> Gets the current session-state mode.</a:t>
            </a:r>
          </a:p>
          <a:p>
            <a:r>
              <a:rPr lang="en-US" sz="1800" dirty="0" err="1" smtClean="0">
                <a:hlinkClick r:id="rId7"/>
              </a:rPr>
              <a:t>IsNewSession</a:t>
            </a:r>
            <a:r>
              <a:rPr lang="en-US" sz="1800" dirty="0" smtClean="0"/>
              <a:t> Gets a value indicating whether the session was created with the current request. </a:t>
            </a:r>
          </a:p>
          <a:p>
            <a:r>
              <a:rPr lang="en-US" sz="1800" dirty="0" err="1" smtClean="0">
                <a:hlinkClick r:id="rId8"/>
              </a:rPr>
              <a:t>IsReadOnly</a:t>
            </a:r>
            <a:r>
              <a:rPr lang="en-US" sz="1800" dirty="0" smtClean="0"/>
              <a:t> Gets a value indicating whether the session is read-only. </a:t>
            </a:r>
          </a:p>
          <a:p>
            <a:r>
              <a:rPr lang="en-US" sz="1800" dirty="0" err="1" smtClean="0">
                <a:hlinkClick r:id="rId9"/>
              </a:rPr>
              <a:t>IsSynchronized</a:t>
            </a:r>
            <a:r>
              <a:rPr lang="en-US" sz="1800" dirty="0" smtClean="0"/>
              <a:t> Gets a value indicating whether access to the collection of session-state values is synchronized (thread safe). </a:t>
            </a:r>
          </a:p>
          <a:p>
            <a:r>
              <a:rPr lang="en-US" sz="1800" dirty="0" smtClean="0">
                <a:hlinkClick r:id="rId10"/>
              </a:rPr>
              <a:t>Keys</a:t>
            </a:r>
            <a:r>
              <a:rPr lang="en-US" sz="1800" dirty="0" smtClean="0"/>
              <a:t> Gets a collection of the keys of all values stored in the session. </a:t>
            </a:r>
          </a:p>
          <a:p>
            <a:r>
              <a:rPr lang="en-US" sz="1800" dirty="0" err="1" smtClean="0">
                <a:hlinkClick r:id="rId11"/>
              </a:rPr>
              <a:t>SessionID</a:t>
            </a:r>
            <a:r>
              <a:rPr lang="en-US" sz="1800" dirty="0" smtClean="0"/>
              <a:t> Gets the unique session ID used to identify the session. </a:t>
            </a:r>
          </a:p>
          <a:p>
            <a:r>
              <a:rPr lang="en-US" sz="1800" dirty="0" err="1" smtClean="0">
                <a:hlinkClick r:id="rId12"/>
              </a:rPr>
              <a:t>StaticObjects</a:t>
            </a:r>
            <a:r>
              <a:rPr lang="en-US" sz="1800" dirty="0" smtClean="0"/>
              <a:t> Gets a collection of objects declared by </a:t>
            </a:r>
            <a:r>
              <a:rPr lang="en-US" sz="1800" b="1" dirty="0" smtClean="0"/>
              <a:t>&lt;</a:t>
            </a:r>
            <a:r>
              <a:rPr lang="en-US" sz="1800" dirty="0" smtClean="0"/>
              <a:t>object </a:t>
            </a:r>
            <a:r>
              <a:rPr lang="en-US" sz="1800" dirty="0" err="1" smtClean="0"/>
              <a:t>Runat</a:t>
            </a:r>
            <a:r>
              <a:rPr lang="en-US" sz="1800" dirty="0" smtClean="0"/>
              <a:t>="Server" Scope="Session"/&gt; tags within the ASP.NET application file </a:t>
            </a:r>
            <a:r>
              <a:rPr lang="en-US" sz="1800" dirty="0" err="1" smtClean="0"/>
              <a:t>global.asax</a:t>
            </a:r>
            <a:r>
              <a:rPr lang="en-US" sz="1800" dirty="0" smtClean="0"/>
              <a:t>. </a:t>
            </a:r>
          </a:p>
          <a:p>
            <a:r>
              <a:rPr lang="en-US" sz="1800" dirty="0" err="1" smtClean="0">
                <a:hlinkClick r:id="rId13"/>
              </a:rPr>
              <a:t>SyncRoot</a:t>
            </a:r>
            <a:r>
              <a:rPr lang="en-US" sz="1800" dirty="0" smtClean="0"/>
              <a:t> Gets an object that can be used to synchronize access to the collection of session-state values. </a:t>
            </a:r>
          </a:p>
          <a:p>
            <a:r>
              <a:rPr lang="en-US" sz="1800" dirty="0" smtClean="0">
                <a:hlinkClick r:id="rId14"/>
              </a:rPr>
              <a:t>Timeout</a:t>
            </a:r>
            <a:r>
              <a:rPr lang="en-US" sz="1800" dirty="0" smtClean="0"/>
              <a:t> Gets and sets the time-out period (in minutes) allowed between requests before the session-state provider terminates the session. You can set the minutes in </a:t>
            </a:r>
            <a:r>
              <a:rPr lang="en-US" sz="1800" dirty="0" err="1" smtClean="0">
                <a:solidFill>
                  <a:srgbClr val="0000FF"/>
                </a:solidFill>
              </a:rPr>
              <a:t>web.config</a:t>
            </a:r>
            <a:r>
              <a:rPr lang="en-US" sz="1800" dirty="0" smtClean="0"/>
              <a:t> file</a:t>
            </a:r>
          </a:p>
        </p:txBody>
      </p:sp>
      <p:sp>
        <p:nvSpPr>
          <p:cNvPr id="17412" name="Slide Number Placeholder 3"/>
          <p:cNvSpPr>
            <a:spLocks noGrp="1"/>
          </p:cNvSpPr>
          <p:nvPr>
            <p:ph type="sldNum" sz="quarter" idx="12"/>
          </p:nvPr>
        </p:nvSpPr>
        <p:spPr>
          <a:noFill/>
        </p:spPr>
        <p:txBody>
          <a:bodyPr/>
          <a:lstStyle/>
          <a:p>
            <a:fld id="{19BC9BD6-0FF8-4DD2-A2A0-E0EC37D34C2C}" type="slidenum">
              <a:rPr lang="en-US" smtClean="0"/>
              <a:pPr/>
              <a:t>15</a:t>
            </a:fld>
            <a:endParaRPr lang="en-US" smtClean="0"/>
          </a:p>
        </p:txBody>
      </p:sp>
      <p:sp>
        <p:nvSpPr>
          <p:cNvPr id="2" name="Right Arrow 1"/>
          <p:cNvSpPr/>
          <p:nvPr/>
        </p:nvSpPr>
        <p:spPr bwMode="auto">
          <a:xfrm>
            <a:off x="76200" y="16764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Session State Setting Using </a:t>
            </a:r>
            <a:r>
              <a:rPr lang="en-US" dirty="0" err="1"/>
              <a:t>W</a:t>
            </a:r>
            <a:r>
              <a:rPr lang="en-US" dirty="0" err="1" smtClean="0"/>
              <a:t>eb.config</a:t>
            </a:r>
            <a:endParaRPr lang="en-US" dirty="0" smtClean="0"/>
          </a:p>
        </p:txBody>
      </p:sp>
      <p:sp>
        <p:nvSpPr>
          <p:cNvPr id="18435" name="Slide Number Placeholder 3"/>
          <p:cNvSpPr>
            <a:spLocks noGrp="1"/>
          </p:cNvSpPr>
          <p:nvPr>
            <p:ph type="sldNum" sz="quarter" idx="12"/>
          </p:nvPr>
        </p:nvSpPr>
        <p:spPr>
          <a:noFill/>
        </p:spPr>
        <p:txBody>
          <a:bodyPr/>
          <a:lstStyle/>
          <a:p>
            <a:fld id="{A3E21732-45D8-4202-8183-633D78613DEE}" type="slidenum">
              <a:rPr lang="en-US" smtClean="0"/>
              <a:pPr/>
              <a:t>16</a:t>
            </a:fld>
            <a:endParaRPr lang="en-US" smtClean="0"/>
          </a:p>
        </p:txBody>
      </p:sp>
      <p:sp>
        <p:nvSpPr>
          <p:cNvPr id="18436" name="TextBox 4"/>
          <p:cNvSpPr txBox="1">
            <a:spLocks noChangeArrowheads="1"/>
          </p:cNvSpPr>
          <p:nvPr/>
        </p:nvSpPr>
        <p:spPr bwMode="auto">
          <a:xfrm>
            <a:off x="457200" y="3124200"/>
            <a:ext cx="7924800" cy="2678113"/>
          </a:xfrm>
          <a:prstGeom prst="rect">
            <a:avLst/>
          </a:prstGeom>
          <a:noFill/>
          <a:ln w="9525">
            <a:solidFill>
              <a:schemeClr val="tx1"/>
            </a:solidFill>
            <a:miter lim="800000"/>
            <a:headEnd/>
            <a:tailEnd/>
          </a:ln>
        </p:spPr>
        <p:txBody>
          <a:bodyPr>
            <a:spAutoFit/>
          </a:bodyPr>
          <a:lstStyle/>
          <a:p>
            <a:pPr>
              <a:tabLst>
                <a:tab pos="457200" algn="l"/>
                <a:tab pos="914400" algn="l"/>
                <a:tab pos="1371600" algn="l"/>
                <a:tab pos="1774825" algn="l"/>
              </a:tabLst>
            </a:pPr>
            <a:r>
              <a:rPr lang="en-US" sz="2400" b="0" dirty="0">
                <a:latin typeface="Arial" charset="0"/>
                <a:cs typeface="Arial" charset="0"/>
              </a:rPr>
              <a:t>&lt;</a:t>
            </a:r>
            <a:r>
              <a:rPr lang="en-US" sz="2400" b="0" dirty="0" err="1">
                <a:latin typeface="Arial" charset="0"/>
                <a:cs typeface="Arial" charset="0"/>
              </a:rPr>
              <a:t>system.web</a:t>
            </a:r>
            <a:r>
              <a:rPr lang="en-US" sz="2400" b="0" dirty="0">
                <a:latin typeface="Arial" charset="0"/>
                <a:cs typeface="Arial" charset="0"/>
              </a:rPr>
              <a:t>&gt;</a:t>
            </a:r>
          </a:p>
          <a:p>
            <a:pPr>
              <a:tabLst>
                <a:tab pos="457200" algn="l"/>
                <a:tab pos="914400" algn="l"/>
                <a:tab pos="1371600" algn="l"/>
                <a:tab pos="1774825" algn="l"/>
              </a:tabLst>
            </a:pPr>
            <a:r>
              <a:rPr lang="en-US" sz="2400" b="0" dirty="0">
                <a:latin typeface="Arial" charset="0"/>
                <a:cs typeface="Arial" charset="0"/>
              </a:rPr>
              <a:t>	&lt;</a:t>
            </a:r>
            <a:r>
              <a:rPr lang="en-US" sz="2400" b="0" dirty="0" err="1" smtClean="0">
                <a:latin typeface="Arial" charset="0"/>
                <a:cs typeface="Arial" charset="0"/>
              </a:rPr>
              <a:t>sessionState</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a:t>
            </a:r>
            <a:r>
              <a:rPr lang="en-US" sz="2400" b="0" dirty="0" err="1">
                <a:solidFill>
                  <a:srgbClr val="0000FF"/>
                </a:solidFill>
                <a:latin typeface="Arial" charset="0"/>
                <a:cs typeface="Arial" charset="0"/>
              </a:rPr>
              <a:t>cookieless</a:t>
            </a:r>
            <a:r>
              <a:rPr lang="en-US" sz="2400" b="0" dirty="0">
                <a:solidFill>
                  <a:srgbClr val="0000FF"/>
                </a:solidFill>
                <a:latin typeface="Arial" charset="0"/>
                <a:cs typeface="Arial" charset="0"/>
              </a:rPr>
              <a:t> </a:t>
            </a:r>
            <a:r>
              <a:rPr lang="en-US" sz="2400" b="0" dirty="0">
                <a:latin typeface="Arial" charset="0"/>
                <a:cs typeface="Arial" charset="0"/>
              </a:rPr>
              <a:t>= “</a:t>
            </a:r>
            <a:r>
              <a:rPr lang="en-US" sz="2400" b="0" i="1" dirty="0" err="1">
                <a:latin typeface="Arial" charset="0"/>
                <a:cs typeface="Arial" charset="0"/>
              </a:rPr>
              <a:t>HttpCookieMode</a:t>
            </a:r>
            <a:r>
              <a:rPr lang="en-US" sz="2400" b="0" i="1" dirty="0">
                <a:latin typeface="Arial" charset="0"/>
                <a:cs typeface="Arial" charset="0"/>
              </a:rPr>
              <a:t> values</a:t>
            </a:r>
            <a:r>
              <a:rPr lang="en-US" sz="2400" b="0" dirty="0">
                <a:latin typeface="Arial" charset="0"/>
                <a:cs typeface="Arial" charset="0"/>
              </a:rPr>
              <a:t>”</a:t>
            </a:r>
          </a:p>
          <a:p>
            <a:pPr>
              <a:tabLst>
                <a:tab pos="457200" algn="l"/>
                <a:tab pos="914400" algn="l"/>
                <a:tab pos="1371600" algn="l"/>
                <a:tab pos="1774825" algn="l"/>
              </a:tabLst>
            </a:pPr>
            <a:r>
              <a:rPr lang="en-US" sz="2400" b="0" dirty="0">
                <a:latin typeface="Arial" charset="0"/>
                <a:cs typeface="Arial" charset="0"/>
              </a:rPr>
              <a:t>		timeout = “</a:t>
            </a:r>
            <a:r>
              <a:rPr lang="en-US" sz="2400" b="0" i="1" dirty="0" err="1">
                <a:latin typeface="Arial" charset="0"/>
                <a:cs typeface="Arial" charset="0"/>
              </a:rPr>
              <a:t>int</a:t>
            </a:r>
            <a:r>
              <a:rPr lang="en-US" sz="2400" b="0" i="1" dirty="0">
                <a:latin typeface="Arial" charset="0"/>
                <a:cs typeface="Arial" charset="0"/>
              </a:rPr>
              <a:t>, number of </a:t>
            </a:r>
            <a:r>
              <a:rPr lang="en-US" sz="2400" b="0" i="1">
                <a:latin typeface="Arial" charset="0"/>
                <a:cs typeface="Arial" charset="0"/>
              </a:rPr>
              <a:t>minutes</a:t>
            </a:r>
            <a:r>
              <a:rPr lang="en-US" sz="2400" b="0" smtClean="0">
                <a:latin typeface="Arial" charset="0"/>
                <a:cs typeface="Arial" charset="0"/>
              </a:rPr>
              <a:t>”</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a:t>
            </a:r>
            <a:r>
              <a:rPr lang="en-US" sz="2400" b="0" dirty="0" smtClean="0">
                <a:latin typeface="Arial" charset="0"/>
                <a:cs typeface="Arial" charset="0"/>
              </a:rPr>
              <a:t>… &gt;</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&lt;/</a:t>
            </a:r>
            <a:r>
              <a:rPr lang="en-US" sz="2400" b="0" dirty="0" err="1">
                <a:latin typeface="Arial" charset="0"/>
                <a:cs typeface="Arial" charset="0"/>
              </a:rPr>
              <a:t>sessionState</a:t>
            </a:r>
            <a:r>
              <a:rPr lang="en-US" sz="2400" b="0" dirty="0">
                <a:latin typeface="Arial" charset="0"/>
                <a:cs typeface="Arial" charset="0"/>
              </a:rPr>
              <a:t>&gt; </a:t>
            </a:r>
          </a:p>
          <a:p>
            <a:pPr>
              <a:tabLst>
                <a:tab pos="457200" algn="l"/>
                <a:tab pos="914400" algn="l"/>
                <a:tab pos="1371600" algn="l"/>
                <a:tab pos="1774825" algn="l"/>
              </a:tabLst>
            </a:pPr>
            <a:r>
              <a:rPr lang="en-US" sz="2400" b="0" dirty="0">
                <a:latin typeface="Arial" charset="0"/>
                <a:cs typeface="Arial" charset="0"/>
              </a:rPr>
              <a:t>&lt;/</a:t>
            </a:r>
            <a:r>
              <a:rPr lang="en-US" sz="2400" b="0" dirty="0" err="1">
                <a:latin typeface="Arial" charset="0"/>
                <a:cs typeface="Arial" charset="0"/>
              </a:rPr>
              <a:t>system.web</a:t>
            </a:r>
            <a:r>
              <a:rPr lang="en-US" sz="2400" b="0" dirty="0">
                <a:latin typeface="Arial" charset="0"/>
                <a:cs typeface="Arial" charset="0"/>
              </a:rPr>
              <a:t>&gt;</a:t>
            </a:r>
          </a:p>
        </p:txBody>
      </p:sp>
      <p:sp>
        <p:nvSpPr>
          <p:cNvPr id="18437" name="Rounded Rectangular Callout 5"/>
          <p:cNvSpPr>
            <a:spLocks noChangeArrowheads="1"/>
          </p:cNvSpPr>
          <p:nvPr/>
        </p:nvSpPr>
        <p:spPr bwMode="auto">
          <a:xfrm>
            <a:off x="5562600" y="1143000"/>
            <a:ext cx="2971800" cy="1828800"/>
          </a:xfrm>
          <a:prstGeom prst="wedgeRoundRectCallout">
            <a:avLst>
              <a:gd name="adj1" fmla="val -37694"/>
              <a:gd name="adj2" fmla="val 101542"/>
              <a:gd name="adj3" fmla="val 16667"/>
            </a:avLst>
          </a:prstGeom>
          <a:solidFill>
            <a:srgbClr val="FFFFCC"/>
          </a:solidFill>
          <a:ln w="9525" algn="ctr">
            <a:solidFill>
              <a:schemeClr val="tx1"/>
            </a:solidFill>
            <a:round/>
            <a:headEnd/>
            <a:tailEnd/>
          </a:ln>
        </p:spPr>
        <p:txBody>
          <a:bodyPr/>
          <a:lstStyle/>
          <a:p>
            <a:pPr marL="342900" indent="-342900">
              <a:buFont typeface="Times New Roman" pitchFamily="18" charset="0"/>
              <a:buAutoNum type="arabicPeriod"/>
            </a:pPr>
            <a:r>
              <a:rPr lang="en-US" sz="2400" b="0"/>
              <a:t>UseCookies</a:t>
            </a:r>
          </a:p>
          <a:p>
            <a:pPr marL="342900" indent="-342900">
              <a:buFont typeface="Times New Roman" pitchFamily="18" charset="0"/>
              <a:buAutoNum type="arabicPeriod"/>
            </a:pPr>
            <a:r>
              <a:rPr lang="en-US" sz="2400" b="0"/>
              <a:t>UseUri</a:t>
            </a:r>
          </a:p>
          <a:p>
            <a:pPr marL="342900" indent="-342900">
              <a:buFont typeface="Times New Roman" pitchFamily="18" charset="0"/>
              <a:buAutoNum type="arabicPeriod"/>
            </a:pPr>
            <a:r>
              <a:rPr lang="en-US" sz="2400" b="0"/>
              <a:t>UseDeviceProfile</a:t>
            </a:r>
          </a:p>
          <a:p>
            <a:pPr marL="342900" indent="-342900">
              <a:buFont typeface="Times New Roman" pitchFamily="18" charset="0"/>
              <a:buAutoNum type="arabicPeriod"/>
            </a:pPr>
            <a:r>
              <a:rPr lang="en-US" sz="2400" b="0"/>
              <a:t>AutoDetect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i="1" smtClean="0">
                <a:latin typeface="Arial" charset="0"/>
                <a:cs typeface="Arial" charset="0"/>
              </a:rPr>
              <a:t>HttpCookieMode Values</a:t>
            </a:r>
            <a:endParaRPr lang="en-US" smtClean="0"/>
          </a:p>
        </p:txBody>
      </p:sp>
      <p:sp>
        <p:nvSpPr>
          <p:cNvPr id="7171" name="Content Placeholder 2"/>
          <p:cNvSpPr>
            <a:spLocks noGrp="1"/>
          </p:cNvSpPr>
          <p:nvPr>
            <p:ph idx="1"/>
          </p:nvPr>
        </p:nvSpPr>
        <p:spPr>
          <a:xfrm>
            <a:off x="685800" y="1066800"/>
            <a:ext cx="8269288" cy="5562600"/>
          </a:xfrm>
        </p:spPr>
        <p:txBody>
          <a:bodyPr/>
          <a:lstStyle/>
          <a:p>
            <a:pPr>
              <a:defRPr/>
            </a:pPr>
            <a:r>
              <a:rPr lang="en-US" b="1" dirty="0" err="1" smtClean="0">
                <a:solidFill>
                  <a:schemeClr val="tx2">
                    <a:lumMod val="75000"/>
                  </a:schemeClr>
                </a:solidFill>
              </a:rPr>
              <a:t>UseCookies</a:t>
            </a:r>
            <a:r>
              <a:rPr lang="en-US" dirty="0" smtClean="0"/>
              <a:t>: Always assume that cookies are supported by browser and are enabled.</a:t>
            </a:r>
          </a:p>
          <a:p>
            <a:pPr>
              <a:defRPr/>
            </a:pPr>
            <a:r>
              <a:rPr lang="en-US" b="1" dirty="0" err="1" smtClean="0">
                <a:solidFill>
                  <a:schemeClr val="tx2">
                    <a:lumMod val="75000"/>
                  </a:schemeClr>
                </a:solidFill>
              </a:rPr>
              <a:t>UseUri</a:t>
            </a:r>
            <a:r>
              <a:rPr lang="en-US" dirty="0" smtClean="0"/>
              <a:t>: There is a potential problem:</a:t>
            </a:r>
          </a:p>
          <a:p>
            <a:pPr lvl="1">
              <a:defRPr/>
            </a:pPr>
            <a:r>
              <a:rPr lang="en-US" dirty="0" smtClean="0"/>
              <a:t>If an absolute path is used in the program, storing session id in URL will cause an pager error.</a:t>
            </a:r>
          </a:p>
          <a:p>
            <a:pPr>
              <a:defRPr/>
            </a:pPr>
            <a:r>
              <a:rPr lang="en-US" b="1" dirty="0" err="1" smtClean="0">
                <a:solidFill>
                  <a:schemeClr val="tx2">
                    <a:lumMod val="75000"/>
                  </a:schemeClr>
                </a:solidFill>
              </a:rPr>
              <a:t>UseDeviceProfile</a:t>
            </a:r>
            <a:r>
              <a:rPr lang="en-US" dirty="0" smtClean="0"/>
              <a:t>: It checks if the browser supports cookies. If it does, set mode to </a:t>
            </a:r>
            <a:r>
              <a:rPr lang="en-US" dirty="0" err="1" smtClean="0">
                <a:solidFill>
                  <a:srgbClr val="0000FF"/>
                </a:solidFill>
              </a:rPr>
              <a:t>UseCookies</a:t>
            </a:r>
            <a:r>
              <a:rPr lang="en-US" dirty="0" smtClean="0"/>
              <a:t>; otherwise, set mode to </a:t>
            </a:r>
            <a:r>
              <a:rPr lang="en-US" dirty="0" err="1" smtClean="0">
                <a:solidFill>
                  <a:srgbClr val="0000FF"/>
                </a:solidFill>
              </a:rPr>
              <a:t>UseUri</a:t>
            </a:r>
            <a:r>
              <a:rPr lang="en-US" dirty="0" smtClean="0">
                <a:solidFill>
                  <a:srgbClr val="0000FF"/>
                </a:solidFill>
              </a:rPr>
              <a:t>.</a:t>
            </a:r>
          </a:p>
          <a:p>
            <a:pPr>
              <a:defRPr/>
            </a:pPr>
            <a:r>
              <a:rPr lang="en-US" b="1" dirty="0" smtClean="0">
                <a:solidFill>
                  <a:schemeClr val="tx2">
                    <a:lumMod val="75000"/>
                  </a:schemeClr>
                </a:solidFill>
              </a:rPr>
              <a:t>AutoDetect</a:t>
            </a:r>
            <a:r>
              <a:rPr lang="en-US" dirty="0" smtClean="0"/>
              <a:t>: It checks if the browser supports cookies and tests if the cookie is enabled, by creating a cookie, saving it, and retrieving it. It needs to go back and forth several times between the server and client.</a:t>
            </a:r>
          </a:p>
          <a:p>
            <a:pPr>
              <a:defRPr/>
            </a:pPr>
            <a:endParaRPr lang="en-US" dirty="0" smtClean="0"/>
          </a:p>
        </p:txBody>
      </p:sp>
      <p:sp>
        <p:nvSpPr>
          <p:cNvPr id="19460" name="Slide Number Placeholder 3"/>
          <p:cNvSpPr>
            <a:spLocks noGrp="1"/>
          </p:cNvSpPr>
          <p:nvPr>
            <p:ph type="sldNum" sz="quarter" idx="12"/>
          </p:nvPr>
        </p:nvSpPr>
        <p:spPr>
          <a:noFill/>
        </p:spPr>
        <p:txBody>
          <a:bodyPr/>
          <a:lstStyle/>
          <a:p>
            <a:fld id="{8A114313-A522-4CFD-A092-43412397B6F0}"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71600" y="76200"/>
            <a:ext cx="7620000" cy="623888"/>
          </a:xfrm>
        </p:spPr>
        <p:txBody>
          <a:bodyPr/>
          <a:lstStyle/>
          <a:p>
            <a:r>
              <a:rPr lang="en-US" sz="2800" smtClean="0"/>
              <a:t>HttpSessionState: Public Methods</a:t>
            </a:r>
          </a:p>
        </p:txBody>
      </p:sp>
      <p:sp>
        <p:nvSpPr>
          <p:cNvPr id="20483" name="Content Placeholder 2"/>
          <p:cNvSpPr>
            <a:spLocks noGrp="1"/>
          </p:cNvSpPr>
          <p:nvPr>
            <p:ph idx="1"/>
          </p:nvPr>
        </p:nvSpPr>
        <p:spPr>
          <a:xfrm>
            <a:off x="1066800" y="1066800"/>
            <a:ext cx="7924800" cy="5486400"/>
          </a:xfrm>
        </p:spPr>
        <p:txBody>
          <a:bodyPr/>
          <a:lstStyle/>
          <a:p>
            <a:r>
              <a:rPr lang="en-US" sz="2000" dirty="0" smtClean="0">
                <a:hlinkClick r:id="rId3"/>
              </a:rPr>
              <a:t>Abandon</a:t>
            </a:r>
            <a:r>
              <a:rPr lang="en-US" sz="2000" dirty="0" smtClean="0"/>
              <a:t> Cancels the current session. </a:t>
            </a:r>
          </a:p>
          <a:p>
            <a:r>
              <a:rPr lang="en-US" sz="2000" dirty="0" smtClean="0">
                <a:hlinkClick r:id="rId4"/>
              </a:rPr>
              <a:t>Add</a:t>
            </a:r>
            <a:r>
              <a:rPr lang="en-US" sz="2000" dirty="0" smtClean="0"/>
              <a:t> Adds a new item to session state. </a:t>
            </a:r>
          </a:p>
          <a:p>
            <a:r>
              <a:rPr lang="en-US" sz="2000" dirty="0" smtClean="0">
                <a:hlinkClick r:id="rId5"/>
              </a:rPr>
              <a:t>Clear</a:t>
            </a:r>
            <a:r>
              <a:rPr lang="en-US" sz="2000" dirty="0" smtClean="0"/>
              <a:t> Clears all values from session state. </a:t>
            </a:r>
          </a:p>
          <a:p>
            <a:r>
              <a:rPr lang="en-US" sz="2000" dirty="0" err="1" smtClean="0">
                <a:hlinkClick r:id="rId6"/>
              </a:rPr>
              <a:t>CopyTo</a:t>
            </a:r>
            <a:r>
              <a:rPr lang="en-US" sz="2000" dirty="0" smtClean="0"/>
              <a:t> Copies the collection of session-state values to a one-dimensional array, starting at the specified index in the array. </a:t>
            </a:r>
          </a:p>
          <a:p>
            <a:r>
              <a:rPr lang="en-US" sz="2000" dirty="0" smtClean="0">
                <a:hlinkClick r:id="rId7"/>
              </a:rPr>
              <a:t>Equals</a:t>
            </a:r>
            <a:r>
              <a:rPr lang="en-US" sz="2000" dirty="0" smtClean="0"/>
              <a:t> (inherited from Object) Overloaded. Determines whether two </a:t>
            </a:r>
            <a:r>
              <a:rPr lang="en-US" sz="2000" dirty="0" smtClean="0">
                <a:hlinkClick r:id="rId8"/>
              </a:rPr>
              <a:t>Object</a:t>
            </a:r>
            <a:r>
              <a:rPr lang="en-US" sz="2000" dirty="0" smtClean="0"/>
              <a:t> instances are equal. </a:t>
            </a:r>
          </a:p>
          <a:p>
            <a:r>
              <a:rPr lang="en-US" sz="2000" dirty="0" err="1" smtClean="0">
                <a:hlinkClick r:id="rId9"/>
              </a:rPr>
              <a:t>GetEnumerator</a:t>
            </a:r>
            <a:r>
              <a:rPr lang="en-US" sz="2000" dirty="0" smtClean="0"/>
              <a:t> Gets an enumerator of all session state-values in the current session. </a:t>
            </a:r>
          </a:p>
          <a:p>
            <a:r>
              <a:rPr lang="en-US" sz="2000" dirty="0" err="1" smtClean="0">
                <a:hlinkClick r:id="rId10"/>
              </a:rPr>
              <a:t>GetType</a:t>
            </a:r>
            <a:r>
              <a:rPr lang="en-US" sz="2000" dirty="0" smtClean="0"/>
              <a:t> (inherited from Object) Gets the </a:t>
            </a:r>
            <a:r>
              <a:rPr lang="en-US" sz="2000" dirty="0" smtClean="0">
                <a:hlinkClick r:id="rId11"/>
              </a:rPr>
              <a:t>Type</a:t>
            </a:r>
            <a:r>
              <a:rPr lang="en-US" sz="2000" dirty="0" smtClean="0"/>
              <a:t> of the current instance. </a:t>
            </a:r>
          </a:p>
          <a:p>
            <a:r>
              <a:rPr lang="en-US" sz="2000" dirty="0" smtClean="0">
                <a:hlinkClick r:id="rId12"/>
              </a:rPr>
              <a:t>Remove</a:t>
            </a:r>
            <a:r>
              <a:rPr lang="en-US" sz="2000" dirty="0" smtClean="0"/>
              <a:t> Deletes an item from the session-state collection. </a:t>
            </a:r>
          </a:p>
          <a:p>
            <a:r>
              <a:rPr lang="en-US" sz="2000" dirty="0" err="1" smtClean="0">
                <a:hlinkClick r:id="rId13"/>
              </a:rPr>
              <a:t>RemoveAll</a:t>
            </a:r>
            <a:r>
              <a:rPr lang="en-US" sz="2000" dirty="0" smtClean="0"/>
              <a:t> Clears all session-state values. </a:t>
            </a:r>
          </a:p>
          <a:p>
            <a:r>
              <a:rPr lang="en-US" sz="2000" dirty="0" err="1" smtClean="0">
                <a:hlinkClick r:id="rId14"/>
              </a:rPr>
              <a:t>RemoveAt</a:t>
            </a:r>
            <a:r>
              <a:rPr lang="en-US" sz="2000" dirty="0" smtClean="0"/>
              <a:t> Deletes an item at a specified index from the session-state collection. </a:t>
            </a:r>
          </a:p>
          <a:p>
            <a:r>
              <a:rPr lang="en-US" sz="2000" dirty="0" err="1" smtClean="0">
                <a:hlinkClick r:id="rId15"/>
              </a:rPr>
              <a:t>ToString</a:t>
            </a:r>
            <a:r>
              <a:rPr lang="en-US" sz="2000" dirty="0" smtClean="0"/>
              <a:t> (inherited from Object) Returns a </a:t>
            </a:r>
            <a:r>
              <a:rPr lang="en-US" sz="2000" dirty="0" smtClean="0">
                <a:hlinkClick r:id="rId16"/>
              </a:rPr>
              <a:t>String</a:t>
            </a:r>
            <a:r>
              <a:rPr lang="en-US" sz="2000" dirty="0" smtClean="0"/>
              <a:t> that represents the current </a:t>
            </a:r>
            <a:r>
              <a:rPr lang="en-US" sz="2000" dirty="0" smtClean="0">
                <a:hlinkClick r:id="rId8"/>
              </a:rPr>
              <a:t>Object</a:t>
            </a:r>
            <a:r>
              <a:rPr lang="en-US" sz="2000" dirty="0" smtClean="0"/>
              <a:t>.</a:t>
            </a:r>
          </a:p>
        </p:txBody>
      </p:sp>
      <p:sp>
        <p:nvSpPr>
          <p:cNvPr id="20484" name="Slide Number Placeholder 3"/>
          <p:cNvSpPr>
            <a:spLocks noGrp="1"/>
          </p:cNvSpPr>
          <p:nvPr>
            <p:ph type="sldNum" sz="quarter" idx="12"/>
          </p:nvPr>
        </p:nvSpPr>
        <p:spPr>
          <a:noFill/>
        </p:spPr>
        <p:txBody>
          <a:bodyPr/>
          <a:lstStyle/>
          <a:p>
            <a:fld id="{02925879-37D2-45C2-911C-66E7CFE9A623}"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From Session State to Application State</a:t>
            </a:r>
          </a:p>
        </p:txBody>
      </p:sp>
      <p:sp>
        <p:nvSpPr>
          <p:cNvPr id="4099" name="Content Placeholder 2"/>
          <p:cNvSpPr>
            <a:spLocks noGrp="1"/>
          </p:cNvSpPr>
          <p:nvPr>
            <p:ph idx="1"/>
          </p:nvPr>
        </p:nvSpPr>
        <p:spPr>
          <a:xfrm>
            <a:off x="685800" y="1295400"/>
            <a:ext cx="8269288" cy="5105400"/>
          </a:xfrm>
        </p:spPr>
        <p:txBody>
          <a:bodyPr/>
          <a:lstStyle/>
          <a:p>
            <a:r>
              <a:rPr lang="en-US" dirty="0" smtClean="0">
                <a:solidFill>
                  <a:srgbClr val="0000FF"/>
                </a:solidFill>
              </a:rPr>
              <a:t>Session[“index”] </a:t>
            </a:r>
            <a:r>
              <a:rPr lang="en-US" dirty="0" smtClean="0"/>
              <a:t>allows you to store an object into server memory, and all pages in the session can access the session variable;</a:t>
            </a:r>
          </a:p>
          <a:p>
            <a:r>
              <a:rPr lang="en-US" dirty="0" smtClean="0">
                <a:solidFill>
                  <a:srgbClr val="0000FF"/>
                </a:solidFill>
              </a:rPr>
              <a:t>Application[“index”] </a:t>
            </a:r>
            <a:r>
              <a:rPr lang="en-US" dirty="0" smtClean="0"/>
              <a:t>allows you to store an object into server memory. All sessions and all pages in each session can access the application variable;</a:t>
            </a:r>
          </a:p>
          <a:p>
            <a:r>
              <a:rPr lang="en-US" dirty="0" smtClean="0"/>
              <a:t>You can define, for example, Application[“</a:t>
            </a:r>
            <a:r>
              <a:rPr lang="en-US" dirty="0" err="1" smtClean="0"/>
              <a:t>SuperCounter</a:t>
            </a:r>
            <a:r>
              <a:rPr lang="en-US" dirty="0" smtClean="0"/>
              <a:t>”] in your </a:t>
            </a:r>
            <a:r>
              <a:rPr lang="en-US" dirty="0" err="1" smtClean="0"/>
              <a:t>Global.asax</a:t>
            </a:r>
            <a:r>
              <a:rPr lang="en-US" dirty="0" smtClean="0"/>
              <a:t> file and access the variable in each session;</a:t>
            </a:r>
          </a:p>
          <a:p>
            <a:r>
              <a:rPr lang="en-US" dirty="0" smtClean="0"/>
              <a:t>The challenges remain: write-write conflict and lock performance, if the application is frequently accessed.</a:t>
            </a:r>
          </a:p>
        </p:txBody>
      </p:sp>
      <p:sp>
        <p:nvSpPr>
          <p:cNvPr id="4100" name="Slide Number Placeholder 3"/>
          <p:cNvSpPr>
            <a:spLocks noGrp="1"/>
          </p:cNvSpPr>
          <p:nvPr>
            <p:ph type="sldNum" sz="quarter" idx="12"/>
          </p:nvPr>
        </p:nvSpPr>
        <p:spPr>
          <a:noFill/>
        </p:spPr>
        <p:txBody>
          <a:bodyPr/>
          <a:lstStyle/>
          <a:p>
            <a:fld id="{62AFC77F-4AAC-478C-9C20-41146BB27386}" type="slidenum">
              <a:rPr lang="en-US" smtClean="0"/>
              <a:pPr/>
              <a:t>19</a:t>
            </a:fld>
            <a:endParaRPr lang="en-US" smtClean="0"/>
          </a:p>
        </p:txBody>
      </p:sp>
      <p:sp>
        <p:nvSpPr>
          <p:cNvPr id="5" name="Right Arrow 4"/>
          <p:cNvSpPr/>
          <p:nvPr/>
        </p:nvSpPr>
        <p:spPr bwMode="auto">
          <a:xfrm>
            <a:off x="344575" y="12954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path" presetSubtype="0" accel="50000" decel="50000" fill="hold" grpId="1" nodeType="afterEffect">
                                  <p:stCondLst>
                                    <p:cond delay="0"/>
                                  </p:stCondLst>
                                  <p:childTnLst>
                                    <p:animMotion origin="layout" path="M -3.61111E-6 2.91464E-7 L -3.61111E-6 0.21652 " pathEditMode="relative" rAng="0" ptsTypes="AA">
                                      <p:cBhvr>
                                        <p:cTn id="11" dur="2000" fill="hold"/>
                                        <p:tgtEl>
                                          <p:spTgt spid="5"/>
                                        </p:tgtEl>
                                        <p:attrNameLst>
                                          <p:attrName>ppt_x</p:attrName>
                                          <p:attrName>ppt_y</p:attrName>
                                        </p:attrNameLst>
                                      </p:cBhvr>
                                      <p:rCtr x="0" y="108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ounded Rectangular Callout 6"/>
          <p:cNvSpPr>
            <a:spLocks noChangeArrowheads="1"/>
          </p:cNvSpPr>
          <p:nvPr/>
        </p:nvSpPr>
        <p:spPr bwMode="auto">
          <a:xfrm>
            <a:off x="7383463" y="4489450"/>
            <a:ext cx="1676400" cy="1028700"/>
          </a:xfrm>
          <a:prstGeom prst="wedgeRoundRectCallout">
            <a:avLst>
              <a:gd name="adj1" fmla="val -116718"/>
              <a:gd name="adj2" fmla="val -100213"/>
              <a:gd name="adj3" fmla="val 16667"/>
            </a:avLst>
          </a:prstGeom>
          <a:solidFill>
            <a:srgbClr val="FFFFCC"/>
          </a:solidFill>
          <a:ln w="9525" algn="ctr">
            <a:solidFill>
              <a:schemeClr val="tx1"/>
            </a:solidFill>
            <a:round/>
            <a:headEnd/>
            <a:tailEnd/>
          </a:ln>
        </p:spPr>
        <p:txBody>
          <a:bodyPr/>
          <a:lstStyle/>
          <a:p>
            <a:r>
              <a:rPr lang="en-US" b="0"/>
              <a:t>Display User info if Cookie is not empty</a:t>
            </a:r>
          </a:p>
        </p:txBody>
      </p:sp>
      <p:sp>
        <p:nvSpPr>
          <p:cNvPr id="23554" name="Title 1"/>
          <p:cNvSpPr>
            <a:spLocks noGrp="1"/>
          </p:cNvSpPr>
          <p:nvPr>
            <p:ph type="title"/>
          </p:nvPr>
        </p:nvSpPr>
        <p:spPr>
          <a:xfrm>
            <a:off x="1295400" y="76200"/>
            <a:ext cx="7620000" cy="623888"/>
          </a:xfrm>
        </p:spPr>
        <p:txBody>
          <a:bodyPr/>
          <a:lstStyle/>
          <a:p>
            <a:r>
              <a:rPr lang="en-US" dirty="0"/>
              <a:t>Reviewing Cookies from Last </a:t>
            </a:r>
            <a:r>
              <a:rPr lang="en-US" dirty="0" smtClean="0"/>
              <a:t>Lecture (1)</a:t>
            </a:r>
          </a:p>
        </p:txBody>
      </p:sp>
      <p:sp>
        <p:nvSpPr>
          <p:cNvPr id="23555" name="Content Placeholder 2"/>
          <p:cNvSpPr>
            <a:spLocks noGrp="1"/>
          </p:cNvSpPr>
          <p:nvPr>
            <p:ph idx="1"/>
          </p:nvPr>
        </p:nvSpPr>
        <p:spPr>
          <a:xfrm>
            <a:off x="188913" y="1066800"/>
            <a:ext cx="8269287" cy="5562600"/>
          </a:xfrm>
        </p:spPr>
        <p:txBody>
          <a:bodyPr/>
          <a:lstStyle/>
          <a:p>
            <a:pPr marL="338138" indent="-338138">
              <a:buFont typeface="Wingdings" pitchFamily="2" charset="2"/>
              <a:buNone/>
              <a:tabLst>
                <a:tab pos="688975" algn="l"/>
              </a:tabLst>
            </a:pPr>
            <a:r>
              <a:rPr lang="en-US" sz="2000" dirty="0" smtClean="0">
                <a:solidFill>
                  <a:srgbClr val="0000FF"/>
                </a:solidFill>
                <a:latin typeface="Arial" charset="0"/>
                <a:cs typeface="Arial" charset="0"/>
              </a:rPr>
              <a:t>using </a:t>
            </a:r>
            <a:r>
              <a:rPr lang="en-US" sz="2000" dirty="0" err="1" smtClean="0">
                <a:solidFill>
                  <a:srgbClr val="0000FF"/>
                </a:solidFill>
                <a:latin typeface="Arial" charset="0"/>
                <a:cs typeface="Arial" charset="0"/>
              </a:rPr>
              <a:t>System.Net</a:t>
            </a:r>
            <a:r>
              <a:rPr lang="en-US" sz="2000" dirty="0" smtClean="0">
                <a:solidFill>
                  <a:srgbClr val="0000FF"/>
                </a:solidFill>
                <a:latin typeface="Arial" charset="0"/>
                <a:cs typeface="Arial" charset="0"/>
              </a:rPr>
              <a:t>; // needed for Cookies</a:t>
            </a:r>
          </a:p>
          <a:p>
            <a:pPr marL="338138" indent="-338138">
              <a:buFont typeface="Wingdings" pitchFamily="2" charset="2"/>
              <a:buNone/>
              <a:tabLst>
                <a:tab pos="688975" algn="l"/>
              </a:tabLst>
            </a:pPr>
            <a:r>
              <a:rPr lang="en-US" sz="2000" dirty="0" smtClean="0">
                <a:latin typeface="Arial" charset="0"/>
                <a:cs typeface="Arial" charset="0"/>
              </a:rPr>
              <a:t>public partial class _Default : </a:t>
            </a:r>
            <a:r>
              <a:rPr lang="en-US" sz="2000" dirty="0" err="1" smtClean="0">
                <a:latin typeface="Arial" charset="0"/>
                <a:cs typeface="Arial" charset="0"/>
              </a:rPr>
              <a:t>System.Web.UI.Page</a:t>
            </a:r>
            <a:r>
              <a:rPr lang="en-US" sz="2000" dirty="0" smtClean="0">
                <a:latin typeface="Arial" charset="0"/>
                <a:cs typeface="Arial" charset="0"/>
              </a:rPr>
              <a:t>  {</a:t>
            </a:r>
          </a:p>
          <a:p>
            <a:pPr marL="338138" indent="-338138">
              <a:buFont typeface="Wingdings" pitchFamily="2" charset="2"/>
              <a:buNone/>
              <a:tabLst>
                <a:tab pos="688975" algn="l"/>
              </a:tabLst>
            </a:pPr>
            <a:r>
              <a:rPr lang="en-US" sz="2000" dirty="0" smtClean="0">
                <a:latin typeface="Arial" charset="0"/>
                <a:cs typeface="Arial" charset="0"/>
              </a:rPr>
              <a:t>	protected void </a:t>
            </a:r>
            <a:r>
              <a:rPr lang="en-US" sz="2000" dirty="0" err="1" smtClean="0">
                <a:latin typeface="Arial" charset="0"/>
                <a:cs typeface="Arial" charset="0"/>
              </a:rPr>
              <a:t>Page_Load</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solidFill>
                  <a:srgbClr val="0070C0"/>
                </a:solidFill>
                <a:latin typeface="Arial" charset="0"/>
                <a:cs typeface="Arial" charset="0"/>
              </a:rPr>
              <a:t>HttpCookie</a:t>
            </a:r>
            <a:r>
              <a:rPr lang="en-US" sz="2000" dirty="0" smtClean="0">
                <a:solidFill>
                  <a:srgbClr val="0070C0"/>
                </a:solidFill>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a:t>
            </a:r>
            <a:r>
              <a:rPr lang="en-US" sz="2000" dirty="0" err="1" smtClean="0">
                <a:latin typeface="Arial" charset="0"/>
                <a:cs typeface="Arial" charset="0"/>
              </a:rPr>
              <a:t>Request.Cookies</a:t>
            </a:r>
            <a:r>
              <a:rPr lang="en-US" sz="2000" dirty="0" smtClean="0">
                <a:latin typeface="Arial" charset="0"/>
                <a:cs typeface="Arial" charset="0"/>
              </a:rPr>
              <a:t>["</a:t>
            </a:r>
            <a:r>
              <a:rPr lang="en-US" sz="2000" dirty="0" err="1" smtClean="0">
                <a:solidFill>
                  <a:srgbClr val="0070C0"/>
                </a:solidFill>
                <a:latin typeface="Arial" charset="0"/>
                <a:cs typeface="Arial" charset="0"/>
              </a:rPr>
              <a:t>myKeyie</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	if ((</a:t>
            </a:r>
            <a:r>
              <a:rPr lang="en-US" sz="2000" dirty="0" err="1" smtClean="0">
                <a:latin typeface="Arial" charset="0"/>
                <a:cs typeface="Arial" charset="0"/>
              </a:rPr>
              <a:t>myCookies</a:t>
            </a:r>
            <a:r>
              <a:rPr lang="en-US" sz="2000" dirty="0" smtClean="0">
                <a:latin typeface="Arial" charset="0"/>
                <a:cs typeface="Arial" charset="0"/>
              </a:rPr>
              <a:t> == null) || (</a:t>
            </a:r>
            <a:r>
              <a:rPr lang="en-US" sz="2000" dirty="0" err="1" smtClean="0">
                <a:latin typeface="Arial" charset="0"/>
                <a:cs typeface="Arial" charset="0"/>
              </a:rPr>
              <a:t>myCookies</a:t>
            </a:r>
            <a:r>
              <a:rPr lang="en-US" sz="2000" dirty="0" smtClean="0">
                <a:latin typeface="Arial" charset="0"/>
                <a:cs typeface="Arial" charset="0"/>
              </a:rPr>
              <a:t>["Name"]==""))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new user";</a:t>
            </a:r>
          </a:p>
          <a:p>
            <a:pPr marL="338138" indent="-338138">
              <a:buFont typeface="Wingdings" pitchFamily="2" charset="2"/>
              <a:buNone/>
              <a:tabLst>
                <a:tab pos="688975" algn="l"/>
              </a:tabLst>
            </a:pPr>
            <a:r>
              <a:rPr lang="en-US" sz="2000" dirty="0" smtClean="0">
                <a:latin typeface="Arial" charset="0"/>
                <a:cs typeface="Arial" charset="0"/>
              </a:rPr>
              <a:t>	} else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"We have your email " + </a:t>
            </a:r>
            <a:r>
              <a:rPr lang="en-US" sz="2000" dirty="0" err="1" smtClean="0">
                <a:latin typeface="Arial" charset="0"/>
                <a:cs typeface="Arial" charset="0"/>
              </a:rPr>
              <a:t>myCookies</a:t>
            </a:r>
            <a:r>
              <a:rPr lang="en-US" sz="2000" dirty="0" smtClean="0">
                <a:latin typeface="Arial" charset="0"/>
                <a:cs typeface="Arial" charset="0"/>
              </a:rPr>
              <a:t>["Email"];</a:t>
            </a:r>
          </a:p>
          <a:p>
            <a:pPr marL="338138" indent="-338138">
              <a:buFont typeface="Wingdings" pitchFamily="2" charset="2"/>
              <a:buNone/>
              <a:tabLst>
                <a:tab pos="688975" algn="l"/>
              </a:tabLst>
            </a:pPr>
            <a:r>
              <a:rPr lang="en-US" sz="2000" dirty="0" smtClean="0">
                <a:latin typeface="Arial" charset="0"/>
                <a:cs typeface="Arial" charset="0"/>
              </a:rPr>
              <a:t>		}	</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smtClean="0">
                <a:latin typeface="Arial" charset="0"/>
                <a:cs typeface="Arial" charset="0"/>
              </a:rPr>
              <a:t>	// continued on next page</a:t>
            </a:r>
          </a:p>
        </p:txBody>
      </p:sp>
      <p:sp>
        <p:nvSpPr>
          <p:cNvPr id="23556" name="Slide Number Placeholder 3"/>
          <p:cNvSpPr>
            <a:spLocks noGrp="1"/>
          </p:cNvSpPr>
          <p:nvPr>
            <p:ph type="sldNum" sz="quarter" idx="12"/>
          </p:nvPr>
        </p:nvSpPr>
        <p:spPr>
          <a:noFill/>
        </p:spPr>
        <p:txBody>
          <a:bodyPr/>
          <a:lstStyle/>
          <a:p>
            <a:fld id="{6C30FA97-9A8C-4542-A019-BAFA06F27C7B}" type="slidenum">
              <a:rPr lang="en-US" smtClean="0"/>
              <a:pPr/>
              <a:t>2</a:t>
            </a:fld>
            <a:endParaRPr lang="en-US" smtClean="0"/>
          </a:p>
        </p:txBody>
      </p:sp>
      <p:sp>
        <p:nvSpPr>
          <p:cNvPr id="23557" name="Rounded Rectangular Callout 4"/>
          <p:cNvSpPr>
            <a:spLocks noChangeArrowheads="1"/>
          </p:cNvSpPr>
          <p:nvPr/>
        </p:nvSpPr>
        <p:spPr bwMode="auto">
          <a:xfrm>
            <a:off x="7315200" y="776288"/>
            <a:ext cx="1676400" cy="1028700"/>
          </a:xfrm>
          <a:prstGeom prst="wedgeRoundRectCallout">
            <a:avLst>
              <a:gd name="adj1" fmla="val -63037"/>
              <a:gd name="adj2" fmla="val 106333"/>
              <a:gd name="adj3" fmla="val 16667"/>
            </a:avLst>
          </a:prstGeom>
          <a:solidFill>
            <a:srgbClr val="FFFFCC"/>
          </a:solidFill>
          <a:ln w="9525" algn="ctr">
            <a:solidFill>
              <a:schemeClr val="tx1"/>
            </a:solidFill>
            <a:round/>
            <a:headEnd/>
            <a:tailEnd/>
          </a:ln>
        </p:spPr>
        <p:txBody>
          <a:bodyPr/>
          <a:lstStyle/>
          <a:p>
            <a:r>
              <a:rPr lang="en-US" b="0" dirty="0" smtClean="0"/>
              <a:t>Create an Cookie </a:t>
            </a:r>
            <a:r>
              <a:rPr lang="en-US" b="0" dirty="0"/>
              <a:t>object using a </a:t>
            </a:r>
            <a:r>
              <a:rPr lang="en-US" b="0" dirty="0">
                <a:solidFill>
                  <a:srgbClr val="0070C0"/>
                </a:solidFill>
              </a:rPr>
              <a:t>key</a:t>
            </a:r>
          </a:p>
        </p:txBody>
      </p:sp>
      <p:sp>
        <p:nvSpPr>
          <p:cNvPr id="23558" name="Rounded Rectangular Callout 5"/>
          <p:cNvSpPr>
            <a:spLocks noChangeArrowheads="1"/>
          </p:cNvSpPr>
          <p:nvPr/>
        </p:nvSpPr>
        <p:spPr bwMode="auto">
          <a:xfrm>
            <a:off x="7402513" y="2286000"/>
            <a:ext cx="1676400" cy="1028700"/>
          </a:xfrm>
          <a:prstGeom prst="wedgeRoundRectCallout">
            <a:avLst>
              <a:gd name="adj1" fmla="val -78407"/>
              <a:gd name="adj2" fmla="val -5930"/>
              <a:gd name="adj3" fmla="val 16667"/>
            </a:avLst>
          </a:prstGeom>
          <a:solidFill>
            <a:srgbClr val="FFFFCC"/>
          </a:solidFill>
          <a:ln w="9525" algn="ctr">
            <a:solidFill>
              <a:schemeClr val="tx1"/>
            </a:solidFill>
            <a:round/>
            <a:headEnd/>
            <a:tailEnd/>
          </a:ln>
        </p:spPr>
        <p:txBody>
          <a:bodyPr/>
          <a:lstStyle/>
          <a:p>
            <a:r>
              <a:rPr lang="en-US" b="0"/>
              <a:t>Check if the Cookie is empty</a:t>
            </a:r>
          </a:p>
        </p:txBody>
      </p:sp>
      <p:pic>
        <p:nvPicPr>
          <p:cNvPr id="23560" name="Picture 2"/>
          <p:cNvPicPr>
            <a:picLocks noChangeAspect="1" noChangeArrowheads="1"/>
          </p:cNvPicPr>
          <p:nvPr/>
        </p:nvPicPr>
        <p:blipFill>
          <a:blip r:embed="rId3" cstate="print"/>
          <a:srcRect/>
          <a:stretch>
            <a:fillRect/>
          </a:stretch>
        </p:blipFill>
        <p:spPr bwMode="auto">
          <a:xfrm>
            <a:off x="3733800" y="4495800"/>
            <a:ext cx="2819400" cy="2225675"/>
          </a:xfrm>
          <a:prstGeom prst="rect">
            <a:avLst/>
          </a:prstGeom>
          <a:noFill/>
          <a:ln w="9525">
            <a:noFill/>
            <a:miter lim="800000"/>
            <a:headEnd/>
            <a:tailEnd/>
          </a:ln>
        </p:spPr>
      </p:pic>
    </p:spTree>
    <p:extLst>
      <p:ext uri="{BB962C8B-B14F-4D97-AF65-F5344CB8AC3E}">
        <p14:creationId xmlns:p14="http://schemas.microsoft.com/office/powerpoint/2010/main" val="209638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up)">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ight Arrow 1"/>
          <p:cNvSpPr>
            <a:spLocks noChangeArrowheads="1"/>
          </p:cNvSpPr>
          <p:nvPr/>
        </p:nvSpPr>
        <p:spPr bwMode="auto">
          <a:xfrm>
            <a:off x="1219200" y="4572000"/>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
        <p:nvSpPr>
          <p:cNvPr id="11" name="Subtitle 2"/>
          <p:cNvSpPr>
            <a:spLocks noGrp="1"/>
          </p:cNvSpPr>
          <p:nvPr>
            <p:ph type="subTitle" idx="1"/>
          </p:nvPr>
        </p:nvSpPr>
        <p:spPr>
          <a:xfrm>
            <a:off x="1752600" y="2819400"/>
            <a:ext cx="7391400" cy="3581400"/>
          </a:xfrm>
        </p:spPr>
        <p:txBody>
          <a:bodyPr/>
          <a:lstStyle/>
          <a:p>
            <a:pPr marL="347663" indent="-347663" algn="l">
              <a:buFont typeface="Wingdings" pitchFamily="2" charset="2"/>
              <a:buChar char="q"/>
              <a:defRPr/>
            </a:pPr>
            <a:r>
              <a:rPr lang="en-US" i="1" dirty="0" smtClean="0">
                <a:solidFill>
                  <a:schemeClr val="bg1">
                    <a:lumMod val="50000"/>
                  </a:schemeClr>
                </a:solidFill>
              </a:rPr>
              <a:t>View State</a:t>
            </a:r>
          </a:p>
          <a:p>
            <a:pPr marL="347663" indent="-347663" algn="l">
              <a:buFont typeface="Wingdings" pitchFamily="2" charset="2"/>
              <a:buChar char="q"/>
              <a:defRPr/>
            </a:pPr>
            <a:r>
              <a:rPr lang="en-US" i="1" dirty="0" smtClean="0">
                <a:solidFill>
                  <a:schemeClr val="bg1">
                    <a:lumMod val="50000"/>
                  </a:schemeClr>
                </a:solidFill>
              </a:rPr>
              <a:t>Cross Page Posting</a:t>
            </a:r>
          </a:p>
          <a:p>
            <a:pPr marL="347663" indent="-347663" algn="l">
              <a:buFont typeface="Wingdings" pitchFamily="2" charset="2"/>
              <a:buChar char="q"/>
              <a:defRPr/>
            </a:pPr>
            <a:r>
              <a:rPr lang="en-US" i="1" dirty="0" smtClean="0">
                <a:solidFill>
                  <a:schemeClr val="bg1">
                    <a:lumMod val="50000"/>
                  </a:schemeClr>
                </a:solidFill>
              </a:rPr>
              <a:t>Cookies</a:t>
            </a:r>
          </a:p>
          <a:p>
            <a:pPr marL="347663" indent="-347663" algn="l">
              <a:buFont typeface="Wingdings" pitchFamily="2" charset="2"/>
              <a:buChar char="q"/>
              <a:defRPr/>
            </a:pPr>
            <a:r>
              <a:rPr lang="en-US" i="1" dirty="0" smtClean="0">
                <a:solidFill>
                  <a:schemeClr val="bg1">
                    <a:lumMod val="50000"/>
                  </a:schemeClr>
                </a:solidFill>
              </a:rPr>
              <a:t>Session </a:t>
            </a:r>
            <a:r>
              <a:rPr lang="en-US" i="1" dirty="0">
                <a:solidFill>
                  <a:schemeClr val="bg1">
                    <a:lumMod val="50000"/>
                  </a:schemeClr>
                </a:solidFill>
              </a:rPr>
              <a:t>State and Application State</a:t>
            </a:r>
          </a:p>
          <a:p>
            <a:pPr marL="347663" indent="-347663" algn="l">
              <a:buFont typeface="Wingdings" pitchFamily="2" charset="2"/>
              <a:buChar char="q"/>
              <a:defRPr/>
            </a:pPr>
            <a:r>
              <a:rPr lang="en-US" dirty="0" smtClean="0">
                <a:solidFill>
                  <a:srgbClr val="0000FF"/>
                </a:solidFill>
              </a:rPr>
              <a:t>Server-Side File System</a:t>
            </a:r>
          </a:p>
          <a:p>
            <a:pPr marL="347663" lvl="1" indent="-347663">
              <a:buClr>
                <a:schemeClr val="folHlink"/>
              </a:buClr>
              <a:buSzPct val="60000"/>
              <a:buFont typeface="Wingdings" pitchFamily="2" charset="2"/>
              <a:buChar char="q"/>
              <a:defRPr/>
            </a:pPr>
            <a:r>
              <a:rPr lang="en-US" dirty="0" smtClean="0"/>
              <a:t>Dynamic Graphics Generation and Processing</a:t>
            </a:r>
          </a:p>
          <a:p>
            <a:pPr marL="347663" indent="-347663" algn="l">
              <a:buFont typeface="Wingdings" pitchFamily="2" charset="2"/>
              <a:buChar char="q"/>
              <a:defRPr/>
            </a:pPr>
            <a:r>
              <a:rPr lang="en-US" i="1" dirty="0" smtClean="0"/>
              <a:t>Caching and Database (in next course)</a:t>
            </a:r>
          </a:p>
          <a:p>
            <a:pPr marL="347663" indent="-347663" algn="l">
              <a:buFont typeface="Wingdings" pitchFamily="2" charset="2"/>
              <a:buChar char="q"/>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4000"/>
                                  </p:stCondLst>
                                  <p:childTnLst>
                                    <p:animMotion origin="layout" path="M 2.77556E-17 1.11022E-16 L 2.77556E-17 0.06111 " pathEditMode="relative" rAng="0" ptsTypes="AA">
                                      <p:cBhvr>
                                        <p:cTn id="6" dur="4000" fill="hold"/>
                                        <p:tgtEl>
                                          <p:spTgt spid="3076"/>
                                        </p:tgtEl>
                                        <p:attrNameLst>
                                          <p:attrName>ppt_x</p:attrName>
                                          <p:attrName>ppt_y</p:attrName>
                                        </p:attrNameLst>
                                      </p:cBhvr>
                                      <p:rCtr x="0"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4400" y="76200"/>
            <a:ext cx="8229600" cy="623888"/>
          </a:xfrm>
        </p:spPr>
        <p:txBody>
          <a:bodyPr/>
          <a:lstStyle/>
          <a:p>
            <a:pPr algn="ctr"/>
            <a:r>
              <a:rPr lang="en-US" sz="2800" dirty="0"/>
              <a:t>Save Data </a:t>
            </a:r>
            <a:r>
              <a:rPr lang="en-US" sz="2800" dirty="0">
                <a:solidFill>
                  <a:srgbClr val="FF0000"/>
                </a:solidFill>
              </a:rPr>
              <a:t>Permanently</a:t>
            </a:r>
            <a:r>
              <a:rPr lang="en-US" sz="2800" dirty="0"/>
              <a:t> into </a:t>
            </a:r>
            <a:r>
              <a:rPr lang="en-US" sz="2800" dirty="0" smtClean="0"/>
              <a:t>Server Disk</a:t>
            </a:r>
          </a:p>
        </p:txBody>
      </p:sp>
      <p:sp>
        <p:nvSpPr>
          <p:cNvPr id="22531" name="Content Placeholder 2"/>
          <p:cNvSpPr>
            <a:spLocks noGrp="1"/>
          </p:cNvSpPr>
          <p:nvPr>
            <p:ph idx="1"/>
          </p:nvPr>
        </p:nvSpPr>
        <p:spPr>
          <a:xfrm>
            <a:off x="381000" y="3505200"/>
            <a:ext cx="4038600" cy="3276600"/>
          </a:xfrm>
        </p:spPr>
        <p:txBody>
          <a:bodyPr/>
          <a:lstStyle/>
          <a:p>
            <a:r>
              <a:rPr lang="en-US" dirty="0" smtClean="0"/>
              <a:t>Save into a text file;</a:t>
            </a:r>
          </a:p>
          <a:p>
            <a:r>
              <a:rPr lang="en-US" dirty="0" smtClean="0"/>
              <a:t>Save into a binary file;</a:t>
            </a:r>
          </a:p>
          <a:p>
            <a:r>
              <a:rPr lang="en-US" dirty="0" smtClean="0">
                <a:solidFill>
                  <a:srgbClr val="0000FF"/>
                </a:solidFill>
              </a:rPr>
              <a:t>Save into an XML file using the XML Writer;</a:t>
            </a:r>
          </a:p>
          <a:p>
            <a:r>
              <a:rPr lang="en-US" dirty="0" smtClean="0"/>
              <a:t>Save into database;</a:t>
            </a:r>
          </a:p>
        </p:txBody>
      </p:sp>
      <p:sp>
        <p:nvSpPr>
          <p:cNvPr id="5124" name="Slide Number Placeholder 3"/>
          <p:cNvSpPr>
            <a:spLocks noGrp="1"/>
          </p:cNvSpPr>
          <p:nvPr>
            <p:ph type="sldNum" sz="quarter" idx="12"/>
          </p:nvPr>
        </p:nvSpPr>
        <p:spPr>
          <a:noFill/>
        </p:spPr>
        <p:txBody>
          <a:bodyPr/>
          <a:lstStyle/>
          <a:p>
            <a:fld id="{169C729F-5AE6-4B93-A79B-68DA1466A70E}" type="slidenum">
              <a:rPr lang="en-US" smtClean="0"/>
              <a:pPr/>
              <a:t>21</a:t>
            </a:fld>
            <a:endParaRPr lang="en-US" smtClean="0"/>
          </a:p>
        </p:txBody>
      </p:sp>
      <p:sp>
        <p:nvSpPr>
          <p:cNvPr id="5" name="Content Placeholder 2"/>
          <p:cNvSpPr txBox="1">
            <a:spLocks/>
          </p:cNvSpPr>
          <p:nvPr/>
        </p:nvSpPr>
        <p:spPr bwMode="auto">
          <a:xfrm>
            <a:off x="4419600" y="3505200"/>
            <a:ext cx="4572000" cy="3276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b="0" kern="0" dirty="0">
                <a:latin typeface="+mn-lt"/>
              </a:rPr>
              <a:t>Stream read a string;</a:t>
            </a:r>
          </a:p>
          <a:p>
            <a:pPr marL="342900" indent="-342900">
              <a:spcBef>
                <a:spcPct val="20000"/>
              </a:spcBef>
              <a:buClr>
                <a:schemeClr val="folHlink"/>
              </a:buClr>
              <a:buSzPct val="60000"/>
              <a:buFont typeface="Wingdings" pitchFamily="2" charset="2"/>
              <a:buChar char="n"/>
              <a:defRPr/>
            </a:pPr>
            <a:r>
              <a:rPr lang="en-US" sz="2800" b="0" kern="0" dirty="0"/>
              <a:t>Read a variable</a:t>
            </a:r>
            <a:r>
              <a:rPr lang="en-US" sz="2800" b="0" kern="0" dirty="0">
                <a:latin typeface="+mn-lt"/>
              </a:rPr>
              <a:t>;</a:t>
            </a:r>
          </a:p>
          <a:p>
            <a:pPr marL="342900" indent="-342900">
              <a:spcBef>
                <a:spcPct val="20000"/>
              </a:spcBef>
              <a:buClr>
                <a:schemeClr val="folHlink"/>
              </a:buClr>
              <a:buSzPct val="60000"/>
              <a:buFont typeface="Wingdings" pitchFamily="2" charset="2"/>
              <a:buChar char="n"/>
              <a:defRPr/>
            </a:pPr>
            <a:r>
              <a:rPr lang="en-US" sz="2800" b="0" kern="0" dirty="0" err="1">
                <a:solidFill>
                  <a:srgbClr val="0000FF"/>
                </a:solidFill>
                <a:latin typeface="+mn-lt"/>
              </a:rPr>
              <a:t>XMLDocument</a:t>
            </a:r>
            <a:r>
              <a:rPr lang="en-US" sz="2800" b="0" kern="0" dirty="0">
                <a:solidFill>
                  <a:srgbClr val="0000FF"/>
                </a:solidFill>
                <a:latin typeface="+mn-lt"/>
              </a:rPr>
              <a:t> </a:t>
            </a:r>
            <a:r>
              <a:rPr lang="en-US" sz="2800" b="0" kern="0" dirty="0" smtClean="0">
                <a:solidFill>
                  <a:srgbClr val="0000FF"/>
                </a:solidFill>
                <a:latin typeface="+mn-lt"/>
              </a:rPr>
              <a:t>class;</a:t>
            </a:r>
          </a:p>
          <a:p>
            <a:pPr marL="342900" indent="-342900">
              <a:spcBef>
                <a:spcPct val="20000"/>
              </a:spcBef>
              <a:buClr>
                <a:schemeClr val="folHlink"/>
              </a:buClr>
              <a:buSzPct val="60000"/>
              <a:buFont typeface="Wingdings" pitchFamily="2" charset="2"/>
              <a:buChar char="n"/>
              <a:defRPr/>
            </a:pPr>
            <a:endParaRPr lang="en-US" sz="2800" b="0" kern="0" dirty="0">
              <a:solidFill>
                <a:srgbClr val="0000FF"/>
              </a:solidFill>
              <a:latin typeface="+mn-lt"/>
            </a:endParaRPr>
          </a:p>
          <a:p>
            <a:pPr marL="342900" indent="-342900">
              <a:spcBef>
                <a:spcPct val="20000"/>
              </a:spcBef>
              <a:buClr>
                <a:schemeClr val="folHlink"/>
              </a:buClr>
              <a:buSzPct val="60000"/>
              <a:buFont typeface="Wingdings" pitchFamily="2" charset="2"/>
              <a:buChar char="n"/>
              <a:defRPr/>
            </a:pPr>
            <a:r>
              <a:rPr lang="en-US" sz="2800" b="0" kern="0" dirty="0">
                <a:latin typeface="+mn-lt"/>
              </a:rPr>
              <a:t>Read from database;</a:t>
            </a:r>
          </a:p>
        </p:txBody>
      </p:sp>
      <p:sp>
        <p:nvSpPr>
          <p:cNvPr id="22534" name="TextBox 5"/>
          <p:cNvSpPr txBox="1">
            <a:spLocks noChangeArrowheads="1"/>
          </p:cNvSpPr>
          <p:nvPr/>
        </p:nvSpPr>
        <p:spPr bwMode="auto">
          <a:xfrm>
            <a:off x="457200" y="1143000"/>
            <a:ext cx="8534400" cy="2246313"/>
          </a:xfrm>
          <a:prstGeom prst="rect">
            <a:avLst/>
          </a:prstGeom>
          <a:noFill/>
          <a:ln>
            <a:noFill/>
          </a:ln>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2800" b="0" dirty="0" smtClean="0"/>
              <a:t>All techniques discussed so far are not permanent. Data can disappear for different reasons.</a:t>
            </a:r>
          </a:p>
          <a:p>
            <a:pPr marL="457200" indent="-457200">
              <a:buFont typeface="Arial" pitchFamily="34" charset="0"/>
              <a:buChar char="•"/>
              <a:defRPr/>
            </a:pPr>
            <a:r>
              <a:rPr lang="en-US" sz="2800" b="0" dirty="0" smtClean="0"/>
              <a:t>Session state data disappears after the session is closed.</a:t>
            </a:r>
          </a:p>
          <a:p>
            <a:pPr marL="457200" indent="-457200">
              <a:buFont typeface="Arial" pitchFamily="34" charset="0"/>
              <a:buChar char="•"/>
              <a:defRPr/>
            </a:pPr>
            <a:r>
              <a:rPr lang="en-US" sz="2800" b="0" dirty="0" smtClean="0"/>
              <a:t>Application state data (e.g., the </a:t>
            </a:r>
            <a:r>
              <a:rPr lang="en-US" sz="2800" b="0" dirty="0" smtClean="0">
                <a:solidFill>
                  <a:srgbClr val="0000FF"/>
                </a:solidFill>
              </a:rPr>
              <a:t>global counter</a:t>
            </a:r>
            <a:r>
              <a:rPr lang="en-US" sz="2800" b="0" dirty="0" smtClean="0"/>
              <a:t>) will also disappear if the application is closed. </a:t>
            </a:r>
            <a:r>
              <a:rPr lang="en-US" sz="2800" b="0" dirty="0" smtClean="0">
                <a:solidFill>
                  <a:srgbClr val="0000FF"/>
                </a:solidFill>
              </a:rPr>
              <a:t>When?</a:t>
            </a:r>
          </a:p>
        </p:txBody>
      </p:sp>
      <p:cxnSp>
        <p:nvCxnSpPr>
          <p:cNvPr id="22535" name="Straight Connector 7"/>
          <p:cNvCxnSpPr>
            <a:cxnSpLocks noChangeShapeType="1"/>
          </p:cNvCxnSpPr>
          <p:nvPr/>
        </p:nvCxnSpPr>
        <p:spPr bwMode="auto">
          <a:xfrm>
            <a:off x="914400" y="4038600"/>
            <a:ext cx="7543800" cy="0"/>
          </a:xfrm>
          <a:prstGeom prst="line">
            <a:avLst/>
          </a:prstGeom>
          <a:noFill/>
          <a:ln w="9525" algn="ctr">
            <a:solidFill>
              <a:schemeClr val="tx1"/>
            </a:solidFill>
            <a:round/>
            <a:headEnd/>
            <a:tailEnd/>
          </a:ln>
        </p:spPr>
      </p:cxnSp>
      <p:cxnSp>
        <p:nvCxnSpPr>
          <p:cNvPr id="22536" name="Straight Connector 8"/>
          <p:cNvCxnSpPr>
            <a:cxnSpLocks noChangeShapeType="1"/>
          </p:cNvCxnSpPr>
          <p:nvPr/>
        </p:nvCxnSpPr>
        <p:spPr bwMode="auto">
          <a:xfrm>
            <a:off x="914400" y="4495800"/>
            <a:ext cx="7543800" cy="0"/>
          </a:xfrm>
          <a:prstGeom prst="line">
            <a:avLst/>
          </a:prstGeom>
          <a:noFill/>
          <a:ln w="9525" algn="ctr">
            <a:solidFill>
              <a:schemeClr val="tx1"/>
            </a:solidFill>
            <a:round/>
            <a:headEnd/>
            <a:tailEnd/>
          </a:ln>
        </p:spPr>
      </p:cxnSp>
      <p:cxnSp>
        <p:nvCxnSpPr>
          <p:cNvPr id="22537" name="Straight Connector 9"/>
          <p:cNvCxnSpPr>
            <a:cxnSpLocks noChangeShapeType="1"/>
          </p:cNvCxnSpPr>
          <p:nvPr/>
        </p:nvCxnSpPr>
        <p:spPr bwMode="auto">
          <a:xfrm>
            <a:off x="914400" y="5486400"/>
            <a:ext cx="7543800" cy="0"/>
          </a:xfrm>
          <a:prstGeom prst="line">
            <a:avLst/>
          </a:prstGeom>
          <a:noFill/>
          <a:ln w="9525" algn="ctr">
            <a:solidFill>
              <a:schemeClr val="tx1"/>
            </a:solidFill>
            <a:round/>
            <a:headEnd/>
            <a:tailEnd/>
          </a:ln>
        </p:spPr>
      </p:cxnSp>
      <p:sp>
        <p:nvSpPr>
          <p:cNvPr id="2" name="Rounded Rectangular Callout 1"/>
          <p:cNvSpPr>
            <a:spLocks noChangeArrowheads="1"/>
          </p:cNvSpPr>
          <p:nvPr/>
        </p:nvSpPr>
        <p:spPr bwMode="auto">
          <a:xfrm>
            <a:off x="2438400" y="6313488"/>
            <a:ext cx="1828800" cy="457200"/>
          </a:xfrm>
          <a:prstGeom prst="wedgeRoundRectCallout">
            <a:avLst>
              <a:gd name="adj1" fmla="val -45833"/>
              <a:gd name="adj2" fmla="val -133245"/>
              <a:gd name="adj3" fmla="val 16667"/>
            </a:avLst>
          </a:prstGeom>
          <a:solidFill>
            <a:srgbClr val="FFFFCC"/>
          </a:solidFill>
          <a:ln w="9525" algn="ctr">
            <a:solidFill>
              <a:schemeClr val="tx1"/>
            </a:solidFill>
            <a:round/>
            <a:headEnd/>
            <a:tailEnd/>
          </a:ln>
        </p:spPr>
        <p:txBody>
          <a:bodyPr/>
          <a:lstStyle/>
          <a:p>
            <a:r>
              <a:rPr lang="en-US" b="0"/>
              <a:t>Text chapter 10</a:t>
            </a:r>
          </a:p>
        </p:txBody>
      </p:sp>
      <p:sp>
        <p:nvSpPr>
          <p:cNvPr id="11" name="Right Arrow 10"/>
          <p:cNvSpPr/>
          <p:nvPr/>
        </p:nvSpPr>
        <p:spPr bwMode="auto">
          <a:xfrm>
            <a:off x="152400" y="46482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par>
                                <p:cTn id="8" presetID="10" presetClass="entr" presetSubtype="0" fill="hold"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fade">
                                      <p:cBhvr>
                                        <p:cTn id="10" dur="500"/>
                                        <p:tgtEl>
                                          <p:spTgt spid="2253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22537"/>
                                        </p:tgtEl>
                                        <p:attrNameLst>
                                          <p:attrName>style.visibility</p:attrName>
                                        </p:attrNameLst>
                                      </p:cBhvr>
                                      <p:to>
                                        <p:strVal val="visible"/>
                                      </p:to>
                                    </p:set>
                                    <p:animEffect transition="in" filter="fade">
                                      <p:cBhvr>
                                        <p:cTn id="18" dur="500"/>
                                        <p:tgtEl>
                                          <p:spTgt spid="225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531">
                                            <p:txEl>
                                              <p:pRg st="0" end="0"/>
                                            </p:txEl>
                                          </p:spTgt>
                                        </p:tgtEl>
                                        <p:attrNameLst>
                                          <p:attrName>style.visibility</p:attrName>
                                        </p:attrNameLst>
                                      </p:cBhvr>
                                      <p:to>
                                        <p:strVal val="visible"/>
                                      </p:to>
                                    </p:set>
                                    <p:animEffect transition="in" filter="fade">
                                      <p:cBhvr>
                                        <p:cTn id="24" dur="500"/>
                                        <p:tgtEl>
                                          <p:spTgt spid="2253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531">
                                            <p:txEl>
                                              <p:pRg st="1" end="1"/>
                                            </p:txEl>
                                          </p:spTgt>
                                        </p:tgtEl>
                                        <p:attrNameLst>
                                          <p:attrName>style.visibility</p:attrName>
                                        </p:attrNameLst>
                                      </p:cBhvr>
                                      <p:to>
                                        <p:strVal val="visible"/>
                                      </p:to>
                                    </p:set>
                                    <p:animEffect transition="in" filter="fade">
                                      <p:cBhvr>
                                        <p:cTn id="27" dur="500"/>
                                        <p:tgtEl>
                                          <p:spTgt spid="22531">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531">
                                            <p:txEl>
                                              <p:pRg st="2" end="2"/>
                                            </p:txEl>
                                          </p:spTgt>
                                        </p:tgtEl>
                                        <p:attrNameLst>
                                          <p:attrName>style.visibility</p:attrName>
                                        </p:attrNameLst>
                                      </p:cBhvr>
                                      <p:to>
                                        <p:strVal val="visible"/>
                                      </p:to>
                                    </p:set>
                                    <p:animEffect transition="in" filter="fade">
                                      <p:cBhvr>
                                        <p:cTn id="30" dur="500"/>
                                        <p:tgtEl>
                                          <p:spTgt spid="22531">
                                            <p:txEl>
                                              <p:pRg st="2" end="2"/>
                                            </p:txEl>
                                          </p:spTgt>
                                        </p:tgtEl>
                                      </p:cBhvr>
                                    </p:animEffect>
                                  </p:childTnLst>
                                </p:cTn>
                              </p:par>
                            </p:childTnLst>
                          </p:cTn>
                        </p:par>
                        <p:par>
                          <p:cTn id="31" fill="hold" nodeType="afterGroup">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2531">
                                            <p:txEl>
                                              <p:pRg st="3" end="3"/>
                                            </p:txEl>
                                          </p:spTgt>
                                        </p:tgtEl>
                                        <p:attrNameLst>
                                          <p:attrName>style.visibility</p:attrName>
                                        </p:attrNameLst>
                                      </p:cBhvr>
                                      <p:to>
                                        <p:strVal val="visible"/>
                                      </p:to>
                                    </p:set>
                                    <p:animEffect transition="in" filter="fade">
                                      <p:cBhvr>
                                        <p:cTn id="34" dur="500"/>
                                        <p:tgtEl>
                                          <p:spTgt spid="22531">
                                            <p:txEl>
                                              <p:pRg st="3" end="3"/>
                                            </p:txEl>
                                          </p:spTgt>
                                        </p:tgtEl>
                                      </p:cBhvr>
                                    </p:animEffect>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5" grpId="0"/>
      <p:bldP spid="2"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671513" y="76200"/>
            <a:ext cx="8396287" cy="914400"/>
          </a:xfrm>
          <a:prstGeom prst="rect">
            <a:avLst/>
          </a:prstGeom>
          <a:noFill/>
          <a:ln w="9525">
            <a:noFill/>
            <a:miter lim="800000"/>
            <a:headEnd/>
            <a:tailEnd/>
          </a:ln>
        </p:spPr>
        <p:txBody>
          <a:bodyPr lIns="96744" tIns="48372" rIns="96744" bIns="48372" anchor="ctr"/>
          <a:lstStyle/>
          <a:p>
            <a:pPr marL="363538" indent="-363538" algn="ctr" defTabSz="966788">
              <a:lnSpc>
                <a:spcPct val="85000"/>
              </a:lnSpc>
              <a:defRPr/>
            </a:pPr>
            <a:r>
              <a:rPr lang="en-US" sz="3200" dirty="0">
                <a:solidFill>
                  <a:schemeClr val="tx2"/>
                </a:solidFill>
                <a:latin typeface="+mj-lt"/>
                <a:ea typeface="+mj-ea"/>
                <a:cs typeface="+mj-cs"/>
              </a:rPr>
              <a:t>File System Read (and Write) XML Files</a:t>
            </a:r>
          </a:p>
        </p:txBody>
      </p:sp>
      <p:graphicFrame>
        <p:nvGraphicFramePr>
          <p:cNvPr id="6147" name="Object 3"/>
          <p:cNvGraphicFramePr>
            <a:graphicFrameLocks noChangeAspect="1"/>
          </p:cNvGraphicFramePr>
          <p:nvPr/>
        </p:nvGraphicFramePr>
        <p:xfrm>
          <a:off x="1295400" y="5113338"/>
          <a:ext cx="2209800" cy="982662"/>
        </p:xfrm>
        <a:graphic>
          <a:graphicData uri="http://schemas.openxmlformats.org/presentationml/2006/ole">
            <mc:AlternateContent xmlns:mc="http://schemas.openxmlformats.org/markup-compatibility/2006">
              <mc:Choice xmlns:v="urn:schemas-microsoft-com:vml" Requires="v">
                <p:oleObj spid="_x0000_s55335" name="Bitmap Image" r:id="rId4" imgW="7640116" imgH="4704762" progId="Paint.Picture">
                  <p:embed/>
                </p:oleObj>
              </mc:Choice>
              <mc:Fallback>
                <p:oleObj name="Bitmap Image" r:id="rId4" imgW="7640116" imgH="4704762"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1133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Oval 4"/>
          <p:cNvSpPr>
            <a:spLocks noChangeArrowheads="1"/>
          </p:cNvSpPr>
          <p:nvPr/>
        </p:nvSpPr>
        <p:spPr bwMode="auto">
          <a:xfrm>
            <a:off x="1676400" y="5257800"/>
            <a:ext cx="1447800" cy="152400"/>
          </a:xfrm>
          <a:prstGeom prst="ellipse">
            <a:avLst/>
          </a:prstGeom>
          <a:noFill/>
          <a:ln w="38100">
            <a:solidFill>
              <a:srgbClr val="969696"/>
            </a:solidFill>
            <a:round/>
            <a:headEnd/>
            <a:tailEnd/>
          </a:ln>
        </p:spPr>
        <p:txBody>
          <a:bodyPr wrap="none" anchor="ctr"/>
          <a:lstStyle/>
          <a:p>
            <a:endParaRPr lang="en-US"/>
          </a:p>
        </p:txBody>
      </p:sp>
      <p:sp>
        <p:nvSpPr>
          <p:cNvPr id="6149" name="Rectangle 8"/>
          <p:cNvSpPr>
            <a:spLocks noChangeArrowheads="1"/>
          </p:cNvSpPr>
          <p:nvPr/>
        </p:nvSpPr>
        <p:spPr bwMode="auto">
          <a:xfrm>
            <a:off x="4876800" y="3581400"/>
            <a:ext cx="228600" cy="152400"/>
          </a:xfrm>
          <a:prstGeom prst="rect">
            <a:avLst/>
          </a:prstGeom>
          <a:noFill/>
          <a:ln w="9525">
            <a:solidFill>
              <a:schemeClr val="tx1"/>
            </a:solidFill>
            <a:miter lim="800000"/>
            <a:headEnd/>
            <a:tailEnd/>
          </a:ln>
        </p:spPr>
        <p:txBody>
          <a:bodyPr wrap="none" anchor="ctr"/>
          <a:lstStyle/>
          <a:p>
            <a:endParaRPr lang="en-US"/>
          </a:p>
        </p:txBody>
      </p:sp>
      <p:sp>
        <p:nvSpPr>
          <p:cNvPr id="6150" name="Rectangle 9"/>
          <p:cNvSpPr>
            <a:spLocks noChangeArrowheads="1"/>
          </p:cNvSpPr>
          <p:nvPr/>
        </p:nvSpPr>
        <p:spPr bwMode="auto">
          <a:xfrm>
            <a:off x="4876800" y="3733800"/>
            <a:ext cx="228600" cy="152400"/>
          </a:xfrm>
          <a:prstGeom prst="rect">
            <a:avLst/>
          </a:prstGeom>
          <a:noFill/>
          <a:ln w="9525">
            <a:solidFill>
              <a:schemeClr val="tx1"/>
            </a:solidFill>
            <a:miter lim="800000"/>
            <a:headEnd/>
            <a:tailEnd/>
          </a:ln>
        </p:spPr>
        <p:txBody>
          <a:bodyPr wrap="none" anchor="ctr"/>
          <a:lstStyle/>
          <a:p>
            <a:endParaRPr lang="en-US"/>
          </a:p>
        </p:txBody>
      </p:sp>
      <p:sp>
        <p:nvSpPr>
          <p:cNvPr id="6151" name="Rectangle 10"/>
          <p:cNvSpPr>
            <a:spLocks noChangeArrowheads="1"/>
          </p:cNvSpPr>
          <p:nvPr/>
        </p:nvSpPr>
        <p:spPr bwMode="auto">
          <a:xfrm>
            <a:off x="4876800" y="3886200"/>
            <a:ext cx="228600" cy="152400"/>
          </a:xfrm>
          <a:prstGeom prst="rect">
            <a:avLst/>
          </a:prstGeom>
          <a:noFill/>
          <a:ln w="9525">
            <a:solidFill>
              <a:schemeClr val="tx1"/>
            </a:solidFill>
            <a:miter lim="800000"/>
            <a:headEnd/>
            <a:tailEnd/>
          </a:ln>
        </p:spPr>
        <p:txBody>
          <a:bodyPr wrap="none" anchor="ctr"/>
          <a:lstStyle/>
          <a:p>
            <a:endParaRPr lang="en-US"/>
          </a:p>
        </p:txBody>
      </p:sp>
      <p:sp>
        <p:nvSpPr>
          <p:cNvPr id="6152" name="Rectangle 11"/>
          <p:cNvSpPr>
            <a:spLocks noChangeArrowheads="1"/>
          </p:cNvSpPr>
          <p:nvPr/>
        </p:nvSpPr>
        <p:spPr bwMode="auto">
          <a:xfrm>
            <a:off x="4876800" y="4038600"/>
            <a:ext cx="228600" cy="152400"/>
          </a:xfrm>
          <a:prstGeom prst="rect">
            <a:avLst/>
          </a:prstGeom>
          <a:noFill/>
          <a:ln w="9525">
            <a:solidFill>
              <a:schemeClr val="tx1"/>
            </a:solidFill>
            <a:miter lim="800000"/>
            <a:headEnd/>
            <a:tailEnd/>
          </a:ln>
        </p:spPr>
        <p:txBody>
          <a:bodyPr wrap="none" anchor="ctr"/>
          <a:lstStyle/>
          <a:p>
            <a:endParaRPr lang="en-US"/>
          </a:p>
        </p:txBody>
      </p:sp>
      <p:sp>
        <p:nvSpPr>
          <p:cNvPr id="6153" name="Rectangle 12"/>
          <p:cNvSpPr>
            <a:spLocks noChangeArrowheads="1"/>
          </p:cNvSpPr>
          <p:nvPr/>
        </p:nvSpPr>
        <p:spPr bwMode="auto">
          <a:xfrm>
            <a:off x="4876800" y="4191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4" name="Rectangle 13"/>
          <p:cNvSpPr>
            <a:spLocks noChangeArrowheads="1"/>
          </p:cNvSpPr>
          <p:nvPr/>
        </p:nvSpPr>
        <p:spPr bwMode="auto">
          <a:xfrm>
            <a:off x="4876800" y="4343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5" name="Rectangle 14"/>
          <p:cNvSpPr>
            <a:spLocks noChangeArrowheads="1"/>
          </p:cNvSpPr>
          <p:nvPr/>
        </p:nvSpPr>
        <p:spPr bwMode="auto">
          <a:xfrm>
            <a:off x="4876800" y="4495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6" name="Rectangle 15"/>
          <p:cNvSpPr>
            <a:spLocks noChangeArrowheads="1"/>
          </p:cNvSpPr>
          <p:nvPr/>
        </p:nvSpPr>
        <p:spPr bwMode="auto">
          <a:xfrm>
            <a:off x="4876800" y="4648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7" name="Rectangle 16"/>
          <p:cNvSpPr>
            <a:spLocks noChangeArrowheads="1"/>
          </p:cNvSpPr>
          <p:nvPr/>
        </p:nvSpPr>
        <p:spPr bwMode="auto">
          <a:xfrm>
            <a:off x="4876800" y="4800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8" name="Rectangle 17"/>
          <p:cNvSpPr>
            <a:spLocks noChangeArrowheads="1"/>
          </p:cNvSpPr>
          <p:nvPr/>
        </p:nvSpPr>
        <p:spPr bwMode="auto">
          <a:xfrm>
            <a:off x="4876800" y="4953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9" name="Rectangle 18"/>
          <p:cNvSpPr>
            <a:spLocks noChangeArrowheads="1"/>
          </p:cNvSpPr>
          <p:nvPr/>
        </p:nvSpPr>
        <p:spPr bwMode="auto">
          <a:xfrm>
            <a:off x="4876800" y="5105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0" name="Rectangle 19"/>
          <p:cNvSpPr>
            <a:spLocks noChangeArrowheads="1"/>
          </p:cNvSpPr>
          <p:nvPr/>
        </p:nvSpPr>
        <p:spPr bwMode="auto">
          <a:xfrm>
            <a:off x="4876800" y="5257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1" name="Rectangle 20"/>
          <p:cNvSpPr>
            <a:spLocks noChangeArrowheads="1"/>
          </p:cNvSpPr>
          <p:nvPr/>
        </p:nvSpPr>
        <p:spPr bwMode="auto">
          <a:xfrm>
            <a:off x="4876800" y="5410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2" name="Rectangle 21"/>
          <p:cNvSpPr>
            <a:spLocks noChangeArrowheads="1"/>
          </p:cNvSpPr>
          <p:nvPr/>
        </p:nvSpPr>
        <p:spPr bwMode="auto">
          <a:xfrm>
            <a:off x="4876800" y="5562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3" name="Rectangle 22"/>
          <p:cNvSpPr>
            <a:spLocks noChangeArrowheads="1"/>
          </p:cNvSpPr>
          <p:nvPr/>
        </p:nvSpPr>
        <p:spPr bwMode="auto">
          <a:xfrm>
            <a:off x="4876800" y="5715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4" name="Rectangle 23"/>
          <p:cNvSpPr>
            <a:spLocks noChangeArrowheads="1"/>
          </p:cNvSpPr>
          <p:nvPr/>
        </p:nvSpPr>
        <p:spPr bwMode="auto">
          <a:xfrm>
            <a:off x="4876800" y="5867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5" name="Rectangle 24"/>
          <p:cNvSpPr>
            <a:spLocks noChangeArrowheads="1"/>
          </p:cNvSpPr>
          <p:nvPr/>
        </p:nvSpPr>
        <p:spPr bwMode="auto">
          <a:xfrm>
            <a:off x="4876800" y="6019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6" name="Rectangle 25"/>
          <p:cNvSpPr>
            <a:spLocks noChangeArrowheads="1"/>
          </p:cNvSpPr>
          <p:nvPr/>
        </p:nvSpPr>
        <p:spPr bwMode="auto">
          <a:xfrm>
            <a:off x="4876800" y="6172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7" name="Rectangle 26"/>
          <p:cNvSpPr>
            <a:spLocks noChangeArrowheads="1"/>
          </p:cNvSpPr>
          <p:nvPr/>
        </p:nvSpPr>
        <p:spPr bwMode="auto">
          <a:xfrm>
            <a:off x="4876800" y="6324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8" name="Rectangle 27"/>
          <p:cNvSpPr>
            <a:spLocks noChangeArrowheads="1"/>
          </p:cNvSpPr>
          <p:nvPr/>
        </p:nvSpPr>
        <p:spPr bwMode="auto">
          <a:xfrm>
            <a:off x="4876800" y="6477000"/>
            <a:ext cx="228600" cy="152400"/>
          </a:xfrm>
          <a:prstGeom prst="rect">
            <a:avLst/>
          </a:prstGeom>
          <a:noFill/>
          <a:ln w="9525">
            <a:solidFill>
              <a:schemeClr val="tx1"/>
            </a:solidFill>
            <a:miter lim="800000"/>
            <a:headEnd/>
            <a:tailEnd/>
          </a:ln>
        </p:spPr>
        <p:txBody>
          <a:bodyPr wrap="none" anchor="ctr"/>
          <a:lstStyle/>
          <a:p>
            <a:endParaRPr lang="en-US"/>
          </a:p>
        </p:txBody>
      </p:sp>
      <p:sp>
        <p:nvSpPr>
          <p:cNvPr id="6169" name="Rectangle 28"/>
          <p:cNvSpPr>
            <a:spLocks noChangeArrowheads="1"/>
          </p:cNvSpPr>
          <p:nvPr/>
        </p:nvSpPr>
        <p:spPr bwMode="auto">
          <a:xfrm>
            <a:off x="4876800" y="6629400"/>
            <a:ext cx="228600" cy="152400"/>
          </a:xfrm>
          <a:prstGeom prst="rect">
            <a:avLst/>
          </a:prstGeom>
          <a:noFill/>
          <a:ln w="9525">
            <a:solidFill>
              <a:schemeClr val="tx1"/>
            </a:solidFill>
            <a:miter lim="800000"/>
            <a:headEnd/>
            <a:tailEnd/>
          </a:ln>
        </p:spPr>
        <p:txBody>
          <a:bodyPr wrap="none" anchor="ctr"/>
          <a:lstStyle/>
          <a:p>
            <a:endParaRPr lang="en-US"/>
          </a:p>
        </p:txBody>
      </p:sp>
      <p:sp>
        <p:nvSpPr>
          <p:cNvPr id="6170" name="Line 31"/>
          <p:cNvSpPr>
            <a:spLocks noChangeShapeType="1"/>
          </p:cNvSpPr>
          <p:nvPr/>
        </p:nvSpPr>
        <p:spPr bwMode="auto">
          <a:xfrm flipV="1">
            <a:off x="2286000" y="4191000"/>
            <a:ext cx="2590800" cy="1066800"/>
          </a:xfrm>
          <a:prstGeom prst="line">
            <a:avLst/>
          </a:prstGeom>
          <a:noFill/>
          <a:ln w="9525">
            <a:solidFill>
              <a:schemeClr val="tx1"/>
            </a:solidFill>
            <a:round/>
            <a:headEnd/>
            <a:tailEnd type="triangle" w="med" len="med"/>
          </a:ln>
        </p:spPr>
        <p:txBody>
          <a:bodyPr/>
          <a:lstStyle/>
          <a:p>
            <a:endParaRPr lang="en-US"/>
          </a:p>
        </p:txBody>
      </p:sp>
      <p:sp>
        <p:nvSpPr>
          <p:cNvPr id="6171" name="Line 32"/>
          <p:cNvSpPr>
            <a:spLocks noChangeShapeType="1"/>
          </p:cNvSpPr>
          <p:nvPr/>
        </p:nvSpPr>
        <p:spPr bwMode="auto">
          <a:xfrm>
            <a:off x="2667000" y="5257800"/>
            <a:ext cx="2209800" cy="1219200"/>
          </a:xfrm>
          <a:prstGeom prst="line">
            <a:avLst/>
          </a:prstGeom>
          <a:noFill/>
          <a:ln w="9525">
            <a:solidFill>
              <a:schemeClr val="tx1"/>
            </a:solidFill>
            <a:round/>
            <a:headEnd/>
            <a:tailEnd type="triangle" w="med" len="med"/>
          </a:ln>
        </p:spPr>
        <p:txBody>
          <a:bodyPr/>
          <a:lstStyle/>
          <a:p>
            <a:endParaRPr lang="en-US"/>
          </a:p>
        </p:txBody>
      </p:sp>
      <p:sp>
        <p:nvSpPr>
          <p:cNvPr id="6172" name="Text Box 33"/>
          <p:cNvSpPr txBox="1">
            <a:spLocks noChangeArrowheads="1"/>
          </p:cNvSpPr>
          <p:nvPr/>
        </p:nvSpPr>
        <p:spPr bwMode="auto">
          <a:xfrm rot="-5400000">
            <a:off x="4521200" y="5181600"/>
            <a:ext cx="1538288" cy="369888"/>
          </a:xfrm>
          <a:prstGeom prst="rect">
            <a:avLst/>
          </a:prstGeom>
          <a:noFill/>
          <a:ln w="9525">
            <a:noFill/>
            <a:miter lim="800000"/>
            <a:headEnd/>
            <a:tailEnd/>
          </a:ln>
        </p:spPr>
        <p:txBody>
          <a:bodyPr wrap="none">
            <a:spAutoFit/>
          </a:bodyPr>
          <a:lstStyle/>
          <a:p>
            <a:r>
              <a:rPr lang="en-US"/>
              <a:t>StreamBuffer</a:t>
            </a:r>
          </a:p>
        </p:txBody>
      </p:sp>
      <p:sp>
        <p:nvSpPr>
          <p:cNvPr id="6173" name="Text Box 34"/>
          <p:cNvSpPr txBox="1">
            <a:spLocks noChangeArrowheads="1"/>
          </p:cNvSpPr>
          <p:nvPr/>
        </p:nvSpPr>
        <p:spPr bwMode="auto">
          <a:xfrm>
            <a:off x="533400" y="3429000"/>
            <a:ext cx="3175000" cy="366713"/>
          </a:xfrm>
          <a:prstGeom prst="rect">
            <a:avLst/>
          </a:prstGeom>
          <a:noFill/>
          <a:ln w="9525">
            <a:noFill/>
            <a:miter lim="800000"/>
            <a:headEnd/>
            <a:tailEnd/>
          </a:ln>
        </p:spPr>
        <p:txBody>
          <a:bodyPr wrap="none">
            <a:spAutoFit/>
          </a:bodyPr>
          <a:lstStyle/>
          <a:p>
            <a:r>
              <a:rPr lang="en-US"/>
              <a:t>File on disk, also called a stream</a:t>
            </a:r>
          </a:p>
        </p:txBody>
      </p:sp>
      <p:sp>
        <p:nvSpPr>
          <p:cNvPr id="6174" name="Line 35"/>
          <p:cNvSpPr>
            <a:spLocks noChangeShapeType="1"/>
          </p:cNvSpPr>
          <p:nvPr/>
        </p:nvSpPr>
        <p:spPr bwMode="auto">
          <a:xfrm>
            <a:off x="762000" y="3810000"/>
            <a:ext cx="914400" cy="1524000"/>
          </a:xfrm>
          <a:prstGeom prst="line">
            <a:avLst/>
          </a:prstGeom>
          <a:noFill/>
          <a:ln w="9525">
            <a:solidFill>
              <a:schemeClr val="tx1"/>
            </a:solidFill>
            <a:prstDash val="dash"/>
            <a:round/>
            <a:headEnd/>
            <a:tailEnd type="triangle" w="med" len="med"/>
          </a:ln>
        </p:spPr>
        <p:txBody>
          <a:bodyPr/>
          <a:lstStyle/>
          <a:p>
            <a:endParaRPr lang="en-US"/>
          </a:p>
        </p:txBody>
      </p:sp>
      <p:sp>
        <p:nvSpPr>
          <p:cNvPr id="6175" name="Line 36"/>
          <p:cNvSpPr>
            <a:spLocks noChangeShapeType="1"/>
          </p:cNvSpPr>
          <p:nvPr/>
        </p:nvSpPr>
        <p:spPr bwMode="auto">
          <a:xfrm>
            <a:off x="2286000" y="5181600"/>
            <a:ext cx="0" cy="152400"/>
          </a:xfrm>
          <a:prstGeom prst="line">
            <a:avLst/>
          </a:prstGeom>
          <a:noFill/>
          <a:ln w="9525">
            <a:solidFill>
              <a:schemeClr val="tx1"/>
            </a:solidFill>
            <a:round/>
            <a:headEnd/>
            <a:tailEnd/>
          </a:ln>
        </p:spPr>
        <p:txBody>
          <a:bodyPr/>
          <a:lstStyle/>
          <a:p>
            <a:endParaRPr lang="en-US"/>
          </a:p>
        </p:txBody>
      </p:sp>
      <p:sp>
        <p:nvSpPr>
          <p:cNvPr id="6176" name="Line 37"/>
          <p:cNvSpPr>
            <a:spLocks noChangeShapeType="1"/>
          </p:cNvSpPr>
          <p:nvPr/>
        </p:nvSpPr>
        <p:spPr bwMode="auto">
          <a:xfrm>
            <a:off x="2667000" y="5181600"/>
            <a:ext cx="0" cy="152400"/>
          </a:xfrm>
          <a:prstGeom prst="line">
            <a:avLst/>
          </a:prstGeom>
          <a:noFill/>
          <a:ln w="9525">
            <a:solidFill>
              <a:schemeClr val="tx1"/>
            </a:solidFill>
            <a:round/>
            <a:headEnd/>
            <a:tailEnd/>
          </a:ln>
        </p:spPr>
        <p:txBody>
          <a:bodyPr/>
          <a:lstStyle/>
          <a:p>
            <a:endParaRPr lang="en-US"/>
          </a:p>
        </p:txBody>
      </p:sp>
      <p:sp>
        <p:nvSpPr>
          <p:cNvPr id="6177" name="Freeform 38"/>
          <p:cNvSpPr>
            <a:spLocks/>
          </p:cNvSpPr>
          <p:nvPr/>
        </p:nvSpPr>
        <p:spPr bwMode="auto">
          <a:xfrm>
            <a:off x="2286000" y="52578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a:solidFill>
              <a:schemeClr val="tx1"/>
            </a:solidFill>
            <a:round/>
            <a:headEnd/>
            <a:tailEnd/>
          </a:ln>
        </p:spPr>
        <p:txBody>
          <a:bodyPr/>
          <a:lstStyle/>
          <a:p>
            <a:endParaRPr lang="en-US"/>
          </a:p>
        </p:txBody>
      </p:sp>
      <p:sp>
        <p:nvSpPr>
          <p:cNvPr id="6178" name="Text Box 39"/>
          <p:cNvSpPr txBox="1">
            <a:spLocks noChangeArrowheads="1"/>
          </p:cNvSpPr>
          <p:nvPr/>
        </p:nvSpPr>
        <p:spPr bwMode="auto">
          <a:xfrm>
            <a:off x="1524000" y="4267200"/>
            <a:ext cx="914400" cy="366713"/>
          </a:xfrm>
          <a:prstGeom prst="rect">
            <a:avLst/>
          </a:prstGeom>
          <a:noFill/>
          <a:ln w="9525">
            <a:noFill/>
            <a:miter lim="800000"/>
            <a:headEnd/>
            <a:tailEnd/>
          </a:ln>
        </p:spPr>
        <p:txBody>
          <a:bodyPr wrap="none">
            <a:spAutoFit/>
          </a:bodyPr>
          <a:lstStyle/>
          <a:p>
            <a:r>
              <a:rPr lang="en-US"/>
              <a:t>A block</a:t>
            </a:r>
          </a:p>
        </p:txBody>
      </p:sp>
      <p:sp>
        <p:nvSpPr>
          <p:cNvPr id="6179" name="Line 40"/>
          <p:cNvSpPr>
            <a:spLocks noChangeShapeType="1"/>
          </p:cNvSpPr>
          <p:nvPr/>
        </p:nvSpPr>
        <p:spPr bwMode="auto">
          <a:xfrm>
            <a:off x="1905000" y="4648200"/>
            <a:ext cx="381000" cy="609600"/>
          </a:xfrm>
          <a:prstGeom prst="line">
            <a:avLst/>
          </a:prstGeom>
          <a:noFill/>
          <a:ln w="9525">
            <a:solidFill>
              <a:schemeClr val="tx1"/>
            </a:solidFill>
            <a:prstDash val="dash"/>
            <a:round/>
            <a:headEnd/>
            <a:tailEnd type="triangle" w="med" len="med"/>
          </a:ln>
        </p:spPr>
        <p:txBody>
          <a:bodyPr/>
          <a:lstStyle/>
          <a:p>
            <a:endParaRPr lang="en-US"/>
          </a:p>
        </p:txBody>
      </p:sp>
      <p:sp>
        <p:nvSpPr>
          <p:cNvPr id="6180" name="Text Box 41"/>
          <p:cNvSpPr txBox="1">
            <a:spLocks noChangeArrowheads="1"/>
          </p:cNvSpPr>
          <p:nvPr/>
        </p:nvSpPr>
        <p:spPr bwMode="auto">
          <a:xfrm>
            <a:off x="4540250" y="3200400"/>
            <a:ext cx="946150" cy="366713"/>
          </a:xfrm>
          <a:prstGeom prst="rect">
            <a:avLst/>
          </a:prstGeom>
          <a:noFill/>
          <a:ln w="9525">
            <a:noFill/>
            <a:miter lim="800000"/>
            <a:headEnd/>
            <a:tailEnd/>
          </a:ln>
        </p:spPr>
        <p:txBody>
          <a:bodyPr wrap="none">
            <a:spAutoFit/>
          </a:bodyPr>
          <a:lstStyle/>
          <a:p>
            <a:r>
              <a:rPr lang="en-US"/>
              <a:t>memory</a:t>
            </a:r>
          </a:p>
        </p:txBody>
      </p:sp>
      <p:sp>
        <p:nvSpPr>
          <p:cNvPr id="6181" name="Text Box 42"/>
          <p:cNvSpPr txBox="1">
            <a:spLocks noChangeArrowheads="1"/>
          </p:cNvSpPr>
          <p:nvPr/>
        </p:nvSpPr>
        <p:spPr bwMode="auto">
          <a:xfrm>
            <a:off x="3429000" y="4722813"/>
            <a:ext cx="1371600" cy="915987"/>
          </a:xfrm>
          <a:prstGeom prst="rect">
            <a:avLst/>
          </a:prstGeom>
          <a:noFill/>
          <a:ln w="9525">
            <a:noFill/>
            <a:miter lim="800000"/>
            <a:headEnd/>
            <a:tailEnd/>
          </a:ln>
        </p:spPr>
        <p:txBody>
          <a:bodyPr>
            <a:spAutoFit/>
          </a:bodyPr>
          <a:lstStyle/>
          <a:p>
            <a:pPr algn="ctr"/>
            <a:r>
              <a:rPr lang="en-US"/>
              <a:t>Copy a block into the buffer</a:t>
            </a:r>
          </a:p>
        </p:txBody>
      </p:sp>
      <p:sp>
        <p:nvSpPr>
          <p:cNvPr id="6182" name="Line 43"/>
          <p:cNvSpPr>
            <a:spLocks noChangeShapeType="1"/>
          </p:cNvSpPr>
          <p:nvPr/>
        </p:nvSpPr>
        <p:spPr bwMode="auto">
          <a:xfrm flipH="1">
            <a:off x="5105400" y="4038600"/>
            <a:ext cx="457200" cy="228600"/>
          </a:xfrm>
          <a:prstGeom prst="line">
            <a:avLst/>
          </a:prstGeom>
          <a:noFill/>
          <a:ln w="9525">
            <a:solidFill>
              <a:schemeClr val="tx1"/>
            </a:solidFill>
            <a:round/>
            <a:headEnd/>
            <a:tailEnd type="arrow" w="med" len="med"/>
          </a:ln>
        </p:spPr>
        <p:txBody>
          <a:bodyPr/>
          <a:lstStyle/>
          <a:p>
            <a:endParaRPr lang="en-US"/>
          </a:p>
        </p:txBody>
      </p:sp>
      <p:sp>
        <p:nvSpPr>
          <p:cNvPr id="6183" name="Text Box 44"/>
          <p:cNvSpPr txBox="1">
            <a:spLocks noChangeArrowheads="1"/>
          </p:cNvSpPr>
          <p:nvPr/>
        </p:nvSpPr>
        <p:spPr bwMode="auto">
          <a:xfrm>
            <a:off x="5662613" y="3854450"/>
            <a:ext cx="2670175" cy="368300"/>
          </a:xfrm>
          <a:prstGeom prst="rect">
            <a:avLst/>
          </a:prstGeom>
          <a:noFill/>
          <a:ln w="9525">
            <a:noFill/>
            <a:miter lim="800000"/>
            <a:headEnd/>
            <a:tailEnd/>
          </a:ln>
        </p:spPr>
        <p:txBody>
          <a:bodyPr wrap="none">
            <a:spAutoFit/>
          </a:bodyPr>
          <a:lstStyle/>
          <a:p>
            <a:r>
              <a:rPr lang="en-US" i="1"/>
              <a:t>FS</a:t>
            </a:r>
            <a:r>
              <a:rPr lang="en-US"/>
              <a:t>: a reference to the file</a:t>
            </a:r>
          </a:p>
        </p:txBody>
      </p:sp>
      <p:sp>
        <p:nvSpPr>
          <p:cNvPr id="6184" name="Text Box 45"/>
          <p:cNvSpPr txBox="1">
            <a:spLocks noChangeArrowheads="1"/>
          </p:cNvSpPr>
          <p:nvPr/>
        </p:nvSpPr>
        <p:spPr bwMode="auto">
          <a:xfrm>
            <a:off x="1344613" y="1155700"/>
            <a:ext cx="7723187" cy="2586038"/>
          </a:xfrm>
          <a:prstGeom prst="rect">
            <a:avLst/>
          </a:prstGeom>
          <a:noFill/>
          <a:ln w="9525">
            <a:noFill/>
            <a:miter lim="800000"/>
            <a:headEnd/>
            <a:tailEnd/>
          </a:ln>
        </p:spPr>
        <p:txBody>
          <a:bodyPr>
            <a:spAutoFit/>
          </a:bodyPr>
          <a:lstStyle/>
          <a:p>
            <a:pPr marL="339725" indent="-339725">
              <a:buFontTx/>
              <a:buAutoNum type="arabicPeriod"/>
            </a:pPr>
            <a:r>
              <a:rPr lang="en-US" b="0"/>
              <a:t>Declare a reference FS of a FileStream type;</a:t>
            </a:r>
          </a:p>
          <a:p>
            <a:pPr marL="339725" indent="-339725">
              <a:buFontTx/>
              <a:buAutoNum type="arabicPeriod"/>
            </a:pPr>
            <a:r>
              <a:rPr lang="en-US" b="0">
                <a:solidFill>
                  <a:srgbClr val="0000FF"/>
                </a:solidFill>
              </a:rPr>
              <a:t>Open a file for read or write</a:t>
            </a:r>
            <a:r>
              <a:rPr lang="en-US" b="0"/>
              <a:t>: It creates a buffer that can hold a block of bytes; </a:t>
            </a:r>
          </a:p>
          <a:p>
            <a:pPr marL="339725" indent="-339725">
              <a:buFontTx/>
              <a:buAutoNum type="arabicPeriod"/>
            </a:pPr>
            <a:r>
              <a:rPr lang="en-US" b="0"/>
              <a:t>Copy the first block of a file into buffer;</a:t>
            </a:r>
          </a:p>
          <a:p>
            <a:pPr marL="339725" indent="-339725">
              <a:buFontTx/>
              <a:buAutoNum type="arabicPeriod"/>
            </a:pPr>
            <a:r>
              <a:rPr lang="en-US" b="0"/>
              <a:t>Create an XML reader or writer that uses the reference to read/write data in the buffer;</a:t>
            </a:r>
          </a:p>
          <a:p>
            <a:pPr marL="339725" indent="-339725">
              <a:buFontTx/>
              <a:buAutoNum type="arabicPeriod"/>
            </a:pPr>
            <a:r>
              <a:rPr lang="en-US" b="0"/>
              <a:t>When the reference moves down to the end of the buffer, the next block is fetched.</a:t>
            </a:r>
          </a:p>
          <a:p>
            <a:pPr marL="339725" indent="-339725">
              <a:buFontTx/>
              <a:buAutoNum type="arabicPeriod"/>
            </a:pPr>
            <a:r>
              <a:rPr lang="en-US" b="0">
                <a:solidFill>
                  <a:srgbClr val="0000FF"/>
                </a:solidFill>
              </a:rPr>
              <a:t>Close the file</a:t>
            </a:r>
          </a:p>
          <a:p>
            <a:pPr marL="339725" indent="-339725">
              <a:buFontTx/>
              <a:buAutoNum type="arabicPeriod"/>
            </a:pPr>
            <a:endParaRPr lang="en-US" b="0"/>
          </a:p>
        </p:txBody>
      </p:sp>
      <p:sp>
        <p:nvSpPr>
          <p:cNvPr id="6185" name="Rectangle 45"/>
          <p:cNvSpPr>
            <a:spLocks noChangeArrowheads="1"/>
          </p:cNvSpPr>
          <p:nvPr/>
        </p:nvSpPr>
        <p:spPr bwMode="auto">
          <a:xfrm>
            <a:off x="6997700" y="4633913"/>
            <a:ext cx="1143000" cy="1447800"/>
          </a:xfrm>
          <a:prstGeom prst="rect">
            <a:avLst/>
          </a:prstGeom>
          <a:solidFill>
            <a:schemeClr val="accent1"/>
          </a:solidFill>
          <a:ln w="9525" algn="ctr">
            <a:solidFill>
              <a:schemeClr val="tx1"/>
            </a:solidFill>
            <a:round/>
            <a:headEnd/>
            <a:tailEnd/>
          </a:ln>
        </p:spPr>
        <p:txBody>
          <a:bodyPr/>
          <a:lstStyle/>
          <a:p>
            <a:r>
              <a:rPr lang="en-US" b="0"/>
              <a:t>XML reader or writer</a:t>
            </a:r>
          </a:p>
        </p:txBody>
      </p:sp>
      <p:cxnSp>
        <p:nvCxnSpPr>
          <p:cNvPr id="6186" name="Straight Arrow Connector 53"/>
          <p:cNvCxnSpPr>
            <a:cxnSpLocks noChangeShapeType="1"/>
          </p:cNvCxnSpPr>
          <p:nvPr/>
        </p:nvCxnSpPr>
        <p:spPr bwMode="auto">
          <a:xfrm rot="10800000">
            <a:off x="8140700" y="4799013"/>
            <a:ext cx="327025" cy="1587"/>
          </a:xfrm>
          <a:prstGeom prst="straightConnector1">
            <a:avLst/>
          </a:prstGeom>
          <a:noFill/>
          <a:ln w="9525" algn="ctr">
            <a:solidFill>
              <a:schemeClr val="tx1"/>
            </a:solidFill>
            <a:round/>
            <a:headEnd/>
            <a:tailEnd type="arrow" w="med" len="med"/>
          </a:ln>
        </p:spPr>
      </p:cxnSp>
      <p:cxnSp>
        <p:nvCxnSpPr>
          <p:cNvPr id="6187" name="Straight Arrow Connector 55"/>
          <p:cNvCxnSpPr>
            <a:cxnSpLocks noChangeShapeType="1"/>
          </p:cNvCxnSpPr>
          <p:nvPr/>
        </p:nvCxnSpPr>
        <p:spPr bwMode="auto">
          <a:xfrm rot="10800000">
            <a:off x="5943600" y="4222750"/>
            <a:ext cx="1054100" cy="577850"/>
          </a:xfrm>
          <a:prstGeom prst="straightConnector1">
            <a:avLst/>
          </a:prstGeom>
          <a:noFill/>
          <a:ln w="9525" algn="ctr">
            <a:solidFill>
              <a:schemeClr val="tx1"/>
            </a:solidFill>
            <a:round/>
            <a:headEnd/>
            <a:tailEnd type="arrow" w="med" len="med"/>
          </a:ln>
        </p:spPr>
      </p:cxnSp>
      <p:sp>
        <p:nvSpPr>
          <p:cNvPr id="6188" name="Left Brace 1"/>
          <p:cNvSpPr>
            <a:spLocks/>
          </p:cNvSpPr>
          <p:nvPr/>
        </p:nvSpPr>
        <p:spPr bwMode="auto">
          <a:xfrm>
            <a:off x="1192213" y="1262063"/>
            <a:ext cx="228600" cy="76200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lang="en-US"/>
          </a:p>
        </p:txBody>
      </p:sp>
      <p:sp>
        <p:nvSpPr>
          <p:cNvPr id="6189" name="TextBox 2"/>
          <p:cNvSpPr txBox="1">
            <a:spLocks noChangeArrowheads="1"/>
          </p:cNvSpPr>
          <p:nvPr/>
        </p:nvSpPr>
        <p:spPr bwMode="auto">
          <a:xfrm>
            <a:off x="76200" y="1055688"/>
            <a:ext cx="1219200" cy="1077912"/>
          </a:xfrm>
          <a:prstGeom prst="rect">
            <a:avLst/>
          </a:prstGeom>
          <a:noFill/>
          <a:ln w="9525">
            <a:noFill/>
            <a:miter lim="800000"/>
            <a:headEnd/>
            <a:tailEnd/>
          </a:ln>
        </p:spPr>
        <p:txBody>
          <a:bodyPr>
            <a:spAutoFit/>
          </a:bodyPr>
          <a:lstStyle/>
          <a:p>
            <a:r>
              <a:rPr lang="en-US" sz="1600" b="0"/>
              <a:t>OS operations, not a part </a:t>
            </a:r>
            <a:br>
              <a:rPr lang="en-US" sz="1600" b="0"/>
            </a:br>
            <a:r>
              <a:rPr lang="en-US" sz="1600" b="0"/>
              <a:t>of ASP .Net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ounded Rectangle 99"/>
          <p:cNvSpPr>
            <a:spLocks noChangeArrowheads="1"/>
          </p:cNvSpPr>
          <p:nvPr/>
        </p:nvSpPr>
        <p:spPr bwMode="auto">
          <a:xfrm>
            <a:off x="0" y="1066800"/>
            <a:ext cx="9144000" cy="4800600"/>
          </a:xfrm>
          <a:prstGeom prst="roundRect">
            <a:avLst>
              <a:gd name="adj" fmla="val 16667"/>
            </a:avLst>
          </a:prstGeom>
          <a:solidFill>
            <a:srgbClr val="AFEFE9"/>
          </a:solidFill>
          <a:ln w="9525" algn="ctr">
            <a:solidFill>
              <a:schemeClr val="tx1"/>
            </a:solidFill>
            <a:round/>
            <a:headEnd/>
            <a:tailEnd/>
          </a:ln>
        </p:spPr>
        <p:txBody>
          <a:bodyPr/>
          <a:lstStyle/>
          <a:p>
            <a:endParaRPr lang="en-US"/>
          </a:p>
        </p:txBody>
      </p:sp>
      <p:sp>
        <p:nvSpPr>
          <p:cNvPr id="11" name="Rectangle 10"/>
          <p:cNvSpPr>
            <a:spLocks noChangeArrowheads="1"/>
          </p:cNvSpPr>
          <p:nvPr/>
        </p:nvSpPr>
        <p:spPr bwMode="auto">
          <a:xfrm>
            <a:off x="2938463" y="1116013"/>
            <a:ext cx="2895600" cy="2779712"/>
          </a:xfrm>
          <a:prstGeom prst="rect">
            <a:avLst/>
          </a:prstGeom>
          <a:solidFill>
            <a:schemeClr val="accent1"/>
          </a:solidFill>
          <a:ln w="9525" algn="ctr">
            <a:solidFill>
              <a:schemeClr val="tx1"/>
            </a:solidFill>
            <a:prstDash val="dash"/>
            <a:round/>
            <a:headEnd/>
            <a:tailEnd/>
          </a:ln>
        </p:spPr>
        <p:txBody>
          <a:bodyPr/>
          <a:lstStyle/>
          <a:p>
            <a:endParaRPr lang="en-US"/>
          </a:p>
          <a:p>
            <a:endParaRPr lang="en-US"/>
          </a:p>
          <a:p>
            <a:pPr algn="ctr"/>
            <a:r>
              <a:rPr lang="en-US" b="0">
                <a:solidFill>
                  <a:srgbClr val="0000FF"/>
                </a:solidFill>
              </a:rPr>
              <a:t>Standard</a:t>
            </a:r>
          </a:p>
          <a:p>
            <a:pPr algn="ctr"/>
            <a:r>
              <a:rPr lang="en-US" b="0">
                <a:solidFill>
                  <a:srgbClr val="0000FF"/>
                </a:solidFill>
              </a:rPr>
              <a:t>File </a:t>
            </a:r>
          </a:p>
          <a:p>
            <a:pPr algn="ctr"/>
            <a:r>
              <a:rPr lang="en-US" b="0">
                <a:solidFill>
                  <a:srgbClr val="0000FF"/>
                </a:solidFill>
              </a:rPr>
              <a:t>Operations</a:t>
            </a:r>
          </a:p>
        </p:txBody>
      </p:sp>
      <p:grpSp>
        <p:nvGrpSpPr>
          <p:cNvPr id="2" name="Group 74"/>
          <p:cNvGrpSpPr>
            <a:grpSpLocks/>
          </p:cNvGrpSpPr>
          <p:nvPr/>
        </p:nvGrpSpPr>
        <p:grpSpPr bwMode="auto">
          <a:xfrm>
            <a:off x="4648200" y="1182688"/>
            <a:ext cx="1352550" cy="2474912"/>
            <a:chOff x="4648311" y="1487269"/>
            <a:chExt cx="1351891" cy="2475131"/>
          </a:xfrm>
        </p:grpSpPr>
        <p:sp>
          <p:nvSpPr>
            <p:cNvPr id="7226" name="Rectangle 7"/>
            <p:cNvSpPr>
              <a:spLocks noChangeArrowheads="1"/>
            </p:cNvSpPr>
            <p:nvPr/>
          </p:nvSpPr>
          <p:spPr bwMode="auto">
            <a:xfrm>
              <a:off x="5181451" y="2133600"/>
              <a:ext cx="457200" cy="1828800"/>
            </a:xfrm>
            <a:prstGeom prst="rect">
              <a:avLst/>
            </a:prstGeom>
            <a:solidFill>
              <a:srgbClr val="FFFFCC"/>
            </a:solidFill>
            <a:ln w="9525" algn="ctr">
              <a:solidFill>
                <a:schemeClr val="tx1"/>
              </a:solidFill>
              <a:round/>
              <a:headEnd/>
              <a:tailEnd/>
            </a:ln>
          </p:spPr>
          <p:txBody>
            <a:bodyPr/>
            <a:lstStyle/>
            <a:p>
              <a:endParaRPr lang="en-US"/>
            </a:p>
          </p:txBody>
        </p:sp>
        <p:sp>
          <p:nvSpPr>
            <p:cNvPr id="7227" name="Rectangle 8"/>
            <p:cNvSpPr>
              <a:spLocks noChangeArrowheads="1"/>
            </p:cNvSpPr>
            <p:nvPr/>
          </p:nvSpPr>
          <p:spPr bwMode="auto">
            <a:xfrm rot="-5400000">
              <a:off x="4630118" y="2877853"/>
              <a:ext cx="1494961" cy="369332"/>
            </a:xfrm>
            <a:prstGeom prst="rect">
              <a:avLst/>
            </a:prstGeom>
            <a:noFill/>
            <a:ln w="9525">
              <a:noFill/>
              <a:miter lim="800000"/>
              <a:headEnd/>
              <a:tailEnd/>
            </a:ln>
          </p:spPr>
          <p:txBody>
            <a:bodyPr wrap="none">
              <a:spAutoFit/>
            </a:bodyPr>
            <a:lstStyle/>
            <a:p>
              <a:r>
                <a:rPr lang="en-US" b="0"/>
                <a:t>Stream Buffer</a:t>
              </a:r>
            </a:p>
          </p:txBody>
        </p:sp>
        <p:sp>
          <p:nvSpPr>
            <p:cNvPr id="7228" name="Rectangle 32"/>
            <p:cNvSpPr>
              <a:spLocks noChangeArrowheads="1"/>
            </p:cNvSpPr>
            <p:nvPr/>
          </p:nvSpPr>
          <p:spPr bwMode="auto">
            <a:xfrm>
              <a:off x="4648311" y="1487269"/>
              <a:ext cx="1351891" cy="646331"/>
            </a:xfrm>
            <a:prstGeom prst="rect">
              <a:avLst/>
            </a:prstGeom>
            <a:noFill/>
            <a:ln w="9525">
              <a:noFill/>
              <a:miter lim="800000"/>
              <a:headEnd/>
              <a:tailEnd/>
            </a:ln>
          </p:spPr>
          <p:txBody>
            <a:bodyPr>
              <a:spAutoFit/>
            </a:bodyPr>
            <a:lstStyle/>
            <a:p>
              <a:pPr algn="ctr"/>
              <a:r>
                <a:rPr lang="en-US" b="0"/>
                <a:t>FileStream</a:t>
              </a:r>
            </a:p>
            <a:p>
              <a:pPr algn="ctr"/>
              <a:r>
                <a:rPr lang="en-US" b="0"/>
                <a:t>Class</a:t>
              </a:r>
            </a:p>
          </p:txBody>
        </p:sp>
      </p:grpSp>
      <p:sp>
        <p:nvSpPr>
          <p:cNvPr id="7173" name="Title 1"/>
          <p:cNvSpPr>
            <a:spLocks noGrp="1"/>
          </p:cNvSpPr>
          <p:nvPr>
            <p:ph type="title"/>
          </p:nvPr>
        </p:nvSpPr>
        <p:spPr>
          <a:xfrm>
            <a:off x="1371600" y="-76200"/>
            <a:ext cx="7239000" cy="928688"/>
          </a:xfrm>
        </p:spPr>
        <p:txBody>
          <a:bodyPr/>
          <a:lstStyle/>
          <a:p>
            <a:pPr algn="ctr"/>
            <a:r>
              <a:rPr lang="en-US" sz="2800" smtClean="0"/>
              <a:t>A Scenario of XML Data Exchange between </a:t>
            </a:r>
            <a:br>
              <a:rPr lang="en-US" sz="2800" smtClean="0"/>
            </a:br>
            <a:r>
              <a:rPr lang="en-US" sz="2800" smtClean="0"/>
              <a:t>ASP application and File System</a:t>
            </a:r>
          </a:p>
        </p:txBody>
      </p:sp>
      <p:sp>
        <p:nvSpPr>
          <p:cNvPr id="7174" name="Slide Number Placeholder 3"/>
          <p:cNvSpPr>
            <a:spLocks noGrp="1"/>
          </p:cNvSpPr>
          <p:nvPr>
            <p:ph type="sldNum" sz="quarter" idx="12"/>
          </p:nvPr>
        </p:nvSpPr>
        <p:spPr>
          <a:noFill/>
        </p:spPr>
        <p:txBody>
          <a:bodyPr/>
          <a:lstStyle/>
          <a:p>
            <a:fld id="{4F8690DE-17B4-4405-A133-5CF320E89FF1}" type="slidenum">
              <a:rPr lang="en-US" smtClean="0"/>
              <a:pPr/>
              <a:t>23</a:t>
            </a:fld>
            <a:endParaRPr lang="en-US" smtClean="0"/>
          </a:p>
        </p:txBody>
      </p:sp>
      <p:sp>
        <p:nvSpPr>
          <p:cNvPr id="14" name="Rectangle 13"/>
          <p:cNvSpPr/>
          <p:nvPr/>
        </p:nvSpPr>
        <p:spPr bwMode="auto">
          <a:xfrm>
            <a:off x="228600" y="2057400"/>
            <a:ext cx="838200" cy="141605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7176" name="Rectangle 14"/>
          <p:cNvSpPr>
            <a:spLocks noChangeArrowheads="1"/>
          </p:cNvSpPr>
          <p:nvPr/>
        </p:nvSpPr>
        <p:spPr bwMode="auto">
          <a:xfrm>
            <a:off x="381000" y="23304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7" name="Rectangle 15"/>
          <p:cNvSpPr>
            <a:spLocks noChangeArrowheads="1"/>
          </p:cNvSpPr>
          <p:nvPr/>
        </p:nvSpPr>
        <p:spPr bwMode="auto">
          <a:xfrm>
            <a:off x="381000" y="25590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8" name="Rectangle 16"/>
          <p:cNvSpPr>
            <a:spLocks noChangeArrowheads="1"/>
          </p:cNvSpPr>
          <p:nvPr/>
        </p:nvSpPr>
        <p:spPr bwMode="auto">
          <a:xfrm>
            <a:off x="381000" y="27876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9" name="Rectangle 17"/>
          <p:cNvSpPr>
            <a:spLocks noChangeArrowheads="1"/>
          </p:cNvSpPr>
          <p:nvPr/>
        </p:nvSpPr>
        <p:spPr bwMode="auto">
          <a:xfrm>
            <a:off x="381000" y="30162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80" name="TextBox 24"/>
          <p:cNvSpPr txBox="1">
            <a:spLocks noChangeArrowheads="1"/>
          </p:cNvSpPr>
          <p:nvPr/>
        </p:nvSpPr>
        <p:spPr bwMode="auto">
          <a:xfrm>
            <a:off x="152400" y="1447800"/>
            <a:ext cx="996950" cy="646113"/>
          </a:xfrm>
          <a:prstGeom prst="rect">
            <a:avLst/>
          </a:prstGeom>
          <a:noFill/>
          <a:ln w="9525">
            <a:noFill/>
            <a:miter lim="800000"/>
            <a:headEnd/>
            <a:tailEnd/>
          </a:ln>
        </p:spPr>
        <p:txBody>
          <a:bodyPr wrap="none">
            <a:spAutoFit/>
          </a:bodyPr>
          <a:lstStyle/>
          <a:p>
            <a:pPr algn="ctr"/>
            <a:r>
              <a:rPr lang="en-US" b="0"/>
              <a:t>TextBox</a:t>
            </a:r>
          </a:p>
          <a:p>
            <a:pPr algn="ctr"/>
            <a:r>
              <a:rPr lang="en-US" b="0"/>
              <a:t>input</a:t>
            </a:r>
          </a:p>
        </p:txBody>
      </p:sp>
      <p:grpSp>
        <p:nvGrpSpPr>
          <p:cNvPr id="3" name="Group 70"/>
          <p:cNvGrpSpPr>
            <a:grpSpLocks/>
          </p:cNvGrpSpPr>
          <p:nvPr/>
        </p:nvGrpSpPr>
        <p:grpSpPr bwMode="auto">
          <a:xfrm>
            <a:off x="1066800" y="2009775"/>
            <a:ext cx="990600" cy="1533525"/>
            <a:chOff x="1066800" y="2315038"/>
            <a:chExt cx="990600" cy="1533689"/>
          </a:xfrm>
        </p:grpSpPr>
        <p:sp>
          <p:nvSpPr>
            <p:cNvPr id="7223" name="Flowchart: Data 18"/>
            <p:cNvSpPr>
              <a:spLocks noChangeArrowheads="1"/>
            </p:cNvSpPr>
            <p:nvPr/>
          </p:nvSpPr>
          <p:spPr bwMode="auto">
            <a:xfrm>
              <a:off x="1371600" y="2315038"/>
              <a:ext cx="685800" cy="1494962"/>
            </a:xfrm>
            <a:prstGeom prst="flowChartInputOutput">
              <a:avLst/>
            </a:prstGeom>
            <a:solidFill>
              <a:schemeClr val="bg1"/>
            </a:solidFill>
            <a:ln w="9525" algn="ctr">
              <a:solidFill>
                <a:schemeClr val="tx1"/>
              </a:solidFill>
              <a:round/>
              <a:headEnd/>
              <a:tailEnd/>
            </a:ln>
          </p:spPr>
          <p:txBody>
            <a:bodyPr/>
            <a:lstStyle/>
            <a:p>
              <a:endParaRPr lang="en-US"/>
            </a:p>
          </p:txBody>
        </p:sp>
        <p:sp>
          <p:nvSpPr>
            <p:cNvPr id="7224" name="Rectangle 19"/>
            <p:cNvSpPr>
              <a:spLocks noChangeArrowheads="1"/>
            </p:cNvSpPr>
            <p:nvPr/>
          </p:nvSpPr>
          <p:spPr bwMode="auto">
            <a:xfrm rot="-5400000">
              <a:off x="894569" y="2914497"/>
              <a:ext cx="1499128" cy="369332"/>
            </a:xfrm>
            <a:prstGeom prst="rect">
              <a:avLst/>
            </a:prstGeom>
            <a:noFill/>
            <a:ln w="9525">
              <a:noFill/>
              <a:miter lim="800000"/>
              <a:headEnd/>
              <a:tailEnd/>
            </a:ln>
          </p:spPr>
          <p:txBody>
            <a:bodyPr wrap="none">
              <a:spAutoFit/>
            </a:bodyPr>
            <a:lstStyle/>
            <a:p>
              <a:r>
                <a:rPr lang="en-US" b="0"/>
                <a:t>Data elements</a:t>
              </a:r>
            </a:p>
          </p:txBody>
        </p:sp>
        <p:cxnSp>
          <p:nvCxnSpPr>
            <p:cNvPr id="7225" name="Straight Arrow Connector 34"/>
            <p:cNvCxnSpPr>
              <a:cxnSpLocks noChangeShapeType="1"/>
              <a:stCxn id="14" idx="3"/>
              <a:endCxn id="7223" idx="2"/>
            </p:cNvCxnSpPr>
            <p:nvPr/>
          </p:nvCxnSpPr>
          <p:spPr bwMode="auto">
            <a:xfrm>
              <a:off x="1066800" y="2993759"/>
              <a:ext cx="373380" cy="68760"/>
            </a:xfrm>
            <a:prstGeom prst="straightConnector1">
              <a:avLst/>
            </a:prstGeom>
            <a:noFill/>
            <a:ln w="9525" algn="ctr">
              <a:solidFill>
                <a:schemeClr val="tx1"/>
              </a:solidFill>
              <a:round/>
              <a:headEnd/>
              <a:tailEnd type="arrow" w="med" len="med"/>
            </a:ln>
          </p:spPr>
        </p:cxnSp>
      </p:grpSp>
      <p:grpSp>
        <p:nvGrpSpPr>
          <p:cNvPr id="4" name="Group 71"/>
          <p:cNvGrpSpPr>
            <a:grpSpLocks/>
          </p:cNvGrpSpPr>
          <p:nvPr/>
        </p:nvGrpSpPr>
        <p:grpSpPr bwMode="auto">
          <a:xfrm>
            <a:off x="1989138" y="1828800"/>
            <a:ext cx="830262" cy="1828800"/>
            <a:chOff x="1988820" y="2133600"/>
            <a:chExt cx="830580" cy="1828800"/>
          </a:xfrm>
        </p:grpSpPr>
        <p:sp>
          <p:nvSpPr>
            <p:cNvPr id="10" name="Rectangle 9"/>
            <p:cNvSpPr/>
            <p:nvPr/>
          </p:nvSpPr>
          <p:spPr bwMode="auto">
            <a:xfrm>
              <a:off x="2362025" y="2133600"/>
              <a:ext cx="457375" cy="182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7221" name="Rectangle 10"/>
            <p:cNvSpPr>
              <a:spLocks noChangeArrowheads="1"/>
            </p:cNvSpPr>
            <p:nvPr/>
          </p:nvSpPr>
          <p:spPr bwMode="auto">
            <a:xfrm rot="-5400000">
              <a:off x="1955031" y="2877853"/>
              <a:ext cx="1336071" cy="369332"/>
            </a:xfrm>
            <a:prstGeom prst="rect">
              <a:avLst/>
            </a:prstGeom>
            <a:noFill/>
            <a:ln w="9525">
              <a:noFill/>
              <a:miter lim="800000"/>
              <a:headEnd/>
              <a:tailEnd/>
            </a:ln>
          </p:spPr>
          <p:txBody>
            <a:bodyPr wrap="none">
              <a:spAutoFit/>
            </a:bodyPr>
            <a:lstStyle/>
            <a:p>
              <a:r>
                <a:rPr lang="en-US" b="0"/>
                <a:t>XML Writer</a:t>
              </a:r>
            </a:p>
          </p:txBody>
        </p:sp>
        <p:cxnSp>
          <p:nvCxnSpPr>
            <p:cNvPr id="7222" name="Straight Arrow Connector 36"/>
            <p:cNvCxnSpPr>
              <a:cxnSpLocks noChangeShapeType="1"/>
              <a:stCxn id="7223" idx="5"/>
              <a:endCxn id="10" idx="1"/>
            </p:cNvCxnSpPr>
            <p:nvPr/>
          </p:nvCxnSpPr>
          <p:spPr bwMode="auto">
            <a:xfrm>
              <a:off x="1988820" y="2986319"/>
              <a:ext cx="373380" cy="61681"/>
            </a:xfrm>
            <a:prstGeom prst="straightConnector1">
              <a:avLst/>
            </a:prstGeom>
            <a:noFill/>
            <a:ln w="9525" algn="ctr">
              <a:solidFill>
                <a:schemeClr val="tx1"/>
              </a:solidFill>
              <a:round/>
              <a:headEnd/>
              <a:tailEnd type="arrow" w="med" len="med"/>
            </a:ln>
          </p:spPr>
        </p:cxnSp>
      </p:grpSp>
      <p:grpSp>
        <p:nvGrpSpPr>
          <p:cNvPr id="5" name="Group 72"/>
          <p:cNvGrpSpPr>
            <a:grpSpLocks/>
          </p:cNvGrpSpPr>
          <p:nvPr/>
        </p:nvGrpSpPr>
        <p:grpSpPr bwMode="auto">
          <a:xfrm>
            <a:off x="2819400" y="1106488"/>
            <a:ext cx="1352550" cy="2551112"/>
            <a:chOff x="2819400" y="1411069"/>
            <a:chExt cx="1351891" cy="2551331"/>
          </a:xfrm>
        </p:grpSpPr>
        <p:sp>
          <p:nvSpPr>
            <p:cNvPr id="7216" name="Rectangle 5"/>
            <p:cNvSpPr>
              <a:spLocks noChangeArrowheads="1"/>
            </p:cNvSpPr>
            <p:nvPr/>
          </p:nvSpPr>
          <p:spPr bwMode="auto">
            <a:xfrm>
              <a:off x="3200400" y="2133600"/>
              <a:ext cx="457200" cy="1828800"/>
            </a:xfrm>
            <a:prstGeom prst="rect">
              <a:avLst/>
            </a:prstGeom>
            <a:solidFill>
              <a:srgbClr val="FFFFCC"/>
            </a:solidFill>
            <a:ln w="9525" algn="ctr">
              <a:solidFill>
                <a:schemeClr val="tx1"/>
              </a:solidFill>
              <a:round/>
              <a:headEnd/>
              <a:tailEnd/>
            </a:ln>
          </p:spPr>
          <p:txBody>
            <a:bodyPr/>
            <a:lstStyle/>
            <a:p>
              <a:endParaRPr lang="en-US"/>
            </a:p>
          </p:txBody>
        </p:sp>
        <p:sp>
          <p:nvSpPr>
            <p:cNvPr id="7217" name="Rectangle 6"/>
            <p:cNvSpPr>
              <a:spLocks noChangeArrowheads="1"/>
            </p:cNvSpPr>
            <p:nvPr/>
          </p:nvSpPr>
          <p:spPr bwMode="auto">
            <a:xfrm rot="-5400000">
              <a:off x="2713786" y="2877853"/>
              <a:ext cx="1494961" cy="369332"/>
            </a:xfrm>
            <a:prstGeom prst="rect">
              <a:avLst/>
            </a:prstGeom>
            <a:noFill/>
            <a:ln w="9525">
              <a:noFill/>
              <a:miter lim="800000"/>
              <a:headEnd/>
              <a:tailEnd/>
            </a:ln>
          </p:spPr>
          <p:txBody>
            <a:bodyPr wrap="none">
              <a:spAutoFit/>
            </a:bodyPr>
            <a:lstStyle/>
            <a:p>
              <a:r>
                <a:rPr lang="en-US" b="0"/>
                <a:t>Stream Buffer</a:t>
              </a:r>
            </a:p>
          </p:txBody>
        </p:sp>
        <p:sp>
          <p:nvSpPr>
            <p:cNvPr id="7218" name="Rectangle 31"/>
            <p:cNvSpPr>
              <a:spLocks noChangeArrowheads="1"/>
            </p:cNvSpPr>
            <p:nvPr/>
          </p:nvSpPr>
          <p:spPr bwMode="auto">
            <a:xfrm>
              <a:off x="2819400" y="1411069"/>
              <a:ext cx="1351891" cy="646331"/>
            </a:xfrm>
            <a:prstGeom prst="rect">
              <a:avLst/>
            </a:prstGeom>
            <a:noFill/>
            <a:ln w="9525">
              <a:noFill/>
              <a:miter lim="800000"/>
              <a:headEnd/>
              <a:tailEnd/>
            </a:ln>
          </p:spPr>
          <p:txBody>
            <a:bodyPr>
              <a:spAutoFit/>
            </a:bodyPr>
            <a:lstStyle/>
            <a:p>
              <a:pPr algn="ctr"/>
              <a:r>
                <a:rPr lang="en-US" b="0"/>
                <a:t>FileStream</a:t>
              </a:r>
            </a:p>
            <a:p>
              <a:pPr algn="ctr"/>
              <a:r>
                <a:rPr lang="en-US" b="0"/>
                <a:t>Class</a:t>
              </a:r>
            </a:p>
          </p:txBody>
        </p:sp>
        <p:cxnSp>
          <p:nvCxnSpPr>
            <p:cNvPr id="7219" name="Straight Arrow Connector 40"/>
            <p:cNvCxnSpPr>
              <a:cxnSpLocks noChangeShapeType="1"/>
              <a:stCxn id="10" idx="3"/>
              <a:endCxn id="7216" idx="1"/>
            </p:cNvCxnSpPr>
            <p:nvPr/>
          </p:nvCxnSpPr>
          <p:spPr bwMode="auto">
            <a:xfrm>
              <a:off x="2819400" y="2971800"/>
              <a:ext cx="381000" cy="76200"/>
            </a:xfrm>
            <a:prstGeom prst="straightConnector1">
              <a:avLst/>
            </a:prstGeom>
            <a:noFill/>
            <a:ln w="9525" algn="ctr">
              <a:solidFill>
                <a:schemeClr val="tx1"/>
              </a:solidFill>
              <a:round/>
              <a:headEnd/>
              <a:tailEnd type="arrow" w="med" len="med"/>
            </a:ln>
          </p:spPr>
        </p:cxnSp>
      </p:grpSp>
      <p:sp>
        <p:nvSpPr>
          <p:cNvPr id="7184" name="Flowchart: Magnetic Disk 4"/>
          <p:cNvSpPr>
            <a:spLocks noChangeArrowheads="1"/>
          </p:cNvSpPr>
          <p:nvPr/>
        </p:nvSpPr>
        <p:spPr bwMode="auto">
          <a:xfrm>
            <a:off x="3790950" y="6096000"/>
            <a:ext cx="1409700" cy="685800"/>
          </a:xfrm>
          <a:prstGeom prst="flowChartMagneticDisk">
            <a:avLst/>
          </a:prstGeom>
          <a:solidFill>
            <a:srgbClr val="FFFF00"/>
          </a:solidFill>
          <a:ln w="9525" algn="ctr">
            <a:solidFill>
              <a:schemeClr val="tx1"/>
            </a:solidFill>
            <a:round/>
            <a:headEnd/>
            <a:tailEnd/>
          </a:ln>
        </p:spPr>
        <p:txBody>
          <a:bodyPr/>
          <a:lstStyle/>
          <a:p>
            <a:pPr algn="ctr"/>
            <a:r>
              <a:rPr lang="en-US" b="0"/>
              <a:t>File System</a:t>
            </a:r>
          </a:p>
        </p:txBody>
      </p:sp>
      <p:grpSp>
        <p:nvGrpSpPr>
          <p:cNvPr id="6" name="Group 75"/>
          <p:cNvGrpSpPr>
            <a:grpSpLocks/>
          </p:cNvGrpSpPr>
          <p:nvPr/>
        </p:nvGrpSpPr>
        <p:grpSpPr bwMode="auto">
          <a:xfrm>
            <a:off x="5638800" y="1828800"/>
            <a:ext cx="914400" cy="1828800"/>
            <a:chOff x="5639023" y="2133600"/>
            <a:chExt cx="914177" cy="1828800"/>
          </a:xfrm>
        </p:grpSpPr>
        <p:sp>
          <p:nvSpPr>
            <p:cNvPr id="12" name="Rectangle 11"/>
            <p:cNvSpPr/>
            <p:nvPr/>
          </p:nvSpPr>
          <p:spPr bwMode="auto">
            <a:xfrm>
              <a:off x="6096111" y="2133600"/>
              <a:ext cx="457089" cy="182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7214" name="Rectangle 12"/>
            <p:cNvSpPr>
              <a:spLocks noChangeArrowheads="1"/>
            </p:cNvSpPr>
            <p:nvPr/>
          </p:nvSpPr>
          <p:spPr bwMode="auto">
            <a:xfrm rot="-5400000">
              <a:off x="5656484" y="2877853"/>
              <a:ext cx="1400768" cy="369332"/>
            </a:xfrm>
            <a:prstGeom prst="rect">
              <a:avLst/>
            </a:prstGeom>
            <a:noFill/>
            <a:ln w="9525">
              <a:noFill/>
              <a:miter lim="800000"/>
              <a:headEnd/>
              <a:tailEnd/>
            </a:ln>
          </p:spPr>
          <p:txBody>
            <a:bodyPr wrap="none">
              <a:spAutoFit/>
            </a:bodyPr>
            <a:lstStyle/>
            <a:p>
              <a:r>
                <a:rPr lang="en-US" b="0"/>
                <a:t>XML Reader</a:t>
              </a:r>
            </a:p>
          </p:txBody>
        </p:sp>
        <p:cxnSp>
          <p:nvCxnSpPr>
            <p:cNvPr id="7215" name="Straight Arrow Connector 48"/>
            <p:cNvCxnSpPr>
              <a:cxnSpLocks noChangeShapeType="1"/>
              <a:stCxn id="7226" idx="3"/>
              <a:endCxn id="12" idx="1"/>
            </p:cNvCxnSpPr>
            <p:nvPr/>
          </p:nvCxnSpPr>
          <p:spPr bwMode="auto">
            <a:xfrm>
              <a:off x="5639023" y="3048000"/>
              <a:ext cx="456977" cy="0"/>
            </a:xfrm>
            <a:prstGeom prst="straightConnector1">
              <a:avLst/>
            </a:prstGeom>
            <a:noFill/>
            <a:ln w="9525" algn="ctr">
              <a:solidFill>
                <a:schemeClr val="tx1"/>
              </a:solidFill>
              <a:round/>
              <a:headEnd/>
              <a:tailEnd type="arrow" w="med" len="med"/>
            </a:ln>
          </p:spPr>
        </p:cxnSp>
      </p:grpSp>
      <p:grpSp>
        <p:nvGrpSpPr>
          <p:cNvPr id="7" name="Group 76"/>
          <p:cNvGrpSpPr>
            <a:grpSpLocks/>
          </p:cNvGrpSpPr>
          <p:nvPr/>
        </p:nvGrpSpPr>
        <p:grpSpPr bwMode="auto">
          <a:xfrm>
            <a:off x="6553200" y="1997075"/>
            <a:ext cx="1066800" cy="1500188"/>
            <a:chOff x="6553200" y="2302502"/>
            <a:chExt cx="1066800" cy="1499128"/>
          </a:xfrm>
        </p:grpSpPr>
        <p:sp>
          <p:nvSpPr>
            <p:cNvPr id="7210" name="Flowchart: Data 20"/>
            <p:cNvSpPr>
              <a:spLocks noChangeArrowheads="1"/>
            </p:cNvSpPr>
            <p:nvPr/>
          </p:nvSpPr>
          <p:spPr bwMode="auto">
            <a:xfrm>
              <a:off x="6934200" y="2347386"/>
              <a:ext cx="685800" cy="1415517"/>
            </a:xfrm>
            <a:prstGeom prst="flowChartInputOutput">
              <a:avLst/>
            </a:prstGeom>
            <a:solidFill>
              <a:schemeClr val="bg1"/>
            </a:solidFill>
            <a:ln w="9525" algn="ctr">
              <a:solidFill>
                <a:schemeClr val="tx1"/>
              </a:solidFill>
              <a:round/>
              <a:headEnd/>
              <a:tailEnd/>
            </a:ln>
          </p:spPr>
          <p:txBody>
            <a:bodyPr/>
            <a:lstStyle/>
            <a:p>
              <a:endParaRPr lang="en-US"/>
            </a:p>
          </p:txBody>
        </p:sp>
        <p:sp>
          <p:nvSpPr>
            <p:cNvPr id="7211" name="Rectangle 21"/>
            <p:cNvSpPr>
              <a:spLocks noChangeArrowheads="1"/>
            </p:cNvSpPr>
            <p:nvPr/>
          </p:nvSpPr>
          <p:spPr bwMode="auto">
            <a:xfrm rot="-5400000">
              <a:off x="6457169" y="2867400"/>
              <a:ext cx="1499128" cy="369332"/>
            </a:xfrm>
            <a:prstGeom prst="rect">
              <a:avLst/>
            </a:prstGeom>
            <a:noFill/>
            <a:ln w="9525">
              <a:noFill/>
              <a:miter lim="800000"/>
              <a:headEnd/>
              <a:tailEnd/>
            </a:ln>
          </p:spPr>
          <p:txBody>
            <a:bodyPr wrap="none">
              <a:spAutoFit/>
            </a:bodyPr>
            <a:lstStyle/>
            <a:p>
              <a:r>
                <a:rPr lang="en-US" b="0"/>
                <a:t>Data elements</a:t>
              </a:r>
            </a:p>
          </p:txBody>
        </p:sp>
        <p:cxnSp>
          <p:nvCxnSpPr>
            <p:cNvPr id="7212" name="Straight Arrow Connector 50"/>
            <p:cNvCxnSpPr>
              <a:cxnSpLocks noChangeShapeType="1"/>
              <a:stCxn id="12" idx="3"/>
              <a:endCxn id="7210" idx="2"/>
            </p:cNvCxnSpPr>
            <p:nvPr/>
          </p:nvCxnSpPr>
          <p:spPr bwMode="auto">
            <a:xfrm>
              <a:off x="6553200" y="2971800"/>
              <a:ext cx="449580" cy="83345"/>
            </a:xfrm>
            <a:prstGeom prst="straightConnector1">
              <a:avLst/>
            </a:prstGeom>
            <a:noFill/>
            <a:ln w="9525" algn="ctr">
              <a:solidFill>
                <a:schemeClr val="tx1"/>
              </a:solidFill>
              <a:round/>
              <a:headEnd/>
              <a:tailEnd type="arrow" w="med" len="med"/>
            </a:ln>
          </p:spPr>
        </p:cxnSp>
      </p:grpSp>
      <p:grpSp>
        <p:nvGrpSpPr>
          <p:cNvPr id="8" name="Group 77"/>
          <p:cNvGrpSpPr>
            <a:grpSpLocks/>
          </p:cNvGrpSpPr>
          <p:nvPr/>
        </p:nvGrpSpPr>
        <p:grpSpPr bwMode="auto">
          <a:xfrm>
            <a:off x="7551738" y="1752600"/>
            <a:ext cx="1466850" cy="1981200"/>
            <a:chOff x="7551420" y="2057400"/>
            <a:chExt cx="1467526" cy="1981199"/>
          </a:xfrm>
        </p:grpSpPr>
        <p:sp>
          <p:nvSpPr>
            <p:cNvPr id="7207" name="Flowchart: Alternate Process 22"/>
            <p:cNvSpPr>
              <a:spLocks noChangeArrowheads="1"/>
            </p:cNvSpPr>
            <p:nvPr/>
          </p:nvSpPr>
          <p:spPr bwMode="auto">
            <a:xfrm>
              <a:off x="7924800" y="2057400"/>
              <a:ext cx="1066800" cy="1981199"/>
            </a:xfrm>
            <a:prstGeom prst="flowChartAlternateProcess">
              <a:avLst/>
            </a:prstGeom>
            <a:solidFill>
              <a:schemeClr val="bg1"/>
            </a:solidFill>
            <a:ln w="9525" algn="ctr">
              <a:solidFill>
                <a:schemeClr val="tx1"/>
              </a:solidFill>
              <a:round/>
              <a:headEnd/>
              <a:tailEnd/>
            </a:ln>
          </p:spPr>
          <p:txBody>
            <a:bodyPr/>
            <a:lstStyle/>
            <a:p>
              <a:endParaRPr lang="en-US" sz="1400" b="0"/>
            </a:p>
          </p:txBody>
        </p:sp>
        <p:sp>
          <p:nvSpPr>
            <p:cNvPr id="7208" name="Rectangle 23"/>
            <p:cNvSpPr>
              <a:spLocks noChangeArrowheads="1"/>
            </p:cNvSpPr>
            <p:nvPr/>
          </p:nvSpPr>
          <p:spPr bwMode="auto">
            <a:xfrm>
              <a:off x="7924800" y="2202860"/>
              <a:ext cx="1094146" cy="1704569"/>
            </a:xfrm>
            <a:prstGeom prst="rect">
              <a:avLst/>
            </a:prstGeom>
            <a:noFill/>
            <a:ln w="9525">
              <a:noFill/>
              <a:miter lim="800000"/>
              <a:headEnd/>
              <a:tailEnd/>
            </a:ln>
          </p:spPr>
          <p:txBody>
            <a:bodyPr wrap="none">
              <a:spAutoFit/>
            </a:bodyPr>
            <a:lstStyle/>
            <a:p>
              <a:pPr algn="ctr">
                <a:lnSpc>
                  <a:spcPct val="150000"/>
                </a:lnSpc>
              </a:pPr>
              <a:r>
                <a:rPr lang="en-US" b="0"/>
                <a:t>GridView</a:t>
              </a:r>
            </a:p>
            <a:p>
              <a:pPr algn="ctr">
                <a:lnSpc>
                  <a:spcPct val="150000"/>
                </a:lnSpc>
              </a:pPr>
              <a:r>
                <a:rPr lang="en-US" b="0"/>
                <a:t>TreeView</a:t>
              </a:r>
            </a:p>
            <a:p>
              <a:pPr algn="ctr">
                <a:lnSpc>
                  <a:spcPct val="150000"/>
                </a:lnSpc>
              </a:pPr>
              <a:r>
                <a:rPr lang="en-US" b="0"/>
                <a:t>ListBox</a:t>
              </a:r>
            </a:p>
            <a:p>
              <a:pPr algn="ctr">
                <a:lnSpc>
                  <a:spcPct val="150000"/>
                </a:lnSpc>
              </a:pPr>
              <a:r>
                <a:rPr lang="en-US" b="0"/>
                <a:t>Label</a:t>
              </a:r>
            </a:p>
          </p:txBody>
        </p:sp>
        <p:cxnSp>
          <p:nvCxnSpPr>
            <p:cNvPr id="7209" name="Straight Arrow Connector 52"/>
            <p:cNvCxnSpPr>
              <a:cxnSpLocks noChangeShapeType="1"/>
              <a:stCxn id="7210" idx="5"/>
              <a:endCxn id="7207" idx="1"/>
            </p:cNvCxnSpPr>
            <p:nvPr/>
          </p:nvCxnSpPr>
          <p:spPr bwMode="auto">
            <a:xfrm>
              <a:off x="7551420" y="2978945"/>
              <a:ext cx="373380" cy="69055"/>
            </a:xfrm>
            <a:prstGeom prst="straightConnector1">
              <a:avLst/>
            </a:prstGeom>
            <a:noFill/>
            <a:ln w="9525" algn="ctr">
              <a:solidFill>
                <a:schemeClr val="tx1"/>
              </a:solidFill>
              <a:round/>
              <a:headEnd/>
              <a:tailEnd type="arrow" w="med" len="med"/>
            </a:ln>
          </p:spPr>
        </p:cxnSp>
      </p:grpSp>
      <p:grpSp>
        <p:nvGrpSpPr>
          <p:cNvPr id="9" name="Group 69"/>
          <p:cNvGrpSpPr>
            <a:grpSpLocks/>
          </p:cNvGrpSpPr>
          <p:nvPr/>
        </p:nvGrpSpPr>
        <p:grpSpPr bwMode="auto">
          <a:xfrm>
            <a:off x="2438400" y="3657600"/>
            <a:ext cx="1352550" cy="2209800"/>
            <a:chOff x="2743199" y="3962400"/>
            <a:chExt cx="1351892" cy="2209800"/>
          </a:xfrm>
        </p:grpSpPr>
        <p:grpSp>
          <p:nvGrpSpPr>
            <p:cNvPr id="13" name="Group 67"/>
            <p:cNvGrpSpPr>
              <a:grpSpLocks/>
            </p:cNvGrpSpPr>
            <p:nvPr/>
          </p:nvGrpSpPr>
          <p:grpSpPr bwMode="auto">
            <a:xfrm>
              <a:off x="2743199" y="4419599"/>
              <a:ext cx="1351892" cy="1752601"/>
              <a:chOff x="2743199" y="4419599"/>
              <a:chExt cx="1351892" cy="1752601"/>
            </a:xfrm>
          </p:grpSpPr>
          <p:sp>
            <p:nvSpPr>
              <p:cNvPr id="7204" name="Oval 25"/>
              <p:cNvSpPr>
                <a:spLocks noChangeArrowheads="1"/>
              </p:cNvSpPr>
              <p:nvPr/>
            </p:nvSpPr>
            <p:spPr bwMode="auto">
              <a:xfrm>
                <a:off x="2743199" y="4419599"/>
                <a:ext cx="1351891" cy="1351891"/>
              </a:xfrm>
              <a:prstGeom prst="ellipse">
                <a:avLst/>
              </a:prstGeom>
              <a:solidFill>
                <a:srgbClr val="FFFFCC"/>
              </a:solidFill>
              <a:ln w="9525" algn="ctr">
                <a:solidFill>
                  <a:schemeClr val="tx1"/>
                </a:solidFill>
                <a:round/>
                <a:headEnd/>
                <a:tailEnd/>
              </a:ln>
            </p:spPr>
            <p:txBody>
              <a:bodyPr/>
              <a:lstStyle/>
              <a:p>
                <a:endParaRPr lang="en-US" b="0"/>
              </a:p>
            </p:txBody>
          </p:sp>
          <p:sp>
            <p:nvSpPr>
              <p:cNvPr id="7205" name="Rectangle 26"/>
              <p:cNvSpPr>
                <a:spLocks noChangeArrowheads="1"/>
              </p:cNvSpPr>
              <p:nvPr/>
            </p:nvSpPr>
            <p:spPr bwMode="auto">
              <a:xfrm>
                <a:off x="2743200" y="4639270"/>
                <a:ext cx="1351891" cy="923330"/>
              </a:xfrm>
              <a:prstGeom prst="rect">
                <a:avLst/>
              </a:prstGeom>
              <a:noFill/>
              <a:ln w="9525">
                <a:noFill/>
                <a:miter lim="800000"/>
                <a:headEnd/>
                <a:tailEnd/>
              </a:ln>
            </p:spPr>
            <p:txBody>
              <a:bodyPr>
                <a:spAutoFit/>
              </a:bodyPr>
              <a:lstStyle/>
              <a:p>
                <a:pPr algn="ctr"/>
                <a:r>
                  <a:rPr lang="en-US" b="0"/>
                  <a:t>Define path and file name</a:t>
                </a:r>
              </a:p>
            </p:txBody>
          </p:sp>
          <p:sp>
            <p:nvSpPr>
              <p:cNvPr id="7206" name="Rectangle 29"/>
              <p:cNvSpPr>
                <a:spLocks noChangeArrowheads="1"/>
              </p:cNvSpPr>
              <p:nvPr/>
            </p:nvSpPr>
            <p:spPr bwMode="auto">
              <a:xfrm>
                <a:off x="2743200" y="5802868"/>
                <a:ext cx="1351891" cy="369332"/>
              </a:xfrm>
              <a:prstGeom prst="rect">
                <a:avLst/>
              </a:prstGeom>
              <a:noFill/>
              <a:ln w="9525">
                <a:noFill/>
                <a:miter lim="800000"/>
                <a:headEnd/>
                <a:tailEnd/>
              </a:ln>
            </p:spPr>
            <p:txBody>
              <a:bodyPr>
                <a:spAutoFit/>
              </a:bodyPr>
              <a:lstStyle/>
              <a:p>
                <a:pPr algn="ctr"/>
                <a:r>
                  <a:rPr lang="en-US" b="0"/>
                  <a:t>Path Class</a:t>
                </a:r>
              </a:p>
            </p:txBody>
          </p:sp>
        </p:grpSp>
        <p:cxnSp>
          <p:nvCxnSpPr>
            <p:cNvPr id="7203" name="Straight Arrow Connector 56"/>
            <p:cNvCxnSpPr>
              <a:cxnSpLocks noChangeShapeType="1"/>
              <a:stCxn id="7204" idx="0"/>
              <a:endCxn id="7216" idx="2"/>
            </p:cNvCxnSpPr>
            <p:nvPr/>
          </p:nvCxnSpPr>
          <p:spPr bwMode="auto">
            <a:xfrm rot="5400000" flipH="1" flipV="1">
              <a:off x="3347873" y="4033673"/>
              <a:ext cx="457199" cy="314654"/>
            </a:xfrm>
            <a:prstGeom prst="straightConnector1">
              <a:avLst/>
            </a:prstGeom>
            <a:noFill/>
            <a:ln w="9525" algn="ctr">
              <a:solidFill>
                <a:schemeClr val="tx1"/>
              </a:solidFill>
              <a:round/>
              <a:headEnd/>
              <a:tailEnd type="arrow" w="med" len="med"/>
            </a:ln>
          </p:spPr>
        </p:cxnSp>
      </p:grpSp>
      <p:grpSp>
        <p:nvGrpSpPr>
          <p:cNvPr id="15" name="Group 68"/>
          <p:cNvGrpSpPr>
            <a:grpSpLocks/>
          </p:cNvGrpSpPr>
          <p:nvPr/>
        </p:nvGrpSpPr>
        <p:grpSpPr bwMode="auto">
          <a:xfrm>
            <a:off x="5124450" y="3657600"/>
            <a:ext cx="1428750" cy="2209800"/>
            <a:chOff x="4800600" y="3962400"/>
            <a:chExt cx="1428091" cy="2209800"/>
          </a:xfrm>
        </p:grpSpPr>
        <p:sp>
          <p:nvSpPr>
            <p:cNvPr id="7198" name="Oval 27"/>
            <p:cNvSpPr>
              <a:spLocks noChangeArrowheads="1"/>
            </p:cNvSpPr>
            <p:nvPr/>
          </p:nvSpPr>
          <p:spPr bwMode="auto">
            <a:xfrm>
              <a:off x="4800600" y="4419600"/>
              <a:ext cx="1371602" cy="1371602"/>
            </a:xfrm>
            <a:prstGeom prst="ellipse">
              <a:avLst/>
            </a:prstGeom>
            <a:solidFill>
              <a:srgbClr val="FFFFCC"/>
            </a:solidFill>
            <a:ln w="9525" algn="ctr">
              <a:solidFill>
                <a:schemeClr val="tx1"/>
              </a:solidFill>
              <a:round/>
              <a:headEnd/>
              <a:tailEnd/>
            </a:ln>
          </p:spPr>
          <p:txBody>
            <a:bodyPr/>
            <a:lstStyle/>
            <a:p>
              <a:endParaRPr lang="en-US" b="0"/>
            </a:p>
          </p:txBody>
        </p:sp>
        <p:sp>
          <p:nvSpPr>
            <p:cNvPr id="7199" name="Rectangle 28"/>
            <p:cNvSpPr>
              <a:spLocks noChangeArrowheads="1"/>
            </p:cNvSpPr>
            <p:nvPr/>
          </p:nvSpPr>
          <p:spPr bwMode="auto">
            <a:xfrm>
              <a:off x="4876800" y="4639270"/>
              <a:ext cx="1351891" cy="923330"/>
            </a:xfrm>
            <a:prstGeom prst="rect">
              <a:avLst/>
            </a:prstGeom>
            <a:noFill/>
            <a:ln w="9525">
              <a:noFill/>
              <a:miter lim="800000"/>
              <a:headEnd/>
              <a:tailEnd/>
            </a:ln>
          </p:spPr>
          <p:txBody>
            <a:bodyPr>
              <a:spAutoFit/>
            </a:bodyPr>
            <a:lstStyle/>
            <a:p>
              <a:pPr algn="ctr"/>
              <a:r>
                <a:rPr lang="en-US" b="0"/>
                <a:t>Define path and file name</a:t>
              </a:r>
            </a:p>
          </p:txBody>
        </p:sp>
        <p:sp>
          <p:nvSpPr>
            <p:cNvPr id="7200" name="Rectangle 30"/>
            <p:cNvSpPr>
              <a:spLocks noChangeArrowheads="1"/>
            </p:cNvSpPr>
            <p:nvPr/>
          </p:nvSpPr>
          <p:spPr bwMode="auto">
            <a:xfrm>
              <a:off x="4820311" y="5802868"/>
              <a:ext cx="1351891" cy="369332"/>
            </a:xfrm>
            <a:prstGeom prst="rect">
              <a:avLst/>
            </a:prstGeom>
            <a:noFill/>
            <a:ln w="9525">
              <a:noFill/>
              <a:miter lim="800000"/>
              <a:headEnd/>
              <a:tailEnd/>
            </a:ln>
          </p:spPr>
          <p:txBody>
            <a:bodyPr>
              <a:spAutoFit/>
            </a:bodyPr>
            <a:lstStyle/>
            <a:p>
              <a:pPr algn="ctr"/>
              <a:r>
                <a:rPr lang="en-US" b="0"/>
                <a:t>Path Class</a:t>
              </a:r>
            </a:p>
          </p:txBody>
        </p:sp>
        <p:cxnSp>
          <p:nvCxnSpPr>
            <p:cNvPr id="7201" name="Straight Arrow Connector 57"/>
            <p:cNvCxnSpPr>
              <a:cxnSpLocks noChangeShapeType="1"/>
              <a:stCxn id="7198" idx="0"/>
              <a:endCxn id="7226" idx="2"/>
            </p:cNvCxnSpPr>
            <p:nvPr/>
          </p:nvCxnSpPr>
          <p:spPr bwMode="auto">
            <a:xfrm flipH="1" flipV="1">
              <a:off x="5086330" y="3962400"/>
              <a:ext cx="400071" cy="457200"/>
            </a:xfrm>
            <a:prstGeom prst="straightConnector1">
              <a:avLst/>
            </a:prstGeom>
            <a:noFill/>
            <a:ln w="9525" algn="ctr">
              <a:solidFill>
                <a:schemeClr val="tx1"/>
              </a:solidFill>
              <a:round/>
              <a:headEnd/>
              <a:tailEnd type="arrow" w="med" len="med"/>
            </a:ln>
          </p:spPr>
        </p:cxnSp>
      </p:grpSp>
      <p:grpSp>
        <p:nvGrpSpPr>
          <p:cNvPr id="16" name="Group 86"/>
          <p:cNvGrpSpPr>
            <a:grpSpLocks/>
          </p:cNvGrpSpPr>
          <p:nvPr/>
        </p:nvGrpSpPr>
        <p:grpSpPr bwMode="auto">
          <a:xfrm>
            <a:off x="1143000" y="3497263"/>
            <a:ext cx="914400" cy="1762125"/>
            <a:chOff x="1143000" y="3802424"/>
            <a:chExt cx="914400" cy="1760970"/>
          </a:xfrm>
        </p:grpSpPr>
        <p:cxnSp>
          <p:nvCxnSpPr>
            <p:cNvPr id="7196" name="Straight Arrow Connector 79"/>
            <p:cNvCxnSpPr>
              <a:cxnSpLocks noChangeShapeType="1"/>
            </p:cNvCxnSpPr>
            <p:nvPr/>
          </p:nvCxnSpPr>
          <p:spPr bwMode="auto">
            <a:xfrm rot="5400000" flipH="1" flipV="1">
              <a:off x="1180586" y="4220450"/>
              <a:ext cx="837640" cy="1588"/>
            </a:xfrm>
            <a:prstGeom prst="straightConnector1">
              <a:avLst/>
            </a:prstGeom>
            <a:noFill/>
            <a:ln w="9525" algn="ctr">
              <a:solidFill>
                <a:schemeClr val="tx1"/>
              </a:solidFill>
              <a:round/>
              <a:headEnd/>
              <a:tailEnd type="arrow" w="med" len="med"/>
            </a:ln>
          </p:spPr>
        </p:cxnSp>
        <p:sp>
          <p:nvSpPr>
            <p:cNvPr id="7197" name="TextBox 80"/>
            <p:cNvSpPr txBox="1">
              <a:spLocks noChangeArrowheads="1"/>
            </p:cNvSpPr>
            <p:nvPr/>
          </p:nvSpPr>
          <p:spPr bwMode="auto">
            <a:xfrm>
              <a:off x="1143000" y="4640064"/>
              <a:ext cx="914400" cy="923330"/>
            </a:xfrm>
            <a:prstGeom prst="rect">
              <a:avLst/>
            </a:prstGeom>
            <a:noFill/>
            <a:ln w="9525">
              <a:noFill/>
              <a:miter lim="800000"/>
              <a:headEnd/>
              <a:tailEnd/>
            </a:ln>
          </p:spPr>
          <p:txBody>
            <a:bodyPr>
              <a:spAutoFit/>
            </a:bodyPr>
            <a:lstStyle/>
            <a:p>
              <a:pPr algn="ctr"/>
              <a:r>
                <a:rPr lang="en-US" b="0"/>
                <a:t>Other data sources</a:t>
              </a:r>
            </a:p>
          </p:txBody>
        </p:sp>
      </p:grpSp>
      <p:cxnSp>
        <p:nvCxnSpPr>
          <p:cNvPr id="82" name="Straight Arrow Connector 81"/>
          <p:cNvCxnSpPr>
            <a:cxnSpLocks noChangeShapeType="1"/>
          </p:cNvCxnSpPr>
          <p:nvPr/>
        </p:nvCxnSpPr>
        <p:spPr bwMode="auto">
          <a:xfrm rot="16200000" flipV="1">
            <a:off x="6877050" y="3819525"/>
            <a:ext cx="876300" cy="152400"/>
          </a:xfrm>
          <a:prstGeom prst="straightConnector1">
            <a:avLst/>
          </a:prstGeom>
          <a:noFill/>
          <a:ln w="9525" algn="ctr">
            <a:solidFill>
              <a:schemeClr val="tx1"/>
            </a:solidFill>
            <a:round/>
            <a:headEnd type="arrow" w="med" len="med"/>
            <a:tailEnd/>
          </a:ln>
        </p:spPr>
      </p:cxnSp>
      <p:sp>
        <p:nvSpPr>
          <p:cNvPr id="83" name="TextBox 82"/>
          <p:cNvSpPr txBox="1">
            <a:spLocks noChangeArrowheads="1"/>
          </p:cNvSpPr>
          <p:nvPr/>
        </p:nvSpPr>
        <p:spPr bwMode="auto">
          <a:xfrm>
            <a:off x="7021513" y="4335463"/>
            <a:ext cx="1371600" cy="646112"/>
          </a:xfrm>
          <a:prstGeom prst="rect">
            <a:avLst/>
          </a:prstGeom>
          <a:noFill/>
          <a:ln w="9525">
            <a:noFill/>
            <a:miter lim="800000"/>
            <a:headEnd/>
            <a:tailEnd/>
          </a:ln>
        </p:spPr>
        <p:txBody>
          <a:bodyPr>
            <a:spAutoFit/>
          </a:bodyPr>
          <a:lstStyle/>
          <a:p>
            <a:pPr algn="ctr"/>
            <a:r>
              <a:rPr lang="en-US" b="0"/>
              <a:t>Other data consumers</a:t>
            </a:r>
          </a:p>
        </p:txBody>
      </p:sp>
      <p:cxnSp>
        <p:nvCxnSpPr>
          <p:cNvPr id="85" name="Straight Arrow Connector 84"/>
          <p:cNvCxnSpPr>
            <a:cxnSpLocks noChangeShapeType="1"/>
          </p:cNvCxnSpPr>
          <p:nvPr/>
        </p:nvCxnSpPr>
        <p:spPr bwMode="auto">
          <a:xfrm rot="5400000" flipH="1" flipV="1">
            <a:off x="7973219" y="3913981"/>
            <a:ext cx="600075" cy="239713"/>
          </a:xfrm>
          <a:prstGeom prst="straightConnector1">
            <a:avLst/>
          </a:prstGeom>
          <a:noFill/>
          <a:ln w="9525" algn="ctr">
            <a:solidFill>
              <a:schemeClr val="tx1"/>
            </a:solidFill>
            <a:round/>
            <a:headEnd type="arrow" w="med" len="med"/>
            <a:tailEnd/>
          </a:ln>
        </p:spPr>
      </p:cxnSp>
      <p:cxnSp>
        <p:nvCxnSpPr>
          <p:cNvPr id="95" name="Shape 94"/>
          <p:cNvCxnSpPr>
            <a:cxnSpLocks noChangeShapeType="1"/>
            <a:stCxn id="7217" idx="2"/>
          </p:cNvCxnSpPr>
          <p:nvPr/>
        </p:nvCxnSpPr>
        <p:spPr bwMode="auto">
          <a:xfrm>
            <a:off x="3646488" y="2757488"/>
            <a:ext cx="696912" cy="3338512"/>
          </a:xfrm>
          <a:prstGeom prst="bentConnector2">
            <a:avLst/>
          </a:prstGeom>
          <a:noFill/>
          <a:ln w="9525" algn="ctr">
            <a:solidFill>
              <a:schemeClr val="tx1"/>
            </a:solidFill>
            <a:round/>
            <a:headEnd/>
            <a:tailEnd type="arrow" w="med" len="med"/>
          </a:ln>
        </p:spPr>
      </p:cxnSp>
      <p:cxnSp>
        <p:nvCxnSpPr>
          <p:cNvPr id="97" name="Shape 96"/>
          <p:cNvCxnSpPr>
            <a:cxnSpLocks noChangeShapeType="1"/>
            <a:stCxn id="7226" idx="1"/>
          </p:cNvCxnSpPr>
          <p:nvPr/>
        </p:nvCxnSpPr>
        <p:spPr bwMode="auto">
          <a:xfrm rot="10800000" flipV="1">
            <a:off x="4495800" y="2743200"/>
            <a:ext cx="685800" cy="3352800"/>
          </a:xfrm>
          <a:prstGeom prst="bentConnector2">
            <a:avLst/>
          </a:prstGeom>
          <a:noFill/>
          <a:ln w="9525" algn="ctr">
            <a:solidFill>
              <a:schemeClr val="tx1"/>
            </a:solidFill>
            <a:round/>
            <a:headEnd type="arrow" w="med" len="me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up)">
                                      <p:cBhvr>
                                        <p:cTn id="30" dur="500"/>
                                        <p:tgtEl>
                                          <p:spTgt spid="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nodeType="afterGroup">
                            <p:stCondLst>
                              <p:cond delay="50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nodeType="afterGroup">
                            <p:stCondLst>
                              <p:cond delay="1000"/>
                            </p:stCondLst>
                            <p:childTnLst>
                              <p:par>
                                <p:cTn id="41" presetID="22" presetClass="entr" presetSubtype="4"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wipe(down)">
                                      <p:cBhvr>
                                        <p:cTn id="43" dur="500"/>
                                        <p:tgtEl>
                                          <p:spTgt spid="9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par>
                          <p:cTn id="58" fill="hold" nodeType="afterGroup">
                            <p:stCondLst>
                              <p:cond delay="500"/>
                            </p:stCondLst>
                            <p:childTnLst>
                              <p:par>
                                <p:cTn id="59" presetID="22" presetClass="entr" presetSubtype="1"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up)">
                                      <p:cBhvr>
                                        <p:cTn id="61" dur="500"/>
                                        <p:tgtEl>
                                          <p:spTgt spid="82"/>
                                        </p:tgtEl>
                                      </p:cBhvr>
                                    </p:animEffect>
                                  </p:childTnLst>
                                </p:cTn>
                              </p:par>
                              <p:par>
                                <p:cTn id="62" presetID="22" presetClass="entr" presetSubtype="1" fill="hold"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wipe(up)">
                                      <p:cBhvr>
                                        <p:cTn id="64" dur="500"/>
                                        <p:tgtEl>
                                          <p:spTgt spid="85"/>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wipe(up)">
                                      <p:cBhvr>
                                        <p:cTn id="68" dur="500"/>
                                        <p:tgtEl>
                                          <p:spTgt spid="83"/>
                                        </p:tgtEl>
                                      </p:cBhvr>
                                    </p:animEffect>
                                  </p:childTnLst>
                                </p:cTn>
                              </p:par>
                            </p:childTnLst>
                          </p:cTn>
                        </p:par>
                        <p:par>
                          <p:cTn id="69" fill="hold">
                            <p:stCondLst>
                              <p:cond delay="1500"/>
                            </p:stCondLst>
                            <p:childTnLst>
                              <p:par>
                                <p:cTn id="70" presetID="53" presetClass="entr" presetSubtype="16"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fill="hold"/>
                                        <p:tgtEl>
                                          <p:spTgt spid="11"/>
                                        </p:tgtEl>
                                        <p:attrNameLst>
                                          <p:attrName>ppt_w</p:attrName>
                                        </p:attrNameLst>
                                      </p:cBhvr>
                                      <p:tavLst>
                                        <p:tav tm="0">
                                          <p:val>
                                            <p:fltVal val="0"/>
                                          </p:val>
                                        </p:tav>
                                        <p:tav tm="100000">
                                          <p:val>
                                            <p:strVal val="#ppt_w"/>
                                          </p:val>
                                        </p:tav>
                                      </p:tavLst>
                                    </p:anim>
                                    <p:anim calcmode="lin" valueType="num">
                                      <p:cBhvr>
                                        <p:cTn id="73" dur="500" fill="hold"/>
                                        <p:tgtEl>
                                          <p:spTgt spid="11"/>
                                        </p:tgtEl>
                                        <p:attrNameLst>
                                          <p:attrName>ppt_h</p:attrName>
                                        </p:attrNameLst>
                                      </p:cBhvr>
                                      <p:tavLst>
                                        <p:tav tm="0">
                                          <p:val>
                                            <p:fltVal val="0"/>
                                          </p:val>
                                        </p:tav>
                                        <p:tav tm="100000">
                                          <p:val>
                                            <p:strVal val="#ppt_h"/>
                                          </p:val>
                                        </p:tav>
                                      </p:tavLst>
                                    </p:anim>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19200" y="152400"/>
            <a:ext cx="7848600" cy="623888"/>
          </a:xfrm>
        </p:spPr>
        <p:txBody>
          <a:bodyPr/>
          <a:lstStyle/>
          <a:p>
            <a:pPr algn="ctr"/>
            <a:r>
              <a:rPr lang="en-US" smtClean="0"/>
              <a:t>.Net System.IO Namespace and its Classes</a:t>
            </a:r>
          </a:p>
        </p:txBody>
      </p:sp>
      <p:sp>
        <p:nvSpPr>
          <p:cNvPr id="8195" name="Content Placeholder 2"/>
          <p:cNvSpPr>
            <a:spLocks noGrp="1"/>
          </p:cNvSpPr>
          <p:nvPr>
            <p:ph idx="1"/>
          </p:nvPr>
        </p:nvSpPr>
        <p:spPr>
          <a:xfrm>
            <a:off x="685800" y="1066800"/>
            <a:ext cx="8269288" cy="2590800"/>
          </a:xfrm>
        </p:spPr>
        <p:txBody>
          <a:bodyPr/>
          <a:lstStyle/>
          <a:p>
            <a:r>
              <a:rPr lang="en-US" smtClean="0"/>
              <a:t>Namespace </a:t>
            </a:r>
            <a:r>
              <a:rPr lang="en-US" smtClean="0">
                <a:solidFill>
                  <a:srgbClr val="0000FF"/>
                </a:solidFill>
                <a:latin typeface="Arial" charset="0"/>
                <a:cs typeface="Arial" charset="0"/>
              </a:rPr>
              <a:t>System.IO</a:t>
            </a:r>
            <a:r>
              <a:rPr lang="en-US" smtClean="0"/>
              <a:t> has a number of classes.</a:t>
            </a:r>
          </a:p>
          <a:p>
            <a:r>
              <a:rPr lang="en-US" smtClean="0">
                <a:solidFill>
                  <a:srgbClr val="0000FF"/>
                </a:solidFill>
                <a:latin typeface="Arial" charset="0"/>
                <a:cs typeface="Arial" charset="0"/>
              </a:rPr>
              <a:t>Path</a:t>
            </a:r>
            <a:r>
              <a:rPr lang="en-US" smtClean="0"/>
              <a:t> class specifies the path and file name to be accessed;</a:t>
            </a:r>
          </a:p>
          <a:p>
            <a:r>
              <a:rPr lang="en-US" smtClean="0">
                <a:solidFill>
                  <a:srgbClr val="0000FF"/>
                </a:solidFill>
                <a:latin typeface="Arial" charset="0"/>
                <a:cs typeface="Arial" charset="0"/>
              </a:rPr>
              <a:t>FileStream</a:t>
            </a:r>
            <a:r>
              <a:rPr lang="en-US" smtClean="0"/>
              <a:t> class creates a buffer and connection to the file system;</a:t>
            </a:r>
          </a:p>
        </p:txBody>
      </p:sp>
      <p:sp>
        <p:nvSpPr>
          <p:cNvPr id="8196" name="Slide Number Placeholder 3"/>
          <p:cNvSpPr>
            <a:spLocks noGrp="1"/>
          </p:cNvSpPr>
          <p:nvPr>
            <p:ph type="sldNum" sz="quarter" idx="12"/>
          </p:nvPr>
        </p:nvSpPr>
        <p:spPr>
          <a:noFill/>
        </p:spPr>
        <p:txBody>
          <a:bodyPr/>
          <a:lstStyle/>
          <a:p>
            <a:fld id="{080AA481-55E7-4C9F-A197-86A62713771D}" type="slidenum">
              <a:rPr lang="en-US" smtClean="0"/>
              <a:pPr/>
              <a:t>24</a:t>
            </a:fld>
            <a:endParaRPr lang="en-US" smtClean="0"/>
          </a:p>
        </p:txBody>
      </p:sp>
      <p:sp>
        <p:nvSpPr>
          <p:cNvPr id="7" name="Content Placeholder 2"/>
          <p:cNvSpPr txBox="1">
            <a:spLocks/>
          </p:cNvSpPr>
          <p:nvPr/>
        </p:nvSpPr>
        <p:spPr bwMode="auto">
          <a:xfrm>
            <a:off x="1023938" y="3733800"/>
            <a:ext cx="7739062" cy="995363"/>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a:t>
            </a:r>
            <a:r>
              <a:rPr lang="en-US" sz="2400" b="0" kern="0" dirty="0">
                <a:latin typeface="Arial" pitchFamily="34" charset="0"/>
                <a:cs typeface="Arial" pitchFamily="34" charset="0"/>
              </a:rPr>
              <a:t>= @“c:cse445\</a:t>
            </a:r>
            <a:r>
              <a:rPr lang="en-US" sz="2400" b="0" kern="0" dirty="0" err="1">
                <a:latin typeface="Arial" pitchFamily="34" charset="0"/>
                <a:cs typeface="Arial" pitchFamily="34" charset="0"/>
              </a:rPr>
              <a:t>fileAccess</a:t>
            </a:r>
            <a:r>
              <a:rPr lang="en-US" sz="2400" b="0" kern="0" dirty="0">
                <a:latin typeface="Arial" pitchFamily="34" charset="0"/>
                <a:cs typeface="Arial" pitchFamily="34" charset="0"/>
              </a:rPr>
              <a:t>\</a:t>
            </a:r>
            <a:r>
              <a:rPr lang="en-US" sz="2400" b="0" kern="0" dirty="0" err="1">
                <a:latin typeface="Arial" pitchFamily="34" charset="0"/>
                <a:cs typeface="Arial" pitchFamily="34" charset="0"/>
              </a:rPr>
              <a:t>App_Data</a:t>
            </a:r>
            <a:r>
              <a:rPr lang="en-US" sz="2400" b="0" kern="0" dirty="0">
                <a:latin typeface="Arial" pitchFamily="34" charset="0"/>
                <a:cs typeface="Arial" pitchFamily="34" charset="0"/>
              </a:rPr>
              <a:t>\Book.xml”</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err="1">
                <a:latin typeface="Arial" pitchFamily="34" charset="0"/>
                <a:cs typeface="Arial" pitchFamily="34" charset="0"/>
              </a:rPr>
              <a:t>fName</a:t>
            </a:r>
            <a:r>
              <a:rPr lang="en-US" sz="2400" b="0" kern="0" dirty="0">
                <a:latin typeface="Arial" pitchFamily="34" charset="0"/>
                <a:cs typeface="Arial" pitchFamily="34" charset="0"/>
              </a:rPr>
              <a:t> = </a:t>
            </a:r>
            <a:r>
              <a:rPr lang="en-US" sz="2400" b="0" kern="0" dirty="0" err="1">
                <a:solidFill>
                  <a:srgbClr val="0000FF"/>
                </a:solidFill>
                <a:latin typeface="Arial" pitchFamily="34" charset="0"/>
                <a:cs typeface="Arial" pitchFamily="34" charset="0"/>
              </a:rPr>
              <a:t>Path.GetFileName</a:t>
            </a:r>
            <a:r>
              <a:rPr lang="en-US" sz="2400" b="0" kern="0" dirty="0">
                <a:latin typeface="Arial" pitchFamily="34" charset="0"/>
                <a:cs typeface="Arial" pitchFamily="34" charset="0"/>
              </a:rPr>
              <a:t>(</a:t>
            </a:r>
            <a:r>
              <a:rPr lang="en-US" sz="2400" b="0" kern="0" dirty="0">
                <a:solidFill>
                  <a:srgbClr val="C00000"/>
                </a:solidFill>
                <a:latin typeface="Arial" pitchFamily="34" charset="0"/>
                <a:cs typeface="Arial" pitchFamily="34" charset="0"/>
              </a:rPr>
              <a:t>p</a:t>
            </a:r>
            <a:r>
              <a:rPr lang="en-US" sz="2400" b="0" kern="0" dirty="0">
                <a:latin typeface="Arial" pitchFamily="34" charset="0"/>
                <a:cs typeface="Arial" pitchFamily="34" charset="0"/>
              </a:rPr>
              <a:t>);</a:t>
            </a:r>
          </a:p>
        </p:txBody>
      </p:sp>
      <p:sp>
        <p:nvSpPr>
          <p:cNvPr id="9" name="Content Placeholder 2"/>
          <p:cNvSpPr txBox="1">
            <a:spLocks/>
          </p:cNvSpPr>
          <p:nvPr/>
        </p:nvSpPr>
        <p:spPr bwMode="auto">
          <a:xfrm>
            <a:off x="1100138" y="5029200"/>
            <a:ext cx="7739062" cy="1524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p1</a:t>
            </a:r>
            <a:r>
              <a:rPr lang="en-US" sz="2400" b="0" kern="0" dirty="0">
                <a:latin typeface="Arial" pitchFamily="34" charset="0"/>
                <a:cs typeface="Arial" pitchFamily="34" charset="0"/>
              </a:rPr>
              <a:t> = @“c:cse445\”</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p2</a:t>
            </a:r>
            <a:r>
              <a:rPr lang="en-US" sz="2400" b="0" kern="0" dirty="0">
                <a:latin typeface="Arial" pitchFamily="34" charset="0"/>
                <a:cs typeface="Arial" pitchFamily="34" charset="0"/>
              </a:rPr>
              <a:t> = @“</a:t>
            </a:r>
            <a:r>
              <a:rPr lang="en-US" sz="2400" b="0" kern="0" dirty="0" err="1">
                <a:latin typeface="Arial" pitchFamily="34" charset="0"/>
                <a:cs typeface="Arial" pitchFamily="34" charset="0"/>
              </a:rPr>
              <a:t>fileAccess</a:t>
            </a:r>
            <a:r>
              <a:rPr lang="en-US" sz="2400" b="0" kern="0" dirty="0">
                <a:latin typeface="Arial" pitchFamily="34" charset="0"/>
                <a:cs typeface="Arial" pitchFamily="34" charset="0"/>
              </a:rPr>
              <a:t>\</a:t>
            </a:r>
            <a:r>
              <a:rPr lang="en-US" sz="2400" b="0" kern="0" dirty="0" err="1">
                <a:latin typeface="Arial" pitchFamily="34" charset="0"/>
                <a:cs typeface="Arial" pitchFamily="34" charset="0"/>
              </a:rPr>
              <a:t>App_Data</a:t>
            </a:r>
            <a:r>
              <a:rPr lang="en-US" sz="2400" b="0" kern="0" dirty="0">
                <a:latin typeface="Arial" pitchFamily="34" charset="0"/>
                <a:cs typeface="Arial" pitchFamily="34" charset="0"/>
              </a:rPr>
              <a:t>\Book.xml”</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location= </a:t>
            </a:r>
            <a:r>
              <a:rPr lang="en-US" sz="2400" b="0" kern="0" dirty="0" err="1">
                <a:solidFill>
                  <a:srgbClr val="0000FF"/>
                </a:solidFill>
                <a:latin typeface="Arial" pitchFamily="34" charset="0"/>
                <a:cs typeface="Arial" pitchFamily="34" charset="0"/>
              </a:rPr>
              <a:t>Path.Combine</a:t>
            </a:r>
            <a:r>
              <a:rPr lang="en-US" sz="2400" b="0" kern="0" dirty="0">
                <a:latin typeface="Arial" pitchFamily="34" charset="0"/>
                <a:cs typeface="Arial" pitchFamily="34" charset="0"/>
              </a:rPr>
              <a:t>(</a:t>
            </a:r>
            <a:r>
              <a:rPr lang="en-US" sz="2400" b="0" kern="0" dirty="0">
                <a:solidFill>
                  <a:srgbClr val="C00000"/>
                </a:solidFill>
                <a:latin typeface="Arial" pitchFamily="34" charset="0"/>
                <a:cs typeface="Arial" pitchFamily="34" charset="0"/>
              </a:rPr>
              <a:t>p1</a:t>
            </a:r>
            <a:r>
              <a:rPr lang="en-US" sz="2400" b="0" kern="0" dirty="0">
                <a:latin typeface="Arial" pitchFamily="34" charset="0"/>
                <a:cs typeface="Arial" pitchFamily="34" charset="0"/>
              </a:rPr>
              <a:t>, </a:t>
            </a:r>
            <a:r>
              <a:rPr lang="en-US" sz="2400" b="0" kern="0" dirty="0">
                <a:solidFill>
                  <a:srgbClr val="C00000"/>
                </a:solidFill>
                <a:latin typeface="Arial" pitchFamily="34" charset="0"/>
                <a:cs typeface="Arial" pitchFamily="34" charset="0"/>
              </a:rPr>
              <a:t>p2</a:t>
            </a:r>
            <a:r>
              <a:rPr lang="en-US" sz="2400" b="0" kern="0" dirty="0">
                <a:latin typeface="Arial" pitchFamily="34" charset="0"/>
                <a:cs typeface="Arial" pitchFamily="34" charset="0"/>
              </a:rPr>
              <a:t>);</a:t>
            </a:r>
          </a:p>
          <a:p>
            <a:pPr marL="342900" indent="-342900">
              <a:spcBef>
                <a:spcPct val="20000"/>
              </a:spcBef>
              <a:buClr>
                <a:schemeClr val="folHlink"/>
              </a:buClr>
              <a:buSzPct val="60000"/>
              <a:buFont typeface="Wingdings" pitchFamily="2" charset="2"/>
              <a:buNone/>
              <a:defRPr/>
            </a:pPr>
            <a:endParaRPr lang="en-US" sz="2400" b="0" kern="0" dirty="0">
              <a:latin typeface="Arial" pitchFamily="34" charset="0"/>
              <a:cs typeface="Arial" pitchFamily="34" charset="0"/>
            </a:endParaRPr>
          </a:p>
        </p:txBody>
      </p:sp>
      <p:grpSp>
        <p:nvGrpSpPr>
          <p:cNvPr id="2" name="Group 7"/>
          <p:cNvGrpSpPr>
            <a:grpSpLocks/>
          </p:cNvGrpSpPr>
          <p:nvPr/>
        </p:nvGrpSpPr>
        <p:grpSpPr bwMode="auto">
          <a:xfrm>
            <a:off x="6400800" y="4191000"/>
            <a:ext cx="2022475" cy="461963"/>
            <a:chOff x="6591300" y="2895600"/>
            <a:chExt cx="2022538" cy="461665"/>
          </a:xfrm>
        </p:grpSpPr>
        <p:sp>
          <p:nvSpPr>
            <p:cNvPr id="8200" name="Rectangle 4"/>
            <p:cNvSpPr>
              <a:spLocks noChangeArrowheads="1"/>
            </p:cNvSpPr>
            <p:nvPr/>
          </p:nvSpPr>
          <p:spPr bwMode="auto">
            <a:xfrm>
              <a:off x="7162800" y="2895600"/>
              <a:ext cx="1451038" cy="461665"/>
            </a:xfrm>
            <a:prstGeom prst="rect">
              <a:avLst/>
            </a:prstGeom>
            <a:noFill/>
            <a:ln w="9525">
              <a:noFill/>
              <a:miter lim="800000"/>
              <a:headEnd/>
              <a:tailEnd/>
            </a:ln>
          </p:spPr>
          <p:txBody>
            <a:bodyPr wrap="none">
              <a:spAutoFit/>
            </a:bodyPr>
            <a:lstStyle/>
            <a:p>
              <a:r>
                <a:rPr lang="en-US" sz="2400" b="0">
                  <a:solidFill>
                    <a:srgbClr val="0000FF"/>
                  </a:solidFill>
                  <a:latin typeface="Arial" charset="0"/>
                  <a:cs typeface="Arial" charset="0"/>
                </a:rPr>
                <a:t>Book.xml</a:t>
              </a:r>
            </a:p>
          </p:txBody>
        </p:sp>
        <p:sp>
          <p:nvSpPr>
            <p:cNvPr id="8201" name="Right Arrow 5"/>
            <p:cNvSpPr>
              <a:spLocks noChangeArrowheads="1"/>
            </p:cNvSpPr>
            <p:nvPr/>
          </p:nvSpPr>
          <p:spPr bwMode="auto">
            <a:xfrm>
              <a:off x="6591300" y="2967335"/>
              <a:ext cx="381000" cy="309265"/>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p:cNvPicPr>
            <a:picLocks noChangeAspect="1" noChangeArrowheads="1"/>
          </p:cNvPicPr>
          <p:nvPr/>
        </p:nvPicPr>
        <p:blipFill>
          <a:blip r:embed="rId3" cstate="print"/>
          <a:srcRect/>
          <a:stretch>
            <a:fillRect/>
          </a:stretch>
        </p:blipFill>
        <p:spPr bwMode="auto">
          <a:xfrm>
            <a:off x="76200" y="1143000"/>
            <a:ext cx="5275263" cy="3429000"/>
          </a:xfrm>
          <a:prstGeom prst="rect">
            <a:avLst/>
          </a:prstGeom>
          <a:noFill/>
          <a:ln w="9525">
            <a:noFill/>
            <a:miter lim="800000"/>
            <a:headEnd/>
            <a:tailEnd/>
          </a:ln>
        </p:spPr>
      </p:pic>
      <p:sp>
        <p:nvSpPr>
          <p:cNvPr id="9219" name="Title 1"/>
          <p:cNvSpPr>
            <a:spLocks noGrp="1"/>
          </p:cNvSpPr>
          <p:nvPr>
            <p:ph type="title"/>
          </p:nvPr>
        </p:nvSpPr>
        <p:spPr/>
        <p:txBody>
          <a:bodyPr/>
          <a:lstStyle/>
          <a:p>
            <a:r>
              <a:rPr lang="en-US" smtClean="0"/>
              <a:t>Save Data into an XML-File on Server</a:t>
            </a:r>
          </a:p>
        </p:txBody>
      </p:sp>
      <p:sp>
        <p:nvSpPr>
          <p:cNvPr id="9220" name="Slide Number Placeholder 3"/>
          <p:cNvSpPr>
            <a:spLocks noGrp="1"/>
          </p:cNvSpPr>
          <p:nvPr>
            <p:ph type="sldNum" sz="quarter" idx="12"/>
          </p:nvPr>
        </p:nvSpPr>
        <p:spPr>
          <a:noFill/>
        </p:spPr>
        <p:txBody>
          <a:bodyPr/>
          <a:lstStyle/>
          <a:p>
            <a:fld id="{4DC7A4DA-BF87-4F9B-9B19-DE14E38D8AF0}" type="slidenum">
              <a:rPr lang="en-US" smtClean="0"/>
              <a:pPr/>
              <a:t>25</a:t>
            </a:fld>
            <a:endParaRPr lang="en-US" smtClean="0"/>
          </a:p>
        </p:txBody>
      </p:sp>
      <p:pic>
        <p:nvPicPr>
          <p:cNvPr id="38915" name="Picture 3"/>
          <p:cNvPicPr>
            <a:picLocks noChangeAspect="1" noChangeArrowheads="1"/>
          </p:cNvPicPr>
          <p:nvPr/>
        </p:nvPicPr>
        <p:blipFill>
          <a:blip r:embed="rId4" cstate="print"/>
          <a:srcRect/>
          <a:stretch>
            <a:fillRect/>
          </a:stretch>
        </p:blipFill>
        <p:spPr bwMode="auto">
          <a:xfrm>
            <a:off x="4800600" y="3048000"/>
            <a:ext cx="4167188" cy="3048000"/>
          </a:xfrm>
          <a:prstGeom prst="rect">
            <a:avLst/>
          </a:prstGeom>
          <a:noFill/>
          <a:ln w="9525">
            <a:noFill/>
            <a:miter lim="800000"/>
            <a:headEnd/>
            <a:tailEnd/>
          </a:ln>
        </p:spPr>
      </p:pic>
      <p:sp>
        <p:nvSpPr>
          <p:cNvPr id="7" name="Up Arrow 6"/>
          <p:cNvSpPr>
            <a:spLocks noChangeArrowheads="1"/>
          </p:cNvSpPr>
          <p:nvPr/>
        </p:nvSpPr>
        <p:spPr bwMode="auto">
          <a:xfrm>
            <a:off x="762000" y="44196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8" name="Up Arrow 7"/>
          <p:cNvSpPr>
            <a:spLocks noChangeArrowheads="1"/>
          </p:cNvSpPr>
          <p:nvPr/>
        </p:nvSpPr>
        <p:spPr bwMode="auto">
          <a:xfrm>
            <a:off x="5257800" y="60960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8915"/>
                                        </p:tgtEl>
                                        <p:attrNameLst>
                                          <p:attrName>style.visibility</p:attrName>
                                        </p:attrNameLst>
                                      </p:cBhvr>
                                      <p:to>
                                        <p:strVal val="visible"/>
                                      </p:to>
                                    </p:set>
                                    <p:anim calcmode="lin" valueType="num">
                                      <p:cBhvr additive="base">
                                        <p:cTn id="12" dur="500" fill="hold"/>
                                        <p:tgtEl>
                                          <p:spTgt spid="38915"/>
                                        </p:tgtEl>
                                        <p:attrNameLst>
                                          <p:attrName>ppt_x</p:attrName>
                                        </p:attrNameLst>
                                      </p:cBhvr>
                                      <p:tavLst>
                                        <p:tav tm="0">
                                          <p:val>
                                            <p:strVal val="0-#ppt_w/2"/>
                                          </p:val>
                                        </p:tav>
                                        <p:tav tm="100000">
                                          <p:val>
                                            <p:strVal val="#ppt_x"/>
                                          </p:val>
                                        </p:tav>
                                      </p:tavLst>
                                    </p:anim>
                                    <p:anim calcmode="lin" valueType="num">
                                      <p:cBhvr additive="base">
                                        <p:cTn id="13"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295400" y="152400"/>
            <a:ext cx="7772400" cy="623888"/>
          </a:xfrm>
        </p:spPr>
        <p:txBody>
          <a:bodyPr/>
          <a:lstStyle/>
          <a:p>
            <a:r>
              <a:rPr lang="en-US" smtClean="0"/>
              <a:t>Book.xml Generated through XMLWriter</a:t>
            </a:r>
          </a:p>
        </p:txBody>
      </p:sp>
      <p:sp>
        <p:nvSpPr>
          <p:cNvPr id="10243" name="Slide Number Placeholder 3"/>
          <p:cNvSpPr>
            <a:spLocks noGrp="1"/>
          </p:cNvSpPr>
          <p:nvPr>
            <p:ph type="sldNum" sz="quarter" idx="12"/>
          </p:nvPr>
        </p:nvSpPr>
        <p:spPr>
          <a:noFill/>
        </p:spPr>
        <p:txBody>
          <a:bodyPr/>
          <a:lstStyle/>
          <a:p>
            <a:fld id="{0CB8C819-DA22-46C5-BE67-AB3478C5DA9C}" type="slidenum">
              <a:rPr lang="en-US" smtClean="0"/>
              <a:pPr/>
              <a:t>26</a:t>
            </a:fld>
            <a:endParaRPr lang="en-US" smtClean="0"/>
          </a:p>
        </p:txBody>
      </p:sp>
      <p:pic>
        <p:nvPicPr>
          <p:cNvPr id="10244" name="Picture 2"/>
          <p:cNvPicPr>
            <a:picLocks noChangeAspect="1" noChangeArrowheads="1"/>
          </p:cNvPicPr>
          <p:nvPr/>
        </p:nvPicPr>
        <p:blipFill>
          <a:blip r:embed="rId3" cstate="print"/>
          <a:srcRect/>
          <a:stretch>
            <a:fillRect/>
          </a:stretch>
        </p:blipFill>
        <p:spPr bwMode="auto">
          <a:xfrm>
            <a:off x="381000" y="1371600"/>
            <a:ext cx="8667750" cy="4419600"/>
          </a:xfrm>
          <a:prstGeom prst="rect">
            <a:avLst/>
          </a:prstGeom>
          <a:noFill/>
          <a:ln w="9525">
            <a:noFill/>
            <a:miter lim="800000"/>
            <a:headEnd/>
            <a:tailEnd/>
          </a:ln>
        </p:spPr>
      </p:pic>
      <p:sp>
        <p:nvSpPr>
          <p:cNvPr id="10245" name="Left Arrow 5"/>
          <p:cNvSpPr>
            <a:spLocks noChangeArrowheads="1"/>
          </p:cNvSpPr>
          <p:nvPr/>
        </p:nvSpPr>
        <p:spPr bwMode="auto">
          <a:xfrm>
            <a:off x="7772400" y="304800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p:cNvPicPr>
            <a:picLocks noChangeAspect="1" noChangeArrowheads="1"/>
          </p:cNvPicPr>
          <p:nvPr/>
        </p:nvPicPr>
        <p:blipFill>
          <a:blip r:embed="rId3" cstate="print"/>
          <a:srcRect/>
          <a:stretch>
            <a:fillRect/>
          </a:stretch>
        </p:blipFill>
        <p:spPr bwMode="auto">
          <a:xfrm>
            <a:off x="76200" y="1143000"/>
            <a:ext cx="5275263" cy="3429000"/>
          </a:xfrm>
          <a:prstGeom prst="rect">
            <a:avLst/>
          </a:prstGeom>
          <a:noFill/>
          <a:ln w="9525">
            <a:noFill/>
            <a:miter lim="800000"/>
            <a:headEnd/>
            <a:tailEnd/>
          </a:ln>
        </p:spPr>
      </p:pic>
      <p:sp>
        <p:nvSpPr>
          <p:cNvPr id="11267" name="Title 1"/>
          <p:cNvSpPr>
            <a:spLocks noGrp="1"/>
          </p:cNvSpPr>
          <p:nvPr>
            <p:ph type="title"/>
          </p:nvPr>
        </p:nvSpPr>
        <p:spPr/>
        <p:txBody>
          <a:bodyPr/>
          <a:lstStyle/>
          <a:p>
            <a:r>
              <a:rPr lang="en-US" smtClean="0"/>
              <a:t>Save Data into XML-File on Server</a:t>
            </a:r>
          </a:p>
        </p:txBody>
      </p:sp>
      <p:sp>
        <p:nvSpPr>
          <p:cNvPr id="11268" name="Slide Number Placeholder 3"/>
          <p:cNvSpPr>
            <a:spLocks noGrp="1"/>
          </p:cNvSpPr>
          <p:nvPr>
            <p:ph type="sldNum" sz="quarter" idx="12"/>
          </p:nvPr>
        </p:nvSpPr>
        <p:spPr>
          <a:noFill/>
        </p:spPr>
        <p:txBody>
          <a:bodyPr/>
          <a:lstStyle/>
          <a:p>
            <a:fld id="{DE9BE090-A512-4BE3-BD48-EED9F8DDC644}" type="slidenum">
              <a:rPr lang="en-US" smtClean="0"/>
              <a:pPr/>
              <a:t>27</a:t>
            </a:fld>
            <a:endParaRPr lang="en-US" smtClean="0"/>
          </a:p>
        </p:txBody>
      </p:sp>
      <p:sp>
        <p:nvSpPr>
          <p:cNvPr id="7" name="Up Arrow 6"/>
          <p:cNvSpPr>
            <a:spLocks noChangeArrowheads="1"/>
          </p:cNvSpPr>
          <p:nvPr/>
        </p:nvSpPr>
        <p:spPr bwMode="auto">
          <a:xfrm>
            <a:off x="2819400" y="46101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49154" name="Picture 2"/>
          <p:cNvPicPr>
            <a:picLocks noChangeAspect="1" noChangeArrowheads="1"/>
          </p:cNvPicPr>
          <p:nvPr/>
        </p:nvPicPr>
        <p:blipFill>
          <a:blip r:embed="rId4" cstate="print"/>
          <a:srcRect/>
          <a:stretch>
            <a:fillRect/>
          </a:stretch>
        </p:blipFill>
        <p:spPr bwMode="auto">
          <a:xfrm>
            <a:off x="4876800" y="2971800"/>
            <a:ext cx="4143375" cy="2314575"/>
          </a:xfrm>
          <a:prstGeom prst="rect">
            <a:avLst/>
          </a:prstGeom>
          <a:noFill/>
          <a:ln w="9525">
            <a:noFill/>
            <a:miter lim="800000"/>
            <a:headEnd/>
            <a:tailEnd/>
          </a:ln>
        </p:spPr>
      </p:pic>
      <p:sp>
        <p:nvSpPr>
          <p:cNvPr id="8" name="TextBox 7"/>
          <p:cNvSpPr txBox="1">
            <a:spLocks noChangeArrowheads="1"/>
          </p:cNvSpPr>
          <p:nvPr/>
        </p:nvSpPr>
        <p:spPr bwMode="auto">
          <a:xfrm flipH="1">
            <a:off x="808038" y="5562600"/>
            <a:ext cx="7726362" cy="646113"/>
          </a:xfrm>
          <a:prstGeom prst="rect">
            <a:avLst/>
          </a:prstGeom>
          <a:noFill/>
          <a:ln w="9525">
            <a:noFill/>
            <a:miter lim="800000"/>
            <a:headEnd/>
            <a:tailEnd/>
          </a:ln>
        </p:spPr>
        <p:txBody>
          <a:bodyPr>
            <a:spAutoFit/>
          </a:bodyPr>
          <a:lstStyle/>
          <a:p>
            <a:r>
              <a:rPr lang="en-US" b="0"/>
              <a:t>You can see a better formatted display at this page:</a:t>
            </a:r>
          </a:p>
          <a:p>
            <a:r>
              <a:rPr lang="en-US" b="0">
                <a:hlinkClick r:id="rId5"/>
              </a:rPr>
              <a:t>http://venus.eas.asu.edu/WSRepository/XMLDocReadWriteApp/Default.aspx</a:t>
            </a:r>
            <a:r>
              <a:rPr lang="en-US"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wipe(left)">
                                      <p:cBhvr>
                                        <p:cTn id="12" dur="500"/>
                                        <p:tgtEl>
                                          <p:spTgt spid="49154"/>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152400"/>
            <a:ext cx="7620000" cy="623888"/>
          </a:xfrm>
        </p:spPr>
        <p:txBody>
          <a:bodyPr/>
          <a:lstStyle/>
          <a:p>
            <a:r>
              <a:rPr lang="en-US" smtClean="0"/>
              <a:t>Code Behind the Default Page</a:t>
            </a:r>
          </a:p>
        </p:txBody>
      </p:sp>
      <p:sp>
        <p:nvSpPr>
          <p:cNvPr id="12291" name="Content Placeholder 2"/>
          <p:cNvSpPr>
            <a:spLocks noGrp="1"/>
          </p:cNvSpPr>
          <p:nvPr>
            <p:ph idx="1"/>
          </p:nvPr>
        </p:nvSpPr>
        <p:spPr>
          <a:xfrm>
            <a:off x="228600" y="1143000"/>
            <a:ext cx="8901113" cy="5562600"/>
          </a:xfrm>
        </p:spPr>
        <p:txBody>
          <a:bodyPr/>
          <a:lstStyle/>
          <a:p>
            <a:pPr>
              <a:buFont typeface="Wingdings" pitchFamily="2" charset="2"/>
              <a:buNone/>
            </a:pPr>
            <a:r>
              <a:rPr lang="en-US" sz="1800" dirty="0" smtClean="0">
                <a:latin typeface="Arial" charset="0"/>
                <a:cs typeface="Arial" charset="0"/>
              </a:rPr>
              <a:t>using </a:t>
            </a:r>
            <a:r>
              <a:rPr lang="en-US" sz="1800" dirty="0" err="1" smtClean="0">
                <a:latin typeface="Arial" charset="0"/>
                <a:cs typeface="Arial" charset="0"/>
              </a:rPr>
              <a:t>System.Xml</a:t>
            </a:r>
            <a:r>
              <a:rPr lang="en-US" sz="1800" dirty="0" smtClean="0">
                <a:latin typeface="Arial" charset="0"/>
                <a:cs typeface="Arial" charset="0"/>
              </a:rPr>
              <a:t>;</a:t>
            </a:r>
          </a:p>
          <a:p>
            <a:pPr>
              <a:buFont typeface="Wingdings" pitchFamily="2" charset="2"/>
              <a:buNone/>
            </a:pPr>
            <a:r>
              <a:rPr lang="en-US" sz="1800" dirty="0" smtClean="0">
                <a:solidFill>
                  <a:srgbClr val="0000FF"/>
                </a:solidFill>
                <a:latin typeface="Arial" charset="0"/>
                <a:cs typeface="Arial" charset="0"/>
              </a:rPr>
              <a:t>using System.IO;</a:t>
            </a:r>
          </a:p>
          <a:p>
            <a:pPr>
              <a:buFont typeface="Wingdings" pitchFamily="2" charset="2"/>
              <a:buNone/>
            </a:pPr>
            <a:r>
              <a:rPr lang="en-US" sz="1800" dirty="0" smtClean="0">
                <a:latin typeface="Arial" charset="0"/>
                <a:cs typeface="Arial" charset="0"/>
              </a:rPr>
              <a:t>public partial class _Default : </a:t>
            </a:r>
            <a:r>
              <a:rPr lang="en-US" sz="1800" dirty="0" err="1" smtClean="0">
                <a:latin typeface="Arial" charset="0"/>
                <a:cs typeface="Arial" charset="0"/>
              </a:rPr>
              <a:t>System.Web.UI.Page</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btnSeller_Click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("seller.aspx");</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btnShowBook_Click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FileStream</a:t>
            </a:r>
            <a:r>
              <a:rPr lang="en-US" sz="1800" dirty="0" smtClean="0">
                <a:latin typeface="Arial" charset="0"/>
                <a:cs typeface="Arial" charset="0"/>
              </a:rPr>
              <a:t> </a:t>
            </a:r>
            <a:r>
              <a:rPr lang="en-US" sz="1800" dirty="0" err="1" smtClean="0">
                <a:latin typeface="Arial" charset="0"/>
                <a:cs typeface="Arial" charset="0"/>
              </a:rPr>
              <a:t>fS</a:t>
            </a:r>
            <a:r>
              <a:rPr lang="en-US" sz="1800" dirty="0" smtClean="0">
                <a:latin typeface="Arial" charset="0"/>
                <a:cs typeface="Arial" charset="0"/>
              </a:rPr>
              <a:t> = null;</a:t>
            </a:r>
          </a:p>
          <a:p>
            <a:pPr>
              <a:buFont typeface="Wingdings" pitchFamily="2" charset="2"/>
              <a:buNone/>
            </a:pPr>
            <a:r>
              <a:rPr lang="en-US" sz="1800" dirty="0" smtClean="0">
                <a:solidFill>
                  <a:srgbClr val="0000FF"/>
                </a:solidFill>
                <a:latin typeface="Arial" charset="0"/>
                <a:cs typeface="Arial" charset="0"/>
              </a:rPr>
              <a:t>	string </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 = </a:t>
            </a:r>
            <a:r>
              <a:rPr lang="en-US" sz="1800" dirty="0" err="1" smtClean="0">
                <a:solidFill>
                  <a:srgbClr val="0000FF"/>
                </a:solidFill>
                <a:latin typeface="Arial" charset="0"/>
                <a:cs typeface="Arial" charset="0"/>
              </a:rPr>
              <a:t>Path.Combine</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Request.PhysicalApplicationPath</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App_Data</a:t>
            </a:r>
            <a:r>
              <a:rPr lang="en-US" sz="1800" dirty="0" smtClean="0">
                <a:solidFill>
                  <a:srgbClr val="0000FF"/>
                </a:solidFill>
                <a:latin typeface="Arial" charset="0"/>
                <a:cs typeface="Arial" charset="0"/>
              </a:rPr>
              <a:t>\Book.xml");</a:t>
            </a:r>
          </a:p>
          <a:p>
            <a:pPr>
              <a:buFont typeface="Wingdings" pitchFamily="2" charset="2"/>
              <a:buNone/>
            </a:pPr>
            <a:r>
              <a:rPr lang="en-US" sz="1800" dirty="0" smtClean="0">
                <a:latin typeface="Arial" charset="0"/>
                <a:cs typeface="Arial" charset="0"/>
              </a:rPr>
              <a:t>      try {</a:t>
            </a:r>
          </a:p>
          <a:p>
            <a:pPr>
              <a:buFont typeface="Wingdings" pitchFamily="2" charset="2"/>
              <a:buNone/>
            </a:pPr>
            <a:r>
              <a:rPr lang="en-US" sz="1800" dirty="0" smtClean="0">
                <a:latin typeface="Arial" charset="0"/>
                <a:cs typeface="Arial" charset="0"/>
              </a:rPr>
              <a:t>	   if (</a:t>
            </a:r>
            <a:r>
              <a:rPr lang="en-US" sz="1800" dirty="0" err="1" smtClean="0">
                <a:solidFill>
                  <a:srgbClr val="0000FF"/>
                </a:solidFill>
                <a:latin typeface="Arial" charset="0"/>
                <a:cs typeface="Arial" charset="0"/>
              </a:rPr>
              <a:t>File.Exists</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a:t>
            </a:r>
            <a:r>
              <a:rPr lang="en-US" sz="1800" dirty="0" smtClean="0">
                <a:latin typeface="Arial" charset="0"/>
                <a:cs typeface="Arial" charset="0"/>
              </a:rPr>
              <a:t>)  {</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 FS= new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a:t>
            </a:r>
            <a:r>
              <a:rPr lang="en-US" sz="1800" dirty="0" err="1" smtClean="0">
                <a:solidFill>
                  <a:srgbClr val="3333CC"/>
                </a:solidFill>
                <a:latin typeface="Arial" charset="0"/>
                <a:cs typeface="Arial" charset="0"/>
              </a:rPr>
              <a:t>fLocation</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FileMode.Open</a:t>
            </a:r>
            <a:r>
              <a:rPr lang="en-US" sz="1800" dirty="0" smtClean="0">
                <a:solidFill>
                  <a:srgbClr val="3333CC"/>
                </a:solidFill>
                <a:latin typeface="Arial" charset="0"/>
                <a:cs typeface="Arial" charset="0"/>
              </a:rPr>
              <a:t>, </a:t>
            </a:r>
            <a:r>
              <a:rPr lang="en-US" sz="1800" dirty="0" err="1" smtClean="0">
                <a:solidFill>
                  <a:srgbClr val="C00000"/>
                </a:solidFill>
                <a:latin typeface="Arial" charset="0"/>
                <a:cs typeface="Arial" charset="0"/>
              </a:rPr>
              <a:t>FileAccess.Read</a:t>
            </a:r>
            <a:r>
              <a:rPr lang="en-US" sz="1800" dirty="0" smtClean="0">
                <a:solidFill>
                  <a:srgbClr val="3333CC"/>
                </a:solidFill>
                <a:latin typeface="Arial" charset="0"/>
                <a:cs typeface="Arial" charset="0"/>
              </a:rPr>
              <a:t>);</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a:t>
            </a:r>
            <a:r>
              <a:rPr lang="en-US" sz="1800" dirty="0" smtClean="0">
                <a:solidFill>
                  <a:srgbClr val="3333CC"/>
                </a:solidFill>
                <a:latin typeface="Arial" charset="0"/>
                <a:cs typeface="Arial" charset="0"/>
              </a:rPr>
              <a:t> = new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xd.Load</a:t>
            </a:r>
            <a:r>
              <a:rPr lang="en-US" sz="1800" dirty="0" smtClean="0">
                <a:solidFill>
                  <a:srgbClr val="3333CC"/>
                </a:solidFill>
                <a:latin typeface="Arial" charset="0"/>
                <a:cs typeface="Arial" charset="0"/>
              </a:rPr>
              <a:t>(FS);</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0000FF"/>
                </a:solidFill>
                <a:latin typeface="Arial" charset="0"/>
                <a:cs typeface="Arial" charset="0"/>
              </a:rPr>
              <a:t>fS.Close</a:t>
            </a:r>
            <a:r>
              <a:rPr lang="en-US" sz="1800" dirty="0" smtClean="0">
                <a:solidFill>
                  <a:srgbClr val="0000FF"/>
                </a:solidFill>
                <a:latin typeface="Arial" charset="0"/>
                <a:cs typeface="Arial" charset="0"/>
              </a:rPr>
              <a:t>();</a:t>
            </a:r>
            <a:endParaRPr lang="en-US" sz="1800" dirty="0" smtClean="0">
              <a:solidFill>
                <a:srgbClr val="3333CC"/>
              </a:solidFill>
              <a:latin typeface="Arial" charset="0"/>
              <a:cs typeface="Arial" charset="0"/>
            </a:endParaRPr>
          </a:p>
          <a:p>
            <a:pPr>
              <a:buFont typeface="Wingdings" pitchFamily="2" charset="2"/>
              <a:buNone/>
            </a:pPr>
            <a:r>
              <a:rPr lang="en-US" sz="1800" dirty="0" smtClean="0">
                <a:solidFill>
                  <a:srgbClr val="3333CC"/>
                </a:solidFill>
                <a:latin typeface="Arial" charset="0"/>
                <a:cs typeface="Arial" charset="0"/>
              </a:rPr>
              <a:t>            </a:t>
            </a:r>
          </a:p>
        </p:txBody>
      </p:sp>
      <p:sp>
        <p:nvSpPr>
          <p:cNvPr id="12292" name="Slide Number Placeholder 3"/>
          <p:cNvSpPr>
            <a:spLocks noGrp="1"/>
          </p:cNvSpPr>
          <p:nvPr>
            <p:ph type="sldNum" sz="quarter" idx="12"/>
          </p:nvPr>
        </p:nvSpPr>
        <p:spPr>
          <a:noFill/>
        </p:spPr>
        <p:txBody>
          <a:bodyPr/>
          <a:lstStyle/>
          <a:p>
            <a:fld id="{9592BD2D-D657-4C0C-90F2-6013966EBD2E}" type="slidenum">
              <a:rPr lang="en-US" smtClean="0"/>
              <a:pPr/>
              <a:t>28</a:t>
            </a:fld>
            <a:endParaRPr lang="en-US" smtClean="0"/>
          </a:p>
        </p:txBody>
      </p:sp>
      <p:sp>
        <p:nvSpPr>
          <p:cNvPr id="5" name="Rounded Rectangular Callout 4"/>
          <p:cNvSpPr>
            <a:spLocks noChangeArrowheads="1"/>
          </p:cNvSpPr>
          <p:nvPr/>
        </p:nvSpPr>
        <p:spPr bwMode="auto">
          <a:xfrm>
            <a:off x="4343400" y="4267200"/>
            <a:ext cx="2362200" cy="457200"/>
          </a:xfrm>
          <a:prstGeom prst="wedgeRoundRectCallout">
            <a:avLst>
              <a:gd name="adj1" fmla="val -91500"/>
              <a:gd name="adj2" fmla="val 75977"/>
              <a:gd name="adj3" fmla="val 16667"/>
            </a:avLst>
          </a:prstGeom>
          <a:solidFill>
            <a:srgbClr val="FFFFCC"/>
          </a:solidFill>
          <a:ln w="9525" algn="ctr">
            <a:solidFill>
              <a:schemeClr val="tx1"/>
            </a:solidFill>
            <a:round/>
            <a:headEnd/>
            <a:tailEnd/>
          </a:ln>
        </p:spPr>
        <p:txBody>
          <a:bodyPr/>
          <a:lstStyle/>
          <a:p>
            <a:r>
              <a:rPr lang="en-US" b="0"/>
              <a:t>Check if the file exists</a:t>
            </a:r>
          </a:p>
        </p:txBody>
      </p:sp>
      <p:sp>
        <p:nvSpPr>
          <p:cNvPr id="28678" name="Rounded Rectangular Callout 5"/>
          <p:cNvSpPr>
            <a:spLocks noChangeArrowheads="1"/>
          </p:cNvSpPr>
          <p:nvPr/>
        </p:nvSpPr>
        <p:spPr bwMode="auto">
          <a:xfrm>
            <a:off x="7467600" y="2590800"/>
            <a:ext cx="1600200" cy="990600"/>
          </a:xfrm>
          <a:prstGeom prst="wedgeRoundRectCallout">
            <a:avLst>
              <a:gd name="adj1" fmla="val -55079"/>
              <a:gd name="adj2" fmla="val 75699"/>
              <a:gd name="adj3" fmla="val 16667"/>
            </a:avLst>
          </a:prstGeom>
          <a:solidFill>
            <a:srgbClr val="FFFFCC"/>
          </a:solidFill>
          <a:ln w="9525" algn="ctr">
            <a:solidFill>
              <a:schemeClr val="tx1"/>
            </a:solidFill>
            <a:round/>
            <a:headEnd/>
            <a:tailEnd/>
          </a:ln>
        </p:spPr>
        <p:txBody>
          <a:bodyPr/>
          <a:lstStyle/>
          <a:p>
            <a:r>
              <a:rPr lang="en-US" b="0"/>
              <a:t>Find path to the current location</a:t>
            </a:r>
          </a:p>
        </p:txBody>
      </p:sp>
      <p:sp>
        <p:nvSpPr>
          <p:cNvPr id="8" name="Rounded Rectangular Callout 7"/>
          <p:cNvSpPr>
            <a:spLocks noChangeArrowheads="1"/>
          </p:cNvSpPr>
          <p:nvPr/>
        </p:nvSpPr>
        <p:spPr bwMode="auto">
          <a:xfrm>
            <a:off x="7688263" y="4076700"/>
            <a:ext cx="1193800" cy="647700"/>
          </a:xfrm>
          <a:prstGeom prst="wedgeRoundRectCallout">
            <a:avLst>
              <a:gd name="adj1" fmla="val -61431"/>
              <a:gd name="adj2" fmla="val 101037"/>
              <a:gd name="adj3" fmla="val 16667"/>
            </a:avLst>
          </a:prstGeom>
          <a:solidFill>
            <a:srgbClr val="FFFFCC"/>
          </a:solidFill>
          <a:ln w="9525" algn="ctr">
            <a:solidFill>
              <a:schemeClr val="tx1"/>
            </a:solidFill>
            <a:round/>
            <a:headEnd/>
            <a:tailEnd/>
          </a:ln>
        </p:spPr>
        <p:txBody>
          <a:bodyPr/>
          <a:lstStyle/>
          <a:p>
            <a:r>
              <a:rPr lang="en-US" b="0"/>
              <a:t>Open for read only</a:t>
            </a:r>
          </a:p>
        </p:txBody>
      </p:sp>
      <p:sp>
        <p:nvSpPr>
          <p:cNvPr id="9" name="Rounded Rectangular Callout 8"/>
          <p:cNvSpPr>
            <a:spLocks noChangeArrowheads="1"/>
          </p:cNvSpPr>
          <p:nvPr/>
        </p:nvSpPr>
        <p:spPr bwMode="auto">
          <a:xfrm>
            <a:off x="5695950" y="5397500"/>
            <a:ext cx="2019300" cy="685800"/>
          </a:xfrm>
          <a:prstGeom prst="wedgeRoundRectCallout">
            <a:avLst>
              <a:gd name="adj1" fmla="val -211769"/>
              <a:gd name="adj2" fmla="val 17898"/>
              <a:gd name="adj3" fmla="val 16667"/>
            </a:avLst>
          </a:prstGeom>
          <a:solidFill>
            <a:srgbClr val="FFFFCC"/>
          </a:solidFill>
          <a:ln w="9525" algn="ctr">
            <a:solidFill>
              <a:schemeClr val="tx1"/>
            </a:solidFill>
            <a:round/>
            <a:headEnd/>
            <a:tailEnd/>
          </a:ln>
        </p:spPr>
        <p:txBody>
          <a:bodyPr/>
          <a:lstStyle/>
          <a:p>
            <a:r>
              <a:rPr lang="en-US" b="0"/>
              <a:t>Load the XML file into memory</a:t>
            </a:r>
          </a:p>
        </p:txBody>
      </p:sp>
      <p:pic>
        <p:nvPicPr>
          <p:cNvPr id="10" name="Picture 2"/>
          <p:cNvPicPr>
            <a:picLocks noChangeAspect="1" noChangeArrowheads="1"/>
          </p:cNvPicPr>
          <p:nvPr/>
        </p:nvPicPr>
        <p:blipFill>
          <a:blip r:embed="rId3" cstate="print"/>
          <a:srcRect/>
          <a:stretch>
            <a:fillRect/>
          </a:stretch>
        </p:blipFill>
        <p:spPr bwMode="auto">
          <a:xfrm>
            <a:off x="6248400" y="381000"/>
            <a:ext cx="2881313" cy="1609725"/>
          </a:xfrm>
          <a:prstGeom prst="rect">
            <a:avLst/>
          </a:prstGeom>
          <a:noFill/>
          <a:ln w="9525">
            <a:noFill/>
            <a:miter lim="800000"/>
            <a:headEnd/>
            <a:tailEnd/>
          </a:ln>
        </p:spPr>
      </p:pic>
      <p:sp>
        <p:nvSpPr>
          <p:cNvPr id="11" name="Rounded Rectangle 10"/>
          <p:cNvSpPr>
            <a:spLocks noChangeArrowheads="1"/>
          </p:cNvSpPr>
          <p:nvPr/>
        </p:nvSpPr>
        <p:spPr bwMode="auto">
          <a:xfrm>
            <a:off x="2133600" y="3130550"/>
            <a:ext cx="2057400"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2" name="Rounded Rectangle 11"/>
          <p:cNvSpPr>
            <a:spLocks noChangeArrowheads="1"/>
          </p:cNvSpPr>
          <p:nvPr/>
        </p:nvSpPr>
        <p:spPr bwMode="auto">
          <a:xfrm>
            <a:off x="7305675" y="1752600"/>
            <a:ext cx="1401763"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3" name="Rounded Rectangular Callout 12"/>
          <p:cNvSpPr>
            <a:spLocks noChangeArrowheads="1"/>
          </p:cNvSpPr>
          <p:nvPr/>
        </p:nvSpPr>
        <p:spPr bwMode="auto">
          <a:xfrm>
            <a:off x="2590800" y="6057900"/>
            <a:ext cx="2836863" cy="723900"/>
          </a:xfrm>
          <a:prstGeom prst="wedgeRoundRectCallout">
            <a:avLst>
              <a:gd name="adj1" fmla="val -64208"/>
              <a:gd name="adj2" fmla="val -28972"/>
              <a:gd name="adj3" fmla="val 16667"/>
            </a:avLst>
          </a:prstGeom>
          <a:solidFill>
            <a:srgbClr val="FFFFCC"/>
          </a:solidFill>
          <a:ln w="9525" algn="ctr">
            <a:solidFill>
              <a:schemeClr val="tx1"/>
            </a:solidFill>
            <a:round/>
            <a:headEnd/>
            <a:tailEnd/>
          </a:ln>
        </p:spPr>
        <p:txBody>
          <a:bodyPr/>
          <a:lstStyle/>
          <a:p>
            <a:r>
              <a:rPr lang="en-US" b="0"/>
              <a:t>Close the file immediately after loading the entire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nodeType="afterGroup">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867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678" grpId="0" animBg="1"/>
      <p:bldP spid="8" grpId="0" animBg="1"/>
      <p:bldP spid="9"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Code Behind the Default (Reader) Page</a:t>
            </a:r>
          </a:p>
        </p:txBody>
      </p:sp>
      <p:sp>
        <p:nvSpPr>
          <p:cNvPr id="13315" name="Content Placeholder 2"/>
          <p:cNvSpPr>
            <a:spLocks noGrp="1"/>
          </p:cNvSpPr>
          <p:nvPr>
            <p:ph idx="1"/>
          </p:nvPr>
        </p:nvSpPr>
        <p:spPr>
          <a:xfrm>
            <a:off x="76200" y="1219200"/>
            <a:ext cx="8763000" cy="2971800"/>
          </a:xfrm>
        </p:spPr>
        <p:txBody>
          <a:bodyPr/>
          <a:lstStyle/>
          <a:p>
            <a:pPr>
              <a:buFont typeface="Wingdings" pitchFamily="2" charset="2"/>
              <a:buNone/>
              <a:tabLst>
                <a:tab pos="798513" algn="l"/>
                <a:tab pos="1262063" algn="l"/>
                <a:tab pos="1712913" algn="l"/>
                <a:tab pos="2176463" algn="l"/>
              </a:tabLst>
            </a:pPr>
            <a:r>
              <a:rPr lang="en-US" sz="1800" smtClean="0">
                <a:latin typeface="Arial" charset="0"/>
                <a:cs typeface="Arial" charset="0"/>
              </a:rPr>
              <a:t>		XmlNode node = xd;</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XmlNodeList children = node.ChildNodes;</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foreach (XmlNode child in children)</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ListBox1.Items.Add(child.InnerText);</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smtClean="0"/>
              <a:t>        </a:t>
            </a:r>
            <a:r>
              <a:rPr lang="en-US" sz="1800" smtClean="0">
                <a:latin typeface="Arial" charset="0"/>
                <a:cs typeface="Arial" charset="0"/>
              </a:rPr>
              <a:t>finally  {</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fS.Close();</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smtClean="0">
                <a:latin typeface="Arial" charset="0"/>
                <a:cs typeface="Arial" charset="0"/>
              </a:rPr>
              <a:t>}</a:t>
            </a:r>
          </a:p>
        </p:txBody>
      </p:sp>
      <p:sp>
        <p:nvSpPr>
          <p:cNvPr id="13316" name="Slide Number Placeholder 3"/>
          <p:cNvSpPr>
            <a:spLocks noGrp="1"/>
          </p:cNvSpPr>
          <p:nvPr>
            <p:ph type="sldNum" sz="quarter" idx="12"/>
          </p:nvPr>
        </p:nvSpPr>
        <p:spPr>
          <a:noFill/>
        </p:spPr>
        <p:txBody>
          <a:bodyPr/>
          <a:lstStyle/>
          <a:p>
            <a:fld id="{7A242B72-8463-4F3A-A633-E73B3A7FA2C4}" type="slidenum">
              <a:rPr lang="en-US" smtClean="0"/>
              <a:pPr/>
              <a:t>29</a:t>
            </a:fld>
            <a:endParaRPr lang="en-US" smtClean="0"/>
          </a:p>
        </p:txBody>
      </p:sp>
      <p:sp>
        <p:nvSpPr>
          <p:cNvPr id="13317" name="Rounded Rectangular Callout 4"/>
          <p:cNvSpPr>
            <a:spLocks noChangeArrowheads="1"/>
          </p:cNvSpPr>
          <p:nvPr/>
        </p:nvSpPr>
        <p:spPr bwMode="auto">
          <a:xfrm>
            <a:off x="2209800" y="5524500"/>
            <a:ext cx="3962400" cy="1143000"/>
          </a:xfrm>
          <a:prstGeom prst="wedgeRoundRectCallout">
            <a:avLst>
              <a:gd name="adj1" fmla="val -26032"/>
              <a:gd name="adj2" fmla="val -284579"/>
              <a:gd name="adj3" fmla="val 16667"/>
            </a:avLst>
          </a:prstGeom>
          <a:solidFill>
            <a:srgbClr val="FFFFCC"/>
          </a:solidFill>
          <a:ln w="9525" algn="ctr">
            <a:solidFill>
              <a:schemeClr val="tx1"/>
            </a:solidFill>
            <a:round/>
            <a:headEnd/>
            <a:tailEnd/>
          </a:ln>
        </p:spPr>
        <p:txBody>
          <a:bodyPr/>
          <a:lstStyle/>
          <a:p>
            <a:r>
              <a:rPr lang="en-US" sz="2000" b="0"/>
              <a:t>This part of the code needs to be refined, using what you have done in assignment 4 XML processing.</a:t>
            </a:r>
          </a:p>
        </p:txBody>
      </p:sp>
      <p:pic>
        <p:nvPicPr>
          <p:cNvPr id="13318" name="Picture 7"/>
          <p:cNvPicPr>
            <a:picLocks noChangeAspect="1" noChangeArrowheads="1"/>
          </p:cNvPicPr>
          <p:nvPr/>
        </p:nvPicPr>
        <p:blipFill>
          <a:blip r:embed="rId3" cstate="print"/>
          <a:srcRect/>
          <a:stretch>
            <a:fillRect/>
          </a:stretch>
        </p:blipFill>
        <p:spPr bwMode="auto">
          <a:xfrm>
            <a:off x="5097463" y="3429000"/>
            <a:ext cx="4046537" cy="1905000"/>
          </a:xfrm>
          <a:prstGeom prst="rect">
            <a:avLst/>
          </a:prstGeom>
          <a:noFill/>
          <a:ln w="9525">
            <a:noFill/>
            <a:miter lim="800000"/>
            <a:headEnd/>
            <a:tailEnd/>
          </a:ln>
        </p:spPr>
      </p:pic>
      <p:sp>
        <p:nvSpPr>
          <p:cNvPr id="13319" name="Left Arrow 1"/>
          <p:cNvSpPr>
            <a:spLocks noChangeArrowheads="1"/>
          </p:cNvSpPr>
          <p:nvPr/>
        </p:nvSpPr>
        <p:spPr bwMode="auto">
          <a:xfrm>
            <a:off x="8307388" y="3457575"/>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3320" name="Left Arrow 8"/>
          <p:cNvSpPr>
            <a:spLocks noChangeArrowheads="1"/>
          </p:cNvSpPr>
          <p:nvPr/>
        </p:nvSpPr>
        <p:spPr bwMode="auto">
          <a:xfrm>
            <a:off x="8307388" y="3824288"/>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3321" name="Left Arrow 9"/>
          <p:cNvSpPr>
            <a:spLocks noChangeArrowheads="1"/>
          </p:cNvSpPr>
          <p:nvPr/>
        </p:nvSpPr>
        <p:spPr bwMode="auto">
          <a:xfrm>
            <a:off x="8307388" y="4191000"/>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Rounded Rectangular Callout 9"/>
          <p:cNvSpPr>
            <a:spLocks noChangeArrowheads="1"/>
          </p:cNvSpPr>
          <p:nvPr/>
        </p:nvSpPr>
        <p:spPr bwMode="auto">
          <a:xfrm>
            <a:off x="801688" y="4953000"/>
            <a:ext cx="1292225" cy="938213"/>
          </a:xfrm>
          <a:prstGeom prst="wedgeRoundRectCallout">
            <a:avLst>
              <a:gd name="adj1" fmla="val -6676"/>
              <a:gd name="adj2" fmla="val -129819"/>
              <a:gd name="adj3" fmla="val 16667"/>
            </a:avLst>
          </a:prstGeom>
          <a:solidFill>
            <a:srgbClr val="FFFFCC"/>
          </a:solidFill>
          <a:ln w="9525" algn="ctr">
            <a:solidFill>
              <a:schemeClr val="tx1"/>
            </a:solidFill>
            <a:round/>
            <a:headEnd/>
            <a:tailEnd/>
          </a:ln>
        </p:spPr>
        <p:txBody>
          <a:bodyPr/>
          <a:lstStyle/>
          <a:p>
            <a:r>
              <a:rPr lang="en-US" b="0"/>
              <a:t>In case the session crashes</a:t>
            </a:r>
          </a:p>
        </p:txBody>
      </p:sp>
      <p:pic>
        <p:nvPicPr>
          <p:cNvPr id="13323" name="Picture 11"/>
          <p:cNvPicPr>
            <a:picLocks noChangeAspect="1" noChangeArrowheads="1"/>
          </p:cNvPicPr>
          <p:nvPr/>
        </p:nvPicPr>
        <p:blipFill>
          <a:blip r:embed="rId4" cstate="print"/>
          <a:srcRect/>
          <a:stretch>
            <a:fillRect/>
          </a:stretch>
        </p:blipFill>
        <p:spPr bwMode="auto">
          <a:xfrm>
            <a:off x="5746750" y="914400"/>
            <a:ext cx="2747963" cy="24304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19200" y="76200"/>
            <a:ext cx="7848600" cy="623888"/>
          </a:xfrm>
        </p:spPr>
        <p:txBody>
          <a:bodyPr/>
          <a:lstStyle/>
          <a:p>
            <a:r>
              <a:rPr lang="en-US" dirty="0" smtClean="0"/>
              <a:t>Reviewing Cookies from Last Lecture (2)</a:t>
            </a:r>
          </a:p>
        </p:txBody>
      </p:sp>
      <p:sp>
        <p:nvSpPr>
          <p:cNvPr id="24579" name="Content Placeholder 2"/>
          <p:cNvSpPr>
            <a:spLocks noGrp="1"/>
          </p:cNvSpPr>
          <p:nvPr>
            <p:ph idx="1"/>
          </p:nvPr>
        </p:nvSpPr>
        <p:spPr>
          <a:xfrm>
            <a:off x="0" y="1066800"/>
            <a:ext cx="8497888" cy="4724400"/>
          </a:xfrm>
        </p:spPr>
        <p:txBody>
          <a:bodyPr/>
          <a:lstStyle/>
          <a:p>
            <a:pPr marL="338138" indent="-338138">
              <a:buFont typeface="Wingdings" pitchFamily="2" charset="2"/>
              <a:buNone/>
              <a:tabLst>
                <a:tab pos="688975" algn="l"/>
                <a:tab pos="1139825" algn="l"/>
              </a:tabLst>
            </a:pPr>
            <a:r>
              <a:rPr lang="en-US" sz="2000" dirty="0" smtClean="0">
                <a:latin typeface="Arial" charset="0"/>
                <a:cs typeface="Arial" charset="0"/>
              </a:rPr>
              <a:t>        protected void  Button1_Click(object sender, </a:t>
            </a:r>
            <a:r>
              <a:rPr lang="en-US" sz="2000" dirty="0" err="1" smtClean="0">
                <a:latin typeface="Arial" charset="0"/>
                <a:cs typeface="Arial" charset="0"/>
              </a:rPr>
              <a:t>EventArgs</a:t>
            </a:r>
            <a:r>
              <a:rPr lang="en-US" sz="2000" dirty="0" smtClean="0">
                <a:latin typeface="Arial" charset="0"/>
                <a:cs typeface="Arial" charset="0"/>
              </a:rPr>
              <a:t> e)</a:t>
            </a:r>
          </a:p>
          <a:p>
            <a:pPr marL="338138" indent="-338138">
              <a:buFont typeface="Wingdings" pitchFamily="2" charset="2"/>
              <a:buNone/>
              <a:tabLst>
                <a:tab pos="688975" algn="l"/>
                <a:tab pos="1139825" algn="l"/>
              </a:tabLst>
            </a:pPr>
            <a:r>
              <a:rPr lang="en-US" sz="2000" dirty="0" smtClean="0">
                <a:latin typeface="Arial" charset="0"/>
                <a:cs typeface="Arial" charset="0"/>
              </a:rPr>
              <a:t>        {</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solidFill>
                  <a:srgbClr val="0070C0"/>
                </a:solidFill>
                <a:latin typeface="Arial" charset="0"/>
                <a:cs typeface="Arial" charset="0"/>
              </a:rPr>
              <a:t>HttpCookie</a:t>
            </a: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new </a:t>
            </a:r>
            <a:r>
              <a:rPr lang="en-US" sz="2000" dirty="0" err="1" smtClean="0">
                <a:latin typeface="Arial" charset="0"/>
                <a:cs typeface="Arial" charset="0"/>
              </a:rPr>
              <a:t>HttpCookie</a:t>
            </a:r>
            <a:r>
              <a:rPr lang="en-US" sz="2000" dirty="0" smtClean="0">
                <a:latin typeface="Arial" charset="0"/>
                <a:cs typeface="Arial" charset="0"/>
              </a:rPr>
              <a:t>("</a:t>
            </a:r>
            <a:r>
              <a:rPr lang="en-US" sz="2000" dirty="0" err="1" smtClean="0">
                <a:solidFill>
                  <a:srgbClr val="0070C0"/>
                </a:solidFill>
                <a:latin typeface="Arial" charset="0"/>
                <a:cs typeface="Arial" charset="0"/>
              </a:rPr>
              <a:t>myKeyie</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["Name"] = TextBox1.Text;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["Email"] = TextBox2.Text;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myCookies.Expires</a:t>
            </a:r>
            <a:r>
              <a:rPr lang="en-US" sz="2000" dirty="0" smtClean="0">
                <a:latin typeface="Arial" charset="0"/>
                <a:cs typeface="Arial" charset="0"/>
              </a:rPr>
              <a:t> = </a:t>
            </a:r>
            <a:r>
              <a:rPr lang="en-US" sz="2000" dirty="0" err="1" smtClean="0">
                <a:latin typeface="Arial" charset="0"/>
                <a:cs typeface="Arial" charset="0"/>
              </a:rPr>
              <a:t>DateTime.Now.AddMonths</a:t>
            </a:r>
            <a:r>
              <a:rPr lang="en-US" sz="2000" dirty="0" smtClean="0">
                <a:latin typeface="Arial" charset="0"/>
                <a:cs typeface="Arial" charset="0"/>
              </a:rPr>
              <a:t>(6);</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Response.Cookies.Add</a:t>
            </a:r>
            <a:r>
              <a:rPr lang="en-US" sz="2000" dirty="0" smtClean="0">
                <a:latin typeface="Arial" charset="0"/>
                <a:cs typeface="Arial" charset="0"/>
              </a:rPr>
              <a:t>(</a:t>
            </a:r>
            <a:r>
              <a:rPr lang="en-US" sz="2000" dirty="0" err="1" smtClean="0">
                <a:latin typeface="Arial" charset="0"/>
                <a:cs typeface="Arial" charset="0"/>
              </a:rPr>
              <a:t>myCookies</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"Name stored in Cookie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"Email stored in Cookie " + </a:t>
            </a:r>
            <a:r>
              <a:rPr lang="en-US" sz="2000" dirty="0" err="1" smtClean="0">
                <a:latin typeface="Arial" charset="0"/>
                <a:cs typeface="Arial" charset="0"/>
              </a:rPr>
              <a:t>myCookies</a:t>
            </a:r>
            <a:r>
              <a:rPr lang="en-US" sz="2000" dirty="0" smtClean="0">
                <a:latin typeface="Arial" charset="0"/>
                <a:cs typeface="Arial" charset="0"/>
              </a:rPr>
              <a:t>["Email"];        }</a:t>
            </a:r>
          </a:p>
          <a:p>
            <a:pPr marL="338138" indent="-338138">
              <a:buFont typeface="Wingdings" pitchFamily="2" charset="2"/>
              <a:buNone/>
              <a:tabLst>
                <a:tab pos="688975" algn="l"/>
                <a:tab pos="1139825" algn="l"/>
              </a:tabLst>
            </a:pPr>
            <a:r>
              <a:rPr lang="en-US" sz="2000" dirty="0" smtClean="0">
                <a:latin typeface="Arial" charset="0"/>
                <a:cs typeface="Arial" charset="0"/>
              </a:rPr>
              <a:t>}</a:t>
            </a:r>
          </a:p>
        </p:txBody>
      </p:sp>
      <p:sp>
        <p:nvSpPr>
          <p:cNvPr id="24580" name="Slide Number Placeholder 3"/>
          <p:cNvSpPr>
            <a:spLocks noGrp="1"/>
          </p:cNvSpPr>
          <p:nvPr>
            <p:ph type="sldNum" sz="quarter" idx="12"/>
          </p:nvPr>
        </p:nvSpPr>
        <p:spPr>
          <a:noFill/>
        </p:spPr>
        <p:txBody>
          <a:bodyPr/>
          <a:lstStyle/>
          <a:p>
            <a:fld id="{DA901DB4-EC7F-4F28-8BFE-463D32C0C60D}" type="slidenum">
              <a:rPr lang="en-US" smtClean="0"/>
              <a:pPr/>
              <a:t>3</a:t>
            </a:fld>
            <a:endParaRPr lang="en-US" smtClean="0"/>
          </a:p>
        </p:txBody>
      </p:sp>
      <p:sp>
        <p:nvSpPr>
          <p:cNvPr id="24581" name="Rounded Rectangular Callout 4"/>
          <p:cNvSpPr>
            <a:spLocks noChangeArrowheads="1"/>
          </p:cNvSpPr>
          <p:nvPr/>
        </p:nvSpPr>
        <p:spPr bwMode="auto">
          <a:xfrm>
            <a:off x="7467600" y="685800"/>
            <a:ext cx="1600200" cy="1066800"/>
          </a:xfrm>
          <a:prstGeom prst="wedgeRoundRectCallout">
            <a:avLst>
              <a:gd name="adj1" fmla="val -66861"/>
              <a:gd name="adj2" fmla="val 76588"/>
              <a:gd name="adj3" fmla="val 16667"/>
            </a:avLst>
          </a:prstGeom>
          <a:solidFill>
            <a:schemeClr val="accent1"/>
          </a:solidFill>
          <a:ln w="9525" algn="ctr">
            <a:solidFill>
              <a:schemeClr val="tx1"/>
            </a:solidFill>
            <a:round/>
            <a:headEnd/>
            <a:tailEnd/>
          </a:ln>
        </p:spPr>
        <p:txBody>
          <a:bodyPr/>
          <a:lstStyle/>
          <a:p>
            <a:r>
              <a:rPr lang="en-US" b="0" dirty="0" smtClean="0"/>
              <a:t>Create cookie object using the same key</a:t>
            </a:r>
            <a:endParaRPr lang="en-US" b="0" dirty="0"/>
          </a:p>
        </p:txBody>
      </p:sp>
      <p:sp>
        <p:nvSpPr>
          <p:cNvPr id="24582" name="Rounded Rectangular Callout 5"/>
          <p:cNvSpPr>
            <a:spLocks noChangeArrowheads="1"/>
          </p:cNvSpPr>
          <p:nvPr/>
        </p:nvSpPr>
        <p:spPr bwMode="auto">
          <a:xfrm>
            <a:off x="7543800" y="2514600"/>
            <a:ext cx="1524000" cy="1066800"/>
          </a:xfrm>
          <a:prstGeom prst="wedgeRoundRectCallout">
            <a:avLst>
              <a:gd name="adj1" fmla="val -190972"/>
              <a:gd name="adj2" fmla="val 40190"/>
              <a:gd name="adj3" fmla="val 16667"/>
            </a:avLst>
          </a:prstGeom>
          <a:solidFill>
            <a:schemeClr val="accent1"/>
          </a:solidFill>
          <a:ln w="9525" algn="ctr">
            <a:solidFill>
              <a:schemeClr val="tx1"/>
            </a:solidFill>
            <a:round/>
            <a:headEnd/>
            <a:tailEnd/>
          </a:ln>
        </p:spPr>
        <p:txBody>
          <a:bodyPr/>
          <a:lstStyle/>
          <a:p>
            <a:r>
              <a:rPr lang="en-US" b="0"/>
              <a:t>Add content to the cookie object</a:t>
            </a:r>
          </a:p>
        </p:txBody>
      </p:sp>
      <p:sp>
        <p:nvSpPr>
          <p:cNvPr id="24583" name="Rounded Rectangular Callout 6"/>
          <p:cNvSpPr>
            <a:spLocks noChangeArrowheads="1"/>
          </p:cNvSpPr>
          <p:nvPr/>
        </p:nvSpPr>
        <p:spPr bwMode="auto">
          <a:xfrm>
            <a:off x="6553200" y="4876800"/>
            <a:ext cx="1944688" cy="1066800"/>
          </a:xfrm>
          <a:prstGeom prst="wedgeRoundRectCallout">
            <a:avLst>
              <a:gd name="adj1" fmla="val -64394"/>
              <a:gd name="adj2" fmla="val -93662"/>
              <a:gd name="adj3" fmla="val 16667"/>
            </a:avLst>
          </a:prstGeom>
          <a:solidFill>
            <a:schemeClr val="accent1"/>
          </a:solidFill>
          <a:ln w="9525" algn="ctr">
            <a:solidFill>
              <a:schemeClr val="tx1"/>
            </a:solidFill>
            <a:round/>
            <a:headEnd/>
            <a:tailEnd/>
          </a:ln>
        </p:spPr>
        <p:txBody>
          <a:bodyPr/>
          <a:lstStyle/>
          <a:p>
            <a:r>
              <a:rPr lang="en-US" b="0"/>
              <a:t>Read the content and display at given label</a:t>
            </a:r>
          </a:p>
        </p:txBody>
      </p:sp>
      <p:pic>
        <p:nvPicPr>
          <p:cNvPr id="24584" name="Picture 3"/>
          <p:cNvPicPr>
            <a:picLocks noChangeAspect="1" noChangeArrowheads="1"/>
          </p:cNvPicPr>
          <p:nvPr/>
        </p:nvPicPr>
        <p:blipFill>
          <a:blip r:embed="rId3" cstate="print"/>
          <a:srcRect/>
          <a:stretch>
            <a:fillRect/>
          </a:stretch>
        </p:blipFill>
        <p:spPr bwMode="auto">
          <a:xfrm>
            <a:off x="2486025" y="4876800"/>
            <a:ext cx="2524125" cy="1857375"/>
          </a:xfrm>
          <a:prstGeom prst="rect">
            <a:avLst/>
          </a:prstGeom>
          <a:noFill/>
          <a:ln w="9525">
            <a:solidFill>
              <a:schemeClr val="tx1"/>
            </a:solidFill>
            <a:miter lim="800000"/>
            <a:headEnd/>
            <a:tailEnd/>
          </a:ln>
        </p:spPr>
      </p:pic>
      <p:sp>
        <p:nvSpPr>
          <p:cNvPr id="24585" name="Right Arrow 1"/>
          <p:cNvSpPr>
            <a:spLocks noChangeArrowheads="1"/>
          </p:cNvSpPr>
          <p:nvPr/>
        </p:nvSpPr>
        <p:spPr bwMode="auto">
          <a:xfrm flipH="1">
            <a:off x="3557588" y="59436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116351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43000" y="152400"/>
            <a:ext cx="7924800" cy="623888"/>
          </a:xfrm>
        </p:spPr>
        <p:txBody>
          <a:bodyPr/>
          <a:lstStyle/>
          <a:p>
            <a:r>
              <a:rPr lang="en-US" smtClean="0"/>
              <a:t>Code Behind the Data Enter (Writer) Page</a:t>
            </a:r>
          </a:p>
        </p:txBody>
      </p:sp>
      <p:sp>
        <p:nvSpPr>
          <p:cNvPr id="14339" name="Content Placeholder 2"/>
          <p:cNvSpPr>
            <a:spLocks noGrp="1"/>
          </p:cNvSpPr>
          <p:nvPr>
            <p:ph idx="1"/>
          </p:nvPr>
        </p:nvSpPr>
        <p:spPr>
          <a:xfrm>
            <a:off x="1143000" y="990600"/>
            <a:ext cx="7467600" cy="5715000"/>
          </a:xfrm>
        </p:spPr>
        <p:txBody>
          <a:bodyPr/>
          <a:lstStyle/>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using System.Xml;</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using System.IO;</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public partial class Seller : System.Web.UI.Page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protected void Page_Load(object sender, EventArgs e)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protected void btnEnterBook_Click(object sender, EventArgs e)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title1 = txtTitle1.Text;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isbn1 = txtIsbn1.Text;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sPrice1 = txtPrice1.Text;</a:t>
            </a:r>
          </a:p>
          <a:p>
            <a:pPr>
              <a:buFont typeface="Wingdings" pitchFamily="2" charset="2"/>
              <a:buNone/>
              <a:tabLst>
                <a:tab pos="914400" algn="l"/>
                <a:tab pos="1377950" algn="l"/>
                <a:tab pos="1828800" algn="l"/>
                <a:tab pos="2292350" algn="l"/>
                <a:tab pos="2743200" algn="l"/>
              </a:tabLst>
            </a:pPr>
            <a:endParaRPr lang="en-US" sz="180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title2 = txtTitle2.Text;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isbn2 = txtIsbn2.Text;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sPrice2 = txtPrice2.Text;</a:t>
            </a:r>
          </a:p>
          <a:p>
            <a:pPr>
              <a:buFont typeface="Wingdings" pitchFamily="2" charset="2"/>
              <a:buNone/>
              <a:tabLst>
                <a:tab pos="914400" algn="l"/>
                <a:tab pos="1377950" algn="l"/>
                <a:tab pos="1828800" algn="l"/>
                <a:tab pos="2292350" algn="l"/>
                <a:tab pos="2743200" algn="l"/>
              </a:tabLst>
            </a:pPr>
            <a:endParaRPr lang="en-US" sz="180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title3 = txtTitle3.Text;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isbn3 = txtIsbn3.Text;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string sPrice3 = txtPrice3.Text;</a:t>
            </a:r>
          </a:p>
        </p:txBody>
      </p:sp>
      <p:sp>
        <p:nvSpPr>
          <p:cNvPr id="14340" name="Slide Number Placeholder 3"/>
          <p:cNvSpPr>
            <a:spLocks noGrp="1"/>
          </p:cNvSpPr>
          <p:nvPr>
            <p:ph type="sldNum" sz="quarter" idx="12"/>
          </p:nvPr>
        </p:nvSpPr>
        <p:spPr>
          <a:noFill/>
        </p:spPr>
        <p:txBody>
          <a:bodyPr/>
          <a:lstStyle/>
          <a:p>
            <a:fld id="{C384E663-A2CC-45C1-9C85-61FBF7842FD7}" type="slidenum">
              <a:rPr lang="en-US" smtClean="0"/>
              <a:pPr/>
              <a:t>30</a:t>
            </a:fld>
            <a:endParaRPr lang="en-US" smtClean="0"/>
          </a:p>
        </p:txBody>
      </p:sp>
      <p:sp>
        <p:nvSpPr>
          <p:cNvPr id="14341" name="Rounded Rectangular Callout 4"/>
          <p:cNvSpPr>
            <a:spLocks noChangeArrowheads="1"/>
          </p:cNvSpPr>
          <p:nvPr/>
        </p:nvSpPr>
        <p:spPr bwMode="auto">
          <a:xfrm>
            <a:off x="152400" y="3986213"/>
            <a:ext cx="1524000" cy="1600200"/>
          </a:xfrm>
          <a:prstGeom prst="wedgeRoundRectCallout">
            <a:avLst>
              <a:gd name="adj1" fmla="val 71935"/>
              <a:gd name="adj2" fmla="val -100370"/>
              <a:gd name="adj3" fmla="val 16667"/>
            </a:avLst>
          </a:prstGeom>
          <a:solidFill>
            <a:srgbClr val="FFFFCC"/>
          </a:solidFill>
          <a:ln w="9525" algn="ctr">
            <a:solidFill>
              <a:schemeClr val="tx1"/>
            </a:solidFill>
            <a:round/>
            <a:headEnd/>
            <a:tailEnd/>
          </a:ln>
        </p:spPr>
        <p:txBody>
          <a:bodyPr/>
          <a:lstStyle/>
          <a:p>
            <a:r>
              <a:rPr lang="en-US" b="0"/>
              <a:t>Taking data from text boxes</a:t>
            </a:r>
          </a:p>
        </p:txBody>
      </p:sp>
      <p:sp>
        <p:nvSpPr>
          <p:cNvPr id="14342" name="Rounded Rectangular Callout 5"/>
          <p:cNvSpPr>
            <a:spLocks noChangeArrowheads="1"/>
          </p:cNvSpPr>
          <p:nvPr/>
        </p:nvSpPr>
        <p:spPr bwMode="auto">
          <a:xfrm>
            <a:off x="152400" y="3986213"/>
            <a:ext cx="1524000" cy="1600200"/>
          </a:xfrm>
          <a:prstGeom prst="wedgeRoundRectCallout">
            <a:avLst>
              <a:gd name="adj1" fmla="val 65898"/>
              <a:gd name="adj2" fmla="val 105588"/>
              <a:gd name="adj3" fmla="val 16667"/>
            </a:avLst>
          </a:prstGeom>
          <a:solidFill>
            <a:srgbClr val="FFFFCC"/>
          </a:solidFill>
          <a:ln w="9525" algn="ctr">
            <a:solidFill>
              <a:schemeClr val="tx1"/>
            </a:solidFill>
            <a:round/>
            <a:headEnd/>
            <a:tailEnd/>
          </a:ln>
        </p:spPr>
        <p:txBody>
          <a:bodyPr/>
          <a:lstStyle/>
          <a:p>
            <a:r>
              <a:rPr lang="en-US" sz="2000" b="0"/>
              <a:t>Taking data from text boxes</a:t>
            </a:r>
          </a:p>
        </p:txBody>
      </p:sp>
      <p:pic>
        <p:nvPicPr>
          <p:cNvPr id="14343" name="Picture 7"/>
          <p:cNvPicPr>
            <a:picLocks noChangeAspect="1" noChangeArrowheads="1"/>
          </p:cNvPicPr>
          <p:nvPr/>
        </p:nvPicPr>
        <p:blipFill>
          <a:blip r:embed="rId3" cstate="print"/>
          <a:srcRect/>
          <a:stretch>
            <a:fillRect/>
          </a:stretch>
        </p:blipFill>
        <p:spPr bwMode="auto">
          <a:xfrm>
            <a:off x="6172200" y="3240088"/>
            <a:ext cx="2895600" cy="3465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95400" y="152400"/>
            <a:ext cx="7772400" cy="623888"/>
          </a:xfrm>
        </p:spPr>
        <p:txBody>
          <a:bodyPr/>
          <a:lstStyle/>
          <a:p>
            <a:r>
              <a:rPr lang="en-US" smtClean="0"/>
              <a:t>Code Behind the Data Enter (Writer) Page</a:t>
            </a:r>
          </a:p>
        </p:txBody>
      </p:sp>
      <p:sp>
        <p:nvSpPr>
          <p:cNvPr id="15363" name="Content Placeholder 2"/>
          <p:cNvSpPr>
            <a:spLocks noGrp="1"/>
          </p:cNvSpPr>
          <p:nvPr>
            <p:ph idx="1"/>
          </p:nvPr>
        </p:nvSpPr>
        <p:spPr>
          <a:xfrm>
            <a:off x="685800" y="914400"/>
            <a:ext cx="8269288" cy="59436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a:t>
            </a:r>
            <a:r>
              <a:rPr lang="en-US" sz="1800" dirty="0" err="1" smtClean="0">
                <a:latin typeface="Arial" charset="0"/>
                <a:cs typeface="Arial" charset="0"/>
              </a:rPr>
              <a:t>fLocation</a:t>
            </a:r>
            <a:r>
              <a:rPr lang="en-US" sz="1800" dirty="0" smtClean="0">
                <a:latin typeface="Arial" charset="0"/>
                <a:cs typeface="Arial" charset="0"/>
              </a:rPr>
              <a:t> = </a:t>
            </a:r>
            <a:r>
              <a:rPr lang="en-US" sz="1800" dirty="0" err="1" smtClean="0">
                <a:latin typeface="Arial" charset="0"/>
                <a:cs typeface="Arial" charset="0"/>
              </a:rPr>
              <a:t>Path.Combine</a:t>
            </a:r>
            <a:r>
              <a:rPr lang="en-US" sz="1800" dirty="0" smtClean="0">
                <a:latin typeface="Arial" charset="0"/>
                <a:cs typeface="Arial" charset="0"/>
              </a:rPr>
              <a:t>(</a:t>
            </a:r>
            <a:r>
              <a:rPr lang="en-US" sz="1800" dirty="0" err="1" smtClean="0">
                <a:latin typeface="Arial" charset="0"/>
                <a:cs typeface="Arial" charset="0"/>
              </a:rPr>
              <a:t>Request.PhysicalApplicationPath</a:t>
            </a:r>
            <a:r>
              <a:rPr lang="en-US" sz="1800" dirty="0" smtClean="0">
                <a:latin typeface="Arial" charset="0"/>
                <a:cs typeface="Arial" charset="0"/>
              </a:rPr>
              <a:t>, 		@"</a:t>
            </a:r>
            <a:r>
              <a:rPr lang="en-US" sz="1800" dirty="0" err="1" smtClean="0">
                <a:latin typeface="Arial" charset="0"/>
                <a:cs typeface="Arial" charset="0"/>
              </a:rPr>
              <a:t>App_Data</a:t>
            </a:r>
            <a:r>
              <a:rPr lang="en-US" sz="1800" dirty="0" smtClean="0">
                <a:latin typeface="Arial" charset="0"/>
                <a:cs typeface="Arial" charset="0"/>
              </a:rPr>
              <a:t>\Book.xml");</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smtClean="0">
                <a:solidFill>
                  <a:srgbClr val="0000FF"/>
                </a:solidFill>
                <a:latin typeface="Arial" charset="0"/>
                <a:cs typeface="Arial" charset="0"/>
              </a:rPr>
              <a:t>if (</a:t>
            </a:r>
            <a:r>
              <a:rPr lang="en-US" sz="1800" dirty="0" err="1" smtClean="0">
                <a:solidFill>
                  <a:srgbClr val="0000FF"/>
                </a:solidFill>
                <a:latin typeface="Arial" charset="0"/>
                <a:cs typeface="Arial" charset="0"/>
              </a:rPr>
              <a:t>File.Exists</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File.Delete</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FileStream</a:t>
            </a:r>
            <a:r>
              <a:rPr lang="en-US" sz="1800" dirty="0" smtClean="0">
                <a:latin typeface="Arial" charset="0"/>
                <a:cs typeface="Arial" charset="0"/>
              </a:rPr>
              <a:t> </a:t>
            </a:r>
            <a:r>
              <a:rPr lang="en-US" sz="1800" dirty="0" err="1" smtClean="0">
                <a:latin typeface="Arial" charset="0"/>
                <a:cs typeface="Arial" charset="0"/>
              </a:rPr>
              <a:t>fState</a:t>
            </a:r>
            <a:r>
              <a:rPr lang="en-US" sz="1800" dirty="0" smtClean="0">
                <a:latin typeface="Arial" charset="0"/>
                <a:cs typeface="Arial" charset="0"/>
              </a:rPr>
              <a:t> = null;</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try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fState</a:t>
            </a:r>
            <a:r>
              <a:rPr lang="en-US" sz="1800" dirty="0" smtClean="0">
                <a:latin typeface="Arial" charset="0"/>
                <a:cs typeface="Arial" charset="0"/>
              </a:rPr>
              <a:t> = new </a:t>
            </a:r>
            <a:r>
              <a:rPr lang="en-US" sz="1800" dirty="0" err="1" smtClean="0">
                <a:latin typeface="Arial" charset="0"/>
                <a:cs typeface="Arial" charset="0"/>
              </a:rPr>
              <a:t>FileStream</a:t>
            </a:r>
            <a:r>
              <a:rPr lang="en-US" sz="1800" dirty="0" smtClean="0">
                <a:latin typeface="Arial" charset="0"/>
                <a:cs typeface="Arial" charset="0"/>
              </a:rPr>
              <a:t>(</a:t>
            </a:r>
            <a:r>
              <a:rPr lang="en-US" sz="1800" dirty="0" err="1" smtClean="0">
                <a:latin typeface="Arial" charset="0"/>
                <a:cs typeface="Arial" charset="0"/>
              </a:rPr>
              <a:t>fLocation</a:t>
            </a:r>
            <a:r>
              <a:rPr lang="en-US" sz="1800" dirty="0" smtClean="0">
                <a:latin typeface="Arial" charset="0"/>
                <a:cs typeface="Arial" charset="0"/>
              </a:rPr>
              <a:t>, </a:t>
            </a:r>
            <a:r>
              <a:rPr lang="en-US" sz="1800" dirty="0" err="1" smtClean="0">
                <a:latin typeface="Arial" charset="0"/>
                <a:cs typeface="Arial" charset="0"/>
              </a:rPr>
              <a:t>FileMode.CreateNew</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solidFill>
                  <a:srgbClr val="0000FF"/>
                </a:solidFill>
                <a:latin typeface="Arial" charset="0"/>
                <a:cs typeface="Arial" charset="0"/>
              </a:rPr>
              <a:t>XmlTextWriter</a:t>
            </a:r>
            <a:r>
              <a:rPr lang="en-US" sz="1800" dirty="0" smtClean="0">
                <a:solidFill>
                  <a:srgbClr val="0000FF"/>
                </a:solidFill>
                <a:latin typeface="Arial" charset="0"/>
                <a:cs typeface="Arial" charset="0"/>
              </a:rPr>
              <a:t> writer = new </a:t>
            </a:r>
            <a:r>
              <a:rPr lang="en-US" sz="1800" dirty="0" err="1" smtClean="0">
                <a:solidFill>
                  <a:srgbClr val="0000FF"/>
                </a:solidFill>
                <a:latin typeface="Arial" charset="0"/>
                <a:cs typeface="Arial" charset="0"/>
              </a:rPr>
              <a:t>XmlTextWriter</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fState</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System.Text.Encoding.Unicode</a:t>
            </a:r>
            <a:r>
              <a:rPr lang="en-US" sz="1800" dirty="0" smtClean="0">
                <a:solidFill>
                  <a:srgbClr val="0000FF"/>
                </a:solidFill>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writer.Formatting</a:t>
            </a:r>
            <a:r>
              <a:rPr lang="en-US" sz="1800" dirty="0" smtClean="0">
                <a:latin typeface="Arial" charset="0"/>
                <a:cs typeface="Arial" charset="0"/>
              </a:rPr>
              <a:t> = </a:t>
            </a:r>
            <a:r>
              <a:rPr lang="en-US" sz="1800" dirty="0" err="1" smtClean="0">
                <a:latin typeface="Arial" charset="0"/>
                <a:cs typeface="Arial" charset="0"/>
              </a:rPr>
              <a:t>Formatting.Indented</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writer.WriteStartDocument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("Books");</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p:txBody>
      </p:sp>
      <p:sp>
        <p:nvSpPr>
          <p:cNvPr id="15364" name="Slide Number Placeholder 3"/>
          <p:cNvSpPr>
            <a:spLocks noGrp="1"/>
          </p:cNvSpPr>
          <p:nvPr>
            <p:ph type="sldNum" sz="quarter" idx="12"/>
          </p:nvPr>
        </p:nvSpPr>
        <p:spPr>
          <a:noFill/>
        </p:spPr>
        <p:txBody>
          <a:bodyPr/>
          <a:lstStyle/>
          <a:p>
            <a:fld id="{4603B379-B242-49B8-A44D-B6C9ED517E51}" type="slidenum">
              <a:rPr lang="en-US" smtClean="0"/>
              <a:pPr/>
              <a:t>31</a:t>
            </a:fld>
            <a:endParaRPr lang="en-US" smtClean="0"/>
          </a:p>
        </p:txBody>
      </p:sp>
      <p:sp>
        <p:nvSpPr>
          <p:cNvPr id="6" name="Rounded Rectangular Callout 5"/>
          <p:cNvSpPr>
            <a:spLocks noChangeArrowheads="1"/>
          </p:cNvSpPr>
          <p:nvPr/>
        </p:nvSpPr>
        <p:spPr bwMode="auto">
          <a:xfrm>
            <a:off x="5753100" y="1752600"/>
            <a:ext cx="2019300" cy="1219200"/>
          </a:xfrm>
          <a:prstGeom prst="wedgeRoundRectCallout">
            <a:avLst>
              <a:gd name="adj1" fmla="val -113144"/>
              <a:gd name="adj2" fmla="val -24783"/>
              <a:gd name="adj3" fmla="val 16667"/>
            </a:avLst>
          </a:prstGeom>
          <a:solidFill>
            <a:srgbClr val="FFFFCC"/>
          </a:solidFill>
          <a:ln w="9525" algn="ctr">
            <a:solidFill>
              <a:schemeClr val="tx1"/>
            </a:solidFill>
            <a:round/>
            <a:headEnd/>
            <a:tailEnd/>
          </a:ln>
        </p:spPr>
        <p:txBody>
          <a:bodyPr/>
          <a:lstStyle/>
          <a:p>
            <a:r>
              <a:rPr lang="en-US" b="0"/>
              <a:t>In this example, delete the file if it exists</a:t>
            </a:r>
          </a:p>
        </p:txBody>
      </p:sp>
      <p:sp>
        <p:nvSpPr>
          <p:cNvPr id="7" name="Rounded Rectangular Callout 6"/>
          <p:cNvSpPr>
            <a:spLocks noChangeArrowheads="1"/>
          </p:cNvSpPr>
          <p:nvPr/>
        </p:nvSpPr>
        <p:spPr bwMode="auto">
          <a:xfrm>
            <a:off x="7315200" y="3886200"/>
            <a:ext cx="1752600" cy="1295400"/>
          </a:xfrm>
          <a:prstGeom prst="wedgeRoundRectCallout">
            <a:avLst>
              <a:gd name="adj1" fmla="val -67157"/>
              <a:gd name="adj2" fmla="val -80222"/>
              <a:gd name="adj3" fmla="val 16667"/>
            </a:avLst>
          </a:prstGeom>
          <a:solidFill>
            <a:srgbClr val="FFFFCC"/>
          </a:solidFill>
          <a:ln w="9525" algn="ctr">
            <a:solidFill>
              <a:schemeClr val="tx1"/>
            </a:solidFill>
            <a:round/>
            <a:headEnd/>
            <a:tailEnd/>
          </a:ln>
        </p:spPr>
        <p:txBody>
          <a:bodyPr/>
          <a:lstStyle/>
          <a:p>
            <a:r>
              <a:rPr lang="en-US" b="0"/>
              <a:t>Other modes include OpenOrCreate, Append, …</a:t>
            </a:r>
          </a:p>
        </p:txBody>
      </p:sp>
      <p:sp>
        <p:nvSpPr>
          <p:cNvPr id="8" name="Rounded Rectangular Callout 7"/>
          <p:cNvSpPr>
            <a:spLocks noChangeArrowheads="1"/>
          </p:cNvSpPr>
          <p:nvPr/>
        </p:nvSpPr>
        <p:spPr bwMode="auto">
          <a:xfrm>
            <a:off x="6438900" y="5410200"/>
            <a:ext cx="1752600" cy="1295400"/>
          </a:xfrm>
          <a:prstGeom prst="wedgeRoundRectCallout">
            <a:avLst>
              <a:gd name="adj1" fmla="val -96463"/>
              <a:gd name="adj2" fmla="val -109231"/>
              <a:gd name="adj3" fmla="val 16667"/>
            </a:avLst>
          </a:prstGeom>
          <a:solidFill>
            <a:srgbClr val="FFFFCC"/>
          </a:solidFill>
          <a:ln w="9525" algn="ctr">
            <a:solidFill>
              <a:schemeClr val="tx1"/>
            </a:solidFill>
            <a:round/>
            <a:headEnd/>
            <a:tailEnd/>
          </a:ln>
        </p:spPr>
        <p:txBody>
          <a:bodyPr/>
          <a:lstStyle/>
          <a:p>
            <a:r>
              <a:rPr lang="en-US" b="0"/>
              <a:t>See chapter 4 slides on XMLWriter</a:t>
            </a:r>
          </a:p>
        </p:txBody>
      </p:sp>
      <p:sp>
        <p:nvSpPr>
          <p:cNvPr id="9" name="Rounded Rectangular Callout 8"/>
          <p:cNvSpPr>
            <a:spLocks noChangeArrowheads="1"/>
          </p:cNvSpPr>
          <p:nvPr/>
        </p:nvSpPr>
        <p:spPr bwMode="auto">
          <a:xfrm>
            <a:off x="5753100" y="1752600"/>
            <a:ext cx="2019300" cy="1219200"/>
          </a:xfrm>
          <a:prstGeom prst="wedgeRoundRectCallout">
            <a:avLst>
              <a:gd name="adj1" fmla="val 18273"/>
              <a:gd name="adj2" fmla="val 73686"/>
              <a:gd name="adj3" fmla="val 16667"/>
            </a:avLst>
          </a:prstGeom>
          <a:solidFill>
            <a:srgbClr val="FFFFCC"/>
          </a:solidFill>
          <a:ln w="9525" algn="ctr">
            <a:solidFill>
              <a:schemeClr val="tx1"/>
            </a:solidFill>
            <a:round/>
            <a:headEnd/>
            <a:tailEnd/>
          </a:ln>
        </p:spPr>
        <p:txBody>
          <a:bodyPr/>
          <a:lstStyle/>
          <a:p>
            <a:r>
              <a:rPr lang="en-US" b="0"/>
              <a:t>In this example, delete the file if it exists, and create a new file</a:t>
            </a:r>
          </a:p>
        </p:txBody>
      </p:sp>
      <p:sp>
        <p:nvSpPr>
          <p:cNvPr id="2" name="Rectangle 1"/>
          <p:cNvSpPr/>
          <p:nvPr/>
        </p:nvSpPr>
        <p:spPr>
          <a:xfrm>
            <a:off x="4800600" y="1219200"/>
            <a:ext cx="4147289" cy="369332"/>
          </a:xfrm>
          <a:prstGeom prst="rect">
            <a:avLst/>
          </a:prstGeom>
        </p:spPr>
        <p:txBody>
          <a:bodyPr wrap="none">
            <a:spAutoFit/>
          </a:bodyPr>
          <a:lstStyle/>
          <a:p>
            <a:r>
              <a:rPr lang="en-US" b="0" dirty="0" smtClean="0">
                <a:solidFill>
                  <a:srgbClr val="0070C0"/>
                </a:solidFill>
                <a:latin typeface="Arial" pitchFamily="34" charset="0"/>
                <a:cs typeface="Arial" pitchFamily="34" charset="0"/>
              </a:rPr>
              <a:t>// or: </a:t>
            </a:r>
            <a:r>
              <a:rPr lang="en-US" b="0" dirty="0" err="1" smtClean="0">
                <a:solidFill>
                  <a:srgbClr val="0070C0"/>
                </a:solidFill>
                <a:latin typeface="Arial" pitchFamily="34" charset="0"/>
                <a:cs typeface="Arial" pitchFamily="34" charset="0"/>
              </a:rPr>
              <a:t>HttpRuntime.AppDomainAppPath</a:t>
            </a:r>
            <a:endParaRPr lang="en-US" b="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43000" y="152400"/>
            <a:ext cx="7924800" cy="623888"/>
          </a:xfrm>
        </p:spPr>
        <p:txBody>
          <a:bodyPr/>
          <a:lstStyle/>
          <a:p>
            <a:r>
              <a:rPr lang="en-US" smtClean="0"/>
              <a:t>Code Behind the Data Enter (Writer) Page</a:t>
            </a:r>
          </a:p>
        </p:txBody>
      </p:sp>
      <p:sp>
        <p:nvSpPr>
          <p:cNvPr id="16387" name="Content Placeholder 2"/>
          <p:cNvSpPr>
            <a:spLocks noGrp="1"/>
          </p:cNvSpPr>
          <p:nvPr>
            <p:ph idx="1"/>
          </p:nvPr>
        </p:nvSpPr>
        <p:spPr>
          <a:xfrm>
            <a:off x="0" y="1219200"/>
            <a:ext cx="8269288" cy="57150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writer.WriteEndDocument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writer.Close</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fState.Close</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p:txBody>
      </p:sp>
      <p:sp>
        <p:nvSpPr>
          <p:cNvPr id="16388" name="Slide Number Placeholder 3"/>
          <p:cNvSpPr>
            <a:spLocks noGrp="1"/>
          </p:cNvSpPr>
          <p:nvPr>
            <p:ph type="sldNum" sz="quarter" idx="12"/>
          </p:nvPr>
        </p:nvSpPr>
        <p:spPr>
          <a:noFill/>
        </p:spPr>
        <p:txBody>
          <a:bodyPr/>
          <a:lstStyle/>
          <a:p>
            <a:fld id="{8ED6B05F-8941-4458-B96D-C1122056B8C3}" type="slidenum">
              <a:rPr lang="en-US" smtClean="0"/>
              <a:pPr/>
              <a:t>32</a:t>
            </a:fld>
            <a:endParaRPr lang="en-US" smtClean="0"/>
          </a:p>
        </p:txBody>
      </p:sp>
      <p:sp>
        <p:nvSpPr>
          <p:cNvPr id="5" name="Rounded Rectangular Callout 4"/>
          <p:cNvSpPr>
            <a:spLocks noChangeArrowheads="1"/>
          </p:cNvSpPr>
          <p:nvPr/>
        </p:nvSpPr>
        <p:spPr bwMode="auto">
          <a:xfrm>
            <a:off x="7151688" y="876300"/>
            <a:ext cx="1752600" cy="1028700"/>
          </a:xfrm>
          <a:prstGeom prst="wedgeRoundRectCallout">
            <a:avLst>
              <a:gd name="adj1" fmla="val -212278"/>
              <a:gd name="adj2" fmla="val 3588"/>
              <a:gd name="adj3" fmla="val 16667"/>
            </a:avLst>
          </a:prstGeom>
          <a:solidFill>
            <a:srgbClr val="FFFFCC"/>
          </a:solidFill>
          <a:ln w="9525" algn="ctr">
            <a:solidFill>
              <a:schemeClr val="tx1"/>
            </a:solidFill>
            <a:round/>
            <a:headEnd/>
            <a:tailEnd/>
          </a:ln>
        </p:spPr>
        <p:txBody>
          <a:bodyPr/>
          <a:lstStyle/>
          <a:p>
            <a:r>
              <a:rPr lang="en-US" b="0"/>
              <a:t>XMLWriter continues to wrote</a:t>
            </a:r>
          </a:p>
        </p:txBody>
      </p:sp>
      <p:sp>
        <p:nvSpPr>
          <p:cNvPr id="6" name="Rounded Rectangular Callout 5"/>
          <p:cNvSpPr>
            <a:spLocks noChangeArrowheads="1"/>
          </p:cNvSpPr>
          <p:nvPr/>
        </p:nvSpPr>
        <p:spPr bwMode="auto">
          <a:xfrm>
            <a:off x="3581400" y="5486400"/>
            <a:ext cx="3278188" cy="1295400"/>
          </a:xfrm>
          <a:prstGeom prst="wedgeRoundRectCallout">
            <a:avLst>
              <a:gd name="adj1" fmla="val -86037"/>
              <a:gd name="adj2" fmla="val -32361"/>
              <a:gd name="adj3" fmla="val 16667"/>
            </a:avLst>
          </a:prstGeom>
          <a:solidFill>
            <a:srgbClr val="FFFFCC"/>
          </a:solidFill>
          <a:ln w="9525" algn="ctr">
            <a:solidFill>
              <a:schemeClr val="tx1"/>
            </a:solidFill>
            <a:round/>
            <a:headEnd/>
            <a:tailEnd/>
          </a:ln>
        </p:spPr>
        <p:txBody>
          <a:bodyPr/>
          <a:lstStyle/>
          <a:p>
            <a:r>
              <a:rPr lang="en-US" b="0"/>
              <a:t>It is necessary to close the XMLWriter and to close the file stream connection. You cannot open the file if any one is open.</a:t>
            </a:r>
          </a:p>
        </p:txBody>
      </p:sp>
      <p:sp>
        <p:nvSpPr>
          <p:cNvPr id="7" name="Rounded Rectangular Callout 6"/>
          <p:cNvSpPr>
            <a:spLocks noChangeArrowheads="1"/>
          </p:cNvSpPr>
          <p:nvPr/>
        </p:nvSpPr>
        <p:spPr bwMode="auto">
          <a:xfrm>
            <a:off x="3581400" y="5486400"/>
            <a:ext cx="3278188" cy="1295400"/>
          </a:xfrm>
          <a:prstGeom prst="wedgeRoundRectCallout">
            <a:avLst>
              <a:gd name="adj1" fmla="val -87338"/>
              <a:gd name="adj2" fmla="val -60227"/>
              <a:gd name="adj3" fmla="val 16667"/>
            </a:avLst>
          </a:prstGeom>
          <a:solidFill>
            <a:srgbClr val="FFFFCC"/>
          </a:solidFill>
          <a:ln w="9525" algn="ctr">
            <a:solidFill>
              <a:schemeClr val="tx1"/>
            </a:solidFill>
            <a:round/>
            <a:headEnd/>
            <a:tailEnd/>
          </a:ln>
        </p:spPr>
        <p:txBody>
          <a:bodyPr/>
          <a:lstStyle/>
          <a:p>
            <a:r>
              <a:rPr lang="en-US" b="0"/>
              <a:t>It is necessary to close the XMLWriter </a:t>
            </a:r>
            <a:r>
              <a:rPr lang="en-US">
                <a:solidFill>
                  <a:srgbClr val="C00000"/>
                </a:solidFill>
              </a:rPr>
              <a:t>and</a:t>
            </a:r>
            <a:r>
              <a:rPr lang="en-US" b="0">
                <a:solidFill>
                  <a:srgbClr val="C00000"/>
                </a:solidFill>
              </a:rPr>
              <a:t> </a:t>
            </a:r>
            <a:r>
              <a:rPr lang="en-US" b="0"/>
              <a:t>to close the file stream connection. You cannot open the file if any one is open.</a:t>
            </a:r>
          </a:p>
        </p:txBody>
      </p:sp>
      <p:pic>
        <p:nvPicPr>
          <p:cNvPr id="32776" name="Picture 8"/>
          <p:cNvPicPr>
            <a:picLocks noChangeAspect="1" noChangeArrowheads="1"/>
          </p:cNvPicPr>
          <p:nvPr/>
        </p:nvPicPr>
        <p:blipFill>
          <a:blip r:embed="rId3" cstate="print"/>
          <a:srcRect/>
          <a:stretch>
            <a:fillRect/>
          </a:stretch>
        </p:blipFill>
        <p:spPr bwMode="auto">
          <a:xfrm>
            <a:off x="5543550" y="2057400"/>
            <a:ext cx="3573463"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ipe(up)">
                                      <p:cBhvr>
                                        <p:cTn id="11" dur="500"/>
                                        <p:tgtEl>
                                          <p:spTgt spid="32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19200" y="152400"/>
            <a:ext cx="7848600" cy="623888"/>
          </a:xfrm>
        </p:spPr>
        <p:txBody>
          <a:bodyPr/>
          <a:lstStyle/>
          <a:p>
            <a:r>
              <a:rPr lang="en-US" smtClean="0"/>
              <a:t>Code Behind the Data Enter (Writer) Page</a:t>
            </a:r>
          </a:p>
        </p:txBody>
      </p:sp>
      <p:sp>
        <p:nvSpPr>
          <p:cNvPr id="17411" name="Content Placeholder 2"/>
          <p:cNvSpPr>
            <a:spLocks noGrp="1"/>
          </p:cNvSpPr>
          <p:nvPr>
            <p:ph idx="1"/>
          </p:nvPr>
        </p:nvSpPr>
        <p:spPr>
          <a:xfrm>
            <a:off x="685800" y="1447800"/>
            <a:ext cx="8269288" cy="5257800"/>
          </a:xfrm>
        </p:spPr>
        <p:txBody>
          <a:bodyPr/>
          <a:lstStyle/>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finally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fState.Close();</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endParaRPr lang="en-US" sz="180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Response.Redirect("Default.aspx");</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protected void txtIsbn_TextChanged(object sender, EventArgs e)</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 can write an event handler to do something as user types</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endParaRPr lang="en-US" sz="1800" smtClean="0">
              <a:latin typeface="Arial" charset="0"/>
              <a:cs typeface="Arial" charset="0"/>
            </a:endParaRPr>
          </a:p>
        </p:txBody>
      </p:sp>
      <p:sp>
        <p:nvSpPr>
          <p:cNvPr id="17412" name="Slide Number Placeholder 3"/>
          <p:cNvSpPr>
            <a:spLocks noGrp="1"/>
          </p:cNvSpPr>
          <p:nvPr>
            <p:ph type="sldNum" sz="quarter" idx="12"/>
          </p:nvPr>
        </p:nvSpPr>
        <p:spPr>
          <a:noFill/>
        </p:spPr>
        <p:txBody>
          <a:bodyPr/>
          <a:lstStyle/>
          <a:p>
            <a:fld id="{D6F3CECB-8BBF-423E-BACC-41ECE5197E4F}" type="slidenum">
              <a:rPr lang="en-US" smtClean="0"/>
              <a:pPr/>
              <a:t>33</a:t>
            </a:fld>
            <a:endParaRPr lang="en-US" smtClean="0"/>
          </a:p>
        </p:txBody>
      </p:sp>
      <p:sp>
        <p:nvSpPr>
          <p:cNvPr id="5" name="Rounded Rectangular Callout 4"/>
          <p:cNvSpPr>
            <a:spLocks noChangeArrowheads="1"/>
          </p:cNvSpPr>
          <p:nvPr/>
        </p:nvSpPr>
        <p:spPr bwMode="auto">
          <a:xfrm>
            <a:off x="3505200" y="1416050"/>
            <a:ext cx="1293813" cy="939800"/>
          </a:xfrm>
          <a:prstGeom prst="wedgeRoundRectCallout">
            <a:avLst>
              <a:gd name="adj1" fmla="val -83116"/>
              <a:gd name="adj2" fmla="val 10690"/>
              <a:gd name="adj3" fmla="val 16667"/>
            </a:avLst>
          </a:prstGeom>
          <a:solidFill>
            <a:srgbClr val="FFFFCC"/>
          </a:solidFill>
          <a:ln w="9525" algn="ctr">
            <a:solidFill>
              <a:schemeClr val="tx1"/>
            </a:solidFill>
            <a:round/>
            <a:headEnd/>
            <a:tailEnd/>
          </a:ln>
        </p:spPr>
        <p:txBody>
          <a:bodyPr/>
          <a:lstStyle/>
          <a:p>
            <a:r>
              <a:rPr lang="en-US" b="0"/>
              <a:t>In case the session crashes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Discussions: Book.xml (Catalog) File</a:t>
            </a:r>
          </a:p>
        </p:txBody>
      </p:sp>
      <p:sp>
        <p:nvSpPr>
          <p:cNvPr id="3" name="Content Placeholder 2"/>
          <p:cNvSpPr>
            <a:spLocks noGrp="1"/>
          </p:cNvSpPr>
          <p:nvPr>
            <p:ph idx="1"/>
          </p:nvPr>
        </p:nvSpPr>
        <p:spPr>
          <a:xfrm>
            <a:off x="762000" y="1524000"/>
            <a:ext cx="8153400" cy="4608513"/>
          </a:xfrm>
        </p:spPr>
        <p:txBody>
          <a:bodyPr/>
          <a:lstStyle/>
          <a:p>
            <a:pPr>
              <a:defRPr/>
            </a:pPr>
            <a:r>
              <a:rPr lang="en-US" dirty="0" smtClean="0"/>
              <a:t>Book.xml is accessible by the public;</a:t>
            </a:r>
          </a:p>
          <a:p>
            <a:pPr>
              <a:defRPr/>
            </a:pPr>
            <a:r>
              <a:rPr lang="en-US" dirty="0" smtClean="0"/>
              <a:t>It can be read by many shoppers simultaneously</a:t>
            </a:r>
          </a:p>
          <a:p>
            <a:pPr marL="401638" lvl="1" indent="0">
              <a:buFont typeface="Wingdings" pitchFamily="2" charset="2"/>
              <a:buNone/>
              <a:defRPr/>
            </a:pPr>
            <a:r>
              <a:rPr lang="en-US" sz="1600" dirty="0" err="1" smtClean="0">
                <a:solidFill>
                  <a:srgbClr val="3333CC"/>
                </a:solidFill>
                <a:latin typeface="Arial" charset="0"/>
                <a:cs typeface="Arial" charset="0"/>
              </a:rPr>
              <a:t>FileStream</a:t>
            </a:r>
            <a:r>
              <a:rPr lang="en-US" sz="1600" dirty="0" smtClean="0">
                <a:solidFill>
                  <a:srgbClr val="3333CC"/>
                </a:solidFill>
                <a:latin typeface="Arial" charset="0"/>
                <a:cs typeface="Arial" charset="0"/>
              </a:rPr>
              <a:t> FS= new </a:t>
            </a:r>
            <a:r>
              <a:rPr lang="en-US" sz="1600" dirty="0" err="1" smtClean="0">
                <a:solidFill>
                  <a:srgbClr val="3333CC"/>
                </a:solidFill>
                <a:latin typeface="Arial" charset="0"/>
                <a:cs typeface="Arial" charset="0"/>
              </a:rPr>
              <a:t>FileStream</a:t>
            </a:r>
            <a:r>
              <a:rPr lang="en-US" sz="1600" dirty="0" smtClean="0">
                <a:solidFill>
                  <a:srgbClr val="3333CC"/>
                </a:solidFill>
                <a:latin typeface="Arial" charset="0"/>
                <a:cs typeface="Arial" charset="0"/>
              </a:rPr>
              <a:t>(</a:t>
            </a:r>
            <a:r>
              <a:rPr lang="en-US" sz="1600" dirty="0" err="1" smtClean="0">
                <a:solidFill>
                  <a:srgbClr val="3333CC"/>
                </a:solidFill>
                <a:latin typeface="Arial" charset="0"/>
                <a:cs typeface="Arial" charset="0"/>
              </a:rPr>
              <a:t>fLocation</a:t>
            </a:r>
            <a:r>
              <a:rPr lang="en-US" sz="1600" dirty="0" smtClean="0">
                <a:solidFill>
                  <a:srgbClr val="3333CC"/>
                </a:solidFill>
                <a:latin typeface="Arial" charset="0"/>
                <a:cs typeface="Arial" charset="0"/>
              </a:rPr>
              <a:t>, </a:t>
            </a:r>
            <a:r>
              <a:rPr lang="en-US" sz="1600" dirty="0" err="1" smtClean="0">
                <a:solidFill>
                  <a:srgbClr val="3333CC"/>
                </a:solidFill>
                <a:latin typeface="Arial" charset="0"/>
                <a:cs typeface="Arial" charset="0"/>
              </a:rPr>
              <a:t>FileMode.Open</a:t>
            </a:r>
            <a:r>
              <a:rPr lang="en-US" sz="1600" dirty="0" smtClean="0">
                <a:solidFill>
                  <a:srgbClr val="3333CC"/>
                </a:solidFill>
                <a:latin typeface="Arial" charset="0"/>
                <a:cs typeface="Arial" charset="0"/>
              </a:rPr>
              <a:t>, </a:t>
            </a:r>
            <a:r>
              <a:rPr lang="en-US" sz="1600" dirty="0" err="1" smtClean="0">
                <a:solidFill>
                  <a:srgbClr val="C00000"/>
                </a:solidFill>
                <a:latin typeface="Arial" charset="0"/>
                <a:cs typeface="Arial" charset="0"/>
              </a:rPr>
              <a:t>FileAccess.Read</a:t>
            </a:r>
            <a:r>
              <a:rPr lang="en-US" sz="1600" dirty="0" smtClean="0">
                <a:solidFill>
                  <a:srgbClr val="3333CC"/>
                </a:solidFill>
                <a:latin typeface="Arial" charset="0"/>
                <a:cs typeface="Arial" charset="0"/>
              </a:rPr>
              <a:t>);</a:t>
            </a:r>
          </a:p>
          <a:p>
            <a:pPr marL="401638" lvl="1" indent="0">
              <a:buFont typeface="Wingdings" pitchFamily="2" charset="2"/>
              <a:buNone/>
              <a:defRPr/>
            </a:pPr>
            <a:r>
              <a:rPr lang="en-US" sz="1600" dirty="0" smtClean="0">
                <a:solidFill>
                  <a:srgbClr val="3333CC"/>
                </a:solidFill>
                <a:latin typeface="Arial" charset="0"/>
                <a:cs typeface="Arial" charset="0"/>
              </a:rPr>
              <a:t>Multiple sessions can open and read at the same time.</a:t>
            </a:r>
          </a:p>
          <a:p>
            <a:pPr marL="401638" lvl="1" indent="0">
              <a:buFont typeface="Wingdings" pitchFamily="2" charset="2"/>
              <a:buNone/>
              <a:defRPr/>
            </a:pPr>
            <a:r>
              <a:rPr lang="en-US" sz="1600" dirty="0" smtClean="0">
                <a:solidFill>
                  <a:srgbClr val="3333CC"/>
                </a:solidFill>
                <a:latin typeface="Arial" charset="0"/>
                <a:cs typeface="Arial" charset="0"/>
              </a:rPr>
              <a:t>Other modes </a:t>
            </a:r>
            <a:r>
              <a:rPr lang="en-US" sz="1600" dirty="0">
                <a:solidFill>
                  <a:srgbClr val="3333CC"/>
                </a:solidFill>
                <a:latin typeface="Arial" charset="0"/>
                <a:cs typeface="Arial" charset="0"/>
              </a:rPr>
              <a:t>are </a:t>
            </a:r>
            <a:r>
              <a:rPr lang="en-US" sz="1600" dirty="0" err="1">
                <a:solidFill>
                  <a:srgbClr val="C00000"/>
                </a:solidFill>
                <a:latin typeface="Arial" charset="0"/>
                <a:cs typeface="Arial" charset="0"/>
              </a:rPr>
              <a:t>FileAccess.Write</a:t>
            </a:r>
            <a:r>
              <a:rPr lang="en-US" sz="1600" dirty="0">
                <a:solidFill>
                  <a:srgbClr val="C00000"/>
                </a:solidFill>
                <a:latin typeface="Arial" charset="0"/>
                <a:cs typeface="Arial" charset="0"/>
              </a:rPr>
              <a:t> </a:t>
            </a:r>
            <a:r>
              <a:rPr lang="en-US" sz="1600" dirty="0">
                <a:solidFill>
                  <a:srgbClr val="3333CC"/>
                </a:solidFill>
                <a:latin typeface="Arial" charset="0"/>
                <a:cs typeface="Arial" charset="0"/>
              </a:rPr>
              <a:t>and </a:t>
            </a:r>
            <a:r>
              <a:rPr lang="en-US" sz="1600" dirty="0" err="1" smtClean="0">
                <a:solidFill>
                  <a:srgbClr val="C00000"/>
                </a:solidFill>
                <a:latin typeface="Arial" charset="0"/>
                <a:cs typeface="Arial" charset="0"/>
              </a:rPr>
              <a:t>FileAccess.ReadWrite</a:t>
            </a:r>
            <a:endParaRPr lang="en-US" sz="1600" dirty="0" smtClean="0">
              <a:solidFill>
                <a:srgbClr val="C00000"/>
              </a:solidFill>
              <a:latin typeface="Arial" charset="0"/>
              <a:cs typeface="Arial" charset="0"/>
            </a:endParaRPr>
          </a:p>
          <a:p>
            <a:pPr marL="401638" lvl="1" indent="0">
              <a:buFont typeface="Wingdings" pitchFamily="2" charset="2"/>
              <a:buNone/>
              <a:defRPr/>
            </a:pPr>
            <a:endParaRPr lang="en-US" sz="1600" dirty="0">
              <a:solidFill>
                <a:srgbClr val="C00000"/>
              </a:solidFill>
              <a:latin typeface="Arial" charset="0"/>
              <a:cs typeface="Arial" charset="0"/>
            </a:endParaRPr>
          </a:p>
          <a:p>
            <a:pPr>
              <a:defRPr/>
            </a:pPr>
            <a:r>
              <a:rPr lang="en-US" dirty="0" smtClean="0"/>
              <a:t>Many sellers can try to write it simultaneously</a:t>
            </a:r>
          </a:p>
          <a:p>
            <a:pPr marL="406400" lvl="1" indent="0">
              <a:buFont typeface="Wingdings" pitchFamily="2" charset="2"/>
              <a:buNone/>
              <a:defRPr/>
            </a:pPr>
            <a:r>
              <a:rPr lang="en-US" sz="1600" dirty="0" err="1">
                <a:solidFill>
                  <a:srgbClr val="3333CC"/>
                </a:solidFill>
                <a:latin typeface="Arial" charset="0"/>
                <a:cs typeface="Arial" charset="0"/>
              </a:rPr>
              <a:t>fState</a:t>
            </a:r>
            <a:r>
              <a:rPr lang="en-US" sz="1600" dirty="0">
                <a:solidFill>
                  <a:srgbClr val="3333CC"/>
                </a:solidFill>
                <a:latin typeface="Arial" charset="0"/>
                <a:cs typeface="Arial" charset="0"/>
              </a:rPr>
              <a:t> = new </a:t>
            </a: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a:t>
            </a:r>
            <a:r>
              <a:rPr lang="en-US" sz="1600" dirty="0" err="1">
                <a:solidFill>
                  <a:srgbClr val="3333CC"/>
                </a:solidFill>
                <a:latin typeface="Arial" charset="0"/>
                <a:cs typeface="Arial" charset="0"/>
              </a:rPr>
              <a:t>fLocation</a:t>
            </a:r>
            <a:r>
              <a:rPr lang="en-US" sz="1600" dirty="0">
                <a:solidFill>
                  <a:srgbClr val="3333CC"/>
                </a:solidFill>
                <a:latin typeface="Arial" charset="0"/>
                <a:cs typeface="Arial" charset="0"/>
              </a:rPr>
              <a:t>, </a:t>
            </a:r>
            <a:r>
              <a:rPr lang="en-US" sz="1600" dirty="0" err="1">
                <a:solidFill>
                  <a:srgbClr val="3333CC"/>
                </a:solidFill>
                <a:latin typeface="Arial" charset="0"/>
                <a:cs typeface="Arial" charset="0"/>
              </a:rPr>
              <a:t>FileMode.CreateNew</a:t>
            </a:r>
            <a:r>
              <a:rPr lang="en-US" sz="1600" dirty="0" smtClean="0">
                <a:solidFill>
                  <a:srgbClr val="3333CC"/>
                </a:solidFill>
                <a:latin typeface="Arial" charset="0"/>
                <a:cs typeface="Arial" charset="0"/>
              </a:rPr>
              <a:t>); </a:t>
            </a:r>
            <a:r>
              <a:rPr lang="en-US" sz="1600" dirty="0" smtClean="0">
                <a:latin typeface="Arial" charset="0"/>
                <a:cs typeface="Arial" charset="0"/>
              </a:rPr>
              <a:t>or</a:t>
            </a:r>
            <a:endParaRPr lang="en-US" sz="1600" dirty="0">
              <a:latin typeface="Arial" charset="0"/>
              <a:cs typeface="Arial" charset="0"/>
            </a:endParaRPr>
          </a:p>
          <a:p>
            <a:pPr marL="406400" lvl="1" indent="0">
              <a:buFont typeface="Wingdings" pitchFamily="2" charset="2"/>
              <a:buNone/>
              <a:defRPr/>
            </a:pP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 FS= new </a:t>
            </a: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a:t>
            </a:r>
            <a:r>
              <a:rPr lang="en-US" sz="1600" dirty="0" err="1">
                <a:solidFill>
                  <a:srgbClr val="3333CC"/>
                </a:solidFill>
                <a:latin typeface="Arial" charset="0"/>
                <a:cs typeface="Arial" charset="0"/>
              </a:rPr>
              <a:t>fLocation</a:t>
            </a:r>
            <a:r>
              <a:rPr lang="en-US" sz="1600" dirty="0">
                <a:solidFill>
                  <a:srgbClr val="3333CC"/>
                </a:solidFill>
                <a:latin typeface="Arial" charset="0"/>
                <a:cs typeface="Arial" charset="0"/>
              </a:rPr>
              <a:t>, </a:t>
            </a:r>
            <a:r>
              <a:rPr lang="en-US" sz="1600" dirty="0" err="1">
                <a:solidFill>
                  <a:srgbClr val="3333CC"/>
                </a:solidFill>
                <a:latin typeface="Arial" charset="0"/>
                <a:cs typeface="Arial" charset="0"/>
              </a:rPr>
              <a:t>FileMode.Open</a:t>
            </a:r>
            <a:r>
              <a:rPr lang="en-US" sz="1600" dirty="0">
                <a:solidFill>
                  <a:srgbClr val="3333CC"/>
                </a:solidFill>
                <a:latin typeface="Arial" charset="0"/>
                <a:cs typeface="Arial" charset="0"/>
              </a:rPr>
              <a:t>, </a:t>
            </a:r>
            <a:r>
              <a:rPr lang="en-US" sz="1600" dirty="0" err="1" smtClean="0">
                <a:solidFill>
                  <a:srgbClr val="C00000"/>
                </a:solidFill>
                <a:latin typeface="Arial" charset="0"/>
                <a:cs typeface="Arial" charset="0"/>
              </a:rPr>
              <a:t>FileAccess.Write</a:t>
            </a:r>
            <a:r>
              <a:rPr lang="en-US" sz="1600" dirty="0" smtClean="0">
                <a:solidFill>
                  <a:srgbClr val="3333CC"/>
                </a:solidFill>
                <a:latin typeface="Arial" charset="0"/>
                <a:cs typeface="Arial" charset="0"/>
              </a:rPr>
              <a:t>);</a:t>
            </a:r>
            <a:endParaRPr lang="en-US" sz="1600" dirty="0">
              <a:solidFill>
                <a:srgbClr val="3333CC"/>
              </a:solidFill>
              <a:latin typeface="Arial" charset="0"/>
              <a:cs typeface="Arial" charset="0"/>
            </a:endParaRPr>
          </a:p>
          <a:p>
            <a:pPr marL="406400" lvl="1" indent="0">
              <a:buFont typeface="Wingdings" pitchFamily="2" charset="2"/>
              <a:buNone/>
              <a:defRPr/>
            </a:pPr>
            <a:r>
              <a:rPr lang="en-US" sz="1600" dirty="0" smtClean="0">
                <a:solidFill>
                  <a:srgbClr val="3333CC"/>
                </a:solidFill>
                <a:latin typeface="Arial" charset="0"/>
                <a:cs typeface="Arial" charset="0"/>
              </a:rPr>
              <a:t>As this example does not have screening function, it could get overflow.</a:t>
            </a:r>
          </a:p>
          <a:p>
            <a:pPr marL="406400" lvl="1" indent="0">
              <a:buFont typeface="Wingdings" pitchFamily="2" charset="2"/>
              <a:buNone/>
              <a:defRPr/>
            </a:pPr>
            <a:endParaRPr lang="en-US" sz="1600" dirty="0">
              <a:solidFill>
                <a:srgbClr val="3333CC"/>
              </a:solidFill>
              <a:latin typeface="Arial" charset="0"/>
              <a:cs typeface="Arial" charset="0"/>
            </a:endParaRPr>
          </a:p>
          <a:p>
            <a:pPr>
              <a:defRPr/>
            </a:pPr>
            <a:r>
              <a:rPr lang="en-US" dirty="0" smtClean="0"/>
              <a:t>Is a deadlock possible</a:t>
            </a:r>
          </a:p>
          <a:p>
            <a:pPr>
              <a:defRPr/>
            </a:pPr>
            <a:endParaRPr lang="en-US" dirty="0"/>
          </a:p>
        </p:txBody>
      </p:sp>
      <p:sp>
        <p:nvSpPr>
          <p:cNvPr id="18436" name="Slide Number Placeholder 3"/>
          <p:cNvSpPr>
            <a:spLocks noGrp="1"/>
          </p:cNvSpPr>
          <p:nvPr>
            <p:ph type="sldNum" sz="quarter" idx="12"/>
          </p:nvPr>
        </p:nvSpPr>
        <p:spPr>
          <a:noFill/>
        </p:spPr>
        <p:txBody>
          <a:bodyPr/>
          <a:lstStyle/>
          <a:p>
            <a:fld id="{82FE36D0-772B-485A-8A8F-08DC69A58B57}" type="slidenum">
              <a:rPr lang="en-US" smtClean="0"/>
              <a:pPr/>
              <a:t>34</a:t>
            </a:fld>
            <a:endParaRPr lang="en-US" smtClean="0"/>
          </a:p>
        </p:txBody>
      </p:sp>
      <p:pic>
        <p:nvPicPr>
          <p:cNvPr id="51205" name="Picture 5" descr="C:\Users\ychen10\AppData\Local\Microsoft\Windows\Temporary Internet Files\Content.IE5\72O5TTXZ\MM900236240[1].gif"/>
          <p:cNvPicPr>
            <a:picLocks noChangeAspect="1" noChangeArrowheads="1" noCrop="1"/>
          </p:cNvPicPr>
          <p:nvPr/>
        </p:nvPicPr>
        <p:blipFill>
          <a:blip r:embed="rId2" cstate="print"/>
          <a:srcRect/>
          <a:stretch>
            <a:fillRect/>
          </a:stretch>
        </p:blipFill>
        <p:spPr bwMode="auto">
          <a:xfrm>
            <a:off x="4267200" y="5410200"/>
            <a:ext cx="466725" cy="571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wipe(left)">
                                      <p:cBhvr>
                                        <p:cTn id="7" dur="500"/>
                                        <p:tgtEl>
                                          <p:spTgt spid="3">
                                            <p:txEl>
                                              <p:pRg st="11" end="11"/>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fade">
                                      <p:cBhvr>
                                        <p:cTn id="11"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Online Store Data Structures</a:t>
            </a:r>
          </a:p>
        </p:txBody>
      </p:sp>
      <p:sp>
        <p:nvSpPr>
          <p:cNvPr id="19459" name="Content Placeholder 2"/>
          <p:cNvSpPr>
            <a:spLocks noGrp="1"/>
          </p:cNvSpPr>
          <p:nvPr>
            <p:ph idx="1"/>
          </p:nvPr>
        </p:nvSpPr>
        <p:spPr>
          <a:xfrm>
            <a:off x="874713" y="1219200"/>
            <a:ext cx="8193087" cy="5257800"/>
          </a:xfrm>
        </p:spPr>
        <p:txBody>
          <a:bodyPr/>
          <a:lstStyle/>
          <a:p>
            <a:pPr>
              <a:buFont typeface="Wingdings" pitchFamily="2" charset="2"/>
              <a:buNone/>
            </a:pPr>
            <a:r>
              <a:rPr lang="en-US" sz="2000" smtClean="0">
                <a:latin typeface="Arial" charset="0"/>
                <a:cs typeface="Arial" charset="0"/>
              </a:rPr>
              <a:t>public class </a:t>
            </a:r>
            <a:r>
              <a:rPr lang="en-US" sz="2000" smtClean="0">
                <a:solidFill>
                  <a:srgbClr val="0000FF"/>
                </a:solidFill>
                <a:latin typeface="Arial" charset="0"/>
                <a:cs typeface="Arial" charset="0"/>
              </a:rPr>
              <a:t>StoreItem</a:t>
            </a:r>
            <a:r>
              <a:rPr lang="en-US" sz="2000" smtClean="0">
                <a:latin typeface="Arial" charset="0"/>
                <a:cs typeface="Arial" charset="0"/>
              </a:rPr>
              <a:t> {</a:t>
            </a:r>
          </a:p>
          <a:p>
            <a:pPr>
              <a:buFont typeface="Wingdings" pitchFamily="2" charset="2"/>
              <a:buNone/>
            </a:pPr>
            <a:r>
              <a:rPr lang="en-US" sz="2000" smtClean="0">
                <a:latin typeface="Arial" charset="0"/>
                <a:cs typeface="Arial" charset="0"/>
              </a:rPr>
              <a:t>	public string  _ItemName;</a:t>
            </a:r>
          </a:p>
          <a:p>
            <a:pPr>
              <a:buFont typeface="Wingdings" pitchFamily="2" charset="2"/>
              <a:buNone/>
            </a:pPr>
            <a:r>
              <a:rPr lang="en-US" sz="2000" smtClean="0">
                <a:latin typeface="Arial" charset="0"/>
                <a:cs typeface="Arial" charset="0"/>
              </a:rPr>
              <a:t>	public string  _ItemNo;</a:t>
            </a:r>
          </a:p>
          <a:p>
            <a:pPr>
              <a:buFont typeface="Wingdings" pitchFamily="2" charset="2"/>
              <a:buNone/>
            </a:pPr>
            <a:r>
              <a:rPr lang="en-US" sz="2000" smtClean="0">
                <a:latin typeface="Arial" charset="0"/>
                <a:cs typeface="Arial" charset="0"/>
              </a:rPr>
              <a:t>	public double  _UnitPrice;</a:t>
            </a:r>
          </a:p>
          <a:p>
            <a:pPr>
              <a:buFont typeface="Wingdings" pitchFamily="2" charset="2"/>
              <a:buNone/>
            </a:pPr>
            <a:r>
              <a:rPr lang="en-US" sz="2000" smtClean="0">
                <a:latin typeface="Arial" charset="0"/>
                <a:cs typeface="Arial" charset="0"/>
              </a:rPr>
              <a:t>	public int  _Stock;   </a:t>
            </a:r>
            <a:r>
              <a:rPr lang="en-US" sz="2000" smtClean="0">
                <a:solidFill>
                  <a:srgbClr val="A4D9E6"/>
                </a:solidFill>
                <a:latin typeface="Arial" charset="0"/>
                <a:cs typeface="Arial" charset="0"/>
              </a:rPr>
              <a:t>// Number of items available in store</a:t>
            </a:r>
          </a:p>
          <a:p>
            <a:pPr>
              <a:buFont typeface="Wingdings" pitchFamily="2" charset="2"/>
              <a:buNone/>
            </a:pPr>
            <a:r>
              <a:rPr lang="en-US" sz="2000" smtClean="0">
                <a:latin typeface="Arial" charset="0"/>
                <a:cs typeface="Arial" charset="0"/>
              </a:rPr>
              <a:t>	public int  _InCart;  </a:t>
            </a:r>
            <a:r>
              <a:rPr lang="en-US" sz="2000" smtClean="0">
                <a:solidFill>
                  <a:srgbClr val="A4D9E6"/>
                </a:solidFill>
                <a:latin typeface="Arial" charset="0"/>
                <a:cs typeface="Arial" charset="0"/>
              </a:rPr>
              <a:t>// Number of items in customer carts</a:t>
            </a:r>
            <a:endParaRPr lang="en-US" sz="2000" smtClean="0">
              <a:latin typeface="Arial" charset="0"/>
              <a:cs typeface="Arial" charset="0"/>
            </a:endParaRPr>
          </a:p>
          <a:p>
            <a:pPr>
              <a:buFont typeface="Wingdings" pitchFamily="2" charset="2"/>
              <a:buNone/>
            </a:pPr>
            <a:r>
              <a:rPr lang="en-US" sz="2000" smtClean="0">
                <a:latin typeface="Arial" charset="0"/>
                <a:cs typeface="Arial" charset="0"/>
              </a:rPr>
              <a:t>}</a:t>
            </a:r>
          </a:p>
          <a:p>
            <a:pPr>
              <a:buFont typeface="Wingdings" pitchFamily="2" charset="2"/>
              <a:buNone/>
            </a:pPr>
            <a:endParaRPr lang="en-US" sz="2000" smtClean="0">
              <a:latin typeface="Arial" charset="0"/>
              <a:cs typeface="Arial" charset="0"/>
            </a:endParaRPr>
          </a:p>
          <a:p>
            <a:pPr>
              <a:buFont typeface="Wingdings" pitchFamily="2" charset="2"/>
              <a:buNone/>
            </a:pPr>
            <a:r>
              <a:rPr lang="en-US" sz="2000" smtClean="0">
                <a:latin typeface="Arial" charset="0"/>
                <a:cs typeface="Arial" charset="0"/>
              </a:rPr>
              <a:t>public class CartItem{</a:t>
            </a:r>
          </a:p>
          <a:p>
            <a:pPr>
              <a:buFont typeface="Wingdings" pitchFamily="2" charset="2"/>
              <a:buNone/>
            </a:pPr>
            <a:r>
              <a:rPr lang="en-US" sz="2000" smtClean="0">
                <a:latin typeface="Arial" charset="0"/>
                <a:cs typeface="Arial" charset="0"/>
              </a:rPr>
              <a:t>	public string  _ItemName;</a:t>
            </a:r>
          </a:p>
          <a:p>
            <a:pPr>
              <a:buFont typeface="Wingdings" pitchFamily="2" charset="2"/>
              <a:buNone/>
            </a:pPr>
            <a:r>
              <a:rPr lang="en-US" sz="2000" smtClean="0">
                <a:latin typeface="Arial" charset="0"/>
                <a:cs typeface="Arial" charset="0"/>
              </a:rPr>
              <a:t>	public string  _ItemNo;</a:t>
            </a:r>
          </a:p>
          <a:p>
            <a:pPr>
              <a:buFont typeface="Wingdings" pitchFamily="2" charset="2"/>
              <a:buNone/>
            </a:pPr>
            <a:r>
              <a:rPr lang="en-US" sz="2000" smtClean="0">
                <a:latin typeface="Arial" charset="0"/>
                <a:cs typeface="Arial" charset="0"/>
              </a:rPr>
              <a:t>	public double  _UnitPrice;</a:t>
            </a:r>
          </a:p>
          <a:p>
            <a:pPr>
              <a:buFont typeface="Wingdings" pitchFamily="2" charset="2"/>
              <a:buNone/>
            </a:pPr>
            <a:r>
              <a:rPr lang="en-US" sz="2000" smtClean="0">
                <a:latin typeface="Arial" charset="0"/>
                <a:cs typeface="Arial" charset="0"/>
              </a:rPr>
              <a:t>	public int  _Amount;   </a:t>
            </a:r>
            <a:r>
              <a:rPr lang="en-US" sz="2000" smtClean="0">
                <a:solidFill>
                  <a:srgbClr val="A4D9E6"/>
                </a:solidFill>
                <a:latin typeface="Arial" charset="0"/>
                <a:cs typeface="Arial" charset="0"/>
              </a:rPr>
              <a:t>// Number of items in shopping cart</a:t>
            </a:r>
          </a:p>
          <a:p>
            <a:pPr>
              <a:buFont typeface="Wingdings" pitchFamily="2" charset="2"/>
              <a:buNone/>
            </a:pPr>
            <a:r>
              <a:rPr lang="en-US" sz="2000" smtClean="0">
                <a:latin typeface="Arial" charset="0"/>
                <a:cs typeface="Arial" charset="0"/>
              </a:rPr>
              <a:t>	public bool  _InStock</a:t>
            </a:r>
          </a:p>
          <a:p>
            <a:pPr>
              <a:buFont typeface="Wingdings" pitchFamily="2" charset="2"/>
              <a:buNone/>
            </a:pPr>
            <a:r>
              <a:rPr lang="en-US" sz="2000" smtClean="0">
                <a:latin typeface="Arial" charset="0"/>
                <a:cs typeface="Arial" charset="0"/>
              </a:rPr>
              <a:t>}</a:t>
            </a:r>
          </a:p>
          <a:p>
            <a:pPr>
              <a:buFont typeface="Wingdings" pitchFamily="2" charset="2"/>
              <a:buNone/>
            </a:pPr>
            <a:endParaRPr lang="en-US" sz="2000" smtClean="0">
              <a:latin typeface="Arial" charset="0"/>
              <a:cs typeface="Arial" charset="0"/>
            </a:endParaRPr>
          </a:p>
          <a:p>
            <a:pPr>
              <a:buFont typeface="Wingdings" pitchFamily="2" charset="2"/>
              <a:buNone/>
            </a:pPr>
            <a:endParaRPr lang="en-US" sz="2000" smtClean="0"/>
          </a:p>
        </p:txBody>
      </p:sp>
      <p:sp>
        <p:nvSpPr>
          <p:cNvPr id="19460" name="Slide Number Placeholder 3"/>
          <p:cNvSpPr>
            <a:spLocks noGrp="1"/>
          </p:cNvSpPr>
          <p:nvPr>
            <p:ph type="sldNum" sz="quarter" idx="12"/>
          </p:nvPr>
        </p:nvSpPr>
        <p:spPr>
          <a:noFill/>
        </p:spPr>
        <p:txBody>
          <a:bodyPr/>
          <a:lstStyle/>
          <a:p>
            <a:fld id="{4334C890-6448-4922-93D1-3F19CE77237E}" type="slidenum">
              <a:rPr lang="en-US" smtClean="0"/>
              <a:pPr/>
              <a:t>35</a:t>
            </a:fld>
            <a:endParaRPr lang="en-US" smtClean="0"/>
          </a:p>
        </p:txBody>
      </p:sp>
      <p:sp>
        <p:nvSpPr>
          <p:cNvPr id="5" name="Rounded Rectangular Callout 4"/>
          <p:cNvSpPr/>
          <p:nvPr/>
        </p:nvSpPr>
        <p:spPr bwMode="auto">
          <a:xfrm>
            <a:off x="4953000" y="3636963"/>
            <a:ext cx="3824288" cy="1828800"/>
          </a:xfrm>
          <a:prstGeom prst="wedgeRoundRectCallout">
            <a:avLst>
              <a:gd name="adj1" fmla="val -74762"/>
              <a:gd name="adj2" fmla="val -5901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dirty="0"/>
              <a:t>Use this number to predict how many items should be ordered.</a:t>
            </a:r>
          </a:p>
          <a:p>
            <a:pPr marL="285750" indent="-285750">
              <a:buFont typeface="Arial" pitchFamily="34" charset="0"/>
              <a:buChar char="•"/>
              <a:defRPr/>
            </a:pPr>
            <a:r>
              <a:rPr lang="en-US" b="0" dirty="0"/>
              <a:t>Order too many: load cost and storage cost</a:t>
            </a:r>
          </a:p>
          <a:p>
            <a:pPr marL="285750" indent="-285750">
              <a:buFont typeface="Arial" pitchFamily="34" charset="0"/>
              <a:buChar char="•"/>
              <a:defRPr/>
            </a:pPr>
            <a:r>
              <a:rPr lang="en-US" b="0" dirty="0"/>
              <a:t>Order too few: lose business opportunity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76500" y="152400"/>
            <a:ext cx="6591300" cy="623888"/>
          </a:xfrm>
        </p:spPr>
        <p:txBody>
          <a:bodyPr/>
          <a:lstStyle/>
          <a:p>
            <a:r>
              <a:rPr lang="en-US" smtClean="0"/>
              <a:t>Managing Your Data Files</a:t>
            </a:r>
          </a:p>
        </p:txBody>
      </p:sp>
      <p:sp>
        <p:nvSpPr>
          <p:cNvPr id="20483" name="Slide Number Placeholder 3"/>
          <p:cNvSpPr>
            <a:spLocks noGrp="1"/>
          </p:cNvSpPr>
          <p:nvPr>
            <p:ph type="sldNum" sz="quarter" idx="12"/>
          </p:nvPr>
        </p:nvSpPr>
        <p:spPr>
          <a:noFill/>
        </p:spPr>
        <p:txBody>
          <a:bodyPr/>
          <a:lstStyle/>
          <a:p>
            <a:fld id="{97D79D15-65AC-4A43-ADBF-7E6176EDEC6B}" type="slidenum">
              <a:rPr lang="en-US" smtClean="0"/>
              <a:pPr/>
              <a:t>36</a:t>
            </a:fld>
            <a:endParaRPr lang="en-US" smtClean="0"/>
          </a:p>
        </p:txBody>
      </p:sp>
      <p:sp>
        <p:nvSpPr>
          <p:cNvPr id="20484" name="TextBox 5"/>
          <p:cNvSpPr txBox="1">
            <a:spLocks noChangeArrowheads="1"/>
          </p:cNvSpPr>
          <p:nvPr/>
        </p:nvSpPr>
        <p:spPr bwMode="auto">
          <a:xfrm>
            <a:off x="519113" y="1225550"/>
            <a:ext cx="1817687" cy="401638"/>
          </a:xfrm>
          <a:prstGeom prst="rect">
            <a:avLst/>
          </a:prstGeom>
          <a:noFill/>
          <a:ln w="9525">
            <a:noFill/>
            <a:miter lim="800000"/>
            <a:headEnd/>
            <a:tailEnd/>
          </a:ln>
        </p:spPr>
        <p:txBody>
          <a:bodyPr wrap="none">
            <a:spAutoFit/>
          </a:bodyPr>
          <a:lstStyle/>
          <a:p>
            <a:r>
              <a:rPr lang="en-US" sz="2000" b="0"/>
              <a:t>StoreItems.xml</a:t>
            </a:r>
          </a:p>
        </p:txBody>
      </p:sp>
      <p:grpSp>
        <p:nvGrpSpPr>
          <p:cNvPr id="2" name="Group 60"/>
          <p:cNvGrpSpPr/>
          <p:nvPr/>
        </p:nvGrpSpPr>
        <p:grpSpPr>
          <a:xfrm>
            <a:off x="6477000" y="3463568"/>
            <a:ext cx="1524000" cy="1296571"/>
            <a:chOff x="533400" y="1981200"/>
            <a:chExt cx="1524000" cy="914400"/>
          </a:xfrm>
          <a:solidFill>
            <a:srgbClr val="FFFF00"/>
          </a:solidFill>
        </p:grpSpPr>
        <p:sp>
          <p:nvSpPr>
            <p:cNvPr id="62" name="Rectangle 61"/>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63" name="Straight Connector 62"/>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3" name="Group 67"/>
          <p:cNvGrpSpPr/>
          <p:nvPr/>
        </p:nvGrpSpPr>
        <p:grpSpPr>
          <a:xfrm>
            <a:off x="6477000" y="4760139"/>
            <a:ext cx="1524000" cy="1296571"/>
            <a:chOff x="533400" y="1981200"/>
            <a:chExt cx="1524000" cy="914400"/>
          </a:xfrm>
          <a:solidFill>
            <a:srgbClr val="FFFF00"/>
          </a:solidFill>
        </p:grpSpPr>
        <p:sp>
          <p:nvSpPr>
            <p:cNvPr id="69" name="Rectangle 68"/>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70" name="Straight Connector 69"/>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4" name="Group 74"/>
          <p:cNvGrpSpPr/>
          <p:nvPr/>
        </p:nvGrpSpPr>
        <p:grpSpPr>
          <a:xfrm>
            <a:off x="6477000" y="2166997"/>
            <a:ext cx="1524000" cy="1296571"/>
            <a:chOff x="533400" y="1981200"/>
            <a:chExt cx="1524000" cy="914400"/>
          </a:xfrm>
          <a:solidFill>
            <a:srgbClr val="FFFF00"/>
          </a:solidFill>
        </p:grpSpPr>
        <p:sp>
          <p:nvSpPr>
            <p:cNvPr id="76" name="Rectangle 75"/>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77" name="Straight Connector 76"/>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sp>
        <p:nvSpPr>
          <p:cNvPr id="20488" name="TextBox 95"/>
          <p:cNvSpPr txBox="1">
            <a:spLocks noChangeArrowheads="1"/>
          </p:cNvSpPr>
          <p:nvPr/>
        </p:nvSpPr>
        <p:spPr bwMode="auto">
          <a:xfrm>
            <a:off x="6184900" y="1752600"/>
            <a:ext cx="2108200" cy="400050"/>
          </a:xfrm>
          <a:prstGeom prst="rect">
            <a:avLst/>
          </a:prstGeom>
          <a:noFill/>
          <a:ln w="9525">
            <a:noFill/>
            <a:miter lim="800000"/>
            <a:headEnd/>
            <a:tailEnd/>
          </a:ln>
        </p:spPr>
        <p:txBody>
          <a:bodyPr wrap="none">
            <a:spAutoFit/>
          </a:bodyPr>
          <a:lstStyle/>
          <a:p>
            <a:pPr algn="ctr"/>
            <a:r>
              <a:rPr lang="en-US" sz="2000" b="0"/>
              <a:t>InCartItems[i].xml</a:t>
            </a:r>
          </a:p>
        </p:txBody>
      </p:sp>
      <p:sp>
        <p:nvSpPr>
          <p:cNvPr id="20489" name="TextBox 96"/>
          <p:cNvSpPr txBox="1">
            <a:spLocks noChangeArrowheads="1"/>
          </p:cNvSpPr>
          <p:nvPr/>
        </p:nvSpPr>
        <p:spPr bwMode="auto">
          <a:xfrm>
            <a:off x="2895600" y="1258888"/>
            <a:ext cx="2986088" cy="2246312"/>
          </a:xfrm>
          <a:prstGeom prst="rect">
            <a:avLst/>
          </a:prstGeom>
          <a:noFill/>
          <a:ln w="9525">
            <a:noFill/>
            <a:miter lim="800000"/>
            <a:headEnd/>
            <a:tailEnd/>
          </a:ln>
        </p:spPr>
        <p:txBody>
          <a:bodyPr wrap="none">
            <a:spAutoFit/>
          </a:bodyPr>
          <a:lstStyle/>
          <a:p>
            <a:r>
              <a:rPr lang="en-US" sz="2000" b="0">
                <a:solidFill>
                  <a:srgbClr val="0000FF"/>
                </a:solidFill>
              </a:rPr>
              <a:t>A user adds an item in cart</a:t>
            </a:r>
            <a:r>
              <a:rPr lang="en-US" sz="2000" b="0"/>
              <a:t>:</a:t>
            </a:r>
          </a:p>
          <a:p>
            <a:r>
              <a:rPr lang="en-US" sz="2000" b="0"/>
              <a:t>Open InCartItem[i].xml;</a:t>
            </a:r>
          </a:p>
          <a:p>
            <a:r>
              <a:rPr lang="en-US" sz="2000" b="0"/>
              <a:t>_Amount++</a:t>
            </a:r>
          </a:p>
          <a:p>
            <a:r>
              <a:rPr lang="en-US" sz="2000" b="0"/>
              <a:t>Open StoreItems.xml</a:t>
            </a:r>
          </a:p>
          <a:p>
            <a:r>
              <a:rPr lang="en-US" sz="2000" b="0"/>
              <a:t>_InCart++;</a:t>
            </a:r>
          </a:p>
          <a:p>
            <a:r>
              <a:rPr lang="en-US" sz="2000" b="0"/>
              <a:t>Close InCartItem[i].xml</a:t>
            </a:r>
          </a:p>
          <a:p>
            <a:r>
              <a:rPr lang="en-US" sz="2000" b="0"/>
              <a:t>Close StoreItems.xml</a:t>
            </a:r>
          </a:p>
        </p:txBody>
      </p:sp>
      <p:grpSp>
        <p:nvGrpSpPr>
          <p:cNvPr id="5" name="Group 101"/>
          <p:cNvGrpSpPr>
            <a:grpSpLocks/>
          </p:cNvGrpSpPr>
          <p:nvPr/>
        </p:nvGrpSpPr>
        <p:grpSpPr bwMode="auto">
          <a:xfrm>
            <a:off x="533400" y="1724025"/>
            <a:ext cx="1524000" cy="4905375"/>
            <a:chOff x="533400" y="1724055"/>
            <a:chExt cx="1524001" cy="4600545"/>
          </a:xfrm>
        </p:grpSpPr>
        <p:grpSp>
          <p:nvGrpSpPr>
            <p:cNvPr id="6" name="Group 15"/>
            <p:cNvGrpSpPr>
              <a:grpSpLocks/>
            </p:cNvGrpSpPr>
            <p:nvPr/>
          </p:nvGrpSpPr>
          <p:grpSpPr bwMode="auto">
            <a:xfrm>
              <a:off x="533400" y="1724055"/>
              <a:ext cx="1524000" cy="1150136"/>
              <a:chOff x="533400" y="1981200"/>
              <a:chExt cx="1524000" cy="914400"/>
            </a:xfrm>
          </p:grpSpPr>
          <p:sp>
            <p:nvSpPr>
              <p:cNvPr id="20520" name="Rectangle 4"/>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21" name="Straight Connector 9"/>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22" name="Straight Connector 10"/>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23" name="Straight Connector 11"/>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24" name="Straight Connector 12"/>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25" name="Straight Connector 13"/>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7" name="Group 16"/>
            <p:cNvGrpSpPr>
              <a:grpSpLocks/>
            </p:cNvGrpSpPr>
            <p:nvPr/>
          </p:nvGrpSpPr>
          <p:grpSpPr bwMode="auto">
            <a:xfrm>
              <a:off x="533400" y="2874191"/>
              <a:ext cx="1524000" cy="1150136"/>
              <a:chOff x="533400" y="1981200"/>
              <a:chExt cx="1524000" cy="914400"/>
            </a:xfrm>
          </p:grpSpPr>
          <p:sp>
            <p:nvSpPr>
              <p:cNvPr id="20514" name="Rectangle 17"/>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15" name="Straight Connector 18"/>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16" name="Straight Connector 19"/>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17" name="Straight Connector 20"/>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18" name="Straight Connector 21"/>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19" name="Straight Connector 22"/>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8" name="Group 23"/>
            <p:cNvGrpSpPr>
              <a:grpSpLocks/>
            </p:cNvGrpSpPr>
            <p:nvPr/>
          </p:nvGrpSpPr>
          <p:grpSpPr bwMode="auto">
            <a:xfrm>
              <a:off x="533400" y="4024328"/>
              <a:ext cx="1524000" cy="1150136"/>
              <a:chOff x="533400" y="1981200"/>
              <a:chExt cx="1524000" cy="914400"/>
            </a:xfrm>
          </p:grpSpPr>
          <p:sp>
            <p:nvSpPr>
              <p:cNvPr id="20508" name="Rectangle 24"/>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09" name="Straight Connector 25"/>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10" name="Straight Connector 26"/>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11" name="Straight Connector 27"/>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12" name="Straight Connector 28"/>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13" name="Straight Connector 29"/>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9" name="Group 30"/>
            <p:cNvGrpSpPr>
              <a:grpSpLocks/>
            </p:cNvGrpSpPr>
            <p:nvPr/>
          </p:nvGrpSpPr>
          <p:grpSpPr bwMode="auto">
            <a:xfrm>
              <a:off x="533400" y="5174464"/>
              <a:ext cx="1524000" cy="1150136"/>
              <a:chOff x="533400" y="1981200"/>
              <a:chExt cx="1524000" cy="914400"/>
            </a:xfrm>
          </p:grpSpPr>
          <p:sp>
            <p:nvSpPr>
              <p:cNvPr id="20502" name="Rectangle 31"/>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03" name="Straight Connector 32"/>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04" name="Straight Connector 33"/>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05" name="Straight Connector 34"/>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06" name="Straight Connector 35"/>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07" name="Straight Connector 36"/>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sp>
          <p:nvSpPr>
            <p:cNvPr id="20501" name="Rectangle 99"/>
            <p:cNvSpPr>
              <a:spLocks noChangeArrowheads="1"/>
            </p:cNvSpPr>
            <p:nvPr/>
          </p:nvSpPr>
          <p:spPr bwMode="auto">
            <a:xfrm>
              <a:off x="533401" y="2416681"/>
              <a:ext cx="1524000" cy="523220"/>
            </a:xfrm>
            <a:prstGeom prst="rect">
              <a:avLst/>
            </a:prstGeom>
            <a:noFill/>
            <a:ln w="9525">
              <a:noFill/>
              <a:miter lim="800000"/>
              <a:headEnd/>
              <a:tailEnd/>
            </a:ln>
          </p:spPr>
          <p:txBody>
            <a:bodyPr>
              <a:spAutoFit/>
            </a:bodyPr>
            <a:lstStyle/>
            <a:p>
              <a:r>
                <a:rPr lang="en-US" sz="1400" b="0">
                  <a:latin typeface="Arial" charset="0"/>
                  <a:cs typeface="Arial" charset="0"/>
                </a:rPr>
                <a:t>int  _Stock</a:t>
              </a:r>
            </a:p>
            <a:p>
              <a:r>
                <a:rPr lang="en-US" sz="1400" b="0">
                  <a:latin typeface="Arial" charset="0"/>
                  <a:cs typeface="Arial" charset="0"/>
                </a:rPr>
                <a:t>int  _InCart</a:t>
              </a:r>
              <a:endParaRPr lang="en-US" sz="1400" b="0"/>
            </a:p>
          </p:txBody>
        </p:sp>
      </p:grpSp>
      <p:sp>
        <p:nvSpPr>
          <p:cNvPr id="20491" name="Rectangle 100"/>
          <p:cNvSpPr>
            <a:spLocks noChangeArrowheads="1"/>
          </p:cNvSpPr>
          <p:nvPr/>
        </p:nvSpPr>
        <p:spPr bwMode="auto">
          <a:xfrm>
            <a:off x="6477000" y="2979738"/>
            <a:ext cx="1524000" cy="522287"/>
          </a:xfrm>
          <a:prstGeom prst="rect">
            <a:avLst/>
          </a:prstGeom>
          <a:noFill/>
          <a:ln w="9525">
            <a:noFill/>
            <a:miter lim="800000"/>
            <a:headEnd/>
            <a:tailEnd/>
          </a:ln>
        </p:spPr>
        <p:txBody>
          <a:bodyPr>
            <a:spAutoFit/>
          </a:bodyPr>
          <a:lstStyle/>
          <a:p>
            <a:r>
              <a:rPr lang="en-US" sz="1400" b="0">
                <a:latin typeface="Arial" charset="0"/>
                <a:cs typeface="Arial" charset="0"/>
              </a:rPr>
              <a:t>int  _Amount;</a:t>
            </a:r>
          </a:p>
          <a:p>
            <a:r>
              <a:rPr lang="en-US" sz="1400" b="0">
                <a:latin typeface="Arial" charset="0"/>
                <a:cs typeface="Arial" charset="0"/>
              </a:rPr>
              <a:t>bool  _InStock</a:t>
            </a:r>
          </a:p>
        </p:txBody>
      </p:sp>
      <p:sp>
        <p:nvSpPr>
          <p:cNvPr id="20492" name="TextBox 102"/>
          <p:cNvSpPr txBox="1">
            <a:spLocks noChangeArrowheads="1"/>
          </p:cNvSpPr>
          <p:nvPr/>
        </p:nvSpPr>
        <p:spPr bwMode="auto">
          <a:xfrm>
            <a:off x="2895600" y="4154488"/>
            <a:ext cx="2700338" cy="2246312"/>
          </a:xfrm>
          <a:prstGeom prst="rect">
            <a:avLst/>
          </a:prstGeom>
          <a:noFill/>
          <a:ln w="9525">
            <a:noFill/>
            <a:miter lim="800000"/>
            <a:headEnd/>
            <a:tailEnd/>
          </a:ln>
        </p:spPr>
        <p:txBody>
          <a:bodyPr wrap="none">
            <a:spAutoFit/>
          </a:bodyPr>
          <a:lstStyle/>
          <a:p>
            <a:r>
              <a:rPr lang="en-US" sz="2000" b="0">
                <a:solidFill>
                  <a:srgbClr val="0000FF"/>
                </a:solidFill>
              </a:rPr>
              <a:t>Store orders 10 items</a:t>
            </a:r>
            <a:r>
              <a:rPr lang="en-US" sz="2000" b="0"/>
              <a:t>:</a:t>
            </a:r>
          </a:p>
          <a:p>
            <a:r>
              <a:rPr lang="en-US" sz="2000" b="0"/>
              <a:t>Open StoreItems.xml</a:t>
            </a:r>
          </a:p>
          <a:p>
            <a:r>
              <a:rPr lang="en-US" sz="2000" b="0"/>
              <a:t>_Stock = _Stock+10;</a:t>
            </a:r>
          </a:p>
          <a:p>
            <a:r>
              <a:rPr lang="en-US" sz="2000" b="0"/>
              <a:t>Open InCartItem[i].xml;</a:t>
            </a:r>
          </a:p>
          <a:p>
            <a:r>
              <a:rPr lang="en-US" sz="2000" b="0"/>
              <a:t>_InStore = true</a:t>
            </a:r>
          </a:p>
          <a:p>
            <a:r>
              <a:rPr lang="en-US" sz="2000" b="0"/>
              <a:t>Close StoreItems.xml</a:t>
            </a:r>
          </a:p>
          <a:p>
            <a:r>
              <a:rPr lang="en-US" sz="2000" b="0"/>
              <a:t>Close InCartItem[i].xml</a:t>
            </a:r>
          </a:p>
        </p:txBody>
      </p:sp>
      <p:cxnSp>
        <p:nvCxnSpPr>
          <p:cNvPr id="20493" name="Straight Arrow Connector 109"/>
          <p:cNvCxnSpPr>
            <a:cxnSpLocks noChangeShapeType="1"/>
          </p:cNvCxnSpPr>
          <p:nvPr/>
        </p:nvCxnSpPr>
        <p:spPr bwMode="auto">
          <a:xfrm flipV="1">
            <a:off x="2057400" y="2741613"/>
            <a:ext cx="838200" cy="73025"/>
          </a:xfrm>
          <a:prstGeom prst="straightConnector1">
            <a:avLst/>
          </a:prstGeom>
          <a:noFill/>
          <a:ln w="9525" algn="ctr">
            <a:solidFill>
              <a:schemeClr val="tx1"/>
            </a:solidFill>
            <a:round/>
            <a:headEnd/>
            <a:tailEnd type="arrow" w="med" len="med"/>
          </a:ln>
        </p:spPr>
      </p:cxnSp>
      <p:cxnSp>
        <p:nvCxnSpPr>
          <p:cNvPr id="20494" name="Straight Arrow Connector 111"/>
          <p:cNvCxnSpPr>
            <a:cxnSpLocks noChangeShapeType="1"/>
          </p:cNvCxnSpPr>
          <p:nvPr/>
        </p:nvCxnSpPr>
        <p:spPr bwMode="auto">
          <a:xfrm>
            <a:off x="2057400" y="2598738"/>
            <a:ext cx="838200" cy="2395537"/>
          </a:xfrm>
          <a:prstGeom prst="straightConnector1">
            <a:avLst/>
          </a:prstGeom>
          <a:noFill/>
          <a:ln w="9525" algn="ctr">
            <a:solidFill>
              <a:schemeClr val="tx1"/>
            </a:solidFill>
            <a:round/>
            <a:headEnd/>
            <a:tailEnd type="arrow" w="med" len="med"/>
          </a:ln>
        </p:spPr>
      </p:cxnSp>
      <p:sp>
        <p:nvSpPr>
          <p:cNvPr id="20495" name="Freeform 112"/>
          <p:cNvSpPr>
            <a:spLocks/>
          </p:cNvSpPr>
          <p:nvPr/>
        </p:nvSpPr>
        <p:spPr bwMode="auto">
          <a:xfrm>
            <a:off x="4659313" y="3338513"/>
            <a:ext cx="1817687" cy="2265362"/>
          </a:xfrm>
          <a:custGeom>
            <a:avLst/>
            <a:gdLst>
              <a:gd name="T0" fmla="*/ 0 w 1818167"/>
              <a:gd name="T1" fmla="*/ 2265989 h 2264735"/>
              <a:gd name="T2" fmla="*/ 1413384 w 1818167"/>
              <a:gd name="T3" fmla="*/ 2265989 h 2264735"/>
              <a:gd name="T4" fmla="*/ 1413384 w 1818167"/>
              <a:gd name="T5" fmla="*/ 0 h 2264735"/>
              <a:gd name="T6" fmla="*/ 1817207 w 1818167"/>
              <a:gd name="T7" fmla="*/ 0 h 22647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8167" h="2264735">
                <a:moveTo>
                  <a:pt x="0" y="2264735"/>
                </a:moveTo>
                <a:lnTo>
                  <a:pt x="1414130" y="2264735"/>
                </a:lnTo>
                <a:lnTo>
                  <a:pt x="1414130" y="0"/>
                </a:lnTo>
                <a:lnTo>
                  <a:pt x="1818167" y="0"/>
                </a:lnTo>
              </a:path>
            </a:pathLst>
          </a:custGeom>
          <a:noFill/>
          <a:ln w="9525" cap="flat" cmpd="sng" algn="ctr">
            <a:solidFill>
              <a:schemeClr val="tx1"/>
            </a:solidFill>
            <a:prstDash val="solid"/>
            <a:round/>
            <a:headEnd type="none" w="med" len="med"/>
            <a:tailEnd type="arrow" w="med" len="med"/>
          </a:ln>
        </p:spPr>
        <p:txBody>
          <a:bodyPr/>
          <a:lstStyle/>
          <a:p>
            <a:endParaRPr lang="en-US"/>
          </a:p>
        </p:txBody>
      </p:sp>
      <p:sp>
        <p:nvSpPr>
          <p:cNvPr id="20496" name="Freeform 114"/>
          <p:cNvSpPr>
            <a:spLocks/>
          </p:cNvSpPr>
          <p:nvPr/>
        </p:nvSpPr>
        <p:spPr bwMode="auto">
          <a:xfrm flipV="1">
            <a:off x="4475163" y="2057400"/>
            <a:ext cx="2001837" cy="1095375"/>
          </a:xfrm>
          <a:custGeom>
            <a:avLst/>
            <a:gdLst>
              <a:gd name="T0" fmla="*/ 0 w 1818167"/>
              <a:gd name="T1" fmla="*/ 256332 h 2264735"/>
              <a:gd name="T2" fmla="*/ 1887487 w 1818167"/>
              <a:gd name="T3" fmla="*/ 256332 h 2264735"/>
              <a:gd name="T4" fmla="*/ 1887487 w 1818167"/>
              <a:gd name="T5" fmla="*/ 0 h 2264735"/>
              <a:gd name="T6" fmla="*/ 2426770 w 1818167"/>
              <a:gd name="T7" fmla="*/ 0 h 22647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8167" h="2264735">
                <a:moveTo>
                  <a:pt x="0" y="2264735"/>
                </a:moveTo>
                <a:lnTo>
                  <a:pt x="1414130" y="2264735"/>
                </a:lnTo>
                <a:lnTo>
                  <a:pt x="1414130" y="0"/>
                </a:lnTo>
                <a:lnTo>
                  <a:pt x="1818167" y="0"/>
                </a:lnTo>
              </a:path>
            </a:pathLst>
          </a:custGeom>
          <a:noFill/>
          <a:ln w="9525" cap="flat" cmpd="sng" algn="ctr">
            <a:solidFill>
              <a:schemeClr val="tx1"/>
            </a:solidFill>
            <a:prstDash val="solid"/>
            <a:round/>
            <a:headEnd type="none" w="med" len="me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71600" y="152400"/>
            <a:ext cx="2362200" cy="623888"/>
          </a:xfrm>
        </p:spPr>
        <p:txBody>
          <a:bodyPr/>
          <a:lstStyle/>
          <a:p>
            <a:r>
              <a:rPr lang="en-US" smtClean="0"/>
              <a:t>Dead Lock</a:t>
            </a:r>
          </a:p>
        </p:txBody>
      </p:sp>
      <p:sp>
        <p:nvSpPr>
          <p:cNvPr id="21507" name="Slide Number Placeholder 3"/>
          <p:cNvSpPr>
            <a:spLocks noGrp="1"/>
          </p:cNvSpPr>
          <p:nvPr>
            <p:ph type="sldNum" sz="quarter" idx="12"/>
          </p:nvPr>
        </p:nvSpPr>
        <p:spPr>
          <a:noFill/>
        </p:spPr>
        <p:txBody>
          <a:bodyPr/>
          <a:lstStyle/>
          <a:p>
            <a:fld id="{58B8DAAA-C002-4A0C-B94F-D3E2D76817D7}" type="slidenum">
              <a:rPr lang="en-US" smtClean="0"/>
              <a:pPr/>
              <a:t>37</a:t>
            </a:fld>
            <a:endParaRPr lang="en-US" smtClean="0"/>
          </a:p>
        </p:txBody>
      </p:sp>
      <p:sp>
        <p:nvSpPr>
          <p:cNvPr id="21508" name="TextBox 4"/>
          <p:cNvSpPr txBox="1">
            <a:spLocks noChangeArrowheads="1"/>
          </p:cNvSpPr>
          <p:nvPr/>
        </p:nvSpPr>
        <p:spPr bwMode="auto">
          <a:xfrm>
            <a:off x="976313" y="1258888"/>
            <a:ext cx="2986087" cy="2246312"/>
          </a:xfrm>
          <a:prstGeom prst="rect">
            <a:avLst/>
          </a:prstGeom>
          <a:noFill/>
          <a:ln w="9525">
            <a:noFill/>
            <a:miter lim="800000"/>
            <a:headEnd/>
            <a:tailEnd/>
          </a:ln>
        </p:spPr>
        <p:txBody>
          <a:bodyPr wrap="none">
            <a:spAutoFit/>
          </a:bodyPr>
          <a:lstStyle/>
          <a:p>
            <a:r>
              <a:rPr lang="en-US" sz="2000" b="0">
                <a:solidFill>
                  <a:srgbClr val="0000FF"/>
                </a:solidFill>
              </a:rPr>
              <a:t>A user adds an item in cart</a:t>
            </a:r>
            <a:r>
              <a:rPr lang="en-US" sz="2000" b="0"/>
              <a:t>:</a:t>
            </a:r>
          </a:p>
          <a:p>
            <a:r>
              <a:rPr lang="en-US" sz="2000" b="0"/>
              <a:t>Open InCartItem[i].xml;</a:t>
            </a:r>
          </a:p>
          <a:p>
            <a:r>
              <a:rPr lang="en-US" sz="2000" b="0"/>
              <a:t>_Amount++</a:t>
            </a:r>
          </a:p>
          <a:p>
            <a:r>
              <a:rPr lang="en-US" sz="2000" b="0"/>
              <a:t>Open StoreItems.xml</a:t>
            </a:r>
          </a:p>
          <a:p>
            <a:r>
              <a:rPr lang="en-US" sz="2000" b="0"/>
              <a:t>_InCart++;</a:t>
            </a:r>
          </a:p>
          <a:p>
            <a:r>
              <a:rPr lang="en-US" sz="2000" b="0"/>
              <a:t>Close InCartItem[i].xml</a:t>
            </a:r>
          </a:p>
          <a:p>
            <a:r>
              <a:rPr lang="en-US" sz="2000" b="0"/>
              <a:t>Close StoreItems.xml</a:t>
            </a:r>
          </a:p>
        </p:txBody>
      </p:sp>
      <p:sp>
        <p:nvSpPr>
          <p:cNvPr id="21509" name="TextBox 5"/>
          <p:cNvSpPr txBox="1">
            <a:spLocks noChangeArrowheads="1"/>
          </p:cNvSpPr>
          <p:nvPr/>
        </p:nvSpPr>
        <p:spPr bwMode="auto">
          <a:xfrm>
            <a:off x="976313" y="4154488"/>
            <a:ext cx="2700337" cy="2246312"/>
          </a:xfrm>
          <a:prstGeom prst="rect">
            <a:avLst/>
          </a:prstGeom>
          <a:noFill/>
          <a:ln w="9525">
            <a:noFill/>
            <a:miter lim="800000"/>
            <a:headEnd/>
            <a:tailEnd/>
          </a:ln>
        </p:spPr>
        <p:txBody>
          <a:bodyPr wrap="none">
            <a:spAutoFit/>
          </a:bodyPr>
          <a:lstStyle/>
          <a:p>
            <a:r>
              <a:rPr lang="en-US" sz="2000" b="0">
                <a:solidFill>
                  <a:srgbClr val="0000FF"/>
                </a:solidFill>
              </a:rPr>
              <a:t>Store orders 10 items</a:t>
            </a:r>
            <a:r>
              <a:rPr lang="en-US" sz="2000" b="0"/>
              <a:t>:</a:t>
            </a:r>
          </a:p>
          <a:p>
            <a:r>
              <a:rPr lang="en-US" sz="2000" b="0"/>
              <a:t>Open StoreItems.xml</a:t>
            </a:r>
          </a:p>
          <a:p>
            <a:r>
              <a:rPr lang="en-US" sz="2000" b="0"/>
              <a:t>_Stock = _Stock+10;</a:t>
            </a:r>
          </a:p>
          <a:p>
            <a:r>
              <a:rPr lang="en-US" sz="2000" b="0"/>
              <a:t>Open InCartItem[i].xml;</a:t>
            </a:r>
          </a:p>
          <a:p>
            <a:r>
              <a:rPr lang="en-US" sz="2000" b="0"/>
              <a:t>_InStore = true</a:t>
            </a:r>
          </a:p>
          <a:p>
            <a:r>
              <a:rPr lang="en-US" sz="2000" b="0"/>
              <a:t>Close StoreItems.xml</a:t>
            </a:r>
          </a:p>
          <a:p>
            <a:r>
              <a:rPr lang="en-US" sz="2000" b="0"/>
              <a:t>Close InCartItem[i].xml</a:t>
            </a:r>
          </a:p>
        </p:txBody>
      </p:sp>
      <p:grpSp>
        <p:nvGrpSpPr>
          <p:cNvPr id="2" name="Group 8"/>
          <p:cNvGrpSpPr>
            <a:grpSpLocks/>
          </p:cNvGrpSpPr>
          <p:nvPr/>
        </p:nvGrpSpPr>
        <p:grpSpPr bwMode="auto">
          <a:xfrm>
            <a:off x="5243513" y="1258888"/>
            <a:ext cx="2986087" cy="5141912"/>
            <a:chOff x="5244231" y="1258431"/>
            <a:chExt cx="2985369" cy="5142369"/>
          </a:xfrm>
        </p:grpSpPr>
        <p:sp>
          <p:nvSpPr>
            <p:cNvPr id="21516" name="TextBox 6"/>
            <p:cNvSpPr txBox="1">
              <a:spLocks noChangeArrowheads="1"/>
            </p:cNvSpPr>
            <p:nvPr/>
          </p:nvSpPr>
          <p:spPr bwMode="auto">
            <a:xfrm>
              <a:off x="5244231" y="1258431"/>
              <a:ext cx="2985369" cy="2246769"/>
            </a:xfrm>
            <a:prstGeom prst="rect">
              <a:avLst/>
            </a:prstGeom>
            <a:noFill/>
            <a:ln w="9525">
              <a:noFill/>
              <a:miter lim="800000"/>
              <a:headEnd/>
              <a:tailEnd/>
            </a:ln>
          </p:spPr>
          <p:txBody>
            <a:bodyPr wrap="none">
              <a:spAutoFit/>
            </a:bodyPr>
            <a:lstStyle/>
            <a:p>
              <a:r>
                <a:rPr lang="en-US" sz="2000" b="0">
                  <a:solidFill>
                    <a:srgbClr val="0000FF"/>
                  </a:solidFill>
                </a:rPr>
                <a:t>A user adds an item in cart</a:t>
              </a:r>
              <a:r>
                <a:rPr lang="en-US" sz="2000" b="0"/>
                <a:t>:</a:t>
              </a:r>
            </a:p>
            <a:p>
              <a:r>
                <a:rPr lang="en-US" sz="2000" b="0"/>
                <a:t>Open InCartItem[i].xml;</a:t>
              </a:r>
            </a:p>
            <a:p>
              <a:r>
                <a:rPr lang="en-US" sz="2000" b="0"/>
                <a:t>_Amount++</a:t>
              </a:r>
            </a:p>
            <a:p>
              <a:r>
                <a:rPr lang="en-US" sz="2000" b="0"/>
                <a:t>Close InCartItem[i].xml</a:t>
              </a:r>
            </a:p>
            <a:p>
              <a:r>
                <a:rPr lang="en-US" sz="2000" b="0"/>
                <a:t>Open StoreItems.xml</a:t>
              </a:r>
            </a:p>
            <a:p>
              <a:r>
                <a:rPr lang="en-US" sz="2000" b="0"/>
                <a:t>_InCart++;</a:t>
              </a:r>
            </a:p>
            <a:p>
              <a:r>
                <a:rPr lang="en-US" sz="2000" b="0"/>
                <a:t>Close StoreItems.xml</a:t>
              </a:r>
            </a:p>
          </p:txBody>
        </p:sp>
        <p:sp>
          <p:nvSpPr>
            <p:cNvPr id="21517" name="TextBox 7"/>
            <p:cNvSpPr txBox="1">
              <a:spLocks noChangeArrowheads="1"/>
            </p:cNvSpPr>
            <p:nvPr/>
          </p:nvSpPr>
          <p:spPr bwMode="auto">
            <a:xfrm>
              <a:off x="5244231" y="4154031"/>
              <a:ext cx="2699778" cy="2246769"/>
            </a:xfrm>
            <a:prstGeom prst="rect">
              <a:avLst/>
            </a:prstGeom>
            <a:noFill/>
            <a:ln w="9525">
              <a:noFill/>
              <a:miter lim="800000"/>
              <a:headEnd/>
              <a:tailEnd/>
            </a:ln>
          </p:spPr>
          <p:txBody>
            <a:bodyPr wrap="none">
              <a:spAutoFit/>
            </a:bodyPr>
            <a:lstStyle/>
            <a:p>
              <a:r>
                <a:rPr lang="en-US" sz="2000" b="0">
                  <a:solidFill>
                    <a:srgbClr val="0000FF"/>
                  </a:solidFill>
                </a:rPr>
                <a:t>Store orders 10 items</a:t>
              </a:r>
              <a:r>
                <a:rPr lang="en-US" sz="2000" b="0"/>
                <a:t>:</a:t>
              </a:r>
            </a:p>
            <a:p>
              <a:r>
                <a:rPr lang="en-US" sz="2000" b="0"/>
                <a:t>Open StoreItems.xml</a:t>
              </a:r>
            </a:p>
            <a:p>
              <a:r>
                <a:rPr lang="en-US" sz="2000" b="0"/>
                <a:t>_Stock = _Stock+10;</a:t>
              </a:r>
            </a:p>
            <a:p>
              <a:r>
                <a:rPr lang="en-US" sz="2000" b="0"/>
                <a:t>Close StoreItems.xml</a:t>
              </a:r>
            </a:p>
            <a:p>
              <a:r>
                <a:rPr lang="en-US" sz="2000" b="0"/>
                <a:t>Open InCartItem[i].xml;</a:t>
              </a:r>
            </a:p>
            <a:p>
              <a:r>
                <a:rPr lang="en-US" sz="2000" b="0"/>
                <a:t>_InStore = true</a:t>
              </a:r>
            </a:p>
            <a:p>
              <a:r>
                <a:rPr lang="en-US" sz="2000" b="0"/>
                <a:t>Close InCartItem[i].xml</a:t>
              </a:r>
            </a:p>
          </p:txBody>
        </p:sp>
      </p:grpSp>
      <p:cxnSp>
        <p:nvCxnSpPr>
          <p:cNvPr id="13" name="Straight Arrow Connector 12"/>
          <p:cNvCxnSpPr>
            <a:cxnSpLocks noChangeShapeType="1"/>
            <a:endCxn id="21516" idx="1"/>
          </p:cNvCxnSpPr>
          <p:nvPr/>
        </p:nvCxnSpPr>
        <p:spPr bwMode="auto">
          <a:xfrm flipV="1">
            <a:off x="3676650" y="2381250"/>
            <a:ext cx="1566863" cy="590550"/>
          </a:xfrm>
          <a:prstGeom prst="straightConnector1">
            <a:avLst/>
          </a:prstGeom>
          <a:noFill/>
          <a:ln w="9525" algn="ctr">
            <a:solidFill>
              <a:schemeClr val="tx1"/>
            </a:solidFill>
            <a:round/>
            <a:headEnd/>
            <a:tailEnd type="arrow" w="med" len="med"/>
          </a:ln>
        </p:spPr>
      </p:cxnSp>
      <p:cxnSp>
        <p:nvCxnSpPr>
          <p:cNvPr id="14" name="Straight Arrow Connector 13"/>
          <p:cNvCxnSpPr>
            <a:cxnSpLocks noChangeShapeType="1"/>
            <a:endCxn id="21517" idx="1"/>
          </p:cNvCxnSpPr>
          <p:nvPr/>
        </p:nvCxnSpPr>
        <p:spPr bwMode="auto">
          <a:xfrm flipV="1">
            <a:off x="3276600" y="5276850"/>
            <a:ext cx="1966913" cy="600075"/>
          </a:xfrm>
          <a:prstGeom prst="straightConnector1">
            <a:avLst/>
          </a:prstGeom>
          <a:noFill/>
          <a:ln w="9525" algn="ctr">
            <a:solidFill>
              <a:schemeClr val="tx1"/>
            </a:solidFill>
            <a:round/>
            <a:headEnd/>
            <a:tailEnd type="arrow" w="med" len="med"/>
          </a:ln>
        </p:spPr>
      </p:cxnSp>
      <p:sp>
        <p:nvSpPr>
          <p:cNvPr id="21513" name="Right Arrow 15"/>
          <p:cNvSpPr>
            <a:spLocks noChangeArrowheads="1"/>
          </p:cNvSpPr>
          <p:nvPr/>
        </p:nvSpPr>
        <p:spPr bwMode="auto">
          <a:xfrm>
            <a:off x="228600" y="1524000"/>
            <a:ext cx="747713" cy="477838"/>
          </a:xfrm>
          <a:prstGeom prst="rightArrow">
            <a:avLst>
              <a:gd name="adj1" fmla="val 50000"/>
              <a:gd name="adj2" fmla="val 49848"/>
            </a:avLst>
          </a:prstGeom>
          <a:solidFill>
            <a:srgbClr val="FF0000"/>
          </a:solidFill>
          <a:ln w="9525" algn="ctr">
            <a:solidFill>
              <a:schemeClr val="tx1"/>
            </a:solidFill>
            <a:round/>
            <a:headEnd/>
            <a:tailEnd/>
          </a:ln>
        </p:spPr>
        <p:txBody>
          <a:bodyPr/>
          <a:lstStyle/>
          <a:p>
            <a:endParaRPr lang="en-US"/>
          </a:p>
        </p:txBody>
      </p:sp>
      <p:sp>
        <p:nvSpPr>
          <p:cNvPr id="21514" name="Right Arrow 16"/>
          <p:cNvSpPr>
            <a:spLocks noChangeArrowheads="1"/>
          </p:cNvSpPr>
          <p:nvPr/>
        </p:nvSpPr>
        <p:spPr bwMode="auto">
          <a:xfrm>
            <a:off x="228600" y="4419600"/>
            <a:ext cx="747713" cy="477838"/>
          </a:xfrm>
          <a:prstGeom prst="rightArrow">
            <a:avLst>
              <a:gd name="adj1" fmla="val 50000"/>
              <a:gd name="adj2" fmla="val 49848"/>
            </a:avLst>
          </a:prstGeom>
          <a:solidFill>
            <a:schemeClr val="accent2"/>
          </a:solidFill>
          <a:ln w="9525" algn="ctr">
            <a:solidFill>
              <a:schemeClr val="tx1"/>
            </a:solidFill>
            <a:round/>
            <a:headEnd/>
            <a:tailEnd/>
          </a:ln>
        </p:spPr>
        <p:txBody>
          <a:bodyPr/>
          <a:lstStyle/>
          <a:p>
            <a:endParaRPr lang="en-US"/>
          </a:p>
        </p:txBody>
      </p:sp>
      <p:sp>
        <p:nvSpPr>
          <p:cNvPr id="19" name="Title 1"/>
          <p:cNvSpPr txBox="1">
            <a:spLocks/>
          </p:cNvSpPr>
          <p:nvPr/>
        </p:nvSpPr>
        <p:spPr bwMode="auto">
          <a:xfrm>
            <a:off x="4724400" y="152400"/>
            <a:ext cx="4191000" cy="623888"/>
          </a:xfrm>
          <a:prstGeom prst="rect">
            <a:avLst/>
          </a:prstGeom>
          <a:noFill/>
          <a:ln w="9525">
            <a:noFill/>
            <a:miter lim="800000"/>
            <a:headEnd/>
            <a:tailEnd/>
          </a:ln>
        </p:spPr>
        <p:txBody>
          <a:bodyPr anchor="b"/>
          <a:lstStyle/>
          <a:p>
            <a:r>
              <a:rPr lang="en-US" sz="3200">
                <a:solidFill>
                  <a:schemeClr val="tx2"/>
                </a:solidFill>
              </a:rPr>
              <a:t>Dead Lock Prevention</a:t>
            </a:r>
          </a:p>
        </p:txBody>
      </p:sp>
      <p:sp>
        <p:nvSpPr>
          <p:cNvPr id="15" name="Right Arrow 15"/>
          <p:cNvSpPr>
            <a:spLocks noChangeArrowheads="1"/>
          </p:cNvSpPr>
          <p:nvPr/>
        </p:nvSpPr>
        <p:spPr bwMode="auto">
          <a:xfrm>
            <a:off x="228600" y="2143919"/>
            <a:ext cx="747713" cy="477838"/>
          </a:xfrm>
          <a:prstGeom prst="rightArrow">
            <a:avLst>
              <a:gd name="adj1" fmla="val 50000"/>
              <a:gd name="adj2" fmla="val 49848"/>
            </a:avLst>
          </a:prstGeom>
          <a:solidFill>
            <a:schemeClr val="accent2"/>
          </a:solidFill>
          <a:ln w="9525" algn="ctr">
            <a:solidFill>
              <a:schemeClr val="tx1"/>
            </a:solidFill>
            <a:round/>
            <a:headEnd/>
            <a:tailEnd/>
          </a:ln>
        </p:spPr>
        <p:txBody>
          <a:bodyPr/>
          <a:lstStyle/>
          <a:p>
            <a:endParaRPr lang="en-US"/>
          </a:p>
        </p:txBody>
      </p:sp>
      <p:sp>
        <p:nvSpPr>
          <p:cNvPr id="16" name="Right Arrow 16"/>
          <p:cNvSpPr>
            <a:spLocks noChangeArrowheads="1"/>
          </p:cNvSpPr>
          <p:nvPr/>
        </p:nvSpPr>
        <p:spPr bwMode="auto">
          <a:xfrm>
            <a:off x="229830" y="5008562"/>
            <a:ext cx="747713" cy="477838"/>
          </a:xfrm>
          <a:prstGeom prst="rightArrow">
            <a:avLst>
              <a:gd name="adj1" fmla="val 50000"/>
              <a:gd name="adj2" fmla="val 49848"/>
            </a:avLst>
          </a:prstGeom>
          <a:solidFill>
            <a:srgbClr val="FF0000"/>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Session State</a:t>
            </a:r>
          </a:p>
        </p:txBody>
      </p:sp>
      <p:sp>
        <p:nvSpPr>
          <p:cNvPr id="5123" name="Content Placeholder 2"/>
          <p:cNvSpPr>
            <a:spLocks noGrp="1"/>
          </p:cNvSpPr>
          <p:nvPr>
            <p:ph idx="1"/>
          </p:nvPr>
        </p:nvSpPr>
        <p:spPr>
          <a:xfrm>
            <a:off x="381000" y="1143000"/>
            <a:ext cx="8610600" cy="5486400"/>
          </a:xfrm>
        </p:spPr>
        <p:txBody>
          <a:bodyPr/>
          <a:lstStyle/>
          <a:p>
            <a:r>
              <a:rPr lang="en-US" sz="2400" dirty="0" smtClean="0"/>
              <a:t>View State and Cookie can store </a:t>
            </a:r>
            <a:r>
              <a:rPr lang="en-US" sz="2400" dirty="0" smtClean="0">
                <a:solidFill>
                  <a:srgbClr val="0000FF"/>
                </a:solidFill>
              </a:rPr>
              <a:t>string</a:t>
            </a:r>
            <a:r>
              <a:rPr lang="en-US" sz="2400" dirty="0" smtClean="0"/>
              <a:t> data on client side:</a:t>
            </a:r>
          </a:p>
          <a:p>
            <a:pPr lvl="1"/>
            <a:r>
              <a:rPr lang="en-US" sz="2400" dirty="0">
                <a:solidFill>
                  <a:schemeClr val="tx1">
                    <a:lumMod val="50000"/>
                    <a:lumOff val="50000"/>
                  </a:schemeClr>
                </a:solidFill>
              </a:rPr>
              <a:t>View </a:t>
            </a:r>
            <a:r>
              <a:rPr lang="en-US" sz="2400" dirty="0" smtClean="0">
                <a:solidFill>
                  <a:schemeClr val="tx1">
                    <a:lumMod val="50000"/>
                    <a:lumOff val="50000"/>
                  </a:schemeClr>
                </a:solidFill>
              </a:rPr>
              <a:t>State: in hidden fields in html page in web browser</a:t>
            </a:r>
          </a:p>
          <a:p>
            <a:pPr lvl="1"/>
            <a:r>
              <a:rPr lang="en-US" sz="2400" dirty="0" smtClean="0">
                <a:solidFill>
                  <a:schemeClr val="tx1">
                    <a:lumMod val="50000"/>
                    <a:lumOff val="50000"/>
                  </a:schemeClr>
                </a:solidFill>
              </a:rPr>
              <a:t>Cookie: in client machine’s hard drive</a:t>
            </a:r>
          </a:p>
          <a:p>
            <a:r>
              <a:rPr lang="en-US" sz="2400" dirty="0" smtClean="0">
                <a:solidFill>
                  <a:srgbClr val="0070C0"/>
                </a:solidFill>
              </a:rPr>
              <a:t>Session State </a:t>
            </a:r>
            <a:r>
              <a:rPr lang="en-US" sz="2400" dirty="0" smtClean="0"/>
              <a:t>allows you to store </a:t>
            </a:r>
            <a:r>
              <a:rPr lang="en-US" sz="2400" dirty="0" smtClean="0">
                <a:solidFill>
                  <a:srgbClr val="0000FF"/>
                </a:solidFill>
              </a:rPr>
              <a:t>structured objects </a:t>
            </a:r>
            <a:r>
              <a:rPr lang="en-US" sz="2400" dirty="0" smtClean="0"/>
              <a:t>in the server;</a:t>
            </a:r>
          </a:p>
          <a:p>
            <a:r>
              <a:rPr lang="en-US" sz="2400" dirty="0" smtClean="0"/>
              <a:t>The scope of session state is within all pages of the session, but not cross sessions;</a:t>
            </a:r>
          </a:p>
          <a:p>
            <a:r>
              <a:rPr lang="en-US" sz="2400" dirty="0" smtClean="0"/>
              <a:t>The syntax is similar to View State and Cookie</a:t>
            </a:r>
          </a:p>
          <a:p>
            <a:r>
              <a:rPr lang="en-US" sz="2400" dirty="0" smtClean="0"/>
              <a:t>The information in session state is secure</a:t>
            </a:r>
          </a:p>
          <a:p>
            <a:pPr lvl="1"/>
            <a:r>
              <a:rPr lang="en-US" sz="2000" dirty="0" smtClean="0"/>
              <a:t>The information is linked to the session. Other sessions of the same application cannot access the information;</a:t>
            </a:r>
          </a:p>
          <a:p>
            <a:pPr lvl="1"/>
            <a:r>
              <a:rPr lang="en-US" sz="2000" dirty="0" smtClean="0"/>
              <a:t>A unique 120-bit number is generated to associate the user and the session: The number is sent to user as an id, and the user session must carry the id in order to revisit the session. Try the service that can generate the ID: </a:t>
            </a:r>
            <a:r>
              <a:rPr lang="en-US" sz="2000" dirty="0" smtClean="0">
                <a:hlinkClick r:id="rId3"/>
              </a:rPr>
              <a:t>http</a:t>
            </a:r>
            <a:r>
              <a:rPr lang="en-US" sz="2000">
                <a:hlinkClick r:id="rId3"/>
              </a:rPr>
              <a:t>://</a:t>
            </a:r>
            <a:r>
              <a:rPr lang="en-US" sz="2000" smtClean="0">
                <a:hlinkClick r:id="rId3"/>
              </a:rPr>
              <a:t>venus.eas.asu.edu/WSRepository/Services/HashSha512/Service.svc</a:t>
            </a:r>
            <a:r>
              <a:rPr lang="en-US" sz="2000" smtClean="0"/>
              <a:t> </a:t>
            </a:r>
            <a:endParaRPr lang="en-US" sz="2000" dirty="0" smtClean="0"/>
          </a:p>
          <a:p>
            <a:pPr lvl="1"/>
            <a:endParaRPr lang="en-US" sz="2000" dirty="0" smtClean="0"/>
          </a:p>
          <a:p>
            <a:endParaRPr lang="en-US" sz="2400" dirty="0" smtClean="0"/>
          </a:p>
        </p:txBody>
      </p:sp>
      <p:sp>
        <p:nvSpPr>
          <p:cNvPr id="5124" name="Slide Number Placeholder 3"/>
          <p:cNvSpPr>
            <a:spLocks noGrp="1"/>
          </p:cNvSpPr>
          <p:nvPr>
            <p:ph type="sldNum" sz="quarter" idx="12"/>
          </p:nvPr>
        </p:nvSpPr>
        <p:spPr>
          <a:noFill/>
        </p:spPr>
        <p:txBody>
          <a:bodyPr/>
          <a:lstStyle/>
          <a:p>
            <a:fld id="{C4430882-2B4E-4AE6-81BA-C265F379B317}" type="slidenum">
              <a:rPr lang="en-US" smtClean="0"/>
              <a:pPr/>
              <a:t>4</a:t>
            </a:fld>
            <a:endParaRPr lang="en-US" smtClean="0"/>
          </a:p>
        </p:txBody>
      </p:sp>
    </p:spTree>
    <p:extLst>
      <p:ext uri="{BB962C8B-B14F-4D97-AF65-F5344CB8AC3E}">
        <p14:creationId xmlns:p14="http://schemas.microsoft.com/office/powerpoint/2010/main" val="149277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562600" cy="53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p:txBody>
          <a:bodyPr/>
          <a:lstStyle/>
          <a:p>
            <a:r>
              <a:rPr lang="en-US" smtClean="0"/>
              <a:t>Use Session State To Store Objects</a:t>
            </a:r>
          </a:p>
        </p:txBody>
      </p:sp>
      <p:sp>
        <p:nvSpPr>
          <p:cNvPr id="6147" name="Slide Number Placeholder 3"/>
          <p:cNvSpPr>
            <a:spLocks noGrp="1"/>
          </p:cNvSpPr>
          <p:nvPr>
            <p:ph type="sldNum" sz="quarter" idx="12"/>
          </p:nvPr>
        </p:nvSpPr>
        <p:spPr>
          <a:noFill/>
        </p:spPr>
        <p:txBody>
          <a:bodyPr/>
          <a:lstStyle/>
          <a:p>
            <a:fld id="{C54312A7-4D9A-489C-8F37-74E4EF5CAB89}" type="slidenum">
              <a:rPr lang="en-US" smtClean="0"/>
              <a:pPr/>
              <a:t>5</a:t>
            </a:fld>
            <a:endParaRPr lang="en-US" smtClean="0"/>
          </a:p>
        </p:txBody>
      </p:sp>
      <p:sp>
        <p:nvSpPr>
          <p:cNvPr id="6148" name="Rectangle 7"/>
          <p:cNvSpPr>
            <a:spLocks noChangeArrowheads="1"/>
          </p:cNvSpPr>
          <p:nvPr/>
        </p:nvSpPr>
        <p:spPr bwMode="auto">
          <a:xfrm>
            <a:off x="990600" y="819150"/>
            <a:ext cx="7772400" cy="400050"/>
          </a:xfrm>
          <a:prstGeom prst="rect">
            <a:avLst/>
          </a:prstGeom>
          <a:noFill/>
          <a:ln w="9525">
            <a:noFill/>
            <a:miter lim="800000"/>
            <a:headEnd/>
            <a:tailEnd/>
          </a:ln>
        </p:spPr>
        <p:txBody>
          <a:bodyPr>
            <a:spAutoFit/>
          </a:bodyPr>
          <a:lstStyle/>
          <a:p>
            <a:r>
              <a:rPr lang="en-US" sz="2000" b="0" dirty="0">
                <a:solidFill>
                  <a:srgbClr val="0000FF"/>
                </a:solidFill>
                <a:hlinkClick r:id="rId4"/>
              </a:rPr>
              <a:t>http://</a:t>
            </a:r>
            <a:r>
              <a:rPr lang="en-US" sz="2000" b="0" dirty="0" smtClean="0">
                <a:solidFill>
                  <a:srgbClr val="0000FF"/>
                </a:solidFill>
                <a:hlinkClick r:id="rId4"/>
              </a:rPr>
              <a:t>venus.eas.asu.edu/WSRepository/SessionOnlineStore/Default.aspx</a:t>
            </a:r>
            <a:r>
              <a:rPr lang="en-US" sz="2000" b="0" dirty="0" smtClean="0">
                <a:solidFill>
                  <a:srgbClr val="0000FF"/>
                </a:solidFill>
              </a:rPr>
              <a:t> </a:t>
            </a:r>
            <a:endParaRPr lang="en-US" sz="2000" b="0" dirty="0">
              <a:solidFill>
                <a:srgbClr val="0000FF"/>
              </a:solidFill>
              <a:latin typeface="Arial" charset="0"/>
              <a:cs typeface="Arial" charset="0"/>
            </a:endParaRPr>
          </a:p>
        </p:txBody>
      </p:sp>
      <p:sp>
        <p:nvSpPr>
          <p:cNvPr id="7" name="Up Arrow 6"/>
          <p:cNvSpPr>
            <a:spLocks noChangeArrowheads="1"/>
          </p:cNvSpPr>
          <p:nvPr/>
        </p:nvSpPr>
        <p:spPr bwMode="auto">
          <a:xfrm rot="5400000">
            <a:off x="1032468" y="4648200"/>
            <a:ext cx="7620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573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181600"/>
            <a:ext cx="5702508"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Up Arrow 10"/>
          <p:cNvSpPr>
            <a:spLocks noChangeArrowheads="1"/>
          </p:cNvSpPr>
          <p:nvPr/>
        </p:nvSpPr>
        <p:spPr bwMode="auto">
          <a:xfrm rot="16200000" flipH="1">
            <a:off x="6492072" y="4663272"/>
            <a:ext cx="579455"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374552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57349"/>
                                        </p:tgtEl>
                                        <p:attrNameLst>
                                          <p:attrName>style.visibility</p:attrName>
                                        </p:attrNameLst>
                                      </p:cBhvr>
                                      <p:to>
                                        <p:strVal val="visible"/>
                                      </p:to>
                                    </p:set>
                                    <p:animEffect transition="in" filter="wipe(up)">
                                      <p:cBhvr>
                                        <p:cTn id="12" dur="500"/>
                                        <p:tgtEl>
                                          <p:spTgt spid="573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77343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Title 1"/>
          <p:cNvSpPr>
            <a:spLocks noGrp="1"/>
          </p:cNvSpPr>
          <p:nvPr>
            <p:ph type="title"/>
          </p:nvPr>
        </p:nvSpPr>
        <p:spPr/>
        <p:txBody>
          <a:bodyPr/>
          <a:lstStyle/>
          <a:p>
            <a:r>
              <a:rPr lang="en-US" smtClean="0"/>
              <a:t>Seller Page for Entering Information</a:t>
            </a:r>
          </a:p>
        </p:txBody>
      </p:sp>
      <p:sp>
        <p:nvSpPr>
          <p:cNvPr id="7171" name="Slide Number Placeholder 3"/>
          <p:cNvSpPr>
            <a:spLocks noGrp="1"/>
          </p:cNvSpPr>
          <p:nvPr>
            <p:ph type="sldNum" sz="quarter" idx="12"/>
          </p:nvPr>
        </p:nvSpPr>
        <p:spPr>
          <a:noFill/>
        </p:spPr>
        <p:txBody>
          <a:bodyPr/>
          <a:lstStyle/>
          <a:p>
            <a:fld id="{F19A0D7A-ADCF-4CEB-8C3D-B5E5C3DE0B27}" type="slidenum">
              <a:rPr lang="en-US" smtClean="0"/>
              <a:pPr/>
              <a:t>6</a:t>
            </a:fld>
            <a:endParaRPr lang="en-US" smtClean="0"/>
          </a:p>
        </p:txBody>
      </p:sp>
      <p:sp>
        <p:nvSpPr>
          <p:cNvPr id="7173" name="TextBox 5"/>
          <p:cNvSpPr txBox="1">
            <a:spLocks noChangeArrowheads="1"/>
          </p:cNvSpPr>
          <p:nvPr/>
        </p:nvSpPr>
        <p:spPr bwMode="auto">
          <a:xfrm>
            <a:off x="3325812" y="1038818"/>
            <a:ext cx="1692275" cy="461963"/>
          </a:xfrm>
          <a:prstGeom prst="rect">
            <a:avLst/>
          </a:prstGeom>
          <a:noFill/>
          <a:ln w="9525">
            <a:noFill/>
            <a:miter lim="800000"/>
            <a:headEnd/>
            <a:tailEnd/>
          </a:ln>
        </p:spPr>
        <p:txBody>
          <a:bodyPr wrap="none">
            <a:spAutoFit/>
          </a:bodyPr>
          <a:lstStyle/>
          <a:p>
            <a:r>
              <a:rPr lang="en-US" sz="2400" b="0" dirty="0">
                <a:latin typeface="Arial" charset="0"/>
                <a:cs typeface="Arial" charset="0"/>
              </a:rPr>
              <a:t>Seller.aspx</a:t>
            </a:r>
          </a:p>
        </p:txBody>
      </p:sp>
      <p:sp>
        <p:nvSpPr>
          <p:cNvPr id="7174" name="Left Arrow 6"/>
          <p:cNvSpPr>
            <a:spLocks noChangeArrowheads="1"/>
          </p:cNvSpPr>
          <p:nvPr/>
        </p:nvSpPr>
        <p:spPr bwMode="auto">
          <a:xfrm>
            <a:off x="2971800" y="4988169"/>
            <a:ext cx="473075" cy="457200"/>
          </a:xfrm>
          <a:prstGeom prst="leftArrow">
            <a:avLst>
              <a:gd name="adj1" fmla="val 50000"/>
              <a:gd name="adj2" fmla="val 50016"/>
            </a:avLst>
          </a:prstGeom>
          <a:solidFill>
            <a:schemeClr val="accent1"/>
          </a:solidFill>
          <a:ln w="9525" algn="ctr">
            <a:solidFill>
              <a:schemeClr val="tx1"/>
            </a:solidFill>
            <a:round/>
            <a:headEnd/>
            <a:tailEnd/>
          </a:ln>
        </p:spPr>
        <p:txBody>
          <a:bodyPr/>
          <a:lstStyle/>
          <a:p>
            <a:endParaRPr lang="en-US"/>
          </a:p>
        </p:txBody>
      </p:sp>
      <p:sp>
        <p:nvSpPr>
          <p:cNvPr id="2" name="Oval 1"/>
          <p:cNvSpPr/>
          <p:nvPr/>
        </p:nvSpPr>
        <p:spPr bwMode="auto">
          <a:xfrm>
            <a:off x="6781800" y="1676400"/>
            <a:ext cx="1257300" cy="5334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17730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225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1+#ppt_w/2"/>
                                          </p:val>
                                        </p:tav>
                                        <p:tav tm="100000">
                                          <p:val>
                                            <p:strVal val="#ppt_x"/>
                                          </p:val>
                                        </p:tav>
                                      </p:tavLst>
                                    </p:anim>
                                    <p:anim calcmode="lin" valueType="num">
                                      <p:cBhvr additive="base">
                                        <p:cTn id="14"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Returns to Default Page</a:t>
            </a:r>
          </a:p>
        </p:txBody>
      </p:sp>
      <p:sp>
        <p:nvSpPr>
          <p:cNvPr id="8195" name="Slide Number Placeholder 3"/>
          <p:cNvSpPr>
            <a:spLocks noGrp="1"/>
          </p:cNvSpPr>
          <p:nvPr>
            <p:ph type="sldNum" sz="quarter" idx="12"/>
          </p:nvPr>
        </p:nvSpPr>
        <p:spPr>
          <a:noFill/>
        </p:spPr>
        <p:txBody>
          <a:bodyPr/>
          <a:lstStyle/>
          <a:p>
            <a:fld id="{1703D601-05FC-4BE4-A867-5048F31DAB9D}" type="slidenum">
              <a:rPr lang="en-US" smtClean="0"/>
              <a:pPr/>
              <a:t>7</a:t>
            </a:fld>
            <a:endParaRPr lang="en-US" smtClean="0"/>
          </a:p>
        </p:txBody>
      </p:sp>
      <p:grpSp>
        <p:nvGrpSpPr>
          <p:cNvPr id="8196" name="Group 5"/>
          <p:cNvGrpSpPr>
            <a:grpSpLocks/>
          </p:cNvGrpSpPr>
          <p:nvPr/>
        </p:nvGrpSpPr>
        <p:grpSpPr bwMode="auto">
          <a:xfrm>
            <a:off x="765175" y="1143000"/>
            <a:ext cx="4876800" cy="5268913"/>
            <a:chOff x="6350" y="1008063"/>
            <a:chExt cx="3619500" cy="3910013"/>
          </a:xfrm>
        </p:grpSpPr>
        <p:pic>
          <p:nvPicPr>
            <p:cNvPr id="8201" name="Picture 6"/>
            <p:cNvPicPr>
              <a:picLocks noChangeAspect="1" noChangeArrowheads="1"/>
            </p:cNvPicPr>
            <p:nvPr/>
          </p:nvPicPr>
          <p:blipFill>
            <a:blip r:embed="rId3" cstate="print"/>
            <a:srcRect/>
            <a:stretch>
              <a:fillRect/>
            </a:stretch>
          </p:blipFill>
          <p:spPr bwMode="auto">
            <a:xfrm>
              <a:off x="60325" y="1195388"/>
              <a:ext cx="3559175" cy="3375025"/>
            </a:xfrm>
            <a:prstGeom prst="rect">
              <a:avLst/>
            </a:prstGeom>
            <a:noFill/>
            <a:ln w="9525">
              <a:noFill/>
              <a:miter lim="800000"/>
              <a:headEnd/>
              <a:tailEnd/>
            </a:ln>
          </p:spPr>
        </p:pic>
        <p:sp>
          <p:nvSpPr>
            <p:cNvPr id="8202" name="Freeform 8"/>
            <p:cNvSpPr>
              <a:spLocks noEditPoints="1"/>
            </p:cNvSpPr>
            <p:nvPr/>
          </p:nvSpPr>
          <p:spPr bwMode="auto">
            <a:xfrm>
              <a:off x="6350" y="1008063"/>
              <a:ext cx="3619500" cy="3910013"/>
            </a:xfrm>
            <a:custGeom>
              <a:avLst/>
              <a:gdLst>
                <a:gd name="T0" fmla="*/ 0 w 4752"/>
                <a:gd name="T1" fmla="*/ 2147483647 h 5136"/>
                <a:gd name="T2" fmla="*/ 2147483647 w 4752"/>
                <a:gd name="T3" fmla="*/ 0 h 5136"/>
                <a:gd name="T4" fmla="*/ 2147483647 w 4752"/>
                <a:gd name="T5" fmla="*/ 0 h 5136"/>
                <a:gd name="T6" fmla="*/ 2147483647 w 4752"/>
                <a:gd name="T7" fmla="*/ 2147483647 h 5136"/>
                <a:gd name="T8" fmla="*/ 2147483647 w 4752"/>
                <a:gd name="T9" fmla="*/ 2147483647 h 5136"/>
                <a:gd name="T10" fmla="*/ 2147483647 w 4752"/>
                <a:gd name="T11" fmla="*/ 2147483647 h 5136"/>
                <a:gd name="T12" fmla="*/ 2147483647 w 4752"/>
                <a:gd name="T13" fmla="*/ 2147483647 h 5136"/>
                <a:gd name="T14" fmla="*/ 0 w 4752"/>
                <a:gd name="T15" fmla="*/ 2147483647 h 5136"/>
                <a:gd name="T16" fmla="*/ 0 w 4752"/>
                <a:gd name="T17" fmla="*/ 2147483647 h 5136"/>
                <a:gd name="T18" fmla="*/ 2147483647 w 4752"/>
                <a:gd name="T19" fmla="*/ 2147483647 h 5136"/>
                <a:gd name="T20" fmla="*/ 2147483647 w 4752"/>
                <a:gd name="T21" fmla="*/ 2147483647 h 5136"/>
                <a:gd name="T22" fmla="*/ 2147483647 w 4752"/>
                <a:gd name="T23" fmla="*/ 2147483647 h 5136"/>
                <a:gd name="T24" fmla="*/ 2147483647 w 4752"/>
                <a:gd name="T25" fmla="*/ 2147483647 h 5136"/>
                <a:gd name="T26" fmla="*/ 2147483647 w 4752"/>
                <a:gd name="T27" fmla="*/ 2147483647 h 5136"/>
                <a:gd name="T28" fmla="*/ 2147483647 w 4752"/>
                <a:gd name="T29" fmla="*/ 2147483647 h 5136"/>
                <a:gd name="T30" fmla="*/ 2147483647 w 4752"/>
                <a:gd name="T31" fmla="*/ 2147483647 h 5136"/>
                <a:gd name="T32" fmla="*/ 2147483647 w 4752"/>
                <a:gd name="T33" fmla="*/ 2147483647 h 5136"/>
                <a:gd name="T34" fmla="*/ 2147483647 w 4752"/>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52"/>
                <a:gd name="T55" fmla="*/ 0 h 5136"/>
                <a:gd name="T56" fmla="*/ 4752 w 4752"/>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52" h="5136">
                  <a:moveTo>
                    <a:pt x="0" y="8"/>
                  </a:moveTo>
                  <a:cubicBezTo>
                    <a:pt x="0" y="4"/>
                    <a:pt x="4" y="0"/>
                    <a:pt x="8" y="0"/>
                  </a:cubicBezTo>
                  <a:lnTo>
                    <a:pt x="4744" y="0"/>
                  </a:lnTo>
                  <a:cubicBezTo>
                    <a:pt x="4749" y="0"/>
                    <a:pt x="4752" y="4"/>
                    <a:pt x="4752" y="8"/>
                  </a:cubicBezTo>
                  <a:lnTo>
                    <a:pt x="4752" y="5128"/>
                  </a:lnTo>
                  <a:cubicBezTo>
                    <a:pt x="4752" y="5133"/>
                    <a:pt x="4749" y="5136"/>
                    <a:pt x="4744" y="5136"/>
                  </a:cubicBezTo>
                  <a:lnTo>
                    <a:pt x="8" y="5136"/>
                  </a:lnTo>
                  <a:cubicBezTo>
                    <a:pt x="4" y="5136"/>
                    <a:pt x="0" y="5133"/>
                    <a:pt x="0" y="5128"/>
                  </a:cubicBezTo>
                  <a:lnTo>
                    <a:pt x="0" y="8"/>
                  </a:lnTo>
                  <a:close/>
                  <a:moveTo>
                    <a:pt x="16" y="5128"/>
                  </a:moveTo>
                  <a:lnTo>
                    <a:pt x="8" y="5120"/>
                  </a:lnTo>
                  <a:lnTo>
                    <a:pt x="4744" y="5120"/>
                  </a:lnTo>
                  <a:lnTo>
                    <a:pt x="4736" y="5128"/>
                  </a:lnTo>
                  <a:lnTo>
                    <a:pt x="4736" y="8"/>
                  </a:lnTo>
                  <a:lnTo>
                    <a:pt x="4744"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
        <p:nvSpPr>
          <p:cNvPr id="10" name="Up Arrow 9"/>
          <p:cNvSpPr>
            <a:spLocks noChangeArrowheads="1"/>
          </p:cNvSpPr>
          <p:nvPr/>
        </p:nvSpPr>
        <p:spPr bwMode="auto">
          <a:xfrm rot="5400000">
            <a:off x="152400" y="5410200"/>
            <a:ext cx="7620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grpSp>
        <p:nvGrpSpPr>
          <p:cNvPr id="3" name="Group 12"/>
          <p:cNvGrpSpPr>
            <a:grpSpLocks/>
          </p:cNvGrpSpPr>
          <p:nvPr/>
        </p:nvGrpSpPr>
        <p:grpSpPr bwMode="auto">
          <a:xfrm>
            <a:off x="6248400" y="1062038"/>
            <a:ext cx="2438400" cy="5395912"/>
            <a:chOff x="7173913" y="1008063"/>
            <a:chExt cx="1766888" cy="3910013"/>
          </a:xfrm>
        </p:grpSpPr>
        <p:pic>
          <p:nvPicPr>
            <p:cNvPr id="8199" name="Picture 5"/>
            <p:cNvPicPr>
              <a:picLocks noChangeAspect="1" noChangeArrowheads="1"/>
            </p:cNvPicPr>
            <p:nvPr/>
          </p:nvPicPr>
          <p:blipFill>
            <a:blip r:embed="rId4" cstate="print"/>
            <a:srcRect/>
            <a:stretch>
              <a:fillRect/>
            </a:stretch>
          </p:blipFill>
          <p:spPr bwMode="auto">
            <a:xfrm>
              <a:off x="7180263" y="1062038"/>
              <a:ext cx="1730375" cy="2655888"/>
            </a:xfrm>
            <a:prstGeom prst="rect">
              <a:avLst/>
            </a:prstGeom>
            <a:noFill/>
            <a:ln w="9525">
              <a:noFill/>
              <a:miter lim="800000"/>
              <a:headEnd/>
              <a:tailEnd/>
            </a:ln>
          </p:spPr>
        </p:pic>
        <p:sp>
          <p:nvSpPr>
            <p:cNvPr id="8200" name="Freeform 10"/>
            <p:cNvSpPr>
              <a:spLocks noEditPoints="1"/>
            </p:cNvSpPr>
            <p:nvPr/>
          </p:nvSpPr>
          <p:spPr bwMode="auto">
            <a:xfrm>
              <a:off x="7173913" y="1008063"/>
              <a:ext cx="1766888" cy="3910013"/>
            </a:xfrm>
            <a:custGeom>
              <a:avLst/>
              <a:gdLst>
                <a:gd name="T0" fmla="*/ 0 w 2320"/>
                <a:gd name="T1" fmla="*/ 2147483647 h 5136"/>
                <a:gd name="T2" fmla="*/ 2147483647 w 2320"/>
                <a:gd name="T3" fmla="*/ 0 h 5136"/>
                <a:gd name="T4" fmla="*/ 2147483647 w 2320"/>
                <a:gd name="T5" fmla="*/ 0 h 5136"/>
                <a:gd name="T6" fmla="*/ 2147483647 w 2320"/>
                <a:gd name="T7" fmla="*/ 2147483647 h 5136"/>
                <a:gd name="T8" fmla="*/ 2147483647 w 2320"/>
                <a:gd name="T9" fmla="*/ 2147483647 h 5136"/>
                <a:gd name="T10" fmla="*/ 2147483647 w 2320"/>
                <a:gd name="T11" fmla="*/ 2147483647 h 5136"/>
                <a:gd name="T12" fmla="*/ 2147483647 w 2320"/>
                <a:gd name="T13" fmla="*/ 2147483647 h 5136"/>
                <a:gd name="T14" fmla="*/ 0 w 2320"/>
                <a:gd name="T15" fmla="*/ 2147483647 h 5136"/>
                <a:gd name="T16" fmla="*/ 0 w 2320"/>
                <a:gd name="T17" fmla="*/ 2147483647 h 5136"/>
                <a:gd name="T18" fmla="*/ 2147483647 w 2320"/>
                <a:gd name="T19" fmla="*/ 2147483647 h 5136"/>
                <a:gd name="T20" fmla="*/ 2147483647 w 2320"/>
                <a:gd name="T21" fmla="*/ 2147483647 h 5136"/>
                <a:gd name="T22" fmla="*/ 2147483647 w 2320"/>
                <a:gd name="T23" fmla="*/ 2147483647 h 5136"/>
                <a:gd name="T24" fmla="*/ 2147483647 w 2320"/>
                <a:gd name="T25" fmla="*/ 2147483647 h 5136"/>
                <a:gd name="T26" fmla="*/ 2147483647 w 2320"/>
                <a:gd name="T27" fmla="*/ 2147483647 h 5136"/>
                <a:gd name="T28" fmla="*/ 2147483647 w 2320"/>
                <a:gd name="T29" fmla="*/ 2147483647 h 5136"/>
                <a:gd name="T30" fmla="*/ 2147483647 w 2320"/>
                <a:gd name="T31" fmla="*/ 2147483647 h 5136"/>
                <a:gd name="T32" fmla="*/ 2147483647 w 2320"/>
                <a:gd name="T33" fmla="*/ 2147483647 h 5136"/>
                <a:gd name="T34" fmla="*/ 2147483647 w 2320"/>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0"/>
                <a:gd name="T55" fmla="*/ 0 h 5136"/>
                <a:gd name="T56" fmla="*/ 2320 w 2320"/>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0" h="5136">
                  <a:moveTo>
                    <a:pt x="0" y="8"/>
                  </a:moveTo>
                  <a:cubicBezTo>
                    <a:pt x="0" y="4"/>
                    <a:pt x="4" y="0"/>
                    <a:pt x="8" y="0"/>
                  </a:cubicBezTo>
                  <a:lnTo>
                    <a:pt x="2312" y="0"/>
                  </a:lnTo>
                  <a:cubicBezTo>
                    <a:pt x="2317" y="0"/>
                    <a:pt x="2320" y="4"/>
                    <a:pt x="2320" y="8"/>
                  </a:cubicBezTo>
                  <a:lnTo>
                    <a:pt x="2320" y="5128"/>
                  </a:lnTo>
                  <a:cubicBezTo>
                    <a:pt x="2320" y="5133"/>
                    <a:pt x="2317" y="5136"/>
                    <a:pt x="2312" y="5136"/>
                  </a:cubicBezTo>
                  <a:lnTo>
                    <a:pt x="8" y="5136"/>
                  </a:lnTo>
                  <a:cubicBezTo>
                    <a:pt x="4" y="5136"/>
                    <a:pt x="0" y="5133"/>
                    <a:pt x="0" y="5128"/>
                  </a:cubicBezTo>
                  <a:lnTo>
                    <a:pt x="0" y="8"/>
                  </a:lnTo>
                  <a:close/>
                  <a:moveTo>
                    <a:pt x="16" y="5128"/>
                  </a:moveTo>
                  <a:lnTo>
                    <a:pt x="8" y="5120"/>
                  </a:lnTo>
                  <a:lnTo>
                    <a:pt x="2312" y="5120"/>
                  </a:lnTo>
                  <a:lnTo>
                    <a:pt x="2304" y="5128"/>
                  </a:lnTo>
                  <a:lnTo>
                    <a:pt x="2304" y="8"/>
                  </a:lnTo>
                  <a:lnTo>
                    <a:pt x="2312"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Tree>
    <p:extLst>
      <p:ext uri="{BB962C8B-B14F-4D97-AF65-F5344CB8AC3E}">
        <p14:creationId xmlns:p14="http://schemas.microsoft.com/office/powerpoint/2010/main" val="1529179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Default.aspx.cs  -- Book Class Definition</a:t>
            </a:r>
          </a:p>
        </p:txBody>
      </p:sp>
      <p:sp>
        <p:nvSpPr>
          <p:cNvPr id="9219" name="Content Placeholder 2"/>
          <p:cNvSpPr>
            <a:spLocks noGrp="1"/>
          </p:cNvSpPr>
          <p:nvPr>
            <p:ph idx="1"/>
          </p:nvPr>
        </p:nvSpPr>
        <p:spPr>
          <a:xfrm>
            <a:off x="914400" y="1219200"/>
            <a:ext cx="8001000" cy="5410200"/>
          </a:xfrm>
        </p:spPr>
        <p:txBody>
          <a:bodyPr/>
          <a:lstStyle/>
          <a:p>
            <a:pPr>
              <a:buFont typeface="Wingdings" pitchFamily="2" charset="2"/>
              <a:buNone/>
              <a:defRPr/>
            </a:pPr>
            <a:r>
              <a:rPr lang="en-US" sz="2400" dirty="0" smtClean="0">
                <a:latin typeface="Arial" charset="0"/>
                <a:cs typeface="Arial" charset="0"/>
              </a:rPr>
              <a:t>public class </a:t>
            </a:r>
            <a:r>
              <a:rPr lang="en-US" sz="2400" dirty="0" smtClean="0">
                <a:solidFill>
                  <a:srgbClr val="0000FF"/>
                </a:solidFill>
                <a:latin typeface="Arial" charset="0"/>
                <a:cs typeface="Arial" charset="0"/>
              </a:rPr>
              <a:t>Book </a:t>
            </a:r>
            <a:endParaRPr lang="en-US" sz="2400" dirty="0" smtClean="0">
              <a:latin typeface="Arial" charset="0"/>
              <a:cs typeface="Arial" charset="0"/>
            </a:endParaRPr>
          </a:p>
          <a:p>
            <a:pPr>
              <a:buFont typeface="Wingdings" pitchFamily="2" charset="2"/>
              <a:buNone/>
              <a:defRPr/>
            </a:pPr>
            <a:r>
              <a:rPr lang="en-US" sz="2400" dirty="0" smtClean="0">
                <a:latin typeface="Arial" charset="0"/>
                <a:cs typeface="Arial" charset="0"/>
              </a:rPr>
              <a:t>{	public string _Title;</a:t>
            </a:r>
          </a:p>
          <a:p>
            <a:pPr>
              <a:buFont typeface="Wingdings" pitchFamily="2" charset="2"/>
              <a:buNone/>
              <a:defRPr/>
            </a:pPr>
            <a:r>
              <a:rPr lang="en-US" sz="2400" dirty="0" smtClean="0">
                <a:latin typeface="Arial" charset="0"/>
                <a:cs typeface="Arial" charset="0"/>
              </a:rPr>
              <a:t>    public string _</a:t>
            </a:r>
            <a:r>
              <a:rPr lang="en-US" sz="2400" dirty="0" err="1" smtClean="0">
                <a:latin typeface="Arial" charset="0"/>
                <a:cs typeface="Arial" charset="0"/>
              </a:rPr>
              <a:t>Isbn</a:t>
            </a:r>
            <a:r>
              <a:rPr lang="en-US" sz="2400" dirty="0" smtClean="0">
                <a:latin typeface="Arial" charset="0"/>
                <a:cs typeface="Arial" charset="0"/>
              </a:rPr>
              <a:t>;</a:t>
            </a:r>
          </a:p>
          <a:p>
            <a:pPr>
              <a:buFont typeface="Wingdings" pitchFamily="2" charset="2"/>
              <a:buNone/>
              <a:defRPr/>
            </a:pPr>
            <a:r>
              <a:rPr lang="en-US" sz="2400" dirty="0" smtClean="0">
                <a:latin typeface="Arial" charset="0"/>
                <a:cs typeface="Arial" charset="0"/>
              </a:rPr>
              <a:t>    public double _Price;</a:t>
            </a:r>
          </a:p>
          <a:p>
            <a:pPr>
              <a:buFont typeface="Wingdings" pitchFamily="2" charset="2"/>
              <a:buNone/>
              <a:defRPr/>
            </a:pPr>
            <a:r>
              <a:rPr lang="en-US" sz="2400" dirty="0" smtClean="0">
                <a:latin typeface="Arial" charset="0"/>
                <a:cs typeface="Arial" charset="0"/>
              </a:rPr>
              <a:t>    public </a:t>
            </a:r>
            <a:r>
              <a:rPr lang="en-US" sz="2400" dirty="0" err="1" smtClean="0">
                <a:latin typeface="Arial" charset="0"/>
                <a:cs typeface="Arial" charset="0"/>
              </a:rPr>
              <a:t>bool</a:t>
            </a:r>
            <a:r>
              <a:rPr lang="en-US" sz="2400" dirty="0" smtClean="0">
                <a:latin typeface="Arial" charset="0"/>
                <a:cs typeface="Arial" charset="0"/>
              </a:rPr>
              <a:t> _</a:t>
            </a:r>
            <a:r>
              <a:rPr lang="en-US" sz="2400" dirty="0" err="1" smtClean="0">
                <a:latin typeface="Arial" charset="0"/>
                <a:cs typeface="Arial" charset="0"/>
              </a:rPr>
              <a:t>InCart</a:t>
            </a:r>
            <a:r>
              <a:rPr lang="en-US" sz="2400" dirty="0" smtClean="0">
                <a:latin typeface="Arial" charset="0"/>
                <a:cs typeface="Arial" charset="0"/>
              </a:rPr>
              <a:t>;   </a:t>
            </a:r>
            <a:r>
              <a:rPr lang="en-US" sz="2400" dirty="0" smtClean="0">
                <a:solidFill>
                  <a:srgbClr val="A4D9E6"/>
                </a:solidFill>
                <a:latin typeface="Arial" charset="0"/>
                <a:cs typeface="Arial" charset="0"/>
              </a:rPr>
              <a:t>// whether the book is in cart</a:t>
            </a:r>
          </a:p>
          <a:p>
            <a:pPr>
              <a:buFont typeface="Wingdings" pitchFamily="2" charset="2"/>
              <a:buNone/>
              <a:defRPr/>
            </a:pPr>
            <a:r>
              <a:rPr lang="en-US" sz="2400" dirty="0" smtClean="0">
                <a:latin typeface="Arial" charset="0"/>
                <a:cs typeface="Arial" charset="0"/>
              </a:rPr>
              <a:t>    public Book(</a:t>
            </a:r>
            <a:r>
              <a:rPr lang="en-US" sz="2400" dirty="0" smtClean="0">
                <a:solidFill>
                  <a:schemeClr val="accent1">
                    <a:lumMod val="75000"/>
                  </a:schemeClr>
                </a:solidFill>
                <a:latin typeface="Arial" charset="0"/>
                <a:cs typeface="Arial" charset="0"/>
              </a:rPr>
              <a:t>string</a:t>
            </a:r>
            <a:r>
              <a:rPr lang="en-US" sz="2400" dirty="0" smtClean="0">
                <a:latin typeface="Arial" charset="0"/>
                <a:cs typeface="Arial" charset="0"/>
              </a:rPr>
              <a:t> title, </a:t>
            </a:r>
            <a:r>
              <a:rPr lang="en-US" sz="2400" dirty="0" smtClean="0">
                <a:solidFill>
                  <a:schemeClr val="accent1">
                    <a:lumMod val="75000"/>
                  </a:schemeClr>
                </a:solidFill>
                <a:latin typeface="Arial" charset="0"/>
                <a:cs typeface="Arial" charset="0"/>
              </a:rPr>
              <a:t>string</a:t>
            </a:r>
            <a:r>
              <a:rPr lang="en-US" sz="2400" dirty="0" smtClean="0">
                <a:latin typeface="Arial" charset="0"/>
                <a:cs typeface="Arial" charset="0"/>
              </a:rPr>
              <a:t> </a:t>
            </a:r>
            <a:r>
              <a:rPr lang="en-US" sz="2400" dirty="0" err="1" smtClean="0">
                <a:latin typeface="Arial" charset="0"/>
                <a:cs typeface="Arial" charset="0"/>
              </a:rPr>
              <a:t>isbn</a:t>
            </a:r>
            <a:r>
              <a:rPr lang="en-US" sz="2400" dirty="0" smtClean="0">
                <a:latin typeface="Arial" charset="0"/>
                <a:cs typeface="Arial" charset="0"/>
              </a:rPr>
              <a:t>, </a:t>
            </a:r>
            <a:r>
              <a:rPr lang="en-US" sz="2400" dirty="0" smtClean="0">
                <a:solidFill>
                  <a:schemeClr val="accent1">
                    <a:lumMod val="75000"/>
                  </a:schemeClr>
                </a:solidFill>
                <a:latin typeface="Arial" charset="0"/>
                <a:cs typeface="Arial" charset="0"/>
              </a:rPr>
              <a:t>double</a:t>
            </a:r>
            <a:r>
              <a:rPr lang="en-US" sz="2400" dirty="0" smtClean="0">
                <a:latin typeface="Arial" charset="0"/>
                <a:cs typeface="Arial" charset="0"/>
              </a:rPr>
              <a:t> price)</a:t>
            </a:r>
          </a:p>
          <a:p>
            <a:pPr>
              <a:buFont typeface="Wingdings" pitchFamily="2" charset="2"/>
              <a:buNone/>
              <a:defRPr/>
            </a:pPr>
            <a:r>
              <a:rPr lang="en-US" sz="2400" dirty="0" smtClean="0">
                <a:latin typeface="Arial" charset="0"/>
                <a:cs typeface="Arial" charset="0"/>
              </a:rPr>
              <a:t>	{	_Title = title;</a:t>
            </a:r>
          </a:p>
          <a:p>
            <a:pPr>
              <a:buFont typeface="Wingdings" pitchFamily="2" charset="2"/>
              <a:buNone/>
              <a:defRPr/>
            </a:pPr>
            <a:r>
              <a:rPr lang="en-US" sz="2400" dirty="0" smtClean="0">
                <a:latin typeface="Arial" charset="0"/>
                <a:cs typeface="Arial" charset="0"/>
              </a:rPr>
              <a:t>      	_</a:t>
            </a:r>
            <a:r>
              <a:rPr lang="en-US" sz="2400" dirty="0" err="1" smtClean="0">
                <a:latin typeface="Arial" charset="0"/>
                <a:cs typeface="Arial" charset="0"/>
              </a:rPr>
              <a:t>Isbn</a:t>
            </a:r>
            <a:r>
              <a:rPr lang="en-US" sz="2400" dirty="0" smtClean="0">
                <a:latin typeface="Arial" charset="0"/>
                <a:cs typeface="Arial" charset="0"/>
              </a:rPr>
              <a:t> = </a:t>
            </a:r>
            <a:r>
              <a:rPr lang="en-US" sz="2400" dirty="0" err="1" smtClean="0">
                <a:latin typeface="Arial" charset="0"/>
                <a:cs typeface="Arial" charset="0"/>
              </a:rPr>
              <a:t>isbn</a:t>
            </a:r>
            <a:r>
              <a:rPr lang="en-US" sz="2400" dirty="0" smtClean="0">
                <a:latin typeface="Arial" charset="0"/>
                <a:cs typeface="Arial" charset="0"/>
              </a:rPr>
              <a:t>;</a:t>
            </a:r>
          </a:p>
          <a:p>
            <a:pPr>
              <a:buFont typeface="Wingdings" pitchFamily="2" charset="2"/>
              <a:buNone/>
              <a:defRPr/>
            </a:pPr>
            <a:r>
              <a:rPr lang="en-US" sz="2400" dirty="0" smtClean="0">
                <a:latin typeface="Arial" charset="0"/>
                <a:cs typeface="Arial" charset="0"/>
              </a:rPr>
              <a:t>        	_Price = price;</a:t>
            </a:r>
          </a:p>
          <a:p>
            <a:pPr>
              <a:buFont typeface="Wingdings" pitchFamily="2" charset="2"/>
              <a:buNone/>
              <a:defRPr/>
            </a:pPr>
            <a:r>
              <a:rPr lang="en-US" sz="2400" dirty="0" smtClean="0">
                <a:latin typeface="Arial" charset="0"/>
                <a:cs typeface="Arial" charset="0"/>
              </a:rPr>
              <a:t>        	_</a:t>
            </a:r>
            <a:r>
              <a:rPr lang="en-US" sz="2400" dirty="0" err="1" smtClean="0">
                <a:latin typeface="Arial" charset="0"/>
                <a:cs typeface="Arial" charset="0"/>
              </a:rPr>
              <a:t>InCart</a:t>
            </a:r>
            <a:r>
              <a:rPr lang="en-US" sz="2400" dirty="0" smtClean="0">
                <a:latin typeface="Arial" charset="0"/>
                <a:cs typeface="Arial" charset="0"/>
              </a:rPr>
              <a:t> = false;</a:t>
            </a:r>
          </a:p>
          <a:p>
            <a:pPr>
              <a:buFont typeface="Wingdings" pitchFamily="2" charset="2"/>
              <a:buNone/>
              <a:defRPr/>
            </a:pPr>
            <a:r>
              <a:rPr lang="en-US" sz="2400" dirty="0" smtClean="0">
                <a:latin typeface="Arial" charset="0"/>
                <a:cs typeface="Arial" charset="0"/>
              </a:rPr>
              <a:t>    }</a:t>
            </a:r>
          </a:p>
          <a:p>
            <a:pPr>
              <a:buFont typeface="Wingdings" pitchFamily="2" charset="2"/>
              <a:buNone/>
              <a:defRPr/>
            </a:pPr>
            <a:r>
              <a:rPr lang="en-US" sz="2400" dirty="0" smtClean="0">
                <a:latin typeface="Arial" charset="0"/>
                <a:cs typeface="Arial" charset="0"/>
              </a:rPr>
              <a:t>}</a:t>
            </a:r>
          </a:p>
          <a:p>
            <a:pPr>
              <a:buFont typeface="Wingdings" pitchFamily="2" charset="2"/>
              <a:buNone/>
              <a:defRPr/>
            </a:pPr>
            <a:endParaRPr lang="en-US" sz="2400" dirty="0" smtClean="0">
              <a:latin typeface="Arial" charset="0"/>
              <a:cs typeface="Arial" charset="0"/>
            </a:endParaRPr>
          </a:p>
          <a:p>
            <a:pPr>
              <a:buFont typeface="Wingdings" pitchFamily="2" charset="2"/>
              <a:buNone/>
              <a:defRPr/>
            </a:pPr>
            <a:endParaRPr lang="en-US" sz="2400" dirty="0" smtClean="0">
              <a:latin typeface="Arial" charset="0"/>
              <a:cs typeface="Arial" charset="0"/>
            </a:endParaRPr>
          </a:p>
        </p:txBody>
      </p:sp>
      <p:sp>
        <p:nvSpPr>
          <p:cNvPr id="9220" name="Slide Number Placeholder 3"/>
          <p:cNvSpPr>
            <a:spLocks noGrp="1"/>
          </p:cNvSpPr>
          <p:nvPr>
            <p:ph type="sldNum" sz="quarter" idx="12"/>
          </p:nvPr>
        </p:nvSpPr>
        <p:spPr>
          <a:noFill/>
        </p:spPr>
        <p:txBody>
          <a:bodyPr/>
          <a:lstStyle/>
          <a:p>
            <a:fld id="{0952A3BF-A0EA-4A80-8773-FD05100C4F8F}" type="slidenum">
              <a:rPr lang="en-US" smtClean="0"/>
              <a:pPr/>
              <a:t>8</a:t>
            </a:fld>
            <a:endParaRPr lang="en-US" smtClean="0"/>
          </a:p>
        </p:txBody>
      </p:sp>
      <p:sp>
        <p:nvSpPr>
          <p:cNvPr id="9221" name="Rounded Rectangular Callout 4"/>
          <p:cNvSpPr>
            <a:spLocks noChangeArrowheads="1"/>
          </p:cNvSpPr>
          <p:nvPr/>
        </p:nvSpPr>
        <p:spPr bwMode="auto">
          <a:xfrm>
            <a:off x="5181600" y="4800600"/>
            <a:ext cx="2667000" cy="1143000"/>
          </a:xfrm>
          <a:prstGeom prst="wedgeRoundRectCallout">
            <a:avLst>
              <a:gd name="adj1" fmla="val -116880"/>
              <a:gd name="adj2" fmla="val -128773"/>
              <a:gd name="adj3" fmla="val 16667"/>
            </a:avLst>
          </a:prstGeom>
          <a:solidFill>
            <a:srgbClr val="FFFFCC"/>
          </a:solidFill>
          <a:ln w="9525" algn="ctr">
            <a:solidFill>
              <a:schemeClr val="tx1"/>
            </a:solidFill>
            <a:round/>
            <a:headEnd/>
            <a:tailEnd/>
          </a:ln>
        </p:spPr>
        <p:txBody>
          <a:bodyPr/>
          <a:lstStyle/>
          <a:p>
            <a:r>
              <a:rPr lang="en-US" b="0"/>
              <a:t>The constructor loads the parameter values into the class variables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2162175"/>
            <a:ext cx="32956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3" name="Title 1"/>
          <p:cNvSpPr>
            <a:spLocks noGrp="1"/>
          </p:cNvSpPr>
          <p:nvPr>
            <p:ph type="title"/>
          </p:nvPr>
        </p:nvSpPr>
        <p:spPr/>
        <p:txBody>
          <a:bodyPr/>
          <a:lstStyle/>
          <a:p>
            <a:r>
              <a:rPr lang="en-US" dirty="0" err="1" smtClean="0"/>
              <a:t>Seller.aspx.cs</a:t>
            </a:r>
            <a:endParaRPr lang="en-US" dirty="0" smtClean="0"/>
          </a:p>
        </p:txBody>
      </p:sp>
      <p:sp>
        <p:nvSpPr>
          <p:cNvPr id="10244" name="Slide Number Placeholder 3"/>
          <p:cNvSpPr>
            <a:spLocks noGrp="1"/>
          </p:cNvSpPr>
          <p:nvPr>
            <p:ph type="sldNum" sz="quarter" idx="12"/>
          </p:nvPr>
        </p:nvSpPr>
        <p:spPr>
          <a:noFill/>
        </p:spPr>
        <p:txBody>
          <a:bodyPr/>
          <a:lstStyle/>
          <a:p>
            <a:fld id="{56DC6186-A3C3-4D80-BFA7-A8B6687E8667}" type="slidenum">
              <a:rPr lang="en-US" smtClean="0"/>
              <a:pPr/>
              <a:t>9</a:t>
            </a:fld>
            <a:endParaRPr lang="en-US" smtClean="0"/>
          </a:p>
        </p:txBody>
      </p:sp>
      <p:sp>
        <p:nvSpPr>
          <p:cNvPr id="10245" name="Content Placeholder 2"/>
          <p:cNvSpPr>
            <a:spLocks noGrp="1"/>
          </p:cNvSpPr>
          <p:nvPr>
            <p:ph idx="1"/>
          </p:nvPr>
        </p:nvSpPr>
        <p:spPr>
          <a:xfrm>
            <a:off x="228600" y="1066800"/>
            <a:ext cx="8839200" cy="5638800"/>
          </a:xfrm>
        </p:spPr>
        <p:txBody>
          <a:bodyPr/>
          <a:lstStyle/>
          <a:p>
            <a:pPr>
              <a:buNone/>
            </a:pPr>
            <a:r>
              <a:rPr lang="en-US" sz="1800" dirty="0" smtClean="0">
                <a:latin typeface="Arial" charset="0"/>
                <a:cs typeface="Arial" charset="0"/>
              </a:rPr>
              <a:t>public </a:t>
            </a:r>
            <a:r>
              <a:rPr lang="en-US" sz="1800" dirty="0">
                <a:latin typeface="Arial" charset="0"/>
                <a:cs typeface="Arial" charset="0"/>
              </a:rPr>
              <a:t>partial class Seller : </a:t>
            </a:r>
            <a:r>
              <a:rPr lang="en-US" sz="1800" dirty="0" err="1" smtClean="0">
                <a:latin typeface="Arial" charset="0"/>
                <a:cs typeface="Arial" charset="0"/>
              </a:rPr>
              <a:t>System.Web.UI.Page</a:t>
            </a:r>
            <a:r>
              <a:rPr lang="en-US" sz="1800" dirty="0" smtClean="0">
                <a:latin typeface="Arial" charset="0"/>
                <a:cs typeface="Arial" charset="0"/>
              </a:rPr>
              <a:t> {</a:t>
            </a:r>
            <a:endParaRPr lang="en-US" sz="1800" dirty="0">
              <a:latin typeface="Arial" charset="0"/>
              <a:cs typeface="Arial" charset="0"/>
            </a:endParaRPr>
          </a:p>
          <a:p>
            <a:pPr>
              <a:buNone/>
            </a:pPr>
            <a:r>
              <a:rPr lang="en-US" sz="1800" dirty="0">
                <a:latin typeface="Arial" charset="0"/>
                <a:cs typeface="Arial" charset="0"/>
              </a:rPr>
              <a:t>    protected void </a:t>
            </a:r>
            <a:r>
              <a:rPr lang="en-US" sz="1800" dirty="0" err="1">
                <a:latin typeface="Arial" charset="0"/>
                <a:cs typeface="Arial" charset="0"/>
              </a:rPr>
              <a:t>Page_Load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 {  }</a:t>
            </a:r>
            <a:endParaRPr lang="en-US" sz="1800" dirty="0">
              <a:latin typeface="Arial" charset="0"/>
              <a:cs typeface="Arial" charset="0"/>
            </a:endParaRPr>
          </a:p>
          <a:p>
            <a:pPr>
              <a:buNone/>
            </a:pPr>
            <a:r>
              <a:rPr lang="en-US" sz="1800" dirty="0" smtClean="0">
                <a:latin typeface="Arial" charset="0"/>
                <a:cs typeface="Arial" charset="0"/>
              </a:rPr>
              <a:t>    </a:t>
            </a:r>
            <a:r>
              <a:rPr lang="en-US" sz="1800" dirty="0">
                <a:latin typeface="Arial" charset="0"/>
                <a:cs typeface="Arial" charset="0"/>
              </a:rPr>
              <a:t>protected void </a:t>
            </a:r>
            <a:r>
              <a:rPr lang="en-US" sz="1800" dirty="0" err="1">
                <a:latin typeface="Arial" charset="0"/>
                <a:cs typeface="Arial" charset="0"/>
              </a:rPr>
              <a:t>btnSubmitBook_Click</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 {</a:t>
            </a:r>
            <a:endParaRPr lang="en-US" sz="1800" dirty="0">
              <a:latin typeface="Arial" charset="0"/>
              <a:cs typeface="Arial" charset="0"/>
            </a:endParaRPr>
          </a:p>
          <a:p>
            <a:pPr>
              <a:buNone/>
            </a:pPr>
            <a:r>
              <a:rPr lang="en-US" sz="1800" dirty="0">
                <a:latin typeface="Arial" charset="0"/>
                <a:cs typeface="Arial" charset="0"/>
              </a:rPr>
              <a:t>        string title = </a:t>
            </a:r>
            <a:r>
              <a:rPr lang="en-US" sz="1800" dirty="0" err="1">
                <a:latin typeface="Arial" charset="0"/>
                <a:cs typeface="Arial" charset="0"/>
              </a:rPr>
              <a:t>txtTitle.Text</a:t>
            </a:r>
            <a:r>
              <a:rPr lang="en-US" sz="1800" dirty="0">
                <a:latin typeface="Arial" charset="0"/>
                <a:cs typeface="Arial" charset="0"/>
              </a:rPr>
              <a:t>;</a:t>
            </a:r>
          </a:p>
          <a:p>
            <a:pPr>
              <a:buNone/>
            </a:pPr>
            <a:r>
              <a:rPr lang="en-US" sz="1800" dirty="0">
                <a:latin typeface="Arial" charset="0"/>
                <a:cs typeface="Arial" charset="0"/>
              </a:rPr>
              <a:t>        string </a:t>
            </a:r>
            <a:r>
              <a:rPr lang="en-US" sz="1800" dirty="0" err="1">
                <a:latin typeface="Arial" charset="0"/>
                <a:cs typeface="Arial" charset="0"/>
              </a:rPr>
              <a:t>isbn</a:t>
            </a:r>
            <a:r>
              <a:rPr lang="en-US" sz="1800" dirty="0">
                <a:latin typeface="Arial" charset="0"/>
                <a:cs typeface="Arial" charset="0"/>
              </a:rPr>
              <a:t> = </a:t>
            </a:r>
            <a:r>
              <a:rPr lang="en-US" sz="1800" dirty="0" err="1">
                <a:latin typeface="Arial" charset="0"/>
                <a:cs typeface="Arial" charset="0"/>
              </a:rPr>
              <a:t>txtIsbn.Text</a:t>
            </a:r>
            <a:r>
              <a:rPr lang="en-US" sz="1800" dirty="0">
                <a:latin typeface="Arial" charset="0"/>
                <a:cs typeface="Arial" charset="0"/>
              </a:rPr>
              <a:t>;</a:t>
            </a:r>
          </a:p>
          <a:p>
            <a:pPr>
              <a:buNone/>
            </a:pPr>
            <a:r>
              <a:rPr lang="en-US" sz="1800" dirty="0">
                <a:latin typeface="Arial" charset="0"/>
                <a:cs typeface="Arial" charset="0"/>
              </a:rPr>
              <a:t>        string </a:t>
            </a:r>
            <a:r>
              <a:rPr lang="en-US" sz="1800" dirty="0" err="1">
                <a:latin typeface="Arial" charset="0"/>
                <a:cs typeface="Arial" charset="0"/>
              </a:rPr>
              <a:t>sPrice</a:t>
            </a:r>
            <a:r>
              <a:rPr lang="en-US" sz="1800" dirty="0">
                <a:latin typeface="Arial" charset="0"/>
                <a:cs typeface="Arial" charset="0"/>
              </a:rPr>
              <a:t> = </a:t>
            </a:r>
            <a:r>
              <a:rPr lang="en-US" sz="1800" dirty="0" err="1">
                <a:latin typeface="Arial" charset="0"/>
                <a:cs typeface="Arial" charset="0"/>
              </a:rPr>
              <a:t>txtPrice.Text</a:t>
            </a:r>
            <a:r>
              <a:rPr lang="en-US" sz="1800" dirty="0">
                <a:latin typeface="Arial" charset="0"/>
                <a:cs typeface="Arial" charset="0"/>
              </a:rPr>
              <a:t>;</a:t>
            </a:r>
          </a:p>
          <a:p>
            <a:pPr>
              <a:buNone/>
            </a:pPr>
            <a:r>
              <a:rPr lang="en-US" sz="1800" dirty="0">
                <a:latin typeface="Arial" charset="0"/>
                <a:cs typeface="Arial" charset="0"/>
              </a:rPr>
              <a:t>        double price = </a:t>
            </a:r>
            <a:r>
              <a:rPr lang="en-US" sz="1800" dirty="0" err="1">
                <a:latin typeface="Arial" charset="0"/>
                <a:cs typeface="Arial" charset="0"/>
              </a:rPr>
              <a:t>Convert.ToDouble</a:t>
            </a:r>
            <a:r>
              <a:rPr lang="en-US" sz="1800" dirty="0">
                <a:latin typeface="Arial" charset="0"/>
                <a:cs typeface="Arial" charset="0"/>
              </a:rPr>
              <a:t>(</a:t>
            </a:r>
            <a:r>
              <a:rPr lang="en-US" sz="1800" dirty="0" err="1">
                <a:latin typeface="Arial" charset="0"/>
                <a:cs typeface="Arial" charset="0"/>
              </a:rPr>
              <a:t>sPrice</a:t>
            </a:r>
            <a:r>
              <a:rPr lang="en-US" sz="1800" dirty="0">
                <a:latin typeface="Arial" charset="0"/>
                <a:cs typeface="Arial" charset="0"/>
              </a:rPr>
              <a:t>);</a:t>
            </a:r>
          </a:p>
          <a:p>
            <a:pPr>
              <a:buNone/>
            </a:pPr>
            <a:r>
              <a:rPr lang="en-US" sz="1800" dirty="0">
                <a:latin typeface="Arial" charset="0"/>
                <a:cs typeface="Arial" charset="0"/>
              </a:rPr>
              <a:t>        Book aBook1 = new Book(title, </a:t>
            </a:r>
            <a:r>
              <a:rPr lang="en-US" sz="1800" dirty="0" err="1">
                <a:latin typeface="Arial" charset="0"/>
                <a:cs typeface="Arial" charset="0"/>
              </a:rPr>
              <a:t>isbn</a:t>
            </a:r>
            <a:r>
              <a:rPr lang="en-US" sz="1800" dirty="0">
                <a:latin typeface="Arial" charset="0"/>
                <a:cs typeface="Arial" charset="0"/>
              </a:rPr>
              <a:t>, price);</a:t>
            </a:r>
          </a:p>
          <a:p>
            <a:pPr>
              <a:buNone/>
            </a:pPr>
            <a:r>
              <a:rPr lang="en-US" sz="1800" dirty="0">
                <a:latin typeface="Arial" charset="0"/>
                <a:cs typeface="Arial" charset="0"/>
              </a:rPr>
              <a:t>        string </a:t>
            </a:r>
            <a:r>
              <a:rPr lang="en-US" sz="1800" dirty="0" err="1">
                <a:latin typeface="Arial" charset="0"/>
                <a:cs typeface="Arial" charset="0"/>
              </a:rPr>
              <a:t>num</a:t>
            </a:r>
            <a:r>
              <a:rPr lang="en-US" sz="1800" dirty="0">
                <a:latin typeface="Arial" charset="0"/>
                <a:cs typeface="Arial" charset="0"/>
              </a:rPr>
              <a:t> = </a:t>
            </a:r>
            <a:r>
              <a:rPr lang="en-US" sz="1800" dirty="0" err="1">
                <a:latin typeface="Arial" charset="0"/>
                <a:cs typeface="Arial" charset="0"/>
              </a:rPr>
              <a:t>Convert.ToString</a:t>
            </a:r>
            <a:r>
              <a:rPr lang="en-US" sz="1800" dirty="0">
                <a:latin typeface="Arial" charset="0"/>
                <a:cs typeface="Arial" charset="0"/>
              </a:rPr>
              <a:t>(</a:t>
            </a:r>
            <a:r>
              <a:rPr lang="en-US" sz="1800" dirty="0" err="1">
                <a:latin typeface="Arial" charset="0"/>
                <a:cs typeface="Arial" charset="0"/>
              </a:rPr>
              <a:t>Session.Count</a:t>
            </a:r>
            <a:r>
              <a:rPr lang="en-US" sz="1800" dirty="0">
                <a:latin typeface="Arial" charset="0"/>
                <a:cs typeface="Arial" charset="0"/>
              </a:rPr>
              <a:t> + 1</a:t>
            </a:r>
            <a:r>
              <a:rPr lang="en-US" sz="1800" dirty="0" smtClean="0">
                <a:latin typeface="Arial" charset="0"/>
                <a:cs typeface="Arial" charset="0"/>
              </a:rPr>
              <a:t>); </a:t>
            </a:r>
            <a:r>
              <a:rPr lang="en-US" sz="1800" dirty="0" smtClean="0">
                <a:solidFill>
                  <a:srgbClr val="00B0F0"/>
                </a:solidFill>
                <a:latin typeface="Arial" charset="0"/>
                <a:cs typeface="Arial" charset="0"/>
              </a:rPr>
              <a:t>// Find the next free spot</a:t>
            </a:r>
            <a:endParaRPr lang="en-US" sz="1800" dirty="0">
              <a:solidFill>
                <a:srgbClr val="00B0F0"/>
              </a:solidFill>
              <a:latin typeface="Arial" charset="0"/>
              <a:cs typeface="Arial" charset="0"/>
            </a:endParaRPr>
          </a:p>
          <a:p>
            <a:pPr>
              <a:buNone/>
            </a:pPr>
            <a:r>
              <a:rPr lang="en-US" sz="1800" dirty="0">
                <a:latin typeface="Arial" charset="0"/>
                <a:cs typeface="Arial" charset="0"/>
              </a:rPr>
              <a:t>        string </a:t>
            </a:r>
            <a:r>
              <a:rPr lang="en-US" sz="1800" dirty="0" err="1">
                <a:latin typeface="Arial" charset="0"/>
                <a:cs typeface="Arial" charset="0"/>
              </a:rPr>
              <a:t>catalogKey</a:t>
            </a:r>
            <a:r>
              <a:rPr lang="en-US" sz="1800" dirty="0">
                <a:latin typeface="Arial" charset="0"/>
                <a:cs typeface="Arial" charset="0"/>
              </a:rPr>
              <a:t> = "</a:t>
            </a:r>
            <a:r>
              <a:rPr lang="en-US" sz="1800" dirty="0" err="1">
                <a:latin typeface="Arial" charset="0"/>
                <a:cs typeface="Arial" charset="0"/>
              </a:rPr>
              <a:t>sBook</a:t>
            </a:r>
            <a:r>
              <a:rPr lang="en-US" sz="1800" dirty="0">
                <a:latin typeface="Arial" charset="0"/>
                <a:cs typeface="Arial" charset="0"/>
              </a:rPr>
              <a:t>" + </a:t>
            </a:r>
            <a:r>
              <a:rPr lang="en-US" sz="1800" dirty="0" err="1">
                <a:latin typeface="Arial" charset="0"/>
                <a:cs typeface="Arial" charset="0"/>
              </a:rPr>
              <a:t>num</a:t>
            </a:r>
            <a:r>
              <a:rPr lang="en-US" sz="1800" dirty="0">
                <a:latin typeface="Arial" charset="0"/>
                <a:cs typeface="Arial" charset="0"/>
              </a:rPr>
              <a:t>;  </a:t>
            </a:r>
            <a:r>
              <a:rPr lang="en-US" sz="1800" dirty="0">
                <a:solidFill>
                  <a:srgbClr val="00B0F0"/>
                </a:solidFill>
                <a:latin typeface="Arial" charset="0"/>
                <a:cs typeface="Arial" charset="0"/>
              </a:rPr>
              <a:t>// </a:t>
            </a:r>
            <a:r>
              <a:rPr lang="en-US" sz="1800" dirty="0" smtClean="0">
                <a:solidFill>
                  <a:srgbClr val="00B0F0"/>
                </a:solidFill>
                <a:latin typeface="Arial" charset="0"/>
                <a:cs typeface="Arial" charset="0"/>
              </a:rPr>
              <a:t>Form the index key for next session spot</a:t>
            </a:r>
            <a:endParaRPr lang="en-US" sz="1800" dirty="0">
              <a:solidFill>
                <a:srgbClr val="00B0F0"/>
              </a:solidFill>
              <a:latin typeface="Arial" charset="0"/>
              <a:cs typeface="Arial" charset="0"/>
            </a:endParaRPr>
          </a:p>
          <a:p>
            <a:pPr>
              <a:buNone/>
            </a:pPr>
            <a:r>
              <a:rPr lang="en-US" sz="1800" dirty="0">
                <a:latin typeface="Arial" charset="0"/>
                <a:cs typeface="Arial" charset="0"/>
              </a:rPr>
              <a:t>        Session[</a:t>
            </a:r>
            <a:r>
              <a:rPr lang="en-US" sz="1800" dirty="0" err="1">
                <a:latin typeface="Arial" charset="0"/>
                <a:cs typeface="Arial" charset="0"/>
              </a:rPr>
              <a:t>catalogKey</a:t>
            </a:r>
            <a:r>
              <a:rPr lang="en-US" sz="1800" dirty="0">
                <a:latin typeface="Arial" charset="0"/>
                <a:cs typeface="Arial" charset="0"/>
              </a:rPr>
              <a:t>] = aBook1; </a:t>
            </a:r>
            <a:r>
              <a:rPr lang="en-US" sz="1800" dirty="0">
                <a:solidFill>
                  <a:srgbClr val="00B0F0"/>
                </a:solidFill>
                <a:latin typeface="Arial" charset="0"/>
                <a:cs typeface="Arial" charset="0"/>
              </a:rPr>
              <a:t>// Add an object into session state </a:t>
            </a:r>
          </a:p>
          <a:p>
            <a:pPr>
              <a:buNone/>
            </a:pPr>
            <a:r>
              <a:rPr lang="en-US" sz="1800" dirty="0">
                <a:latin typeface="Arial" charset="0"/>
                <a:cs typeface="Arial" charset="0"/>
              </a:rPr>
              <a:t>        </a:t>
            </a:r>
            <a:r>
              <a:rPr lang="en-US" sz="1800" dirty="0" err="1">
                <a:latin typeface="Arial" charset="0"/>
                <a:cs typeface="Arial" charset="0"/>
              </a:rPr>
              <a:t>Response.Redirect</a:t>
            </a:r>
            <a:r>
              <a:rPr lang="en-US" sz="1800" dirty="0">
                <a:latin typeface="Arial" charset="0"/>
                <a:cs typeface="Arial" charset="0"/>
              </a:rPr>
              <a:t>("Default.aspx</a:t>
            </a:r>
            <a:r>
              <a:rPr lang="en-US" sz="1800" dirty="0" smtClean="0">
                <a:latin typeface="Arial" charset="0"/>
                <a:cs typeface="Arial" charset="0"/>
              </a:rPr>
              <a:t>");  </a:t>
            </a:r>
            <a:r>
              <a:rPr lang="en-US" sz="1800" dirty="0" smtClean="0">
                <a:solidFill>
                  <a:srgbClr val="00B0F0"/>
                </a:solidFill>
                <a:latin typeface="Arial" charset="0"/>
                <a:cs typeface="Arial" charset="0"/>
              </a:rPr>
              <a:t>// Return to catalog page</a:t>
            </a:r>
            <a:endParaRPr lang="en-US" sz="1800" dirty="0">
              <a:solidFill>
                <a:srgbClr val="00B0F0"/>
              </a:solidFill>
              <a:latin typeface="Arial" charset="0"/>
              <a:cs typeface="Arial" charset="0"/>
            </a:endParaRPr>
          </a:p>
          <a:p>
            <a:pPr>
              <a:buNone/>
            </a:pPr>
            <a:r>
              <a:rPr lang="en-US" sz="1800" dirty="0">
                <a:latin typeface="Arial" charset="0"/>
                <a:cs typeface="Arial" charset="0"/>
              </a:rPr>
              <a:t>    </a:t>
            </a:r>
            <a:r>
              <a:rPr lang="en-US" sz="1800" dirty="0" smtClean="0">
                <a:latin typeface="Arial" charset="0"/>
                <a:cs typeface="Arial" charset="0"/>
              </a:rPr>
              <a:t>}</a:t>
            </a:r>
          </a:p>
          <a:p>
            <a:pPr>
              <a:buNone/>
              <a:tabLst>
                <a:tab pos="739775" algn="l"/>
                <a:tab pos="1201738" algn="l"/>
              </a:tabLst>
            </a:pPr>
            <a:r>
              <a:rPr lang="en-US" sz="1800" dirty="0" smtClean="0">
                <a:latin typeface="Arial" charset="0"/>
                <a:cs typeface="Arial" charset="0"/>
              </a:rPr>
              <a:t>    protected </a:t>
            </a:r>
            <a:r>
              <a:rPr lang="en-US" sz="1800" dirty="0">
                <a:latin typeface="Arial" charset="0"/>
                <a:cs typeface="Arial" charset="0"/>
              </a:rPr>
              <a:t>void </a:t>
            </a:r>
            <a:r>
              <a:rPr lang="en-US" sz="1800" dirty="0" err="1">
                <a:latin typeface="Arial" charset="0"/>
                <a:cs typeface="Arial" charset="0"/>
              </a:rPr>
              <a:t>txtIsbn_TextChanged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a:t>
            </a:r>
            <a:endParaRPr lang="en-US" sz="1800" dirty="0">
              <a:latin typeface="Arial" charset="0"/>
              <a:cs typeface="Arial" charset="0"/>
            </a:endParaRPr>
          </a:p>
          <a:p>
            <a:pPr>
              <a:buNone/>
              <a:tabLst>
                <a:tab pos="739775" algn="l"/>
                <a:tab pos="1201738" algn="l"/>
              </a:tabLst>
            </a:pPr>
            <a:r>
              <a:rPr lang="en-US" sz="1800" dirty="0">
                <a:latin typeface="Arial" charset="0"/>
                <a:cs typeface="Arial" charset="0"/>
              </a:rPr>
              <a:t>			// text change handler</a:t>
            </a:r>
          </a:p>
          <a:p>
            <a:pPr>
              <a:buNone/>
              <a:tabLst>
                <a:tab pos="739775" algn="l"/>
                <a:tab pos="1201738" algn="l"/>
              </a:tabLst>
            </a:pPr>
            <a:r>
              <a:rPr lang="en-US" sz="1800" dirty="0">
                <a:latin typeface="Arial" charset="0"/>
                <a:cs typeface="Arial" charset="0"/>
              </a:rPr>
              <a:t>    </a:t>
            </a:r>
            <a:r>
              <a:rPr lang="en-US" sz="1800" dirty="0" smtClean="0">
                <a:latin typeface="Arial" charset="0"/>
                <a:cs typeface="Arial" charset="0"/>
              </a:rPr>
              <a:t>}</a:t>
            </a:r>
            <a:endParaRPr lang="en-US" sz="1800" dirty="0">
              <a:latin typeface="Arial" charset="0"/>
              <a:cs typeface="Arial" charset="0"/>
            </a:endParaRPr>
          </a:p>
          <a:p>
            <a:pPr>
              <a:buNone/>
            </a:pPr>
            <a:r>
              <a:rPr lang="en-US" sz="1800" dirty="0">
                <a:latin typeface="Arial" charset="0"/>
                <a:cs typeface="Arial" charset="0"/>
              </a:rPr>
              <a:t>}</a:t>
            </a:r>
            <a:endParaRPr lang="en-US" sz="1800" dirty="0" smtClean="0">
              <a:latin typeface="Arial" charset="0"/>
              <a:cs typeface="Arial" charset="0"/>
            </a:endParaRPr>
          </a:p>
        </p:txBody>
      </p:sp>
      <p:cxnSp>
        <p:nvCxnSpPr>
          <p:cNvPr id="3" name="Straight Arrow Connector 2"/>
          <p:cNvCxnSpPr/>
          <p:nvPr/>
        </p:nvCxnSpPr>
        <p:spPr bwMode="auto">
          <a:xfrm flipH="1" flipV="1">
            <a:off x="3429001" y="2286000"/>
            <a:ext cx="4067174" cy="228600"/>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cxnSp>
        <p:nvCxnSpPr>
          <p:cNvPr id="9" name="Straight Arrow Connector 8"/>
          <p:cNvCxnSpPr/>
          <p:nvPr/>
        </p:nvCxnSpPr>
        <p:spPr bwMode="auto">
          <a:xfrm flipH="1" flipV="1">
            <a:off x="3452447" y="2588288"/>
            <a:ext cx="4043728" cy="231112"/>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cxnSp>
        <p:nvCxnSpPr>
          <p:cNvPr id="10" name="Straight Arrow Connector 9"/>
          <p:cNvCxnSpPr/>
          <p:nvPr/>
        </p:nvCxnSpPr>
        <p:spPr bwMode="auto">
          <a:xfrm flipH="1" flipV="1">
            <a:off x="3733800" y="2909887"/>
            <a:ext cx="3762375" cy="214314"/>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sp>
        <p:nvSpPr>
          <p:cNvPr id="15" name="Rounded Rectangular Callout 4"/>
          <p:cNvSpPr>
            <a:spLocks noChangeArrowheads="1"/>
          </p:cNvSpPr>
          <p:nvPr/>
        </p:nvSpPr>
        <p:spPr bwMode="auto">
          <a:xfrm>
            <a:off x="4504592" y="5923503"/>
            <a:ext cx="4533900" cy="934497"/>
          </a:xfrm>
          <a:prstGeom prst="wedgeRoundRectCallout">
            <a:avLst>
              <a:gd name="adj1" fmla="val -44437"/>
              <a:gd name="adj2" fmla="val -71606"/>
              <a:gd name="adj3" fmla="val 16667"/>
            </a:avLst>
          </a:prstGeom>
          <a:solidFill>
            <a:schemeClr val="accent1"/>
          </a:solidFill>
          <a:ln w="9525" algn="ctr">
            <a:solidFill>
              <a:schemeClr val="tx1"/>
            </a:solidFill>
            <a:round/>
            <a:headEnd/>
            <a:tailEnd/>
          </a:ln>
        </p:spPr>
        <p:txBody>
          <a:bodyPr/>
          <a:lstStyle/>
          <a:p>
            <a:r>
              <a:rPr lang="en-US" b="0" dirty="0"/>
              <a:t>Allow you to write an event handler to response to the change of the text. For example, auto update when a number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250"/>
                                  </p:stCondLst>
                                  <p:childTnLst>
                                    <p:set>
                                      <p:cBhvr>
                                        <p:cTn id="6" dur="1" fill="hold">
                                          <p:stCondLst>
                                            <p:cond delay="0"/>
                                          </p:stCondLst>
                                        </p:cTn>
                                        <p:tgtEl>
                                          <p:spTgt spid="58371"/>
                                        </p:tgtEl>
                                        <p:attrNameLst>
                                          <p:attrName>style.visibility</p:attrName>
                                        </p:attrNameLst>
                                      </p:cBhvr>
                                      <p:to>
                                        <p:strVal val="visible"/>
                                      </p:to>
                                    </p:set>
                                    <p:animEffect transition="in" filter="wipe(up)">
                                      <p:cBhvr>
                                        <p:cTn id="7" dur="500"/>
                                        <p:tgtEl>
                                          <p:spTgt spid="58371"/>
                                        </p:tgtEl>
                                      </p:cBhvr>
                                    </p:animEffect>
                                  </p:childTnLst>
                                </p:cTn>
                              </p:par>
                            </p:childTnLst>
                          </p:cTn>
                        </p:par>
                        <p:par>
                          <p:cTn id="8" fill="hold">
                            <p:stCondLst>
                              <p:cond delay="275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325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37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4250"/>
                            </p:stCondLst>
                            <p:childTnLst>
                              <p:par>
                                <p:cTn id="21" presetID="42" presetClass="entr" presetSubtype="0" fill="hold" grpId="0" nodeType="afterEffect">
                                  <p:stCondLst>
                                    <p:cond delay="40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19025</TotalTime>
  <Words>2616</Words>
  <Application>Microsoft Office PowerPoint</Application>
  <PresentationFormat>On-screen Show (4:3)</PresentationFormat>
  <Paragraphs>565</Paragraphs>
  <Slides>37</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Blends</vt:lpstr>
      <vt:lpstr>Bitmap Image</vt:lpstr>
      <vt:lpstr>Lecture 21 Web Application State Management</vt:lpstr>
      <vt:lpstr>Reviewing Cookies from Last Lecture (1)</vt:lpstr>
      <vt:lpstr>Reviewing Cookies from Last Lecture (2)</vt:lpstr>
      <vt:lpstr>Session State</vt:lpstr>
      <vt:lpstr>Use Session State To Store Objects</vt:lpstr>
      <vt:lpstr>Seller Page for Entering Information</vt:lpstr>
      <vt:lpstr>Returns to Default Page</vt:lpstr>
      <vt:lpstr>Default.aspx.cs  -- Book Class Definition</vt:lpstr>
      <vt:lpstr>Seller.aspx.cs</vt:lpstr>
      <vt:lpstr>Default.aspx.cs</vt:lpstr>
      <vt:lpstr>Default.aspx.cs (Contd.)</vt:lpstr>
      <vt:lpstr>Default.aspx.cs: Add to Cart Button</vt:lpstr>
      <vt:lpstr>MyCart.aspx.cs</vt:lpstr>
      <vt:lpstr>Cookie Support to Session State</vt:lpstr>
      <vt:lpstr>HttpSessionState: Public Properties</vt:lpstr>
      <vt:lpstr>Session State Setting Using Web.config</vt:lpstr>
      <vt:lpstr>HttpCookieMode Values</vt:lpstr>
      <vt:lpstr>HttpSessionState: Public Methods</vt:lpstr>
      <vt:lpstr>From Session State to Application State</vt:lpstr>
      <vt:lpstr>PowerPoint Presentation</vt:lpstr>
      <vt:lpstr>Save Data Permanently into Server Disk</vt:lpstr>
      <vt:lpstr>PowerPoint Presentation</vt:lpstr>
      <vt:lpstr>A Scenario of XML Data Exchange between  ASP application and File System</vt:lpstr>
      <vt:lpstr>.Net System.IO Namespace and its Classes</vt:lpstr>
      <vt:lpstr>Save Data into an XML-File on Server</vt:lpstr>
      <vt:lpstr>Book.xml Generated through XMLWriter</vt:lpstr>
      <vt:lpstr>Save Data into XML-File on Server</vt:lpstr>
      <vt:lpstr>Code Behind the Default Page</vt:lpstr>
      <vt:lpstr>Code Behind the Default (Reader) Page</vt:lpstr>
      <vt:lpstr>Code Behind the Data Enter (Writer) Page</vt:lpstr>
      <vt:lpstr>Code Behind the Data Enter (Writer) Page</vt:lpstr>
      <vt:lpstr>Code Behind the Data Enter (Writer) Page</vt:lpstr>
      <vt:lpstr>Code Behind the Data Enter (Writer) Page</vt:lpstr>
      <vt:lpstr>Discussions: Book.xml (Catalog) File</vt:lpstr>
      <vt:lpstr>Online Store Data Structures</vt:lpstr>
      <vt:lpstr>Managing Your Data Files</vt:lpstr>
      <vt:lpstr>Dead Lock</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cp:lastModifiedBy>
  <cp:revision>1373</cp:revision>
  <dcterms:created xsi:type="dcterms:W3CDTF">2005-09-17T18:09:54Z</dcterms:created>
  <dcterms:modified xsi:type="dcterms:W3CDTF">2013-04-10T06:08:42Z</dcterms:modified>
</cp:coreProperties>
</file>