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5"/>
  </p:notesMasterIdLst>
  <p:handoutMasterIdLst>
    <p:handoutMasterId r:id="rId46"/>
  </p:handoutMasterIdLst>
  <p:sldIdLst>
    <p:sldId id="644" r:id="rId2"/>
    <p:sldId id="831" r:id="rId3"/>
    <p:sldId id="816" r:id="rId4"/>
    <p:sldId id="817" r:id="rId5"/>
    <p:sldId id="818" r:id="rId6"/>
    <p:sldId id="819" r:id="rId7"/>
    <p:sldId id="820" r:id="rId8"/>
    <p:sldId id="821" r:id="rId9"/>
    <p:sldId id="822" r:id="rId10"/>
    <p:sldId id="823" r:id="rId11"/>
    <p:sldId id="824" r:id="rId12"/>
    <p:sldId id="829" r:id="rId13"/>
    <p:sldId id="830" r:id="rId14"/>
    <p:sldId id="826" r:id="rId15"/>
    <p:sldId id="827" r:id="rId16"/>
    <p:sldId id="828" r:id="rId17"/>
    <p:sldId id="744" r:id="rId18"/>
    <p:sldId id="745" r:id="rId19"/>
    <p:sldId id="746" r:id="rId20"/>
    <p:sldId id="747" r:id="rId21"/>
    <p:sldId id="748" r:id="rId22"/>
    <p:sldId id="749" r:id="rId23"/>
    <p:sldId id="750" r:id="rId24"/>
    <p:sldId id="751" r:id="rId25"/>
    <p:sldId id="752" r:id="rId26"/>
    <p:sldId id="753" r:id="rId27"/>
    <p:sldId id="754" r:id="rId28"/>
    <p:sldId id="755" r:id="rId29"/>
    <p:sldId id="756" r:id="rId30"/>
    <p:sldId id="757" r:id="rId31"/>
    <p:sldId id="758" r:id="rId32"/>
    <p:sldId id="759" r:id="rId33"/>
    <p:sldId id="760" r:id="rId34"/>
    <p:sldId id="761" r:id="rId35"/>
    <p:sldId id="762" r:id="rId36"/>
    <p:sldId id="832" r:id="rId37"/>
    <p:sldId id="763" r:id="rId38"/>
    <p:sldId id="764" r:id="rId39"/>
    <p:sldId id="765" r:id="rId40"/>
    <p:sldId id="766" r:id="rId41"/>
    <p:sldId id="767" r:id="rId42"/>
    <p:sldId id="768" r:id="rId43"/>
    <p:sldId id="769" r:id="rId44"/>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C5F3EF"/>
    <a:srgbClr val="66CCFF"/>
    <a:srgbClr val="AFEFE9"/>
    <a:srgbClr val="ACDEDC"/>
    <a:srgbClr val="A4D9E6"/>
    <a:srgbClr val="B3E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2" autoAdjust="0"/>
    <p:restoredTop sz="86441" autoAdjust="0"/>
  </p:normalViewPr>
  <p:slideViewPr>
    <p:cSldViewPr snapToObjects="1">
      <p:cViewPr varScale="1">
        <p:scale>
          <a:sx n="82" d="100"/>
          <a:sy n="82" d="100"/>
        </p:scale>
        <p:origin x="-138" y="-84"/>
      </p:cViewPr>
      <p:guideLst>
        <p:guide orient="horz" pos="4319"/>
        <p:guide pos="56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7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691F3ED4-39C6-474B-A752-91A0B6B2AD60}" type="slidenum">
              <a:rPr lang="en-US"/>
              <a:pPr>
                <a:defRPr/>
              </a:pPr>
              <a:t>‹#›</a:t>
            </a:fld>
            <a:endParaRPr lang="en-US"/>
          </a:p>
        </p:txBody>
      </p:sp>
    </p:spTree>
    <p:extLst>
      <p:ext uri="{BB962C8B-B14F-4D97-AF65-F5344CB8AC3E}">
        <p14:creationId xmlns:p14="http://schemas.microsoft.com/office/powerpoint/2010/main" val="2783909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1B586014-E02B-489A-8F5C-7793799A24B7}" type="slidenum">
              <a:rPr lang="en-US"/>
              <a:pPr>
                <a:defRPr/>
              </a:pPr>
              <a:t>‹#›</a:t>
            </a:fld>
            <a:endParaRPr lang="en-US"/>
          </a:p>
        </p:txBody>
      </p:sp>
    </p:spTree>
    <p:extLst>
      <p:ext uri="{BB962C8B-B14F-4D97-AF65-F5344CB8AC3E}">
        <p14:creationId xmlns:p14="http://schemas.microsoft.com/office/powerpoint/2010/main" val="81466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F888811-8BD1-42AA-A62C-1567F6A2CF6D}" type="slidenum">
              <a:rPr lang="en-US" b="0" smtClean="0">
                <a:latin typeface="Arial" charset="0"/>
              </a:rPr>
              <a:pPr/>
              <a:t>1</a:t>
            </a:fld>
            <a:endParaRPr lang="en-US" b="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D246324-2011-4264-AACA-511A8CE2D0DE}" type="slidenum">
              <a:rPr lang="en-US" b="0" smtClean="0">
                <a:latin typeface="Arial" charset="0"/>
              </a:rPr>
              <a:pPr/>
              <a:t>10</a:t>
            </a:fld>
            <a:endParaRPr lang="en-US" b="0"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5428CF2-F1AA-427D-8F6F-7F66E7A7DCB3}" type="slidenum">
              <a:rPr lang="en-US" b="0" smtClean="0">
                <a:latin typeface="Arial" charset="0"/>
              </a:rPr>
              <a:pPr/>
              <a:t>11</a:t>
            </a:fld>
            <a:endParaRPr lang="en-US" b="0" smtClean="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181BB93-0853-4DD0-849F-FE50B89F727F}" type="slidenum">
              <a:rPr lang="en-US" b="0" smtClean="0">
                <a:latin typeface="Arial" charset="0"/>
              </a:rPr>
              <a:pPr/>
              <a:t>12</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7FBCD57-FB2A-4E17-8873-15F722013292}" type="slidenum">
              <a:rPr lang="en-US" b="0" smtClean="0">
                <a:latin typeface="Arial" charset="0"/>
              </a:rPr>
              <a:pPr/>
              <a:t>13</a:t>
            </a:fld>
            <a:endParaRPr lang="en-US" b="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13AF980-0859-46A0-B165-977724C65F97}" type="slidenum">
              <a:rPr lang="en-US" b="0" smtClean="0">
                <a:latin typeface="Arial" charset="0"/>
              </a:rPr>
              <a:pPr/>
              <a:t>14</a:t>
            </a:fld>
            <a:endParaRPr lang="en-US" b="0" smtClean="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8264CFD-9952-4F15-A783-8A4C08C76323}" type="slidenum">
              <a:rPr lang="en-US" b="0" smtClean="0">
                <a:latin typeface="Arial" charset="0"/>
              </a:rPr>
              <a:pPr/>
              <a:t>15</a:t>
            </a:fld>
            <a:endParaRPr lang="en-US" b="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E0FE8CD-B7BE-4628-833F-D5BF8943B951}" type="slidenum">
              <a:rPr lang="en-US" b="0" smtClean="0">
                <a:latin typeface="Arial" charset="0"/>
              </a:rPr>
              <a:pPr/>
              <a:t>16</a:t>
            </a:fld>
            <a:endParaRPr lang="en-US" b="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5B1BA89-6EB1-48CD-808E-1F66914DA06C}" type="slidenum">
              <a:rPr lang="en-US" b="0" smtClean="0">
                <a:latin typeface="Arial" charset="0"/>
              </a:rPr>
              <a:pPr/>
              <a:t>17</a:t>
            </a:fld>
            <a:endParaRPr lang="en-US" b="0" smtClean="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D5B80BB-181F-463A-B714-22C269B873FF}" type="slidenum">
              <a:rPr lang="en-US" b="0" smtClean="0">
                <a:latin typeface="Arial" charset="0"/>
              </a:rPr>
              <a:pPr/>
              <a:t>18</a:t>
            </a:fld>
            <a:endParaRPr lang="en-US" b="0"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B3B9E11-EF58-4CC3-A421-408566EC7F45}" type="slidenum">
              <a:rPr lang="en-US" b="0" smtClean="0">
                <a:latin typeface="Arial" charset="0"/>
              </a:rPr>
              <a:pPr/>
              <a:t>19</a:t>
            </a:fld>
            <a:endParaRPr lang="en-US" b="0"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181BB93-0853-4DD0-849F-FE50B89F727F}" type="slidenum">
              <a:rPr lang="en-US" b="0" smtClean="0">
                <a:latin typeface="Arial" charset="0"/>
              </a:rPr>
              <a:pPr/>
              <a:t>2</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7F47749-F314-4E83-BED6-4DE493324E45}" type="slidenum">
              <a:rPr lang="en-US" b="0" smtClean="0">
                <a:latin typeface="Arial" charset="0"/>
              </a:rPr>
              <a:pPr/>
              <a:t>20</a:t>
            </a:fld>
            <a:endParaRPr lang="en-US" b="0" smtClean="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A65A480-D57F-4133-9F67-8B52856A6232}" type="slidenum">
              <a:rPr lang="en-US" b="0" smtClean="0">
                <a:latin typeface="Arial" charset="0"/>
              </a:rPr>
              <a:pPr/>
              <a:t>21</a:t>
            </a:fld>
            <a:endParaRPr lang="en-US" b="0"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F3620B6-0FC4-45C6-BDA6-7D07876303D3}" type="slidenum">
              <a:rPr lang="en-US" b="0" smtClean="0">
                <a:latin typeface="Arial" charset="0"/>
              </a:rPr>
              <a:pPr/>
              <a:t>24</a:t>
            </a:fld>
            <a:endParaRPr lang="en-US" b="0"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96E3AE9-6564-4786-AE95-8044FF64E5B5}" type="slidenum">
              <a:rPr lang="en-US" b="0" smtClean="0">
                <a:latin typeface="Arial" charset="0"/>
              </a:rPr>
              <a:pPr/>
              <a:t>25</a:t>
            </a:fld>
            <a:endParaRPr lang="en-US" b="0"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E64D842-FC52-4914-9D05-758A1801B8B3}" type="slidenum">
              <a:rPr lang="en-US" b="0" smtClean="0">
                <a:latin typeface="Arial" charset="0"/>
              </a:rPr>
              <a:pPr/>
              <a:t>26</a:t>
            </a:fld>
            <a:endParaRPr lang="en-US" b="0" smtClean="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99EB4FB-99CA-488B-A486-2C95D3D31D75}" type="slidenum">
              <a:rPr lang="en-US" b="0" smtClean="0">
                <a:latin typeface="Arial" charset="0"/>
              </a:rPr>
              <a:pPr/>
              <a:t>27</a:t>
            </a:fld>
            <a:endParaRPr lang="en-US" b="0"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BD819061-F718-4E81-AE27-804BAE694B9E}" type="slidenum">
              <a:rPr lang="en-US" b="0" smtClean="0">
                <a:latin typeface="Arial" charset="0"/>
              </a:rPr>
              <a:pPr/>
              <a:t>30</a:t>
            </a:fld>
            <a:endParaRPr lang="en-US" b="0"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B4169DE-663E-48D3-A1D7-439FB421A692}" type="slidenum">
              <a:rPr lang="en-US" b="0" smtClean="0">
                <a:latin typeface="Arial" charset="0"/>
              </a:rPr>
              <a:pPr/>
              <a:t>31</a:t>
            </a:fld>
            <a:endParaRPr lang="en-US" b="0" smtClean="0">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632BD04-B20E-454B-BF86-58300EAD615B}" type="slidenum">
              <a:rPr lang="en-US" b="0" smtClean="0">
                <a:latin typeface="Arial" charset="0"/>
              </a:rPr>
              <a:pPr/>
              <a:t>32</a:t>
            </a:fld>
            <a:endParaRPr lang="en-US" b="0" smtClean="0">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4B17862-3587-48D7-BB25-278397862805}" type="slidenum">
              <a:rPr lang="en-US" b="0" smtClean="0">
                <a:latin typeface="Arial" charset="0"/>
              </a:rPr>
              <a:pPr/>
              <a:t>33</a:t>
            </a:fld>
            <a:endParaRPr lang="en-US" b="0" smtClean="0">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6B15C0E-1331-41B8-9ECA-32C4C716809C}" type="slidenum">
              <a:rPr lang="en-US" b="0" smtClean="0">
                <a:latin typeface="Arial" charset="0"/>
              </a:rPr>
              <a:pPr/>
              <a:t>3</a:t>
            </a:fld>
            <a:endParaRPr lang="en-US" b="0"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80021B2-76C2-48DF-9C7C-961F0E2EF34C}" type="slidenum">
              <a:rPr lang="en-US" b="0" smtClean="0">
                <a:latin typeface="Arial" charset="0"/>
              </a:rPr>
              <a:pPr/>
              <a:t>34</a:t>
            </a:fld>
            <a:endParaRPr lang="en-US" b="0" smtClean="0">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BF41C27-FB51-4840-B163-16FB7CBFBC9D}" type="slidenum">
              <a:rPr lang="en-US" b="0" smtClean="0">
                <a:latin typeface="Arial" charset="0"/>
              </a:rPr>
              <a:pPr/>
              <a:t>37</a:t>
            </a:fld>
            <a:endParaRPr lang="en-US" b="0" smtClean="0">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F8C88EC-AD21-4318-AB1F-30DDB56E8D42}" type="slidenum">
              <a:rPr lang="en-US" b="0" smtClean="0">
                <a:latin typeface="Arial" charset="0"/>
              </a:rPr>
              <a:pPr/>
              <a:t>38</a:t>
            </a:fld>
            <a:endParaRPr lang="en-US" b="0" smtClean="0">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9F95A24-4EA2-4EC8-836A-07BC42053E11}" type="slidenum">
              <a:rPr lang="en-US" b="0" smtClean="0">
                <a:latin typeface="Arial" charset="0"/>
              </a:rPr>
              <a:pPr/>
              <a:t>39</a:t>
            </a:fld>
            <a:endParaRPr lang="en-US" b="0" smtClean="0">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E09FFAD-E7E4-4168-96AF-73997F21DFB5}" type="slidenum">
              <a:rPr lang="en-US" b="0" smtClean="0">
                <a:latin typeface="Arial" charset="0"/>
              </a:rPr>
              <a:pPr/>
              <a:t>40</a:t>
            </a:fld>
            <a:endParaRPr lang="en-US" b="0" smtClean="0">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71F8509-CC49-4111-96EA-8200B97A1AAB}" type="slidenum">
              <a:rPr lang="en-US" b="0" smtClean="0">
                <a:latin typeface="Arial" charset="0"/>
              </a:rPr>
              <a:pPr/>
              <a:t>41</a:t>
            </a:fld>
            <a:endParaRPr lang="en-US" b="0" smtClean="0">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BE3C4AF-BE37-4BE4-8C90-1EB32D55BB31}" type="slidenum">
              <a:rPr lang="en-US" b="0" smtClean="0">
                <a:latin typeface="Arial" charset="0"/>
              </a:rPr>
              <a:pPr/>
              <a:t>42</a:t>
            </a:fld>
            <a:endParaRPr lang="en-US" b="0"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F0F56A3-899D-4BCB-9DF9-FA36511DC1DE}" type="slidenum">
              <a:rPr lang="en-US" b="0" smtClean="0">
                <a:latin typeface="Arial" charset="0"/>
              </a:rPr>
              <a:pPr/>
              <a:t>43</a:t>
            </a:fld>
            <a:endParaRPr lang="en-US" b="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B97C056-2DAD-4C9C-B5B2-1B2352F5A171}" type="slidenum">
              <a:rPr lang="en-US" b="0" smtClean="0">
                <a:latin typeface="Arial" charset="0"/>
              </a:rPr>
              <a:pPr/>
              <a:t>4</a:t>
            </a:fld>
            <a:endParaRPr lang="en-US" b="0"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C75D23B-95A4-435B-9E86-8F4845B93DB1}" type="slidenum">
              <a:rPr lang="en-US" b="0" smtClean="0">
                <a:latin typeface="Arial" charset="0"/>
              </a:rPr>
              <a:pPr/>
              <a:t>5</a:t>
            </a:fld>
            <a:endParaRPr lang="en-US" b="0" smtClean="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9582656-10B8-4CFE-BC43-1CE0AB0A6722}" type="slidenum">
              <a:rPr lang="en-US" b="0" smtClean="0">
                <a:latin typeface="Arial" charset="0"/>
              </a:rPr>
              <a:pPr/>
              <a:t>6</a:t>
            </a:fld>
            <a:endParaRPr lang="en-US" b="0"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9997F7D-77E5-455A-AAA0-19FAA0FA8D65}" type="slidenum">
              <a:rPr lang="en-US" b="0" smtClean="0">
                <a:latin typeface="Arial" charset="0"/>
              </a:rPr>
              <a:pPr/>
              <a:t>7</a:t>
            </a:fld>
            <a:endParaRPr lang="en-US" b="0"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C471989-8A39-4F01-A879-57AAC274324C}" type="slidenum">
              <a:rPr lang="en-US" b="0" smtClean="0">
                <a:latin typeface="Arial" charset="0"/>
              </a:rPr>
              <a:pPr/>
              <a:t>8</a:t>
            </a:fld>
            <a:endParaRPr lang="en-US" b="0"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DE2F478-468C-425D-9070-F0B57C71D142}" type="slidenum">
              <a:rPr lang="en-US" b="0" smtClean="0">
                <a:latin typeface="Arial" charset="0"/>
              </a:rPr>
              <a:pPr/>
              <a:t>9</a:t>
            </a:fld>
            <a:endParaRPr lang="en-US" b="0" smtClean="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334439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E030182-B9D9-4D5A-9FCD-B2AD1155D960}" type="slidenum">
              <a:rPr lang="en-US"/>
              <a:pPr>
                <a:defRPr/>
              </a:pPr>
              <a:t>‹#›</a:t>
            </a:fld>
            <a:endParaRPr lang="en-US"/>
          </a:p>
        </p:txBody>
      </p:sp>
    </p:spTree>
    <p:extLst>
      <p:ext uri="{BB962C8B-B14F-4D97-AF65-F5344CB8AC3E}">
        <p14:creationId xmlns:p14="http://schemas.microsoft.com/office/powerpoint/2010/main" val="68113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643343C-1289-46E5-A726-F7322FEA73E8}" type="slidenum">
              <a:rPr lang="en-US"/>
              <a:pPr>
                <a:defRPr/>
              </a:pPr>
              <a:t>‹#›</a:t>
            </a:fld>
            <a:endParaRPr lang="en-US"/>
          </a:p>
        </p:txBody>
      </p:sp>
    </p:spTree>
    <p:extLst>
      <p:ext uri="{BB962C8B-B14F-4D97-AF65-F5344CB8AC3E}">
        <p14:creationId xmlns:p14="http://schemas.microsoft.com/office/powerpoint/2010/main" val="220076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09CAD0D-48A9-4E86-8D46-9DD198287193}" type="slidenum">
              <a:rPr lang="en-US"/>
              <a:pPr>
                <a:defRPr/>
              </a:pPr>
              <a:t>‹#›</a:t>
            </a:fld>
            <a:endParaRPr lang="en-US"/>
          </a:p>
        </p:txBody>
      </p:sp>
    </p:spTree>
    <p:extLst>
      <p:ext uri="{BB962C8B-B14F-4D97-AF65-F5344CB8AC3E}">
        <p14:creationId xmlns:p14="http://schemas.microsoft.com/office/powerpoint/2010/main" val="1027735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F6EC247-1BA6-4675-840C-9776E7EB4778}" type="slidenum">
              <a:rPr lang="en-US"/>
              <a:pPr>
                <a:defRPr/>
              </a:pPr>
              <a:t>‹#›</a:t>
            </a:fld>
            <a:endParaRPr lang="en-US"/>
          </a:p>
        </p:txBody>
      </p:sp>
    </p:spTree>
    <p:extLst>
      <p:ext uri="{BB962C8B-B14F-4D97-AF65-F5344CB8AC3E}">
        <p14:creationId xmlns:p14="http://schemas.microsoft.com/office/powerpoint/2010/main" val="159292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8CD6058-D0E1-493A-BDFB-8C6C4E958E4D}" type="slidenum">
              <a:rPr lang="en-US"/>
              <a:pPr>
                <a:defRPr/>
              </a:pPr>
              <a:t>‹#›</a:t>
            </a:fld>
            <a:endParaRPr lang="en-US"/>
          </a:p>
        </p:txBody>
      </p:sp>
    </p:spTree>
    <p:extLst>
      <p:ext uri="{BB962C8B-B14F-4D97-AF65-F5344CB8AC3E}">
        <p14:creationId xmlns:p14="http://schemas.microsoft.com/office/powerpoint/2010/main" val="24341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93CB313-A7C1-473B-BA4D-1674BC45299A}" type="slidenum">
              <a:rPr lang="en-US"/>
              <a:pPr>
                <a:defRPr/>
              </a:pPr>
              <a:t>‹#›</a:t>
            </a:fld>
            <a:endParaRPr lang="en-US"/>
          </a:p>
        </p:txBody>
      </p:sp>
    </p:spTree>
    <p:extLst>
      <p:ext uri="{BB962C8B-B14F-4D97-AF65-F5344CB8AC3E}">
        <p14:creationId xmlns:p14="http://schemas.microsoft.com/office/powerpoint/2010/main" val="154674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EF82B8C-22C2-47C1-A744-B193DC76819B}" type="slidenum">
              <a:rPr lang="en-US"/>
              <a:pPr>
                <a:defRPr/>
              </a:pPr>
              <a:t>‹#›</a:t>
            </a:fld>
            <a:endParaRPr lang="en-US"/>
          </a:p>
        </p:txBody>
      </p:sp>
    </p:spTree>
    <p:extLst>
      <p:ext uri="{BB962C8B-B14F-4D97-AF65-F5344CB8AC3E}">
        <p14:creationId xmlns:p14="http://schemas.microsoft.com/office/powerpoint/2010/main" val="159378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D7249A1-5B64-41EF-B15B-60123C4491F7}" type="slidenum">
              <a:rPr lang="en-US"/>
              <a:pPr>
                <a:defRPr/>
              </a:pPr>
              <a:t>‹#›</a:t>
            </a:fld>
            <a:endParaRPr lang="en-US"/>
          </a:p>
        </p:txBody>
      </p:sp>
    </p:spTree>
    <p:extLst>
      <p:ext uri="{BB962C8B-B14F-4D97-AF65-F5344CB8AC3E}">
        <p14:creationId xmlns:p14="http://schemas.microsoft.com/office/powerpoint/2010/main" val="358958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966641D-B2AD-42FE-A02C-56D24E6DA6F7}" type="slidenum">
              <a:rPr lang="en-US"/>
              <a:pPr>
                <a:defRPr/>
              </a:pPr>
              <a:t>‹#›</a:t>
            </a:fld>
            <a:endParaRPr lang="en-US"/>
          </a:p>
        </p:txBody>
      </p:sp>
    </p:spTree>
    <p:extLst>
      <p:ext uri="{BB962C8B-B14F-4D97-AF65-F5344CB8AC3E}">
        <p14:creationId xmlns:p14="http://schemas.microsoft.com/office/powerpoint/2010/main" val="119156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6D68C85-F1ED-4C9F-8B0F-7081DF750A4D}" type="slidenum">
              <a:rPr lang="en-US"/>
              <a:pPr>
                <a:defRPr/>
              </a:pPr>
              <a:t>‹#›</a:t>
            </a:fld>
            <a:endParaRPr lang="en-US"/>
          </a:p>
        </p:txBody>
      </p:sp>
    </p:spTree>
    <p:extLst>
      <p:ext uri="{BB962C8B-B14F-4D97-AF65-F5344CB8AC3E}">
        <p14:creationId xmlns:p14="http://schemas.microsoft.com/office/powerpoint/2010/main" val="177422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BBAB766-9A24-4812-8FD8-F62F4E5B2273}" type="slidenum">
              <a:rPr lang="en-US"/>
              <a:pPr>
                <a:defRPr/>
              </a:pPr>
              <a:t>‹#›</a:t>
            </a:fld>
            <a:endParaRPr lang="en-US"/>
          </a:p>
        </p:txBody>
      </p:sp>
    </p:spTree>
    <p:extLst>
      <p:ext uri="{BB962C8B-B14F-4D97-AF65-F5344CB8AC3E}">
        <p14:creationId xmlns:p14="http://schemas.microsoft.com/office/powerpoint/2010/main" val="239332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53E89C7-98D5-452A-A4C9-D50E345C93EC}" type="slidenum">
              <a:rPr lang="en-US"/>
              <a:pPr>
                <a:defRPr/>
              </a:pPr>
              <a:t>‹#›</a:t>
            </a:fld>
            <a:endParaRPr lang="en-US"/>
          </a:p>
        </p:txBody>
      </p:sp>
    </p:spTree>
    <p:extLst>
      <p:ext uri="{BB962C8B-B14F-4D97-AF65-F5344CB8AC3E}">
        <p14:creationId xmlns:p14="http://schemas.microsoft.com/office/powerpoint/2010/main" val="245184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A1BF1DDE-E0AB-409E-A218-4AAFC71AACC3}"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 y="6477000"/>
            <a:ext cx="152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40" name="Text Box 16"/>
          <p:cNvSpPr txBox="1">
            <a:spLocks noChangeArrowheads="1"/>
          </p:cNvSpPr>
          <p:nvPr userDrawn="1"/>
        </p:nvSpPr>
        <p:spPr bwMode="auto">
          <a:xfrm>
            <a:off x="8320088" y="6477000"/>
            <a:ext cx="747712" cy="304800"/>
          </a:xfrm>
          <a:prstGeom prst="rect">
            <a:avLst/>
          </a:prstGeom>
          <a:noFill/>
          <a:ln>
            <a:noFill/>
          </a:ln>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296"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 id="2147484294" r:id="rId12"/>
    <p:sldLayoutId id="214748429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venus.eas.asu.edu/WSRepository/FormsSecurit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venus.eas.asu.edu/wsrepository/BasicSecurity/General.asp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venus.eas.asu.edu/wsrepository/BasicSecurity/Salaries.asp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219200" y="533400"/>
            <a:ext cx="6858000" cy="2743200"/>
          </a:xfrm>
        </p:spPr>
        <p:txBody>
          <a:bodyPr/>
          <a:lstStyle/>
          <a:p>
            <a:pPr marL="363538" indent="-363538" algn="ctr" defTabSz="966788">
              <a:lnSpc>
                <a:spcPct val="125000"/>
              </a:lnSpc>
              <a:spcBef>
                <a:spcPct val="20000"/>
              </a:spcBef>
            </a:pPr>
            <a:r>
              <a:rPr lang="en-US" smtClean="0">
                <a:solidFill>
                  <a:schemeClr val="folHlink"/>
                </a:solidFill>
              </a:rPr>
              <a:t>Chapter 6</a:t>
            </a:r>
            <a:br>
              <a:rPr lang="en-US" smtClean="0">
                <a:solidFill>
                  <a:schemeClr val="folHlink"/>
                </a:solidFill>
              </a:rPr>
            </a:br>
            <a:r>
              <a:rPr lang="en-US" smtClean="0">
                <a:solidFill>
                  <a:schemeClr val="folHlink"/>
                </a:solidFill>
              </a:rPr>
              <a:t>Security and Reliability of </a:t>
            </a:r>
            <a:br>
              <a:rPr lang="en-US" smtClean="0">
                <a:solidFill>
                  <a:schemeClr val="folHlink"/>
                </a:solidFill>
              </a:rPr>
            </a:br>
            <a:r>
              <a:rPr lang="en-US" smtClean="0">
                <a:solidFill>
                  <a:schemeClr val="folHlink"/>
                </a:solidFill>
              </a:rPr>
              <a:t>Distributed Software and Systems</a:t>
            </a:r>
            <a:r>
              <a:rPr lang="en-US" altLang="zh-CN" smtClean="0">
                <a:ea typeface="宋体" pitchFamily="2" charset="-122"/>
              </a:rPr>
              <a:t/>
            </a:r>
            <a:br>
              <a:rPr lang="en-US" altLang="zh-CN" smtClean="0">
                <a:ea typeface="宋体" pitchFamily="2" charset="-122"/>
              </a:rPr>
            </a:br>
            <a:endParaRPr lang="en-US" smtClean="0"/>
          </a:p>
        </p:txBody>
      </p:sp>
      <p:sp>
        <p:nvSpPr>
          <p:cNvPr id="3075" name="Subtitle 3"/>
          <p:cNvSpPr>
            <a:spLocks noGrp="1"/>
          </p:cNvSpPr>
          <p:nvPr>
            <p:ph type="subTitle" idx="1"/>
          </p:nvPr>
        </p:nvSpPr>
        <p:spPr>
          <a:xfrm>
            <a:off x="1066800" y="3429000"/>
            <a:ext cx="7239000" cy="2133600"/>
          </a:xfrm>
        </p:spPr>
        <p:txBody>
          <a:bodyPr/>
          <a:lstStyle/>
          <a:p>
            <a:pPr>
              <a:defRPr/>
            </a:pPr>
            <a:r>
              <a:rPr lang="en-US" altLang="zh-CN" sz="2400" b="1" dirty="0" smtClean="0">
                <a:solidFill>
                  <a:schemeClr val="folHlink"/>
                </a:solidFill>
                <a:latin typeface="+mj-lt"/>
                <a:ea typeface="+mj-ea"/>
                <a:cs typeface="+mj-cs"/>
              </a:rPr>
              <a:t>Lecture 23</a:t>
            </a:r>
          </a:p>
          <a:p>
            <a:pPr>
              <a:defRPr/>
            </a:pPr>
            <a:r>
              <a:rPr lang="en-US" sz="3200" dirty="0" smtClean="0"/>
              <a:t>Forms-Based Security</a:t>
            </a:r>
          </a:p>
          <a:p>
            <a:pPr>
              <a:defRPr/>
            </a:pPr>
            <a:r>
              <a:rPr lang="en-US" sz="3200" dirty="0"/>
              <a:t>Text Chapter </a:t>
            </a:r>
            <a:r>
              <a:rPr lang="en-US" sz="3200" dirty="0" smtClean="0"/>
              <a:t>6.2</a:t>
            </a:r>
          </a:p>
          <a:p>
            <a:pPr>
              <a:defRPr/>
            </a:pPr>
            <a:endParaRPr lang="en-US" sz="3200" dirty="0"/>
          </a:p>
          <a:p>
            <a:pPr>
              <a:defRPr/>
            </a:pPr>
            <a:r>
              <a:rPr lang="en-US" sz="3200" dirty="0" smtClean="0"/>
              <a:t>Yinong Chen</a:t>
            </a:r>
            <a:endParaRPr lang="en-US" sz="3200" dirty="0"/>
          </a:p>
        </p:txBody>
      </p:sp>
      <p:pic>
        <p:nvPicPr>
          <p:cNvPr id="4" name="Picture 8" descr="http://engineering.asu.edu/sites/default/files/shared/downloads/ASU_engineering_RGB_2009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3250"/>
            <a:ext cx="2895600" cy="68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DA11414-DC5B-4236-AEE4-B3C1532C07D4}" type="slidenum">
              <a:rPr lang="en-US" b="0" smtClean="0">
                <a:solidFill>
                  <a:schemeClr val="tx2"/>
                </a:solidFill>
              </a:rPr>
              <a:pPr/>
              <a:t>10</a:t>
            </a:fld>
            <a:endParaRPr lang="en-US" b="0" smtClean="0">
              <a:solidFill>
                <a:schemeClr val="tx2"/>
              </a:solidFill>
            </a:endParaRPr>
          </a:p>
        </p:txBody>
      </p:sp>
      <p:sp>
        <p:nvSpPr>
          <p:cNvPr id="27651" name="Rectangle 2"/>
          <p:cNvSpPr>
            <a:spLocks noGrp="1" noChangeArrowheads="1"/>
          </p:cNvSpPr>
          <p:nvPr>
            <p:ph type="title"/>
          </p:nvPr>
        </p:nvSpPr>
        <p:spPr/>
        <p:txBody>
          <a:bodyPr/>
          <a:lstStyle/>
          <a:p>
            <a:pPr eaLnBrk="1" hangingPunct="1"/>
            <a:r>
              <a:rPr lang="en-US" smtClean="0"/>
              <a:t>Remove Anonymous access</a:t>
            </a:r>
          </a:p>
        </p:txBody>
      </p:sp>
      <p:pic>
        <p:nvPicPr>
          <p:cNvPr id="276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90600"/>
            <a:ext cx="464661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6278" name="AutoShape 6"/>
          <p:cNvSpPr>
            <a:spLocks noChangeArrowheads="1"/>
          </p:cNvSpPr>
          <p:nvPr/>
        </p:nvSpPr>
        <p:spPr bwMode="auto">
          <a:xfrm>
            <a:off x="1638300" y="13716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
        <p:nvSpPr>
          <p:cNvPr id="566279" name="AutoShape 7"/>
          <p:cNvSpPr>
            <a:spLocks noChangeArrowheads="1"/>
          </p:cNvSpPr>
          <p:nvPr/>
        </p:nvSpPr>
        <p:spPr bwMode="auto">
          <a:xfrm>
            <a:off x="1600200" y="4495800"/>
            <a:ext cx="381000" cy="304800"/>
          </a:xfrm>
          <a:prstGeom prst="rightArrow">
            <a:avLst>
              <a:gd name="adj1" fmla="val 50000"/>
              <a:gd name="adj2" fmla="val 31250"/>
            </a:avLst>
          </a:prstGeom>
          <a:solidFill>
            <a:srgbClr val="008000"/>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956171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6278"/>
                                        </p:tgtEl>
                                        <p:attrNameLst>
                                          <p:attrName>style.visibility</p:attrName>
                                        </p:attrNameLst>
                                      </p:cBhvr>
                                      <p:to>
                                        <p:strVal val="visible"/>
                                      </p:to>
                                    </p:set>
                                    <p:animEffect transition="in" filter="fade">
                                      <p:cBhvr>
                                        <p:cTn id="7" dur="2000"/>
                                        <p:tgtEl>
                                          <p:spTgt spid="566278"/>
                                        </p:tgtEl>
                                      </p:cBhvr>
                                    </p:animEffect>
                                  </p:childTnLst>
                                </p:cTn>
                              </p:par>
                            </p:childTnLst>
                          </p:cTn>
                        </p:par>
                        <p:par>
                          <p:cTn id="8" fill="hold" nodeType="afterGroup">
                            <p:stCondLst>
                              <p:cond delay="2000"/>
                            </p:stCondLst>
                            <p:childTnLst>
                              <p:par>
                                <p:cTn id="9" presetID="8" presetClass="emph" presetSubtype="0" fill="hold" grpId="1" nodeType="afterEffect">
                                  <p:stCondLst>
                                    <p:cond delay="0"/>
                                  </p:stCondLst>
                                  <p:childTnLst>
                                    <p:animRot by="21600000">
                                      <p:cBhvr>
                                        <p:cTn id="10" dur="2000" fill="hold"/>
                                        <p:tgtEl>
                                          <p:spTgt spid="566278"/>
                                        </p:tgtEl>
                                        <p:attrNameLst>
                                          <p:attrName>r</p:attrName>
                                        </p:attrNameLst>
                                      </p:cBhvr>
                                    </p:animRot>
                                  </p:childTnLst>
                                </p:cTn>
                              </p:par>
                            </p:childTnLst>
                          </p:cTn>
                        </p:par>
                        <p:par>
                          <p:cTn id="11" fill="hold" nodeType="afterGroup">
                            <p:stCondLst>
                              <p:cond delay="4000"/>
                            </p:stCondLst>
                            <p:childTnLst>
                              <p:par>
                                <p:cTn id="12" presetID="10" presetClass="entr" presetSubtype="0" fill="hold" grpId="0" nodeType="afterEffect">
                                  <p:stCondLst>
                                    <p:cond delay="0"/>
                                  </p:stCondLst>
                                  <p:childTnLst>
                                    <p:set>
                                      <p:cBhvr>
                                        <p:cTn id="13" dur="1" fill="hold">
                                          <p:stCondLst>
                                            <p:cond delay="0"/>
                                          </p:stCondLst>
                                        </p:cTn>
                                        <p:tgtEl>
                                          <p:spTgt spid="566279"/>
                                        </p:tgtEl>
                                        <p:attrNameLst>
                                          <p:attrName>style.visibility</p:attrName>
                                        </p:attrNameLst>
                                      </p:cBhvr>
                                      <p:to>
                                        <p:strVal val="visible"/>
                                      </p:to>
                                    </p:set>
                                    <p:animEffect transition="in" filter="fade">
                                      <p:cBhvr>
                                        <p:cTn id="14" dur="2000"/>
                                        <p:tgtEl>
                                          <p:spTgt spid="566279"/>
                                        </p:tgtEl>
                                      </p:cBhvr>
                                    </p:animEffect>
                                  </p:childTnLst>
                                </p:cTn>
                              </p:par>
                            </p:childTnLst>
                          </p:cTn>
                        </p:par>
                        <p:par>
                          <p:cTn id="15" fill="hold" nodeType="afterGroup">
                            <p:stCondLst>
                              <p:cond delay="6000"/>
                            </p:stCondLst>
                            <p:childTnLst>
                              <p:par>
                                <p:cTn id="16" presetID="8" presetClass="emph" presetSubtype="0" fill="hold" grpId="1" nodeType="afterEffect">
                                  <p:stCondLst>
                                    <p:cond delay="0"/>
                                  </p:stCondLst>
                                  <p:childTnLst>
                                    <p:animRot by="21600000">
                                      <p:cBhvr>
                                        <p:cTn id="17" dur="2000" fill="hold"/>
                                        <p:tgtEl>
                                          <p:spTgt spid="56627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8" grpId="0" animBg="1"/>
      <p:bldP spid="566278" grpId="1" animBg="1"/>
      <p:bldP spid="566279" grpId="0" animBg="1"/>
      <p:bldP spid="56627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34E8BBE-FAB4-444D-81C8-3C340CDEEC5F}" type="slidenum">
              <a:rPr lang="en-US" b="0" smtClean="0">
                <a:solidFill>
                  <a:schemeClr val="tx2"/>
                </a:solidFill>
              </a:rPr>
              <a:pPr/>
              <a:t>11</a:t>
            </a:fld>
            <a:endParaRPr lang="en-US" b="0" smtClean="0">
              <a:solidFill>
                <a:schemeClr val="tx2"/>
              </a:solidFill>
            </a:endParaRPr>
          </a:p>
        </p:txBody>
      </p:sp>
      <p:sp>
        <p:nvSpPr>
          <p:cNvPr id="28675" name="Rectangle 2"/>
          <p:cNvSpPr>
            <a:spLocks noGrp="1" noChangeArrowheads="1"/>
          </p:cNvSpPr>
          <p:nvPr>
            <p:ph type="title"/>
          </p:nvPr>
        </p:nvSpPr>
        <p:spPr/>
        <p:txBody>
          <a:bodyPr/>
          <a:lstStyle/>
          <a:p>
            <a:pPr eaLnBrk="1" hangingPunct="1"/>
            <a:r>
              <a:rPr lang="en-US" smtClean="0"/>
              <a:t>Authenticated Access</a:t>
            </a:r>
          </a:p>
        </p:txBody>
      </p:sp>
      <p:pic>
        <p:nvPicPr>
          <p:cNvPr id="2867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990600"/>
            <a:ext cx="736282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93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3981450"/>
            <a:ext cx="66294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93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3124200"/>
            <a:ext cx="32988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9352" name="AutoShape 8"/>
          <p:cNvSpPr>
            <a:spLocks noChangeArrowheads="1"/>
          </p:cNvSpPr>
          <p:nvPr/>
        </p:nvSpPr>
        <p:spPr bwMode="auto">
          <a:xfrm>
            <a:off x="5078413" y="63246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
        <p:nvSpPr>
          <p:cNvPr id="569353" name="AutoShape 9"/>
          <p:cNvSpPr>
            <a:spLocks noChangeArrowheads="1"/>
          </p:cNvSpPr>
          <p:nvPr/>
        </p:nvSpPr>
        <p:spPr bwMode="auto">
          <a:xfrm>
            <a:off x="7086600" y="4267200"/>
            <a:ext cx="1981200" cy="1219200"/>
          </a:xfrm>
          <a:prstGeom prst="wedgeRoundRectCallout">
            <a:avLst>
              <a:gd name="adj1" fmla="val -58171"/>
              <a:gd name="adj2" fmla="val 38153"/>
              <a:gd name="adj3" fmla="val 16667"/>
            </a:avLst>
          </a:prstGeom>
          <a:solidFill>
            <a:schemeClr val="accent1"/>
          </a:solidFill>
          <a:ln w="9525">
            <a:solidFill>
              <a:schemeClr val="tx1"/>
            </a:solidFill>
            <a:miter lim="800000"/>
            <a:headEnd/>
            <a:tailEnd/>
          </a:ln>
        </p:spPr>
        <p:txBody>
          <a:bodyPr/>
          <a:lstStyle/>
          <a:p>
            <a:pPr algn="ctr"/>
            <a:r>
              <a:rPr lang="en-US" b="0"/>
              <a:t>Type your windows login name and password</a:t>
            </a:r>
          </a:p>
        </p:txBody>
      </p:sp>
    </p:spTree>
    <p:extLst>
      <p:ext uri="{BB962C8B-B14F-4D97-AF65-F5344CB8AC3E}">
        <p14:creationId xmlns:p14="http://schemas.microsoft.com/office/powerpoint/2010/main" val="93773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69348"/>
                                        </p:tgtEl>
                                        <p:attrNameLst>
                                          <p:attrName>style.visibility</p:attrName>
                                        </p:attrNameLst>
                                      </p:cBhvr>
                                      <p:to>
                                        <p:strVal val="visible"/>
                                      </p:to>
                                    </p:set>
                                    <p:animEffect transition="in" filter="fade">
                                      <p:cBhvr>
                                        <p:cTn id="7" dur="2000"/>
                                        <p:tgtEl>
                                          <p:spTgt spid="569348"/>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569353"/>
                                        </p:tgtEl>
                                        <p:attrNameLst>
                                          <p:attrName>style.visibility</p:attrName>
                                        </p:attrNameLst>
                                      </p:cBhvr>
                                      <p:to>
                                        <p:strVal val="visible"/>
                                      </p:to>
                                    </p:set>
                                    <p:animEffect transition="in" filter="wipe(left)">
                                      <p:cBhvr>
                                        <p:cTn id="11" dur="500"/>
                                        <p:tgtEl>
                                          <p:spTgt spid="5693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69352"/>
                                        </p:tgtEl>
                                        <p:attrNameLst>
                                          <p:attrName>style.visibility</p:attrName>
                                        </p:attrNameLst>
                                      </p:cBhvr>
                                      <p:to>
                                        <p:strVal val="visible"/>
                                      </p:to>
                                    </p:set>
                                    <p:animEffect transition="in" filter="fade">
                                      <p:cBhvr>
                                        <p:cTn id="16" dur="2000"/>
                                        <p:tgtEl>
                                          <p:spTgt spid="569352"/>
                                        </p:tgtEl>
                                      </p:cBhvr>
                                    </p:animEffect>
                                  </p:childTnLst>
                                </p:cTn>
                              </p:par>
                            </p:childTnLst>
                          </p:cTn>
                        </p:par>
                        <p:par>
                          <p:cTn id="17" fill="hold" nodeType="afterGroup">
                            <p:stCondLst>
                              <p:cond delay="2000"/>
                            </p:stCondLst>
                            <p:childTnLst>
                              <p:par>
                                <p:cTn id="18" presetID="8" presetClass="emph" presetSubtype="0" fill="hold" grpId="1" nodeType="afterEffect">
                                  <p:stCondLst>
                                    <p:cond delay="0"/>
                                  </p:stCondLst>
                                  <p:childTnLst>
                                    <p:animRot by="21600000">
                                      <p:cBhvr>
                                        <p:cTn id="19" dur="2000" fill="hold"/>
                                        <p:tgtEl>
                                          <p:spTgt spid="569352"/>
                                        </p:tgtEl>
                                        <p:attrNameLst>
                                          <p:attrName>r</p:attrName>
                                        </p:attrNameLst>
                                      </p:cBhvr>
                                    </p:animRot>
                                  </p:childTnLst>
                                </p:cTn>
                              </p:par>
                              <p:par>
                                <p:cTn id="20" presetID="10" presetClass="exit" presetSubtype="0" fill="hold" grpId="2" nodeType="withEffect">
                                  <p:stCondLst>
                                    <p:cond delay="0"/>
                                  </p:stCondLst>
                                  <p:childTnLst>
                                    <p:animEffect transition="out" filter="fade">
                                      <p:cBhvr>
                                        <p:cTn id="21" dur="2000"/>
                                        <p:tgtEl>
                                          <p:spTgt spid="569352"/>
                                        </p:tgtEl>
                                      </p:cBhvr>
                                    </p:animEffect>
                                    <p:set>
                                      <p:cBhvr>
                                        <p:cTn id="22" dur="1" fill="hold">
                                          <p:stCondLst>
                                            <p:cond delay="1999"/>
                                          </p:stCondLst>
                                        </p:cTn>
                                        <p:tgtEl>
                                          <p:spTgt spid="569352"/>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2000"/>
                                        <p:tgtEl>
                                          <p:spTgt spid="569348"/>
                                        </p:tgtEl>
                                      </p:cBhvr>
                                    </p:animEffect>
                                    <p:set>
                                      <p:cBhvr>
                                        <p:cTn id="25" dur="1" fill="hold">
                                          <p:stCondLst>
                                            <p:cond delay="1999"/>
                                          </p:stCondLst>
                                        </p:cTn>
                                        <p:tgtEl>
                                          <p:spTgt spid="56934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2000"/>
                                        <p:tgtEl>
                                          <p:spTgt spid="569353"/>
                                        </p:tgtEl>
                                      </p:cBhvr>
                                    </p:animEffect>
                                    <p:set>
                                      <p:cBhvr>
                                        <p:cTn id="28" dur="1" fill="hold">
                                          <p:stCondLst>
                                            <p:cond delay="1999"/>
                                          </p:stCondLst>
                                        </p:cTn>
                                        <p:tgtEl>
                                          <p:spTgt spid="569353"/>
                                        </p:tgtEl>
                                        <p:attrNameLst>
                                          <p:attrName>style.visibility</p:attrName>
                                        </p:attrNameLst>
                                      </p:cBhvr>
                                      <p:to>
                                        <p:strVal val="hidden"/>
                                      </p:to>
                                    </p:set>
                                  </p:childTnLst>
                                </p:cTn>
                              </p:par>
                            </p:childTnLst>
                          </p:cTn>
                        </p:par>
                        <p:par>
                          <p:cTn id="29" fill="hold" nodeType="afterGroup">
                            <p:stCondLst>
                              <p:cond delay="4000"/>
                            </p:stCondLst>
                            <p:childTnLst>
                              <p:par>
                                <p:cTn id="30" presetID="10" presetClass="entr" presetSubtype="0" fill="hold" nodeType="afterEffect">
                                  <p:stCondLst>
                                    <p:cond delay="0"/>
                                  </p:stCondLst>
                                  <p:childTnLst>
                                    <p:set>
                                      <p:cBhvr>
                                        <p:cTn id="31" dur="1" fill="hold">
                                          <p:stCondLst>
                                            <p:cond delay="0"/>
                                          </p:stCondLst>
                                        </p:cTn>
                                        <p:tgtEl>
                                          <p:spTgt spid="569350"/>
                                        </p:tgtEl>
                                        <p:attrNameLst>
                                          <p:attrName>style.visibility</p:attrName>
                                        </p:attrNameLst>
                                      </p:cBhvr>
                                      <p:to>
                                        <p:strVal val="visible"/>
                                      </p:to>
                                    </p:set>
                                    <p:animEffect transition="in" filter="fade">
                                      <p:cBhvr>
                                        <p:cTn id="32" dur="2000"/>
                                        <p:tgtEl>
                                          <p:spTgt spid="569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52" grpId="0" animBg="1"/>
      <p:bldP spid="569352" grpId="1" animBg="1"/>
      <p:bldP spid="569352" grpId="2" animBg="1"/>
      <p:bldP spid="569353" grpId="0" animBg="1"/>
      <p:bldP spid="56935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D7FBDA-E144-4D6F-97EB-4A18B08F626B}" type="slidenum">
              <a:rPr lang="en-US" b="0" smtClean="0">
                <a:solidFill>
                  <a:schemeClr val="tx2"/>
                </a:solidFill>
              </a:rPr>
              <a:pPr/>
              <a:t>12</a:t>
            </a:fld>
            <a:endParaRPr lang="en-US" b="0" smtClean="0">
              <a:solidFill>
                <a:schemeClr val="tx2"/>
              </a:solidFill>
            </a:endParaRPr>
          </a:p>
        </p:txBody>
      </p:sp>
      <p:sp>
        <p:nvSpPr>
          <p:cNvPr id="4099" name="Rectangle 2"/>
          <p:cNvSpPr>
            <a:spLocks noGrp="1" noChangeArrowheads="1"/>
          </p:cNvSpPr>
          <p:nvPr>
            <p:ph type="title"/>
          </p:nvPr>
        </p:nvSpPr>
        <p:spPr/>
        <p:txBody>
          <a:bodyPr/>
          <a:lstStyle/>
          <a:p>
            <a:pPr eaLnBrk="1" hangingPunct="1"/>
            <a:r>
              <a:rPr lang="en-US" sz="3600" smtClean="0"/>
              <a:t>Roadmap of Chapter 6</a:t>
            </a:r>
          </a:p>
        </p:txBody>
      </p:sp>
      <p:sp>
        <p:nvSpPr>
          <p:cNvPr id="4100" name="Rectangle 3"/>
          <p:cNvSpPr>
            <a:spLocks noGrp="1" noChangeArrowheads="1"/>
          </p:cNvSpPr>
          <p:nvPr>
            <p:ph type="body" idx="1"/>
          </p:nvPr>
        </p:nvSpPr>
        <p:spPr>
          <a:xfrm>
            <a:off x="1066800" y="1219200"/>
            <a:ext cx="7848600" cy="5486400"/>
          </a:xfrm>
        </p:spPr>
        <p:txBody>
          <a:bodyPr/>
          <a:lstStyle/>
          <a:p>
            <a:pPr eaLnBrk="1" hangingPunct="1">
              <a:lnSpc>
                <a:spcPct val="110000"/>
              </a:lnSpc>
            </a:pPr>
            <a:r>
              <a:rPr lang="en-US" sz="2400" dirty="0" smtClean="0">
                <a:solidFill>
                  <a:schemeClr val="bg1">
                    <a:lumMod val="50000"/>
                  </a:schemeClr>
                </a:solidFill>
              </a:rPr>
              <a:t>General </a:t>
            </a:r>
            <a:r>
              <a:rPr lang="en-US" sz="2400" dirty="0">
                <a:solidFill>
                  <a:schemeClr val="bg1">
                    <a:lumMod val="50000"/>
                  </a:schemeClr>
                </a:solidFill>
              </a:rPr>
              <a:t>Security </a:t>
            </a:r>
            <a:r>
              <a:rPr lang="en-US" sz="2400" dirty="0" smtClean="0">
                <a:solidFill>
                  <a:schemeClr val="bg1">
                    <a:lumMod val="50000"/>
                  </a:schemeClr>
                </a:solidFill>
              </a:rPr>
              <a:t>&amp; Reliability </a:t>
            </a:r>
            <a:r>
              <a:rPr lang="en-US" sz="2400" dirty="0">
                <a:solidFill>
                  <a:schemeClr val="bg1">
                    <a:lumMod val="50000"/>
                  </a:schemeClr>
                </a:solidFill>
              </a:rPr>
              <a:t>Concepts (Text Section </a:t>
            </a:r>
            <a:r>
              <a:rPr lang="en-US" sz="2400" dirty="0" smtClean="0">
                <a:solidFill>
                  <a:schemeClr val="bg1">
                    <a:lumMod val="50000"/>
                  </a:schemeClr>
                </a:solidFill>
              </a:rPr>
              <a:t>6.1)</a:t>
            </a:r>
            <a:endParaRPr lang="en-US" sz="2400" dirty="0">
              <a:solidFill>
                <a:schemeClr val="bg1">
                  <a:lumMod val="50000"/>
                </a:schemeClr>
              </a:solidFill>
            </a:endParaRPr>
          </a:p>
          <a:p>
            <a:pPr eaLnBrk="1" hangingPunct="1">
              <a:lnSpc>
                <a:spcPct val="110000"/>
              </a:lnSpc>
            </a:pPr>
            <a:r>
              <a:rPr lang="en-US" sz="2400" dirty="0">
                <a:solidFill>
                  <a:schemeClr val="bg1">
                    <a:lumMod val="50000"/>
                  </a:schemeClr>
                </a:solidFill>
              </a:rPr>
              <a:t>IIS </a:t>
            </a:r>
            <a:r>
              <a:rPr lang="en-US" sz="2400" dirty="0" smtClean="0">
                <a:solidFill>
                  <a:schemeClr val="bg1">
                    <a:lumMod val="50000"/>
                  </a:schemeClr>
                </a:solidFill>
              </a:rPr>
              <a:t>Roles and Windows-Based </a:t>
            </a:r>
            <a:r>
              <a:rPr lang="en-US" sz="2400" dirty="0">
                <a:solidFill>
                  <a:schemeClr val="bg1">
                    <a:lumMod val="50000"/>
                  </a:schemeClr>
                </a:solidFill>
              </a:rPr>
              <a:t>Security Mechanism</a:t>
            </a:r>
          </a:p>
          <a:p>
            <a:pPr eaLnBrk="1" hangingPunct="1">
              <a:lnSpc>
                <a:spcPct val="110000"/>
              </a:lnSpc>
            </a:pPr>
            <a:r>
              <a:rPr lang="en-US" sz="2400" b="1" dirty="0" smtClean="0">
                <a:solidFill>
                  <a:srgbClr val="0000FF"/>
                </a:solidFill>
              </a:rPr>
              <a:t>Forms-Based Security</a:t>
            </a:r>
            <a:r>
              <a:rPr lang="en-US" sz="2400" b="1" dirty="0">
                <a:solidFill>
                  <a:srgbClr val="0000FF"/>
                </a:solidFill>
              </a:rPr>
              <a:t/>
            </a:r>
            <a:br>
              <a:rPr lang="en-US" sz="2400" b="1" dirty="0">
                <a:solidFill>
                  <a:srgbClr val="0000FF"/>
                </a:solidFill>
              </a:rPr>
            </a:br>
            <a:r>
              <a:rPr lang="en-US" sz="2400" dirty="0">
                <a:solidFill>
                  <a:srgbClr val="0000FF"/>
                </a:solidFill>
              </a:rPr>
              <a:t>Creating an independent security system for Web access control and </a:t>
            </a:r>
            <a:r>
              <a:rPr lang="en-US" sz="2400" dirty="0" smtClean="0">
                <a:solidFill>
                  <a:srgbClr val="0000FF"/>
                </a:solidFill>
              </a:rPr>
              <a:t>resource authorization</a:t>
            </a:r>
            <a:br>
              <a:rPr lang="en-US" sz="2400" dirty="0" smtClean="0">
                <a:solidFill>
                  <a:srgbClr val="0000FF"/>
                </a:solidFill>
              </a:rPr>
            </a:br>
            <a:r>
              <a:rPr lang="en-US" sz="2400" dirty="0">
                <a:solidFill>
                  <a:srgbClr val="0000FF"/>
                </a:solidFill>
              </a:rPr>
              <a:t>(Text Section 6.2</a:t>
            </a:r>
            <a:r>
              <a:rPr lang="en-US" sz="2400" dirty="0" smtClean="0">
                <a:solidFill>
                  <a:srgbClr val="0000FF"/>
                </a:solidFill>
              </a:rPr>
              <a:t>)</a:t>
            </a:r>
            <a:endParaRPr lang="en-US" sz="2400" dirty="0">
              <a:solidFill>
                <a:srgbClr val="0000FF"/>
              </a:solidFill>
            </a:endParaRPr>
          </a:p>
          <a:p>
            <a:pPr eaLnBrk="1" hangingPunct="1"/>
            <a:r>
              <a:rPr lang="en-US" altLang="zh-CN" sz="2400" dirty="0" smtClean="0">
                <a:ea typeface="SimSun" pitchFamily="2" charset="-122"/>
              </a:rPr>
              <a:t>Secure </a:t>
            </a:r>
            <a:r>
              <a:rPr lang="en-US" altLang="zh-CN" sz="2400" dirty="0">
                <a:ea typeface="SimSun" pitchFamily="2" charset="-122"/>
              </a:rPr>
              <a:t>Socket Layer for Secure HTTP Connection</a:t>
            </a:r>
          </a:p>
          <a:p>
            <a:pPr eaLnBrk="1" hangingPunct="1"/>
            <a:r>
              <a:rPr lang="en-US" sz="2400" dirty="0" smtClean="0"/>
              <a:t>Reliability and Security in </a:t>
            </a:r>
            <a:br>
              <a:rPr lang="en-US" sz="2400" dirty="0" smtClean="0"/>
            </a:br>
            <a:r>
              <a:rPr lang="en-US" sz="2400" dirty="0" smtClean="0"/>
              <a:t>Windows Communication Foundation</a:t>
            </a:r>
          </a:p>
          <a:p>
            <a:pPr eaLnBrk="1" hangingPunct="1"/>
            <a:r>
              <a:rPr lang="en-US" altLang="zh-CN" sz="2400" dirty="0" smtClean="0">
                <a:ea typeface="SimSun" pitchFamily="2" charset="-122"/>
              </a:rPr>
              <a:t>Data Encryption and Decryption</a:t>
            </a:r>
          </a:p>
          <a:p>
            <a:pPr eaLnBrk="1" hangingPunct="1"/>
            <a:endParaRPr lang="en-US" altLang="zh-CN" sz="2400" dirty="0" smtClean="0">
              <a:ea typeface="SimSun" pitchFamily="2" charset="-122"/>
            </a:endParaRPr>
          </a:p>
        </p:txBody>
      </p:sp>
      <p:sp>
        <p:nvSpPr>
          <p:cNvPr id="2" name="Right Arrow 1"/>
          <p:cNvSpPr/>
          <p:nvPr/>
        </p:nvSpPr>
        <p:spPr bwMode="auto">
          <a:xfrm>
            <a:off x="638175" y="2209800"/>
            <a:ext cx="3810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82428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33"/>
          <p:cNvSpPr>
            <a:spLocks noChangeArrowheads="1"/>
          </p:cNvSpPr>
          <p:nvPr/>
        </p:nvSpPr>
        <p:spPr bwMode="auto">
          <a:xfrm>
            <a:off x="4324350" y="3211513"/>
            <a:ext cx="4344988" cy="2808287"/>
          </a:xfrm>
          <a:prstGeom prst="roundRect">
            <a:avLst>
              <a:gd name="adj" fmla="val 16667"/>
            </a:avLst>
          </a:prstGeom>
          <a:solidFill>
            <a:srgbClr val="FFC000"/>
          </a:solidFill>
          <a:ln w="9525" algn="ctr">
            <a:solidFill>
              <a:schemeClr val="tx1"/>
            </a:solidFill>
            <a:round/>
            <a:headEnd/>
            <a:tailEnd/>
          </a:ln>
        </p:spPr>
        <p:txBody>
          <a:bodyPr/>
          <a:lstStyle/>
          <a:p>
            <a:endParaRPr lang="en-US"/>
          </a:p>
        </p:txBody>
      </p:sp>
      <p:sp>
        <p:nvSpPr>
          <p:cNvPr id="6147" name="Rounded Rectangle 32"/>
          <p:cNvSpPr>
            <a:spLocks noChangeArrowheads="1"/>
          </p:cNvSpPr>
          <p:nvPr/>
        </p:nvSpPr>
        <p:spPr bwMode="auto">
          <a:xfrm>
            <a:off x="457200" y="3209925"/>
            <a:ext cx="3505200" cy="2809875"/>
          </a:xfrm>
          <a:prstGeom prst="roundRect">
            <a:avLst>
              <a:gd name="adj" fmla="val 16667"/>
            </a:avLst>
          </a:prstGeom>
          <a:solidFill>
            <a:schemeClr val="bg1">
              <a:lumMod val="85000"/>
            </a:schemeClr>
          </a:solidFill>
          <a:ln w="9525" algn="ctr">
            <a:solidFill>
              <a:schemeClr val="tx1"/>
            </a:solidFill>
            <a:round/>
            <a:headEnd/>
            <a:tailEnd/>
          </a:ln>
        </p:spPr>
        <p:txBody>
          <a:bodyPr/>
          <a:lstStyle/>
          <a:p>
            <a:endParaRPr lang="en-US"/>
          </a:p>
        </p:txBody>
      </p:sp>
      <p:sp>
        <p:nvSpPr>
          <p:cNvPr id="32" name="Rounded Rectangle 31"/>
          <p:cNvSpPr/>
          <p:nvPr/>
        </p:nvSpPr>
        <p:spPr bwMode="auto">
          <a:xfrm>
            <a:off x="2438400" y="1295400"/>
            <a:ext cx="3733800" cy="182880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6149" name="Title 1"/>
          <p:cNvSpPr>
            <a:spLocks noGrp="1"/>
          </p:cNvSpPr>
          <p:nvPr>
            <p:ph type="title"/>
          </p:nvPr>
        </p:nvSpPr>
        <p:spPr/>
        <p:txBody>
          <a:bodyPr/>
          <a:lstStyle/>
          <a:p>
            <a:r>
              <a:rPr lang="en-US" smtClean="0"/>
              <a:t>Security Check</a:t>
            </a:r>
          </a:p>
        </p:txBody>
      </p:sp>
      <p:sp>
        <p:nvSpPr>
          <p:cNvPr id="61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4B51A4C-9DBA-4BDB-85D3-A376240932DA}" type="slidenum">
              <a:rPr lang="en-US" b="0" smtClean="0">
                <a:solidFill>
                  <a:schemeClr val="tx2"/>
                </a:solidFill>
              </a:rPr>
              <a:pPr/>
              <a:t>13</a:t>
            </a:fld>
            <a:endParaRPr lang="en-US" b="0" smtClean="0">
              <a:solidFill>
                <a:schemeClr val="tx2"/>
              </a:solidFill>
            </a:endParaRPr>
          </a:p>
        </p:txBody>
      </p:sp>
      <p:sp>
        <p:nvSpPr>
          <p:cNvPr id="6151" name="Flowchart: Decision 4"/>
          <p:cNvSpPr>
            <a:spLocks noChangeArrowheads="1"/>
          </p:cNvSpPr>
          <p:nvPr/>
        </p:nvSpPr>
        <p:spPr bwMode="auto">
          <a:xfrm>
            <a:off x="2876550" y="14478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cxnSp>
        <p:nvCxnSpPr>
          <p:cNvPr id="6152" name="Straight Arrow Connector 7"/>
          <p:cNvCxnSpPr>
            <a:cxnSpLocks noChangeShapeType="1"/>
            <a:stCxn id="6151" idx="2"/>
          </p:cNvCxnSpPr>
          <p:nvPr/>
        </p:nvCxnSpPr>
        <p:spPr bwMode="auto">
          <a:xfrm rot="5400000">
            <a:off x="4305300" y="2266950"/>
            <a:ext cx="1920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3" name="Flowchart: Decision 8"/>
          <p:cNvSpPr>
            <a:spLocks noChangeArrowheads="1"/>
          </p:cNvSpPr>
          <p:nvPr/>
        </p:nvSpPr>
        <p:spPr bwMode="auto">
          <a:xfrm>
            <a:off x="4933950" y="3371850"/>
            <a:ext cx="3048000" cy="722313"/>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54" name="Rectangle 10"/>
          <p:cNvSpPr>
            <a:spLocks noChangeArrowheads="1"/>
          </p:cNvSpPr>
          <p:nvPr/>
        </p:nvSpPr>
        <p:spPr bwMode="auto">
          <a:xfrm>
            <a:off x="5378450" y="353695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Forms authentication successful?</a:t>
            </a:r>
          </a:p>
        </p:txBody>
      </p:sp>
      <p:sp>
        <p:nvSpPr>
          <p:cNvPr id="6155" name="Flowchart: Decision 11"/>
          <p:cNvSpPr>
            <a:spLocks noChangeArrowheads="1"/>
          </p:cNvSpPr>
          <p:nvPr/>
        </p:nvSpPr>
        <p:spPr bwMode="auto">
          <a:xfrm>
            <a:off x="4933950" y="4292600"/>
            <a:ext cx="3048000" cy="722313"/>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cxnSp>
        <p:nvCxnSpPr>
          <p:cNvPr id="6156" name="Straight Arrow Connector 12"/>
          <p:cNvCxnSpPr>
            <a:cxnSpLocks noChangeShapeType="1"/>
            <a:stCxn id="6153" idx="2"/>
            <a:endCxn id="6155" idx="0"/>
          </p:cNvCxnSpPr>
          <p:nvPr/>
        </p:nvCxnSpPr>
        <p:spPr bwMode="auto">
          <a:xfrm rot="5400000">
            <a:off x="6360319" y="4193381"/>
            <a:ext cx="1968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7" name="Rectangle 13"/>
          <p:cNvSpPr>
            <a:spLocks noChangeArrowheads="1"/>
          </p:cNvSpPr>
          <p:nvPr/>
        </p:nvSpPr>
        <p:spPr bwMode="auto">
          <a:xfrm>
            <a:off x="5378450" y="445770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Impersonation enabled</a:t>
            </a:r>
          </a:p>
          <a:p>
            <a:pPr algn="ctr">
              <a:lnSpc>
                <a:spcPts val="1600"/>
              </a:lnSpc>
            </a:pPr>
            <a:r>
              <a:rPr lang="en-US" sz="1400" b="0"/>
              <a:t>?</a:t>
            </a:r>
          </a:p>
        </p:txBody>
      </p:sp>
      <p:sp>
        <p:nvSpPr>
          <p:cNvPr id="6158" name="Rectangle 18"/>
          <p:cNvSpPr>
            <a:spLocks noChangeArrowheads="1"/>
          </p:cNvSpPr>
          <p:nvPr/>
        </p:nvSpPr>
        <p:spPr bwMode="auto">
          <a:xfrm>
            <a:off x="3503613" y="1425575"/>
            <a:ext cx="18113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IP </a:t>
            </a:r>
            <a:br>
              <a:rPr lang="en-US" sz="1400" b="0"/>
            </a:br>
            <a:r>
              <a:rPr lang="en-US" sz="1400" b="0"/>
              <a:t>address and domain permitted?</a:t>
            </a:r>
          </a:p>
        </p:txBody>
      </p:sp>
      <p:sp>
        <p:nvSpPr>
          <p:cNvPr id="6159" name="Rectangle 19"/>
          <p:cNvSpPr>
            <a:spLocks noChangeArrowheads="1"/>
          </p:cNvSpPr>
          <p:nvPr/>
        </p:nvSpPr>
        <p:spPr bwMode="auto">
          <a:xfrm>
            <a:off x="4581525" y="5022850"/>
            <a:ext cx="1266825" cy="692150"/>
          </a:xfrm>
          <a:prstGeom prst="rect">
            <a:avLst/>
          </a:prstGeom>
          <a:solidFill>
            <a:schemeClr val="accent1">
              <a:lumMod val="20000"/>
              <a:lumOff val="80000"/>
            </a:schemeClr>
          </a:solidFill>
          <a:ln w="9525" algn="ctr">
            <a:solidFill>
              <a:schemeClr val="tx1"/>
            </a:solidFill>
            <a:round/>
            <a:headEnd/>
            <a:tailEnd/>
          </a:ln>
        </p:spPr>
        <p:txBody>
          <a:bodyPr/>
          <a:lstStyle/>
          <a:p>
            <a:pPr algn="ctr"/>
            <a:r>
              <a:rPr lang="en-US" sz="1400" b="0" dirty="0"/>
              <a:t>Use impersonated account</a:t>
            </a:r>
          </a:p>
        </p:txBody>
      </p:sp>
      <p:sp>
        <p:nvSpPr>
          <p:cNvPr id="6160" name="Rectangle 20"/>
          <p:cNvSpPr>
            <a:spLocks noChangeArrowheads="1"/>
          </p:cNvSpPr>
          <p:nvPr/>
        </p:nvSpPr>
        <p:spPr bwMode="auto">
          <a:xfrm>
            <a:off x="7143750" y="5022850"/>
            <a:ext cx="1219200" cy="692150"/>
          </a:xfrm>
          <a:prstGeom prst="rect">
            <a:avLst/>
          </a:prstGeom>
          <a:solidFill>
            <a:schemeClr val="accent1">
              <a:lumMod val="20000"/>
              <a:lumOff val="80000"/>
            </a:schemeClr>
          </a:solidFill>
          <a:ln w="9525" algn="ctr">
            <a:solidFill>
              <a:schemeClr val="tx1"/>
            </a:solidFill>
            <a:round/>
            <a:headEnd/>
            <a:tailEnd/>
          </a:ln>
        </p:spPr>
        <p:txBody>
          <a:bodyPr/>
          <a:lstStyle/>
          <a:p>
            <a:pPr algn="ctr"/>
            <a:r>
              <a:rPr lang="en-US" sz="1400" b="0" dirty="0"/>
              <a:t>Use configuration account</a:t>
            </a:r>
          </a:p>
        </p:txBody>
      </p:sp>
      <p:cxnSp>
        <p:nvCxnSpPr>
          <p:cNvPr id="6161" name="Straight Arrow Connector 22"/>
          <p:cNvCxnSpPr>
            <a:cxnSpLocks noChangeShapeType="1"/>
            <a:stCxn id="6155" idx="1"/>
            <a:endCxn id="6159" idx="0"/>
          </p:cNvCxnSpPr>
          <p:nvPr/>
        </p:nvCxnSpPr>
        <p:spPr bwMode="auto">
          <a:xfrm rot="10800000" flipH="1" flipV="1">
            <a:off x="4933950" y="4652963"/>
            <a:ext cx="280988" cy="3698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62" name="Straight Arrow Connector 24"/>
          <p:cNvCxnSpPr>
            <a:cxnSpLocks noChangeShapeType="1"/>
            <a:stCxn id="6155" idx="3"/>
            <a:endCxn id="6160" idx="0"/>
          </p:cNvCxnSpPr>
          <p:nvPr/>
        </p:nvCxnSpPr>
        <p:spPr bwMode="auto">
          <a:xfrm flipH="1">
            <a:off x="7753350" y="4652963"/>
            <a:ext cx="228600" cy="3698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63" name="Flowchart: Decision 25"/>
          <p:cNvSpPr>
            <a:spLocks noChangeArrowheads="1"/>
          </p:cNvSpPr>
          <p:nvPr/>
        </p:nvSpPr>
        <p:spPr bwMode="auto">
          <a:xfrm>
            <a:off x="685800" y="33909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64" name="Rectangle 27"/>
          <p:cNvSpPr>
            <a:spLocks noChangeArrowheads="1"/>
          </p:cNvSpPr>
          <p:nvPr/>
        </p:nvSpPr>
        <p:spPr bwMode="auto">
          <a:xfrm>
            <a:off x="1130300" y="355600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Windows authentication successful?</a:t>
            </a:r>
          </a:p>
        </p:txBody>
      </p:sp>
      <p:sp>
        <p:nvSpPr>
          <p:cNvPr id="6165" name="Flowchart: Decision 35"/>
          <p:cNvSpPr>
            <a:spLocks noChangeArrowheads="1"/>
          </p:cNvSpPr>
          <p:nvPr/>
        </p:nvSpPr>
        <p:spPr bwMode="auto">
          <a:xfrm>
            <a:off x="685800" y="49149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66" name="Rectangle 36"/>
          <p:cNvSpPr>
            <a:spLocks noChangeArrowheads="1"/>
          </p:cNvSpPr>
          <p:nvPr/>
        </p:nvSpPr>
        <p:spPr bwMode="auto">
          <a:xfrm>
            <a:off x="1130300" y="5081588"/>
            <a:ext cx="22225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Other resource</a:t>
            </a:r>
            <a:br>
              <a:rPr lang="en-US" sz="1400" b="0"/>
            </a:br>
            <a:r>
              <a:rPr lang="en-US" sz="1400" b="0"/>
              <a:t>allowed?</a:t>
            </a:r>
          </a:p>
        </p:txBody>
      </p:sp>
      <p:cxnSp>
        <p:nvCxnSpPr>
          <p:cNvPr id="6167" name="Straight Arrow Connector 38"/>
          <p:cNvCxnSpPr>
            <a:cxnSpLocks noChangeShapeType="1"/>
            <a:stCxn id="6163" idx="2"/>
            <a:endCxn id="6165" idx="0"/>
          </p:cNvCxnSpPr>
          <p:nvPr/>
        </p:nvCxnSpPr>
        <p:spPr bwMode="auto">
          <a:xfrm rot="5400000">
            <a:off x="1808957" y="4514056"/>
            <a:ext cx="801688"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68" name="Freeform 41"/>
          <p:cNvSpPr>
            <a:spLocks noChangeArrowheads="1"/>
          </p:cNvSpPr>
          <p:nvPr/>
        </p:nvSpPr>
        <p:spPr bwMode="auto">
          <a:xfrm>
            <a:off x="2217738" y="4522788"/>
            <a:ext cx="5543550" cy="1716087"/>
          </a:xfrm>
          <a:custGeom>
            <a:avLst/>
            <a:gdLst>
              <a:gd name="T0" fmla="*/ 9664487 w 5411244"/>
              <a:gd name="T1" fmla="*/ 1190317 h 1716065"/>
              <a:gd name="T2" fmla="*/ 9664487 w 5411244"/>
              <a:gd name="T3" fmla="*/ 1716571 h 1716065"/>
              <a:gd name="T4" fmla="*/ 3355730 w 5411244"/>
              <a:gd name="T5" fmla="*/ 1716571 h 1716065"/>
              <a:gd name="T6" fmla="*/ 3355730 w 5411244"/>
              <a:gd name="T7" fmla="*/ 0 h 1716065"/>
              <a:gd name="T8" fmla="*/ 0 w 5411244"/>
              <a:gd name="T9" fmla="*/ 0 h 1716065"/>
              <a:gd name="T10" fmla="*/ 0 60000 65536"/>
              <a:gd name="T11" fmla="*/ 0 60000 65536"/>
              <a:gd name="T12" fmla="*/ 0 60000 65536"/>
              <a:gd name="T13" fmla="*/ 0 60000 65536"/>
              <a:gd name="T14" fmla="*/ 0 60000 65536"/>
              <a:gd name="T15" fmla="*/ 0 w 5411244"/>
              <a:gd name="T16" fmla="*/ 0 h 1716065"/>
              <a:gd name="T17" fmla="*/ 5411244 w 5411244"/>
              <a:gd name="T18" fmla="*/ 1716065 h 1716065"/>
            </a:gdLst>
            <a:ahLst/>
            <a:cxnLst>
              <a:cxn ang="T10">
                <a:pos x="T0" y="T1"/>
              </a:cxn>
              <a:cxn ang="T11">
                <a:pos x="T2" y="T3"/>
              </a:cxn>
              <a:cxn ang="T12">
                <a:pos x="T4" y="T5"/>
              </a:cxn>
              <a:cxn ang="T13">
                <a:pos x="T6" y="T7"/>
              </a:cxn>
              <a:cxn ang="T14">
                <a:pos x="T8" y="T9"/>
              </a:cxn>
            </a:cxnLst>
            <a:rect l="T15" t="T16" r="T17" b="T18"/>
            <a:pathLst>
              <a:path w="5411244" h="1716065">
                <a:moveTo>
                  <a:pt x="5411244" y="1189972"/>
                </a:moveTo>
                <a:lnTo>
                  <a:pt x="5411244" y="1716065"/>
                </a:lnTo>
                <a:lnTo>
                  <a:pt x="1878904" y="1716065"/>
                </a:lnTo>
                <a:lnTo>
                  <a:pt x="1878904" y="0"/>
                </a:lnTo>
                <a:lnTo>
                  <a:pt x="0" y="0"/>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6169" name="Straight Arrow Connector 43"/>
          <p:cNvCxnSpPr>
            <a:cxnSpLocks noChangeShapeType="1"/>
            <a:stCxn id="6159" idx="2"/>
          </p:cNvCxnSpPr>
          <p:nvPr/>
        </p:nvCxnSpPr>
        <p:spPr bwMode="auto">
          <a:xfrm rot="5400000">
            <a:off x="4953000" y="5976938"/>
            <a:ext cx="5238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0" name="Rectangle 44"/>
          <p:cNvSpPr>
            <a:spLocks noChangeArrowheads="1"/>
          </p:cNvSpPr>
          <p:nvPr/>
        </p:nvSpPr>
        <p:spPr bwMode="auto">
          <a:xfrm>
            <a:off x="1335088" y="6400800"/>
            <a:ext cx="1765300" cy="381000"/>
          </a:xfrm>
          <a:prstGeom prst="rect">
            <a:avLst/>
          </a:prstGeom>
          <a:solidFill>
            <a:schemeClr val="accent1"/>
          </a:solidFill>
          <a:ln w="9525" algn="ctr">
            <a:solidFill>
              <a:schemeClr val="tx1"/>
            </a:solidFill>
            <a:round/>
            <a:headEnd/>
            <a:tailEnd/>
          </a:ln>
        </p:spPr>
        <p:txBody>
          <a:bodyPr/>
          <a:lstStyle/>
          <a:p>
            <a:r>
              <a:rPr lang="en-US" b="0"/>
              <a:t>Access Allowed</a:t>
            </a:r>
          </a:p>
        </p:txBody>
      </p:sp>
      <p:cxnSp>
        <p:nvCxnSpPr>
          <p:cNvPr id="6171" name="Straight Arrow Connector 46"/>
          <p:cNvCxnSpPr>
            <a:cxnSpLocks noChangeShapeType="1"/>
            <a:stCxn id="6165" idx="2"/>
          </p:cNvCxnSpPr>
          <p:nvPr/>
        </p:nvCxnSpPr>
        <p:spPr bwMode="auto">
          <a:xfrm rot="5400000">
            <a:off x="1828007" y="6019006"/>
            <a:ext cx="7620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2" name="Rectangle 47"/>
          <p:cNvSpPr>
            <a:spLocks noChangeArrowheads="1"/>
          </p:cNvSpPr>
          <p:nvPr/>
        </p:nvSpPr>
        <p:spPr bwMode="auto">
          <a:xfrm>
            <a:off x="3333750" y="6400800"/>
            <a:ext cx="1765300" cy="381000"/>
          </a:xfrm>
          <a:prstGeom prst="rect">
            <a:avLst/>
          </a:prstGeom>
          <a:solidFill>
            <a:srgbClr val="FF0000"/>
          </a:solidFill>
          <a:ln w="9525" algn="ctr">
            <a:solidFill>
              <a:schemeClr val="tx1"/>
            </a:solidFill>
            <a:round/>
            <a:headEnd/>
            <a:tailEnd/>
          </a:ln>
        </p:spPr>
        <p:txBody>
          <a:bodyPr/>
          <a:lstStyle/>
          <a:p>
            <a:r>
              <a:rPr lang="en-US" b="0">
                <a:solidFill>
                  <a:schemeClr val="bg1"/>
                </a:solidFill>
              </a:rPr>
              <a:t>Access Denied</a:t>
            </a:r>
          </a:p>
        </p:txBody>
      </p:sp>
      <p:cxnSp>
        <p:nvCxnSpPr>
          <p:cNvPr id="6173" name="Straight Arrow Connector 49"/>
          <p:cNvCxnSpPr>
            <a:cxnSpLocks noChangeShapeType="1"/>
            <a:stCxn id="6165" idx="3"/>
          </p:cNvCxnSpPr>
          <p:nvPr/>
        </p:nvCxnSpPr>
        <p:spPr bwMode="auto">
          <a:xfrm>
            <a:off x="3733800" y="5276850"/>
            <a:ext cx="1588" cy="11239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4" name="Freeform 50"/>
          <p:cNvSpPr>
            <a:spLocks noChangeArrowheads="1"/>
          </p:cNvSpPr>
          <p:nvPr/>
        </p:nvSpPr>
        <p:spPr bwMode="auto">
          <a:xfrm>
            <a:off x="3695700" y="3759200"/>
            <a:ext cx="161925" cy="2643188"/>
          </a:xfrm>
          <a:custGeom>
            <a:avLst/>
            <a:gdLst>
              <a:gd name="T0" fmla="*/ 0 w 162838"/>
              <a:gd name="T1" fmla="*/ 0 h 2642992"/>
              <a:gd name="T2" fmla="*/ 143084 w 162838"/>
              <a:gd name="T3" fmla="*/ 0 h 2642992"/>
              <a:gd name="T4" fmla="*/ 143084 w 162838"/>
              <a:gd name="T5" fmla="*/ 2647500 h 2642992"/>
              <a:gd name="T6" fmla="*/ 0 60000 65536"/>
              <a:gd name="T7" fmla="*/ 0 60000 65536"/>
              <a:gd name="T8" fmla="*/ 0 60000 65536"/>
              <a:gd name="T9" fmla="*/ 0 w 162838"/>
              <a:gd name="T10" fmla="*/ 0 h 2642992"/>
              <a:gd name="T11" fmla="*/ 162838 w 162838"/>
              <a:gd name="T12" fmla="*/ 2642992 h 2642992"/>
            </a:gdLst>
            <a:ahLst/>
            <a:cxnLst>
              <a:cxn ang="T6">
                <a:pos x="T0" y="T1"/>
              </a:cxn>
              <a:cxn ang="T7">
                <a:pos x="T2" y="T3"/>
              </a:cxn>
              <a:cxn ang="T8">
                <a:pos x="T4" y="T5"/>
              </a:cxn>
            </a:cxnLst>
            <a:rect l="T9" t="T10" r="T11" b="T12"/>
            <a:pathLst>
              <a:path w="162838" h="2642992">
                <a:moveTo>
                  <a:pt x="0" y="0"/>
                </a:moveTo>
                <a:lnTo>
                  <a:pt x="162838" y="0"/>
                </a:lnTo>
                <a:lnTo>
                  <a:pt x="162838" y="2642992"/>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5" name="Freeform 51"/>
          <p:cNvSpPr>
            <a:spLocks noChangeArrowheads="1"/>
          </p:cNvSpPr>
          <p:nvPr/>
        </p:nvSpPr>
        <p:spPr bwMode="auto">
          <a:xfrm>
            <a:off x="4446588" y="3721100"/>
            <a:ext cx="563562" cy="2668588"/>
          </a:xfrm>
          <a:custGeom>
            <a:avLst/>
            <a:gdLst>
              <a:gd name="T0" fmla="*/ 561142 w 563672"/>
              <a:gd name="T1" fmla="*/ 0 h 2668044"/>
              <a:gd name="T2" fmla="*/ 0 w 563672"/>
              <a:gd name="T3" fmla="*/ 0 h 2668044"/>
              <a:gd name="T4" fmla="*/ 12480 w 563672"/>
              <a:gd name="T5" fmla="*/ 2680582 h 2668044"/>
              <a:gd name="T6" fmla="*/ 0 60000 65536"/>
              <a:gd name="T7" fmla="*/ 0 60000 65536"/>
              <a:gd name="T8" fmla="*/ 0 60000 65536"/>
              <a:gd name="T9" fmla="*/ 0 w 563672"/>
              <a:gd name="T10" fmla="*/ 0 h 2668044"/>
              <a:gd name="T11" fmla="*/ 563672 w 563672"/>
              <a:gd name="T12" fmla="*/ 2668044 h 2668044"/>
            </a:gdLst>
            <a:ahLst/>
            <a:cxnLst>
              <a:cxn ang="T6">
                <a:pos x="T0" y="T1"/>
              </a:cxn>
              <a:cxn ang="T7">
                <a:pos x="T2" y="T3"/>
              </a:cxn>
              <a:cxn ang="T8">
                <a:pos x="T4" y="T5"/>
              </a:cxn>
            </a:cxnLst>
            <a:rect l="T9" t="T10" r="T11" b="T12"/>
            <a:pathLst>
              <a:path w="563672" h="2668044">
                <a:moveTo>
                  <a:pt x="563672" y="0"/>
                </a:moveTo>
                <a:lnTo>
                  <a:pt x="0" y="0"/>
                </a:lnTo>
                <a:cubicBezTo>
                  <a:pt x="4175" y="889348"/>
                  <a:pt x="8351" y="1778696"/>
                  <a:pt x="12526" y="2668044"/>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6" name="Freeform 52"/>
          <p:cNvSpPr>
            <a:spLocks noChangeArrowheads="1"/>
          </p:cNvSpPr>
          <p:nvPr/>
        </p:nvSpPr>
        <p:spPr bwMode="auto">
          <a:xfrm>
            <a:off x="5081588" y="1817688"/>
            <a:ext cx="3757612" cy="4733925"/>
          </a:xfrm>
          <a:custGeom>
            <a:avLst/>
            <a:gdLst>
              <a:gd name="T0" fmla="*/ 825729 w 3757808"/>
              <a:gd name="T1" fmla="*/ 0 h 4734838"/>
              <a:gd name="T2" fmla="*/ 3753300 w 3757808"/>
              <a:gd name="T3" fmla="*/ 0 h 4734838"/>
              <a:gd name="T4" fmla="*/ 3753300 w 3757808"/>
              <a:gd name="T5" fmla="*/ 4713891 h 4734838"/>
              <a:gd name="T6" fmla="*/ 0 w 3757808"/>
              <a:gd name="T7" fmla="*/ 4713891 h 4734838"/>
              <a:gd name="T8" fmla="*/ 0 60000 65536"/>
              <a:gd name="T9" fmla="*/ 0 60000 65536"/>
              <a:gd name="T10" fmla="*/ 0 60000 65536"/>
              <a:gd name="T11" fmla="*/ 0 60000 65536"/>
              <a:gd name="T12" fmla="*/ 0 w 3757808"/>
              <a:gd name="T13" fmla="*/ 0 h 4734838"/>
              <a:gd name="T14" fmla="*/ 3757808 w 3757808"/>
              <a:gd name="T15" fmla="*/ 4734838 h 4734838"/>
            </a:gdLst>
            <a:ahLst/>
            <a:cxnLst>
              <a:cxn ang="T8">
                <a:pos x="T0" y="T1"/>
              </a:cxn>
              <a:cxn ang="T9">
                <a:pos x="T2" y="T3"/>
              </a:cxn>
              <a:cxn ang="T10">
                <a:pos x="T4" y="T5"/>
              </a:cxn>
              <a:cxn ang="T11">
                <a:pos x="T6" y="T7"/>
              </a:cxn>
            </a:cxnLst>
            <a:rect l="T12" t="T13" r="T14" b="T15"/>
            <a:pathLst>
              <a:path w="3757808" h="4734838">
                <a:moveTo>
                  <a:pt x="826718" y="0"/>
                </a:moveTo>
                <a:lnTo>
                  <a:pt x="3757808" y="0"/>
                </a:lnTo>
                <a:lnTo>
                  <a:pt x="3757808" y="4734838"/>
                </a:lnTo>
                <a:lnTo>
                  <a:pt x="0" y="4734838"/>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6177" name="Straight Arrow Connector 54"/>
          <p:cNvCxnSpPr>
            <a:cxnSpLocks noChangeShapeType="1"/>
          </p:cNvCxnSpPr>
          <p:nvPr/>
        </p:nvCxnSpPr>
        <p:spPr bwMode="auto">
          <a:xfrm rot="5400000">
            <a:off x="4223544" y="1267619"/>
            <a:ext cx="358775"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8" name="TextBox 55"/>
          <p:cNvSpPr txBox="1">
            <a:spLocks noChangeArrowheads="1"/>
          </p:cNvSpPr>
          <p:nvPr/>
        </p:nvSpPr>
        <p:spPr bwMode="auto">
          <a:xfrm>
            <a:off x="4344988" y="838200"/>
            <a:ext cx="158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Client Browser</a:t>
            </a:r>
          </a:p>
        </p:txBody>
      </p:sp>
      <p:sp>
        <p:nvSpPr>
          <p:cNvPr id="6179" name="TextBox 56"/>
          <p:cNvSpPr txBox="1">
            <a:spLocks noChangeArrowheads="1"/>
          </p:cNvSpPr>
          <p:nvPr/>
        </p:nvSpPr>
        <p:spPr bwMode="auto">
          <a:xfrm>
            <a:off x="457200" y="42926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Windows Sever</a:t>
            </a:r>
          </a:p>
        </p:txBody>
      </p:sp>
      <p:sp>
        <p:nvSpPr>
          <p:cNvPr id="6180" name="TextBox 57"/>
          <p:cNvSpPr txBox="1">
            <a:spLocks noChangeArrowheads="1"/>
          </p:cNvSpPr>
          <p:nvPr/>
        </p:nvSpPr>
        <p:spPr bwMode="auto">
          <a:xfrm>
            <a:off x="2555875" y="1295400"/>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IIS</a:t>
            </a:r>
          </a:p>
        </p:txBody>
      </p:sp>
      <p:sp>
        <p:nvSpPr>
          <p:cNvPr id="6181" name="TextBox 58"/>
          <p:cNvSpPr txBox="1">
            <a:spLocks noChangeArrowheads="1"/>
          </p:cNvSpPr>
          <p:nvPr/>
        </p:nvSpPr>
        <p:spPr bwMode="auto">
          <a:xfrm>
            <a:off x="7467600" y="3211513"/>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dirty="0"/>
              <a:t>ASP </a:t>
            </a:r>
            <a:r>
              <a:rPr lang="en-US" dirty="0" err="1"/>
              <a:t>.Net</a:t>
            </a:r>
            <a:endParaRPr lang="en-US" dirty="0"/>
          </a:p>
        </p:txBody>
      </p:sp>
      <p:sp>
        <p:nvSpPr>
          <p:cNvPr id="6182" name="TextBox 60"/>
          <p:cNvSpPr txBox="1">
            <a:spLocks noChangeArrowheads="1"/>
          </p:cNvSpPr>
          <p:nvPr/>
        </p:nvSpPr>
        <p:spPr bwMode="auto">
          <a:xfrm>
            <a:off x="990600" y="2743200"/>
            <a:ext cx="1265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“Windows”</a:t>
            </a:r>
          </a:p>
        </p:txBody>
      </p:sp>
      <p:sp>
        <p:nvSpPr>
          <p:cNvPr id="6183" name="TextBox 61"/>
          <p:cNvSpPr txBox="1">
            <a:spLocks noChangeArrowheads="1"/>
          </p:cNvSpPr>
          <p:nvPr/>
        </p:nvSpPr>
        <p:spPr bwMode="auto">
          <a:xfrm>
            <a:off x="6467475" y="2667000"/>
            <a:ext cx="97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solidFill>
                  <a:srgbClr val="0000FF"/>
                </a:solidFill>
              </a:rPr>
              <a:t>“</a:t>
            </a:r>
            <a:r>
              <a:rPr lang="en-US" b="0" dirty="0">
                <a:solidFill>
                  <a:srgbClr val="FF0000"/>
                </a:solidFill>
              </a:rPr>
              <a:t>Forms</a:t>
            </a:r>
            <a:r>
              <a:rPr lang="en-US" b="0" dirty="0">
                <a:solidFill>
                  <a:srgbClr val="0000FF"/>
                </a:solidFill>
              </a:rPr>
              <a:t>”</a:t>
            </a:r>
          </a:p>
        </p:txBody>
      </p:sp>
      <p:sp>
        <p:nvSpPr>
          <p:cNvPr id="6184" name="TextBox 63"/>
          <p:cNvSpPr txBox="1">
            <a:spLocks noChangeArrowheads="1"/>
          </p:cNvSpPr>
          <p:nvPr/>
        </p:nvSpPr>
        <p:spPr bwMode="auto">
          <a:xfrm>
            <a:off x="1689100" y="5583238"/>
            <a:ext cx="519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5" name="TextBox 64"/>
          <p:cNvSpPr txBox="1">
            <a:spLocks noChangeArrowheads="1"/>
          </p:cNvSpPr>
          <p:nvPr/>
        </p:nvSpPr>
        <p:spPr bwMode="auto">
          <a:xfrm>
            <a:off x="4560888" y="4338638"/>
            <a:ext cx="6125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smtClean="0"/>
              <a:t>True</a:t>
            </a:r>
            <a:endParaRPr lang="en-US" b="0" dirty="0"/>
          </a:p>
        </p:txBody>
      </p:sp>
      <p:sp>
        <p:nvSpPr>
          <p:cNvPr id="6186" name="TextBox 65"/>
          <p:cNvSpPr txBox="1">
            <a:spLocks noChangeArrowheads="1"/>
          </p:cNvSpPr>
          <p:nvPr/>
        </p:nvSpPr>
        <p:spPr bwMode="auto">
          <a:xfrm>
            <a:off x="1697038" y="4040188"/>
            <a:ext cx="520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7" name="TextBox 66"/>
          <p:cNvSpPr txBox="1">
            <a:spLocks noChangeArrowheads="1"/>
          </p:cNvSpPr>
          <p:nvPr/>
        </p:nvSpPr>
        <p:spPr bwMode="auto">
          <a:xfrm>
            <a:off x="3730625" y="2057400"/>
            <a:ext cx="520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8" name="TextBox 67"/>
          <p:cNvSpPr txBox="1">
            <a:spLocks noChangeArrowheads="1"/>
          </p:cNvSpPr>
          <p:nvPr/>
        </p:nvSpPr>
        <p:spPr bwMode="auto">
          <a:xfrm>
            <a:off x="7981950" y="4419600"/>
            <a:ext cx="6719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smtClean="0"/>
              <a:t>False</a:t>
            </a:r>
            <a:endParaRPr lang="en-US" b="0" dirty="0"/>
          </a:p>
        </p:txBody>
      </p:sp>
      <p:sp>
        <p:nvSpPr>
          <p:cNvPr id="6189" name="TextBox 68"/>
          <p:cNvSpPr txBox="1">
            <a:spLocks noChangeArrowheads="1"/>
          </p:cNvSpPr>
          <p:nvPr/>
        </p:nvSpPr>
        <p:spPr bwMode="auto">
          <a:xfrm>
            <a:off x="3352800" y="483711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0" name="TextBox 69"/>
          <p:cNvSpPr txBox="1">
            <a:spLocks noChangeArrowheads="1"/>
          </p:cNvSpPr>
          <p:nvPr/>
        </p:nvSpPr>
        <p:spPr bwMode="auto">
          <a:xfrm>
            <a:off x="4543425" y="339566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1" name="TextBox 70"/>
          <p:cNvSpPr txBox="1">
            <a:spLocks noChangeArrowheads="1"/>
          </p:cNvSpPr>
          <p:nvPr/>
        </p:nvSpPr>
        <p:spPr bwMode="auto">
          <a:xfrm>
            <a:off x="3462338" y="338931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2" name="TextBox 71"/>
          <p:cNvSpPr txBox="1">
            <a:spLocks noChangeArrowheads="1"/>
          </p:cNvSpPr>
          <p:nvPr/>
        </p:nvSpPr>
        <p:spPr bwMode="auto">
          <a:xfrm>
            <a:off x="6467475" y="150336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3" name="Rounded Rectangle 72"/>
          <p:cNvSpPr>
            <a:spLocks noChangeArrowheads="1"/>
          </p:cNvSpPr>
          <p:nvPr/>
        </p:nvSpPr>
        <p:spPr bwMode="auto">
          <a:xfrm>
            <a:off x="3503613" y="2363788"/>
            <a:ext cx="1811337" cy="673100"/>
          </a:xfrm>
          <a:prstGeom prst="roundRect">
            <a:avLst>
              <a:gd name="adj" fmla="val 16667"/>
            </a:avLst>
          </a:prstGeom>
          <a:solidFill>
            <a:schemeClr val="bg1"/>
          </a:solidFill>
          <a:ln w="9525" algn="ctr">
            <a:solidFill>
              <a:schemeClr val="tx1"/>
            </a:solidFill>
            <a:round/>
            <a:headEnd/>
            <a:tailEnd/>
          </a:ln>
        </p:spPr>
        <p:txBody>
          <a:bodyPr/>
          <a:lstStyle/>
          <a:p>
            <a:pPr algn="ctr"/>
            <a:r>
              <a:rPr lang="en-US" b="0"/>
              <a:t>Check Web.config</a:t>
            </a:r>
          </a:p>
        </p:txBody>
      </p:sp>
      <p:cxnSp>
        <p:nvCxnSpPr>
          <p:cNvPr id="6194" name="Shape 76"/>
          <p:cNvCxnSpPr>
            <a:cxnSpLocks noChangeShapeType="1"/>
            <a:stCxn id="6193" idx="1"/>
            <a:endCxn id="6163" idx="0"/>
          </p:cNvCxnSpPr>
          <p:nvPr/>
        </p:nvCxnSpPr>
        <p:spPr bwMode="auto">
          <a:xfrm rot="10800000" flipV="1">
            <a:off x="2209800" y="2700338"/>
            <a:ext cx="1293813" cy="690562"/>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95" name="Shape 78"/>
          <p:cNvCxnSpPr>
            <a:cxnSpLocks noChangeShapeType="1"/>
            <a:stCxn id="6193" idx="3"/>
            <a:endCxn id="6153" idx="0"/>
          </p:cNvCxnSpPr>
          <p:nvPr/>
        </p:nvCxnSpPr>
        <p:spPr bwMode="auto">
          <a:xfrm>
            <a:off x="5314950" y="2700338"/>
            <a:ext cx="1143000" cy="671512"/>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96" name="Freeform 2"/>
          <p:cNvSpPr>
            <a:spLocks/>
          </p:cNvSpPr>
          <p:nvPr/>
        </p:nvSpPr>
        <p:spPr bwMode="auto">
          <a:xfrm>
            <a:off x="241300" y="2573338"/>
            <a:ext cx="3263900" cy="3922712"/>
          </a:xfrm>
          <a:custGeom>
            <a:avLst/>
            <a:gdLst>
              <a:gd name="T0" fmla="*/ 3263900 w 3264196"/>
              <a:gd name="T1" fmla="*/ 0 h 3923414"/>
              <a:gd name="T2" fmla="*/ 10632 w 3264196"/>
              <a:gd name="T3" fmla="*/ 0 h 3923414"/>
              <a:gd name="T4" fmla="*/ 0 w 3264196"/>
              <a:gd name="T5" fmla="*/ 3912081 h 3923414"/>
              <a:gd name="T6" fmla="*/ 1095055 w 3264196"/>
              <a:gd name="T7" fmla="*/ 3922712 h 39234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196" h="3923414">
                <a:moveTo>
                  <a:pt x="3264196" y="0"/>
                </a:moveTo>
                <a:lnTo>
                  <a:pt x="10633" y="0"/>
                </a:lnTo>
                <a:cubicBezTo>
                  <a:pt x="7089" y="1304260"/>
                  <a:pt x="3544" y="2608521"/>
                  <a:pt x="0" y="3912781"/>
                </a:cubicBezTo>
                <a:lnTo>
                  <a:pt x="1095154" y="3923414"/>
                </a:ln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97" name="TextBox 60"/>
          <p:cNvSpPr txBox="1">
            <a:spLocks noChangeArrowheads="1"/>
          </p:cNvSpPr>
          <p:nvPr/>
        </p:nvSpPr>
        <p:spPr bwMode="auto">
          <a:xfrm>
            <a:off x="942975" y="2217738"/>
            <a:ext cx="89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“None”</a:t>
            </a:r>
          </a:p>
        </p:txBody>
      </p:sp>
      <p:sp>
        <p:nvSpPr>
          <p:cNvPr id="2" name="TextBox 1"/>
          <p:cNvSpPr txBox="1"/>
          <p:nvPr/>
        </p:nvSpPr>
        <p:spPr>
          <a:xfrm>
            <a:off x="5438911" y="2590800"/>
            <a:ext cx="697627" cy="369332"/>
          </a:xfrm>
          <a:prstGeom prst="rect">
            <a:avLst/>
          </a:prstGeom>
          <a:noFill/>
        </p:spPr>
        <p:txBody>
          <a:bodyPr wrap="none" rtlCol="0">
            <a:spAutoFit/>
          </a:bodyPr>
          <a:lstStyle/>
          <a:p>
            <a:r>
              <a:rPr lang="en-US" b="0" dirty="0" smtClean="0"/>
              <a:t>token</a:t>
            </a:r>
            <a:endParaRPr lang="en-US" b="0" dirty="0"/>
          </a:p>
        </p:txBody>
      </p:sp>
      <p:sp>
        <p:nvSpPr>
          <p:cNvPr id="55" name="TextBox 54"/>
          <p:cNvSpPr txBox="1"/>
          <p:nvPr/>
        </p:nvSpPr>
        <p:spPr>
          <a:xfrm>
            <a:off x="2579263" y="2590800"/>
            <a:ext cx="697627" cy="369332"/>
          </a:xfrm>
          <a:prstGeom prst="rect">
            <a:avLst/>
          </a:prstGeom>
          <a:noFill/>
        </p:spPr>
        <p:txBody>
          <a:bodyPr wrap="none" rtlCol="0">
            <a:spAutoFit/>
          </a:bodyPr>
          <a:lstStyle/>
          <a:p>
            <a:r>
              <a:rPr lang="en-US" b="0" dirty="0" smtClean="0"/>
              <a:t>token</a:t>
            </a:r>
            <a:endParaRPr lang="en-US" b="0" dirty="0"/>
          </a:p>
        </p:txBody>
      </p:sp>
      <p:sp>
        <p:nvSpPr>
          <p:cNvPr id="57" name="Left Arrow 56"/>
          <p:cNvSpPr/>
          <p:nvPr/>
        </p:nvSpPr>
        <p:spPr bwMode="auto">
          <a:xfrm>
            <a:off x="8281251" y="5257800"/>
            <a:ext cx="381000"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4" name="Oval 3"/>
          <p:cNvSpPr/>
          <p:nvPr/>
        </p:nvSpPr>
        <p:spPr bwMode="auto">
          <a:xfrm>
            <a:off x="5981700" y="5207000"/>
            <a:ext cx="940594" cy="508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none</a:t>
            </a:r>
          </a:p>
        </p:txBody>
      </p:sp>
      <p:cxnSp>
        <p:nvCxnSpPr>
          <p:cNvPr id="6" name="Straight Arrow Connector 5"/>
          <p:cNvCxnSpPr>
            <a:stCxn id="6155" idx="2"/>
            <a:endCxn id="4" idx="0"/>
          </p:cNvCxnSpPr>
          <p:nvPr/>
        </p:nvCxnSpPr>
        <p:spPr bwMode="auto">
          <a:xfrm flipH="1">
            <a:off x="6451997" y="5014913"/>
            <a:ext cx="5953" cy="1920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Left Arrow 62"/>
          <p:cNvSpPr/>
          <p:nvPr/>
        </p:nvSpPr>
        <p:spPr bwMode="auto">
          <a:xfrm flipH="1">
            <a:off x="4335463" y="5218113"/>
            <a:ext cx="352289"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6" name="Left Arrow 55"/>
          <p:cNvSpPr/>
          <p:nvPr/>
        </p:nvSpPr>
        <p:spPr bwMode="auto">
          <a:xfrm rot="16200000" flipH="1">
            <a:off x="6275853" y="5610294"/>
            <a:ext cx="352289"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44679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75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750"/>
                                        <p:tgtEl>
                                          <p:spTgt spid="63"/>
                                        </p:tgtEl>
                                      </p:cBhvr>
                                    </p:animEffect>
                                    <p:anim calcmode="lin" valueType="num">
                                      <p:cBhvr>
                                        <p:cTn id="8" dur="1750" fill="hold"/>
                                        <p:tgtEl>
                                          <p:spTgt spid="63"/>
                                        </p:tgtEl>
                                        <p:attrNameLst>
                                          <p:attrName>ppt_x</p:attrName>
                                        </p:attrNameLst>
                                      </p:cBhvr>
                                      <p:tavLst>
                                        <p:tav tm="0">
                                          <p:val>
                                            <p:strVal val="#ppt_x"/>
                                          </p:val>
                                        </p:tav>
                                        <p:tav tm="100000">
                                          <p:val>
                                            <p:strVal val="#ppt_x"/>
                                          </p:val>
                                        </p:tav>
                                      </p:tavLst>
                                    </p:anim>
                                    <p:anim calcmode="lin" valueType="num">
                                      <p:cBhvr>
                                        <p:cTn id="9" dur="1750" fill="hold"/>
                                        <p:tgtEl>
                                          <p:spTgt spid="63"/>
                                        </p:tgtEl>
                                        <p:attrNameLst>
                                          <p:attrName>ppt_y</p:attrName>
                                        </p:attrNameLst>
                                      </p:cBhvr>
                                      <p:tavLst>
                                        <p:tav tm="0">
                                          <p:val>
                                            <p:strVal val="#ppt_y+.1"/>
                                          </p:val>
                                        </p:tav>
                                        <p:tav tm="100000">
                                          <p:val>
                                            <p:strVal val="#ppt_y"/>
                                          </p:val>
                                        </p:tav>
                                      </p:tavLst>
                                    </p:anim>
                                  </p:childTnLst>
                                </p:cTn>
                              </p:par>
                            </p:childTnLst>
                          </p:cTn>
                        </p:par>
                        <p:par>
                          <p:cTn id="10" fill="hold">
                            <p:stCondLst>
                              <p:cond delay="2500"/>
                            </p:stCondLst>
                            <p:childTnLst>
                              <p:par>
                                <p:cTn id="11" presetID="8" presetClass="emph" presetSubtype="0" fill="hold" grpId="1" nodeType="afterEffect">
                                  <p:stCondLst>
                                    <p:cond delay="2000"/>
                                  </p:stCondLst>
                                  <p:childTnLst>
                                    <p:animRot by="21600000">
                                      <p:cBhvr>
                                        <p:cTn id="12" dur="1750" fill="hold"/>
                                        <p:tgtEl>
                                          <p:spTgt spid="63"/>
                                        </p:tgtEl>
                                        <p:attrNameLst>
                                          <p:attrName>r</p:attrName>
                                        </p:attrNameLst>
                                      </p:cBhvr>
                                    </p:animRot>
                                  </p:childTnLst>
                                </p:cTn>
                              </p:par>
                            </p:childTnLst>
                          </p:cTn>
                        </p:par>
                        <p:par>
                          <p:cTn id="13" fill="hold">
                            <p:stCondLst>
                              <p:cond delay="6250"/>
                            </p:stCondLst>
                            <p:childTnLst>
                              <p:par>
                                <p:cTn id="14" presetID="42" presetClass="entr" presetSubtype="0" fill="hold" grpId="0"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1750"/>
                                        <p:tgtEl>
                                          <p:spTgt spid="57"/>
                                        </p:tgtEl>
                                      </p:cBhvr>
                                    </p:animEffect>
                                    <p:anim calcmode="lin" valueType="num">
                                      <p:cBhvr>
                                        <p:cTn id="17" dur="1750" fill="hold"/>
                                        <p:tgtEl>
                                          <p:spTgt spid="57"/>
                                        </p:tgtEl>
                                        <p:attrNameLst>
                                          <p:attrName>ppt_x</p:attrName>
                                        </p:attrNameLst>
                                      </p:cBhvr>
                                      <p:tavLst>
                                        <p:tav tm="0">
                                          <p:val>
                                            <p:strVal val="#ppt_x"/>
                                          </p:val>
                                        </p:tav>
                                        <p:tav tm="100000">
                                          <p:val>
                                            <p:strVal val="#ppt_x"/>
                                          </p:val>
                                        </p:tav>
                                      </p:tavLst>
                                    </p:anim>
                                    <p:anim calcmode="lin" valueType="num">
                                      <p:cBhvr>
                                        <p:cTn id="18" dur="1750" fill="hold"/>
                                        <p:tgtEl>
                                          <p:spTgt spid="57"/>
                                        </p:tgtEl>
                                        <p:attrNameLst>
                                          <p:attrName>ppt_y</p:attrName>
                                        </p:attrNameLst>
                                      </p:cBhvr>
                                      <p:tavLst>
                                        <p:tav tm="0">
                                          <p:val>
                                            <p:strVal val="#ppt_y+.1"/>
                                          </p:val>
                                        </p:tav>
                                        <p:tav tm="100000">
                                          <p:val>
                                            <p:strVal val="#ppt_y"/>
                                          </p:val>
                                        </p:tav>
                                      </p:tavLst>
                                    </p:anim>
                                  </p:childTnLst>
                                </p:cTn>
                              </p:par>
                            </p:childTnLst>
                          </p:cTn>
                        </p:par>
                        <p:par>
                          <p:cTn id="19" fill="hold">
                            <p:stCondLst>
                              <p:cond delay="8000"/>
                            </p:stCondLst>
                            <p:childTnLst>
                              <p:par>
                                <p:cTn id="20" presetID="8" presetClass="emph" presetSubtype="0" fill="hold" grpId="1" nodeType="afterEffect">
                                  <p:stCondLst>
                                    <p:cond delay="0"/>
                                  </p:stCondLst>
                                  <p:childTnLst>
                                    <p:animRot by="21600000">
                                      <p:cBhvr>
                                        <p:cTn id="21" dur="1750" fill="hold"/>
                                        <p:tgtEl>
                                          <p:spTgt spid="57"/>
                                        </p:tgtEl>
                                        <p:attrNameLst>
                                          <p:attrName>r</p:attrName>
                                        </p:attrNameLst>
                                      </p:cBhvr>
                                    </p:animRot>
                                  </p:childTnLst>
                                </p:cTn>
                              </p:par>
                            </p:childTnLst>
                          </p:cTn>
                        </p:par>
                        <p:par>
                          <p:cTn id="22" fill="hold">
                            <p:stCondLst>
                              <p:cond delay="9750"/>
                            </p:stCondLst>
                            <p:childTnLst>
                              <p:par>
                                <p:cTn id="23" presetID="42" presetClass="entr" presetSubtype="0"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1750"/>
                                        <p:tgtEl>
                                          <p:spTgt spid="56"/>
                                        </p:tgtEl>
                                      </p:cBhvr>
                                    </p:animEffect>
                                    <p:anim calcmode="lin" valueType="num">
                                      <p:cBhvr>
                                        <p:cTn id="26" dur="1750" fill="hold"/>
                                        <p:tgtEl>
                                          <p:spTgt spid="56"/>
                                        </p:tgtEl>
                                        <p:attrNameLst>
                                          <p:attrName>ppt_x</p:attrName>
                                        </p:attrNameLst>
                                      </p:cBhvr>
                                      <p:tavLst>
                                        <p:tav tm="0">
                                          <p:val>
                                            <p:strVal val="#ppt_x"/>
                                          </p:val>
                                        </p:tav>
                                        <p:tav tm="100000">
                                          <p:val>
                                            <p:strVal val="#ppt_x"/>
                                          </p:val>
                                        </p:tav>
                                      </p:tavLst>
                                    </p:anim>
                                    <p:anim calcmode="lin" valueType="num">
                                      <p:cBhvr>
                                        <p:cTn id="27" dur="1750" fill="hold"/>
                                        <p:tgtEl>
                                          <p:spTgt spid="56"/>
                                        </p:tgtEl>
                                        <p:attrNameLst>
                                          <p:attrName>ppt_y</p:attrName>
                                        </p:attrNameLst>
                                      </p:cBhvr>
                                      <p:tavLst>
                                        <p:tav tm="0">
                                          <p:val>
                                            <p:strVal val="#ppt_y+.1"/>
                                          </p:val>
                                        </p:tav>
                                        <p:tav tm="100000">
                                          <p:val>
                                            <p:strVal val="#ppt_y"/>
                                          </p:val>
                                        </p:tav>
                                      </p:tavLst>
                                    </p:anim>
                                  </p:childTnLst>
                                </p:cTn>
                              </p:par>
                            </p:childTnLst>
                          </p:cTn>
                        </p:par>
                        <p:par>
                          <p:cTn id="28" fill="hold">
                            <p:stCondLst>
                              <p:cond delay="11500"/>
                            </p:stCondLst>
                            <p:childTnLst>
                              <p:par>
                                <p:cTn id="29" presetID="8" presetClass="emph" presetSubtype="0" fill="hold" grpId="1" nodeType="afterEffect">
                                  <p:stCondLst>
                                    <p:cond delay="0"/>
                                  </p:stCondLst>
                                  <p:childTnLst>
                                    <p:animRot by="21600000">
                                      <p:cBhvr>
                                        <p:cTn id="30" dur="1750" fill="hold"/>
                                        <p:tgtEl>
                                          <p:spTgt spid="5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63" grpId="0" animBg="1"/>
      <p:bldP spid="63" grpId="1" animBg="1"/>
      <p:bldP spid="56" grpId="0" animBg="1"/>
      <p:bldP spid="5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951E004-5DC5-4078-8659-AC056F5EBAF5}" type="slidenum">
              <a:rPr lang="en-US" b="0" smtClean="0">
                <a:solidFill>
                  <a:schemeClr val="tx2"/>
                </a:solidFill>
              </a:rPr>
              <a:pPr/>
              <a:t>14</a:t>
            </a:fld>
            <a:endParaRPr lang="en-US" b="0" smtClean="0">
              <a:solidFill>
                <a:schemeClr val="tx2"/>
              </a:solidFill>
            </a:endParaRPr>
          </a:p>
        </p:txBody>
      </p:sp>
      <p:sp>
        <p:nvSpPr>
          <p:cNvPr id="17411" name="Rectangle 2"/>
          <p:cNvSpPr>
            <a:spLocks noGrp="1" noChangeArrowheads="1"/>
          </p:cNvSpPr>
          <p:nvPr>
            <p:ph type="title"/>
          </p:nvPr>
        </p:nvSpPr>
        <p:spPr/>
        <p:txBody>
          <a:bodyPr/>
          <a:lstStyle/>
          <a:p>
            <a:pPr eaLnBrk="1" hangingPunct="1"/>
            <a:r>
              <a:rPr lang="en-US" dirty="0" smtClean="0"/>
              <a:t>Entry Point Control in </a:t>
            </a:r>
            <a:r>
              <a:rPr lang="en-US" dirty="0" err="1" smtClean="0"/>
              <a:t>Web.config</a:t>
            </a:r>
            <a:r>
              <a:rPr lang="en-US" dirty="0" smtClean="0"/>
              <a:t> File</a:t>
            </a:r>
          </a:p>
        </p:txBody>
      </p:sp>
      <p:sp>
        <p:nvSpPr>
          <p:cNvPr id="12292" name="Rectangle 3"/>
          <p:cNvSpPr>
            <a:spLocks noGrp="1" noChangeArrowheads="1"/>
          </p:cNvSpPr>
          <p:nvPr>
            <p:ph type="body" idx="1"/>
          </p:nvPr>
        </p:nvSpPr>
        <p:spPr>
          <a:xfrm>
            <a:off x="838200" y="1303337"/>
            <a:ext cx="7735888" cy="3886200"/>
          </a:xfrm>
        </p:spPr>
        <p:txBody>
          <a:bodyPr/>
          <a:lstStyle/>
          <a:p>
            <a:pPr marL="463550" indent="-463550" eaLnBrk="1" hangingPunct="1">
              <a:buFont typeface="Wingdings" pitchFamily="2" charset="2"/>
              <a:buNone/>
              <a:tabLst>
                <a:tab pos="914400" algn="l"/>
              </a:tabLst>
            </a:pPr>
            <a:r>
              <a:rPr lang="en-US" dirty="0" smtClean="0">
                <a:latin typeface="Arial" charset="0"/>
              </a:rPr>
              <a:t>&lt;configuration&gt;</a:t>
            </a:r>
          </a:p>
          <a:p>
            <a:pPr marL="463550" indent="-463550" eaLnBrk="1" hangingPunct="1">
              <a:buFont typeface="Wingdings" pitchFamily="2" charset="2"/>
              <a:buNone/>
              <a:tabLst>
                <a:tab pos="914400" algn="l"/>
              </a:tabLst>
            </a:pPr>
            <a:r>
              <a:rPr lang="en-US" dirty="0" smtClean="0">
                <a:latin typeface="Arial" charset="0"/>
              </a:rPr>
              <a:t>	&lt;</a:t>
            </a:r>
            <a:r>
              <a:rPr lang="en-US" dirty="0" err="1" smtClean="0">
                <a:latin typeface="Arial" charset="0"/>
              </a:rPr>
              <a:t>system.web</a:t>
            </a:r>
            <a:r>
              <a:rPr lang="en-US" dirty="0" smtClean="0">
                <a:latin typeface="Arial" charset="0"/>
              </a:rPr>
              <a:t>&gt;</a:t>
            </a:r>
          </a:p>
          <a:p>
            <a:pPr marL="463550" indent="-463550" eaLnBrk="1" hangingPunct="1">
              <a:buFont typeface="Wingdings" pitchFamily="2" charset="2"/>
              <a:buNone/>
              <a:tabLst>
                <a:tab pos="914400" algn="l"/>
              </a:tabLst>
            </a:pPr>
            <a:r>
              <a:rPr lang="en-US" dirty="0" smtClean="0">
                <a:latin typeface="Arial" charset="0"/>
              </a:rPr>
              <a:t>		&lt;authentication mode=“</a:t>
            </a:r>
            <a:r>
              <a:rPr lang="en-US" dirty="0" smtClean="0">
                <a:solidFill>
                  <a:srgbClr val="C00000"/>
                </a:solidFill>
                <a:latin typeface="Arial" charset="0"/>
              </a:rPr>
              <a:t>Forms</a:t>
            </a:r>
            <a:r>
              <a:rPr lang="en-US" dirty="0" smtClean="0">
                <a:latin typeface="Arial" charset="0"/>
              </a:rPr>
              <a:t>" /&gt;</a:t>
            </a:r>
          </a:p>
          <a:p>
            <a:pPr marL="463550" indent="-463550" eaLnBrk="1" hangingPunct="1">
              <a:buFont typeface="Wingdings" pitchFamily="2" charset="2"/>
              <a:buNone/>
              <a:tabLst>
                <a:tab pos="914400" algn="l"/>
              </a:tabLst>
            </a:pPr>
            <a:r>
              <a:rPr lang="en-US" dirty="0" smtClean="0">
                <a:latin typeface="Arial" charset="0"/>
              </a:rPr>
              <a:t>		&lt;identity </a:t>
            </a:r>
            <a:r>
              <a:rPr lang="en-US" dirty="0" smtClean="0">
                <a:solidFill>
                  <a:srgbClr val="C00000"/>
                </a:solidFill>
                <a:latin typeface="Arial" charset="0"/>
              </a:rPr>
              <a:t>impersonate</a:t>
            </a:r>
            <a:r>
              <a:rPr lang="en-US" dirty="0" smtClean="0">
                <a:latin typeface="Arial" charset="0"/>
              </a:rPr>
              <a:t>=“false"/&gt;</a:t>
            </a:r>
          </a:p>
          <a:p>
            <a:pPr marL="463550" indent="-463550" eaLnBrk="1" hangingPunct="1">
              <a:buFont typeface="Wingdings" pitchFamily="2" charset="2"/>
              <a:buNone/>
              <a:tabLst>
                <a:tab pos="914400" algn="l"/>
              </a:tabLst>
            </a:pPr>
            <a:r>
              <a:rPr lang="en-US" dirty="0" smtClean="0">
                <a:latin typeface="Arial" charset="0"/>
              </a:rPr>
              <a:t>	&lt;/</a:t>
            </a:r>
            <a:r>
              <a:rPr lang="en-US" dirty="0" err="1" smtClean="0">
                <a:latin typeface="Arial" charset="0"/>
              </a:rPr>
              <a:t>system.web</a:t>
            </a:r>
            <a:r>
              <a:rPr lang="en-US" dirty="0" smtClean="0">
                <a:latin typeface="Arial" charset="0"/>
              </a:rPr>
              <a:t>&gt;</a:t>
            </a:r>
          </a:p>
          <a:p>
            <a:pPr marL="463550" indent="-463550" eaLnBrk="1" hangingPunct="1">
              <a:buFont typeface="Wingdings" pitchFamily="2" charset="2"/>
              <a:buNone/>
              <a:tabLst>
                <a:tab pos="914400" algn="l"/>
              </a:tabLst>
            </a:pPr>
            <a:r>
              <a:rPr lang="en-US" dirty="0" smtClean="0">
                <a:latin typeface="Arial" charset="0"/>
              </a:rPr>
              <a:t>&lt;/configuration&gt;</a:t>
            </a:r>
          </a:p>
        </p:txBody>
      </p:sp>
      <p:sp>
        <p:nvSpPr>
          <p:cNvPr id="5" name="Rounded Rectangular Callout 4"/>
          <p:cNvSpPr>
            <a:spLocks noChangeArrowheads="1"/>
          </p:cNvSpPr>
          <p:nvPr/>
        </p:nvSpPr>
        <p:spPr bwMode="auto">
          <a:xfrm>
            <a:off x="3581400" y="4198937"/>
            <a:ext cx="4992688" cy="990600"/>
          </a:xfrm>
          <a:prstGeom prst="wedgeRoundRectCallout">
            <a:avLst>
              <a:gd name="adj1" fmla="val -1458"/>
              <a:gd name="adj2" fmla="val -142847"/>
              <a:gd name="adj3" fmla="val 16667"/>
            </a:avLst>
          </a:prstGeom>
          <a:solidFill>
            <a:srgbClr val="FFFFCC"/>
          </a:solidFill>
          <a:ln w="9525" algn="ctr">
            <a:solidFill>
              <a:schemeClr val="tx1"/>
            </a:solidFill>
            <a:round/>
            <a:headEnd/>
            <a:tailEnd/>
          </a:ln>
        </p:spPr>
        <p:txBody>
          <a:bodyPr/>
          <a:lstStyle/>
          <a:p>
            <a:r>
              <a:rPr lang="en-US" sz="2400" b="0"/>
              <a:t>Make sure that the same credential coming from the IIS is applied</a:t>
            </a:r>
          </a:p>
        </p:txBody>
      </p:sp>
      <p:sp>
        <p:nvSpPr>
          <p:cNvPr id="6" name="Rounded Rectangular Callout 5"/>
          <p:cNvSpPr>
            <a:spLocks noChangeArrowheads="1"/>
          </p:cNvSpPr>
          <p:nvPr/>
        </p:nvSpPr>
        <p:spPr bwMode="auto">
          <a:xfrm>
            <a:off x="4343400" y="990600"/>
            <a:ext cx="4724400" cy="685800"/>
          </a:xfrm>
          <a:prstGeom prst="wedgeRoundRectCallout">
            <a:avLst>
              <a:gd name="adj1" fmla="val -11858"/>
              <a:gd name="adj2" fmla="val 155329"/>
              <a:gd name="adj3" fmla="val 16667"/>
            </a:avLst>
          </a:prstGeom>
          <a:solidFill>
            <a:srgbClr val="FFFFCC"/>
          </a:solidFill>
          <a:ln w="9525" algn="ctr">
            <a:solidFill>
              <a:schemeClr val="tx1"/>
            </a:solidFill>
            <a:round/>
            <a:headEnd/>
            <a:tailEnd/>
          </a:ln>
        </p:spPr>
        <p:txBody>
          <a:bodyPr/>
          <a:lstStyle/>
          <a:p>
            <a:r>
              <a:rPr lang="en-US" sz="2400" b="0" dirty="0" smtClean="0"/>
              <a:t>Can be Forms, Windows, or None</a:t>
            </a:r>
            <a:endParaRPr lang="en-US" sz="2400" b="0" dirty="0"/>
          </a:p>
        </p:txBody>
      </p:sp>
      <p:sp>
        <p:nvSpPr>
          <p:cNvPr id="2" name="Rectangle 1"/>
          <p:cNvSpPr/>
          <p:nvPr/>
        </p:nvSpPr>
        <p:spPr>
          <a:xfrm>
            <a:off x="685800" y="5494337"/>
            <a:ext cx="7848600" cy="830263"/>
          </a:xfrm>
          <a:prstGeom prst="rect">
            <a:avLst/>
          </a:prstGeom>
        </p:spPr>
        <p:txBody>
          <a:bodyPr>
            <a:spAutoFit/>
          </a:bodyPr>
          <a:lstStyle/>
          <a:p>
            <a:pPr>
              <a:defRPr/>
            </a:pPr>
            <a:r>
              <a:rPr lang="en-US" sz="2400" b="0" dirty="0">
                <a:latin typeface="+mj-lt"/>
              </a:rPr>
              <a:t>The identity element’s attribute </a:t>
            </a:r>
            <a:r>
              <a:rPr lang="en-US" sz="2400" b="0" dirty="0">
                <a:solidFill>
                  <a:srgbClr val="0000FF"/>
                </a:solidFill>
                <a:latin typeface="+mj-lt"/>
              </a:rPr>
              <a:t>impersonate</a:t>
            </a:r>
            <a:r>
              <a:rPr lang="en-US" sz="2400" b="0" dirty="0">
                <a:latin typeface="+mj-lt"/>
              </a:rPr>
              <a:t> is used for control the access to the resources (files) on the server’s hard drive.</a:t>
            </a:r>
          </a:p>
        </p:txBody>
      </p:sp>
    </p:spTree>
    <p:extLst>
      <p:ext uri="{BB962C8B-B14F-4D97-AF65-F5344CB8AC3E}">
        <p14:creationId xmlns:p14="http://schemas.microsoft.com/office/powerpoint/2010/main" val="2938221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mph" presetSubtype="0" fill="hold" nodeType="afterEffect">
                                  <p:stCondLst>
                                    <p:cond delay="0"/>
                                  </p:stCondLst>
                                  <p:childTnLst>
                                    <p:animClr clrSpc="rgb" dir="cw">
                                      <p:cBhvr override="childStyle">
                                        <p:cTn id="6" dur="500" fill="hold"/>
                                        <p:tgtEl>
                                          <p:spTgt spid="12292">
                                            <p:txEl>
                                              <p:pRg st="2" end="2"/>
                                            </p:txEl>
                                          </p:spTgt>
                                        </p:tgtEl>
                                        <p:attrNameLst>
                                          <p:attrName>style.color</p:attrName>
                                        </p:attrNameLst>
                                      </p:cBhvr>
                                      <p:to>
                                        <a:srgbClr val="0000FF"/>
                                      </p:to>
                                    </p:animClr>
                                    <p:animClr clrSpc="rgb" dir="cw">
                                      <p:cBhvr>
                                        <p:cTn id="7" dur="500" fill="hold"/>
                                        <p:tgtEl>
                                          <p:spTgt spid="12292">
                                            <p:txEl>
                                              <p:pRg st="2" end="2"/>
                                            </p:txEl>
                                          </p:spTgt>
                                        </p:tgtEl>
                                        <p:attrNameLst>
                                          <p:attrName>fillcolor</p:attrName>
                                        </p:attrNameLst>
                                      </p:cBhvr>
                                      <p:to>
                                        <a:srgbClr val="0000FF"/>
                                      </p:to>
                                    </p:animClr>
                                    <p:set>
                                      <p:cBhvr>
                                        <p:cTn id="8" dur="500" fill="hold"/>
                                        <p:tgtEl>
                                          <p:spTgt spid="12292">
                                            <p:txEl>
                                              <p:pRg st="2" end="2"/>
                                            </p:txEl>
                                          </p:spTgt>
                                        </p:tgtEl>
                                        <p:attrNameLst>
                                          <p:attrName>fill.type</p:attrName>
                                        </p:attrNameLst>
                                      </p:cBhvr>
                                      <p:to>
                                        <p:strVal val="solid"/>
                                      </p:to>
                                    </p:set>
                                    <p:set>
                                      <p:cBhvr>
                                        <p:cTn id="9" dur="500" fill="hold"/>
                                        <p:tgtEl>
                                          <p:spTgt spid="12292">
                                            <p:txEl>
                                              <p:pRg st="2" end="2"/>
                                            </p:txEl>
                                          </p:spTgt>
                                        </p:tgtEl>
                                        <p:attrNameLst>
                                          <p:attrName>fill.on</p:attrName>
                                        </p:attrNameLst>
                                      </p:cBhvr>
                                      <p:to>
                                        <p:strVal val="true"/>
                                      </p:to>
                                    </p:set>
                                  </p:childTnLst>
                                </p:cTn>
                              </p:par>
                            </p:childTnLst>
                          </p:cTn>
                        </p:par>
                        <p:par>
                          <p:cTn id="10" fill="hold" nodeType="afterGroup">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20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9" presetClass="emph" presetSubtype="0" fill="hold" nodeType="clickEffect">
                                  <p:stCondLst>
                                    <p:cond delay="0"/>
                                  </p:stCondLst>
                                  <p:childTnLst>
                                    <p:animClr clrSpc="rgb" dir="cw">
                                      <p:cBhvr override="childStyle">
                                        <p:cTn id="17" dur="500" fill="hold"/>
                                        <p:tgtEl>
                                          <p:spTgt spid="12292">
                                            <p:txEl>
                                              <p:pRg st="3" end="3"/>
                                            </p:txEl>
                                          </p:spTgt>
                                        </p:tgtEl>
                                        <p:attrNameLst>
                                          <p:attrName>style.color</p:attrName>
                                        </p:attrNameLst>
                                      </p:cBhvr>
                                      <p:to>
                                        <a:schemeClr val="hlink"/>
                                      </p:to>
                                    </p:animClr>
                                    <p:animClr clrSpc="rgb" dir="cw">
                                      <p:cBhvr>
                                        <p:cTn id="18" dur="500" fill="hold"/>
                                        <p:tgtEl>
                                          <p:spTgt spid="12292">
                                            <p:txEl>
                                              <p:pRg st="3" end="3"/>
                                            </p:txEl>
                                          </p:spTgt>
                                        </p:tgtEl>
                                        <p:attrNameLst>
                                          <p:attrName>fillcolor</p:attrName>
                                        </p:attrNameLst>
                                      </p:cBhvr>
                                      <p:to>
                                        <a:schemeClr val="hlink"/>
                                      </p:to>
                                    </p:animClr>
                                    <p:set>
                                      <p:cBhvr>
                                        <p:cTn id="19" dur="500" fill="hold"/>
                                        <p:tgtEl>
                                          <p:spTgt spid="12292">
                                            <p:txEl>
                                              <p:pRg st="3" end="3"/>
                                            </p:txEl>
                                          </p:spTgt>
                                        </p:tgtEl>
                                        <p:attrNameLst>
                                          <p:attrName>fill.type</p:attrName>
                                        </p:attrNameLst>
                                      </p:cBhvr>
                                      <p:to>
                                        <p:strVal val="solid"/>
                                      </p:to>
                                    </p:set>
                                    <p:set>
                                      <p:cBhvr>
                                        <p:cTn id="20" dur="500" fill="hold"/>
                                        <p:tgtEl>
                                          <p:spTgt spid="12292">
                                            <p:txEl>
                                              <p:pRg st="3" end="3"/>
                                            </p:txEl>
                                          </p:spTgt>
                                        </p:tgtEl>
                                        <p:attrNameLst>
                                          <p:attrName>fill.on</p:attrName>
                                        </p:attrNameLst>
                                      </p:cBhvr>
                                      <p:to>
                                        <p:strVal val="true"/>
                                      </p:to>
                                    </p:se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600200" y="152400"/>
            <a:ext cx="7467600" cy="623888"/>
          </a:xfrm>
        </p:spPr>
        <p:txBody>
          <a:bodyPr/>
          <a:lstStyle/>
          <a:p>
            <a:r>
              <a:rPr lang="en-US" smtClean="0"/>
              <a:t>Impersonation </a:t>
            </a:r>
            <a:r>
              <a:rPr lang="en-US" smtClean="0">
                <a:solidFill>
                  <a:srgbClr val="C00000"/>
                </a:solidFill>
              </a:rPr>
              <a:t>Disabled</a:t>
            </a:r>
          </a:p>
        </p:txBody>
      </p:sp>
      <p:sp>
        <p:nvSpPr>
          <p:cNvPr id="18435" name="Content Placeholder 2"/>
          <p:cNvSpPr>
            <a:spLocks noGrp="1"/>
          </p:cNvSpPr>
          <p:nvPr>
            <p:ph idx="1"/>
          </p:nvPr>
        </p:nvSpPr>
        <p:spPr>
          <a:xfrm>
            <a:off x="0" y="1066800"/>
            <a:ext cx="8991600" cy="5257800"/>
          </a:xfrm>
        </p:spPr>
        <p:txBody>
          <a:bodyPr/>
          <a:lstStyle/>
          <a:p>
            <a:r>
              <a:rPr lang="en-US" dirty="0" smtClean="0">
                <a:solidFill>
                  <a:srgbClr val="0000FF"/>
                </a:solidFill>
              </a:rPr>
              <a:t>&lt;identity impersonate = “…”&gt; </a:t>
            </a:r>
            <a:r>
              <a:rPr lang="en-US" dirty="0" smtClean="0"/>
              <a:t>attribute </a:t>
            </a:r>
            <a:r>
              <a:rPr lang="en-US" b="1" dirty="0" smtClean="0">
                <a:solidFill>
                  <a:srgbClr val="C00000"/>
                </a:solidFill>
              </a:rPr>
              <a:t>not</a:t>
            </a:r>
            <a:r>
              <a:rPr lang="en-US" dirty="0" smtClean="0"/>
              <a:t> defined</a:t>
            </a:r>
            <a:r>
              <a:rPr lang="en-US" b="1" dirty="0" smtClean="0"/>
              <a:t> </a:t>
            </a:r>
            <a:r>
              <a:rPr lang="en-US" dirty="0" smtClean="0"/>
              <a:t>(not given): The default will be applied: </a:t>
            </a:r>
          </a:p>
          <a:p>
            <a:pPr lvl="1"/>
            <a:r>
              <a:rPr lang="en-US" sz="2400" dirty="0" smtClean="0"/>
              <a:t>The application will inherit the identity of the worker process (aspnet_wp.exe), which runs using an account (defined in </a:t>
            </a:r>
            <a:r>
              <a:rPr lang="en-US" sz="2400" dirty="0" err="1" smtClean="0"/>
              <a:t>machine.config</a:t>
            </a:r>
            <a:r>
              <a:rPr lang="en-US" sz="2400" dirty="0" smtClean="0"/>
              <a:t>) with weaker privileges than the local system account;</a:t>
            </a:r>
          </a:p>
          <a:p>
            <a:pPr lvl="1"/>
            <a:r>
              <a:rPr lang="en-US" sz="2400" dirty="0" smtClean="0"/>
              <a:t>By doing so, an intruder will not have the administrative access even if security is breached (have the administrator’s password). This is because the Local System account has access to almost all resources on the local computer not specifically denied to it;</a:t>
            </a:r>
          </a:p>
          <a:p>
            <a:pPr lvl="1"/>
            <a:r>
              <a:rPr lang="en-US" sz="2400" dirty="0" smtClean="0"/>
              <a:t>The strongest security option – It may be too strong though:</a:t>
            </a:r>
          </a:p>
          <a:p>
            <a:pPr lvl="1"/>
            <a:r>
              <a:rPr lang="en-US" sz="2400" dirty="0" smtClean="0"/>
              <a:t>This option may </a:t>
            </a:r>
            <a:r>
              <a:rPr lang="en-US" sz="2400" dirty="0" smtClean="0">
                <a:solidFill>
                  <a:srgbClr val="FF0000"/>
                </a:solidFill>
              </a:rPr>
              <a:t>deny</a:t>
            </a:r>
            <a:r>
              <a:rPr lang="en-US" sz="2400" dirty="0" smtClean="0"/>
              <a:t> a user to access a disk file, </a:t>
            </a:r>
            <a:r>
              <a:rPr lang="en-US" sz="2400" dirty="0" smtClean="0">
                <a:solidFill>
                  <a:srgbClr val="0000FF"/>
                </a:solidFill>
              </a:rPr>
              <a:t>e.g., an XML file</a:t>
            </a:r>
            <a:r>
              <a:rPr lang="en-US" sz="2400" dirty="0" smtClean="0"/>
              <a:t>. In this case, you need to define the attribute (next page).</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F86069D-4960-43C6-91C7-B1732998B148}" type="slidenum">
              <a:rPr lang="en-US" b="0" smtClean="0">
                <a:solidFill>
                  <a:schemeClr val="tx2"/>
                </a:solidFill>
              </a:rPr>
              <a:pPr/>
              <a:t>15</a:t>
            </a:fld>
            <a:endParaRPr lang="en-US" b="0" smtClean="0">
              <a:solidFill>
                <a:schemeClr val="tx2"/>
              </a:solidFill>
            </a:endParaRPr>
          </a:p>
        </p:txBody>
      </p:sp>
      <p:sp>
        <p:nvSpPr>
          <p:cNvPr id="2" name="Left Arrow 1"/>
          <p:cNvSpPr/>
          <p:nvPr/>
        </p:nvSpPr>
        <p:spPr bwMode="auto">
          <a:xfrm>
            <a:off x="8610600" y="5562600"/>
            <a:ext cx="381000"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95826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anim calcmode="lin" valueType="num">
                                      <p:cBhvr>
                                        <p:cTn id="8" dur="1750" fill="hold"/>
                                        <p:tgtEl>
                                          <p:spTgt spid="2"/>
                                        </p:tgtEl>
                                        <p:attrNameLst>
                                          <p:attrName>ppt_x</p:attrName>
                                        </p:attrNameLst>
                                      </p:cBhvr>
                                      <p:tavLst>
                                        <p:tav tm="0">
                                          <p:val>
                                            <p:strVal val="#ppt_x"/>
                                          </p:val>
                                        </p:tav>
                                        <p:tav tm="100000">
                                          <p:val>
                                            <p:strVal val="#ppt_x"/>
                                          </p:val>
                                        </p:tav>
                                      </p:tavLst>
                                    </p:anim>
                                    <p:anim calcmode="lin" valueType="num">
                                      <p:cBhvr>
                                        <p:cTn id="9" dur="1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3750"/>
                            </p:stCondLst>
                            <p:childTnLst>
                              <p:par>
                                <p:cTn id="11" presetID="8" presetClass="emph" presetSubtype="0" fill="hold" grpId="1" nodeType="afterEffect">
                                  <p:stCondLst>
                                    <p:cond delay="2000"/>
                                  </p:stCondLst>
                                  <p:childTnLst>
                                    <p:animRot by="21600000">
                                      <p:cBhvr>
                                        <p:cTn id="12" dur="175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600200" y="152400"/>
            <a:ext cx="7467600" cy="623888"/>
          </a:xfrm>
        </p:spPr>
        <p:txBody>
          <a:bodyPr/>
          <a:lstStyle/>
          <a:p>
            <a:r>
              <a:rPr lang="en-US" smtClean="0"/>
              <a:t>Impersonation Enabled</a:t>
            </a:r>
          </a:p>
        </p:txBody>
      </p:sp>
      <p:sp>
        <p:nvSpPr>
          <p:cNvPr id="19459" name="Content Placeholder 2"/>
          <p:cNvSpPr>
            <a:spLocks noGrp="1"/>
          </p:cNvSpPr>
          <p:nvPr>
            <p:ph idx="1"/>
          </p:nvPr>
        </p:nvSpPr>
        <p:spPr>
          <a:xfrm>
            <a:off x="457200" y="1219200"/>
            <a:ext cx="8497888" cy="4913313"/>
          </a:xfrm>
        </p:spPr>
        <p:txBody>
          <a:bodyPr/>
          <a:lstStyle/>
          <a:p>
            <a:r>
              <a:rPr lang="en-US" dirty="0" smtClean="0"/>
              <a:t>&lt;identity impersonate = "</a:t>
            </a:r>
            <a:r>
              <a:rPr lang="en-US" dirty="0" smtClean="0">
                <a:solidFill>
                  <a:srgbClr val="C00000"/>
                </a:solidFill>
              </a:rPr>
              <a:t>true</a:t>
            </a:r>
            <a:r>
              <a:rPr lang="en-US" dirty="0" smtClean="0"/>
              <a:t>" </a:t>
            </a:r>
            <a:r>
              <a:rPr lang="en-US" dirty="0" err="1" smtClean="0">
                <a:solidFill>
                  <a:srgbClr val="0000FF"/>
                </a:solidFill>
              </a:rPr>
              <a:t>userName</a:t>
            </a:r>
            <a:r>
              <a:rPr lang="en-US" dirty="0" smtClean="0">
                <a:solidFill>
                  <a:srgbClr val="0000FF"/>
                </a:solidFill>
              </a:rPr>
              <a:t>="domain\user" password="password"</a:t>
            </a:r>
            <a:r>
              <a:rPr lang="en-US" dirty="0" smtClean="0"/>
              <a:t> /&gt; </a:t>
            </a:r>
          </a:p>
          <a:p>
            <a:pPr>
              <a:buFont typeface="Wingdings" pitchFamily="2" charset="2"/>
              <a:buNone/>
            </a:pPr>
            <a:r>
              <a:rPr lang="en-US" dirty="0" smtClean="0"/>
              <a:t>	ASP.NET impersonates the token generated using this identity specified in the </a:t>
            </a:r>
            <a:r>
              <a:rPr lang="en-US" dirty="0" err="1" smtClean="0">
                <a:solidFill>
                  <a:srgbClr val="0000FF"/>
                </a:solidFill>
              </a:rPr>
              <a:t>Web.config</a:t>
            </a:r>
            <a:r>
              <a:rPr lang="en-US" dirty="0" smtClean="0"/>
              <a:t> file given in the identity element. </a:t>
            </a:r>
            <a:br>
              <a:rPr lang="en-US" dirty="0" smtClean="0"/>
            </a:br>
            <a:r>
              <a:rPr lang="en-US" dirty="0" smtClean="0"/>
              <a:t>This feature is useful for developers to test the program using a different account.</a:t>
            </a:r>
          </a:p>
          <a:p>
            <a:r>
              <a:rPr lang="en-US" dirty="0"/>
              <a:t>&lt;identity impersonate = "</a:t>
            </a:r>
            <a:r>
              <a:rPr lang="en-US" dirty="0">
                <a:solidFill>
                  <a:srgbClr val="C00000"/>
                </a:solidFill>
              </a:rPr>
              <a:t>false</a:t>
            </a:r>
            <a:r>
              <a:rPr lang="en-US" dirty="0"/>
              <a:t>" &gt; </a:t>
            </a:r>
            <a:br>
              <a:rPr lang="en-US" dirty="0"/>
            </a:br>
            <a:r>
              <a:rPr lang="en-US" dirty="0"/>
              <a:t>ASP.NET impersonates the token passed to it by IIS, which is either an authenticated user or the anonymous Internet user account. This is the </a:t>
            </a:r>
            <a:r>
              <a:rPr lang="en-US" b="1" dirty="0">
                <a:solidFill>
                  <a:srgbClr val="0000FF"/>
                </a:solidFill>
              </a:rPr>
              <a:t>common use</a:t>
            </a:r>
            <a:r>
              <a:rPr lang="en-US" dirty="0" smtClean="0"/>
              <a:t>.</a:t>
            </a:r>
            <a:endParaRPr lang="en-US" dirty="0"/>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E818676-3000-486E-B41C-02BC75807AD2}" type="slidenum">
              <a:rPr lang="en-US" b="0" smtClean="0">
                <a:solidFill>
                  <a:schemeClr val="tx2"/>
                </a:solidFill>
              </a:rPr>
              <a:pPr/>
              <a:t>16</a:t>
            </a:fld>
            <a:endParaRPr lang="en-US" b="0" smtClean="0">
              <a:solidFill>
                <a:schemeClr val="tx2"/>
              </a:solidFill>
            </a:endParaRPr>
          </a:p>
        </p:txBody>
      </p:sp>
      <p:sp>
        <p:nvSpPr>
          <p:cNvPr id="5" name="Left Arrow 4"/>
          <p:cNvSpPr/>
          <p:nvPr/>
        </p:nvSpPr>
        <p:spPr bwMode="auto">
          <a:xfrm>
            <a:off x="7696200" y="5762625"/>
            <a:ext cx="381000"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5195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wipe(left)">
                                      <p:cBhvr>
                                        <p:cTn id="7" dur="500"/>
                                        <p:tgtEl>
                                          <p:spTgt spid="19459">
                                            <p:txEl>
                                              <p:pRg st="2" end="2"/>
                                            </p:txEl>
                                          </p:spTgt>
                                        </p:tgtEl>
                                      </p:cBhvr>
                                    </p:animEffect>
                                  </p:childTnLst>
                                </p:cTn>
                              </p:par>
                            </p:childTnLst>
                          </p:cTn>
                        </p:par>
                        <p:par>
                          <p:cTn id="8" fill="hold">
                            <p:stCondLst>
                              <p:cond delay="500"/>
                            </p:stCondLst>
                            <p:childTnLst>
                              <p:par>
                                <p:cTn id="9" presetID="42" presetClass="entr" presetSubtype="0" fill="hold" grpId="0" nodeType="afterEffect">
                                  <p:stCondLst>
                                    <p:cond delay="20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750"/>
                                        <p:tgtEl>
                                          <p:spTgt spid="5"/>
                                        </p:tgtEl>
                                      </p:cBhvr>
                                    </p:animEffect>
                                    <p:anim calcmode="lin" valueType="num">
                                      <p:cBhvr>
                                        <p:cTn id="12" dur="1750" fill="hold"/>
                                        <p:tgtEl>
                                          <p:spTgt spid="5"/>
                                        </p:tgtEl>
                                        <p:attrNameLst>
                                          <p:attrName>ppt_x</p:attrName>
                                        </p:attrNameLst>
                                      </p:cBhvr>
                                      <p:tavLst>
                                        <p:tav tm="0">
                                          <p:val>
                                            <p:strVal val="#ppt_x"/>
                                          </p:val>
                                        </p:tav>
                                        <p:tav tm="100000">
                                          <p:val>
                                            <p:strVal val="#ppt_x"/>
                                          </p:val>
                                        </p:tav>
                                      </p:tavLst>
                                    </p:anim>
                                    <p:anim calcmode="lin" valueType="num">
                                      <p:cBhvr>
                                        <p:cTn id="13" dur="175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4250"/>
                            </p:stCondLst>
                            <p:childTnLst>
                              <p:par>
                                <p:cTn id="15" presetID="8" presetClass="emph" presetSubtype="0" fill="hold" grpId="1" nodeType="afterEffect">
                                  <p:stCondLst>
                                    <p:cond delay="2000"/>
                                  </p:stCondLst>
                                  <p:childTnLst>
                                    <p:animRot by="21600000">
                                      <p:cBhvr>
                                        <p:cTn id="16" dur="17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FA5F012-3E05-46F0-9FBF-19B5C2F224D2}" type="slidenum">
              <a:rPr lang="en-US" b="0" smtClean="0">
                <a:solidFill>
                  <a:schemeClr val="tx2"/>
                </a:solidFill>
              </a:rPr>
              <a:pPr/>
              <a:t>17</a:t>
            </a:fld>
            <a:endParaRPr lang="en-US" b="0" smtClean="0">
              <a:solidFill>
                <a:schemeClr val="tx2"/>
              </a:solidFill>
            </a:endParaRPr>
          </a:p>
        </p:txBody>
      </p:sp>
      <p:sp>
        <p:nvSpPr>
          <p:cNvPr id="7171" name="Rectangle 2"/>
          <p:cNvSpPr>
            <a:spLocks noGrp="1" noChangeArrowheads="1"/>
          </p:cNvSpPr>
          <p:nvPr>
            <p:ph type="title"/>
          </p:nvPr>
        </p:nvSpPr>
        <p:spPr>
          <a:xfrm>
            <a:off x="1905000" y="152400"/>
            <a:ext cx="6629400" cy="623888"/>
          </a:xfrm>
        </p:spPr>
        <p:txBody>
          <a:bodyPr/>
          <a:lstStyle/>
          <a:p>
            <a:pPr eaLnBrk="1" hangingPunct="1"/>
            <a:r>
              <a:rPr lang="en-US" sz="4400" dirty="0" smtClean="0"/>
              <a:t>Forms Security</a:t>
            </a:r>
          </a:p>
        </p:txBody>
      </p:sp>
      <p:sp>
        <p:nvSpPr>
          <p:cNvPr id="7172" name="Rectangle 3"/>
          <p:cNvSpPr>
            <a:spLocks noGrp="1" noChangeArrowheads="1"/>
          </p:cNvSpPr>
          <p:nvPr>
            <p:ph type="body" idx="1"/>
          </p:nvPr>
        </p:nvSpPr>
        <p:spPr>
          <a:xfrm>
            <a:off x="685800" y="1066800"/>
            <a:ext cx="8269288" cy="5334000"/>
          </a:xfrm>
        </p:spPr>
        <p:txBody>
          <a:bodyPr/>
          <a:lstStyle/>
          <a:p>
            <a:pPr eaLnBrk="1" hangingPunct="1"/>
            <a:r>
              <a:rPr lang="en-US" sz="2400" dirty="0" smtClean="0"/>
              <a:t>Forms security is a common way of implementing access control. </a:t>
            </a:r>
          </a:p>
          <a:p>
            <a:pPr eaLnBrk="1" hangingPunct="1"/>
            <a:r>
              <a:rPr lang="en-US" sz="2400" dirty="0" smtClean="0"/>
              <a:t>Simply ask a user to type credentials (typically a user name and a password) into a Web form. </a:t>
            </a:r>
          </a:p>
          <a:p>
            <a:pPr eaLnBrk="1" hangingPunct="1"/>
            <a:r>
              <a:rPr lang="en-US" sz="2400" dirty="0" smtClean="0"/>
              <a:t>The credentials can be </a:t>
            </a:r>
            <a:r>
              <a:rPr lang="en-US" sz="2400" dirty="0" smtClean="0">
                <a:solidFill>
                  <a:srgbClr val="0000FF"/>
                </a:solidFill>
              </a:rPr>
              <a:t>issued</a:t>
            </a:r>
            <a:r>
              <a:rPr lang="en-US" sz="2400" dirty="0" smtClean="0"/>
              <a:t> </a:t>
            </a:r>
          </a:p>
          <a:p>
            <a:pPr lvl="1" eaLnBrk="1" hangingPunct="1"/>
            <a:r>
              <a:rPr lang="en-US" sz="2400" dirty="0" smtClean="0"/>
              <a:t>by the administrator, e.g., using a password generator</a:t>
            </a:r>
          </a:p>
          <a:p>
            <a:pPr lvl="1" eaLnBrk="1" hangingPunct="1"/>
            <a:r>
              <a:rPr lang="en-US" sz="2400" dirty="0" smtClean="0"/>
              <a:t>through self-registration. </a:t>
            </a:r>
            <a:r>
              <a:rPr lang="en-US" sz="2400" dirty="0" smtClean="0">
                <a:solidFill>
                  <a:srgbClr val="0000FF"/>
                </a:solidFill>
              </a:rPr>
              <a:t>Image </a:t>
            </a:r>
            <a:r>
              <a:rPr lang="en-US" sz="2400" dirty="0" smtClean="0">
                <a:solidFill>
                  <a:srgbClr val="00B050"/>
                </a:solidFill>
              </a:rPr>
              <a:t>validation</a:t>
            </a:r>
            <a:r>
              <a:rPr lang="en-US" sz="2400" dirty="0" smtClean="0">
                <a:solidFill>
                  <a:srgbClr val="0000FF"/>
                </a:solidFill>
              </a:rPr>
              <a:t> </a:t>
            </a:r>
            <a:r>
              <a:rPr lang="en-US" sz="2400" dirty="0" smtClean="0">
                <a:solidFill>
                  <a:srgbClr val="C00000"/>
                </a:solidFill>
              </a:rPr>
              <a:t>required</a:t>
            </a:r>
          </a:p>
          <a:p>
            <a:pPr eaLnBrk="1" hangingPunct="1"/>
            <a:r>
              <a:rPr lang="en-US" sz="2400" dirty="0" smtClean="0"/>
              <a:t>The credentials can be saved in </a:t>
            </a:r>
            <a:br>
              <a:rPr lang="en-US" sz="2400" dirty="0" smtClean="0"/>
            </a:br>
            <a:r>
              <a:rPr lang="en-US" sz="2400" dirty="0" smtClean="0"/>
              <a:t>different places and in different forms</a:t>
            </a:r>
          </a:p>
          <a:p>
            <a:pPr lvl="1" eaLnBrk="1" hangingPunct="1"/>
            <a:r>
              <a:rPr lang="en-US" sz="2400" dirty="0" smtClean="0"/>
              <a:t>Browser and cookies</a:t>
            </a:r>
          </a:p>
          <a:p>
            <a:pPr lvl="1" eaLnBrk="1" hangingPunct="1"/>
            <a:r>
              <a:rPr lang="en-US" sz="2400" dirty="0" err="1" smtClean="0"/>
              <a:t>Web.config</a:t>
            </a:r>
            <a:r>
              <a:rPr lang="en-US" sz="2400" dirty="0" smtClean="0"/>
              <a:t>, in clear text or encrypted</a:t>
            </a:r>
          </a:p>
          <a:p>
            <a:pPr lvl="1" eaLnBrk="1" hangingPunct="1"/>
            <a:r>
              <a:rPr lang="en-US" sz="2400" dirty="0"/>
              <a:t>XML or text file</a:t>
            </a:r>
          </a:p>
          <a:p>
            <a:pPr lvl="1" eaLnBrk="1" hangingPunct="1"/>
            <a:r>
              <a:rPr lang="en-US" sz="2400" dirty="0" smtClean="0"/>
              <a:t>Database</a:t>
            </a:r>
          </a:p>
        </p:txBody>
      </p:sp>
      <p:pic>
        <p:nvPicPr>
          <p:cNvPr id="71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114800"/>
            <a:ext cx="1714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9077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9DEC1E9-F4E9-43B5-A5DF-48A9E0BEB49D}" type="slidenum">
              <a:rPr lang="en-US" b="0" smtClean="0">
                <a:solidFill>
                  <a:schemeClr val="tx2"/>
                </a:solidFill>
              </a:rPr>
              <a:pPr/>
              <a:t>18</a:t>
            </a:fld>
            <a:endParaRPr lang="en-US" b="0" smtClean="0">
              <a:solidFill>
                <a:schemeClr val="tx2"/>
              </a:solidFill>
            </a:endParaRPr>
          </a:p>
        </p:txBody>
      </p:sp>
      <p:sp>
        <p:nvSpPr>
          <p:cNvPr id="8195" name="Rectangle 2"/>
          <p:cNvSpPr>
            <a:spLocks noGrp="1" noChangeArrowheads="1"/>
          </p:cNvSpPr>
          <p:nvPr>
            <p:ph type="title"/>
          </p:nvPr>
        </p:nvSpPr>
        <p:spPr>
          <a:xfrm>
            <a:off x="1905000" y="152400"/>
            <a:ext cx="6629400" cy="623888"/>
          </a:xfrm>
        </p:spPr>
        <p:txBody>
          <a:bodyPr/>
          <a:lstStyle/>
          <a:p>
            <a:pPr eaLnBrk="1" hangingPunct="1"/>
            <a:r>
              <a:rPr lang="en-US" sz="4400" dirty="0" smtClean="0"/>
              <a:t>Forms Security</a:t>
            </a:r>
          </a:p>
        </p:txBody>
      </p:sp>
      <p:sp>
        <p:nvSpPr>
          <p:cNvPr id="8196" name="Rectangle 3"/>
          <p:cNvSpPr>
            <a:spLocks noGrp="1" noChangeArrowheads="1"/>
          </p:cNvSpPr>
          <p:nvPr>
            <p:ph type="body" idx="1"/>
          </p:nvPr>
        </p:nvSpPr>
        <p:spPr>
          <a:xfrm>
            <a:off x="685800" y="1066800"/>
            <a:ext cx="8269288" cy="5486400"/>
          </a:xfrm>
        </p:spPr>
        <p:txBody>
          <a:bodyPr/>
          <a:lstStyle/>
          <a:p>
            <a:pPr eaLnBrk="1" hangingPunct="1"/>
            <a:r>
              <a:rPr lang="en-US" sz="2400" smtClean="0"/>
              <a:t>ASP.NET can save the credentials in the Web browser (temporal) or in cookies (persistent). </a:t>
            </a:r>
          </a:p>
          <a:p>
            <a:pPr eaLnBrk="1" hangingPunct="1"/>
            <a:r>
              <a:rPr lang="en-US" sz="2400" smtClean="0"/>
              <a:t>When a user attempts to access a protected resource at the first time, ASP.NET </a:t>
            </a:r>
            <a:r>
              <a:rPr lang="en-US" sz="2400" smtClean="0">
                <a:solidFill>
                  <a:srgbClr val="0000FF"/>
                </a:solidFill>
              </a:rPr>
              <a:t>automatically redirects the user to the login page</a:t>
            </a:r>
            <a:r>
              <a:rPr lang="en-US" sz="2400" smtClean="0"/>
              <a:t>. </a:t>
            </a:r>
          </a:p>
          <a:p>
            <a:pPr eaLnBrk="1" hangingPunct="1"/>
            <a:r>
              <a:rPr lang="en-US" sz="2400" smtClean="0"/>
              <a:t>If the login is successful, ASP.NET then issues the user an authentication ticket in the form of a cookie, and </a:t>
            </a:r>
            <a:r>
              <a:rPr lang="en-US" sz="2400" smtClean="0">
                <a:solidFill>
                  <a:srgbClr val="0000FF"/>
                </a:solidFill>
              </a:rPr>
              <a:t>automatically </a:t>
            </a:r>
            <a:r>
              <a:rPr lang="en-US" sz="2400" smtClean="0"/>
              <a:t>redirects the user back to the page originally requested. </a:t>
            </a:r>
          </a:p>
          <a:p>
            <a:pPr eaLnBrk="1" hangingPunct="1"/>
            <a:r>
              <a:rPr lang="en-US" sz="2400" smtClean="0"/>
              <a:t>The ticket allows that user to revisit protected portions of the site without having to login again and again. One can control the ticket’s lifetime and decide how long the login is good for.</a:t>
            </a:r>
          </a:p>
          <a:p>
            <a:pPr eaLnBrk="1" hangingPunct="1"/>
            <a:r>
              <a:rPr lang="en-US" sz="2400" smtClean="0"/>
              <a:t>Both authentication and authorization can be defined.</a:t>
            </a:r>
          </a:p>
          <a:p>
            <a:pPr eaLnBrk="1" hangingPunct="1"/>
            <a:r>
              <a:rPr lang="en-US" sz="2400" smtClean="0">
                <a:solidFill>
                  <a:srgbClr val="C00000"/>
                </a:solidFill>
                <a:sym typeface="Wingdings" pitchFamily="2" charset="2"/>
              </a:rPr>
              <a:t></a:t>
            </a:r>
            <a:r>
              <a:rPr lang="en-US" sz="2400" smtClean="0">
                <a:sym typeface="Wingdings" pitchFamily="2" charset="2"/>
              </a:rPr>
              <a:t> </a:t>
            </a:r>
            <a:r>
              <a:rPr lang="en-US" sz="2400" smtClean="0"/>
              <a:t>Learn by examples</a:t>
            </a:r>
          </a:p>
        </p:txBody>
      </p:sp>
    </p:spTree>
    <p:extLst>
      <p:ext uri="{BB962C8B-B14F-4D97-AF65-F5344CB8AC3E}">
        <p14:creationId xmlns:p14="http://schemas.microsoft.com/office/powerpoint/2010/main" val="254509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14C051C-174C-4D82-B455-9CBB0DF96018}" type="slidenum">
              <a:rPr lang="en-US" b="0" smtClean="0">
                <a:solidFill>
                  <a:schemeClr val="tx2"/>
                </a:solidFill>
              </a:rPr>
              <a:pPr/>
              <a:t>19</a:t>
            </a:fld>
            <a:endParaRPr lang="en-US" b="0" smtClean="0">
              <a:solidFill>
                <a:schemeClr val="tx2"/>
              </a:solidFill>
            </a:endParaRPr>
          </a:p>
        </p:txBody>
      </p:sp>
      <p:sp>
        <p:nvSpPr>
          <p:cNvPr id="9219" name="Rectangle 2"/>
          <p:cNvSpPr>
            <a:spLocks noGrp="1" noChangeArrowheads="1"/>
          </p:cNvSpPr>
          <p:nvPr>
            <p:ph type="title"/>
          </p:nvPr>
        </p:nvSpPr>
        <p:spPr>
          <a:xfrm>
            <a:off x="1295400" y="152400"/>
            <a:ext cx="7772400" cy="623888"/>
          </a:xfrm>
        </p:spPr>
        <p:txBody>
          <a:bodyPr/>
          <a:lstStyle/>
          <a:p>
            <a:pPr eaLnBrk="1" hangingPunct="1"/>
            <a:r>
              <a:rPr lang="en-US" sz="2800" smtClean="0"/>
              <a:t>Files of Forms Authentication/Authorization</a:t>
            </a:r>
          </a:p>
        </p:txBody>
      </p:sp>
      <p:sp>
        <p:nvSpPr>
          <p:cNvPr id="9220" name="Rectangle 3"/>
          <p:cNvSpPr>
            <a:spLocks noGrp="1" noChangeArrowheads="1"/>
          </p:cNvSpPr>
          <p:nvPr>
            <p:ph type="body" idx="1"/>
          </p:nvPr>
        </p:nvSpPr>
        <p:spPr>
          <a:xfrm>
            <a:off x="533400" y="1219200"/>
            <a:ext cx="8269288" cy="5257800"/>
          </a:xfrm>
        </p:spPr>
        <p:txBody>
          <a:bodyPr/>
          <a:lstStyle/>
          <a:p>
            <a:pPr marL="533400" indent="-533400" eaLnBrk="1" hangingPunct="1">
              <a:lnSpc>
                <a:spcPct val="90000"/>
              </a:lnSpc>
            </a:pPr>
            <a:r>
              <a:rPr lang="en-US" dirty="0" smtClean="0"/>
              <a:t>The application’s user interface consists of two content pages:</a:t>
            </a:r>
          </a:p>
          <a:p>
            <a:pPr marL="1219200" lvl="1" indent="-533400" eaLnBrk="1" hangingPunct="1">
              <a:lnSpc>
                <a:spcPct val="90000"/>
              </a:lnSpc>
              <a:buSzTx/>
              <a:buFont typeface="Wingdings" pitchFamily="2" charset="2"/>
              <a:buAutoNum type="arabicPeriod"/>
            </a:pPr>
            <a:r>
              <a:rPr lang="en-US" dirty="0" smtClean="0">
                <a:solidFill>
                  <a:schemeClr val="folHlink"/>
                </a:solidFill>
              </a:rPr>
              <a:t>Default.aspx</a:t>
            </a:r>
            <a:r>
              <a:rPr lang="en-US" dirty="0" smtClean="0"/>
              <a:t>, which can be viewed by anyone</a:t>
            </a:r>
          </a:p>
          <a:p>
            <a:pPr marL="1219200" lvl="1" indent="-533400" eaLnBrk="1" hangingPunct="1">
              <a:lnSpc>
                <a:spcPct val="90000"/>
              </a:lnSpc>
              <a:buSzTx/>
              <a:buFont typeface="Wingdings" pitchFamily="2" charset="2"/>
              <a:buAutoNum type="arabicPeriod"/>
            </a:pPr>
            <a:r>
              <a:rPr lang="en-US" dirty="0" smtClean="0">
                <a:solidFill>
                  <a:schemeClr val="folHlink"/>
                </a:solidFill>
              </a:rPr>
              <a:t>Staff.aspx</a:t>
            </a:r>
            <a:r>
              <a:rPr lang="en-US" dirty="0" smtClean="0"/>
              <a:t>, which is available only to authenticated users. “Authenticated users”</a:t>
            </a:r>
          </a:p>
          <a:p>
            <a:pPr marL="533400" indent="-533400" eaLnBrk="1" hangingPunct="1">
              <a:lnSpc>
                <a:spcPct val="90000"/>
              </a:lnSpc>
            </a:pPr>
            <a:r>
              <a:rPr lang="en-US" dirty="0" smtClean="0"/>
              <a:t>The management pages consist of</a:t>
            </a:r>
          </a:p>
          <a:p>
            <a:pPr marL="1219200" lvl="1" indent="-533400" eaLnBrk="1" hangingPunct="1">
              <a:lnSpc>
                <a:spcPct val="90000"/>
              </a:lnSpc>
              <a:buSzTx/>
              <a:buFont typeface="Wingdings" pitchFamily="2" charset="2"/>
              <a:buAutoNum type="arabicPeriod" startAt="3"/>
            </a:pPr>
            <a:r>
              <a:rPr lang="en-US" dirty="0" smtClean="0">
                <a:solidFill>
                  <a:schemeClr val="folHlink"/>
                </a:solidFill>
              </a:rPr>
              <a:t>Login.aspx</a:t>
            </a:r>
            <a:r>
              <a:rPr lang="en-US" dirty="0" smtClean="0"/>
              <a:t>, which asks for a user name and a password. </a:t>
            </a:r>
          </a:p>
          <a:p>
            <a:pPr marL="1219200" lvl="1" indent="-533400" eaLnBrk="1" hangingPunct="1">
              <a:lnSpc>
                <a:spcPct val="90000"/>
              </a:lnSpc>
              <a:buSzTx/>
              <a:buFont typeface="Wingdings" pitchFamily="2" charset="2"/>
              <a:buAutoNum type="arabicPeriod" startAt="3"/>
            </a:pPr>
            <a:r>
              <a:rPr lang="en-US" dirty="0" smtClean="0"/>
              <a:t>The valid user names and passwords stored in a </a:t>
            </a:r>
            <a:r>
              <a:rPr lang="en-US" dirty="0" err="1" smtClean="0">
                <a:solidFill>
                  <a:schemeClr val="folHlink"/>
                </a:solidFill>
              </a:rPr>
              <a:t>Web.config</a:t>
            </a:r>
            <a:r>
              <a:rPr lang="en-US" dirty="0" smtClean="0"/>
              <a:t> in a virtual root directory </a:t>
            </a:r>
          </a:p>
          <a:p>
            <a:pPr marL="1219200" lvl="1" indent="-533400" eaLnBrk="1" hangingPunct="1">
              <a:lnSpc>
                <a:spcPct val="90000"/>
              </a:lnSpc>
              <a:buSzTx/>
              <a:buFont typeface="Wingdings" pitchFamily="2" charset="2"/>
              <a:buAutoNum type="arabicPeriod" startAt="3"/>
            </a:pPr>
            <a:r>
              <a:rPr lang="en-US" dirty="0" smtClean="0"/>
              <a:t>Another</a:t>
            </a:r>
            <a:r>
              <a:rPr lang="en-US" dirty="0" smtClean="0">
                <a:solidFill>
                  <a:schemeClr val="folHlink"/>
                </a:solidFill>
              </a:rPr>
              <a:t> </a:t>
            </a:r>
            <a:r>
              <a:rPr lang="en-US" dirty="0" err="1" smtClean="0">
                <a:solidFill>
                  <a:schemeClr val="folHlink"/>
                </a:solidFill>
              </a:rPr>
              <a:t>Web.config</a:t>
            </a:r>
            <a:r>
              <a:rPr lang="en-US" dirty="0" smtClean="0"/>
              <a:t> in the sub directory</a:t>
            </a:r>
          </a:p>
          <a:p>
            <a:pPr marL="1219200" lvl="1" indent="-533400" eaLnBrk="1" hangingPunct="1">
              <a:lnSpc>
                <a:spcPct val="90000"/>
              </a:lnSpc>
              <a:buSzTx/>
              <a:buFont typeface="Wingdings" pitchFamily="2" charset="2"/>
              <a:buAutoNum type="arabicPeriod" startAt="3"/>
            </a:pPr>
            <a:r>
              <a:rPr lang="en-US" dirty="0" smtClean="0"/>
              <a:t>And more…</a:t>
            </a:r>
          </a:p>
        </p:txBody>
      </p:sp>
    </p:spTree>
    <p:extLst>
      <p:ext uri="{BB962C8B-B14F-4D97-AF65-F5344CB8AC3E}">
        <p14:creationId xmlns:p14="http://schemas.microsoft.com/office/powerpoint/2010/main" val="2148665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D7FBDA-E144-4D6F-97EB-4A18B08F626B}" type="slidenum">
              <a:rPr lang="en-US" b="0" smtClean="0">
                <a:solidFill>
                  <a:schemeClr val="tx2"/>
                </a:solidFill>
              </a:rPr>
              <a:pPr/>
              <a:t>2</a:t>
            </a:fld>
            <a:endParaRPr lang="en-US" b="0" smtClean="0">
              <a:solidFill>
                <a:schemeClr val="tx2"/>
              </a:solidFill>
            </a:endParaRPr>
          </a:p>
        </p:txBody>
      </p:sp>
      <p:sp>
        <p:nvSpPr>
          <p:cNvPr id="4099" name="Rectangle 2"/>
          <p:cNvSpPr>
            <a:spLocks noGrp="1" noChangeArrowheads="1"/>
          </p:cNvSpPr>
          <p:nvPr>
            <p:ph type="title"/>
          </p:nvPr>
        </p:nvSpPr>
        <p:spPr/>
        <p:txBody>
          <a:bodyPr/>
          <a:lstStyle/>
          <a:p>
            <a:pPr eaLnBrk="1" hangingPunct="1"/>
            <a:r>
              <a:rPr lang="en-US" sz="3600" smtClean="0"/>
              <a:t>Roadmap of Chapter 6</a:t>
            </a:r>
          </a:p>
        </p:txBody>
      </p:sp>
      <p:sp>
        <p:nvSpPr>
          <p:cNvPr id="4100" name="Rectangle 3"/>
          <p:cNvSpPr>
            <a:spLocks noGrp="1" noChangeArrowheads="1"/>
          </p:cNvSpPr>
          <p:nvPr>
            <p:ph type="body" idx="1"/>
          </p:nvPr>
        </p:nvSpPr>
        <p:spPr>
          <a:xfrm>
            <a:off x="1066800" y="1219200"/>
            <a:ext cx="7848600" cy="5486400"/>
          </a:xfrm>
        </p:spPr>
        <p:txBody>
          <a:bodyPr/>
          <a:lstStyle/>
          <a:p>
            <a:pPr eaLnBrk="1" hangingPunct="1">
              <a:lnSpc>
                <a:spcPct val="110000"/>
              </a:lnSpc>
            </a:pPr>
            <a:r>
              <a:rPr lang="en-US" sz="2400" dirty="0" smtClean="0">
                <a:solidFill>
                  <a:schemeClr val="bg1">
                    <a:lumMod val="50000"/>
                  </a:schemeClr>
                </a:solidFill>
              </a:rPr>
              <a:t>General </a:t>
            </a:r>
            <a:r>
              <a:rPr lang="en-US" sz="2400" dirty="0">
                <a:solidFill>
                  <a:schemeClr val="bg1">
                    <a:lumMod val="50000"/>
                  </a:schemeClr>
                </a:solidFill>
              </a:rPr>
              <a:t>Security </a:t>
            </a:r>
            <a:r>
              <a:rPr lang="en-US" sz="2400" dirty="0" smtClean="0">
                <a:solidFill>
                  <a:schemeClr val="bg1">
                    <a:lumMod val="50000"/>
                  </a:schemeClr>
                </a:solidFill>
              </a:rPr>
              <a:t>&amp; Reliability </a:t>
            </a:r>
            <a:r>
              <a:rPr lang="en-US" sz="2400" dirty="0">
                <a:solidFill>
                  <a:schemeClr val="bg1">
                    <a:lumMod val="50000"/>
                  </a:schemeClr>
                </a:solidFill>
              </a:rPr>
              <a:t>Concepts (Text Section </a:t>
            </a:r>
            <a:r>
              <a:rPr lang="en-US" sz="2400" dirty="0" smtClean="0">
                <a:solidFill>
                  <a:schemeClr val="bg1">
                    <a:lumMod val="50000"/>
                  </a:schemeClr>
                </a:solidFill>
              </a:rPr>
              <a:t>6.1)</a:t>
            </a:r>
            <a:endParaRPr lang="en-US" sz="2400" dirty="0">
              <a:solidFill>
                <a:schemeClr val="bg1">
                  <a:lumMod val="50000"/>
                </a:schemeClr>
              </a:solidFill>
            </a:endParaRPr>
          </a:p>
          <a:p>
            <a:pPr eaLnBrk="1" hangingPunct="1">
              <a:lnSpc>
                <a:spcPct val="110000"/>
              </a:lnSpc>
            </a:pPr>
            <a:r>
              <a:rPr lang="en-US" sz="2400" dirty="0">
                <a:solidFill>
                  <a:schemeClr val="bg1">
                    <a:lumMod val="50000"/>
                  </a:schemeClr>
                </a:solidFill>
              </a:rPr>
              <a:t>IIS </a:t>
            </a:r>
            <a:r>
              <a:rPr lang="en-US" sz="2400" dirty="0" smtClean="0">
                <a:solidFill>
                  <a:schemeClr val="bg1">
                    <a:lumMod val="50000"/>
                  </a:schemeClr>
                </a:solidFill>
              </a:rPr>
              <a:t>Roles and Windows-Based </a:t>
            </a:r>
            <a:r>
              <a:rPr lang="en-US" sz="2400" dirty="0">
                <a:solidFill>
                  <a:schemeClr val="bg1">
                    <a:lumMod val="50000"/>
                  </a:schemeClr>
                </a:solidFill>
              </a:rPr>
              <a:t>Security </a:t>
            </a:r>
            <a:r>
              <a:rPr lang="en-US" sz="2400" dirty="0" smtClean="0">
                <a:solidFill>
                  <a:schemeClr val="bg1">
                    <a:lumMod val="50000"/>
                  </a:schemeClr>
                </a:solidFill>
              </a:rPr>
              <a:t>Mechanism</a:t>
            </a:r>
          </a:p>
          <a:p>
            <a:pPr lvl="1" eaLnBrk="1" hangingPunct="1">
              <a:lnSpc>
                <a:spcPct val="110000"/>
              </a:lnSpc>
            </a:pPr>
            <a:r>
              <a:rPr lang="en-US" sz="2400" dirty="0" smtClean="0">
                <a:solidFill>
                  <a:srgbClr val="0000FF"/>
                </a:solidFill>
              </a:rPr>
              <a:t>Case Study: Windows-Based Security Deployment</a:t>
            </a:r>
            <a:endParaRPr lang="en-US" sz="2400" dirty="0">
              <a:solidFill>
                <a:srgbClr val="0000FF"/>
              </a:solidFill>
            </a:endParaRPr>
          </a:p>
          <a:p>
            <a:pPr eaLnBrk="1" hangingPunct="1">
              <a:lnSpc>
                <a:spcPct val="110000"/>
              </a:lnSpc>
            </a:pPr>
            <a:r>
              <a:rPr lang="en-US" sz="2400" dirty="0" smtClean="0"/>
              <a:t>Forms-Based Security</a:t>
            </a:r>
            <a:r>
              <a:rPr lang="en-US" sz="2400" dirty="0"/>
              <a:t/>
            </a:r>
            <a:br>
              <a:rPr lang="en-US" sz="2400" dirty="0"/>
            </a:br>
            <a:r>
              <a:rPr lang="en-US" sz="2400" dirty="0"/>
              <a:t>Creating an independent security system for Web access control and </a:t>
            </a:r>
            <a:r>
              <a:rPr lang="en-US" sz="2400" dirty="0" smtClean="0"/>
              <a:t>resource authorization</a:t>
            </a:r>
            <a:br>
              <a:rPr lang="en-US" sz="2400" dirty="0" smtClean="0"/>
            </a:br>
            <a:r>
              <a:rPr lang="en-US" sz="2400" dirty="0"/>
              <a:t>(Text Section 6.2</a:t>
            </a:r>
            <a:r>
              <a:rPr lang="en-US" sz="2400" dirty="0" smtClean="0"/>
              <a:t>)</a:t>
            </a:r>
            <a:endParaRPr lang="en-US" sz="2400" dirty="0"/>
          </a:p>
          <a:p>
            <a:pPr eaLnBrk="1" hangingPunct="1"/>
            <a:r>
              <a:rPr lang="en-US" altLang="zh-CN" sz="2400" dirty="0" smtClean="0">
                <a:ea typeface="SimSun" pitchFamily="2" charset="-122"/>
              </a:rPr>
              <a:t>Secure </a:t>
            </a:r>
            <a:r>
              <a:rPr lang="en-US" altLang="zh-CN" sz="2400" dirty="0">
                <a:ea typeface="SimSun" pitchFamily="2" charset="-122"/>
              </a:rPr>
              <a:t>Socket Layer for Secure HTTP Connection</a:t>
            </a:r>
          </a:p>
          <a:p>
            <a:pPr eaLnBrk="1" hangingPunct="1"/>
            <a:r>
              <a:rPr lang="en-US" sz="2400" dirty="0" smtClean="0"/>
              <a:t>Reliability and Security in </a:t>
            </a:r>
            <a:br>
              <a:rPr lang="en-US" sz="2400" dirty="0" smtClean="0"/>
            </a:br>
            <a:r>
              <a:rPr lang="en-US" sz="2400" dirty="0" smtClean="0"/>
              <a:t>Windows Communication Foundation</a:t>
            </a:r>
          </a:p>
          <a:p>
            <a:pPr eaLnBrk="1" hangingPunct="1"/>
            <a:r>
              <a:rPr lang="en-US" altLang="zh-CN" sz="2400" dirty="0" smtClean="0">
                <a:ea typeface="SimSun" pitchFamily="2" charset="-122"/>
              </a:rPr>
              <a:t>Data Encryption and Decryption</a:t>
            </a:r>
          </a:p>
          <a:p>
            <a:pPr eaLnBrk="1" hangingPunct="1"/>
            <a:endParaRPr lang="en-US" altLang="zh-CN" sz="2400" dirty="0" smtClean="0">
              <a:ea typeface="SimSun" pitchFamily="2" charset="-122"/>
            </a:endParaRPr>
          </a:p>
        </p:txBody>
      </p:sp>
      <p:sp>
        <p:nvSpPr>
          <p:cNvPr id="2" name="Right Arrow 1"/>
          <p:cNvSpPr/>
          <p:nvPr/>
        </p:nvSpPr>
        <p:spPr bwMode="auto">
          <a:xfrm>
            <a:off x="876300" y="2209800"/>
            <a:ext cx="3810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00580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Explosion 1 53"/>
          <p:cNvSpPr>
            <a:spLocks noChangeArrowheads="1"/>
          </p:cNvSpPr>
          <p:nvPr/>
        </p:nvSpPr>
        <p:spPr bwMode="auto">
          <a:xfrm>
            <a:off x="6156325" y="5265738"/>
            <a:ext cx="331788" cy="320675"/>
          </a:xfrm>
          <a:prstGeom prst="irregularSeal1">
            <a:avLst/>
          </a:prstGeom>
          <a:solidFill>
            <a:srgbClr val="FF0000"/>
          </a:solidFill>
          <a:ln w="9525" algn="ctr">
            <a:solidFill>
              <a:schemeClr val="tx1"/>
            </a:solidFill>
            <a:round/>
            <a:headEnd/>
            <a:tailEnd/>
          </a:ln>
        </p:spPr>
        <p:txBody>
          <a:bodyPr/>
          <a:lstStyle/>
          <a:p>
            <a:endParaRPr lang="en-US"/>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CD3E7F1-0403-4783-B022-24659650858E}" type="slidenum">
              <a:rPr lang="en-US" b="0" smtClean="0">
                <a:solidFill>
                  <a:schemeClr val="tx2"/>
                </a:solidFill>
              </a:rPr>
              <a:pPr/>
              <a:t>20</a:t>
            </a:fld>
            <a:endParaRPr lang="en-US" b="0" smtClean="0">
              <a:solidFill>
                <a:schemeClr val="tx2"/>
              </a:solidFill>
            </a:endParaRPr>
          </a:p>
        </p:txBody>
      </p:sp>
      <p:sp>
        <p:nvSpPr>
          <p:cNvPr id="10244" name="Rectangle 2"/>
          <p:cNvSpPr>
            <a:spLocks noGrp="1" noChangeArrowheads="1"/>
          </p:cNvSpPr>
          <p:nvPr>
            <p:ph type="title"/>
          </p:nvPr>
        </p:nvSpPr>
        <p:spPr>
          <a:xfrm>
            <a:off x="930275" y="76200"/>
            <a:ext cx="7451725" cy="623888"/>
          </a:xfrm>
        </p:spPr>
        <p:txBody>
          <a:bodyPr/>
          <a:lstStyle/>
          <a:p>
            <a:pPr algn="ctr" eaLnBrk="1" hangingPunct="1"/>
            <a:r>
              <a:rPr lang="en-US" sz="2800" smtClean="0"/>
              <a:t>Application Architectures</a:t>
            </a:r>
          </a:p>
        </p:txBody>
      </p:sp>
      <p:sp>
        <p:nvSpPr>
          <p:cNvPr id="10245" name="AutoShape 3"/>
          <p:cNvSpPr>
            <a:spLocks noChangeArrowheads="1"/>
          </p:cNvSpPr>
          <p:nvPr/>
        </p:nvSpPr>
        <p:spPr bwMode="auto">
          <a:xfrm>
            <a:off x="304800" y="1649413"/>
            <a:ext cx="2743200" cy="1912937"/>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10246" name="Freeform 4"/>
          <p:cNvSpPr>
            <a:spLocks/>
          </p:cNvSpPr>
          <p:nvPr/>
        </p:nvSpPr>
        <p:spPr bwMode="auto">
          <a:xfrm>
            <a:off x="304800" y="1292225"/>
            <a:ext cx="1427163" cy="357188"/>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7" name="Text Box 6"/>
          <p:cNvSpPr txBox="1">
            <a:spLocks noChangeArrowheads="1"/>
          </p:cNvSpPr>
          <p:nvPr/>
        </p:nvSpPr>
        <p:spPr bwMode="auto">
          <a:xfrm>
            <a:off x="1790700" y="1216025"/>
            <a:ext cx="1544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FormsSecurity</a:t>
            </a:r>
          </a:p>
        </p:txBody>
      </p:sp>
      <p:sp>
        <p:nvSpPr>
          <p:cNvPr id="10248" name="Rectangle 8"/>
          <p:cNvSpPr>
            <a:spLocks noChangeArrowheads="1"/>
          </p:cNvSpPr>
          <p:nvPr/>
        </p:nvSpPr>
        <p:spPr bwMode="auto">
          <a:xfrm>
            <a:off x="577850" y="1978025"/>
            <a:ext cx="1154113" cy="593725"/>
          </a:xfrm>
          <a:prstGeom prst="rect">
            <a:avLst/>
          </a:prstGeom>
          <a:solidFill>
            <a:schemeClr val="accent1"/>
          </a:solidFill>
          <a:ln w="9525">
            <a:solidFill>
              <a:schemeClr val="tx1"/>
            </a:solidFill>
            <a:miter lim="800000"/>
            <a:headEnd/>
            <a:tailEnd/>
          </a:ln>
        </p:spPr>
        <p:txBody>
          <a:bodyPr wrap="none" anchor="ctr"/>
          <a:lstStyle/>
          <a:p>
            <a:pPr algn="ctr"/>
            <a:r>
              <a:rPr lang="en-US" b="0"/>
              <a:t>Default</a:t>
            </a:r>
          </a:p>
          <a:p>
            <a:pPr algn="ctr"/>
            <a:r>
              <a:rPr lang="en-US" b="0"/>
              <a:t>.aspx</a:t>
            </a:r>
          </a:p>
        </p:txBody>
      </p:sp>
      <p:sp>
        <p:nvSpPr>
          <p:cNvPr id="10249" name="Rectangle 13"/>
          <p:cNvSpPr>
            <a:spLocks noChangeArrowheads="1"/>
          </p:cNvSpPr>
          <p:nvPr/>
        </p:nvSpPr>
        <p:spPr bwMode="auto">
          <a:xfrm>
            <a:off x="1949450" y="1993900"/>
            <a:ext cx="793750" cy="593725"/>
          </a:xfrm>
          <a:prstGeom prst="rect">
            <a:avLst/>
          </a:prstGeom>
          <a:solidFill>
            <a:srgbClr val="AFEFE9"/>
          </a:solidFill>
          <a:ln w="9525">
            <a:solidFill>
              <a:schemeClr val="tx1"/>
            </a:solidFill>
            <a:miter lim="800000"/>
            <a:headEnd/>
            <a:tailEnd/>
          </a:ln>
        </p:spPr>
        <p:txBody>
          <a:bodyPr wrap="none" anchor="ctr"/>
          <a:lstStyle/>
          <a:p>
            <a:pPr algn="ctr"/>
            <a:r>
              <a:rPr lang="en-US" b="0"/>
              <a:t>Web</a:t>
            </a:r>
          </a:p>
          <a:p>
            <a:pPr algn="ctr"/>
            <a:r>
              <a:rPr lang="en-US" b="0"/>
              <a:t>.Config</a:t>
            </a:r>
          </a:p>
        </p:txBody>
      </p:sp>
      <p:sp>
        <p:nvSpPr>
          <p:cNvPr id="10250" name="AutoShape 14"/>
          <p:cNvSpPr>
            <a:spLocks noChangeArrowheads="1"/>
          </p:cNvSpPr>
          <p:nvPr/>
        </p:nvSpPr>
        <p:spPr bwMode="auto">
          <a:xfrm>
            <a:off x="381000" y="4495800"/>
            <a:ext cx="2438400" cy="1524000"/>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10251" name="Freeform 15"/>
          <p:cNvSpPr>
            <a:spLocks/>
          </p:cNvSpPr>
          <p:nvPr/>
        </p:nvSpPr>
        <p:spPr bwMode="auto">
          <a:xfrm>
            <a:off x="381000" y="4267200"/>
            <a:ext cx="1098550" cy="228600"/>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2" name="Rectangle 18"/>
          <p:cNvSpPr>
            <a:spLocks noChangeArrowheads="1"/>
          </p:cNvSpPr>
          <p:nvPr/>
        </p:nvSpPr>
        <p:spPr bwMode="auto">
          <a:xfrm>
            <a:off x="457200" y="5105400"/>
            <a:ext cx="1371600" cy="593725"/>
          </a:xfrm>
          <a:prstGeom prst="rect">
            <a:avLst/>
          </a:prstGeom>
          <a:solidFill>
            <a:schemeClr val="accent1"/>
          </a:solidFill>
          <a:ln w="9525">
            <a:solidFill>
              <a:schemeClr val="tx1"/>
            </a:solidFill>
            <a:miter lim="800000"/>
            <a:headEnd/>
            <a:tailEnd/>
          </a:ln>
        </p:spPr>
        <p:txBody>
          <a:bodyPr wrap="none" anchor="ctr"/>
          <a:lstStyle/>
          <a:p>
            <a:pPr algn="ctr"/>
            <a:r>
              <a:rPr lang="en-US" b="0"/>
              <a:t>Staff</a:t>
            </a:r>
          </a:p>
          <a:p>
            <a:pPr algn="ctr"/>
            <a:r>
              <a:rPr lang="en-US" b="0"/>
              <a:t>.aspx</a:t>
            </a:r>
          </a:p>
        </p:txBody>
      </p:sp>
      <p:sp>
        <p:nvSpPr>
          <p:cNvPr id="10253" name="Rectangle 19"/>
          <p:cNvSpPr>
            <a:spLocks noChangeArrowheads="1"/>
          </p:cNvSpPr>
          <p:nvPr/>
        </p:nvSpPr>
        <p:spPr bwMode="auto">
          <a:xfrm>
            <a:off x="1905000" y="5105400"/>
            <a:ext cx="793750" cy="593725"/>
          </a:xfrm>
          <a:prstGeom prst="rect">
            <a:avLst/>
          </a:prstGeom>
          <a:solidFill>
            <a:srgbClr val="FF0000"/>
          </a:solidFill>
          <a:ln w="9525">
            <a:solidFill>
              <a:schemeClr val="tx1"/>
            </a:solidFill>
            <a:miter lim="800000"/>
            <a:headEnd/>
            <a:tailEnd/>
          </a:ln>
        </p:spPr>
        <p:txBody>
          <a:bodyPr wrap="none" anchor="ctr"/>
          <a:lstStyle/>
          <a:p>
            <a:pPr algn="ctr"/>
            <a:r>
              <a:rPr lang="en-US" b="0">
                <a:solidFill>
                  <a:schemeClr val="bg1"/>
                </a:solidFill>
              </a:rPr>
              <a:t>Web</a:t>
            </a:r>
          </a:p>
          <a:p>
            <a:pPr algn="ctr"/>
            <a:r>
              <a:rPr lang="en-US" b="0">
                <a:solidFill>
                  <a:schemeClr val="bg1"/>
                </a:solidFill>
              </a:rPr>
              <a:t>.Config</a:t>
            </a:r>
          </a:p>
        </p:txBody>
      </p:sp>
      <p:cxnSp>
        <p:nvCxnSpPr>
          <p:cNvPr id="10254" name="AutoShape 32"/>
          <p:cNvCxnSpPr>
            <a:cxnSpLocks noChangeShapeType="1"/>
            <a:stCxn id="10245" idx="2"/>
            <a:endCxn id="10250" idx="0"/>
          </p:cNvCxnSpPr>
          <p:nvPr/>
        </p:nvCxnSpPr>
        <p:spPr bwMode="auto">
          <a:xfrm rot="5400000">
            <a:off x="1171575" y="3990975"/>
            <a:ext cx="933450" cy="76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49606" name="AutoShape 38"/>
          <p:cNvSpPr>
            <a:spLocks noChangeArrowheads="1"/>
          </p:cNvSpPr>
          <p:nvPr/>
        </p:nvSpPr>
        <p:spPr bwMode="auto">
          <a:xfrm>
            <a:off x="3241675" y="4595813"/>
            <a:ext cx="1828800" cy="669925"/>
          </a:xfrm>
          <a:prstGeom prst="wedgeRoundRectCallout">
            <a:avLst>
              <a:gd name="adj1" fmla="val -81833"/>
              <a:gd name="adj2" fmla="val 61014"/>
              <a:gd name="adj3" fmla="val 16667"/>
            </a:avLst>
          </a:prstGeom>
          <a:solidFill>
            <a:schemeClr val="bg1"/>
          </a:solidFill>
          <a:ln w="9525">
            <a:solidFill>
              <a:schemeClr val="tx1"/>
            </a:solidFill>
            <a:miter lim="800000"/>
            <a:headEnd/>
            <a:tailEnd/>
          </a:ln>
        </p:spPr>
        <p:txBody>
          <a:bodyPr/>
          <a:lstStyle/>
          <a:p>
            <a:pPr algn="ctr"/>
            <a:r>
              <a:rPr lang="en-US" b="0"/>
              <a:t>For </a:t>
            </a:r>
            <a:r>
              <a:rPr lang="en-US"/>
              <a:t>Authorization</a:t>
            </a:r>
          </a:p>
        </p:txBody>
      </p:sp>
      <p:sp>
        <p:nvSpPr>
          <p:cNvPr id="10256" name="Text Box 39"/>
          <p:cNvSpPr txBox="1">
            <a:spLocks noChangeArrowheads="1"/>
          </p:cNvSpPr>
          <p:nvPr/>
        </p:nvSpPr>
        <p:spPr bwMode="auto">
          <a:xfrm>
            <a:off x="381000" y="4495800"/>
            <a:ext cx="105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Protected</a:t>
            </a:r>
          </a:p>
        </p:txBody>
      </p:sp>
      <p:sp>
        <p:nvSpPr>
          <p:cNvPr id="34" name="Rectangle 8"/>
          <p:cNvSpPr>
            <a:spLocks noChangeArrowheads="1"/>
          </p:cNvSpPr>
          <p:nvPr/>
        </p:nvSpPr>
        <p:spPr bwMode="auto">
          <a:xfrm>
            <a:off x="5559425" y="1536700"/>
            <a:ext cx="1524000" cy="593725"/>
          </a:xfrm>
          <a:prstGeom prst="rect">
            <a:avLst/>
          </a:prstGeom>
          <a:solidFill>
            <a:schemeClr val="accent1"/>
          </a:solidFill>
          <a:ln w="9525">
            <a:solidFill>
              <a:schemeClr val="tx1"/>
            </a:solidFill>
            <a:miter lim="800000"/>
            <a:headEnd/>
            <a:tailEnd/>
          </a:ln>
        </p:spPr>
        <p:txBody>
          <a:bodyPr wrap="none" anchor="ctr"/>
          <a:lstStyle/>
          <a:p>
            <a:pPr algn="ctr"/>
            <a:r>
              <a:rPr lang="en-US" b="0"/>
              <a:t>Default</a:t>
            </a:r>
          </a:p>
          <a:p>
            <a:pPr algn="ctr"/>
            <a:r>
              <a:rPr lang="en-US" b="0"/>
              <a:t>.aspx</a:t>
            </a:r>
          </a:p>
        </p:txBody>
      </p:sp>
      <p:sp>
        <p:nvSpPr>
          <p:cNvPr id="36" name="Rectangle 18"/>
          <p:cNvSpPr>
            <a:spLocks noChangeArrowheads="1"/>
          </p:cNvSpPr>
          <p:nvPr/>
        </p:nvSpPr>
        <p:spPr bwMode="auto">
          <a:xfrm>
            <a:off x="5559425" y="5426075"/>
            <a:ext cx="1524000" cy="593725"/>
          </a:xfrm>
          <a:prstGeom prst="rect">
            <a:avLst/>
          </a:prstGeom>
          <a:solidFill>
            <a:schemeClr val="accent1"/>
          </a:solidFill>
          <a:ln w="9525">
            <a:solidFill>
              <a:schemeClr val="tx1"/>
            </a:solidFill>
            <a:miter lim="800000"/>
            <a:headEnd/>
            <a:tailEnd/>
          </a:ln>
        </p:spPr>
        <p:txBody>
          <a:bodyPr wrap="none" anchor="ctr"/>
          <a:lstStyle/>
          <a:p>
            <a:pPr algn="ctr"/>
            <a:r>
              <a:rPr lang="en-US" b="0"/>
              <a:t>Staff</a:t>
            </a:r>
          </a:p>
          <a:p>
            <a:pPr algn="ctr"/>
            <a:r>
              <a:rPr lang="en-US" b="0"/>
              <a:t>.aspx</a:t>
            </a:r>
          </a:p>
        </p:txBody>
      </p:sp>
      <p:grpSp>
        <p:nvGrpSpPr>
          <p:cNvPr id="2" name="Group 56"/>
          <p:cNvGrpSpPr>
            <a:grpSpLocks/>
          </p:cNvGrpSpPr>
          <p:nvPr/>
        </p:nvGrpSpPr>
        <p:grpSpPr bwMode="auto">
          <a:xfrm>
            <a:off x="6321425" y="2130425"/>
            <a:ext cx="2060575" cy="1431925"/>
            <a:chOff x="5940422" y="2130425"/>
            <a:chExt cx="2060577" cy="1431925"/>
          </a:xfrm>
        </p:grpSpPr>
        <p:sp>
          <p:nvSpPr>
            <p:cNvPr id="10271" name="Rectangle 13"/>
            <p:cNvSpPr>
              <a:spLocks noChangeArrowheads="1"/>
            </p:cNvSpPr>
            <p:nvPr/>
          </p:nvSpPr>
          <p:spPr bwMode="auto">
            <a:xfrm>
              <a:off x="7097710" y="2968625"/>
              <a:ext cx="903289" cy="593725"/>
            </a:xfrm>
            <a:prstGeom prst="rect">
              <a:avLst/>
            </a:prstGeom>
            <a:solidFill>
              <a:srgbClr val="AFEFE9"/>
            </a:solidFill>
            <a:ln w="9525">
              <a:solidFill>
                <a:schemeClr val="tx1"/>
              </a:solidFill>
              <a:miter lim="800000"/>
              <a:headEnd/>
              <a:tailEnd/>
            </a:ln>
          </p:spPr>
          <p:txBody>
            <a:bodyPr wrap="none" anchor="ctr"/>
            <a:lstStyle/>
            <a:p>
              <a:pPr algn="ctr"/>
              <a:r>
                <a:rPr lang="en-US" b="0"/>
                <a:t>Web</a:t>
              </a:r>
            </a:p>
            <a:p>
              <a:pPr algn="ctr"/>
              <a:r>
                <a:rPr lang="en-US" b="0"/>
                <a:t>.Config</a:t>
              </a:r>
            </a:p>
          </p:txBody>
        </p:sp>
        <p:cxnSp>
          <p:nvCxnSpPr>
            <p:cNvPr id="10272" name="Elbow Connector 45"/>
            <p:cNvCxnSpPr>
              <a:cxnSpLocks noChangeShapeType="1"/>
              <a:stCxn id="34" idx="2"/>
              <a:endCxn id="10271" idx="0"/>
            </p:cNvCxnSpPr>
            <p:nvPr/>
          </p:nvCxnSpPr>
          <p:spPr bwMode="auto">
            <a:xfrm rot="16200000" flipH="1">
              <a:off x="6325788" y="1745059"/>
              <a:ext cx="838200" cy="1608932"/>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3" name="Group 57"/>
          <p:cNvGrpSpPr>
            <a:grpSpLocks/>
          </p:cNvGrpSpPr>
          <p:nvPr/>
        </p:nvGrpSpPr>
        <p:grpSpPr bwMode="auto">
          <a:xfrm>
            <a:off x="7361238" y="3562350"/>
            <a:ext cx="1154112" cy="1162050"/>
            <a:chOff x="7058820" y="3562349"/>
            <a:chExt cx="1154112" cy="1162051"/>
          </a:xfrm>
        </p:grpSpPr>
        <p:sp>
          <p:nvSpPr>
            <p:cNvPr id="10269" name="Rectangle 7"/>
            <p:cNvSpPr>
              <a:spLocks noChangeArrowheads="1"/>
            </p:cNvSpPr>
            <p:nvPr/>
          </p:nvSpPr>
          <p:spPr bwMode="auto">
            <a:xfrm>
              <a:off x="7058820" y="4130675"/>
              <a:ext cx="1154112" cy="593725"/>
            </a:xfrm>
            <a:prstGeom prst="rect">
              <a:avLst/>
            </a:prstGeom>
            <a:solidFill>
              <a:schemeClr val="accent1"/>
            </a:solidFill>
            <a:ln w="9525">
              <a:solidFill>
                <a:schemeClr val="tx1"/>
              </a:solidFill>
              <a:miter lim="800000"/>
              <a:headEnd/>
              <a:tailEnd/>
            </a:ln>
          </p:spPr>
          <p:txBody>
            <a:bodyPr wrap="none" anchor="ctr"/>
            <a:lstStyle/>
            <a:p>
              <a:pPr algn="ctr"/>
              <a:r>
                <a:rPr lang="en-US" b="0"/>
                <a:t>Login</a:t>
              </a:r>
            </a:p>
            <a:p>
              <a:pPr algn="ctr"/>
              <a:r>
                <a:rPr lang="en-US" b="0"/>
                <a:t>.aspx</a:t>
              </a:r>
            </a:p>
          </p:txBody>
        </p:sp>
        <p:cxnSp>
          <p:nvCxnSpPr>
            <p:cNvPr id="10270" name="Straight Arrow Connector 48"/>
            <p:cNvCxnSpPr>
              <a:cxnSpLocks noChangeShapeType="1"/>
              <a:stCxn id="10271" idx="2"/>
              <a:endCxn id="10269" idx="0"/>
            </p:cNvCxnSpPr>
            <p:nvPr/>
          </p:nvCxnSpPr>
          <p:spPr bwMode="auto">
            <a:xfrm>
              <a:off x="7627938" y="3562349"/>
              <a:ext cx="7938" cy="56832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cxnSp>
        <p:nvCxnSpPr>
          <p:cNvPr id="51" name="Elbow Connector 50"/>
          <p:cNvCxnSpPr>
            <a:cxnSpLocks noChangeShapeType="1"/>
            <a:stCxn id="10269" idx="2"/>
            <a:endCxn id="34" idx="3"/>
          </p:cNvCxnSpPr>
          <p:nvPr/>
        </p:nvCxnSpPr>
        <p:spPr bwMode="auto">
          <a:xfrm rot="5400000" flipH="1">
            <a:off x="6065044" y="2851944"/>
            <a:ext cx="2890837" cy="854075"/>
          </a:xfrm>
          <a:prstGeom prst="bentConnector4">
            <a:avLst>
              <a:gd name="adj1" fmla="val -7907"/>
              <a:gd name="adj2" fmla="val -12211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3" name="Straight Arrow Connector 52"/>
          <p:cNvCxnSpPr>
            <a:cxnSpLocks noChangeShapeType="1"/>
            <a:stCxn id="34" idx="2"/>
            <a:endCxn id="36" idx="0"/>
          </p:cNvCxnSpPr>
          <p:nvPr/>
        </p:nvCxnSpPr>
        <p:spPr bwMode="auto">
          <a:xfrm rot="5400000">
            <a:off x="4673601" y="3778250"/>
            <a:ext cx="3295650" cy="3175"/>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sp>
        <p:nvSpPr>
          <p:cNvPr id="10263" name="Rectangle 63"/>
          <p:cNvSpPr>
            <a:spLocks noChangeArrowheads="1"/>
          </p:cNvSpPr>
          <p:nvPr/>
        </p:nvSpPr>
        <p:spPr bwMode="auto">
          <a:xfrm>
            <a:off x="533400" y="6030913"/>
            <a:ext cx="2284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0"/>
              <a:t>Physical Organization </a:t>
            </a:r>
          </a:p>
        </p:txBody>
      </p:sp>
      <p:sp>
        <p:nvSpPr>
          <p:cNvPr id="65" name="Rectangle 64"/>
          <p:cNvSpPr>
            <a:spLocks noChangeArrowheads="1"/>
          </p:cNvSpPr>
          <p:nvPr/>
        </p:nvSpPr>
        <p:spPr bwMode="auto">
          <a:xfrm>
            <a:off x="5486400" y="6248400"/>
            <a:ext cx="220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0"/>
              <a:t>Logical Organization </a:t>
            </a:r>
          </a:p>
        </p:txBody>
      </p:sp>
      <p:sp>
        <p:nvSpPr>
          <p:cNvPr id="66" name="Rectangle 19"/>
          <p:cNvSpPr>
            <a:spLocks noChangeArrowheads="1"/>
          </p:cNvSpPr>
          <p:nvPr/>
        </p:nvSpPr>
        <p:spPr bwMode="auto">
          <a:xfrm>
            <a:off x="7143750" y="5426075"/>
            <a:ext cx="793750" cy="593725"/>
          </a:xfrm>
          <a:prstGeom prst="rect">
            <a:avLst/>
          </a:prstGeom>
          <a:solidFill>
            <a:srgbClr val="FF0000"/>
          </a:solidFill>
          <a:ln w="9525">
            <a:solidFill>
              <a:schemeClr val="tx1"/>
            </a:solidFill>
            <a:miter lim="800000"/>
            <a:headEnd/>
            <a:tailEnd/>
          </a:ln>
        </p:spPr>
        <p:txBody>
          <a:bodyPr wrap="none" anchor="ctr"/>
          <a:lstStyle/>
          <a:p>
            <a:pPr algn="ctr"/>
            <a:r>
              <a:rPr lang="en-US" b="0">
                <a:solidFill>
                  <a:schemeClr val="bg1"/>
                </a:solidFill>
              </a:rPr>
              <a:t>Web</a:t>
            </a:r>
          </a:p>
          <a:p>
            <a:pPr algn="ctr"/>
            <a:r>
              <a:rPr lang="en-US" b="0">
                <a:solidFill>
                  <a:schemeClr val="bg1"/>
                </a:solidFill>
              </a:rPr>
              <a:t>.Config</a:t>
            </a:r>
          </a:p>
        </p:txBody>
      </p:sp>
      <p:sp>
        <p:nvSpPr>
          <p:cNvPr id="67" name="AutoShape 38"/>
          <p:cNvSpPr>
            <a:spLocks noChangeArrowheads="1"/>
          </p:cNvSpPr>
          <p:nvPr/>
        </p:nvSpPr>
        <p:spPr bwMode="auto">
          <a:xfrm>
            <a:off x="3359150" y="2343150"/>
            <a:ext cx="1711325" cy="669925"/>
          </a:xfrm>
          <a:prstGeom prst="wedgeRoundRectCallout">
            <a:avLst>
              <a:gd name="adj1" fmla="val -85759"/>
              <a:gd name="adj2" fmla="val -64454"/>
              <a:gd name="adj3" fmla="val 16667"/>
            </a:avLst>
          </a:prstGeom>
          <a:solidFill>
            <a:schemeClr val="bg1"/>
          </a:solidFill>
          <a:ln w="9525">
            <a:solidFill>
              <a:schemeClr val="tx1"/>
            </a:solidFill>
            <a:miter lim="800000"/>
            <a:headEnd/>
            <a:tailEnd/>
          </a:ln>
        </p:spPr>
        <p:txBody>
          <a:bodyPr/>
          <a:lstStyle/>
          <a:p>
            <a:pPr algn="ctr"/>
            <a:r>
              <a:rPr lang="en-US" b="0"/>
              <a:t>For </a:t>
            </a:r>
            <a:r>
              <a:rPr lang="en-US"/>
              <a:t>Authentication</a:t>
            </a:r>
          </a:p>
        </p:txBody>
      </p:sp>
      <p:sp>
        <p:nvSpPr>
          <p:cNvPr id="10267" name="Rectangle 7"/>
          <p:cNvSpPr>
            <a:spLocks noChangeArrowheads="1"/>
          </p:cNvSpPr>
          <p:nvPr/>
        </p:nvSpPr>
        <p:spPr bwMode="auto">
          <a:xfrm>
            <a:off x="600075" y="2678113"/>
            <a:ext cx="1131888" cy="674687"/>
          </a:xfrm>
          <a:prstGeom prst="rect">
            <a:avLst/>
          </a:prstGeom>
          <a:solidFill>
            <a:schemeClr val="accent1"/>
          </a:solidFill>
          <a:ln w="9525">
            <a:solidFill>
              <a:schemeClr val="tx1"/>
            </a:solidFill>
            <a:miter lim="800000"/>
            <a:headEnd/>
            <a:tailEnd/>
          </a:ln>
        </p:spPr>
        <p:txBody>
          <a:bodyPr wrap="none" anchor="ctr"/>
          <a:lstStyle/>
          <a:p>
            <a:pPr algn="ctr"/>
            <a:r>
              <a:rPr lang="en-US" b="0"/>
              <a:t>Login</a:t>
            </a:r>
          </a:p>
          <a:p>
            <a:pPr algn="ctr"/>
            <a:r>
              <a:rPr lang="en-US" b="0"/>
              <a:t>.aspx</a:t>
            </a:r>
          </a:p>
        </p:txBody>
      </p:sp>
      <p:sp>
        <p:nvSpPr>
          <p:cNvPr id="10268" name="Rectangle 4"/>
          <p:cNvSpPr>
            <a:spLocks noChangeArrowheads="1"/>
          </p:cNvSpPr>
          <p:nvPr/>
        </p:nvSpPr>
        <p:spPr bwMode="auto">
          <a:xfrm>
            <a:off x="2133600" y="762000"/>
            <a:ext cx="541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hlinkClick r:id="rId3"/>
              </a:rPr>
              <a:t>http://venus.eas.asu.edu/WSRepository/FormsSecurity/</a:t>
            </a:r>
            <a:r>
              <a:rPr lang="en-US" b="0"/>
              <a:t> </a:t>
            </a:r>
          </a:p>
        </p:txBody>
      </p:sp>
    </p:spTree>
    <p:extLst>
      <p:ext uri="{BB962C8B-B14F-4D97-AF65-F5344CB8AC3E}">
        <p14:creationId xmlns:p14="http://schemas.microsoft.com/office/powerpoint/2010/main" val="2160914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000"/>
                                        <p:tgtEl>
                                          <p:spTgt spid="67"/>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49606"/>
                                        </p:tgtEl>
                                        <p:attrNameLst>
                                          <p:attrName>style.visibility</p:attrName>
                                        </p:attrNameLst>
                                      </p:cBhvr>
                                      <p:to>
                                        <p:strVal val="visible"/>
                                      </p:to>
                                    </p:set>
                                    <p:animEffect transition="in" filter="fade">
                                      <p:cBhvr>
                                        <p:cTn id="11" dur="2000"/>
                                        <p:tgtEl>
                                          <p:spTgt spid="7496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2"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0-#ppt_w/2"/>
                                          </p:val>
                                        </p:tav>
                                        <p:tav tm="100000">
                                          <p:val>
                                            <p:strVal val="#ppt_x"/>
                                          </p:val>
                                        </p:tav>
                                      </p:tavLst>
                                    </p:anim>
                                    <p:anim calcmode="lin" valueType="num">
                                      <p:cBhvr additive="base">
                                        <p:cTn id="17" dur="500" fill="hold"/>
                                        <p:tgtEl>
                                          <p:spTgt spid="34"/>
                                        </p:tgtEl>
                                        <p:attrNameLst>
                                          <p:attrName>ppt_y</p:attrName>
                                        </p:attrNameLst>
                                      </p:cBhvr>
                                      <p:tavLst>
                                        <p:tav tm="0">
                                          <p:val>
                                            <p:strVal val="1+#ppt_h/2"/>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fill="hold"/>
                                        <p:tgtEl>
                                          <p:spTgt spid="36"/>
                                        </p:tgtEl>
                                        <p:attrNameLst>
                                          <p:attrName>ppt_x</p:attrName>
                                        </p:attrNameLst>
                                      </p:cBhvr>
                                      <p:tavLst>
                                        <p:tav tm="0">
                                          <p:val>
                                            <p:strVal val="0-#ppt_w/2"/>
                                          </p:val>
                                        </p:tav>
                                        <p:tav tm="100000">
                                          <p:val>
                                            <p:strVal val="#ppt_x"/>
                                          </p:val>
                                        </p:tav>
                                      </p:tavLst>
                                    </p:anim>
                                    <p:anim calcmode="lin" valueType="num">
                                      <p:cBhvr additive="base">
                                        <p:cTn id="21" dur="500" fill="hold"/>
                                        <p:tgtEl>
                                          <p:spTgt spid="3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 calcmode="lin" valueType="num">
                                      <p:cBhvr additive="base">
                                        <p:cTn id="24" dur="500" fill="hold"/>
                                        <p:tgtEl>
                                          <p:spTgt spid="65"/>
                                        </p:tgtEl>
                                        <p:attrNameLst>
                                          <p:attrName>ppt_x</p:attrName>
                                        </p:attrNameLst>
                                      </p:cBhvr>
                                      <p:tavLst>
                                        <p:tav tm="0">
                                          <p:val>
                                            <p:strVal val="#ppt_x"/>
                                          </p:val>
                                        </p:tav>
                                        <p:tav tm="100000">
                                          <p:val>
                                            <p:strVal val="#ppt_x"/>
                                          </p:val>
                                        </p:tav>
                                      </p:tavLst>
                                    </p:anim>
                                    <p:anim calcmode="lin" valueType="num">
                                      <p:cBhvr additive="base">
                                        <p:cTn id="25"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up)">
                                      <p:cBhvr>
                                        <p:cTn id="30" dur="3000"/>
                                        <p:tgtEl>
                                          <p:spTgt spid="53"/>
                                        </p:tgtEl>
                                      </p:cBhvr>
                                    </p:animEffect>
                                  </p:childTnLst>
                                </p:cTn>
                              </p:par>
                            </p:childTnLst>
                          </p:cTn>
                        </p:par>
                        <p:par>
                          <p:cTn id="31" fill="hold" nodeType="afterGroup">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p:cTn id="34" dur="500" fill="hold"/>
                                        <p:tgtEl>
                                          <p:spTgt spid="54"/>
                                        </p:tgtEl>
                                        <p:attrNameLst>
                                          <p:attrName>ppt_w</p:attrName>
                                        </p:attrNameLst>
                                      </p:cBhvr>
                                      <p:tavLst>
                                        <p:tav tm="0">
                                          <p:val>
                                            <p:fltVal val="0"/>
                                          </p:val>
                                        </p:tav>
                                        <p:tav tm="100000">
                                          <p:val>
                                            <p:strVal val="#ppt_w"/>
                                          </p:val>
                                        </p:tav>
                                      </p:tavLst>
                                    </p:anim>
                                    <p:anim calcmode="lin" valueType="num">
                                      <p:cBhvr>
                                        <p:cTn id="35" dur="500" fill="hold"/>
                                        <p:tgtEl>
                                          <p:spTgt spid="54"/>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p:cTn id="38" dur="500" fill="hold"/>
                                        <p:tgtEl>
                                          <p:spTgt spid="66"/>
                                        </p:tgtEl>
                                        <p:attrNameLst>
                                          <p:attrName>ppt_w</p:attrName>
                                        </p:attrNameLst>
                                      </p:cBhvr>
                                      <p:tavLst>
                                        <p:tav tm="0">
                                          <p:val>
                                            <p:fltVal val="0"/>
                                          </p:val>
                                        </p:tav>
                                        <p:tav tm="100000">
                                          <p:val>
                                            <p:strVal val="#ppt_w"/>
                                          </p:val>
                                        </p:tav>
                                      </p:tavLst>
                                    </p:anim>
                                    <p:anim calcmode="lin" valueType="num">
                                      <p:cBhvr>
                                        <p:cTn id="39" dur="500" fill="hold"/>
                                        <p:tgtEl>
                                          <p:spTgt spid="66"/>
                                        </p:tgtEl>
                                        <p:attrNameLst>
                                          <p:attrName>ppt_h</p:attrName>
                                        </p:attrNameLst>
                                      </p:cBhvr>
                                      <p:tavLst>
                                        <p:tav tm="0">
                                          <p:val>
                                            <p:fltVal val="0"/>
                                          </p:val>
                                        </p:tav>
                                        <p:tav tm="100000">
                                          <p:val>
                                            <p:strVal val="#ppt_h"/>
                                          </p:val>
                                        </p:tav>
                                      </p:tavLst>
                                    </p:anim>
                                  </p:childTnLst>
                                </p:cTn>
                              </p:par>
                            </p:childTnLst>
                          </p:cTn>
                        </p:par>
                        <p:par>
                          <p:cTn id="40" fill="hold" nodeType="afterGroup">
                            <p:stCondLst>
                              <p:cond delay="3500"/>
                            </p:stCondLst>
                            <p:childTnLst>
                              <p:par>
                                <p:cTn id="41" presetID="10" presetClass="exit" presetSubtype="0" fill="hold" nodeType="afterEffect">
                                  <p:stCondLst>
                                    <p:cond delay="0"/>
                                  </p:stCondLst>
                                  <p:childTnLst>
                                    <p:animEffect transition="out" filter="fade">
                                      <p:cBhvr>
                                        <p:cTn id="42" dur="3000"/>
                                        <p:tgtEl>
                                          <p:spTgt spid="53"/>
                                        </p:tgtEl>
                                      </p:cBhvr>
                                    </p:animEffect>
                                    <p:set>
                                      <p:cBhvr>
                                        <p:cTn id="43" dur="1" fill="hold">
                                          <p:stCondLst>
                                            <p:cond delay="2999"/>
                                          </p:stCondLst>
                                        </p:cTn>
                                        <p:tgtEl>
                                          <p:spTgt spid="53"/>
                                        </p:tgtEl>
                                        <p:attrNameLst>
                                          <p:attrName>style.visibility</p:attrName>
                                        </p:attrNameLst>
                                      </p:cBhvr>
                                      <p:to>
                                        <p:strVal val="hidden"/>
                                      </p:to>
                                    </p:set>
                                  </p:childTnLst>
                                </p:cTn>
                              </p:par>
                            </p:childTnLst>
                          </p:cTn>
                        </p:par>
                        <p:par>
                          <p:cTn id="44" fill="hold" nodeType="afterGroup">
                            <p:stCondLst>
                              <p:cond delay="6500"/>
                            </p:stCondLst>
                            <p:childTnLst>
                              <p:par>
                                <p:cTn id="45" presetID="10" presetClass="exit" presetSubtype="0" fill="hold" grpId="1" nodeType="afterEffect">
                                  <p:stCondLst>
                                    <p:cond delay="0"/>
                                  </p:stCondLst>
                                  <p:childTnLst>
                                    <p:animEffect transition="out" filter="fade">
                                      <p:cBhvr>
                                        <p:cTn id="46" dur="2000"/>
                                        <p:tgtEl>
                                          <p:spTgt spid="54"/>
                                        </p:tgtEl>
                                      </p:cBhvr>
                                    </p:animEffect>
                                    <p:set>
                                      <p:cBhvr>
                                        <p:cTn id="47" dur="1" fill="hold">
                                          <p:stCondLst>
                                            <p:cond delay="1999"/>
                                          </p:stCondLst>
                                        </p:cTn>
                                        <p:tgtEl>
                                          <p:spTgt spid="54"/>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up)">
                                      <p:cBhvr>
                                        <p:cTn id="52" dur="500"/>
                                        <p:tgtEl>
                                          <p:spTgt spid="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500"/>
                                        <p:tgtEl>
                                          <p:spTgt spid="3"/>
                                        </p:tgtEl>
                                      </p:cBhvr>
                                    </p:animEffect>
                                  </p:childTnLst>
                                </p:cTn>
                              </p:par>
                            </p:childTnLst>
                          </p:cTn>
                        </p:par>
                        <p:par>
                          <p:cTn id="58" fill="hold" nodeType="afterGroup">
                            <p:stCondLst>
                              <p:cond delay="500"/>
                            </p:stCondLst>
                            <p:childTnLst>
                              <p:par>
                                <p:cTn id="59" presetID="22" presetClass="entr" presetSubtype="4" fill="hold" nodeType="after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down)">
                                      <p:cBhvr>
                                        <p:cTn id="61" dur="500"/>
                                        <p:tgtEl>
                                          <p:spTgt spid="5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wipe(up)">
                                      <p:cBhvr>
                                        <p:cTn id="6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749606" grpId="0" animBg="1"/>
      <p:bldP spid="34" grpId="0" animBg="1"/>
      <p:bldP spid="36" grpId="0" animBg="1"/>
      <p:bldP spid="65" grpId="0"/>
      <p:bldP spid="66" grpId="0" animBg="1"/>
      <p:bldP spid="6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8" y="931863"/>
            <a:ext cx="5053012"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50FC7A2-FE9F-48AE-AA4D-C44871EE0E0B}" type="slidenum">
              <a:rPr lang="en-US" b="0" smtClean="0">
                <a:solidFill>
                  <a:schemeClr val="tx2"/>
                </a:solidFill>
              </a:rPr>
              <a:pPr/>
              <a:t>21</a:t>
            </a:fld>
            <a:endParaRPr lang="en-US" b="0" smtClean="0">
              <a:solidFill>
                <a:schemeClr val="tx2"/>
              </a:solidFill>
            </a:endParaRPr>
          </a:p>
        </p:txBody>
      </p:sp>
      <p:sp>
        <p:nvSpPr>
          <p:cNvPr id="11268" name="Rectangle 2"/>
          <p:cNvSpPr>
            <a:spLocks noGrp="1" noChangeArrowheads="1"/>
          </p:cNvSpPr>
          <p:nvPr>
            <p:ph type="title"/>
          </p:nvPr>
        </p:nvSpPr>
        <p:spPr/>
        <p:txBody>
          <a:bodyPr/>
          <a:lstStyle/>
          <a:p>
            <a:pPr eaLnBrk="1" hangingPunct="1"/>
            <a:r>
              <a:rPr lang="en-US" smtClean="0"/>
              <a:t>Default.aspx</a:t>
            </a:r>
          </a:p>
        </p:txBody>
      </p:sp>
      <p:sp>
        <p:nvSpPr>
          <p:cNvPr id="5" name="Rounded Rectangular Callout 4"/>
          <p:cNvSpPr/>
          <p:nvPr/>
        </p:nvSpPr>
        <p:spPr bwMode="auto">
          <a:xfrm>
            <a:off x="3733800" y="5715000"/>
            <a:ext cx="4267200" cy="1066800"/>
          </a:xfrm>
          <a:prstGeom prst="wedgeRoundRectCallout">
            <a:avLst>
              <a:gd name="adj1" fmla="val -37057"/>
              <a:gd name="adj2" fmla="val -105774"/>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b="0" dirty="0"/>
              <a:t>Transparently redirected to the </a:t>
            </a:r>
            <a:r>
              <a:rPr lang="en-US" b="0" dirty="0">
                <a:solidFill>
                  <a:srgbClr val="0000FF"/>
                </a:solidFill>
              </a:rPr>
              <a:t>Login.aspx</a:t>
            </a:r>
            <a:r>
              <a:rPr lang="en-US" b="0" dirty="0"/>
              <a:t>, whose URL is stored in </a:t>
            </a:r>
            <a:r>
              <a:rPr lang="en-US" b="0" dirty="0" err="1">
                <a:solidFill>
                  <a:srgbClr val="0000FF"/>
                </a:solidFill>
              </a:rPr>
              <a:t>Web.config</a:t>
            </a:r>
            <a:r>
              <a:rPr lang="en-US" b="0" dirty="0">
                <a:solidFill>
                  <a:srgbClr val="0000FF"/>
                </a:solidFill>
              </a:rPr>
              <a:t>, </a:t>
            </a:r>
            <a:r>
              <a:rPr lang="en-US" b="0" dirty="0"/>
              <a:t>then return to this page</a:t>
            </a:r>
          </a:p>
        </p:txBody>
      </p:sp>
      <p:sp>
        <p:nvSpPr>
          <p:cNvPr id="11270" name="Rectangle 2"/>
          <p:cNvSpPr>
            <a:spLocks noChangeArrowheads="1"/>
          </p:cNvSpPr>
          <p:nvPr/>
        </p:nvSpPr>
        <p:spPr bwMode="auto">
          <a:xfrm>
            <a:off x="304800" y="4237038"/>
            <a:ext cx="666273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latin typeface="Arial" charset="0"/>
                <a:cs typeface="Arial" charset="0"/>
              </a:rPr>
              <a:t> protected void btnStaff_Click(object sender, EventArgs e)</a:t>
            </a:r>
          </a:p>
          <a:p>
            <a:r>
              <a:rPr lang="en-US" b="0">
                <a:latin typeface="Arial" charset="0"/>
                <a:cs typeface="Arial" charset="0"/>
              </a:rPr>
              <a:t>    {</a:t>
            </a:r>
          </a:p>
          <a:p>
            <a:r>
              <a:rPr lang="en-US" b="0">
                <a:latin typeface="Arial" charset="0"/>
                <a:cs typeface="Arial" charset="0"/>
              </a:rPr>
              <a:t>        Response.Redirect("Protected/Staff.aspx");</a:t>
            </a:r>
          </a:p>
          <a:p>
            <a:r>
              <a:rPr lang="en-US" b="0">
                <a:latin typeface="Arial" charset="0"/>
                <a:cs typeface="Arial" charset="0"/>
              </a:rPr>
              <a:t>    }</a:t>
            </a:r>
          </a:p>
          <a:p>
            <a:r>
              <a:rPr lang="en-US" b="0">
                <a:latin typeface="Arial" charset="0"/>
                <a:cs typeface="Arial" charset="0"/>
              </a:rPr>
              <a:t>}</a:t>
            </a:r>
          </a:p>
        </p:txBody>
      </p:sp>
      <p:cxnSp>
        <p:nvCxnSpPr>
          <p:cNvPr id="11271" name="Straight Arrow Connector 5"/>
          <p:cNvCxnSpPr>
            <a:cxnSpLocks noChangeShapeType="1"/>
          </p:cNvCxnSpPr>
          <p:nvPr/>
        </p:nvCxnSpPr>
        <p:spPr bwMode="auto">
          <a:xfrm rot="5400000">
            <a:off x="1066800" y="3687763"/>
            <a:ext cx="5334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112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04800"/>
            <a:ext cx="3005138"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73" name="Straight Arrow Connector 5"/>
          <p:cNvCxnSpPr>
            <a:cxnSpLocks noChangeShapeType="1"/>
          </p:cNvCxnSpPr>
          <p:nvPr/>
        </p:nvCxnSpPr>
        <p:spPr bwMode="auto">
          <a:xfrm rot="10800000">
            <a:off x="5562600" y="2544763"/>
            <a:ext cx="1066800" cy="5032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74" name="Left Arrow 1"/>
          <p:cNvSpPr>
            <a:spLocks noChangeArrowheads="1"/>
          </p:cNvSpPr>
          <p:nvPr/>
        </p:nvSpPr>
        <p:spPr bwMode="auto">
          <a:xfrm>
            <a:off x="7827963" y="1981200"/>
            <a:ext cx="228600" cy="1524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1275" name="Left Arrow 10"/>
          <p:cNvSpPr>
            <a:spLocks noChangeArrowheads="1"/>
          </p:cNvSpPr>
          <p:nvPr/>
        </p:nvSpPr>
        <p:spPr bwMode="auto">
          <a:xfrm>
            <a:off x="7772400" y="3024188"/>
            <a:ext cx="228600" cy="1524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1276" name="Left Arrow 11"/>
          <p:cNvSpPr>
            <a:spLocks noChangeArrowheads="1"/>
          </p:cNvSpPr>
          <p:nvPr/>
        </p:nvSpPr>
        <p:spPr bwMode="auto">
          <a:xfrm>
            <a:off x="7975600" y="2179638"/>
            <a:ext cx="228600" cy="152400"/>
          </a:xfrm>
          <a:prstGeom prst="leftArrow">
            <a:avLst>
              <a:gd name="adj1" fmla="val 50000"/>
              <a:gd name="adj2" fmla="val 50000"/>
            </a:avLst>
          </a:prstGeom>
          <a:solidFill>
            <a:srgbClr val="FF0000"/>
          </a:solidFill>
          <a:ln w="9525" algn="ctr">
            <a:solidFill>
              <a:srgbClr val="FF0000"/>
            </a:solidFill>
            <a:round/>
            <a:headEnd/>
            <a:tailEnd/>
          </a:ln>
        </p:spPr>
        <p:txBody>
          <a:bodyPr/>
          <a:lstStyle/>
          <a:p>
            <a:endParaRPr lang="en-US"/>
          </a:p>
        </p:txBody>
      </p:sp>
      <p:sp>
        <p:nvSpPr>
          <p:cNvPr id="11277" name="Left Arrow 12"/>
          <p:cNvSpPr>
            <a:spLocks noChangeArrowheads="1"/>
          </p:cNvSpPr>
          <p:nvPr/>
        </p:nvSpPr>
        <p:spPr bwMode="auto">
          <a:xfrm>
            <a:off x="7772400" y="3886200"/>
            <a:ext cx="228600" cy="152400"/>
          </a:xfrm>
          <a:prstGeom prst="leftArrow">
            <a:avLst>
              <a:gd name="adj1" fmla="val 50000"/>
              <a:gd name="adj2" fmla="val 50000"/>
            </a:avLst>
          </a:prstGeom>
          <a:solidFill>
            <a:srgbClr val="A4D9E6"/>
          </a:solidFill>
          <a:ln w="9525" algn="ctr">
            <a:solidFill>
              <a:srgbClr val="A4D9E6"/>
            </a:solidFill>
            <a:round/>
            <a:headEnd/>
            <a:tailEnd/>
          </a:ln>
        </p:spPr>
        <p:txBody>
          <a:bodyPr/>
          <a:lstStyle/>
          <a:p>
            <a:endParaRPr lang="en-US"/>
          </a:p>
        </p:txBody>
      </p:sp>
    </p:spTree>
    <p:extLst>
      <p:ext uri="{BB962C8B-B14F-4D97-AF65-F5344CB8AC3E}">
        <p14:creationId xmlns:p14="http://schemas.microsoft.com/office/powerpoint/2010/main" val="887185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62000" y="61913"/>
            <a:ext cx="8382000" cy="623887"/>
          </a:xfrm>
        </p:spPr>
        <p:txBody>
          <a:bodyPr/>
          <a:lstStyle/>
          <a:p>
            <a:pPr algn="ctr"/>
            <a:r>
              <a:rPr lang="en-US" smtClean="0"/>
              <a:t>&lt;authentication&gt; Element in Web.config</a:t>
            </a:r>
          </a:p>
        </p:txBody>
      </p:sp>
      <p:sp>
        <p:nvSpPr>
          <p:cNvPr id="12291" name="Content Placeholder 2"/>
          <p:cNvSpPr>
            <a:spLocks noGrp="1"/>
          </p:cNvSpPr>
          <p:nvPr>
            <p:ph idx="1"/>
          </p:nvPr>
        </p:nvSpPr>
        <p:spPr>
          <a:xfrm>
            <a:off x="228600" y="1066800"/>
            <a:ext cx="8763000" cy="5562600"/>
          </a:xfrm>
        </p:spPr>
        <p:txBody>
          <a:bodyPr/>
          <a:lstStyle/>
          <a:p>
            <a:pPr marL="0" indent="0">
              <a:buFont typeface="Wingdings" pitchFamily="2" charset="2"/>
              <a:buNone/>
              <a:tabLst>
                <a:tab pos="457200" algn="l"/>
                <a:tab pos="914400" algn="l"/>
                <a:tab pos="1371600" algn="l"/>
              </a:tabLst>
            </a:pPr>
            <a:r>
              <a:rPr lang="en-US" sz="2400" smtClean="0">
                <a:latin typeface="Arial" charset="0"/>
                <a:cs typeface="Arial" charset="0"/>
              </a:rPr>
              <a:t>&lt;</a:t>
            </a:r>
            <a:r>
              <a:rPr lang="en-US" sz="2400" smtClean="0">
                <a:solidFill>
                  <a:srgbClr val="0000FF"/>
                </a:solidFill>
                <a:latin typeface="Arial" charset="0"/>
                <a:cs typeface="Arial" charset="0"/>
              </a:rPr>
              <a:t>authentication</a:t>
            </a:r>
            <a:r>
              <a:rPr lang="en-US" sz="2400" smtClean="0">
                <a:latin typeface="Arial" charset="0"/>
                <a:cs typeface="Arial" charset="0"/>
              </a:rPr>
              <a:t> mode="Windows|Forms|Passport|None"&gt; 	&lt;forms name="name" </a:t>
            </a:r>
          </a:p>
          <a:p>
            <a:pPr marL="0" indent="0">
              <a:buFont typeface="Wingdings" pitchFamily="2" charset="2"/>
              <a:buNone/>
              <a:tabLst>
                <a:tab pos="457200" algn="l"/>
                <a:tab pos="914400" algn="l"/>
                <a:tab pos="1371600" algn="l"/>
              </a:tabLst>
            </a:pPr>
            <a:r>
              <a:rPr lang="en-US" sz="2400" smtClean="0">
                <a:latin typeface="Arial" charset="0"/>
                <a:cs typeface="Arial" charset="0"/>
              </a:rPr>
              <a:t>			loginUrl="</a:t>
            </a:r>
            <a:r>
              <a:rPr lang="en-US" sz="2400" smtClean="0">
                <a:solidFill>
                  <a:srgbClr val="0000FF"/>
                </a:solidFill>
                <a:latin typeface="Arial" charset="0"/>
                <a:cs typeface="Arial" charset="0"/>
              </a:rPr>
              <a:t>url_of_Login.aspx</a:t>
            </a:r>
            <a:r>
              <a:rPr lang="en-US" sz="2400" smtClean="0">
                <a:latin typeface="Arial" charset="0"/>
                <a:cs typeface="Arial" charset="0"/>
              </a:rPr>
              <a:t>" </a:t>
            </a:r>
          </a:p>
          <a:p>
            <a:pPr marL="0" indent="0">
              <a:buFont typeface="Wingdings" pitchFamily="2" charset="2"/>
              <a:buNone/>
              <a:tabLst>
                <a:tab pos="457200" algn="l"/>
                <a:tab pos="914400" algn="l"/>
                <a:tab pos="1371600" algn="l"/>
              </a:tabLst>
            </a:pPr>
            <a:r>
              <a:rPr lang="en-US" sz="2400" smtClean="0">
                <a:latin typeface="Arial" charset="0"/>
                <a:cs typeface="Arial" charset="0"/>
              </a:rPr>
              <a:t>			protection="All|None|Encryption|Validation“</a:t>
            </a:r>
          </a:p>
          <a:p>
            <a:pPr marL="0" indent="0">
              <a:buFont typeface="Wingdings" pitchFamily="2" charset="2"/>
              <a:buNone/>
              <a:tabLst>
                <a:tab pos="457200" algn="l"/>
                <a:tab pos="914400" algn="l"/>
                <a:tab pos="1371600" algn="l"/>
              </a:tabLst>
            </a:pPr>
            <a:r>
              <a:rPr lang="en-US" sz="2400" smtClean="0">
                <a:latin typeface="Arial" charset="0"/>
                <a:cs typeface="Arial" charset="0"/>
              </a:rPr>
              <a:t>			timeout="30" path="/" &gt; </a:t>
            </a:r>
          </a:p>
          <a:p>
            <a:pPr marL="0" indent="0">
              <a:buFont typeface="Wingdings" pitchFamily="2" charset="2"/>
              <a:buNone/>
              <a:tabLst>
                <a:tab pos="457200" algn="l"/>
                <a:tab pos="914400" algn="l"/>
                <a:tab pos="1371600" algn="l"/>
              </a:tabLst>
            </a:pPr>
            <a:r>
              <a:rPr lang="en-US" sz="2400" smtClean="0">
                <a:latin typeface="Arial" charset="0"/>
                <a:cs typeface="Arial" charset="0"/>
              </a:rPr>
              <a:t>			requireSSL="true|false" </a:t>
            </a:r>
          </a:p>
          <a:p>
            <a:pPr marL="0" indent="0">
              <a:buFont typeface="Wingdings" pitchFamily="2" charset="2"/>
              <a:buNone/>
              <a:tabLst>
                <a:tab pos="457200" algn="l"/>
                <a:tab pos="914400" algn="l"/>
                <a:tab pos="1371600" algn="l"/>
              </a:tabLst>
            </a:pPr>
            <a:r>
              <a:rPr lang="en-US" sz="2400" smtClean="0">
                <a:latin typeface="Arial" charset="0"/>
                <a:cs typeface="Arial" charset="0"/>
              </a:rPr>
              <a:t>			slidingExpiration="true|false"&gt; </a:t>
            </a:r>
          </a:p>
          <a:p>
            <a:pPr marL="0" indent="0">
              <a:buFont typeface="Wingdings" pitchFamily="2" charset="2"/>
              <a:buNone/>
              <a:tabLst>
                <a:tab pos="457200" algn="l"/>
                <a:tab pos="914400" algn="l"/>
                <a:tab pos="1371600" algn="l"/>
              </a:tabLst>
            </a:pPr>
            <a:r>
              <a:rPr lang="en-US" sz="2400" smtClean="0">
                <a:latin typeface="Arial" charset="0"/>
                <a:cs typeface="Arial" charset="0"/>
              </a:rPr>
              <a:t>		&lt;</a:t>
            </a:r>
            <a:r>
              <a:rPr lang="en-US" sz="2400" smtClean="0">
                <a:solidFill>
                  <a:srgbClr val="C00000"/>
                </a:solidFill>
                <a:latin typeface="Arial" charset="0"/>
                <a:cs typeface="Arial" charset="0"/>
              </a:rPr>
              <a:t>credentials</a:t>
            </a:r>
            <a:r>
              <a:rPr lang="en-US" sz="2400" smtClean="0">
                <a:latin typeface="Arial" charset="0"/>
                <a:cs typeface="Arial" charset="0"/>
              </a:rPr>
              <a:t> passwordFormat="</a:t>
            </a:r>
            <a:r>
              <a:rPr lang="en-US" sz="2400" smtClean="0">
                <a:solidFill>
                  <a:srgbClr val="0000FF"/>
                </a:solidFill>
                <a:latin typeface="Arial" charset="0"/>
                <a:cs typeface="Arial" charset="0"/>
              </a:rPr>
              <a:t>Clear</a:t>
            </a:r>
            <a:r>
              <a:rPr lang="en-US" sz="2400" smtClean="0">
                <a:latin typeface="Arial" charset="0"/>
                <a:cs typeface="Arial" charset="0"/>
              </a:rPr>
              <a:t>|</a:t>
            </a:r>
            <a:r>
              <a:rPr lang="en-US" sz="2400" smtClean="0">
                <a:solidFill>
                  <a:srgbClr val="0000FF"/>
                </a:solidFill>
                <a:latin typeface="Arial" charset="0"/>
                <a:cs typeface="Arial" charset="0"/>
              </a:rPr>
              <a:t>SHA1</a:t>
            </a:r>
            <a:r>
              <a:rPr lang="en-US" sz="2400" smtClean="0">
                <a:latin typeface="Arial" charset="0"/>
                <a:cs typeface="Arial" charset="0"/>
              </a:rPr>
              <a:t>|</a:t>
            </a:r>
            <a:r>
              <a:rPr lang="en-US" sz="2400" smtClean="0">
                <a:solidFill>
                  <a:srgbClr val="0000FF"/>
                </a:solidFill>
                <a:latin typeface="Arial" charset="0"/>
                <a:cs typeface="Arial" charset="0"/>
              </a:rPr>
              <a:t>MD5</a:t>
            </a:r>
            <a:r>
              <a:rPr lang="en-US" sz="2400" smtClean="0">
                <a:latin typeface="Arial" charset="0"/>
                <a:cs typeface="Arial" charset="0"/>
              </a:rPr>
              <a:t>"&gt; </a:t>
            </a:r>
          </a:p>
          <a:p>
            <a:pPr marL="0" indent="0">
              <a:buFont typeface="Wingdings" pitchFamily="2" charset="2"/>
              <a:buNone/>
              <a:tabLst>
                <a:tab pos="457200" algn="l"/>
                <a:tab pos="914400" algn="l"/>
                <a:tab pos="1371600" algn="l"/>
              </a:tabLst>
            </a:pPr>
            <a:r>
              <a:rPr lang="en-US" sz="2400" smtClean="0">
                <a:latin typeface="Arial" charset="0"/>
                <a:cs typeface="Arial" charset="0"/>
              </a:rPr>
              <a:t>			&lt;user name="username" password="password"/&gt; </a:t>
            </a:r>
          </a:p>
          <a:p>
            <a:pPr marL="0" indent="0">
              <a:buFont typeface="Wingdings" pitchFamily="2" charset="2"/>
              <a:buNone/>
              <a:tabLst>
                <a:tab pos="457200" algn="l"/>
                <a:tab pos="914400" algn="l"/>
                <a:tab pos="1371600" algn="l"/>
              </a:tabLst>
            </a:pPr>
            <a:r>
              <a:rPr lang="en-US" sz="2400" smtClean="0">
                <a:latin typeface="Arial" charset="0"/>
                <a:cs typeface="Arial" charset="0"/>
              </a:rPr>
              <a:t>		&lt;/credentials&gt; </a:t>
            </a:r>
          </a:p>
          <a:p>
            <a:pPr marL="0" indent="0">
              <a:buFont typeface="Wingdings" pitchFamily="2" charset="2"/>
              <a:buNone/>
              <a:tabLst>
                <a:tab pos="457200" algn="l"/>
                <a:tab pos="914400" algn="l"/>
                <a:tab pos="1371600" algn="l"/>
              </a:tabLst>
            </a:pPr>
            <a:r>
              <a:rPr lang="en-US" sz="2400" smtClean="0">
                <a:latin typeface="Arial" charset="0"/>
                <a:cs typeface="Arial" charset="0"/>
              </a:rPr>
              <a:t>	&lt;/forms&gt;</a:t>
            </a:r>
          </a:p>
          <a:p>
            <a:pPr marL="0" indent="0">
              <a:buFont typeface="Wingdings" pitchFamily="2" charset="2"/>
              <a:buNone/>
              <a:tabLst>
                <a:tab pos="457200" algn="l"/>
                <a:tab pos="914400" algn="l"/>
                <a:tab pos="1371600" algn="l"/>
              </a:tabLst>
            </a:pPr>
            <a:r>
              <a:rPr lang="en-US" sz="2400" smtClean="0">
                <a:latin typeface="Arial" charset="0"/>
                <a:cs typeface="Arial" charset="0"/>
              </a:rPr>
              <a:t>&lt;/</a:t>
            </a:r>
            <a:r>
              <a:rPr lang="en-US" sz="2400" smtClean="0">
                <a:solidFill>
                  <a:srgbClr val="0000FF"/>
                </a:solidFill>
                <a:latin typeface="Arial" charset="0"/>
                <a:cs typeface="Arial" charset="0"/>
              </a:rPr>
              <a:t>authentication</a:t>
            </a:r>
            <a:r>
              <a:rPr lang="en-US" sz="2400" smtClean="0">
                <a:latin typeface="Arial" charset="0"/>
                <a:cs typeface="Arial" charset="0"/>
              </a:rPr>
              <a:t>&gt;</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577CF68-5633-4844-BC38-C98BC2088316}" type="slidenum">
              <a:rPr lang="en-US" b="0" smtClean="0">
                <a:solidFill>
                  <a:schemeClr val="tx2"/>
                </a:solidFill>
              </a:rPr>
              <a:pPr/>
              <a:t>22</a:t>
            </a:fld>
            <a:endParaRPr lang="en-US" b="0" smtClean="0">
              <a:solidFill>
                <a:schemeClr val="tx2"/>
              </a:solidFill>
            </a:endParaRPr>
          </a:p>
        </p:txBody>
      </p:sp>
    </p:spTree>
    <p:extLst>
      <p:ext uri="{BB962C8B-B14F-4D97-AF65-F5344CB8AC3E}">
        <p14:creationId xmlns:p14="http://schemas.microsoft.com/office/powerpoint/2010/main" val="1342063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b="0" smtClean="0"/>
              <a:t> </a:t>
            </a:r>
            <a:r>
              <a:rPr lang="en-US" smtClean="0"/>
              <a:t>Cryptographic Algorithms</a:t>
            </a:r>
          </a:p>
        </p:txBody>
      </p:sp>
      <p:sp>
        <p:nvSpPr>
          <p:cNvPr id="13315" name="Content Placeholder 2"/>
          <p:cNvSpPr>
            <a:spLocks noGrp="1"/>
          </p:cNvSpPr>
          <p:nvPr>
            <p:ph idx="1"/>
          </p:nvPr>
        </p:nvSpPr>
        <p:spPr>
          <a:xfrm>
            <a:off x="381000" y="1143000"/>
            <a:ext cx="8574088" cy="5334000"/>
          </a:xfrm>
        </p:spPr>
        <p:txBody>
          <a:bodyPr/>
          <a:lstStyle/>
          <a:p>
            <a:r>
              <a:rPr lang="en-US" b="1" dirty="0" smtClean="0">
                <a:solidFill>
                  <a:srgbClr val="0000FF"/>
                </a:solidFill>
              </a:rPr>
              <a:t>SHA-1</a:t>
            </a:r>
            <a:r>
              <a:rPr lang="en-US" dirty="0" smtClean="0"/>
              <a:t> (Secure Hash Algorithm, 0, 1, 2) is a cryptographic hash function designed by the National Security Agency and published by the NIST as a U.S. Federal Information Processing Standard.</a:t>
            </a:r>
          </a:p>
          <a:p>
            <a:r>
              <a:rPr lang="en-US" b="1" dirty="0" smtClean="0">
                <a:solidFill>
                  <a:srgbClr val="0000FF"/>
                </a:solidFill>
              </a:rPr>
              <a:t>MD5</a:t>
            </a:r>
            <a:r>
              <a:rPr lang="en-US" dirty="0" smtClean="0"/>
              <a:t> (Message-Digest algorithm 5) is a widely used cryptographic hash function with a 128-bit (16-byte) hash value. </a:t>
            </a:r>
          </a:p>
          <a:p>
            <a:r>
              <a:rPr lang="en-US" dirty="0" smtClean="0"/>
              <a:t>There are many other cryptographic algorithms:</a:t>
            </a:r>
          </a:p>
          <a:p>
            <a:pPr lvl="1"/>
            <a:r>
              <a:rPr lang="en-CA" sz="2400" dirty="0" smtClean="0"/>
              <a:t>Asymmetric-key</a:t>
            </a:r>
          </a:p>
          <a:p>
            <a:pPr lvl="1"/>
            <a:r>
              <a:rPr lang="en-CA" sz="2400" dirty="0" smtClean="0"/>
              <a:t>Barrett reduction</a:t>
            </a:r>
          </a:p>
          <a:p>
            <a:pPr lvl="1"/>
            <a:r>
              <a:rPr lang="en-CA" sz="2400" dirty="0" smtClean="0"/>
              <a:t>DES (Data Encryption Standard) is an algorithm we will discuss later.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E02C9A5-F4E8-411C-83ED-5EEEE8A5489B}" type="slidenum">
              <a:rPr lang="en-US" b="0" smtClean="0">
                <a:solidFill>
                  <a:schemeClr val="tx2"/>
                </a:solidFill>
              </a:rPr>
              <a:pPr/>
              <a:t>23</a:t>
            </a:fld>
            <a:endParaRPr lang="en-US" b="0" smtClean="0">
              <a:solidFill>
                <a:schemeClr val="tx2"/>
              </a:solidFill>
            </a:endParaRPr>
          </a:p>
        </p:txBody>
      </p:sp>
    </p:spTree>
    <p:extLst>
      <p:ext uri="{BB962C8B-B14F-4D97-AF65-F5344CB8AC3E}">
        <p14:creationId xmlns:p14="http://schemas.microsoft.com/office/powerpoint/2010/main" val="2736907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C398A16-CFD3-4EBE-A47C-C6DEA850D860}" type="slidenum">
              <a:rPr lang="en-US" b="0" smtClean="0">
                <a:solidFill>
                  <a:schemeClr val="tx2"/>
                </a:solidFill>
              </a:rPr>
              <a:pPr/>
              <a:t>24</a:t>
            </a:fld>
            <a:endParaRPr lang="en-US" b="0" smtClean="0">
              <a:solidFill>
                <a:schemeClr val="tx2"/>
              </a:solidFill>
            </a:endParaRPr>
          </a:p>
        </p:txBody>
      </p:sp>
      <p:sp>
        <p:nvSpPr>
          <p:cNvPr id="13315" name="Rectangle 3"/>
          <p:cNvSpPr>
            <a:spLocks noGrp="1" noChangeArrowheads="1"/>
          </p:cNvSpPr>
          <p:nvPr>
            <p:ph type="body" idx="1"/>
          </p:nvPr>
        </p:nvSpPr>
        <p:spPr>
          <a:xfrm>
            <a:off x="76200" y="1295400"/>
            <a:ext cx="8269288" cy="5410200"/>
          </a:xfrm>
        </p:spPr>
        <p:txBody>
          <a:bodyPr/>
          <a:lstStyle/>
          <a:p>
            <a:pPr eaLnBrk="1" hangingPunct="1">
              <a:lnSpc>
                <a:spcPct val="90000"/>
              </a:lnSpc>
              <a:buFont typeface="Wingdings" pitchFamily="2" charset="2"/>
              <a:buNone/>
              <a:defRPr/>
            </a:pPr>
            <a:r>
              <a:rPr lang="en-US" sz="2000" noProof="1" smtClean="0"/>
              <a:t>&lt;configuration&gt;</a:t>
            </a:r>
          </a:p>
          <a:p>
            <a:pPr eaLnBrk="1" hangingPunct="1">
              <a:lnSpc>
                <a:spcPct val="90000"/>
              </a:lnSpc>
              <a:buFont typeface="Wingdings" pitchFamily="2" charset="2"/>
              <a:buNone/>
              <a:defRPr/>
            </a:pPr>
            <a:r>
              <a:rPr lang="en-US" sz="2000" noProof="1" smtClean="0"/>
              <a:t>  &lt;system.web&gt;</a:t>
            </a:r>
          </a:p>
          <a:p>
            <a:pPr marL="0" indent="0">
              <a:buFont typeface="Wingdings" pitchFamily="2" charset="2"/>
              <a:buNone/>
              <a:defRPr/>
            </a:pPr>
            <a:r>
              <a:rPr lang="en-US" sz="2000" dirty="0"/>
              <a:t> &lt;authentication mode="</a:t>
            </a:r>
            <a:r>
              <a:rPr lang="en-US" sz="2000" dirty="0">
                <a:solidFill>
                  <a:srgbClr val="0000FF"/>
                </a:solidFill>
              </a:rPr>
              <a:t>Forms</a:t>
            </a:r>
            <a:r>
              <a:rPr lang="en-US" sz="2000" dirty="0"/>
              <a:t>"&gt;</a:t>
            </a:r>
          </a:p>
          <a:p>
            <a:pPr marL="0" indent="0">
              <a:buNone/>
              <a:defRPr/>
            </a:pPr>
            <a:r>
              <a:rPr lang="en-US" sz="2000" dirty="0"/>
              <a:t>        &lt;forms name = "</a:t>
            </a:r>
            <a:r>
              <a:rPr lang="en-US" sz="2000" dirty="0" err="1"/>
              <a:t>LoginForm</a:t>
            </a:r>
            <a:r>
              <a:rPr lang="en-US" sz="2000" dirty="0"/>
              <a:t>" </a:t>
            </a:r>
            <a:r>
              <a:rPr lang="en-US" sz="2000" dirty="0" err="1" smtClean="0">
                <a:solidFill>
                  <a:srgbClr val="0000FF"/>
                </a:solidFill>
              </a:rPr>
              <a:t>loginUrl</a:t>
            </a:r>
            <a:r>
              <a:rPr lang="en-US" sz="2000" dirty="0" smtClean="0">
                <a:solidFill>
                  <a:srgbClr val="0000FF"/>
                </a:solidFill>
              </a:rPr>
              <a:t>="Login.aspx</a:t>
            </a:r>
            <a:r>
              <a:rPr lang="en-US" sz="2000" dirty="0">
                <a:solidFill>
                  <a:srgbClr val="0000FF"/>
                </a:solidFill>
              </a:rPr>
              <a:t>"</a:t>
            </a:r>
            <a:r>
              <a:rPr lang="en-US" sz="2000" dirty="0"/>
              <a:t> timeout="30" &gt;</a:t>
            </a:r>
          </a:p>
          <a:p>
            <a:pPr marL="0" indent="0">
              <a:buFont typeface="Wingdings" pitchFamily="2" charset="2"/>
              <a:buNone/>
              <a:defRPr/>
            </a:pPr>
            <a:r>
              <a:rPr lang="en-US" sz="2000" dirty="0"/>
              <a:t>          &lt;credentials </a:t>
            </a:r>
            <a:r>
              <a:rPr lang="en-US" sz="2000" dirty="0" err="1"/>
              <a:t>passwordFormat</a:t>
            </a:r>
            <a:r>
              <a:rPr lang="en-US" sz="2000" dirty="0"/>
              <a:t>="Clear"&gt;</a:t>
            </a:r>
          </a:p>
          <a:p>
            <a:pPr>
              <a:buNone/>
              <a:defRPr/>
            </a:pPr>
            <a:r>
              <a:rPr lang="en-US" sz="2000" dirty="0" smtClean="0"/>
              <a:t> 		&lt;user name="Julia" password</a:t>
            </a:r>
            <a:r>
              <a:rPr lang="en-US" sz="2000" dirty="0"/>
              <a:t>="</a:t>
            </a:r>
            <a:r>
              <a:rPr lang="en-US" sz="2000" dirty="0" err="1"/>
              <a:t>abc</a:t>
            </a:r>
            <a:r>
              <a:rPr lang="en-US" sz="2000" dirty="0" smtClean="0"/>
              <a:t>" /&gt;</a:t>
            </a:r>
          </a:p>
          <a:p>
            <a:pPr>
              <a:buNone/>
              <a:defRPr/>
            </a:pPr>
            <a:r>
              <a:rPr lang="en-US" sz="2000" dirty="0" smtClean="0"/>
              <a:t>          	&lt;user name="John" password</a:t>
            </a:r>
            <a:r>
              <a:rPr lang="en-US" sz="2000" dirty="0"/>
              <a:t>="45678</a:t>
            </a:r>
            <a:r>
              <a:rPr lang="en-US" sz="2000" dirty="0" smtClean="0"/>
              <a:t>" /&gt;</a:t>
            </a:r>
          </a:p>
          <a:p>
            <a:pPr>
              <a:buNone/>
              <a:defRPr/>
            </a:pPr>
            <a:r>
              <a:rPr lang="de-DE" sz="2000" dirty="0" smtClean="0"/>
              <a:t>          	&lt;user name="Bob" password=</a:t>
            </a:r>
            <a:r>
              <a:rPr lang="en-US" sz="2000" dirty="0"/>
              <a:t>"</a:t>
            </a:r>
            <a:r>
              <a:rPr lang="de-DE" sz="2000" dirty="0" smtClean="0"/>
              <a:t>123" /&gt;</a:t>
            </a:r>
          </a:p>
          <a:p>
            <a:pPr>
              <a:buNone/>
              <a:defRPr/>
            </a:pPr>
            <a:r>
              <a:rPr lang="en-US" sz="2000" dirty="0" smtClean="0"/>
              <a:t>          	&lt;user name="Alice" password</a:t>
            </a:r>
            <a:r>
              <a:rPr lang="en-US" sz="2000" dirty="0"/>
              <a:t>="12345</a:t>
            </a:r>
            <a:r>
              <a:rPr lang="en-US" sz="2000" dirty="0" smtClean="0"/>
              <a:t>" /&gt;</a:t>
            </a:r>
          </a:p>
          <a:p>
            <a:pPr marL="0" indent="0">
              <a:buFont typeface="Wingdings" pitchFamily="2" charset="2"/>
              <a:buNone/>
              <a:defRPr/>
            </a:pPr>
            <a:r>
              <a:rPr lang="en-US" sz="2000" dirty="0" smtClean="0"/>
              <a:t>          &lt;/</a:t>
            </a:r>
            <a:r>
              <a:rPr lang="en-US" sz="2000" dirty="0"/>
              <a:t>credentials&gt;</a:t>
            </a:r>
          </a:p>
          <a:p>
            <a:pPr marL="0" indent="0">
              <a:buFont typeface="Wingdings" pitchFamily="2" charset="2"/>
              <a:buNone/>
              <a:defRPr/>
            </a:pPr>
            <a:r>
              <a:rPr lang="en-US" sz="2000" dirty="0"/>
              <a:t>        &lt;/forms&gt;</a:t>
            </a:r>
          </a:p>
          <a:p>
            <a:pPr marL="0" indent="0">
              <a:buFont typeface="Wingdings" pitchFamily="2" charset="2"/>
              <a:buNone/>
              <a:defRPr/>
            </a:pPr>
            <a:r>
              <a:rPr lang="en-US" sz="2000" dirty="0"/>
              <a:t>      &lt;/authentication&gt;</a:t>
            </a:r>
          </a:p>
          <a:p>
            <a:pPr marL="0" indent="0">
              <a:buFont typeface="Wingdings" pitchFamily="2" charset="2"/>
              <a:buNone/>
              <a:defRPr/>
            </a:pPr>
            <a:r>
              <a:rPr lang="en-US" sz="2000" noProof="1" smtClean="0"/>
              <a:t>  &lt;/system.web&gt;</a:t>
            </a:r>
          </a:p>
          <a:p>
            <a:pPr eaLnBrk="1" hangingPunct="1">
              <a:lnSpc>
                <a:spcPct val="90000"/>
              </a:lnSpc>
              <a:buFont typeface="Wingdings" pitchFamily="2" charset="2"/>
              <a:buNone/>
              <a:defRPr/>
            </a:pPr>
            <a:r>
              <a:rPr lang="en-US" sz="2000" noProof="1" smtClean="0"/>
              <a:t>&lt;/configuration&gt;</a:t>
            </a:r>
            <a:endParaRPr lang="en-US" sz="2000" dirty="0" smtClean="0"/>
          </a:p>
        </p:txBody>
      </p:sp>
      <p:sp>
        <p:nvSpPr>
          <p:cNvPr id="14340" name="Rectangle 4"/>
          <p:cNvSpPr>
            <a:spLocks noChangeArrowheads="1"/>
          </p:cNvSpPr>
          <p:nvPr/>
        </p:nvSpPr>
        <p:spPr bwMode="auto">
          <a:xfrm>
            <a:off x="914400" y="76200"/>
            <a:ext cx="82296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sz="3200">
                <a:solidFill>
                  <a:schemeClr val="folHlink"/>
                </a:solidFill>
              </a:rPr>
              <a:t>Web.config in the Application Root Directory</a:t>
            </a:r>
            <a:endParaRPr lang="en-US" sz="3200">
              <a:solidFill>
                <a:schemeClr val="tx2"/>
              </a:solidFill>
            </a:endParaRPr>
          </a:p>
        </p:txBody>
      </p:sp>
      <p:sp>
        <p:nvSpPr>
          <p:cNvPr id="574471" name="AutoShape 7"/>
          <p:cNvSpPr>
            <a:spLocks noChangeArrowheads="1"/>
          </p:cNvSpPr>
          <p:nvPr/>
        </p:nvSpPr>
        <p:spPr bwMode="auto">
          <a:xfrm>
            <a:off x="5703888" y="2819400"/>
            <a:ext cx="1600200" cy="1600200"/>
          </a:xfrm>
          <a:prstGeom prst="wedgeRoundRectCallout">
            <a:avLst>
              <a:gd name="adj1" fmla="val -105458"/>
              <a:gd name="adj2" fmla="val -40338"/>
              <a:gd name="adj3" fmla="val 16667"/>
            </a:avLst>
          </a:prstGeom>
          <a:solidFill>
            <a:srgbClr val="FFFFCC"/>
          </a:solidFill>
          <a:ln w="9525">
            <a:solidFill>
              <a:schemeClr val="tx1"/>
            </a:solidFill>
            <a:miter lim="800000"/>
            <a:headEnd/>
            <a:tailEnd/>
          </a:ln>
        </p:spPr>
        <p:txBody>
          <a:bodyPr/>
          <a:lstStyle/>
          <a:p>
            <a:pPr algn="ctr"/>
            <a:r>
              <a:rPr lang="en-US" b="0"/>
              <a:t>Even though, one </a:t>
            </a:r>
            <a:r>
              <a:rPr lang="en-US"/>
              <a:t>cannot</a:t>
            </a:r>
            <a:r>
              <a:rPr lang="en-US" b="0"/>
              <a:t> use “View Source” to read the file</a:t>
            </a:r>
          </a:p>
        </p:txBody>
      </p:sp>
      <p:sp>
        <p:nvSpPr>
          <p:cNvPr id="7" name="AutoShape 7"/>
          <p:cNvSpPr>
            <a:spLocks noChangeArrowheads="1"/>
          </p:cNvSpPr>
          <p:nvPr/>
        </p:nvSpPr>
        <p:spPr bwMode="auto">
          <a:xfrm>
            <a:off x="3657600" y="1295400"/>
            <a:ext cx="2286000" cy="685800"/>
          </a:xfrm>
          <a:prstGeom prst="wedgeRoundRectCallout">
            <a:avLst>
              <a:gd name="adj1" fmla="val 24778"/>
              <a:gd name="adj2" fmla="val 108407"/>
              <a:gd name="adj3" fmla="val 16667"/>
            </a:avLst>
          </a:prstGeom>
          <a:solidFill>
            <a:srgbClr val="C5F3EF"/>
          </a:solidFill>
          <a:ln w="9525">
            <a:solidFill>
              <a:schemeClr val="tx1"/>
            </a:solidFill>
            <a:miter lim="800000"/>
            <a:headEnd/>
            <a:tailEnd/>
          </a:ln>
        </p:spPr>
        <p:txBody>
          <a:bodyPr/>
          <a:lstStyle/>
          <a:p>
            <a:pPr algn="ctr"/>
            <a:r>
              <a:rPr lang="en-US" b="0"/>
              <a:t>Entry address stored here</a:t>
            </a:r>
          </a:p>
        </p:txBody>
      </p:sp>
      <p:pic>
        <p:nvPicPr>
          <p:cNvPr id="143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838200"/>
            <a:ext cx="17843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Left Arrow 8"/>
          <p:cNvSpPr>
            <a:spLocks noChangeArrowheads="1"/>
          </p:cNvSpPr>
          <p:nvPr/>
        </p:nvSpPr>
        <p:spPr bwMode="auto">
          <a:xfrm>
            <a:off x="8566150" y="1995488"/>
            <a:ext cx="349250" cy="203200"/>
          </a:xfrm>
          <a:prstGeom prst="leftArrow">
            <a:avLst>
              <a:gd name="adj1" fmla="val 50000"/>
              <a:gd name="adj2" fmla="val 49963"/>
            </a:avLst>
          </a:prstGeom>
          <a:solidFill>
            <a:srgbClr val="A4D9E6"/>
          </a:solidFill>
          <a:ln w="9525" algn="ctr">
            <a:solidFill>
              <a:srgbClr val="A4D9E6"/>
            </a:solidFill>
            <a:round/>
            <a:headEnd/>
            <a:tailEnd/>
          </a:ln>
        </p:spPr>
        <p:txBody>
          <a:bodyPr/>
          <a:lstStyle/>
          <a:p>
            <a:endParaRPr lang="en-US"/>
          </a:p>
        </p:txBody>
      </p:sp>
      <p:cxnSp>
        <p:nvCxnSpPr>
          <p:cNvPr id="14345" name="Straight Arrow Connector 2"/>
          <p:cNvCxnSpPr>
            <a:cxnSpLocks noChangeShapeType="1"/>
          </p:cNvCxnSpPr>
          <p:nvPr/>
        </p:nvCxnSpPr>
        <p:spPr bwMode="auto">
          <a:xfrm flipH="1">
            <a:off x="5703888" y="1524000"/>
            <a:ext cx="1458912" cy="838200"/>
          </a:xfrm>
          <a:prstGeom prst="straightConnector1">
            <a:avLst/>
          </a:prstGeom>
          <a:noFill/>
          <a:ln w="9525" algn="ctr">
            <a:solidFill>
              <a:srgbClr val="0000FF"/>
            </a:solidFill>
            <a:prstDash val="lgDash"/>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2923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71"/>
                                        </p:tgtEl>
                                        <p:attrNameLst>
                                          <p:attrName>style.visibility</p:attrName>
                                        </p:attrNameLst>
                                      </p:cBhvr>
                                      <p:to>
                                        <p:strVal val="visible"/>
                                      </p:to>
                                    </p:set>
                                    <p:animEffect transition="in" filter="wipe(left)">
                                      <p:cBhvr>
                                        <p:cTn id="12" dur="500"/>
                                        <p:tgtEl>
                                          <p:spTgt spid="574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71"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0015910-3B83-46DD-A166-D1DAA33D1462}" type="slidenum">
              <a:rPr lang="en-US" b="0" smtClean="0">
                <a:solidFill>
                  <a:schemeClr val="tx2"/>
                </a:solidFill>
              </a:rPr>
              <a:pPr/>
              <a:t>25</a:t>
            </a:fld>
            <a:endParaRPr lang="en-US" b="0" smtClean="0">
              <a:solidFill>
                <a:schemeClr val="tx2"/>
              </a:solidFill>
            </a:endParaRPr>
          </a:p>
        </p:txBody>
      </p:sp>
      <p:sp>
        <p:nvSpPr>
          <p:cNvPr id="15363" name="Rectangle 2"/>
          <p:cNvSpPr>
            <a:spLocks noGrp="1" noChangeArrowheads="1"/>
          </p:cNvSpPr>
          <p:nvPr>
            <p:ph type="title"/>
          </p:nvPr>
        </p:nvSpPr>
        <p:spPr>
          <a:xfrm>
            <a:off x="914400" y="152400"/>
            <a:ext cx="8153400" cy="623888"/>
          </a:xfrm>
        </p:spPr>
        <p:txBody>
          <a:bodyPr/>
          <a:lstStyle/>
          <a:p>
            <a:pPr eaLnBrk="1" hangingPunct="1"/>
            <a:r>
              <a:rPr lang="en-US" smtClean="0"/>
              <a:t>Web.config in the “Protected” Sub Directory</a:t>
            </a:r>
          </a:p>
        </p:txBody>
      </p:sp>
      <p:sp>
        <p:nvSpPr>
          <p:cNvPr id="15364" name="Rectangle 3"/>
          <p:cNvSpPr>
            <a:spLocks noGrp="1" noChangeArrowheads="1"/>
          </p:cNvSpPr>
          <p:nvPr>
            <p:ph type="body" idx="1"/>
          </p:nvPr>
        </p:nvSpPr>
        <p:spPr/>
        <p:txBody>
          <a:bodyPr/>
          <a:lstStyle/>
          <a:p>
            <a:pPr eaLnBrk="1" hangingPunct="1">
              <a:buFont typeface="Wingdings" pitchFamily="2" charset="2"/>
              <a:buNone/>
            </a:pPr>
            <a:r>
              <a:rPr lang="en-US" noProof="1" smtClean="0"/>
              <a:t>&lt;configuration&gt;</a:t>
            </a:r>
          </a:p>
          <a:p>
            <a:pPr eaLnBrk="1" hangingPunct="1">
              <a:buFont typeface="Wingdings" pitchFamily="2" charset="2"/>
              <a:buNone/>
            </a:pPr>
            <a:r>
              <a:rPr lang="en-US" smtClean="0"/>
              <a:t>	</a:t>
            </a:r>
            <a:r>
              <a:rPr lang="en-US" noProof="1" smtClean="0"/>
              <a:t>&lt;system.web&gt;</a:t>
            </a:r>
          </a:p>
          <a:p>
            <a:pPr eaLnBrk="1" hangingPunct="1">
              <a:buFont typeface="Wingdings" pitchFamily="2" charset="2"/>
              <a:buNone/>
            </a:pPr>
            <a:r>
              <a:rPr lang="en-US" smtClean="0"/>
              <a:t>		</a:t>
            </a:r>
            <a:r>
              <a:rPr lang="en-US" noProof="1" smtClean="0"/>
              <a:t>&lt;</a:t>
            </a:r>
            <a:r>
              <a:rPr lang="en-US" noProof="1" smtClean="0">
                <a:solidFill>
                  <a:srgbClr val="C00000"/>
                </a:solidFill>
              </a:rPr>
              <a:t>authorization</a:t>
            </a:r>
            <a:r>
              <a:rPr lang="en-US" noProof="1" smtClean="0"/>
              <a:t>&gt;</a:t>
            </a:r>
          </a:p>
          <a:p>
            <a:pPr eaLnBrk="1" hangingPunct="1">
              <a:buFont typeface="Wingdings" pitchFamily="2" charset="2"/>
              <a:buNone/>
            </a:pPr>
            <a:r>
              <a:rPr lang="en-US" smtClean="0"/>
              <a:t>			</a:t>
            </a:r>
            <a:r>
              <a:rPr lang="en-US" noProof="1" smtClean="0"/>
              <a:t>&lt;deny users="?" /&gt;</a:t>
            </a:r>
          </a:p>
          <a:p>
            <a:pPr eaLnBrk="1" hangingPunct="1">
              <a:buFont typeface="Wingdings" pitchFamily="2" charset="2"/>
              <a:buNone/>
            </a:pPr>
            <a:r>
              <a:rPr lang="en-US" smtClean="0"/>
              <a:t>		</a:t>
            </a:r>
            <a:r>
              <a:rPr lang="en-US" noProof="1" smtClean="0"/>
              <a:t>&lt;/authorization&gt;</a:t>
            </a:r>
          </a:p>
          <a:p>
            <a:pPr eaLnBrk="1" hangingPunct="1">
              <a:buFont typeface="Wingdings" pitchFamily="2" charset="2"/>
              <a:buNone/>
            </a:pPr>
            <a:r>
              <a:rPr lang="en-US" smtClean="0"/>
              <a:t>	</a:t>
            </a:r>
            <a:r>
              <a:rPr lang="en-US" noProof="1" smtClean="0"/>
              <a:t>&lt;/system.web&gt;</a:t>
            </a:r>
          </a:p>
          <a:p>
            <a:pPr eaLnBrk="1" hangingPunct="1">
              <a:buFont typeface="Wingdings" pitchFamily="2" charset="2"/>
              <a:buNone/>
            </a:pPr>
            <a:r>
              <a:rPr lang="en-US" noProof="1" smtClean="0"/>
              <a:t>&lt;/configuration&gt;</a:t>
            </a:r>
            <a:endParaRPr lang="en-US" smtClean="0"/>
          </a:p>
        </p:txBody>
      </p:sp>
      <p:sp>
        <p:nvSpPr>
          <p:cNvPr id="6" name="Explosion 1 5"/>
          <p:cNvSpPr>
            <a:spLocks noChangeArrowheads="1"/>
          </p:cNvSpPr>
          <p:nvPr/>
        </p:nvSpPr>
        <p:spPr bwMode="auto">
          <a:xfrm>
            <a:off x="4697413" y="1660525"/>
            <a:ext cx="331787" cy="320675"/>
          </a:xfrm>
          <a:prstGeom prst="irregularSeal1">
            <a:avLst/>
          </a:prstGeom>
          <a:solidFill>
            <a:srgbClr val="FF0000"/>
          </a:solidFill>
          <a:ln w="9525" algn="ctr">
            <a:solidFill>
              <a:schemeClr val="tx1"/>
            </a:solidFill>
            <a:round/>
            <a:headEnd/>
            <a:tailEnd/>
          </a:ln>
        </p:spPr>
        <p:txBody>
          <a:bodyPr/>
          <a:lstStyle/>
          <a:p>
            <a:endParaRPr lang="en-US"/>
          </a:p>
        </p:txBody>
      </p:sp>
      <p:pic>
        <p:nvPicPr>
          <p:cNvPr id="153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638" y="1122363"/>
            <a:ext cx="222408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Left Arrow 8"/>
          <p:cNvSpPr>
            <a:spLocks noChangeArrowheads="1"/>
          </p:cNvSpPr>
          <p:nvPr/>
        </p:nvSpPr>
        <p:spPr bwMode="auto">
          <a:xfrm>
            <a:off x="8726488" y="1828800"/>
            <a:ext cx="228600" cy="152400"/>
          </a:xfrm>
          <a:prstGeom prst="leftArrow">
            <a:avLst>
              <a:gd name="adj1" fmla="val 50000"/>
              <a:gd name="adj2" fmla="val 50000"/>
            </a:avLst>
          </a:prstGeom>
          <a:solidFill>
            <a:srgbClr val="FF0000"/>
          </a:solidFill>
          <a:ln w="9525" algn="ctr">
            <a:solidFill>
              <a:srgbClr val="FF0000"/>
            </a:solidFill>
            <a:round/>
            <a:headEnd/>
            <a:tailEnd/>
          </a:ln>
        </p:spPr>
        <p:txBody>
          <a:bodyPr/>
          <a:lstStyle/>
          <a:p>
            <a:endParaRPr lang="en-US"/>
          </a:p>
        </p:txBody>
      </p:sp>
      <p:sp>
        <p:nvSpPr>
          <p:cNvPr id="15368" name="AutoShape 4"/>
          <p:cNvSpPr>
            <a:spLocks noChangeArrowheads="1"/>
          </p:cNvSpPr>
          <p:nvPr/>
        </p:nvSpPr>
        <p:spPr bwMode="auto">
          <a:xfrm>
            <a:off x="4572000" y="1600200"/>
            <a:ext cx="2057400" cy="914400"/>
          </a:xfrm>
          <a:prstGeom prst="wedgeRoundRectCallout">
            <a:avLst>
              <a:gd name="adj1" fmla="val -43134"/>
              <a:gd name="adj2" fmla="val 115278"/>
              <a:gd name="adj3" fmla="val 16667"/>
            </a:avLst>
          </a:prstGeom>
          <a:solidFill>
            <a:srgbClr val="C5F3EF"/>
          </a:solidFill>
          <a:ln w="9525">
            <a:solidFill>
              <a:schemeClr val="tx1"/>
            </a:solidFill>
            <a:miter lim="800000"/>
            <a:headEnd/>
            <a:tailEnd/>
          </a:ln>
        </p:spPr>
        <p:txBody>
          <a:bodyPr/>
          <a:lstStyle/>
          <a:p>
            <a:pPr algn="ctr"/>
            <a:r>
              <a:rPr lang="en-US" b="0"/>
              <a:t>?: Deny unauthenticated users</a:t>
            </a:r>
          </a:p>
        </p:txBody>
      </p:sp>
    </p:spTree>
    <p:extLst>
      <p:ext uri="{BB962C8B-B14F-4D97-AF65-F5344CB8AC3E}">
        <p14:creationId xmlns:p14="http://schemas.microsoft.com/office/powerpoint/2010/main" val="1912132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1"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175" y="47625"/>
            <a:ext cx="3933825" cy="2085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2B0AA2A-0206-4D89-B544-973C636F2D42}" type="slidenum">
              <a:rPr lang="en-US" b="0" smtClean="0">
                <a:solidFill>
                  <a:schemeClr val="tx2"/>
                </a:solidFill>
              </a:rPr>
              <a:pPr/>
              <a:t>26</a:t>
            </a:fld>
            <a:endParaRPr lang="en-US" b="0" smtClean="0">
              <a:solidFill>
                <a:schemeClr val="tx2"/>
              </a:solidFill>
            </a:endParaRPr>
          </a:p>
        </p:txBody>
      </p:sp>
      <p:sp>
        <p:nvSpPr>
          <p:cNvPr id="16388" name="Rectangle 2"/>
          <p:cNvSpPr>
            <a:spLocks noGrp="1" noChangeArrowheads="1"/>
          </p:cNvSpPr>
          <p:nvPr>
            <p:ph type="title"/>
          </p:nvPr>
        </p:nvSpPr>
        <p:spPr/>
        <p:txBody>
          <a:bodyPr/>
          <a:lstStyle/>
          <a:p>
            <a:pPr eaLnBrk="1" hangingPunct="1"/>
            <a:r>
              <a:rPr lang="en-US" smtClean="0">
                <a:solidFill>
                  <a:schemeClr val="folHlink"/>
                </a:solidFill>
              </a:rPr>
              <a:t>Login.aspx</a:t>
            </a:r>
          </a:p>
        </p:txBody>
      </p:sp>
      <p:sp>
        <p:nvSpPr>
          <p:cNvPr id="16389" name="Rectangle 3"/>
          <p:cNvSpPr>
            <a:spLocks noGrp="1" noChangeArrowheads="1"/>
          </p:cNvSpPr>
          <p:nvPr>
            <p:ph type="body" idx="1"/>
          </p:nvPr>
        </p:nvSpPr>
        <p:spPr>
          <a:xfrm>
            <a:off x="0" y="990600"/>
            <a:ext cx="4114800" cy="5638800"/>
          </a:xfrm>
        </p:spPr>
        <p:txBody>
          <a:bodyPr/>
          <a:lstStyle/>
          <a:p>
            <a:pPr eaLnBrk="1" hangingPunct="1">
              <a:lnSpc>
                <a:spcPct val="80000"/>
              </a:lnSpc>
              <a:buFont typeface="Wingdings" pitchFamily="2" charset="2"/>
              <a:buNone/>
              <a:tabLst>
                <a:tab pos="685800" algn="l"/>
                <a:tab pos="1028700" algn="l"/>
                <a:tab pos="1371600" algn="l"/>
              </a:tabLst>
            </a:pPr>
            <a:r>
              <a:rPr lang="en-US" sz="1600" noProof="1" smtClean="0"/>
              <a:t>&lt;html&gt;</a:t>
            </a:r>
          </a:p>
          <a:p>
            <a:pPr eaLnBrk="1" hangingPunct="1">
              <a:lnSpc>
                <a:spcPct val="80000"/>
              </a:lnSpc>
              <a:buFont typeface="Wingdings" pitchFamily="2" charset="2"/>
              <a:buNone/>
              <a:tabLst>
                <a:tab pos="685800" algn="l"/>
                <a:tab pos="1028700" algn="l"/>
                <a:tab pos="1371600" algn="l"/>
              </a:tabLst>
            </a:pPr>
            <a:r>
              <a:rPr lang="en-US" sz="1600" noProof="1" smtClean="0"/>
              <a:t>  &lt;body&gt;</a:t>
            </a:r>
          </a:p>
          <a:p>
            <a:pPr eaLnBrk="1" hangingPunct="1">
              <a:lnSpc>
                <a:spcPct val="80000"/>
              </a:lnSpc>
              <a:buFont typeface="Wingdings" pitchFamily="2" charset="2"/>
              <a:buNone/>
              <a:tabLst>
                <a:tab pos="685800" algn="l"/>
                <a:tab pos="1028700" algn="l"/>
                <a:tab pos="1371600" algn="l"/>
              </a:tabLst>
            </a:pPr>
            <a:r>
              <a:rPr lang="en-US" sz="1600" noProof="1" smtClean="0"/>
              <a:t>    &lt;h1&gt;</a:t>
            </a:r>
            <a:r>
              <a:rPr lang="en-US" sz="1600" smtClean="0"/>
              <a:t> Login to access Staff page</a:t>
            </a:r>
          </a:p>
          <a:p>
            <a:pPr eaLnBrk="1" hangingPunct="1">
              <a:lnSpc>
                <a:spcPct val="80000"/>
              </a:lnSpc>
              <a:buFont typeface="Wingdings" pitchFamily="2" charset="2"/>
              <a:buNone/>
              <a:tabLst>
                <a:tab pos="685800" algn="l"/>
                <a:tab pos="1028700" algn="l"/>
                <a:tab pos="1371600" algn="l"/>
              </a:tabLst>
            </a:pPr>
            <a:r>
              <a:rPr lang="en-US" sz="1600" noProof="1" smtClean="0"/>
              <a:t>   &lt;/h1&gt; &lt;hr&gt;</a:t>
            </a:r>
          </a:p>
          <a:p>
            <a:pPr eaLnBrk="1" hangingPunct="1">
              <a:lnSpc>
                <a:spcPct val="80000"/>
              </a:lnSpc>
              <a:buFont typeface="Wingdings" pitchFamily="2" charset="2"/>
              <a:buNone/>
              <a:tabLst>
                <a:tab pos="685800" algn="l"/>
                <a:tab pos="1028700" algn="l"/>
                <a:tab pos="1371600" algn="l"/>
              </a:tabLst>
            </a:pPr>
            <a:r>
              <a:rPr lang="en-US" sz="1600" noProof="1" smtClean="0"/>
              <a:t>    &lt;form runat="server"&gt;</a:t>
            </a:r>
          </a:p>
          <a:p>
            <a:pPr eaLnBrk="1" hangingPunct="1">
              <a:lnSpc>
                <a:spcPct val="80000"/>
              </a:lnSpc>
              <a:buFont typeface="Wingdings" pitchFamily="2" charset="2"/>
              <a:buNone/>
              <a:tabLst>
                <a:tab pos="685800" algn="l"/>
                <a:tab pos="1028700" algn="l"/>
                <a:tab pos="1371600" algn="l"/>
              </a:tabLst>
            </a:pPr>
            <a:r>
              <a:rPr lang="en-US" sz="1600" noProof="1" smtClean="0"/>
              <a:t>      &lt;table cellpadding=“4"&gt;</a:t>
            </a:r>
          </a:p>
          <a:p>
            <a:pPr eaLnBrk="1" hangingPunct="1">
              <a:lnSpc>
                <a:spcPct val="80000"/>
              </a:lnSpc>
              <a:buFont typeface="Wingdings" pitchFamily="2" charset="2"/>
              <a:buNone/>
              <a:tabLst>
                <a:tab pos="685800" algn="l"/>
                <a:tab pos="1028700" algn="l"/>
                <a:tab pos="1371600" algn="l"/>
              </a:tabLst>
            </a:pPr>
            <a:r>
              <a:rPr lang="en-US" sz="1600" noProof="1" smtClean="0"/>
              <a:t>        &lt;tr&gt;</a:t>
            </a:r>
          </a:p>
          <a:p>
            <a:pPr eaLnBrk="1" hangingPunct="1">
              <a:lnSpc>
                <a:spcPct val="80000"/>
              </a:lnSpc>
              <a:buFont typeface="Wingdings" pitchFamily="2" charset="2"/>
              <a:buNone/>
              <a:tabLst>
                <a:tab pos="685800" algn="l"/>
                <a:tab pos="1028700" algn="l"/>
                <a:tab pos="1371600" algn="l"/>
              </a:tabLst>
            </a:pPr>
            <a:r>
              <a:rPr lang="en-US" sz="1600" noProof="1" smtClean="0"/>
              <a:t>          &lt;td&gt;</a:t>
            </a:r>
            <a:r>
              <a:rPr lang="en-US" sz="1600" smtClean="0"/>
              <a:t> </a:t>
            </a:r>
            <a:r>
              <a:rPr lang="en-US" sz="1600" noProof="1" smtClean="0"/>
              <a:t>User Name:  &lt;/td&gt;</a:t>
            </a:r>
          </a:p>
          <a:p>
            <a:pPr eaLnBrk="1" hangingPunct="1">
              <a:lnSpc>
                <a:spcPct val="80000"/>
              </a:lnSpc>
              <a:buFont typeface="Wingdings" pitchFamily="2" charset="2"/>
              <a:buNone/>
              <a:tabLst>
                <a:tab pos="685800" algn="l"/>
                <a:tab pos="1028700" algn="l"/>
                <a:tab pos="1371600" algn="l"/>
              </a:tabLst>
            </a:pPr>
            <a:r>
              <a:rPr lang="en-US" sz="1600" noProof="1" smtClean="0"/>
              <a:t>          &lt;td&gt;</a:t>
            </a:r>
          </a:p>
          <a:p>
            <a:pPr eaLnBrk="1" hangingPunct="1">
              <a:lnSpc>
                <a:spcPct val="80000"/>
              </a:lnSpc>
              <a:buFont typeface="Wingdings" pitchFamily="2" charset="2"/>
              <a:buNone/>
              <a:tabLst>
                <a:tab pos="685800" algn="l"/>
                <a:tab pos="1028700" algn="l"/>
                <a:tab pos="1371600" algn="l"/>
              </a:tabLst>
            </a:pPr>
            <a:r>
              <a:rPr lang="en-US" sz="1600" noProof="1" smtClean="0"/>
              <a:t>            &lt;asp:TextBox ID=</a:t>
            </a:r>
            <a:r>
              <a:rPr lang="en-US" sz="1600" smtClean="0"/>
              <a:t> </a:t>
            </a:r>
            <a:r>
              <a:rPr lang="en-US" sz="1600" noProof="1" smtClean="0"/>
              <a:t>"</a:t>
            </a:r>
            <a:r>
              <a:rPr lang="en-US" sz="1600" noProof="1" smtClean="0">
                <a:solidFill>
                  <a:srgbClr val="C00000"/>
                </a:solidFill>
              </a:rPr>
              <a:t>txtUserName</a:t>
            </a:r>
            <a:r>
              <a:rPr lang="en-US" sz="1600" noProof="1" smtClean="0"/>
              <a:t>" RunAt="server" /&gt;</a:t>
            </a:r>
          </a:p>
          <a:p>
            <a:pPr eaLnBrk="1" hangingPunct="1">
              <a:lnSpc>
                <a:spcPct val="80000"/>
              </a:lnSpc>
              <a:buFont typeface="Wingdings" pitchFamily="2" charset="2"/>
              <a:buNone/>
              <a:tabLst>
                <a:tab pos="685800" algn="l"/>
                <a:tab pos="1028700" algn="l"/>
                <a:tab pos="1371600" algn="l"/>
              </a:tabLst>
            </a:pPr>
            <a:r>
              <a:rPr lang="en-US" sz="1600" noProof="1" smtClean="0"/>
              <a:t>          &lt;/td&gt;</a:t>
            </a:r>
          </a:p>
          <a:p>
            <a:pPr eaLnBrk="1" hangingPunct="1">
              <a:lnSpc>
                <a:spcPct val="80000"/>
              </a:lnSpc>
              <a:buFont typeface="Wingdings" pitchFamily="2" charset="2"/>
              <a:buNone/>
              <a:tabLst>
                <a:tab pos="685800" algn="l"/>
                <a:tab pos="1028700" algn="l"/>
                <a:tab pos="1371600" algn="l"/>
              </a:tabLst>
            </a:pPr>
            <a:r>
              <a:rPr lang="en-US" sz="1600" noProof="1" smtClean="0"/>
              <a:t>        &lt;/tr&gt;</a:t>
            </a:r>
          </a:p>
          <a:p>
            <a:pPr eaLnBrk="1" hangingPunct="1">
              <a:lnSpc>
                <a:spcPct val="80000"/>
              </a:lnSpc>
              <a:buFont typeface="Wingdings" pitchFamily="2" charset="2"/>
              <a:buNone/>
              <a:tabLst>
                <a:tab pos="685800" algn="l"/>
                <a:tab pos="1028700" algn="l"/>
                <a:tab pos="1371600" algn="l"/>
              </a:tabLst>
            </a:pPr>
            <a:r>
              <a:rPr lang="en-US" sz="1600" noProof="1" smtClean="0"/>
              <a:t>        &lt;tr&gt;&lt;td&gt;</a:t>
            </a:r>
            <a:r>
              <a:rPr lang="en-US" sz="1600" smtClean="0"/>
              <a:t> </a:t>
            </a:r>
            <a:r>
              <a:rPr lang="en-US" sz="1600" noProof="1" smtClean="0"/>
              <a:t>Password: &lt;/td&gt;&lt;td&gt;</a:t>
            </a:r>
          </a:p>
          <a:p>
            <a:pPr eaLnBrk="1" hangingPunct="1">
              <a:lnSpc>
                <a:spcPct val="80000"/>
              </a:lnSpc>
              <a:buFont typeface="Wingdings" pitchFamily="2" charset="2"/>
              <a:buNone/>
              <a:tabLst>
                <a:tab pos="685800" algn="l"/>
                <a:tab pos="1028700" algn="l"/>
                <a:tab pos="1371600" algn="l"/>
              </a:tabLst>
            </a:pPr>
            <a:r>
              <a:rPr lang="en-US" sz="1600" noProof="1" smtClean="0"/>
              <a:t>            &lt;asp:TextBox ID=“</a:t>
            </a:r>
            <a:r>
              <a:rPr lang="en-US" sz="1600" noProof="1" smtClean="0">
                <a:solidFill>
                  <a:srgbClr val="FF0000"/>
                </a:solidFill>
              </a:rPr>
              <a:t>txt</a:t>
            </a:r>
            <a:r>
              <a:rPr lang="en-US" sz="1600" noProof="1" smtClean="0">
                <a:solidFill>
                  <a:srgbClr val="C00000"/>
                </a:solidFill>
              </a:rPr>
              <a:t>Password</a:t>
            </a:r>
            <a:r>
              <a:rPr lang="en-US" sz="1600" noProof="1" smtClean="0"/>
              <a:t>" TextMode="password"</a:t>
            </a:r>
          </a:p>
          <a:p>
            <a:pPr eaLnBrk="1" hangingPunct="1">
              <a:lnSpc>
                <a:spcPct val="80000"/>
              </a:lnSpc>
              <a:buFont typeface="Wingdings" pitchFamily="2" charset="2"/>
              <a:buNone/>
              <a:tabLst>
                <a:tab pos="685800" algn="l"/>
                <a:tab pos="1028700" algn="l"/>
                <a:tab pos="1371600" algn="l"/>
              </a:tabLst>
            </a:pPr>
            <a:r>
              <a:rPr lang="en-US" sz="1600" noProof="1" smtClean="0"/>
              <a:t>              RunAt="server" /&gt;</a:t>
            </a:r>
          </a:p>
          <a:p>
            <a:pPr eaLnBrk="1" hangingPunct="1">
              <a:lnSpc>
                <a:spcPct val="80000"/>
              </a:lnSpc>
              <a:buFont typeface="Wingdings" pitchFamily="2" charset="2"/>
              <a:buNone/>
              <a:tabLst>
                <a:tab pos="685800" algn="l"/>
                <a:tab pos="1028700" algn="l"/>
                <a:tab pos="1371600" algn="l"/>
              </a:tabLst>
            </a:pPr>
            <a:r>
              <a:rPr lang="en-US" sz="1600" smtClean="0"/>
              <a:t>		</a:t>
            </a:r>
            <a:r>
              <a:rPr lang="en-US" sz="1600" noProof="1" smtClean="0"/>
              <a:t>&lt;/td&gt;</a:t>
            </a:r>
          </a:p>
          <a:p>
            <a:pPr eaLnBrk="1" hangingPunct="1">
              <a:lnSpc>
                <a:spcPct val="80000"/>
              </a:lnSpc>
              <a:buFont typeface="Wingdings" pitchFamily="2" charset="2"/>
              <a:buNone/>
              <a:tabLst>
                <a:tab pos="685800" algn="l"/>
                <a:tab pos="1028700" algn="l"/>
                <a:tab pos="1371600" algn="l"/>
              </a:tabLst>
            </a:pPr>
            <a:r>
              <a:rPr lang="en-US" sz="1600" noProof="1" smtClean="0"/>
              <a:t>        &lt;/tr&gt;</a:t>
            </a:r>
          </a:p>
          <a:p>
            <a:pPr eaLnBrk="1" hangingPunct="1">
              <a:lnSpc>
                <a:spcPct val="80000"/>
              </a:lnSpc>
              <a:buFont typeface="Wingdings" pitchFamily="2" charset="2"/>
              <a:buNone/>
              <a:tabLst>
                <a:tab pos="685800" algn="l"/>
                <a:tab pos="1028700" algn="l"/>
                <a:tab pos="1371600" algn="l"/>
              </a:tabLst>
            </a:pPr>
            <a:r>
              <a:rPr lang="en-US" sz="1600" noProof="1" smtClean="0"/>
              <a:t>         &lt;tr&gt;</a:t>
            </a:r>
          </a:p>
          <a:p>
            <a:pPr eaLnBrk="1" hangingPunct="1">
              <a:lnSpc>
                <a:spcPct val="80000"/>
              </a:lnSpc>
              <a:buFont typeface="Wingdings" pitchFamily="2" charset="2"/>
              <a:buNone/>
              <a:tabLst>
                <a:tab pos="685800" algn="l"/>
                <a:tab pos="1028700" algn="l"/>
                <a:tab pos="1371600" algn="l"/>
              </a:tabLst>
            </a:pPr>
            <a:r>
              <a:rPr lang="en-US" sz="1600" smtClean="0"/>
              <a:t>		</a:t>
            </a:r>
            <a:r>
              <a:rPr lang="en-US" sz="1600" noProof="1" smtClean="0"/>
              <a:t>&lt;td&gt;</a:t>
            </a:r>
          </a:p>
          <a:p>
            <a:pPr eaLnBrk="1" hangingPunct="1">
              <a:lnSpc>
                <a:spcPct val="80000"/>
              </a:lnSpc>
              <a:buFont typeface="Wingdings" pitchFamily="2" charset="2"/>
              <a:buNone/>
              <a:tabLst>
                <a:tab pos="685800" algn="l"/>
                <a:tab pos="1028700" algn="l"/>
                <a:tab pos="1371600" algn="l"/>
              </a:tabLst>
            </a:pPr>
            <a:r>
              <a:rPr lang="en-US" sz="1600" smtClean="0"/>
              <a:t>			</a:t>
            </a:r>
            <a:r>
              <a:rPr lang="en-US" sz="1600" noProof="1" smtClean="0"/>
              <a:t>&lt;asp:Button Text=</a:t>
            </a:r>
            <a:r>
              <a:rPr lang="en-US" sz="1600" smtClean="0"/>
              <a:t> </a:t>
            </a:r>
            <a:r>
              <a:rPr lang="en-US" sz="1600" noProof="1" smtClean="0"/>
              <a:t>"</a:t>
            </a:r>
            <a:r>
              <a:rPr lang="en-US" sz="1600" smtClean="0"/>
              <a:t>btnLogin</a:t>
            </a:r>
            <a:r>
              <a:rPr lang="en-US" sz="1600" noProof="1" smtClean="0"/>
              <a:t>"</a:t>
            </a:r>
            <a:r>
              <a:rPr lang="en-US" sz="1600" smtClean="0"/>
              <a:t> </a:t>
            </a:r>
            <a:r>
              <a:rPr lang="en-US" sz="1600" noProof="1" smtClean="0"/>
              <a:t>OnClick="</a:t>
            </a:r>
            <a:r>
              <a:rPr lang="en-US" sz="1600" noProof="1" smtClean="0">
                <a:solidFill>
                  <a:srgbClr val="0000FF"/>
                </a:solidFill>
              </a:rPr>
              <a:t>LoginFunc</a:t>
            </a:r>
            <a:r>
              <a:rPr lang="en-US" sz="1600" noProof="1" smtClean="0"/>
              <a:t>"</a:t>
            </a:r>
            <a:r>
              <a:rPr lang="en-US" sz="1600" smtClean="0"/>
              <a:t>  </a:t>
            </a:r>
            <a:r>
              <a:rPr lang="en-US" sz="1600" noProof="1" smtClean="0"/>
              <a:t>RunAt="server" /&gt;</a:t>
            </a:r>
          </a:p>
          <a:p>
            <a:pPr eaLnBrk="1" hangingPunct="1">
              <a:lnSpc>
                <a:spcPct val="80000"/>
              </a:lnSpc>
              <a:buFont typeface="Wingdings" pitchFamily="2" charset="2"/>
              <a:buNone/>
              <a:tabLst>
                <a:tab pos="685800" algn="l"/>
                <a:tab pos="1028700" algn="l"/>
                <a:tab pos="1371600" algn="l"/>
              </a:tabLst>
            </a:pPr>
            <a:r>
              <a:rPr lang="en-US" sz="1600" noProof="1" smtClean="0"/>
              <a:t>		&lt;/td&gt;</a:t>
            </a:r>
          </a:p>
          <a:p>
            <a:pPr eaLnBrk="1" hangingPunct="1">
              <a:lnSpc>
                <a:spcPct val="80000"/>
              </a:lnSpc>
              <a:buFont typeface="Wingdings" pitchFamily="2" charset="2"/>
              <a:buNone/>
              <a:tabLst>
                <a:tab pos="685800" algn="l"/>
                <a:tab pos="1028700" algn="l"/>
                <a:tab pos="1371600" algn="l"/>
              </a:tabLst>
            </a:pPr>
            <a:endParaRPr lang="en-US" sz="1600" noProof="1" smtClean="0"/>
          </a:p>
        </p:txBody>
      </p:sp>
      <p:sp>
        <p:nvSpPr>
          <p:cNvPr id="29701" name="Rectangle 4"/>
          <p:cNvSpPr>
            <a:spLocks noChangeArrowheads="1"/>
          </p:cNvSpPr>
          <p:nvPr/>
        </p:nvSpPr>
        <p:spPr bwMode="auto">
          <a:xfrm>
            <a:off x="3962400" y="1447800"/>
            <a:ext cx="5105400" cy="5181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None/>
              <a:tabLst>
                <a:tab pos="685800" algn="l"/>
                <a:tab pos="1028700" algn="l"/>
                <a:tab pos="1371600" algn="l"/>
              </a:tabLst>
              <a:defRPr/>
            </a:pPr>
            <a:r>
              <a:rPr lang="en-US" sz="1600" b="0" noProof="1"/>
              <a:t>        &lt;/tr&gt;</a:t>
            </a:r>
          </a:p>
          <a:p>
            <a:pPr marL="342900" indent="-342900" eaLnBrk="1" hangingPunct="1">
              <a:spcBef>
                <a:spcPct val="20000"/>
              </a:spcBef>
              <a:buClr>
                <a:schemeClr val="folHlink"/>
              </a:buClr>
              <a:buSzPct val="60000"/>
              <a:buFont typeface="Wingdings" pitchFamily="2" charset="2"/>
              <a:buNone/>
              <a:tabLst>
                <a:tab pos="685800" algn="l"/>
                <a:tab pos="1028700" algn="l"/>
                <a:tab pos="1371600" algn="l"/>
              </a:tabLst>
              <a:defRPr/>
            </a:pPr>
            <a:r>
              <a:rPr lang="en-US" sz="1600" b="0" noProof="1"/>
              <a:t>      &lt;/table&gt;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&lt;/form&gt;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&lt;hr&gt;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&lt;h3&gt;&lt;asp:Label ID="Output"  RunAt="server"/&gt; &lt;/h3&gt;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&lt;/body&gt;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&lt;/html&gt;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endParaRPr lang="en-US" sz="1600" b="0" noProof="1"/>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&lt;script language="C#" runat="server"&gt;</a:t>
            </a:r>
          </a:p>
          <a:p>
            <a:pPr marL="342900" indent="-342900" eaLnBrk="1" hangingPunct="1">
              <a:lnSpc>
                <a:spcPct val="80000"/>
              </a:lnSpc>
              <a:spcBef>
                <a:spcPct val="20000"/>
              </a:spcBef>
              <a:buClr>
                <a:schemeClr val="folHlink"/>
              </a:buClr>
              <a:buSzPct val="60000"/>
              <a:tabLst>
                <a:tab pos="685800" algn="l"/>
                <a:tab pos="1028700" algn="l"/>
                <a:tab pos="1371600" algn="l"/>
              </a:tabLst>
              <a:defRPr/>
            </a:pPr>
            <a:r>
              <a:rPr lang="en-US" sz="1600" b="0" noProof="1"/>
              <a:t>  void </a:t>
            </a:r>
            <a:r>
              <a:rPr lang="en-US" sz="1600" b="0" noProof="1">
                <a:solidFill>
                  <a:srgbClr val="0000FF"/>
                </a:solidFill>
              </a:rPr>
              <a:t>LoginFunc</a:t>
            </a:r>
            <a:r>
              <a:rPr lang="en-US" sz="1600" b="0" noProof="1"/>
              <a:t>(Object sender, EventArgs e)</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if (</a:t>
            </a:r>
            <a:r>
              <a:rPr lang="en-US" sz="1600" b="0" noProof="1">
                <a:solidFill>
                  <a:schemeClr val="accent5">
                    <a:lumMod val="50000"/>
                  </a:schemeClr>
                </a:solidFill>
              </a:rPr>
              <a:t>Forms</a:t>
            </a:r>
            <a:r>
              <a:rPr lang="en-US" sz="1600" b="0" noProof="1"/>
              <a:t>Authentication.Authenticate </a:t>
            </a:r>
            <a:r>
              <a:rPr lang="en-US" sz="1600" b="0" dirty="0"/>
              <a:t>  </a:t>
            </a:r>
            <a:br>
              <a:rPr lang="en-US" sz="1600" b="0" dirty="0"/>
            </a:br>
            <a:r>
              <a:rPr lang="en-US" sz="1600" b="0" dirty="0"/>
              <a:t>                 </a:t>
            </a:r>
            <a:r>
              <a:rPr lang="en-US" sz="1600" b="0" noProof="1"/>
              <a:t>(</a:t>
            </a:r>
            <a:r>
              <a:rPr lang="en-US" sz="1600" b="0" noProof="1">
                <a:solidFill>
                  <a:srgbClr val="FF0000"/>
                </a:solidFill>
              </a:rPr>
              <a:t>txtUserName.Text,</a:t>
            </a:r>
            <a:r>
              <a:rPr lang="en-US" sz="1600" b="0" dirty="0">
                <a:solidFill>
                  <a:srgbClr val="FF0000"/>
                </a:solidFill>
              </a:rPr>
              <a:t> </a:t>
            </a:r>
            <a:r>
              <a:rPr lang="en-US" sz="1600" b="0" noProof="1">
                <a:solidFill>
                  <a:srgbClr val="FF0000"/>
                </a:solidFill>
              </a:rPr>
              <a:t> txtPassword.Text</a:t>
            </a:r>
            <a:r>
              <a:rPr lang="en-US" sz="1600" b="0" noProof="1"/>
              <a: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a:t>
            </a:r>
            <a:r>
              <a:rPr lang="en-US" sz="1600" b="0" noProof="1">
                <a:solidFill>
                  <a:srgbClr val="0000FF"/>
                </a:solidFill>
              </a:rPr>
              <a:t>FormsAuthentication.RedirectFromLogin </a:t>
            </a:r>
            <a:r>
              <a:rPr lang="en-US" sz="1600" b="0" dirty="0"/>
              <a:t/>
            </a:r>
            <a:br>
              <a:rPr lang="en-US" sz="1600" b="0" dirty="0"/>
            </a:br>
            <a:r>
              <a:rPr lang="en-US" sz="1600" b="0" dirty="0"/>
              <a:t>                 </a:t>
            </a:r>
            <a:r>
              <a:rPr lang="en-US" sz="1600" b="0" noProof="1">
                <a:solidFill>
                  <a:srgbClr val="0000FF"/>
                </a:solidFill>
              </a:rPr>
              <a:t>(UserName.Text,</a:t>
            </a:r>
            <a:r>
              <a:rPr lang="en-US" sz="1600" b="0" dirty="0">
                <a:solidFill>
                  <a:srgbClr val="0000FF"/>
                </a:solidFill>
              </a:rPr>
              <a:t> </a:t>
            </a:r>
            <a:r>
              <a:rPr lang="en-US" sz="1600" b="0" noProof="1">
                <a:solidFill>
                  <a:srgbClr val="0000FF"/>
                </a:solidFill>
              </a:rPr>
              <a:t>false);</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else</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Output.Text = "Invalid login";</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&lt;/script&gt;</a:t>
            </a:r>
            <a:endParaRPr lang="en-US" sz="1600" b="0" dirty="0"/>
          </a:p>
        </p:txBody>
      </p:sp>
      <p:sp>
        <p:nvSpPr>
          <p:cNvPr id="16391" name="Line 5"/>
          <p:cNvSpPr>
            <a:spLocks noChangeShapeType="1"/>
          </p:cNvSpPr>
          <p:nvPr/>
        </p:nvSpPr>
        <p:spPr bwMode="auto">
          <a:xfrm>
            <a:off x="3962400" y="990600"/>
            <a:ext cx="0" cy="563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Rounded Rectangular Callout 6"/>
          <p:cNvSpPr>
            <a:spLocks noChangeArrowheads="1"/>
          </p:cNvSpPr>
          <p:nvPr/>
        </p:nvSpPr>
        <p:spPr bwMode="auto">
          <a:xfrm>
            <a:off x="7696200" y="3048000"/>
            <a:ext cx="1371600" cy="762000"/>
          </a:xfrm>
          <a:prstGeom prst="wedgeRoundRectCallout">
            <a:avLst>
              <a:gd name="adj1" fmla="val -69032"/>
              <a:gd name="adj2" fmla="val 132884"/>
              <a:gd name="adj3" fmla="val 16667"/>
            </a:avLst>
          </a:prstGeom>
          <a:solidFill>
            <a:schemeClr val="accent1"/>
          </a:solidFill>
          <a:ln w="9525" algn="ctr">
            <a:solidFill>
              <a:schemeClr val="tx1"/>
            </a:solidFill>
            <a:round/>
            <a:headEnd/>
            <a:tailEnd/>
          </a:ln>
        </p:spPr>
        <p:txBody>
          <a:bodyPr/>
          <a:lstStyle/>
          <a:p>
            <a:r>
              <a:rPr lang="en-US" b="0"/>
              <a:t>Look up the Web.config</a:t>
            </a:r>
          </a:p>
        </p:txBody>
      </p:sp>
      <p:sp>
        <p:nvSpPr>
          <p:cNvPr id="9" name="Rounded Rectangular Callout 8"/>
          <p:cNvSpPr/>
          <p:nvPr/>
        </p:nvSpPr>
        <p:spPr bwMode="auto">
          <a:xfrm>
            <a:off x="7529513" y="5486400"/>
            <a:ext cx="1323975" cy="990600"/>
          </a:xfrm>
          <a:prstGeom prst="wedgeRoundRectCallout">
            <a:avLst>
              <a:gd name="adj1" fmla="val -91369"/>
              <a:gd name="adj2" fmla="val -81754"/>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b="0" noProof="1">
                <a:latin typeface="+mj-lt"/>
              </a:rPr>
              <a:t>Persistent option not checked.</a:t>
            </a:r>
            <a:endParaRPr lang="en-US" b="0" dirty="0">
              <a:latin typeface="+mj-lt"/>
            </a:endParaRPr>
          </a:p>
        </p:txBody>
      </p:sp>
      <p:sp>
        <p:nvSpPr>
          <p:cNvPr id="16394" name="Rounded Rectangle 1"/>
          <p:cNvSpPr>
            <a:spLocks noChangeArrowheads="1"/>
          </p:cNvSpPr>
          <p:nvPr/>
        </p:nvSpPr>
        <p:spPr bwMode="auto">
          <a:xfrm>
            <a:off x="609600" y="4356100"/>
            <a:ext cx="2895600" cy="228600"/>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 name="Group 4"/>
          <p:cNvGrpSpPr>
            <a:grpSpLocks/>
          </p:cNvGrpSpPr>
          <p:nvPr/>
        </p:nvGrpSpPr>
        <p:grpSpPr bwMode="auto">
          <a:xfrm>
            <a:off x="6343650" y="1828800"/>
            <a:ext cx="1355725" cy="276225"/>
            <a:chOff x="6324600" y="1780401"/>
            <a:chExt cx="1354973" cy="276999"/>
          </a:xfrm>
        </p:grpSpPr>
        <p:sp>
          <p:nvSpPr>
            <p:cNvPr id="3" name="Rectangle 2"/>
            <p:cNvSpPr/>
            <p:nvPr/>
          </p:nvSpPr>
          <p:spPr bwMode="auto">
            <a:xfrm>
              <a:off x="6324600" y="1837711"/>
              <a:ext cx="152315" cy="152827"/>
            </a:xfrm>
            <a:prstGeom prst="rect">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a:lstStyle/>
            <a:p>
              <a:pPr>
                <a:defRPr/>
              </a:pPr>
              <a:endParaRPr lang="en-US"/>
            </a:p>
          </p:txBody>
        </p:sp>
        <p:sp>
          <p:nvSpPr>
            <p:cNvPr id="16398" name="TextBox 3"/>
            <p:cNvSpPr txBox="1">
              <a:spLocks noChangeArrowheads="1"/>
            </p:cNvSpPr>
            <p:nvPr/>
          </p:nvSpPr>
          <p:spPr bwMode="auto">
            <a:xfrm>
              <a:off x="6477000" y="1780401"/>
              <a:ext cx="12025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b="0"/>
                <a:t>Save credential?</a:t>
              </a:r>
            </a:p>
          </p:txBody>
        </p:sp>
      </p:grpSp>
      <p:cxnSp>
        <p:nvCxnSpPr>
          <p:cNvPr id="16396" name="Straight Arrow Connector 3"/>
          <p:cNvCxnSpPr>
            <a:cxnSpLocks noChangeShapeType="1"/>
          </p:cNvCxnSpPr>
          <p:nvPr/>
        </p:nvCxnSpPr>
        <p:spPr bwMode="auto">
          <a:xfrm flipV="1">
            <a:off x="2286000" y="3886200"/>
            <a:ext cx="1828800" cy="2438400"/>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92747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nodeType="afterGroup">
                            <p:stCondLst>
                              <p:cond delay="100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371357C-A99E-4E22-94E6-229B2F550D4C}" type="slidenum">
              <a:rPr lang="en-US" b="0" smtClean="0">
                <a:solidFill>
                  <a:schemeClr val="tx2"/>
                </a:solidFill>
              </a:rPr>
              <a:pPr/>
              <a:t>27</a:t>
            </a:fld>
            <a:endParaRPr lang="en-US" b="0" smtClean="0">
              <a:solidFill>
                <a:schemeClr val="tx2"/>
              </a:solidFill>
            </a:endParaRPr>
          </a:p>
        </p:txBody>
      </p:sp>
      <p:sp>
        <p:nvSpPr>
          <p:cNvPr id="17411" name="Rectangle 2"/>
          <p:cNvSpPr>
            <a:spLocks noGrp="1" noChangeArrowheads="1"/>
          </p:cNvSpPr>
          <p:nvPr>
            <p:ph type="title"/>
          </p:nvPr>
        </p:nvSpPr>
        <p:spPr>
          <a:xfrm>
            <a:off x="1295400" y="76200"/>
            <a:ext cx="7620000" cy="623888"/>
          </a:xfrm>
        </p:spPr>
        <p:txBody>
          <a:bodyPr/>
          <a:lstStyle/>
          <a:p>
            <a:pPr eaLnBrk="1" hangingPunct="1"/>
            <a:r>
              <a:rPr lang="en-US" sz="2800" smtClean="0"/>
              <a:t>Staff.aspx in the Protected Sub Directory</a:t>
            </a:r>
          </a:p>
        </p:txBody>
      </p:sp>
      <p:sp>
        <p:nvSpPr>
          <p:cNvPr id="17412" name="Rectangle 3"/>
          <p:cNvSpPr>
            <a:spLocks noGrp="1" noChangeArrowheads="1"/>
          </p:cNvSpPr>
          <p:nvPr>
            <p:ph type="body" idx="1"/>
          </p:nvPr>
        </p:nvSpPr>
        <p:spPr>
          <a:xfrm>
            <a:off x="533400" y="2590800"/>
            <a:ext cx="8610600" cy="4267200"/>
          </a:xfrm>
        </p:spPr>
        <p:txBody>
          <a:bodyPr/>
          <a:lstStyle/>
          <a:p>
            <a:pPr marL="0" indent="0">
              <a:buFont typeface="Wingdings" pitchFamily="2" charset="2"/>
              <a:buNone/>
            </a:pPr>
            <a:r>
              <a:rPr lang="en-US" sz="1800" smtClean="0">
                <a:latin typeface="Arial" charset="0"/>
                <a:cs typeface="Arial" charset="0"/>
              </a:rPr>
              <a:t>&lt;html xmlns="http://www.w3.org/1999/xhtml"&gt;</a:t>
            </a:r>
          </a:p>
          <a:p>
            <a:pPr marL="0" indent="0">
              <a:buFont typeface="Wingdings" pitchFamily="2" charset="2"/>
              <a:buNone/>
            </a:pPr>
            <a:r>
              <a:rPr lang="en-US" sz="1800" smtClean="0">
                <a:latin typeface="Arial" charset="0"/>
                <a:cs typeface="Arial" charset="0"/>
              </a:rPr>
              <a:t>&lt;head runat="server"&gt; &lt;title&gt;staff page&lt;/title&gt; &lt;/head&gt;</a:t>
            </a:r>
          </a:p>
          <a:p>
            <a:pPr marL="0" indent="0">
              <a:buFont typeface="Wingdings" pitchFamily="2" charset="2"/>
              <a:buNone/>
            </a:pPr>
            <a:r>
              <a:rPr lang="en-US" sz="1800" smtClean="0">
                <a:latin typeface="Arial" charset="0"/>
                <a:cs typeface="Arial" charset="0"/>
              </a:rPr>
              <a:t>&lt;body&gt;</a:t>
            </a:r>
          </a:p>
          <a:p>
            <a:pPr marL="0" indent="0">
              <a:buFont typeface="Wingdings" pitchFamily="2" charset="2"/>
              <a:buNone/>
            </a:pPr>
            <a:r>
              <a:rPr lang="en-US" sz="1800" smtClean="0">
                <a:latin typeface="Arial" charset="0"/>
                <a:cs typeface="Arial" charset="0"/>
              </a:rPr>
              <a:t>    &lt;form id="form1" runat="server"&gt;</a:t>
            </a:r>
          </a:p>
          <a:p>
            <a:pPr marL="0" indent="0">
              <a:buFont typeface="Wingdings" pitchFamily="2" charset="2"/>
              <a:buNone/>
            </a:pPr>
            <a:r>
              <a:rPr lang="en-US" sz="1800" smtClean="0">
                <a:latin typeface="Arial" charset="0"/>
                <a:cs typeface="Arial" charset="0"/>
              </a:rPr>
              <a:t>        &lt;h1&gt;Staff Page of the Camp&lt;/h1&gt;</a:t>
            </a:r>
          </a:p>
          <a:p>
            <a:pPr marL="0" indent="0">
              <a:buFont typeface="Wingdings" pitchFamily="2" charset="2"/>
              <a:buNone/>
            </a:pPr>
            <a:r>
              <a:rPr lang="en-US" sz="1800" smtClean="0">
                <a:latin typeface="Arial" charset="0"/>
                <a:cs typeface="Arial" charset="0"/>
              </a:rPr>
              <a:t>        &lt;div&gt;  </a:t>
            </a:r>
          </a:p>
          <a:p>
            <a:pPr marL="0" indent="0">
              <a:buFont typeface="Wingdings" pitchFamily="2" charset="2"/>
              <a:buNone/>
            </a:pPr>
            <a:r>
              <a:rPr lang="en-US" sz="1800" smtClean="0">
                <a:latin typeface="Arial" charset="0"/>
                <a:cs typeface="Arial" charset="0"/>
              </a:rPr>
              <a:t>        &lt;% Response.Write("Hello " + Context.User.Identity.Name + ", "); %&gt; &lt;br /&gt;</a:t>
            </a:r>
          </a:p>
          <a:p>
            <a:pPr marL="0" indent="0">
              <a:buFont typeface="Wingdings" pitchFamily="2" charset="2"/>
              <a:buNone/>
            </a:pPr>
            <a:r>
              <a:rPr lang="en-US" sz="1800" smtClean="0">
                <a:latin typeface="Arial" charset="0"/>
                <a:cs typeface="Arial" charset="0"/>
              </a:rPr>
              <a:t>        This page contains the information about staff members who will teach </a:t>
            </a:r>
          </a:p>
          <a:p>
            <a:pPr marL="0" indent="0">
              <a:buFont typeface="Wingdings" pitchFamily="2" charset="2"/>
              <a:buNone/>
            </a:pPr>
            <a:r>
              <a:rPr lang="en-US" sz="1800" smtClean="0">
                <a:latin typeface="Arial" charset="0"/>
                <a:cs typeface="Arial" charset="0"/>
              </a:rPr>
              <a:t>        and manage the camp. Only authenticated users can access this page .&lt;br /&gt; </a:t>
            </a:r>
          </a:p>
          <a:p>
            <a:pPr marL="0" indent="0">
              <a:buFont typeface="Wingdings" pitchFamily="2" charset="2"/>
              <a:buNone/>
            </a:pPr>
            <a:r>
              <a:rPr lang="en-US" sz="1800" smtClean="0">
                <a:latin typeface="Arial" charset="0"/>
                <a:cs typeface="Arial" charset="0"/>
              </a:rPr>
              <a:t>        &lt;/div&gt;    </a:t>
            </a:r>
          </a:p>
          <a:p>
            <a:pPr marL="0" indent="0">
              <a:buFont typeface="Wingdings" pitchFamily="2" charset="2"/>
              <a:buNone/>
            </a:pPr>
            <a:r>
              <a:rPr lang="en-US" sz="1800" smtClean="0">
                <a:latin typeface="Arial" charset="0"/>
                <a:cs typeface="Arial" charset="0"/>
              </a:rPr>
              <a:t>    &lt;/form&gt;</a:t>
            </a:r>
          </a:p>
          <a:p>
            <a:pPr marL="0" indent="0">
              <a:buFont typeface="Wingdings" pitchFamily="2" charset="2"/>
              <a:buNone/>
            </a:pPr>
            <a:r>
              <a:rPr lang="en-US" sz="1800" smtClean="0">
                <a:latin typeface="Arial" charset="0"/>
                <a:cs typeface="Arial" charset="0"/>
              </a:rPr>
              <a:t>&lt;/body&gt;</a:t>
            </a:r>
          </a:p>
          <a:p>
            <a:pPr marL="0" indent="0">
              <a:buFont typeface="Wingdings" pitchFamily="2" charset="2"/>
              <a:buNone/>
            </a:pPr>
            <a:r>
              <a:rPr lang="en-US" sz="1800" smtClean="0">
                <a:latin typeface="Arial" charset="0"/>
                <a:cs typeface="Arial" charset="0"/>
              </a:rPr>
              <a:t>&lt;/html&gt;</a:t>
            </a:r>
          </a:p>
        </p:txBody>
      </p:sp>
      <p:pic>
        <p:nvPicPr>
          <p:cNvPr id="174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838200"/>
            <a:ext cx="6553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2128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381000" y="1219200"/>
            <a:ext cx="4757738" cy="4913313"/>
          </a:xfrm>
        </p:spPr>
        <p:txBody>
          <a:bodyPr/>
          <a:lstStyle/>
          <a:p>
            <a:r>
              <a:rPr lang="en-US" sz="2400" dirty="0" smtClean="0"/>
              <a:t>You can use</a:t>
            </a:r>
          </a:p>
          <a:p>
            <a:pPr lvl="1"/>
            <a:r>
              <a:rPr lang="en-US" sz="2400" dirty="0" err="1" smtClean="0"/>
              <a:t>.Net</a:t>
            </a:r>
            <a:r>
              <a:rPr lang="en-US" sz="2400" dirty="0" smtClean="0"/>
              <a:t> development server</a:t>
            </a:r>
          </a:p>
          <a:p>
            <a:pPr lvl="1"/>
            <a:r>
              <a:rPr lang="en-US" sz="2400" dirty="0" smtClean="0"/>
              <a:t>Your Windows IIS</a:t>
            </a:r>
          </a:p>
          <a:p>
            <a:pPr lvl="1"/>
            <a:r>
              <a:rPr lang="en-US" sz="2400" dirty="0" err="1" smtClean="0"/>
              <a:t>WebStrar</a:t>
            </a:r>
            <a:r>
              <a:rPr lang="en-US" sz="2400" dirty="0" smtClean="0"/>
              <a:t> (Final Deployment)</a:t>
            </a:r>
          </a:p>
          <a:p>
            <a:pPr lvl="1"/>
            <a:r>
              <a:rPr lang="en-US" sz="2400" dirty="0" smtClean="0"/>
              <a:t>V-Lab</a:t>
            </a:r>
          </a:p>
          <a:p>
            <a:r>
              <a:rPr lang="en-US" sz="2400" dirty="0" smtClean="0"/>
              <a:t>If you use your own IIS or V-Lab, you need to turn on your IIS:</a:t>
            </a:r>
            <a:br>
              <a:rPr lang="en-US" sz="2400" dirty="0" smtClean="0"/>
            </a:br>
            <a:r>
              <a:rPr lang="en-US" sz="2400" dirty="0" smtClean="0"/>
              <a:t>Control Panel </a:t>
            </a:r>
            <a:r>
              <a:rPr lang="en-US" sz="2400" dirty="0" smtClean="0">
                <a:sym typeface="Wingdings" pitchFamily="2" charset="2"/>
              </a:rPr>
              <a:t> Programs  Programs and Features </a:t>
            </a:r>
            <a:br>
              <a:rPr lang="en-US" sz="2400" dirty="0" smtClean="0">
                <a:sym typeface="Wingdings" pitchFamily="2" charset="2"/>
              </a:rPr>
            </a:br>
            <a:r>
              <a:rPr lang="en-US" sz="2400" dirty="0" smtClean="0">
                <a:sym typeface="Wingdings" pitchFamily="2" charset="2"/>
              </a:rPr>
              <a:t> Turn Windows Features on or off</a:t>
            </a:r>
            <a:endParaRPr lang="en-US" sz="2400" dirty="0" smtClean="0"/>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4ED6EAE-26E0-4321-AE81-9A6B2E726669}" type="slidenum">
              <a:rPr lang="en-US" b="0" smtClean="0">
                <a:solidFill>
                  <a:schemeClr val="tx2"/>
                </a:solidFill>
              </a:rPr>
              <a:pPr/>
              <a:t>28</a:t>
            </a:fld>
            <a:endParaRPr lang="en-US" b="0" smtClean="0">
              <a:solidFill>
                <a:schemeClr val="tx2"/>
              </a:solidFill>
            </a:endParaRP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3795713"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itle 1"/>
          <p:cNvSpPr>
            <a:spLocks noGrp="1"/>
          </p:cNvSpPr>
          <p:nvPr>
            <p:ph type="title"/>
          </p:nvPr>
        </p:nvSpPr>
        <p:spPr>
          <a:xfrm>
            <a:off x="2286000" y="76200"/>
            <a:ext cx="6248400" cy="623888"/>
          </a:xfrm>
        </p:spPr>
        <p:txBody>
          <a:bodyPr/>
          <a:lstStyle/>
          <a:p>
            <a:r>
              <a:rPr lang="en-US" smtClean="0"/>
              <a:t>Deployment</a:t>
            </a:r>
          </a:p>
        </p:txBody>
      </p:sp>
      <p:sp>
        <p:nvSpPr>
          <p:cNvPr id="18438" name="Left Arrow 4"/>
          <p:cNvSpPr>
            <a:spLocks noChangeArrowheads="1"/>
          </p:cNvSpPr>
          <p:nvPr/>
        </p:nvSpPr>
        <p:spPr bwMode="auto">
          <a:xfrm flipH="1">
            <a:off x="5054600" y="3505200"/>
            <a:ext cx="685800" cy="304800"/>
          </a:xfrm>
          <a:prstGeom prst="leftArrow">
            <a:avLst>
              <a:gd name="adj1" fmla="val 50000"/>
              <a:gd name="adj2" fmla="val 49940"/>
            </a:avLst>
          </a:prstGeom>
          <a:solidFill>
            <a:schemeClr val="accent1"/>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97706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wipe(left)">
                                      <p:cBhvr>
                                        <p:cTn id="7" dur="500"/>
                                        <p:tgtEl>
                                          <p:spTgt spid="1843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6"/>
                                        </p:tgtEl>
                                        <p:attrNameLst>
                                          <p:attrName>style.visibility</p:attrName>
                                        </p:attrNameLst>
                                      </p:cBhvr>
                                      <p:to>
                                        <p:strVal val="visible"/>
                                      </p:to>
                                    </p:set>
                                    <p:animEffect transition="in" filter="wipe(left)">
                                      <p:cBhvr>
                                        <p:cTn id="11"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219200" y="152400"/>
            <a:ext cx="7848600" cy="533400"/>
          </a:xfrm>
        </p:spPr>
        <p:txBody>
          <a:bodyPr/>
          <a:lstStyle/>
          <a:p>
            <a:r>
              <a:rPr lang="en-US" sz="2400" smtClean="0"/>
              <a:t>Create Virtual Directory and Convert to Application</a:t>
            </a:r>
          </a:p>
        </p:txBody>
      </p:sp>
      <p:sp>
        <p:nvSpPr>
          <p:cNvPr id="194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BE26213-24F7-4C8E-8EB0-5924A94C7A23}" type="slidenum">
              <a:rPr lang="en-US" b="0" smtClean="0">
                <a:solidFill>
                  <a:schemeClr val="tx2"/>
                </a:solidFill>
              </a:rPr>
              <a:pPr/>
              <a:t>29</a:t>
            </a:fld>
            <a:endParaRPr lang="en-US" b="0" smtClean="0">
              <a:solidFill>
                <a:schemeClr val="tx2"/>
              </a:solidFill>
            </a:endParaRP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8" y="804863"/>
            <a:ext cx="43148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441825"/>
            <a:ext cx="20002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33800"/>
            <a:ext cx="19050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Rectangle 4"/>
          <p:cNvSpPr>
            <a:spLocks noChangeArrowheads="1"/>
          </p:cNvSpPr>
          <p:nvPr/>
        </p:nvSpPr>
        <p:spPr bwMode="auto">
          <a:xfrm>
            <a:off x="420688" y="1219200"/>
            <a:ext cx="29051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39725" indent="-339725">
              <a:buFont typeface="Wingdings" pitchFamily="2" charset="2"/>
              <a:buChar char="q"/>
            </a:pPr>
            <a:r>
              <a:rPr lang="en-US" sz="2000" b="0"/>
              <a:t>Administrative Tools </a:t>
            </a:r>
            <a:br>
              <a:rPr lang="en-US" sz="2000" b="0"/>
            </a:br>
            <a:r>
              <a:rPr lang="en-US" sz="2000" b="0">
                <a:sym typeface="Wingdings" pitchFamily="2" charset="2"/>
              </a:rPr>
              <a:t> IIS Manager</a:t>
            </a:r>
          </a:p>
          <a:p>
            <a:pPr marL="339725" indent="-339725">
              <a:buFont typeface="Wingdings" pitchFamily="2" charset="2"/>
              <a:buChar char="q"/>
            </a:pPr>
            <a:r>
              <a:rPr lang="en-US" sz="2000" b="0"/>
              <a:t>Create a virtual directory and link your project folder to the virtual directory</a:t>
            </a:r>
          </a:p>
          <a:p>
            <a:pPr marL="339725" indent="-339725">
              <a:buFont typeface="Wingdings" pitchFamily="2" charset="2"/>
              <a:buChar char="q"/>
            </a:pPr>
            <a:r>
              <a:rPr lang="en-US" sz="2000" b="0"/>
              <a:t>Convert to Application</a:t>
            </a:r>
          </a:p>
        </p:txBody>
      </p:sp>
      <p:sp>
        <p:nvSpPr>
          <p:cNvPr id="19464" name="Right Arrow 5"/>
          <p:cNvSpPr>
            <a:spLocks noChangeArrowheads="1"/>
          </p:cNvSpPr>
          <p:nvPr/>
        </p:nvSpPr>
        <p:spPr bwMode="auto">
          <a:xfrm>
            <a:off x="2286000" y="4724400"/>
            <a:ext cx="1116013" cy="533400"/>
          </a:xfrm>
          <a:prstGeom prst="rightArrow">
            <a:avLst>
              <a:gd name="adj1" fmla="val 50000"/>
              <a:gd name="adj2" fmla="val 49982"/>
            </a:avLst>
          </a:prstGeom>
          <a:solidFill>
            <a:schemeClr val="accent1"/>
          </a:solidFill>
          <a:ln w="9525" algn="ctr">
            <a:solidFill>
              <a:schemeClr val="tx1"/>
            </a:solidFill>
            <a:round/>
            <a:headEnd/>
            <a:tailEnd/>
          </a:ln>
        </p:spPr>
        <p:txBody>
          <a:bodyPr/>
          <a:lstStyle/>
          <a:p>
            <a:r>
              <a:rPr lang="en-US" sz="1400" b="0"/>
              <a:t>Right click</a:t>
            </a:r>
          </a:p>
        </p:txBody>
      </p:sp>
    </p:spTree>
    <p:extLst>
      <p:ext uri="{BB962C8B-B14F-4D97-AF65-F5344CB8AC3E}">
        <p14:creationId xmlns:p14="http://schemas.microsoft.com/office/powerpoint/2010/main" val="1296060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0EFE39F-25F9-48E4-AAD9-FAE275F357EE}" type="slidenum">
              <a:rPr lang="en-US" b="0" smtClean="0">
                <a:solidFill>
                  <a:schemeClr val="tx2"/>
                </a:solidFill>
              </a:rPr>
              <a:pPr/>
              <a:t>3</a:t>
            </a:fld>
            <a:endParaRPr lang="en-US" b="0" smtClean="0">
              <a:solidFill>
                <a:schemeClr val="tx2"/>
              </a:solidFill>
            </a:endParaRPr>
          </a:p>
        </p:txBody>
      </p:sp>
      <p:sp>
        <p:nvSpPr>
          <p:cNvPr id="20483" name="Rectangle 2"/>
          <p:cNvSpPr>
            <a:spLocks noGrp="1" noChangeArrowheads="1"/>
          </p:cNvSpPr>
          <p:nvPr>
            <p:ph type="title"/>
          </p:nvPr>
        </p:nvSpPr>
        <p:spPr>
          <a:xfrm>
            <a:off x="990600" y="0"/>
            <a:ext cx="7848600" cy="914400"/>
          </a:xfrm>
        </p:spPr>
        <p:txBody>
          <a:bodyPr/>
          <a:lstStyle/>
          <a:p>
            <a:pPr algn="ctr" eaLnBrk="1" hangingPunct="1"/>
            <a:r>
              <a:rPr lang="en-US" sz="2800" dirty="0" smtClean="0">
                <a:solidFill>
                  <a:srgbClr val="0000FF"/>
                </a:solidFill>
              </a:rPr>
              <a:t>Windows</a:t>
            </a:r>
            <a:r>
              <a:rPr lang="en-US" sz="2800" dirty="0" smtClean="0"/>
              <a:t>-Based Security </a:t>
            </a:r>
            <a:r>
              <a:rPr lang="en-US" sz="2800" dirty="0" smtClean="0">
                <a:solidFill>
                  <a:srgbClr val="C00000"/>
                </a:solidFill>
              </a:rPr>
              <a:t>Deployment and Testing</a:t>
            </a:r>
            <a:r>
              <a:rPr lang="en-US" sz="2800" dirty="0" smtClean="0"/>
              <a:t/>
            </a:r>
            <a:br>
              <a:rPr lang="en-US" sz="2800" dirty="0" smtClean="0"/>
            </a:br>
            <a:r>
              <a:rPr lang="en-US" sz="2800" b="0" dirty="0" smtClean="0"/>
              <a:t>(Contd. from last lecture)</a:t>
            </a:r>
          </a:p>
        </p:txBody>
      </p:sp>
      <p:sp>
        <p:nvSpPr>
          <p:cNvPr id="20484" name="Rectangle 3"/>
          <p:cNvSpPr>
            <a:spLocks noGrp="1" noChangeArrowheads="1"/>
          </p:cNvSpPr>
          <p:nvPr>
            <p:ph type="body" idx="1"/>
          </p:nvPr>
        </p:nvSpPr>
        <p:spPr>
          <a:xfrm>
            <a:off x="457200" y="1143000"/>
            <a:ext cx="8497888" cy="5334000"/>
          </a:xfrm>
        </p:spPr>
        <p:txBody>
          <a:bodyPr/>
          <a:lstStyle/>
          <a:p>
            <a:pPr marL="457200" indent="-457200" eaLnBrk="1" hangingPunct="1">
              <a:lnSpc>
                <a:spcPct val="80000"/>
              </a:lnSpc>
              <a:buSzTx/>
              <a:buFont typeface="Wingdings" pitchFamily="2" charset="2"/>
              <a:buAutoNum type="arabicPeriod"/>
            </a:pPr>
            <a:r>
              <a:rPr lang="en-US" sz="2400" dirty="0" smtClean="0"/>
              <a:t>Create a directory named Basic somewhere — anywhere — on your computer, e.g., C drive.</a:t>
            </a:r>
          </a:p>
          <a:p>
            <a:pPr marL="457200" indent="-457200" eaLnBrk="1" hangingPunct="1">
              <a:lnSpc>
                <a:spcPct val="80000"/>
              </a:lnSpc>
              <a:buSzTx/>
              <a:buFont typeface="Wingdings" pitchFamily="2" charset="2"/>
              <a:buAutoNum type="arabicPeriod"/>
            </a:pPr>
            <a:r>
              <a:rPr lang="en-US" sz="2400" dirty="0" smtClean="0"/>
              <a:t>Use the IIS configuration manager to create a virtual directory named “Basic” and link it. How? See next page.</a:t>
            </a:r>
          </a:p>
          <a:p>
            <a:pPr marL="457200" indent="-457200" eaLnBrk="1" hangingPunct="1">
              <a:lnSpc>
                <a:spcPct val="80000"/>
              </a:lnSpc>
              <a:buSzTx/>
              <a:buFont typeface="Wingdings" pitchFamily="2" charset="2"/>
              <a:buAutoNum type="arabicPeriod"/>
            </a:pPr>
            <a:r>
              <a:rPr lang="en-US" sz="2400" dirty="0" smtClean="0"/>
              <a:t>While in the IIS configuration manager, configure Basic to require basic authentication and to disallow anonymous access. How? </a:t>
            </a:r>
          </a:p>
          <a:p>
            <a:pPr marL="914400" lvl="1" indent="-457200" eaLnBrk="1" hangingPunct="1">
              <a:lnSpc>
                <a:spcPct val="80000"/>
              </a:lnSpc>
              <a:buSzTx/>
              <a:buFont typeface="Wingdings" pitchFamily="2" charset="2"/>
              <a:buAutoNum type="arabicParenR"/>
            </a:pPr>
            <a:r>
              <a:rPr lang="en-US" sz="2400" dirty="0" smtClean="0"/>
              <a:t>Right-click Basic in the IIS configuration manager and select Properties from the ensuing context menu. </a:t>
            </a:r>
          </a:p>
          <a:p>
            <a:pPr marL="914400" lvl="1" indent="-457200" eaLnBrk="1" hangingPunct="1">
              <a:lnSpc>
                <a:spcPct val="80000"/>
              </a:lnSpc>
              <a:buSzTx/>
              <a:buFont typeface="Wingdings" pitchFamily="2" charset="2"/>
              <a:buAutoNum type="arabicParenR"/>
            </a:pPr>
            <a:r>
              <a:rPr lang="en-US" sz="2400" dirty="0" smtClean="0"/>
              <a:t>Go to the Directory Security page of the property sheet that pops up and click the Edit button under “Anonymous access and authentication control.” </a:t>
            </a:r>
          </a:p>
          <a:p>
            <a:pPr marL="914400" lvl="1" indent="-457200" eaLnBrk="1" hangingPunct="1">
              <a:lnSpc>
                <a:spcPct val="80000"/>
              </a:lnSpc>
              <a:buSzTx/>
              <a:buFont typeface="Wingdings" pitchFamily="2" charset="2"/>
              <a:buAutoNum type="arabicParenR"/>
            </a:pPr>
            <a:r>
              <a:rPr lang="en-US" sz="2400" dirty="0" smtClean="0"/>
              <a:t>In the ensuing dialog box, </a:t>
            </a:r>
            <a:r>
              <a:rPr lang="en-US" sz="2400" dirty="0" smtClean="0">
                <a:solidFill>
                  <a:srgbClr val="0000FF"/>
                </a:solidFill>
              </a:rPr>
              <a:t>uncheck</a:t>
            </a:r>
            <a:r>
              <a:rPr lang="en-US" sz="2400" dirty="0" smtClean="0"/>
              <a:t> “Anonymous access” and check “Basic authentication”. </a:t>
            </a:r>
          </a:p>
          <a:p>
            <a:pPr marL="914400" lvl="1" indent="-457200" eaLnBrk="1" hangingPunct="1">
              <a:lnSpc>
                <a:spcPct val="80000"/>
              </a:lnSpc>
              <a:buSzTx/>
              <a:buFont typeface="Wingdings" pitchFamily="2" charset="2"/>
              <a:buAutoNum type="arabicParenR"/>
            </a:pPr>
            <a:r>
              <a:rPr lang="en-US" sz="2400" dirty="0" smtClean="0"/>
              <a:t>Right click the folder to convert the folder into application</a:t>
            </a:r>
          </a:p>
          <a:p>
            <a:pPr marL="914400" lvl="1" indent="-457200" eaLnBrk="1" hangingPunct="1">
              <a:lnSpc>
                <a:spcPct val="80000"/>
              </a:lnSpc>
              <a:buSzTx/>
              <a:buFont typeface="Wingdings" pitchFamily="2" charset="2"/>
              <a:buAutoNum type="arabicParenR"/>
            </a:pPr>
            <a:r>
              <a:rPr lang="en-US" sz="2400" dirty="0" smtClean="0"/>
              <a:t>OK the changes, and then close the configuration manager</a:t>
            </a:r>
          </a:p>
        </p:txBody>
      </p:sp>
    </p:spTree>
    <p:extLst>
      <p:ext uri="{BB962C8B-B14F-4D97-AF65-F5344CB8AC3E}">
        <p14:creationId xmlns:p14="http://schemas.microsoft.com/office/powerpoint/2010/main" val="2108226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024063"/>
            <a:ext cx="6105525"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4AFB120-F527-4D20-AC65-3FE550EB2269}" type="slidenum">
              <a:rPr lang="en-US" b="0" smtClean="0">
                <a:solidFill>
                  <a:schemeClr val="tx2"/>
                </a:solidFill>
              </a:rPr>
              <a:pPr/>
              <a:t>30</a:t>
            </a:fld>
            <a:endParaRPr lang="en-US" b="0" smtClean="0">
              <a:solidFill>
                <a:schemeClr val="tx2"/>
              </a:solidFill>
            </a:endParaRPr>
          </a:p>
        </p:txBody>
      </p:sp>
      <p:sp>
        <p:nvSpPr>
          <p:cNvPr id="581637" name="Rectangle 5"/>
          <p:cNvSpPr>
            <a:spLocks noGrp="1" noChangeArrowheads="1"/>
          </p:cNvSpPr>
          <p:nvPr>
            <p:ph type="body" idx="1"/>
          </p:nvPr>
        </p:nvSpPr>
        <p:spPr>
          <a:xfrm>
            <a:off x="457200" y="1524000"/>
            <a:ext cx="8497888" cy="3962400"/>
          </a:xfrm>
          <a:noFill/>
        </p:spPr>
        <p:txBody>
          <a:bodyPr/>
          <a:lstStyle/>
          <a:p>
            <a:pPr marL="533400" indent="-533400" eaLnBrk="1" hangingPunct="1">
              <a:buSzTx/>
              <a:buFont typeface="Wingdings" pitchFamily="2" charset="2"/>
              <a:buAutoNum type="arabicPeriod"/>
            </a:pPr>
            <a:r>
              <a:rPr lang="en-US" sz="2400" dirty="0" smtClean="0">
                <a:solidFill>
                  <a:srgbClr val="0000FF"/>
                </a:solidFill>
              </a:rPr>
              <a:t>Start </a:t>
            </a:r>
            <a:r>
              <a:rPr lang="en-US" sz="2400" dirty="0" smtClean="0"/>
              <a:t>the application</a:t>
            </a: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r>
              <a:rPr lang="en-US" sz="2400" dirty="0" smtClean="0"/>
              <a:t>Click on “Staff” button</a:t>
            </a:r>
          </a:p>
        </p:txBody>
      </p:sp>
      <p:sp>
        <p:nvSpPr>
          <p:cNvPr id="22533" name="Rectangle 2"/>
          <p:cNvSpPr>
            <a:spLocks noGrp="1" noChangeArrowheads="1"/>
          </p:cNvSpPr>
          <p:nvPr>
            <p:ph type="title"/>
          </p:nvPr>
        </p:nvSpPr>
        <p:spPr/>
        <p:txBody>
          <a:bodyPr/>
          <a:lstStyle/>
          <a:p>
            <a:pPr eaLnBrk="1" hangingPunct="1"/>
            <a:r>
              <a:rPr lang="en-US" smtClean="0"/>
              <a:t>Testing in Action: Steps 1 and 2</a:t>
            </a:r>
          </a:p>
        </p:txBody>
      </p:sp>
      <p:sp>
        <p:nvSpPr>
          <p:cNvPr id="22534" name="Right Arrow 6"/>
          <p:cNvSpPr>
            <a:spLocks noChangeArrowheads="1"/>
          </p:cNvSpPr>
          <p:nvPr/>
        </p:nvSpPr>
        <p:spPr bwMode="auto">
          <a:xfrm>
            <a:off x="1620838" y="5029200"/>
            <a:ext cx="533400" cy="381000"/>
          </a:xfrm>
          <a:prstGeom prst="rightArrow">
            <a:avLst>
              <a:gd name="adj1" fmla="val 50000"/>
              <a:gd name="adj2" fmla="val 49998"/>
            </a:avLst>
          </a:prstGeom>
          <a:solidFill>
            <a:schemeClr val="accent1"/>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746167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5" fill="hold" nodeType="afterEffect">
                                  <p:stCondLst>
                                    <p:cond delay="0"/>
                                  </p:stCondLst>
                                  <p:childTnLst>
                                    <p:set>
                                      <p:cBhvr>
                                        <p:cTn id="6" dur="1" fill="hold">
                                          <p:stCondLst>
                                            <p:cond delay="0"/>
                                          </p:stCondLst>
                                        </p:cTn>
                                        <p:tgtEl>
                                          <p:spTgt spid="581637">
                                            <p:txEl>
                                              <p:pRg st="9" end="9"/>
                                            </p:txEl>
                                          </p:spTgt>
                                        </p:tgtEl>
                                        <p:attrNameLst>
                                          <p:attrName>style.visibility</p:attrName>
                                        </p:attrNameLst>
                                      </p:cBhvr>
                                      <p:to>
                                        <p:strVal val="visible"/>
                                      </p:to>
                                    </p:set>
                                    <p:anim calcmode="lin" valueType="num">
                                      <p:cBhvr>
                                        <p:cTn id="7" dur="5000" fill="hold"/>
                                        <p:tgtEl>
                                          <p:spTgt spid="581637">
                                            <p:txEl>
                                              <p:pRg st="9" end="9"/>
                                            </p:txEl>
                                          </p:spTgt>
                                        </p:tgtEl>
                                        <p:attrNameLst>
                                          <p:attrName>ppt_w</p:attrName>
                                        </p:attrNameLst>
                                      </p:cBhvr>
                                      <p:tavLst>
                                        <p:tav tm="0">
                                          <p:val>
                                            <p:strVal val="#ppt_w"/>
                                          </p:val>
                                        </p:tav>
                                        <p:tav tm="100000">
                                          <p:val>
                                            <p:strVal val="#ppt_w"/>
                                          </p:val>
                                        </p:tav>
                                      </p:tavLst>
                                    </p:anim>
                                    <p:anim calcmode="lin" valueType="num">
                                      <p:cBhvr>
                                        <p:cTn id="8" dur="5000" fill="hold"/>
                                        <p:tgtEl>
                                          <p:spTgt spid="581637">
                                            <p:txEl>
                                              <p:pRg st="9" end="9"/>
                                            </p:txEl>
                                          </p:spTgt>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2F5EFE8-62E5-4303-B43E-F8880FFB18BF}" type="slidenum">
              <a:rPr lang="en-US" b="0" smtClean="0">
                <a:solidFill>
                  <a:schemeClr val="tx2"/>
                </a:solidFill>
              </a:rPr>
              <a:pPr/>
              <a:t>31</a:t>
            </a:fld>
            <a:endParaRPr lang="en-US" b="0" smtClean="0">
              <a:solidFill>
                <a:schemeClr val="tx2"/>
              </a:solidFill>
            </a:endParaRPr>
          </a:p>
        </p:txBody>
      </p:sp>
      <p:sp>
        <p:nvSpPr>
          <p:cNvPr id="23555" name="Rectangle 2"/>
          <p:cNvSpPr>
            <a:spLocks noGrp="1" noChangeArrowheads="1"/>
          </p:cNvSpPr>
          <p:nvPr>
            <p:ph type="title"/>
          </p:nvPr>
        </p:nvSpPr>
        <p:spPr/>
        <p:txBody>
          <a:bodyPr/>
          <a:lstStyle/>
          <a:p>
            <a:pPr eaLnBrk="1" hangingPunct="1"/>
            <a:r>
              <a:rPr lang="en-US" smtClean="0"/>
              <a:t>Steps 3 and 5 in Action</a:t>
            </a:r>
          </a:p>
        </p:txBody>
      </p:sp>
      <p:sp>
        <p:nvSpPr>
          <p:cNvPr id="598021" name="Rectangle 5"/>
          <p:cNvSpPr>
            <a:spLocks noGrp="1" noChangeArrowheads="1"/>
          </p:cNvSpPr>
          <p:nvPr>
            <p:ph type="body" idx="1"/>
          </p:nvPr>
        </p:nvSpPr>
        <p:spPr>
          <a:xfrm>
            <a:off x="685800" y="1143000"/>
            <a:ext cx="8269288" cy="5486400"/>
          </a:xfrm>
        </p:spPr>
        <p:txBody>
          <a:bodyPr/>
          <a:lstStyle/>
          <a:p>
            <a:pPr marL="533400" indent="-533400" eaLnBrk="1" hangingPunct="1">
              <a:lnSpc>
                <a:spcPct val="90000"/>
              </a:lnSpc>
              <a:buSzTx/>
              <a:buFont typeface="Wingdings" pitchFamily="2" charset="2"/>
              <a:buAutoNum type="arabicPeriod" startAt="3"/>
              <a:defRPr/>
            </a:pPr>
            <a:r>
              <a:rPr lang="en-US" sz="2400" dirty="0" smtClean="0"/>
              <a:t>Staff page uses </a:t>
            </a:r>
            <a:r>
              <a:rPr lang="en-US" sz="2400" i="1" dirty="0" err="1" smtClean="0"/>
              <a:t>Response.Redirect</a:t>
            </a:r>
            <a:r>
              <a:rPr lang="en-US" sz="2400" i="1" dirty="0" smtClean="0"/>
              <a:t> </a:t>
            </a:r>
            <a:r>
              <a:rPr lang="en-US" sz="2400" dirty="0" smtClean="0"/>
              <a:t>to go to Protected/Staff.aspx. But because Staff.aspx is viewable only by authenticated users, ASP.NET displays the login form in Login.aspx.</a:t>
            </a:r>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None/>
              <a:defRPr/>
            </a:pPr>
            <a:endParaRPr lang="en-US" sz="2400" dirty="0" smtClean="0"/>
          </a:p>
          <a:p>
            <a:pPr marL="574675" indent="-574675" eaLnBrk="1" hangingPunct="1">
              <a:lnSpc>
                <a:spcPct val="90000"/>
              </a:lnSpc>
              <a:buSzTx/>
              <a:buFont typeface="Wingdings" pitchFamily="2" charset="2"/>
              <a:buNone/>
              <a:defRPr/>
            </a:pPr>
            <a:r>
              <a:rPr lang="en-US" sz="2400" dirty="0" smtClean="0">
                <a:solidFill>
                  <a:srgbClr val="0000FF"/>
                </a:solidFill>
              </a:rPr>
              <a:t>4</a:t>
            </a:r>
            <a:r>
              <a:rPr lang="en-US" sz="2400" dirty="0" smtClean="0"/>
              <a:t>. 	Type </a:t>
            </a:r>
            <a:r>
              <a:rPr lang="en-US" sz="2400" dirty="0"/>
              <a:t>“Bob’ into the user name field and “123” into the password field.</a:t>
            </a:r>
          </a:p>
        </p:txBody>
      </p:sp>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725" y="2590800"/>
            <a:ext cx="5121275" cy="27162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841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598021">
                                            <p:txEl>
                                              <p:pRg st="8" end="8"/>
                                            </p:txEl>
                                          </p:spTgt>
                                        </p:tgtEl>
                                        <p:attrNameLst>
                                          <p:attrName>style.visibility</p:attrName>
                                        </p:attrNameLst>
                                      </p:cBhvr>
                                      <p:to>
                                        <p:strVal val="visible"/>
                                      </p:to>
                                    </p:set>
                                    <p:animEffect transition="in" filter="wedge">
                                      <p:cBhvr>
                                        <p:cTn id="7" dur="2000"/>
                                        <p:tgtEl>
                                          <p:spTgt spid="5980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8" y="3733800"/>
            <a:ext cx="911701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C5E1494-6489-4B1E-985A-6CAB90EC2E27}" type="slidenum">
              <a:rPr lang="en-US" b="0" smtClean="0">
                <a:solidFill>
                  <a:schemeClr val="tx2"/>
                </a:solidFill>
              </a:rPr>
              <a:pPr/>
              <a:t>32</a:t>
            </a:fld>
            <a:endParaRPr lang="en-US" b="0" smtClean="0">
              <a:solidFill>
                <a:schemeClr val="tx2"/>
              </a:solidFill>
            </a:endParaRPr>
          </a:p>
        </p:txBody>
      </p:sp>
      <p:sp>
        <p:nvSpPr>
          <p:cNvPr id="24580" name="Rectangle 2"/>
          <p:cNvSpPr>
            <a:spLocks noGrp="1" noChangeArrowheads="1"/>
          </p:cNvSpPr>
          <p:nvPr>
            <p:ph type="title"/>
          </p:nvPr>
        </p:nvSpPr>
        <p:spPr/>
        <p:txBody>
          <a:bodyPr/>
          <a:lstStyle/>
          <a:p>
            <a:pPr eaLnBrk="1" hangingPunct="1"/>
            <a:r>
              <a:rPr lang="en-US" smtClean="0"/>
              <a:t>Step 5 in Action</a:t>
            </a:r>
          </a:p>
        </p:txBody>
      </p:sp>
      <p:sp>
        <p:nvSpPr>
          <p:cNvPr id="24581" name="Rectangle 3"/>
          <p:cNvSpPr>
            <a:spLocks noGrp="1" noChangeArrowheads="1"/>
          </p:cNvSpPr>
          <p:nvPr>
            <p:ph type="body" idx="1"/>
          </p:nvPr>
        </p:nvSpPr>
        <p:spPr>
          <a:xfrm>
            <a:off x="685800" y="1219200"/>
            <a:ext cx="8269288" cy="5486400"/>
          </a:xfrm>
          <a:noFill/>
        </p:spPr>
        <p:txBody>
          <a:bodyPr/>
          <a:lstStyle/>
          <a:p>
            <a:pPr marL="533400" indent="-533400" eaLnBrk="1" hangingPunct="1">
              <a:buSzTx/>
              <a:buFont typeface="Wingdings" pitchFamily="2" charset="2"/>
              <a:buAutoNum type="arabicPeriod" startAt="5"/>
            </a:pPr>
            <a:r>
              <a:rPr lang="en-US" smtClean="0"/>
              <a:t>Staff.aspx appears. Because you are now an authenticated user, you have been issued an authentication ticket that accompanies subsequent requests as a cookie.</a:t>
            </a:r>
          </a:p>
        </p:txBody>
      </p:sp>
      <p:sp>
        <p:nvSpPr>
          <p:cNvPr id="7" name="Oval 6"/>
          <p:cNvSpPr>
            <a:spLocks noChangeArrowheads="1"/>
          </p:cNvSpPr>
          <p:nvPr/>
        </p:nvSpPr>
        <p:spPr bwMode="auto">
          <a:xfrm>
            <a:off x="0" y="4800600"/>
            <a:ext cx="1371600" cy="3810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219478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4587E87-F541-4FBE-9E65-14979C427100}" type="slidenum">
              <a:rPr lang="en-US" b="0" smtClean="0">
                <a:solidFill>
                  <a:schemeClr val="tx2"/>
                </a:solidFill>
              </a:rPr>
              <a:pPr/>
              <a:t>33</a:t>
            </a:fld>
            <a:endParaRPr lang="en-US" b="0" smtClean="0">
              <a:solidFill>
                <a:schemeClr val="tx2"/>
              </a:solidFill>
            </a:endParaRPr>
          </a:p>
        </p:txBody>
      </p:sp>
      <p:sp>
        <p:nvSpPr>
          <p:cNvPr id="25603" name="Rectangle 2"/>
          <p:cNvSpPr>
            <a:spLocks noGrp="1" noChangeArrowheads="1"/>
          </p:cNvSpPr>
          <p:nvPr>
            <p:ph type="title"/>
          </p:nvPr>
        </p:nvSpPr>
        <p:spPr>
          <a:xfrm>
            <a:off x="1447800" y="-76200"/>
            <a:ext cx="7620000" cy="1371600"/>
          </a:xfrm>
        </p:spPr>
        <p:txBody>
          <a:bodyPr/>
          <a:lstStyle/>
          <a:p>
            <a:pPr eaLnBrk="1" hangingPunct="1">
              <a:lnSpc>
                <a:spcPct val="120000"/>
              </a:lnSpc>
            </a:pPr>
            <a:r>
              <a:rPr lang="en-US" sz="2800" smtClean="0"/>
              <a:t>Configure the Authorization using the Web.config in the Protected Sub Directory</a:t>
            </a:r>
          </a:p>
        </p:txBody>
      </p:sp>
      <p:sp>
        <p:nvSpPr>
          <p:cNvPr id="25604" name="Rectangle 3"/>
          <p:cNvSpPr>
            <a:spLocks noGrp="1" noChangeArrowheads="1"/>
          </p:cNvSpPr>
          <p:nvPr>
            <p:ph type="body" idx="1"/>
          </p:nvPr>
        </p:nvSpPr>
        <p:spPr>
          <a:xfrm>
            <a:off x="304800" y="2097088"/>
            <a:ext cx="5181600" cy="3541712"/>
          </a:xfrm>
        </p:spPr>
        <p:txBody>
          <a:bodyPr/>
          <a:lstStyle/>
          <a:p>
            <a:pPr eaLnBrk="1" hangingPunct="1">
              <a:buFont typeface="Wingdings" pitchFamily="2" charset="2"/>
              <a:buNone/>
            </a:pPr>
            <a:r>
              <a:rPr lang="en-US" sz="2400" noProof="1" smtClean="0"/>
              <a:t>&lt;configuration&gt;</a:t>
            </a:r>
          </a:p>
          <a:p>
            <a:pPr eaLnBrk="1" hangingPunct="1">
              <a:buFont typeface="Wingdings" pitchFamily="2" charset="2"/>
              <a:buNone/>
            </a:pPr>
            <a:r>
              <a:rPr lang="en-US" sz="2400" smtClean="0"/>
              <a:t>	</a:t>
            </a:r>
            <a:r>
              <a:rPr lang="en-US" sz="2400" noProof="1" smtClean="0"/>
              <a:t>&lt;system.web&gt;</a:t>
            </a:r>
          </a:p>
          <a:p>
            <a:pPr eaLnBrk="1" hangingPunct="1">
              <a:buFont typeface="Wingdings" pitchFamily="2" charset="2"/>
              <a:buNone/>
            </a:pPr>
            <a:r>
              <a:rPr lang="en-US" sz="2400" smtClean="0"/>
              <a:t>		</a:t>
            </a:r>
            <a:r>
              <a:rPr lang="en-US" sz="2400" noProof="1" smtClean="0"/>
              <a:t>&lt;authorization&gt;</a:t>
            </a:r>
          </a:p>
          <a:p>
            <a:pPr eaLnBrk="1" hangingPunct="1">
              <a:buFont typeface="Wingdings" pitchFamily="2" charset="2"/>
              <a:buNone/>
            </a:pPr>
            <a:r>
              <a:rPr lang="en-US" sz="2400" smtClean="0"/>
              <a:t>			</a:t>
            </a:r>
            <a:r>
              <a:rPr lang="en-US" sz="2400" noProof="1" smtClean="0">
                <a:solidFill>
                  <a:schemeClr val="folHlink"/>
                </a:solidFill>
              </a:rPr>
              <a:t>&lt;deny users="?" /&gt;</a:t>
            </a:r>
          </a:p>
          <a:p>
            <a:pPr eaLnBrk="1" hangingPunct="1">
              <a:buFont typeface="Wingdings" pitchFamily="2" charset="2"/>
              <a:buNone/>
            </a:pPr>
            <a:r>
              <a:rPr lang="en-US" sz="2400" smtClean="0"/>
              <a:t>		</a:t>
            </a:r>
            <a:r>
              <a:rPr lang="en-US" sz="2400" noProof="1" smtClean="0"/>
              <a:t>&lt;/authorization&gt;</a:t>
            </a:r>
          </a:p>
          <a:p>
            <a:pPr eaLnBrk="1" hangingPunct="1">
              <a:buFont typeface="Wingdings" pitchFamily="2" charset="2"/>
              <a:buNone/>
            </a:pPr>
            <a:r>
              <a:rPr lang="en-US" sz="2400" smtClean="0"/>
              <a:t>	</a:t>
            </a:r>
            <a:r>
              <a:rPr lang="en-US" sz="2400" noProof="1" smtClean="0"/>
              <a:t>&lt;/system.web&gt;</a:t>
            </a:r>
          </a:p>
          <a:p>
            <a:pPr eaLnBrk="1" hangingPunct="1">
              <a:buFont typeface="Wingdings" pitchFamily="2" charset="2"/>
              <a:buNone/>
            </a:pPr>
            <a:r>
              <a:rPr lang="en-US" sz="2400" noProof="1" smtClean="0"/>
              <a:t>&lt;/configuration&gt;</a:t>
            </a:r>
            <a:endParaRPr lang="en-US" sz="2400" smtClean="0"/>
          </a:p>
        </p:txBody>
      </p:sp>
      <p:grpSp>
        <p:nvGrpSpPr>
          <p:cNvPr id="2" name="Group 8"/>
          <p:cNvGrpSpPr>
            <a:grpSpLocks/>
          </p:cNvGrpSpPr>
          <p:nvPr/>
        </p:nvGrpSpPr>
        <p:grpSpPr bwMode="auto">
          <a:xfrm>
            <a:off x="5029200" y="2097088"/>
            <a:ext cx="3886200" cy="3541712"/>
            <a:chOff x="3120" y="1248"/>
            <a:chExt cx="2448" cy="2231"/>
          </a:xfrm>
        </p:grpSpPr>
        <p:sp>
          <p:nvSpPr>
            <p:cNvPr id="25608" name="Rectangle 4"/>
            <p:cNvSpPr>
              <a:spLocks noChangeArrowheads="1"/>
            </p:cNvSpPr>
            <p:nvPr/>
          </p:nvSpPr>
          <p:spPr bwMode="auto">
            <a:xfrm>
              <a:off x="3360" y="1248"/>
              <a:ext cx="2208" cy="2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None/>
              </a:pPr>
              <a:r>
                <a:rPr lang="en-US" sz="2400" b="0" noProof="1"/>
                <a:t>&lt;</a:t>
              </a:r>
              <a:r>
                <a:rPr lang="en-US" sz="2400" b="0"/>
                <a:t>allow</a:t>
              </a:r>
              <a:r>
                <a:rPr lang="en-US" sz="2400" b="0" noProof="1"/>
                <a:t> users= "</a:t>
              </a:r>
              <a:r>
                <a:rPr lang="en-US" sz="2400" b="0"/>
                <a:t>*</a:t>
              </a:r>
              <a:r>
                <a:rPr lang="en-US" sz="2400" b="0" noProof="1"/>
                <a:t>" /&gt;</a:t>
              </a:r>
              <a:endParaRPr lang="en-US" sz="2400" b="0"/>
            </a:p>
            <a:p>
              <a:pPr marL="342900" indent="-342900" eaLnBrk="1" hangingPunct="1">
                <a:spcBef>
                  <a:spcPct val="20000"/>
                </a:spcBef>
                <a:buClr>
                  <a:schemeClr val="folHlink"/>
                </a:buClr>
                <a:buSzPct val="60000"/>
                <a:buFont typeface="Wingdings" pitchFamily="2" charset="2"/>
                <a:buNone/>
              </a:pPr>
              <a:endParaRPr lang="en-US" sz="2400" b="0"/>
            </a:p>
            <a:p>
              <a:pPr marL="342900" indent="-342900" eaLnBrk="1" hangingPunct="1">
                <a:spcBef>
                  <a:spcPct val="20000"/>
                </a:spcBef>
                <a:buClr>
                  <a:schemeClr val="folHlink"/>
                </a:buClr>
                <a:buSzPct val="60000"/>
                <a:buFont typeface="Wingdings" pitchFamily="2" charset="2"/>
                <a:buNone/>
              </a:pPr>
              <a:r>
                <a:rPr lang="en-US" sz="2400" b="0"/>
                <a:t>&lt;allow users = </a:t>
              </a:r>
              <a:r>
                <a:rPr lang="en-US" sz="2400" b="0" noProof="1"/>
                <a:t>“</a:t>
              </a:r>
              <a:r>
                <a:rPr lang="en-US" sz="2400" b="0"/>
                <a:t>Alice</a:t>
              </a:r>
              <a:r>
                <a:rPr lang="en-US" sz="2400" b="0" noProof="1"/>
                <a:t>"</a:t>
              </a:r>
              <a:r>
                <a:rPr lang="en-US" sz="2400" b="0"/>
                <a:t> /&gt;</a:t>
              </a:r>
            </a:p>
            <a:p>
              <a:pPr marL="342900" indent="-342900" eaLnBrk="1" hangingPunct="1">
                <a:spcBef>
                  <a:spcPct val="20000"/>
                </a:spcBef>
                <a:buClr>
                  <a:schemeClr val="folHlink"/>
                </a:buClr>
                <a:buSzPct val="60000"/>
                <a:buFont typeface="Wingdings" pitchFamily="2" charset="2"/>
                <a:buNone/>
              </a:pPr>
              <a:r>
                <a:rPr lang="en-US" sz="2400" b="0"/>
                <a:t>&lt;deny users = </a:t>
              </a:r>
              <a:r>
                <a:rPr lang="en-US" sz="2400" b="0" noProof="1"/>
                <a:t>"</a:t>
              </a:r>
              <a:r>
                <a:rPr lang="en-US" sz="2400" b="0"/>
                <a:t>*</a:t>
              </a:r>
              <a:r>
                <a:rPr lang="en-US" sz="2400" b="0" noProof="1"/>
                <a:t>"</a:t>
              </a:r>
              <a:r>
                <a:rPr lang="en-US" sz="2400" b="0"/>
                <a:t> /&gt;</a:t>
              </a:r>
            </a:p>
            <a:p>
              <a:pPr marL="342900" indent="-342900" eaLnBrk="1" hangingPunct="1">
                <a:spcBef>
                  <a:spcPct val="20000"/>
                </a:spcBef>
                <a:buClr>
                  <a:schemeClr val="folHlink"/>
                </a:buClr>
                <a:buSzPct val="60000"/>
                <a:buFont typeface="Wingdings" pitchFamily="2" charset="2"/>
                <a:buNone/>
              </a:pPr>
              <a:endParaRPr lang="en-US" sz="2400" b="0"/>
            </a:p>
            <a:p>
              <a:pPr marL="342900" indent="-342900" eaLnBrk="1" hangingPunct="1">
                <a:spcBef>
                  <a:spcPct val="20000"/>
                </a:spcBef>
                <a:buClr>
                  <a:schemeClr val="folHlink"/>
                </a:buClr>
                <a:buSzPct val="60000"/>
                <a:buFont typeface="Wingdings" pitchFamily="2" charset="2"/>
                <a:buNone/>
              </a:pPr>
              <a:r>
                <a:rPr lang="en-US" sz="2400" b="0">
                  <a:solidFill>
                    <a:srgbClr val="C00000"/>
                  </a:solidFill>
                </a:rPr>
                <a:t>&lt;deny users </a:t>
              </a:r>
              <a:r>
                <a:rPr lang="en-US" sz="2400" b="0" noProof="1">
                  <a:solidFill>
                    <a:srgbClr val="C00000"/>
                  </a:solidFill>
                </a:rPr>
                <a:t>"</a:t>
              </a:r>
              <a:r>
                <a:rPr lang="en-US" sz="2400" b="0">
                  <a:solidFill>
                    <a:srgbClr val="C00000"/>
                  </a:solidFill>
                </a:rPr>
                <a:t>*</a:t>
              </a:r>
              <a:r>
                <a:rPr lang="en-US" sz="2400" b="0" noProof="1">
                  <a:solidFill>
                    <a:srgbClr val="C00000"/>
                  </a:solidFill>
                </a:rPr>
                <a:t>"</a:t>
              </a:r>
              <a:r>
                <a:rPr lang="en-US" sz="2400" b="0">
                  <a:solidFill>
                    <a:srgbClr val="C00000"/>
                  </a:solidFill>
                </a:rPr>
                <a:t> /&gt;</a:t>
              </a:r>
            </a:p>
            <a:p>
              <a:pPr marL="342900" indent="-342900" eaLnBrk="1" hangingPunct="1">
                <a:spcBef>
                  <a:spcPct val="20000"/>
                </a:spcBef>
                <a:buClr>
                  <a:schemeClr val="folHlink"/>
                </a:buClr>
                <a:buSzPct val="60000"/>
                <a:buFont typeface="Wingdings" pitchFamily="2" charset="2"/>
                <a:buNone/>
              </a:pPr>
              <a:r>
                <a:rPr lang="en-US" sz="2400" b="0">
                  <a:solidFill>
                    <a:srgbClr val="C00000"/>
                  </a:solidFill>
                </a:rPr>
                <a:t>&lt;allow users = </a:t>
              </a:r>
              <a:r>
                <a:rPr lang="en-US" sz="2400" b="0" noProof="1">
                  <a:solidFill>
                    <a:srgbClr val="C00000"/>
                  </a:solidFill>
                </a:rPr>
                <a:t>“</a:t>
              </a:r>
              <a:r>
                <a:rPr lang="en-US" sz="2400" b="0">
                  <a:solidFill>
                    <a:srgbClr val="C00000"/>
                  </a:solidFill>
                </a:rPr>
                <a:t>Alice</a:t>
              </a:r>
              <a:r>
                <a:rPr lang="en-US" sz="2400" b="0" noProof="1">
                  <a:solidFill>
                    <a:srgbClr val="C00000"/>
                  </a:solidFill>
                </a:rPr>
                <a:t>"</a:t>
              </a:r>
              <a:r>
                <a:rPr lang="en-US" sz="2400" b="0">
                  <a:solidFill>
                    <a:srgbClr val="C00000"/>
                  </a:solidFill>
                </a:rPr>
                <a:t> /&gt;</a:t>
              </a:r>
              <a:endParaRPr lang="en-US" sz="2400" b="0" noProof="1">
                <a:solidFill>
                  <a:srgbClr val="C00000"/>
                </a:solidFill>
              </a:endParaRPr>
            </a:p>
          </p:txBody>
        </p:sp>
        <p:grpSp>
          <p:nvGrpSpPr>
            <p:cNvPr id="25609" name="Group 7"/>
            <p:cNvGrpSpPr>
              <a:grpSpLocks/>
            </p:cNvGrpSpPr>
            <p:nvPr/>
          </p:nvGrpSpPr>
          <p:grpSpPr bwMode="auto">
            <a:xfrm>
              <a:off x="3120" y="1344"/>
              <a:ext cx="192" cy="1824"/>
              <a:chOff x="3120" y="1392"/>
              <a:chExt cx="192" cy="1824"/>
            </a:xfrm>
          </p:grpSpPr>
          <p:sp>
            <p:nvSpPr>
              <p:cNvPr id="25610" name="Freeform 5"/>
              <p:cNvSpPr>
                <a:spLocks/>
              </p:cNvSpPr>
              <p:nvPr/>
            </p:nvSpPr>
            <p:spPr bwMode="auto">
              <a:xfrm>
                <a:off x="3120" y="1392"/>
                <a:ext cx="192" cy="912"/>
              </a:xfrm>
              <a:custGeom>
                <a:avLst/>
                <a:gdLst>
                  <a:gd name="T0" fmla="*/ 192 w 192"/>
                  <a:gd name="T1" fmla="*/ 0 h 912"/>
                  <a:gd name="T2" fmla="*/ 96 w 192"/>
                  <a:gd name="T3" fmla="*/ 48 h 912"/>
                  <a:gd name="T4" fmla="*/ 96 w 192"/>
                  <a:gd name="T5" fmla="*/ 816 h 912"/>
                  <a:gd name="T6" fmla="*/ 0 w 192"/>
                  <a:gd name="T7" fmla="*/ 912 h 912"/>
                  <a:gd name="T8" fmla="*/ 0 60000 65536"/>
                  <a:gd name="T9" fmla="*/ 0 60000 65536"/>
                  <a:gd name="T10" fmla="*/ 0 60000 65536"/>
                  <a:gd name="T11" fmla="*/ 0 60000 65536"/>
                  <a:gd name="T12" fmla="*/ 0 w 192"/>
                  <a:gd name="T13" fmla="*/ 0 h 912"/>
                  <a:gd name="T14" fmla="*/ 192 w 192"/>
                  <a:gd name="T15" fmla="*/ 912 h 912"/>
                </a:gdLst>
                <a:ahLst/>
                <a:cxnLst>
                  <a:cxn ang="T8">
                    <a:pos x="T0" y="T1"/>
                  </a:cxn>
                  <a:cxn ang="T9">
                    <a:pos x="T2" y="T3"/>
                  </a:cxn>
                  <a:cxn ang="T10">
                    <a:pos x="T4" y="T5"/>
                  </a:cxn>
                  <a:cxn ang="T11">
                    <a:pos x="T6" y="T7"/>
                  </a:cxn>
                </a:cxnLst>
                <a:rect l="T12" t="T13" r="T14" b="T15"/>
                <a:pathLst>
                  <a:path w="192" h="912">
                    <a:moveTo>
                      <a:pt x="192" y="0"/>
                    </a:moveTo>
                    <a:lnTo>
                      <a:pt x="96" y="48"/>
                    </a:lnTo>
                    <a:lnTo>
                      <a:pt x="96" y="816"/>
                    </a:lnTo>
                    <a:lnTo>
                      <a:pt x="0" y="91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1" name="Freeform 6"/>
              <p:cNvSpPr>
                <a:spLocks/>
              </p:cNvSpPr>
              <p:nvPr/>
            </p:nvSpPr>
            <p:spPr bwMode="auto">
              <a:xfrm flipV="1">
                <a:off x="3120" y="2304"/>
                <a:ext cx="192" cy="912"/>
              </a:xfrm>
              <a:custGeom>
                <a:avLst/>
                <a:gdLst>
                  <a:gd name="T0" fmla="*/ 192 w 192"/>
                  <a:gd name="T1" fmla="*/ 0 h 912"/>
                  <a:gd name="T2" fmla="*/ 96 w 192"/>
                  <a:gd name="T3" fmla="*/ 48 h 912"/>
                  <a:gd name="T4" fmla="*/ 96 w 192"/>
                  <a:gd name="T5" fmla="*/ 816 h 912"/>
                  <a:gd name="T6" fmla="*/ 0 w 192"/>
                  <a:gd name="T7" fmla="*/ 912 h 912"/>
                  <a:gd name="T8" fmla="*/ 0 60000 65536"/>
                  <a:gd name="T9" fmla="*/ 0 60000 65536"/>
                  <a:gd name="T10" fmla="*/ 0 60000 65536"/>
                  <a:gd name="T11" fmla="*/ 0 60000 65536"/>
                  <a:gd name="T12" fmla="*/ 0 w 192"/>
                  <a:gd name="T13" fmla="*/ 0 h 912"/>
                  <a:gd name="T14" fmla="*/ 192 w 192"/>
                  <a:gd name="T15" fmla="*/ 912 h 912"/>
                </a:gdLst>
                <a:ahLst/>
                <a:cxnLst>
                  <a:cxn ang="T8">
                    <a:pos x="T0" y="T1"/>
                  </a:cxn>
                  <a:cxn ang="T9">
                    <a:pos x="T2" y="T3"/>
                  </a:cxn>
                  <a:cxn ang="T10">
                    <a:pos x="T4" y="T5"/>
                  </a:cxn>
                  <a:cxn ang="T11">
                    <a:pos x="T6" y="T7"/>
                  </a:cxn>
                </a:cxnLst>
                <a:rect l="T12" t="T13" r="T14" b="T15"/>
                <a:pathLst>
                  <a:path w="192" h="912">
                    <a:moveTo>
                      <a:pt x="192" y="0"/>
                    </a:moveTo>
                    <a:lnTo>
                      <a:pt x="96" y="48"/>
                    </a:lnTo>
                    <a:lnTo>
                      <a:pt x="96" y="816"/>
                    </a:lnTo>
                    <a:lnTo>
                      <a:pt x="0" y="91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612361" name="AutoShape 9"/>
          <p:cNvSpPr>
            <a:spLocks noChangeArrowheads="1"/>
          </p:cNvSpPr>
          <p:nvPr/>
        </p:nvSpPr>
        <p:spPr bwMode="auto">
          <a:xfrm>
            <a:off x="2743200" y="2362200"/>
            <a:ext cx="2362200" cy="685800"/>
          </a:xfrm>
          <a:prstGeom prst="wedgeEllipseCallout">
            <a:avLst>
              <a:gd name="adj1" fmla="val 3829"/>
              <a:gd name="adj2" fmla="val 113426"/>
            </a:avLst>
          </a:prstGeom>
          <a:solidFill>
            <a:srgbClr val="CCECFF"/>
          </a:solidFill>
          <a:ln w="9525">
            <a:solidFill>
              <a:schemeClr val="tx1"/>
            </a:solidFill>
            <a:miter lim="800000"/>
            <a:headEnd/>
            <a:tailEnd/>
          </a:ln>
        </p:spPr>
        <p:txBody>
          <a:bodyPr/>
          <a:lstStyle/>
          <a:p>
            <a:pPr algn="ctr">
              <a:lnSpc>
                <a:spcPct val="70000"/>
              </a:lnSpc>
            </a:pPr>
            <a:r>
              <a:rPr lang="en-US" b="0"/>
              <a:t>? unauthenticated</a:t>
            </a:r>
          </a:p>
        </p:txBody>
      </p:sp>
      <p:sp>
        <p:nvSpPr>
          <p:cNvPr id="612362" name="AutoShape 10"/>
          <p:cNvSpPr>
            <a:spLocks noChangeArrowheads="1"/>
          </p:cNvSpPr>
          <p:nvPr/>
        </p:nvSpPr>
        <p:spPr bwMode="auto">
          <a:xfrm>
            <a:off x="6858000" y="1524000"/>
            <a:ext cx="838200" cy="533400"/>
          </a:xfrm>
          <a:prstGeom prst="wedgeEllipseCallout">
            <a:avLst>
              <a:gd name="adj1" fmla="val 24241"/>
              <a:gd name="adj2" fmla="val 66069"/>
            </a:avLst>
          </a:prstGeom>
          <a:solidFill>
            <a:srgbClr val="CCECFF"/>
          </a:solidFill>
          <a:ln w="9525">
            <a:solidFill>
              <a:schemeClr val="tx1"/>
            </a:solidFill>
            <a:miter lim="800000"/>
            <a:headEnd/>
            <a:tailEnd/>
          </a:ln>
        </p:spPr>
        <p:txBody>
          <a:bodyPr/>
          <a:lstStyle/>
          <a:p>
            <a:pPr algn="ctr">
              <a:lnSpc>
                <a:spcPct val="70000"/>
              </a:lnSpc>
            </a:pPr>
            <a:r>
              <a:rPr lang="en-US" b="0"/>
              <a:t>*</a:t>
            </a:r>
            <a:br>
              <a:rPr lang="en-US" b="0"/>
            </a:br>
            <a:r>
              <a:rPr lang="en-US" b="0"/>
              <a:t>all</a:t>
            </a:r>
          </a:p>
        </p:txBody>
      </p:sp>
    </p:spTree>
    <p:extLst>
      <p:ext uri="{BB962C8B-B14F-4D97-AF65-F5344CB8AC3E}">
        <p14:creationId xmlns:p14="http://schemas.microsoft.com/office/powerpoint/2010/main" val="3524159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12361"/>
                                        </p:tgtEl>
                                        <p:attrNameLst>
                                          <p:attrName>style.visibility</p:attrName>
                                        </p:attrNameLst>
                                      </p:cBhvr>
                                      <p:to>
                                        <p:strVal val="visible"/>
                                      </p:to>
                                    </p:set>
                                    <p:animEffect transition="in" filter="wipe(down)">
                                      <p:cBhvr>
                                        <p:cTn id="7" dur="500"/>
                                        <p:tgtEl>
                                          <p:spTgt spid="612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2000"/>
                                        <p:tgtEl>
                                          <p:spTgt spid="612361"/>
                                        </p:tgtEl>
                                      </p:cBhvr>
                                    </p:animEffect>
                                    <p:set>
                                      <p:cBhvr>
                                        <p:cTn id="12" dur="1" fill="hold">
                                          <p:stCondLst>
                                            <p:cond delay="1999"/>
                                          </p:stCondLst>
                                        </p:cTn>
                                        <p:tgtEl>
                                          <p:spTgt spid="612361"/>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612362"/>
                                        </p:tgtEl>
                                        <p:attrNameLst>
                                          <p:attrName>style.visibility</p:attrName>
                                        </p:attrNameLst>
                                      </p:cBhvr>
                                      <p:to>
                                        <p:strVal val="visible"/>
                                      </p:to>
                                    </p:set>
                                    <p:animEffect transition="in" filter="wipe(down)">
                                      <p:cBhvr>
                                        <p:cTn id="19" dur="500"/>
                                        <p:tgtEl>
                                          <p:spTgt spid="612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61" grpId="0" animBg="1"/>
      <p:bldP spid="612361" grpId="1" animBg="1"/>
      <p:bldP spid="61236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0678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8636827-168E-4E9C-AF74-765D5DA0B5A3}" type="slidenum">
              <a:rPr lang="en-US" b="0" smtClean="0">
                <a:solidFill>
                  <a:schemeClr val="tx2"/>
                </a:solidFill>
              </a:rPr>
              <a:pPr/>
              <a:t>34</a:t>
            </a:fld>
            <a:endParaRPr lang="en-US" b="0" smtClean="0">
              <a:solidFill>
                <a:schemeClr val="tx2"/>
              </a:solidFill>
            </a:endParaRPr>
          </a:p>
        </p:txBody>
      </p:sp>
      <p:sp>
        <p:nvSpPr>
          <p:cNvPr id="26628" name="Rectangle 2"/>
          <p:cNvSpPr>
            <a:spLocks noGrp="1" noChangeArrowheads="1"/>
          </p:cNvSpPr>
          <p:nvPr>
            <p:ph type="title"/>
          </p:nvPr>
        </p:nvSpPr>
        <p:spPr>
          <a:xfrm>
            <a:off x="1447800" y="76200"/>
            <a:ext cx="7620000" cy="623888"/>
          </a:xfrm>
        </p:spPr>
        <p:txBody>
          <a:bodyPr/>
          <a:lstStyle/>
          <a:p>
            <a:pPr algn="ctr" eaLnBrk="1" hangingPunct="1"/>
            <a:r>
              <a:rPr lang="en-US" sz="2800" b="0" noProof="1" smtClean="0">
                <a:solidFill>
                  <a:schemeClr val="folHlink"/>
                </a:solidFill>
              </a:rPr>
              <a:t>Apply &lt;</a:t>
            </a:r>
            <a:r>
              <a:rPr lang="en-US" sz="2800" b="0" smtClean="0">
                <a:solidFill>
                  <a:schemeClr val="folHlink"/>
                </a:solidFill>
              </a:rPr>
              <a:t>allow</a:t>
            </a:r>
            <a:r>
              <a:rPr lang="en-US" sz="2800" b="0" noProof="1" smtClean="0">
                <a:solidFill>
                  <a:schemeClr val="folHlink"/>
                </a:solidFill>
              </a:rPr>
              <a:t> users="</a:t>
            </a:r>
            <a:r>
              <a:rPr lang="en-US" sz="2800" b="0" smtClean="0">
                <a:solidFill>
                  <a:schemeClr val="folHlink"/>
                </a:solidFill>
              </a:rPr>
              <a:t>*</a:t>
            </a:r>
            <a:r>
              <a:rPr lang="en-US" sz="2800" b="0" noProof="1" smtClean="0">
                <a:solidFill>
                  <a:schemeClr val="folHlink"/>
                </a:solidFill>
              </a:rPr>
              <a:t>" /&gt;</a:t>
            </a:r>
            <a:endParaRPr lang="en-US" sz="2800" b="0" smtClean="0">
              <a:solidFill>
                <a:schemeClr val="folHlink"/>
              </a:solidFill>
            </a:endParaRPr>
          </a:p>
        </p:txBody>
      </p:sp>
      <p:sp>
        <p:nvSpPr>
          <p:cNvPr id="26629" name="Rectangle 7"/>
          <p:cNvSpPr>
            <a:spLocks noChangeArrowheads="1"/>
          </p:cNvSpPr>
          <p:nvPr/>
        </p:nvSpPr>
        <p:spPr bwMode="auto">
          <a:xfrm>
            <a:off x="990600" y="914400"/>
            <a:ext cx="5181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None/>
            </a:pPr>
            <a:r>
              <a:rPr lang="en-US" sz="2400" b="0" noProof="1"/>
              <a:t>&lt;configuration&gt;</a:t>
            </a:r>
            <a:r>
              <a:rPr lang="en-US" sz="2400" b="0"/>
              <a:t> </a:t>
            </a:r>
            <a:r>
              <a:rPr lang="en-US" sz="2400" b="0" noProof="1"/>
              <a:t>&lt;system.web&gt;</a:t>
            </a:r>
          </a:p>
          <a:p>
            <a:pPr marL="342900" indent="-342900" eaLnBrk="1" hangingPunct="1">
              <a:spcBef>
                <a:spcPct val="20000"/>
              </a:spcBef>
              <a:buClr>
                <a:schemeClr val="folHlink"/>
              </a:buClr>
              <a:buSzPct val="60000"/>
              <a:buFont typeface="Wingdings" pitchFamily="2" charset="2"/>
              <a:buNone/>
            </a:pPr>
            <a:r>
              <a:rPr lang="en-US" sz="2400" b="0"/>
              <a:t>		</a:t>
            </a:r>
            <a:r>
              <a:rPr lang="en-US" sz="2400" b="0" noProof="1"/>
              <a:t>&lt;authorization&gt;</a:t>
            </a:r>
          </a:p>
          <a:p>
            <a:pPr marL="342900" indent="-342900" eaLnBrk="1" hangingPunct="1">
              <a:spcBef>
                <a:spcPct val="20000"/>
              </a:spcBef>
              <a:buClr>
                <a:schemeClr val="folHlink"/>
              </a:buClr>
              <a:buSzPct val="60000"/>
              <a:buFont typeface="Wingdings" pitchFamily="2" charset="2"/>
              <a:buNone/>
            </a:pPr>
            <a:r>
              <a:rPr lang="en-US" sz="2400" b="0"/>
              <a:t>			</a:t>
            </a:r>
            <a:r>
              <a:rPr lang="en-US" sz="2400" noProof="1">
                <a:solidFill>
                  <a:srgbClr val="C00000"/>
                </a:solidFill>
              </a:rPr>
              <a:t>&lt;</a:t>
            </a:r>
            <a:r>
              <a:rPr lang="en-US" sz="2400">
                <a:solidFill>
                  <a:srgbClr val="C00000"/>
                </a:solidFill>
              </a:rPr>
              <a:t>allow</a:t>
            </a:r>
            <a:r>
              <a:rPr lang="en-US" sz="2400" noProof="1">
                <a:solidFill>
                  <a:srgbClr val="C00000"/>
                </a:solidFill>
              </a:rPr>
              <a:t> users=</a:t>
            </a:r>
            <a:r>
              <a:rPr lang="en-US" sz="2400" b="0" noProof="1">
                <a:solidFill>
                  <a:srgbClr val="C00000"/>
                </a:solidFill>
              </a:rPr>
              <a:t>"</a:t>
            </a:r>
            <a:r>
              <a:rPr lang="en-US" sz="2400">
                <a:solidFill>
                  <a:srgbClr val="C00000"/>
                </a:solidFill>
              </a:rPr>
              <a:t>*</a:t>
            </a:r>
            <a:r>
              <a:rPr lang="en-US" sz="2400" b="0" noProof="1">
                <a:solidFill>
                  <a:srgbClr val="C00000"/>
                </a:solidFill>
              </a:rPr>
              <a:t>"</a:t>
            </a:r>
            <a:r>
              <a:rPr lang="en-US" sz="2400" noProof="1">
                <a:solidFill>
                  <a:srgbClr val="C00000"/>
                </a:solidFill>
              </a:rPr>
              <a:t> /&gt;</a:t>
            </a:r>
          </a:p>
          <a:p>
            <a:pPr marL="342900" indent="-342900" eaLnBrk="1" hangingPunct="1">
              <a:spcBef>
                <a:spcPct val="20000"/>
              </a:spcBef>
              <a:buClr>
                <a:schemeClr val="folHlink"/>
              </a:buClr>
              <a:buSzPct val="60000"/>
              <a:buFont typeface="Wingdings" pitchFamily="2" charset="2"/>
              <a:buNone/>
            </a:pPr>
            <a:r>
              <a:rPr lang="en-US" sz="2400" b="0"/>
              <a:t>		</a:t>
            </a:r>
            <a:r>
              <a:rPr lang="en-US" sz="2400" b="0" noProof="1"/>
              <a:t>&lt;/authorization&gt;</a:t>
            </a:r>
          </a:p>
          <a:p>
            <a:pPr marL="342900" indent="-342900" eaLnBrk="1" hangingPunct="1">
              <a:spcBef>
                <a:spcPct val="20000"/>
              </a:spcBef>
              <a:buClr>
                <a:schemeClr val="folHlink"/>
              </a:buClr>
              <a:buSzPct val="60000"/>
              <a:buFont typeface="Wingdings" pitchFamily="2" charset="2"/>
              <a:buNone/>
            </a:pPr>
            <a:r>
              <a:rPr lang="en-US" sz="2400" b="0"/>
              <a:t>	</a:t>
            </a:r>
            <a:r>
              <a:rPr lang="en-US" sz="2400" b="0" noProof="1"/>
              <a:t>&lt;/system.web&gt;</a:t>
            </a:r>
            <a:r>
              <a:rPr lang="en-US" sz="2400" b="0"/>
              <a:t> </a:t>
            </a:r>
            <a:r>
              <a:rPr lang="en-US" sz="2400" b="0" noProof="1"/>
              <a:t>&lt;/configuration&gt;</a:t>
            </a:r>
            <a:endParaRPr lang="en-US" sz="2400" b="0"/>
          </a:p>
        </p:txBody>
      </p:sp>
      <p:sp>
        <p:nvSpPr>
          <p:cNvPr id="6" name="Rounded Rectangular Callout 5"/>
          <p:cNvSpPr>
            <a:spLocks noChangeArrowheads="1"/>
          </p:cNvSpPr>
          <p:nvPr/>
        </p:nvSpPr>
        <p:spPr bwMode="auto">
          <a:xfrm>
            <a:off x="5181600" y="5672138"/>
            <a:ext cx="3581400" cy="1066800"/>
          </a:xfrm>
          <a:prstGeom prst="wedgeRoundRectCallout">
            <a:avLst>
              <a:gd name="adj1" fmla="val -171431"/>
              <a:gd name="adj2" fmla="val -105079"/>
              <a:gd name="adj3" fmla="val 16667"/>
            </a:avLst>
          </a:prstGeom>
          <a:solidFill>
            <a:schemeClr val="accent1"/>
          </a:solidFill>
          <a:ln w="9525" algn="ctr">
            <a:solidFill>
              <a:schemeClr val="tx1"/>
            </a:solidFill>
            <a:round/>
            <a:headEnd/>
            <a:tailEnd/>
          </a:ln>
        </p:spPr>
        <p:txBody>
          <a:bodyPr/>
          <a:lstStyle/>
          <a:p>
            <a:r>
              <a:rPr lang="en-US" b="0"/>
              <a:t>You will enter the protected page without being identified, and thus, your name cannot be printed.</a:t>
            </a:r>
          </a:p>
        </p:txBody>
      </p:sp>
    </p:spTree>
    <p:extLst>
      <p:ext uri="{BB962C8B-B14F-4D97-AF65-F5344CB8AC3E}">
        <p14:creationId xmlns:p14="http://schemas.microsoft.com/office/powerpoint/2010/main" val="3923746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800" smtClean="0"/>
              <a:t>Different Pages with Different Authorizations</a:t>
            </a:r>
          </a:p>
        </p:txBody>
      </p:sp>
      <p:sp>
        <p:nvSpPr>
          <p:cNvPr id="27651" name="Content Placeholder 2"/>
          <p:cNvSpPr>
            <a:spLocks noGrp="1"/>
          </p:cNvSpPr>
          <p:nvPr>
            <p:ph idx="1"/>
          </p:nvPr>
        </p:nvSpPr>
        <p:spPr>
          <a:xfrm>
            <a:off x="152400" y="1189038"/>
            <a:ext cx="8915400" cy="1020762"/>
          </a:xfrm>
        </p:spPr>
        <p:txBody>
          <a:bodyPr/>
          <a:lstStyle/>
          <a:p>
            <a:r>
              <a:rPr lang="en-US" sz="2400" smtClean="0"/>
              <a:t>How Do You Create Different Pages with Different Authorizations?</a:t>
            </a:r>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9C78C57-730D-40CA-B90F-5EBC0F5DD5C3}" type="slidenum">
              <a:rPr lang="en-US" b="0" smtClean="0">
                <a:solidFill>
                  <a:schemeClr val="tx2"/>
                </a:solidFill>
              </a:rPr>
              <a:pPr/>
              <a:t>35</a:t>
            </a:fld>
            <a:endParaRPr lang="en-US" b="0" smtClean="0">
              <a:solidFill>
                <a:schemeClr val="tx2"/>
              </a:solidFill>
            </a:endParaRPr>
          </a:p>
        </p:txBody>
      </p:sp>
      <p:sp>
        <p:nvSpPr>
          <p:cNvPr id="27653" name="AutoShape 3"/>
          <p:cNvSpPr>
            <a:spLocks noChangeArrowheads="1"/>
          </p:cNvSpPr>
          <p:nvPr/>
        </p:nvSpPr>
        <p:spPr bwMode="auto">
          <a:xfrm>
            <a:off x="2851150" y="2414588"/>
            <a:ext cx="2743200" cy="1779587"/>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27654" name="Freeform 4"/>
          <p:cNvSpPr>
            <a:spLocks/>
          </p:cNvSpPr>
          <p:nvPr/>
        </p:nvSpPr>
        <p:spPr bwMode="auto">
          <a:xfrm>
            <a:off x="2851150" y="2057400"/>
            <a:ext cx="1427163" cy="357188"/>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5" name="Text Box 6"/>
          <p:cNvSpPr txBox="1">
            <a:spLocks noChangeArrowheads="1"/>
          </p:cNvSpPr>
          <p:nvPr/>
        </p:nvSpPr>
        <p:spPr bwMode="auto">
          <a:xfrm>
            <a:off x="4337050" y="1981200"/>
            <a:ext cx="1544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FormsSecurity</a:t>
            </a:r>
          </a:p>
        </p:txBody>
      </p:sp>
      <p:sp>
        <p:nvSpPr>
          <p:cNvPr id="27656" name="Rectangle 7"/>
          <p:cNvSpPr>
            <a:spLocks noChangeArrowheads="1"/>
          </p:cNvSpPr>
          <p:nvPr/>
        </p:nvSpPr>
        <p:spPr bwMode="auto">
          <a:xfrm>
            <a:off x="3124200" y="3436938"/>
            <a:ext cx="1154113" cy="593725"/>
          </a:xfrm>
          <a:prstGeom prst="rect">
            <a:avLst/>
          </a:prstGeom>
          <a:solidFill>
            <a:schemeClr val="accent1"/>
          </a:solidFill>
          <a:ln w="9525">
            <a:solidFill>
              <a:schemeClr val="tx1"/>
            </a:solidFill>
            <a:miter lim="800000"/>
            <a:headEnd/>
            <a:tailEnd/>
          </a:ln>
        </p:spPr>
        <p:txBody>
          <a:bodyPr wrap="none" anchor="ctr"/>
          <a:lstStyle/>
          <a:p>
            <a:pPr algn="ctr"/>
            <a:r>
              <a:rPr lang="en-US" b="0"/>
              <a:t>Login</a:t>
            </a:r>
          </a:p>
          <a:p>
            <a:pPr algn="ctr"/>
            <a:r>
              <a:rPr lang="en-US" b="0"/>
              <a:t>.aspx</a:t>
            </a:r>
          </a:p>
        </p:txBody>
      </p:sp>
      <p:sp>
        <p:nvSpPr>
          <p:cNvPr id="27657" name="Rectangle 8"/>
          <p:cNvSpPr>
            <a:spLocks noChangeArrowheads="1"/>
          </p:cNvSpPr>
          <p:nvPr/>
        </p:nvSpPr>
        <p:spPr bwMode="auto">
          <a:xfrm>
            <a:off x="3124200" y="2743200"/>
            <a:ext cx="1154113" cy="593725"/>
          </a:xfrm>
          <a:prstGeom prst="rect">
            <a:avLst/>
          </a:prstGeom>
          <a:solidFill>
            <a:schemeClr val="accent1"/>
          </a:solidFill>
          <a:ln w="9525">
            <a:solidFill>
              <a:schemeClr val="tx1"/>
            </a:solidFill>
            <a:miter lim="800000"/>
            <a:headEnd/>
            <a:tailEnd/>
          </a:ln>
        </p:spPr>
        <p:txBody>
          <a:bodyPr wrap="none" anchor="ctr"/>
          <a:lstStyle/>
          <a:p>
            <a:pPr algn="ctr"/>
            <a:r>
              <a:rPr lang="en-US" b="0"/>
              <a:t>Default</a:t>
            </a:r>
          </a:p>
          <a:p>
            <a:pPr algn="ctr"/>
            <a:r>
              <a:rPr lang="en-US" b="0"/>
              <a:t>.aspx</a:t>
            </a:r>
          </a:p>
        </p:txBody>
      </p:sp>
      <p:sp>
        <p:nvSpPr>
          <p:cNvPr id="27658" name="Rectangle 13"/>
          <p:cNvSpPr>
            <a:spLocks noChangeArrowheads="1"/>
          </p:cNvSpPr>
          <p:nvPr/>
        </p:nvSpPr>
        <p:spPr bwMode="auto">
          <a:xfrm>
            <a:off x="4495800" y="2759075"/>
            <a:ext cx="793750" cy="593725"/>
          </a:xfrm>
          <a:prstGeom prst="rect">
            <a:avLst/>
          </a:prstGeom>
          <a:solidFill>
            <a:srgbClr val="AFEFE9"/>
          </a:solidFill>
          <a:ln w="9525">
            <a:solidFill>
              <a:schemeClr val="tx1"/>
            </a:solidFill>
            <a:miter lim="800000"/>
            <a:headEnd/>
            <a:tailEnd/>
          </a:ln>
        </p:spPr>
        <p:txBody>
          <a:bodyPr wrap="none" anchor="ctr"/>
          <a:lstStyle/>
          <a:p>
            <a:pPr algn="ctr"/>
            <a:r>
              <a:rPr lang="en-US" b="0"/>
              <a:t>Web</a:t>
            </a:r>
          </a:p>
          <a:p>
            <a:pPr algn="ctr"/>
            <a:r>
              <a:rPr lang="en-US" b="0"/>
              <a:t>.Config</a:t>
            </a:r>
          </a:p>
        </p:txBody>
      </p:sp>
      <p:sp>
        <p:nvSpPr>
          <p:cNvPr id="27659" name="AutoShape 14"/>
          <p:cNvSpPr>
            <a:spLocks noChangeArrowheads="1"/>
          </p:cNvSpPr>
          <p:nvPr/>
        </p:nvSpPr>
        <p:spPr bwMode="auto">
          <a:xfrm>
            <a:off x="1301750" y="5173663"/>
            <a:ext cx="2438400" cy="1524000"/>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27660" name="Freeform 15"/>
          <p:cNvSpPr>
            <a:spLocks/>
          </p:cNvSpPr>
          <p:nvPr/>
        </p:nvSpPr>
        <p:spPr bwMode="auto">
          <a:xfrm>
            <a:off x="1301750" y="4945063"/>
            <a:ext cx="1098550" cy="228600"/>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1" name="Rectangle 18"/>
          <p:cNvSpPr>
            <a:spLocks noChangeArrowheads="1"/>
          </p:cNvSpPr>
          <p:nvPr/>
        </p:nvSpPr>
        <p:spPr bwMode="auto">
          <a:xfrm>
            <a:off x="1454150" y="5783263"/>
            <a:ext cx="1371600" cy="593725"/>
          </a:xfrm>
          <a:prstGeom prst="rect">
            <a:avLst/>
          </a:prstGeom>
          <a:solidFill>
            <a:schemeClr val="accent1"/>
          </a:solidFill>
          <a:ln w="9525">
            <a:solidFill>
              <a:schemeClr val="tx1"/>
            </a:solidFill>
            <a:miter lim="800000"/>
            <a:headEnd/>
            <a:tailEnd/>
          </a:ln>
        </p:spPr>
        <p:txBody>
          <a:bodyPr wrap="none" anchor="ctr"/>
          <a:lstStyle/>
          <a:p>
            <a:pPr algn="ctr"/>
            <a:r>
              <a:rPr lang="en-US" b="0"/>
              <a:t>Staff.aspx</a:t>
            </a:r>
          </a:p>
        </p:txBody>
      </p:sp>
      <p:sp>
        <p:nvSpPr>
          <p:cNvPr id="27662" name="Rectangle 19"/>
          <p:cNvSpPr>
            <a:spLocks noChangeArrowheads="1"/>
          </p:cNvSpPr>
          <p:nvPr/>
        </p:nvSpPr>
        <p:spPr bwMode="auto">
          <a:xfrm>
            <a:off x="2901950" y="5783263"/>
            <a:ext cx="793750" cy="593725"/>
          </a:xfrm>
          <a:prstGeom prst="rect">
            <a:avLst/>
          </a:prstGeom>
          <a:solidFill>
            <a:srgbClr val="FF0000"/>
          </a:solidFill>
          <a:ln w="9525">
            <a:solidFill>
              <a:schemeClr val="tx1"/>
            </a:solidFill>
            <a:miter lim="800000"/>
            <a:headEnd/>
            <a:tailEnd/>
          </a:ln>
        </p:spPr>
        <p:txBody>
          <a:bodyPr wrap="none" anchor="ctr"/>
          <a:lstStyle/>
          <a:p>
            <a:pPr algn="ctr"/>
            <a:r>
              <a:rPr lang="en-US" b="0">
                <a:solidFill>
                  <a:schemeClr val="bg1"/>
                </a:solidFill>
              </a:rPr>
              <a:t>Web</a:t>
            </a:r>
          </a:p>
          <a:p>
            <a:pPr algn="ctr"/>
            <a:r>
              <a:rPr lang="en-US" b="0">
                <a:solidFill>
                  <a:schemeClr val="bg1"/>
                </a:solidFill>
              </a:rPr>
              <a:t>.Config</a:t>
            </a:r>
          </a:p>
        </p:txBody>
      </p:sp>
      <p:cxnSp>
        <p:nvCxnSpPr>
          <p:cNvPr id="27663" name="AutoShape 32"/>
          <p:cNvCxnSpPr>
            <a:cxnSpLocks noChangeShapeType="1"/>
            <a:stCxn id="27653" idx="2"/>
            <a:endCxn id="27659" idx="0"/>
          </p:cNvCxnSpPr>
          <p:nvPr/>
        </p:nvCxnSpPr>
        <p:spPr bwMode="auto">
          <a:xfrm rot="5400000">
            <a:off x="2882106" y="3833019"/>
            <a:ext cx="979488" cy="17018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AutoShape 38"/>
          <p:cNvSpPr>
            <a:spLocks noChangeArrowheads="1"/>
          </p:cNvSpPr>
          <p:nvPr/>
        </p:nvSpPr>
        <p:spPr bwMode="auto">
          <a:xfrm>
            <a:off x="571500" y="3711575"/>
            <a:ext cx="1828800" cy="669925"/>
          </a:xfrm>
          <a:prstGeom prst="wedgeRoundRectCallout">
            <a:avLst>
              <a:gd name="adj1" fmla="val 112694"/>
              <a:gd name="adj2" fmla="val 263833"/>
              <a:gd name="adj3" fmla="val 16667"/>
            </a:avLst>
          </a:prstGeom>
          <a:solidFill>
            <a:schemeClr val="bg1"/>
          </a:solidFill>
          <a:ln w="9525">
            <a:solidFill>
              <a:schemeClr val="tx1"/>
            </a:solidFill>
            <a:miter lim="800000"/>
            <a:headEnd/>
            <a:tailEnd/>
          </a:ln>
        </p:spPr>
        <p:txBody>
          <a:bodyPr/>
          <a:lstStyle/>
          <a:p>
            <a:pPr algn="ctr"/>
            <a:r>
              <a:rPr lang="en-US" b="0"/>
              <a:t>Web.config </a:t>
            </a:r>
            <a:r>
              <a:rPr lang="en-US"/>
              <a:t>Authorization1</a:t>
            </a:r>
          </a:p>
        </p:txBody>
      </p:sp>
      <p:sp>
        <p:nvSpPr>
          <p:cNvPr id="27665" name="Text Box 39"/>
          <p:cNvSpPr txBox="1">
            <a:spLocks noChangeArrowheads="1"/>
          </p:cNvSpPr>
          <p:nvPr/>
        </p:nvSpPr>
        <p:spPr bwMode="auto">
          <a:xfrm>
            <a:off x="1301750" y="5173663"/>
            <a:ext cx="628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Staff</a:t>
            </a:r>
          </a:p>
        </p:txBody>
      </p:sp>
      <p:sp>
        <p:nvSpPr>
          <p:cNvPr id="27666" name="AutoShape 14"/>
          <p:cNvSpPr>
            <a:spLocks noChangeArrowheads="1"/>
          </p:cNvSpPr>
          <p:nvPr/>
        </p:nvSpPr>
        <p:spPr bwMode="auto">
          <a:xfrm>
            <a:off x="4803775" y="5173663"/>
            <a:ext cx="2438400" cy="1524000"/>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27667" name="Freeform 15"/>
          <p:cNvSpPr>
            <a:spLocks/>
          </p:cNvSpPr>
          <p:nvPr/>
        </p:nvSpPr>
        <p:spPr bwMode="auto">
          <a:xfrm>
            <a:off x="4803775" y="4945063"/>
            <a:ext cx="1098550" cy="228600"/>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8" name="Rectangle 18"/>
          <p:cNvSpPr>
            <a:spLocks noChangeArrowheads="1"/>
          </p:cNvSpPr>
          <p:nvPr/>
        </p:nvSpPr>
        <p:spPr bwMode="auto">
          <a:xfrm>
            <a:off x="4956175" y="5783263"/>
            <a:ext cx="1371600" cy="593725"/>
          </a:xfrm>
          <a:prstGeom prst="rect">
            <a:avLst/>
          </a:prstGeom>
          <a:solidFill>
            <a:schemeClr val="accent1"/>
          </a:solidFill>
          <a:ln w="9525">
            <a:solidFill>
              <a:schemeClr val="tx1"/>
            </a:solidFill>
            <a:miter lim="800000"/>
            <a:headEnd/>
            <a:tailEnd/>
          </a:ln>
        </p:spPr>
        <p:txBody>
          <a:bodyPr wrap="none" anchor="ctr"/>
          <a:lstStyle/>
          <a:p>
            <a:pPr algn="ctr"/>
            <a:r>
              <a:rPr lang="en-US" b="0"/>
              <a:t>Student</a:t>
            </a:r>
          </a:p>
          <a:p>
            <a:pPr algn="ctr"/>
            <a:r>
              <a:rPr lang="en-US" b="0"/>
              <a:t>.aspx</a:t>
            </a:r>
          </a:p>
        </p:txBody>
      </p:sp>
      <p:sp>
        <p:nvSpPr>
          <p:cNvPr id="27669" name="Rectangle 19"/>
          <p:cNvSpPr>
            <a:spLocks noChangeArrowheads="1"/>
          </p:cNvSpPr>
          <p:nvPr/>
        </p:nvSpPr>
        <p:spPr bwMode="auto">
          <a:xfrm>
            <a:off x="6403975" y="5783263"/>
            <a:ext cx="793750" cy="593725"/>
          </a:xfrm>
          <a:prstGeom prst="rect">
            <a:avLst/>
          </a:prstGeom>
          <a:solidFill>
            <a:srgbClr val="FF0000"/>
          </a:solidFill>
          <a:ln w="9525">
            <a:solidFill>
              <a:schemeClr val="tx1"/>
            </a:solidFill>
            <a:miter lim="800000"/>
            <a:headEnd/>
            <a:tailEnd/>
          </a:ln>
        </p:spPr>
        <p:txBody>
          <a:bodyPr wrap="none" anchor="ctr"/>
          <a:lstStyle/>
          <a:p>
            <a:pPr algn="ctr"/>
            <a:r>
              <a:rPr lang="en-US" b="0">
                <a:solidFill>
                  <a:schemeClr val="bg1"/>
                </a:solidFill>
              </a:rPr>
              <a:t>Web</a:t>
            </a:r>
          </a:p>
          <a:p>
            <a:pPr algn="ctr"/>
            <a:r>
              <a:rPr lang="en-US" b="0">
                <a:solidFill>
                  <a:schemeClr val="bg1"/>
                </a:solidFill>
              </a:rPr>
              <a:t>.Config</a:t>
            </a:r>
          </a:p>
        </p:txBody>
      </p:sp>
      <p:sp>
        <p:nvSpPr>
          <p:cNvPr id="27670" name="Text Box 39"/>
          <p:cNvSpPr txBox="1">
            <a:spLocks noChangeArrowheads="1"/>
          </p:cNvSpPr>
          <p:nvPr/>
        </p:nvSpPr>
        <p:spPr bwMode="auto">
          <a:xfrm>
            <a:off x="4803775" y="5173663"/>
            <a:ext cx="890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Student</a:t>
            </a:r>
          </a:p>
        </p:txBody>
      </p:sp>
      <p:sp>
        <p:nvSpPr>
          <p:cNvPr id="25" name="AutoShape 38"/>
          <p:cNvSpPr>
            <a:spLocks noChangeArrowheads="1"/>
          </p:cNvSpPr>
          <p:nvPr/>
        </p:nvSpPr>
        <p:spPr bwMode="auto">
          <a:xfrm>
            <a:off x="6553200" y="3376613"/>
            <a:ext cx="1828800" cy="669925"/>
          </a:xfrm>
          <a:prstGeom prst="wedgeRoundRectCallout">
            <a:avLst>
              <a:gd name="adj1" fmla="val -49005"/>
              <a:gd name="adj2" fmla="val 317560"/>
              <a:gd name="adj3" fmla="val 16667"/>
            </a:avLst>
          </a:prstGeom>
          <a:solidFill>
            <a:schemeClr val="bg1"/>
          </a:solidFill>
          <a:ln w="9525">
            <a:solidFill>
              <a:schemeClr val="tx1"/>
            </a:solidFill>
            <a:miter lim="800000"/>
            <a:headEnd/>
            <a:tailEnd/>
          </a:ln>
        </p:spPr>
        <p:txBody>
          <a:bodyPr/>
          <a:lstStyle/>
          <a:p>
            <a:pPr algn="ctr"/>
            <a:r>
              <a:rPr lang="en-US" b="0"/>
              <a:t>Web.config </a:t>
            </a:r>
            <a:r>
              <a:rPr lang="en-US"/>
              <a:t>Authorization2</a:t>
            </a:r>
          </a:p>
        </p:txBody>
      </p:sp>
      <p:cxnSp>
        <p:nvCxnSpPr>
          <p:cNvPr id="27672" name="AutoShape 32"/>
          <p:cNvCxnSpPr>
            <a:cxnSpLocks noChangeShapeType="1"/>
            <a:stCxn id="27653" idx="2"/>
            <a:endCxn id="27666" idx="0"/>
          </p:cNvCxnSpPr>
          <p:nvPr/>
        </p:nvCxnSpPr>
        <p:spPr bwMode="auto">
          <a:xfrm rot="16200000" flipH="1">
            <a:off x="4633119" y="3783806"/>
            <a:ext cx="979488" cy="180022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52108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Applying for a Bank Account</a:t>
            </a:r>
            <a:endParaRPr lang="en-US" dirty="0"/>
          </a:p>
        </p:txBody>
      </p:sp>
      <p:sp>
        <p:nvSpPr>
          <p:cNvPr id="3" name="Content Placeholder 2"/>
          <p:cNvSpPr>
            <a:spLocks noGrp="1"/>
          </p:cNvSpPr>
          <p:nvPr>
            <p:ph idx="1"/>
          </p:nvPr>
        </p:nvSpPr>
        <p:spPr>
          <a:xfrm>
            <a:off x="3050822" y="846888"/>
            <a:ext cx="4599002" cy="1967382"/>
          </a:xfrm>
        </p:spPr>
        <p:txBody>
          <a:bodyPr/>
          <a:lstStyle/>
          <a:p>
            <a:r>
              <a:rPr lang="en-US" sz="2400" dirty="0" smtClean="0"/>
              <a:t>Apply for Access</a:t>
            </a:r>
          </a:p>
          <a:p>
            <a:r>
              <a:rPr lang="en-US" sz="2400" dirty="0" smtClean="0"/>
              <a:t>Check Credential</a:t>
            </a:r>
          </a:p>
          <a:p>
            <a:r>
              <a:rPr lang="en-US" sz="2400" dirty="0" smtClean="0"/>
              <a:t>Issue an ID / User Name</a:t>
            </a:r>
          </a:p>
          <a:p>
            <a:r>
              <a:rPr lang="en-US" sz="2400" dirty="0" smtClean="0"/>
              <a:t>Use ID to </a:t>
            </a:r>
            <a:r>
              <a:rPr lang="en-US" sz="2400" dirty="0"/>
              <a:t>C</a:t>
            </a:r>
            <a:r>
              <a:rPr lang="en-US" sz="2400" dirty="0" smtClean="0"/>
              <a:t>reate Account</a:t>
            </a:r>
            <a:endParaRPr lang="en-US" sz="2400"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36</a:t>
            </a:fld>
            <a:endParaRPr lang="en-US"/>
          </a:p>
        </p:txBody>
      </p:sp>
      <p:sp>
        <p:nvSpPr>
          <p:cNvPr id="5" name="Rectangle 4"/>
          <p:cNvSpPr/>
          <p:nvPr/>
        </p:nvSpPr>
        <p:spPr bwMode="auto">
          <a:xfrm>
            <a:off x="190500" y="4495800"/>
            <a:ext cx="2514600" cy="2286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1257300" y="4866732"/>
            <a:ext cx="13716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7" name="TextBox 6"/>
          <p:cNvSpPr txBox="1"/>
          <p:nvPr/>
        </p:nvSpPr>
        <p:spPr>
          <a:xfrm>
            <a:off x="190500" y="4834466"/>
            <a:ext cx="956352" cy="369332"/>
          </a:xfrm>
          <a:prstGeom prst="rect">
            <a:avLst/>
          </a:prstGeom>
          <a:noFill/>
        </p:spPr>
        <p:txBody>
          <a:bodyPr wrap="none" rtlCol="0">
            <a:spAutoFit/>
          </a:bodyPr>
          <a:lstStyle/>
          <a:p>
            <a:r>
              <a:rPr lang="en-US" b="0" dirty="0" smtClean="0"/>
              <a:t>User ID</a:t>
            </a:r>
            <a:endParaRPr lang="en-US" b="0" dirty="0"/>
          </a:p>
        </p:txBody>
      </p:sp>
      <p:sp>
        <p:nvSpPr>
          <p:cNvPr id="8" name="Rectangle 7"/>
          <p:cNvSpPr/>
          <p:nvPr/>
        </p:nvSpPr>
        <p:spPr bwMode="auto">
          <a:xfrm>
            <a:off x="1257300" y="5706024"/>
            <a:ext cx="13716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196144" y="5673758"/>
            <a:ext cx="1069524" cy="369332"/>
          </a:xfrm>
          <a:prstGeom prst="rect">
            <a:avLst/>
          </a:prstGeom>
          <a:noFill/>
        </p:spPr>
        <p:txBody>
          <a:bodyPr wrap="none" rtlCol="0">
            <a:spAutoFit/>
          </a:bodyPr>
          <a:lstStyle/>
          <a:p>
            <a:r>
              <a:rPr lang="en-US" b="0" dirty="0" smtClean="0"/>
              <a:t>Password</a:t>
            </a:r>
            <a:endParaRPr lang="en-US" b="0" dirty="0"/>
          </a:p>
        </p:txBody>
      </p:sp>
      <p:sp>
        <p:nvSpPr>
          <p:cNvPr id="10" name="Rectangle 9"/>
          <p:cNvSpPr/>
          <p:nvPr/>
        </p:nvSpPr>
        <p:spPr bwMode="auto">
          <a:xfrm>
            <a:off x="1251656" y="6255603"/>
            <a:ext cx="13716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1" name="TextBox 10"/>
          <p:cNvSpPr txBox="1"/>
          <p:nvPr/>
        </p:nvSpPr>
        <p:spPr>
          <a:xfrm>
            <a:off x="190500" y="6135469"/>
            <a:ext cx="1069524" cy="646331"/>
          </a:xfrm>
          <a:prstGeom prst="rect">
            <a:avLst/>
          </a:prstGeom>
          <a:noFill/>
        </p:spPr>
        <p:txBody>
          <a:bodyPr wrap="none" rtlCol="0">
            <a:spAutoFit/>
          </a:bodyPr>
          <a:lstStyle/>
          <a:p>
            <a:r>
              <a:rPr lang="en-US" b="0" dirty="0" smtClean="0"/>
              <a:t>Retype</a:t>
            </a:r>
            <a:br>
              <a:rPr lang="en-US" b="0" dirty="0" smtClean="0"/>
            </a:br>
            <a:r>
              <a:rPr lang="en-US" b="0" dirty="0" smtClean="0"/>
              <a:t>Password</a:t>
            </a:r>
            <a:endParaRPr lang="en-US" b="0" dirty="0"/>
          </a:p>
        </p:txBody>
      </p:sp>
      <p:sp>
        <p:nvSpPr>
          <p:cNvPr id="12" name="Rectangle 11"/>
          <p:cNvSpPr/>
          <p:nvPr/>
        </p:nvSpPr>
        <p:spPr bwMode="auto">
          <a:xfrm>
            <a:off x="196144" y="2438400"/>
            <a:ext cx="2514600" cy="1981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a:xfrm>
            <a:off x="536013" y="2438400"/>
            <a:ext cx="1834861" cy="369332"/>
          </a:xfrm>
          <a:prstGeom prst="rect">
            <a:avLst/>
          </a:prstGeom>
        </p:spPr>
        <p:txBody>
          <a:bodyPr wrap="none">
            <a:spAutoFit/>
          </a:bodyPr>
          <a:lstStyle/>
          <a:p>
            <a:r>
              <a:rPr lang="en-US" b="0" dirty="0"/>
              <a:t>Apply for Access</a:t>
            </a:r>
          </a:p>
        </p:txBody>
      </p:sp>
      <p:sp>
        <p:nvSpPr>
          <p:cNvPr id="14" name="Rectangle 13"/>
          <p:cNvSpPr/>
          <p:nvPr/>
        </p:nvSpPr>
        <p:spPr bwMode="auto">
          <a:xfrm>
            <a:off x="1299252" y="2846536"/>
            <a:ext cx="13716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5" name="TextBox 14"/>
          <p:cNvSpPr txBox="1"/>
          <p:nvPr/>
        </p:nvSpPr>
        <p:spPr>
          <a:xfrm>
            <a:off x="232452" y="2814270"/>
            <a:ext cx="736099" cy="369332"/>
          </a:xfrm>
          <a:prstGeom prst="rect">
            <a:avLst/>
          </a:prstGeom>
          <a:noFill/>
        </p:spPr>
        <p:txBody>
          <a:bodyPr wrap="none" rtlCol="0">
            <a:spAutoFit/>
          </a:bodyPr>
          <a:lstStyle/>
          <a:p>
            <a:r>
              <a:rPr lang="en-US" b="0" dirty="0" smtClean="0"/>
              <a:t>Name</a:t>
            </a:r>
            <a:endParaRPr lang="en-US" b="0" dirty="0"/>
          </a:p>
        </p:txBody>
      </p:sp>
      <p:sp>
        <p:nvSpPr>
          <p:cNvPr id="16" name="Rectangle 15"/>
          <p:cNvSpPr/>
          <p:nvPr/>
        </p:nvSpPr>
        <p:spPr bwMode="auto">
          <a:xfrm>
            <a:off x="1299252" y="3219492"/>
            <a:ext cx="13716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7" name="TextBox 16"/>
          <p:cNvSpPr txBox="1"/>
          <p:nvPr/>
        </p:nvSpPr>
        <p:spPr>
          <a:xfrm>
            <a:off x="238096" y="3187226"/>
            <a:ext cx="607859" cy="369332"/>
          </a:xfrm>
          <a:prstGeom prst="rect">
            <a:avLst/>
          </a:prstGeom>
          <a:noFill/>
        </p:spPr>
        <p:txBody>
          <a:bodyPr wrap="none" rtlCol="0">
            <a:spAutoFit/>
          </a:bodyPr>
          <a:lstStyle/>
          <a:p>
            <a:r>
              <a:rPr lang="en-US" b="0" dirty="0" smtClean="0"/>
              <a:t>SSN</a:t>
            </a:r>
            <a:endParaRPr lang="en-US" b="0" dirty="0"/>
          </a:p>
        </p:txBody>
      </p:sp>
      <p:sp>
        <p:nvSpPr>
          <p:cNvPr id="18" name="Rectangle 17"/>
          <p:cNvSpPr/>
          <p:nvPr/>
        </p:nvSpPr>
        <p:spPr bwMode="auto">
          <a:xfrm>
            <a:off x="1293608" y="3581400"/>
            <a:ext cx="13716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9" name="TextBox 18"/>
          <p:cNvSpPr txBox="1"/>
          <p:nvPr/>
        </p:nvSpPr>
        <p:spPr>
          <a:xfrm>
            <a:off x="232452" y="3505200"/>
            <a:ext cx="941283" cy="369332"/>
          </a:xfrm>
          <a:prstGeom prst="rect">
            <a:avLst/>
          </a:prstGeom>
          <a:noFill/>
        </p:spPr>
        <p:txBody>
          <a:bodyPr wrap="none" rtlCol="0">
            <a:spAutoFit/>
          </a:bodyPr>
          <a:lstStyle/>
          <a:p>
            <a:r>
              <a:rPr lang="en-US" b="0" dirty="0" smtClean="0"/>
              <a:t>Address</a:t>
            </a:r>
            <a:endParaRPr lang="en-US" b="0" dirty="0"/>
          </a:p>
        </p:txBody>
      </p:sp>
      <p:sp>
        <p:nvSpPr>
          <p:cNvPr id="20" name="Rounded Rectangle 19"/>
          <p:cNvSpPr/>
          <p:nvPr/>
        </p:nvSpPr>
        <p:spPr bwMode="auto">
          <a:xfrm>
            <a:off x="3200400" y="2754775"/>
            <a:ext cx="1371600" cy="1524094"/>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Check credit score and other criteria</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21" name="Rectangle 20"/>
          <p:cNvSpPr/>
          <p:nvPr/>
        </p:nvSpPr>
        <p:spPr bwMode="auto">
          <a:xfrm>
            <a:off x="1295400" y="3975574"/>
            <a:ext cx="13716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22" name="TextBox 21"/>
          <p:cNvSpPr txBox="1"/>
          <p:nvPr/>
        </p:nvSpPr>
        <p:spPr>
          <a:xfrm>
            <a:off x="228600" y="3931735"/>
            <a:ext cx="1152880" cy="369332"/>
          </a:xfrm>
          <a:prstGeom prst="rect">
            <a:avLst/>
          </a:prstGeom>
          <a:noFill/>
        </p:spPr>
        <p:txBody>
          <a:bodyPr wrap="none" rtlCol="0">
            <a:spAutoFit/>
          </a:bodyPr>
          <a:lstStyle/>
          <a:p>
            <a:r>
              <a:rPr lang="en-US" b="0" dirty="0" smtClean="0"/>
              <a:t>Birth Date</a:t>
            </a:r>
            <a:endParaRPr lang="en-US" b="0" dirty="0"/>
          </a:p>
        </p:txBody>
      </p:sp>
      <p:sp>
        <p:nvSpPr>
          <p:cNvPr id="23" name="Rounded Rectangle 22"/>
          <p:cNvSpPr/>
          <p:nvPr/>
        </p:nvSpPr>
        <p:spPr bwMode="auto">
          <a:xfrm>
            <a:off x="7086600" y="3140530"/>
            <a:ext cx="1371600" cy="734864"/>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Send reject mail</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24" name="Flowchart: Decision 23"/>
          <p:cNvSpPr/>
          <p:nvPr/>
        </p:nvSpPr>
        <p:spPr bwMode="auto">
          <a:xfrm>
            <a:off x="4820356" y="3219492"/>
            <a:ext cx="1752600" cy="57694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Approval?</a:t>
            </a:r>
            <a:endParaRPr kumimoji="0" lang="en-US" sz="1200" b="0" i="0" u="none" strike="noStrike" cap="none" normalizeH="0" baseline="0" dirty="0" smtClean="0">
              <a:ln>
                <a:noFill/>
              </a:ln>
              <a:solidFill>
                <a:schemeClr val="tx1"/>
              </a:solidFill>
              <a:effectLst/>
              <a:latin typeface="Times New Roman" pitchFamily="18" charset="0"/>
            </a:endParaRPr>
          </a:p>
        </p:txBody>
      </p:sp>
      <p:sp>
        <p:nvSpPr>
          <p:cNvPr id="25" name="Rounded Rectangle 24"/>
          <p:cNvSpPr/>
          <p:nvPr/>
        </p:nvSpPr>
        <p:spPr bwMode="auto">
          <a:xfrm>
            <a:off x="4820356" y="4139671"/>
            <a:ext cx="1752600" cy="432329"/>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Create account</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26" name="Rounded Rectangle 25"/>
          <p:cNvSpPr/>
          <p:nvPr/>
        </p:nvSpPr>
        <p:spPr bwMode="auto">
          <a:xfrm>
            <a:off x="4820356" y="4724400"/>
            <a:ext cx="1752600" cy="347397"/>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Issue User ID</a:t>
            </a:r>
            <a:endParaRPr kumimoji="0" lang="en-US" sz="1800" b="0" i="0" u="none" strike="noStrike" cap="none" normalizeH="0" baseline="0" dirty="0" smtClean="0">
              <a:ln>
                <a:noFill/>
              </a:ln>
              <a:solidFill>
                <a:schemeClr val="tx1"/>
              </a:solidFill>
              <a:effectLst/>
              <a:latin typeface="Times New Roman" pitchFamily="18" charset="0"/>
            </a:endParaRPr>
          </a:p>
        </p:txBody>
      </p:sp>
      <p:cxnSp>
        <p:nvCxnSpPr>
          <p:cNvPr id="28" name="Straight Arrow Connector 27"/>
          <p:cNvCxnSpPr>
            <a:stCxn id="14" idx="3"/>
            <a:endCxn id="20" idx="1"/>
          </p:cNvCxnSpPr>
          <p:nvPr/>
        </p:nvCxnSpPr>
        <p:spPr bwMode="auto">
          <a:xfrm>
            <a:off x="2670852" y="2998936"/>
            <a:ext cx="529548" cy="5178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a:stCxn id="21" idx="3"/>
            <a:endCxn id="20" idx="1"/>
          </p:cNvCxnSpPr>
          <p:nvPr/>
        </p:nvCxnSpPr>
        <p:spPr bwMode="auto">
          <a:xfrm flipV="1">
            <a:off x="2667000" y="3516822"/>
            <a:ext cx="533400" cy="6111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a:stCxn id="18" idx="3"/>
            <a:endCxn id="20" idx="1"/>
          </p:cNvCxnSpPr>
          <p:nvPr/>
        </p:nvCxnSpPr>
        <p:spPr bwMode="auto">
          <a:xfrm flipV="1">
            <a:off x="2665208" y="3516822"/>
            <a:ext cx="535192" cy="2169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a:stCxn id="16" idx="3"/>
            <a:endCxn id="20" idx="1"/>
          </p:cNvCxnSpPr>
          <p:nvPr/>
        </p:nvCxnSpPr>
        <p:spPr bwMode="auto">
          <a:xfrm>
            <a:off x="2670852" y="3371892"/>
            <a:ext cx="529548" cy="14493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20" idx="3"/>
            <a:endCxn id="24" idx="1"/>
          </p:cNvCxnSpPr>
          <p:nvPr/>
        </p:nvCxnSpPr>
        <p:spPr bwMode="auto">
          <a:xfrm flipV="1">
            <a:off x="4572000" y="3507962"/>
            <a:ext cx="248356" cy="88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stCxn id="24" idx="3"/>
            <a:endCxn id="23" idx="1"/>
          </p:cNvCxnSpPr>
          <p:nvPr/>
        </p:nvCxnSpPr>
        <p:spPr bwMode="auto">
          <a:xfrm>
            <a:off x="6572956" y="3507962"/>
            <a:ext cx="51364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Straight Arrow Connector 47"/>
          <p:cNvCxnSpPr>
            <a:stCxn id="24" idx="2"/>
            <a:endCxn id="25" idx="0"/>
          </p:cNvCxnSpPr>
          <p:nvPr/>
        </p:nvCxnSpPr>
        <p:spPr bwMode="auto">
          <a:xfrm>
            <a:off x="5696656" y="3796432"/>
            <a:ext cx="0" cy="3432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a:stCxn id="25" idx="2"/>
            <a:endCxn id="26" idx="0"/>
          </p:cNvCxnSpPr>
          <p:nvPr/>
        </p:nvCxnSpPr>
        <p:spPr bwMode="auto">
          <a:xfrm>
            <a:off x="5696656" y="4572000"/>
            <a:ext cx="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4" name="Straight Arrow Connector 63"/>
          <p:cNvCxnSpPr>
            <a:stCxn id="26" idx="1"/>
            <a:endCxn id="6" idx="3"/>
          </p:cNvCxnSpPr>
          <p:nvPr/>
        </p:nvCxnSpPr>
        <p:spPr bwMode="auto">
          <a:xfrm flipH="1">
            <a:off x="2628900" y="4898099"/>
            <a:ext cx="2191456" cy="1210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7" name="Rectangle 66"/>
          <p:cNvSpPr/>
          <p:nvPr/>
        </p:nvSpPr>
        <p:spPr bwMode="auto">
          <a:xfrm>
            <a:off x="1289756" y="5290066"/>
            <a:ext cx="13716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8" name="TextBox 67"/>
          <p:cNvSpPr txBox="1"/>
          <p:nvPr/>
        </p:nvSpPr>
        <p:spPr>
          <a:xfrm>
            <a:off x="228600" y="5257800"/>
            <a:ext cx="607859" cy="369332"/>
          </a:xfrm>
          <a:prstGeom prst="rect">
            <a:avLst/>
          </a:prstGeom>
          <a:noFill/>
        </p:spPr>
        <p:txBody>
          <a:bodyPr wrap="none" rtlCol="0">
            <a:spAutoFit/>
          </a:bodyPr>
          <a:lstStyle/>
          <a:p>
            <a:r>
              <a:rPr lang="en-US" b="0" dirty="0" smtClean="0"/>
              <a:t>SSN</a:t>
            </a:r>
            <a:endParaRPr lang="en-US" b="0" dirty="0"/>
          </a:p>
        </p:txBody>
      </p:sp>
      <p:sp>
        <p:nvSpPr>
          <p:cNvPr id="69" name="Flowchart: Decision 68"/>
          <p:cNvSpPr/>
          <p:nvPr/>
        </p:nvSpPr>
        <p:spPr bwMode="auto">
          <a:xfrm>
            <a:off x="3050822" y="5870532"/>
            <a:ext cx="1521178" cy="57694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Match?</a:t>
            </a:r>
            <a:endParaRPr kumimoji="0" lang="en-US" sz="1200" b="0" i="0" u="none" strike="noStrike" cap="none" normalizeH="0" baseline="0" dirty="0" smtClean="0">
              <a:ln>
                <a:noFill/>
              </a:ln>
              <a:solidFill>
                <a:schemeClr val="tx1"/>
              </a:solidFill>
              <a:effectLst/>
              <a:latin typeface="Times New Roman" pitchFamily="18" charset="0"/>
            </a:endParaRPr>
          </a:p>
        </p:txBody>
      </p:sp>
      <p:cxnSp>
        <p:nvCxnSpPr>
          <p:cNvPr id="71" name="Straight Arrow Connector 70"/>
          <p:cNvCxnSpPr>
            <a:stCxn id="10" idx="3"/>
          </p:cNvCxnSpPr>
          <p:nvPr/>
        </p:nvCxnSpPr>
        <p:spPr bwMode="auto">
          <a:xfrm flipV="1">
            <a:off x="2623256" y="6181004"/>
            <a:ext cx="427566" cy="2269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2" name="Straight Arrow Connector 71"/>
          <p:cNvCxnSpPr>
            <a:stCxn id="8" idx="3"/>
          </p:cNvCxnSpPr>
          <p:nvPr/>
        </p:nvCxnSpPr>
        <p:spPr bwMode="auto">
          <a:xfrm>
            <a:off x="2628900" y="5858424"/>
            <a:ext cx="421922" cy="3225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7" name="Rounded Rectangle 76"/>
          <p:cNvSpPr/>
          <p:nvPr/>
        </p:nvSpPr>
        <p:spPr bwMode="auto">
          <a:xfrm>
            <a:off x="7086600" y="4495800"/>
            <a:ext cx="1752600" cy="1515024"/>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Open and modify</a:t>
            </a:r>
            <a:r>
              <a:rPr kumimoji="0" lang="en-US" sz="1800" b="0" i="0" u="none" strike="noStrike" cap="none" normalizeH="0" dirty="0" smtClean="0">
                <a:ln>
                  <a:noFill/>
                </a:ln>
                <a:solidFill>
                  <a:schemeClr val="tx1"/>
                </a:solidFill>
                <a:effectLst/>
                <a:latin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rPr>
              <a:t>Web.config</a:t>
            </a:r>
            <a:endParaRPr kumimoji="0" lang="en-US" sz="1800" b="0" i="0" u="none" strike="noStrike" cap="none" normalizeH="0" baseline="0" dirty="0" smtClean="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0" dirty="0" smtClean="0"/>
              <a:t>Authorization Section</a:t>
            </a:r>
            <a:endParaRPr kumimoji="0" lang="en-US" sz="1800" b="0" i="0" u="none" strike="noStrike" cap="none" normalizeH="0" baseline="0" dirty="0" smtClean="0">
              <a:ln>
                <a:noFill/>
              </a:ln>
              <a:solidFill>
                <a:schemeClr val="tx1"/>
              </a:solidFill>
              <a:effectLst/>
              <a:latin typeface="Times New Roman" pitchFamily="18" charset="0"/>
            </a:endParaRPr>
          </a:p>
        </p:txBody>
      </p:sp>
      <p:cxnSp>
        <p:nvCxnSpPr>
          <p:cNvPr id="78" name="Straight Arrow Connector 77"/>
          <p:cNvCxnSpPr>
            <a:stCxn id="26" idx="3"/>
            <a:endCxn id="77" idx="1"/>
          </p:cNvCxnSpPr>
          <p:nvPr/>
        </p:nvCxnSpPr>
        <p:spPr bwMode="auto">
          <a:xfrm>
            <a:off x="6572956" y="4898099"/>
            <a:ext cx="513644" cy="35521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1" name="Straight Arrow Connector 80"/>
          <p:cNvCxnSpPr>
            <a:stCxn id="69" idx="3"/>
          </p:cNvCxnSpPr>
          <p:nvPr/>
        </p:nvCxnSpPr>
        <p:spPr bwMode="auto">
          <a:xfrm>
            <a:off x="4572000" y="6159002"/>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4" name="Flowchart: Decision 83"/>
          <p:cNvSpPr/>
          <p:nvPr/>
        </p:nvSpPr>
        <p:spPr bwMode="auto">
          <a:xfrm>
            <a:off x="4965700" y="5858424"/>
            <a:ext cx="1461912" cy="57694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Strong?</a:t>
            </a:r>
            <a:endParaRPr kumimoji="0" lang="en-US" sz="1200" b="0" i="0" u="none" strike="noStrike" cap="none" normalizeH="0" baseline="0" dirty="0" smtClean="0">
              <a:ln>
                <a:noFill/>
              </a:ln>
              <a:solidFill>
                <a:schemeClr val="tx1"/>
              </a:solidFill>
              <a:effectLst/>
              <a:latin typeface="Times New Roman" pitchFamily="18" charset="0"/>
            </a:endParaRPr>
          </a:p>
        </p:txBody>
      </p:sp>
      <p:cxnSp>
        <p:nvCxnSpPr>
          <p:cNvPr id="86" name="Straight Arrow Connector 85"/>
          <p:cNvCxnSpPr>
            <a:stCxn id="84" idx="3"/>
            <a:endCxn id="77" idx="1"/>
          </p:cNvCxnSpPr>
          <p:nvPr/>
        </p:nvCxnSpPr>
        <p:spPr bwMode="auto">
          <a:xfrm flipV="1">
            <a:off x="6427612" y="5253312"/>
            <a:ext cx="658988" cy="8935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6" name="Freeform 95"/>
          <p:cNvSpPr/>
          <p:nvPr/>
        </p:nvSpPr>
        <p:spPr bwMode="auto">
          <a:xfrm>
            <a:off x="2710744" y="6435524"/>
            <a:ext cx="2985912" cy="231493"/>
          </a:xfrm>
          <a:custGeom>
            <a:avLst/>
            <a:gdLst>
              <a:gd name="connsiteX0" fmla="*/ 1099595 w 1111169"/>
              <a:gd name="connsiteY0" fmla="*/ 0 h 219919"/>
              <a:gd name="connsiteX1" fmla="*/ 1111169 w 1111169"/>
              <a:gd name="connsiteY1" fmla="*/ 219919 h 219919"/>
              <a:gd name="connsiteX2" fmla="*/ 0 w 1111169"/>
              <a:gd name="connsiteY2" fmla="*/ 219919 h 219919"/>
              <a:gd name="connsiteX0" fmla="*/ 1099595 w 1099595"/>
              <a:gd name="connsiteY0" fmla="*/ 0 h 231493"/>
              <a:gd name="connsiteX1" fmla="*/ 1098247 w 1099595"/>
              <a:gd name="connsiteY1" fmla="*/ 231493 h 231493"/>
              <a:gd name="connsiteX2" fmla="*/ 0 w 1099595"/>
              <a:gd name="connsiteY2" fmla="*/ 219919 h 231493"/>
            </a:gdLst>
            <a:ahLst/>
            <a:cxnLst>
              <a:cxn ang="0">
                <a:pos x="connsiteX0" y="connsiteY0"/>
              </a:cxn>
              <a:cxn ang="0">
                <a:pos x="connsiteX1" y="connsiteY1"/>
              </a:cxn>
              <a:cxn ang="0">
                <a:pos x="connsiteX2" y="connsiteY2"/>
              </a:cxn>
            </a:cxnLst>
            <a:rect l="l" t="t" r="r" b="b"/>
            <a:pathLst>
              <a:path w="1099595" h="231493">
                <a:moveTo>
                  <a:pt x="1099595" y="0"/>
                </a:moveTo>
                <a:cubicBezTo>
                  <a:pt x="1099146" y="77164"/>
                  <a:pt x="1098696" y="154329"/>
                  <a:pt x="1098247" y="231493"/>
                </a:cubicBezTo>
                <a:lnTo>
                  <a:pt x="0" y="219919"/>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97" name="Straight Arrow Connector 96"/>
          <p:cNvCxnSpPr>
            <a:stCxn id="69" idx="2"/>
          </p:cNvCxnSpPr>
          <p:nvPr/>
        </p:nvCxnSpPr>
        <p:spPr bwMode="auto">
          <a:xfrm>
            <a:off x="3811411" y="6447472"/>
            <a:ext cx="0" cy="21954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307347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A85F2B4-7388-41FA-96CC-0CA7CA251584}" type="slidenum">
              <a:rPr lang="en-US" b="0" smtClean="0">
                <a:solidFill>
                  <a:schemeClr val="tx2"/>
                </a:solidFill>
              </a:rPr>
              <a:pPr/>
              <a:t>37</a:t>
            </a:fld>
            <a:endParaRPr lang="en-US" b="0" smtClean="0">
              <a:solidFill>
                <a:schemeClr val="tx2"/>
              </a:solidFill>
            </a:endParaRPr>
          </a:p>
        </p:txBody>
      </p:sp>
      <p:sp>
        <p:nvSpPr>
          <p:cNvPr id="28675" name="Rectangle 2"/>
          <p:cNvSpPr>
            <a:spLocks noGrp="1" noChangeArrowheads="1"/>
          </p:cNvSpPr>
          <p:nvPr>
            <p:ph type="title"/>
          </p:nvPr>
        </p:nvSpPr>
        <p:spPr>
          <a:xfrm>
            <a:off x="1219200" y="152400"/>
            <a:ext cx="7848600" cy="623888"/>
          </a:xfrm>
        </p:spPr>
        <p:txBody>
          <a:bodyPr/>
          <a:lstStyle/>
          <a:p>
            <a:pPr eaLnBrk="1" hangingPunct="1"/>
            <a:r>
              <a:rPr lang="en-US" sz="2800" smtClean="0"/>
              <a:t>Problems of using Web.config for Authentication</a:t>
            </a:r>
          </a:p>
        </p:txBody>
      </p:sp>
      <p:sp>
        <p:nvSpPr>
          <p:cNvPr id="28676" name="Rectangle 3"/>
          <p:cNvSpPr>
            <a:spLocks noGrp="1" noChangeArrowheads="1"/>
          </p:cNvSpPr>
          <p:nvPr>
            <p:ph type="body" idx="1"/>
          </p:nvPr>
        </p:nvSpPr>
        <p:spPr>
          <a:xfrm>
            <a:off x="762000" y="1335088"/>
            <a:ext cx="8077200" cy="4913312"/>
          </a:xfrm>
        </p:spPr>
        <p:txBody>
          <a:bodyPr/>
          <a:lstStyle/>
          <a:p>
            <a:pPr eaLnBrk="1" hangingPunct="1">
              <a:spcBef>
                <a:spcPts val="600"/>
              </a:spcBef>
            </a:pPr>
            <a:r>
              <a:rPr lang="en-US" smtClean="0"/>
              <a:t>Users IDs and password are buried in many other data;</a:t>
            </a:r>
          </a:p>
          <a:p>
            <a:pPr eaLnBrk="1" hangingPunct="1">
              <a:spcBef>
                <a:spcPts val="600"/>
              </a:spcBef>
            </a:pPr>
            <a:r>
              <a:rPr lang="en-US" smtClean="0"/>
              <a:t>Authentication is slow (sequential comparison) and unmanageable if the number of users is large;</a:t>
            </a:r>
          </a:p>
          <a:p>
            <a:pPr eaLnBrk="1" hangingPunct="1">
              <a:spcBef>
                <a:spcPts val="600"/>
              </a:spcBef>
            </a:pPr>
            <a:r>
              <a:rPr lang="en-US" smtClean="0"/>
              <a:t>Authorization is unmanageable if accessibility needs to be changed from time to time.</a:t>
            </a:r>
          </a:p>
          <a:p>
            <a:pPr eaLnBrk="1" hangingPunct="1">
              <a:spcBef>
                <a:spcPts val="600"/>
              </a:spcBef>
            </a:pPr>
            <a:r>
              <a:rPr lang="en-US" smtClean="0"/>
              <a:t>One could write an editor to manage the authentication and authorization, which requires development work.</a:t>
            </a:r>
          </a:p>
          <a:p>
            <a:pPr eaLnBrk="1" hangingPunct="1">
              <a:spcBef>
                <a:spcPts val="600"/>
              </a:spcBef>
            </a:pPr>
            <a:endParaRPr lang="en-US" smtClean="0"/>
          </a:p>
        </p:txBody>
      </p:sp>
    </p:spTree>
    <p:extLst>
      <p:ext uri="{BB962C8B-B14F-4D97-AF65-F5344CB8AC3E}">
        <p14:creationId xmlns:p14="http://schemas.microsoft.com/office/powerpoint/2010/main" val="42152810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AE0E7D2-581A-44E1-819B-67C825439CFE}" type="slidenum">
              <a:rPr lang="en-US" b="0" smtClean="0">
                <a:solidFill>
                  <a:schemeClr val="tx2"/>
                </a:solidFill>
              </a:rPr>
              <a:pPr/>
              <a:t>38</a:t>
            </a:fld>
            <a:endParaRPr lang="en-US" b="0" smtClean="0">
              <a:solidFill>
                <a:schemeClr val="tx2"/>
              </a:solidFill>
            </a:endParaRPr>
          </a:p>
        </p:txBody>
      </p:sp>
      <p:sp>
        <p:nvSpPr>
          <p:cNvPr id="29699" name="Rectangle 2"/>
          <p:cNvSpPr>
            <a:spLocks noGrp="1" noChangeArrowheads="1"/>
          </p:cNvSpPr>
          <p:nvPr>
            <p:ph type="title"/>
          </p:nvPr>
        </p:nvSpPr>
        <p:spPr/>
        <p:txBody>
          <a:bodyPr/>
          <a:lstStyle/>
          <a:p>
            <a:pPr eaLnBrk="1" hangingPunct="1"/>
            <a:r>
              <a:rPr lang="en-US" sz="2800" smtClean="0"/>
              <a:t>Files of Forms Authentication </a:t>
            </a:r>
            <a:r>
              <a:rPr lang="en-US" sz="2800" smtClean="0">
                <a:solidFill>
                  <a:srgbClr val="993300"/>
                </a:solidFill>
              </a:rPr>
              <a:t>Using Database</a:t>
            </a:r>
          </a:p>
        </p:txBody>
      </p:sp>
      <p:sp>
        <p:nvSpPr>
          <p:cNvPr id="29700" name="Rectangle 3"/>
          <p:cNvSpPr>
            <a:spLocks noGrp="1" noChangeArrowheads="1"/>
          </p:cNvSpPr>
          <p:nvPr>
            <p:ph type="body" idx="1"/>
          </p:nvPr>
        </p:nvSpPr>
        <p:spPr>
          <a:xfrm>
            <a:off x="533400" y="990600"/>
            <a:ext cx="8269288" cy="5638800"/>
          </a:xfrm>
        </p:spPr>
        <p:txBody>
          <a:bodyPr/>
          <a:lstStyle/>
          <a:p>
            <a:pPr marL="457200" indent="-457200" eaLnBrk="1" hangingPunct="1"/>
            <a:r>
              <a:rPr lang="en-US" smtClean="0"/>
              <a:t>The application’s interface consists of two pages:</a:t>
            </a:r>
          </a:p>
          <a:p>
            <a:pPr marL="1219200" lvl="1" indent="-533400" eaLnBrk="1" hangingPunct="1">
              <a:buSzTx/>
              <a:buFont typeface="Wingdings" pitchFamily="2" charset="2"/>
              <a:buAutoNum type="arabicPeriod"/>
            </a:pPr>
            <a:r>
              <a:rPr lang="en-US" smtClean="0">
                <a:solidFill>
                  <a:schemeClr val="folHlink"/>
                </a:solidFill>
              </a:rPr>
              <a:t>Default.aspx</a:t>
            </a:r>
            <a:r>
              <a:rPr lang="en-US" smtClean="0"/>
              <a:t> can be viewed by anyone</a:t>
            </a:r>
          </a:p>
          <a:p>
            <a:pPr marL="1219200" lvl="1" indent="-533400" eaLnBrk="1" hangingPunct="1">
              <a:buSzTx/>
              <a:buFont typeface="Wingdings" pitchFamily="2" charset="2"/>
              <a:buAutoNum type="arabicPeriod"/>
            </a:pPr>
            <a:r>
              <a:rPr lang="en-US" smtClean="0">
                <a:solidFill>
                  <a:schemeClr val="folHlink"/>
                </a:solidFill>
              </a:rPr>
              <a:t>Staff.aspx</a:t>
            </a:r>
            <a:r>
              <a:rPr lang="en-US" smtClean="0"/>
              <a:t> is available only to authenticated users. </a:t>
            </a:r>
          </a:p>
          <a:p>
            <a:pPr marL="457200" indent="-457200" eaLnBrk="1" hangingPunct="1"/>
            <a:r>
              <a:rPr lang="en-US" smtClean="0"/>
              <a:t>The management pages consist of</a:t>
            </a:r>
          </a:p>
          <a:p>
            <a:pPr marL="1219200" lvl="1" indent="-533400" eaLnBrk="1" hangingPunct="1">
              <a:buSzTx/>
              <a:buFont typeface="Wingdings" pitchFamily="2" charset="2"/>
              <a:buAutoNum type="arabicPeriod" startAt="3"/>
            </a:pPr>
            <a:r>
              <a:rPr lang="en-US" smtClean="0">
                <a:solidFill>
                  <a:srgbClr val="993300"/>
                </a:solidFill>
              </a:rPr>
              <a:t>Login.aspx</a:t>
            </a:r>
            <a:r>
              <a:rPr lang="en-US" smtClean="0"/>
              <a:t>, which asks for a user name and a password. </a:t>
            </a:r>
          </a:p>
          <a:p>
            <a:pPr marL="1219200" lvl="1" indent="-533400" eaLnBrk="1" hangingPunct="1">
              <a:buSzTx/>
              <a:buFont typeface="Wingdings" pitchFamily="2" charset="2"/>
              <a:buAutoNum type="arabicPeriod" startAt="3"/>
            </a:pPr>
            <a:r>
              <a:rPr lang="en-US" smtClean="0">
                <a:solidFill>
                  <a:schemeClr val="folHlink"/>
                </a:solidFill>
              </a:rPr>
              <a:t>Web.config</a:t>
            </a:r>
            <a:r>
              <a:rPr lang="en-US" smtClean="0"/>
              <a:t> in the virtual root directory</a:t>
            </a:r>
          </a:p>
          <a:p>
            <a:pPr marL="1219200" lvl="1" indent="-533400" eaLnBrk="1" hangingPunct="1">
              <a:buSzTx/>
              <a:buFont typeface="Wingdings" pitchFamily="2" charset="2"/>
              <a:buAutoNum type="arabicPeriod" startAt="3"/>
            </a:pPr>
            <a:r>
              <a:rPr lang="en-US" smtClean="0"/>
              <a:t>The valid user names and passwords stored in a </a:t>
            </a:r>
            <a:r>
              <a:rPr lang="en-US" smtClean="0">
                <a:solidFill>
                  <a:schemeClr val="folHlink"/>
                </a:solidFill>
              </a:rPr>
              <a:t>Web.config</a:t>
            </a:r>
            <a:r>
              <a:rPr lang="en-US" smtClean="0"/>
              <a:t> in a secret sub directory </a:t>
            </a:r>
          </a:p>
        </p:txBody>
      </p:sp>
      <p:sp>
        <p:nvSpPr>
          <p:cNvPr id="5" name="Oval 4"/>
          <p:cNvSpPr>
            <a:spLocks noChangeArrowheads="1"/>
          </p:cNvSpPr>
          <p:nvPr/>
        </p:nvSpPr>
        <p:spPr bwMode="auto">
          <a:xfrm>
            <a:off x="1600200" y="3429000"/>
            <a:ext cx="2057400" cy="609600"/>
          </a:xfrm>
          <a:prstGeom prst="ellipse">
            <a:avLst/>
          </a:prstGeom>
          <a:noFill/>
          <a:ln w="952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124180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FCAD916-DFF9-4993-8217-45E2A9E10FC3}" type="slidenum">
              <a:rPr lang="en-US" b="0" smtClean="0">
                <a:solidFill>
                  <a:schemeClr val="tx2"/>
                </a:solidFill>
              </a:rPr>
              <a:pPr/>
              <a:t>39</a:t>
            </a:fld>
            <a:endParaRPr lang="en-US" b="0" smtClean="0">
              <a:solidFill>
                <a:schemeClr val="tx2"/>
              </a:solidFill>
            </a:endParaRPr>
          </a:p>
        </p:txBody>
      </p:sp>
      <p:sp>
        <p:nvSpPr>
          <p:cNvPr id="30723" name="Rectangle 2"/>
          <p:cNvSpPr>
            <a:spLocks noGrp="1" noChangeArrowheads="1"/>
          </p:cNvSpPr>
          <p:nvPr>
            <p:ph type="title"/>
          </p:nvPr>
        </p:nvSpPr>
        <p:spPr/>
        <p:txBody>
          <a:bodyPr/>
          <a:lstStyle/>
          <a:p>
            <a:pPr eaLnBrk="1" hangingPunct="1"/>
            <a:r>
              <a:rPr lang="en-US" smtClean="0">
                <a:solidFill>
                  <a:schemeClr val="folHlink"/>
                </a:solidFill>
              </a:rPr>
              <a:t>Login.aspx: Part 1 HTML</a:t>
            </a:r>
          </a:p>
        </p:txBody>
      </p:sp>
      <p:sp>
        <p:nvSpPr>
          <p:cNvPr id="30724" name="Rectangle 3"/>
          <p:cNvSpPr>
            <a:spLocks noGrp="1" noChangeArrowheads="1"/>
          </p:cNvSpPr>
          <p:nvPr>
            <p:ph type="body" idx="1"/>
          </p:nvPr>
        </p:nvSpPr>
        <p:spPr>
          <a:xfrm>
            <a:off x="609600" y="990600"/>
            <a:ext cx="8458200" cy="5715000"/>
          </a:xfrm>
        </p:spPr>
        <p:txBody>
          <a:bodyPr/>
          <a:lstStyle/>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&lt;html&gt;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&lt;body&gt;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&lt;h1&gt;Please Log In&lt;/h1&gt; &lt;hr&gt;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&lt;form runat="server"&gt;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&lt;table cellpadding="8"&gt;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&lt;tr&gt; 	&lt;td&gt;User Name:&lt;/td&gt;      </a:t>
            </a:r>
            <a:r>
              <a:rPr lang="en-US" sz="1800" smtClean="0">
                <a:latin typeface="Arial" charset="0"/>
              </a:rPr>
              <a:t>	</a:t>
            </a:r>
            <a:endParaRPr lang="en-US" sz="1800" noProof="1" smtClean="0">
              <a:latin typeface="Arial" charset="0"/>
            </a:endParaRP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a:t>
            </a:r>
            <a:r>
              <a:rPr lang="en-US" sz="1800" smtClean="0">
                <a:latin typeface="Arial" charset="0"/>
              </a:rPr>
              <a:t>	    		  	</a:t>
            </a:r>
            <a:r>
              <a:rPr lang="en-US" sz="1800" noProof="1" smtClean="0">
                <a:latin typeface="Arial" charset="0"/>
              </a:rPr>
              <a:t>&lt;td&gt;</a:t>
            </a:r>
            <a:r>
              <a:rPr lang="en-US" sz="1800" smtClean="0">
                <a:latin typeface="Arial" charset="0"/>
              </a:rPr>
              <a:t> </a:t>
            </a:r>
            <a:r>
              <a:rPr lang="en-US" sz="1800" noProof="1" smtClean="0">
                <a:latin typeface="Arial" charset="0"/>
              </a:rPr>
              <a:t>&lt;asp:TextBox ID="UserName" RunAt="server" /&gt;&lt;/td&gt; &lt;/tr&gt;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&lt;tr&gt; 	&lt;td&gt;</a:t>
            </a:r>
            <a:r>
              <a:rPr lang="en-US" sz="1800" smtClean="0">
                <a:latin typeface="Arial" charset="0"/>
              </a:rPr>
              <a:t> </a:t>
            </a:r>
            <a:r>
              <a:rPr lang="en-US" sz="1800" noProof="1" smtClean="0">
                <a:latin typeface="Arial" charset="0"/>
              </a:rPr>
              <a:t>Password:</a:t>
            </a:r>
            <a:r>
              <a:rPr lang="en-US" sz="1800" smtClean="0">
                <a:latin typeface="Arial" charset="0"/>
              </a:rPr>
              <a:t> </a:t>
            </a:r>
            <a:r>
              <a:rPr lang="en-US" sz="1800" noProof="1" smtClean="0">
                <a:latin typeface="Arial" charset="0"/>
              </a:rPr>
              <a:t>&lt;/td&gt;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&lt;td&gt;&lt;asp:TextBox ID="Password" TextMode="password"</a:t>
            </a:r>
            <a:r>
              <a:rPr lang="en-US" sz="1800" smtClean="0">
                <a:latin typeface="Arial" charset="0"/>
              </a:rPr>
              <a: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RunAt="server" /&gt; &lt;/td&gt; &lt;/tr&gt;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&lt;tr&gt;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&lt;td&gt;&lt;asp:Button Text="Log In" OnClick="</a:t>
            </a:r>
            <a:r>
              <a:rPr lang="en-US" sz="1800" b="1" noProof="1" smtClean="0">
                <a:solidFill>
                  <a:srgbClr val="0000FF"/>
                </a:solidFill>
                <a:latin typeface="Arial" charset="0"/>
              </a:rPr>
              <a:t>LoginFunc</a:t>
            </a:r>
            <a:r>
              <a:rPr lang="en-US" sz="1800" noProof="1" smtClean="0">
                <a:latin typeface="Arial" charset="0"/>
              </a:rPr>
              <a:t>"</a:t>
            </a:r>
            <a:r>
              <a:rPr lang="en-US" sz="1800" smtClean="0">
                <a:latin typeface="Arial" charset="0"/>
              </a:rPr>
              <a: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RunAt="server" /&gt;&lt;/td&gt;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&lt;td&gt;&lt;asp:CheckBox Text="</a:t>
            </a:r>
            <a:r>
              <a:rPr lang="en-US" sz="1800" noProof="1" smtClean="0">
                <a:solidFill>
                  <a:srgbClr val="993300"/>
                </a:solidFill>
                <a:latin typeface="Arial" charset="0"/>
              </a:rPr>
              <a:t>Keep me signed in</a:t>
            </a:r>
            <a:r>
              <a:rPr lang="en-US" sz="1800" noProof="1" smtClean="0">
                <a:latin typeface="Arial" charset="0"/>
              </a:rPr>
              <a:t>" ID="</a:t>
            </a:r>
            <a:r>
              <a:rPr lang="en-US" sz="1800" noProof="1" smtClean="0">
                <a:solidFill>
                  <a:srgbClr val="993300"/>
                </a:solidFill>
                <a:latin typeface="Arial" charset="0"/>
              </a:rPr>
              <a:t>Persistent</a:t>
            </a:r>
            <a:r>
              <a:rPr lang="en-US" sz="1800" noProof="1" smtClean="0">
                <a:latin typeface="Arial" charset="0"/>
              </a:rPr>
              <a:t>"</a:t>
            </a:r>
            <a:r>
              <a:rPr lang="en-US" sz="1800" smtClean="0">
                <a:latin typeface="Arial" charset="0"/>
              </a:rPr>
              <a: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RunAt="server"/&gt; &lt;/td&gt;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&lt;/tr&gt;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&lt;/table&gt;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&lt;/form&gt;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&lt;hr&gt;</a:t>
            </a:r>
            <a:r>
              <a:rPr lang="en-US" sz="1800" smtClean="0">
                <a:latin typeface="Arial" charset="0"/>
              </a:rPr>
              <a:t> </a:t>
            </a:r>
            <a:r>
              <a:rPr lang="en-US" sz="1800" noProof="1" smtClean="0">
                <a:latin typeface="Arial" charset="0"/>
              </a:rPr>
              <a:t>&lt;h3&gt;&lt;asp:Label ID="Output" RunAt="server" /&gt;&lt;/h3&gt;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&lt;/body&gt;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&lt;/html&gt;</a:t>
            </a:r>
            <a:endParaRPr lang="en-US" sz="1800" smtClean="0">
              <a:latin typeface="Arial" charset="0"/>
            </a:endParaRPr>
          </a:p>
        </p:txBody>
      </p:sp>
      <p:sp>
        <p:nvSpPr>
          <p:cNvPr id="30725" name="Text Box 4"/>
          <p:cNvSpPr txBox="1">
            <a:spLocks noChangeArrowheads="1"/>
          </p:cNvSpPr>
          <p:nvPr/>
        </p:nvSpPr>
        <p:spPr bwMode="auto">
          <a:xfrm>
            <a:off x="3790950" y="6491288"/>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continued</a:t>
            </a:r>
          </a:p>
        </p:txBody>
      </p:sp>
    </p:spTree>
    <p:extLst>
      <p:ext uri="{BB962C8B-B14F-4D97-AF65-F5344CB8AC3E}">
        <p14:creationId xmlns:p14="http://schemas.microsoft.com/office/powerpoint/2010/main" val="118758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5FB74BA-11C8-4CA1-B845-202F0412D518}" type="slidenum">
              <a:rPr lang="en-US" b="0" smtClean="0">
                <a:solidFill>
                  <a:schemeClr val="tx2"/>
                </a:solidFill>
              </a:rPr>
              <a:pPr/>
              <a:t>4</a:t>
            </a:fld>
            <a:endParaRPr lang="en-US" b="0" smtClean="0">
              <a:solidFill>
                <a:schemeClr val="tx2"/>
              </a:solidFill>
            </a:endParaRPr>
          </a:p>
        </p:txBody>
      </p:sp>
      <p:pic>
        <p:nvPicPr>
          <p:cNvPr id="2150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44688"/>
            <a:ext cx="4814888"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19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0"/>
            <a:ext cx="459105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9"/>
          <p:cNvSpPr>
            <a:spLocks noGrp="1" noChangeArrowheads="1"/>
          </p:cNvSpPr>
          <p:nvPr>
            <p:ph type="title"/>
          </p:nvPr>
        </p:nvSpPr>
        <p:spPr>
          <a:xfrm>
            <a:off x="1295400" y="152400"/>
            <a:ext cx="2819400" cy="1066800"/>
          </a:xfrm>
          <a:noFill/>
        </p:spPr>
        <p:txBody>
          <a:bodyPr/>
          <a:lstStyle/>
          <a:p>
            <a:pPr eaLnBrk="1" hangingPunct="1">
              <a:lnSpc>
                <a:spcPct val="120000"/>
              </a:lnSpc>
            </a:pPr>
            <a:r>
              <a:rPr lang="en-US" sz="2400" smtClean="0"/>
              <a:t>Creating a Virtual Directory in IIS</a:t>
            </a:r>
          </a:p>
        </p:txBody>
      </p:sp>
      <p:sp>
        <p:nvSpPr>
          <p:cNvPr id="551946" name="AutoShape 10"/>
          <p:cNvSpPr>
            <a:spLocks noChangeArrowheads="1"/>
          </p:cNvSpPr>
          <p:nvPr/>
        </p:nvSpPr>
        <p:spPr bwMode="auto">
          <a:xfrm>
            <a:off x="0" y="3552825"/>
            <a:ext cx="762000" cy="333375"/>
          </a:xfrm>
          <a:prstGeom prst="rightArrow">
            <a:avLst>
              <a:gd name="adj1" fmla="val 50000"/>
              <a:gd name="adj2" fmla="val 57143"/>
            </a:avLst>
          </a:prstGeom>
          <a:solidFill>
            <a:schemeClr val="accent1"/>
          </a:solidFill>
          <a:ln w="9525">
            <a:solidFill>
              <a:schemeClr val="tx1"/>
            </a:solidFill>
            <a:miter lim="800000"/>
            <a:headEnd/>
            <a:tailEnd/>
          </a:ln>
        </p:spPr>
        <p:txBody>
          <a:bodyPr wrap="none" anchor="ctr"/>
          <a:lstStyle/>
          <a:p>
            <a:pPr algn="ctr"/>
            <a:r>
              <a:rPr lang="en-US" sz="1000" b="0"/>
              <a:t>Right click</a:t>
            </a:r>
          </a:p>
        </p:txBody>
      </p:sp>
      <p:sp>
        <p:nvSpPr>
          <p:cNvPr id="551947" name="AutoShape 11"/>
          <p:cNvSpPr>
            <a:spLocks noChangeArrowheads="1"/>
          </p:cNvSpPr>
          <p:nvPr/>
        </p:nvSpPr>
        <p:spPr bwMode="auto">
          <a:xfrm>
            <a:off x="1447800" y="51816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
        <p:nvSpPr>
          <p:cNvPr id="551948" name="AutoShape 12"/>
          <p:cNvSpPr>
            <a:spLocks noChangeArrowheads="1"/>
          </p:cNvSpPr>
          <p:nvPr/>
        </p:nvSpPr>
        <p:spPr bwMode="auto">
          <a:xfrm>
            <a:off x="6553200" y="3248025"/>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pic>
        <p:nvPicPr>
          <p:cNvPr id="55194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2950" y="3248025"/>
            <a:ext cx="459105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1949" name="AutoShape 13"/>
          <p:cNvSpPr>
            <a:spLocks noChangeArrowheads="1"/>
          </p:cNvSpPr>
          <p:nvPr/>
        </p:nvSpPr>
        <p:spPr bwMode="auto">
          <a:xfrm>
            <a:off x="3581400" y="1266825"/>
            <a:ext cx="762000" cy="333375"/>
          </a:xfrm>
          <a:prstGeom prst="rightArrow">
            <a:avLst>
              <a:gd name="adj1" fmla="val 50000"/>
              <a:gd name="adj2" fmla="val 57143"/>
            </a:avLst>
          </a:prstGeom>
          <a:solidFill>
            <a:schemeClr val="accent1"/>
          </a:solidFill>
          <a:ln w="9525">
            <a:solidFill>
              <a:schemeClr val="tx1"/>
            </a:solidFill>
            <a:miter lim="800000"/>
            <a:headEnd/>
            <a:tailEnd/>
          </a:ln>
        </p:spPr>
        <p:txBody>
          <a:bodyPr wrap="none" anchor="ctr"/>
          <a:lstStyle/>
          <a:p>
            <a:pPr algn="ctr"/>
            <a:r>
              <a:rPr lang="en-US" sz="1000" b="0"/>
              <a:t>Browse to</a:t>
            </a:r>
          </a:p>
        </p:txBody>
      </p:sp>
    </p:spTree>
    <p:extLst>
      <p:ext uri="{BB962C8B-B14F-4D97-AF65-F5344CB8AC3E}">
        <p14:creationId xmlns:p14="http://schemas.microsoft.com/office/powerpoint/2010/main" val="3330021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551946"/>
                                        </p:tgtEl>
                                        <p:attrNameLst>
                                          <p:attrName>r</p:attrName>
                                        </p:attrNameLst>
                                      </p:cBhvr>
                                    </p:animRot>
                                  </p:childTnLst>
                                </p:cTn>
                              </p:par>
                            </p:childTnLst>
                          </p:cTn>
                        </p:par>
                        <p:par>
                          <p:cTn id="7" fill="hold" nodeType="afterGroup">
                            <p:stCondLst>
                              <p:cond delay="2000"/>
                            </p:stCondLst>
                            <p:childTnLst>
                              <p:par>
                                <p:cTn id="8" presetID="10" presetClass="exit" presetSubtype="0" fill="hold" grpId="1" nodeType="afterEffect">
                                  <p:stCondLst>
                                    <p:cond delay="0"/>
                                  </p:stCondLst>
                                  <p:childTnLst>
                                    <p:animEffect transition="out" filter="fade">
                                      <p:cBhvr>
                                        <p:cTn id="9" dur="2000"/>
                                        <p:tgtEl>
                                          <p:spTgt spid="551946"/>
                                        </p:tgtEl>
                                      </p:cBhvr>
                                    </p:animEffect>
                                    <p:set>
                                      <p:cBhvr>
                                        <p:cTn id="10" dur="1" fill="hold">
                                          <p:stCondLst>
                                            <p:cond delay="1999"/>
                                          </p:stCondLst>
                                        </p:cTn>
                                        <p:tgtEl>
                                          <p:spTgt spid="551946"/>
                                        </p:tgtEl>
                                        <p:attrNameLst>
                                          <p:attrName>style.visibility</p:attrName>
                                        </p:attrNameLst>
                                      </p:cBhvr>
                                      <p:to>
                                        <p:strVal val="hidden"/>
                                      </p:to>
                                    </p:set>
                                  </p:childTnLst>
                                </p:cTn>
                              </p:par>
                            </p:childTnLst>
                          </p:cTn>
                        </p:par>
                        <p:par>
                          <p:cTn id="11" fill="hold" nodeType="afterGroup">
                            <p:stCondLst>
                              <p:cond delay="4000"/>
                            </p:stCondLst>
                            <p:childTnLst>
                              <p:par>
                                <p:cTn id="12" presetID="10" presetClass="entr" presetSubtype="0" fill="hold" grpId="0" nodeType="afterEffect">
                                  <p:stCondLst>
                                    <p:cond delay="0"/>
                                  </p:stCondLst>
                                  <p:childTnLst>
                                    <p:set>
                                      <p:cBhvr>
                                        <p:cTn id="13" dur="1" fill="hold">
                                          <p:stCondLst>
                                            <p:cond delay="0"/>
                                          </p:stCondLst>
                                        </p:cTn>
                                        <p:tgtEl>
                                          <p:spTgt spid="551947"/>
                                        </p:tgtEl>
                                        <p:attrNameLst>
                                          <p:attrName>style.visibility</p:attrName>
                                        </p:attrNameLst>
                                      </p:cBhvr>
                                      <p:to>
                                        <p:strVal val="visible"/>
                                      </p:to>
                                    </p:set>
                                    <p:animEffect transition="in" filter="fade">
                                      <p:cBhvr>
                                        <p:cTn id="14" dur="2000"/>
                                        <p:tgtEl>
                                          <p:spTgt spid="551947"/>
                                        </p:tgtEl>
                                      </p:cBhvr>
                                    </p:animEffect>
                                  </p:childTnLst>
                                </p:cTn>
                              </p:par>
                            </p:childTnLst>
                          </p:cTn>
                        </p:par>
                        <p:par>
                          <p:cTn id="15" fill="hold" nodeType="afterGroup">
                            <p:stCondLst>
                              <p:cond delay="6000"/>
                            </p:stCondLst>
                            <p:childTnLst>
                              <p:par>
                                <p:cTn id="16" presetID="22" presetClass="entr" presetSubtype="8" fill="hold" nodeType="afterEffect">
                                  <p:stCondLst>
                                    <p:cond delay="0"/>
                                  </p:stCondLst>
                                  <p:childTnLst>
                                    <p:set>
                                      <p:cBhvr>
                                        <p:cTn id="17" dur="1" fill="hold">
                                          <p:stCondLst>
                                            <p:cond delay="0"/>
                                          </p:stCondLst>
                                        </p:cTn>
                                        <p:tgtEl>
                                          <p:spTgt spid="551943"/>
                                        </p:tgtEl>
                                        <p:attrNameLst>
                                          <p:attrName>style.visibility</p:attrName>
                                        </p:attrNameLst>
                                      </p:cBhvr>
                                      <p:to>
                                        <p:strVal val="visible"/>
                                      </p:to>
                                    </p:set>
                                    <p:animEffect transition="in" filter="wipe(left)">
                                      <p:cBhvr>
                                        <p:cTn id="18" dur="500"/>
                                        <p:tgtEl>
                                          <p:spTgt spid="551943"/>
                                        </p:tgtEl>
                                      </p:cBhvr>
                                    </p:animEffect>
                                  </p:childTnLst>
                                </p:cTn>
                              </p:par>
                            </p:childTnLst>
                          </p:cTn>
                        </p:par>
                        <p:par>
                          <p:cTn id="19" fill="hold" nodeType="afterGroup">
                            <p:stCondLst>
                              <p:cond delay="6500"/>
                            </p:stCondLst>
                            <p:childTnLst>
                              <p:par>
                                <p:cTn id="20" presetID="22" presetClass="entr" presetSubtype="8" fill="hold" grpId="0" nodeType="afterEffect">
                                  <p:stCondLst>
                                    <p:cond delay="0"/>
                                  </p:stCondLst>
                                  <p:childTnLst>
                                    <p:set>
                                      <p:cBhvr>
                                        <p:cTn id="21" dur="1" fill="hold">
                                          <p:stCondLst>
                                            <p:cond delay="0"/>
                                          </p:stCondLst>
                                        </p:cTn>
                                        <p:tgtEl>
                                          <p:spTgt spid="551949"/>
                                        </p:tgtEl>
                                        <p:attrNameLst>
                                          <p:attrName>style.visibility</p:attrName>
                                        </p:attrNameLst>
                                      </p:cBhvr>
                                      <p:to>
                                        <p:strVal val="visible"/>
                                      </p:to>
                                    </p:set>
                                    <p:animEffect transition="in" filter="wipe(left)">
                                      <p:cBhvr>
                                        <p:cTn id="22" dur="500"/>
                                        <p:tgtEl>
                                          <p:spTgt spid="551949"/>
                                        </p:tgtEl>
                                      </p:cBhvr>
                                    </p:animEffect>
                                  </p:childTnLst>
                                </p:cTn>
                              </p:par>
                            </p:childTnLst>
                          </p:cTn>
                        </p:par>
                        <p:par>
                          <p:cTn id="23" fill="hold" nodeType="afterGroup">
                            <p:stCondLst>
                              <p:cond delay="7000"/>
                            </p:stCondLst>
                            <p:childTnLst>
                              <p:par>
                                <p:cTn id="24" presetID="8" presetClass="emph" presetSubtype="0" fill="hold" grpId="1" nodeType="afterEffect">
                                  <p:stCondLst>
                                    <p:cond delay="0"/>
                                  </p:stCondLst>
                                  <p:childTnLst>
                                    <p:animRot by="21600000">
                                      <p:cBhvr>
                                        <p:cTn id="25" dur="2000" fill="hold"/>
                                        <p:tgtEl>
                                          <p:spTgt spid="551949"/>
                                        </p:tgtEl>
                                        <p:attrNameLst>
                                          <p:attrName>r</p:attrName>
                                        </p:attrNameLst>
                                      </p:cBhvr>
                                    </p:animRo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51948"/>
                                        </p:tgtEl>
                                        <p:attrNameLst>
                                          <p:attrName>style.visibility</p:attrName>
                                        </p:attrNameLst>
                                      </p:cBhvr>
                                      <p:to>
                                        <p:strVal val="visible"/>
                                      </p:to>
                                    </p:set>
                                    <p:animEffect transition="in" filter="fade">
                                      <p:cBhvr>
                                        <p:cTn id="30" dur="2000"/>
                                        <p:tgtEl>
                                          <p:spTgt spid="551948"/>
                                        </p:tgtEl>
                                      </p:cBhvr>
                                    </p:animEffect>
                                  </p:childTnLst>
                                </p:cTn>
                              </p:par>
                            </p:childTnLst>
                          </p:cTn>
                        </p:par>
                        <p:par>
                          <p:cTn id="31" fill="hold" nodeType="afterGroup">
                            <p:stCondLst>
                              <p:cond delay="2000"/>
                            </p:stCondLst>
                            <p:childTnLst>
                              <p:par>
                                <p:cTn id="32" presetID="8" presetClass="emph" presetSubtype="0" fill="hold" grpId="1" nodeType="afterEffect">
                                  <p:stCondLst>
                                    <p:cond delay="0"/>
                                  </p:stCondLst>
                                  <p:childTnLst>
                                    <p:animRot by="21600000">
                                      <p:cBhvr>
                                        <p:cTn id="33" dur="2000" fill="hold"/>
                                        <p:tgtEl>
                                          <p:spTgt spid="551948"/>
                                        </p:tgtEl>
                                        <p:attrNameLst>
                                          <p:attrName>r</p:attrName>
                                        </p:attrNameLst>
                                      </p:cBhvr>
                                    </p:animRot>
                                  </p:childTnLst>
                                </p:cTn>
                              </p:par>
                            </p:childTnLst>
                          </p:cTn>
                        </p:par>
                        <p:par>
                          <p:cTn id="34" fill="hold" nodeType="afterGroup">
                            <p:stCondLst>
                              <p:cond delay="4000"/>
                            </p:stCondLst>
                            <p:childTnLst>
                              <p:par>
                                <p:cTn id="35" presetID="22" presetClass="entr" presetSubtype="8" fill="hold" nodeType="afterEffect">
                                  <p:stCondLst>
                                    <p:cond delay="0"/>
                                  </p:stCondLst>
                                  <p:childTnLst>
                                    <p:set>
                                      <p:cBhvr>
                                        <p:cTn id="36" dur="1" fill="hold">
                                          <p:stCondLst>
                                            <p:cond delay="0"/>
                                          </p:stCondLst>
                                        </p:cTn>
                                        <p:tgtEl>
                                          <p:spTgt spid="551944"/>
                                        </p:tgtEl>
                                        <p:attrNameLst>
                                          <p:attrName>style.visibility</p:attrName>
                                        </p:attrNameLst>
                                      </p:cBhvr>
                                      <p:to>
                                        <p:strVal val="visible"/>
                                      </p:to>
                                    </p:set>
                                    <p:animEffect transition="in" filter="wipe(left)">
                                      <p:cBhvr>
                                        <p:cTn id="37" dur="500"/>
                                        <p:tgtEl>
                                          <p:spTgt spid="551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6" grpId="0" animBg="1"/>
      <p:bldP spid="551946" grpId="1" animBg="1"/>
      <p:bldP spid="551947" grpId="0" animBg="1"/>
      <p:bldP spid="551948" grpId="0" animBg="1"/>
      <p:bldP spid="551948" grpId="1" animBg="1"/>
      <p:bldP spid="551949" grpId="0" animBg="1"/>
      <p:bldP spid="551949"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ular Callout 6"/>
          <p:cNvSpPr/>
          <p:nvPr/>
        </p:nvSpPr>
        <p:spPr bwMode="auto">
          <a:xfrm>
            <a:off x="4040188" y="5562600"/>
            <a:ext cx="4914900" cy="646113"/>
          </a:xfrm>
          <a:prstGeom prst="wedgeRectCallout">
            <a:avLst>
              <a:gd name="adj1" fmla="val -63602"/>
              <a:gd name="adj2" fmla="val -497961"/>
            </a:avLst>
          </a:prstGeom>
          <a:solidFill>
            <a:schemeClr val="accent2">
              <a:lumMod val="20000"/>
              <a:lumOff val="80000"/>
            </a:schemeClr>
          </a:solidFill>
          <a:ln w="9525" cap="flat" cmpd="sng" algn="ctr">
            <a:solidFill>
              <a:schemeClr val="accent2">
                <a:lumMod val="20000"/>
                <a:lumOff val="80000"/>
              </a:schemeClr>
            </a:solidFill>
            <a:prstDash val="solid"/>
            <a:round/>
            <a:headEnd type="none" w="med" len="med"/>
            <a:tailEnd type="none" w="med" len="med"/>
          </a:ln>
          <a:effectLst/>
        </p:spPr>
        <p:txBody>
          <a:bodyPr/>
          <a:lstStyle/>
          <a:p>
            <a:pPr>
              <a:defRPr/>
            </a:pPr>
            <a:r>
              <a:rPr lang="en-US" b="0" noProof="1">
                <a:latin typeface="Arial" pitchFamily="34" charset="0"/>
                <a:cs typeface="Arial" pitchFamily="34" charset="0"/>
              </a:rPr>
              <a:t>if (</a:t>
            </a:r>
            <a:r>
              <a:rPr lang="en-US" b="0" noProof="1">
                <a:solidFill>
                  <a:srgbClr val="FF0000"/>
                </a:solidFill>
                <a:latin typeface="Arial" pitchFamily="34" charset="0"/>
                <a:cs typeface="Arial" pitchFamily="34" charset="0"/>
              </a:rPr>
              <a:t>FormsAuthentication.Authenticate</a:t>
            </a:r>
            <a:r>
              <a:rPr lang="en-US" b="0" noProof="1">
                <a:latin typeface="Arial" pitchFamily="34" charset="0"/>
                <a:cs typeface="Arial" pitchFamily="34" charset="0"/>
              </a:rPr>
              <a:t> </a:t>
            </a:r>
            <a:r>
              <a:rPr lang="en-US" b="0" dirty="0">
                <a:latin typeface="Arial" pitchFamily="34" charset="0"/>
                <a:cs typeface="Arial" pitchFamily="34" charset="0"/>
              </a:rPr>
              <a:t>  </a:t>
            </a:r>
            <a:br>
              <a:rPr lang="en-US" b="0" dirty="0">
                <a:latin typeface="Arial" pitchFamily="34" charset="0"/>
                <a:cs typeface="Arial" pitchFamily="34" charset="0"/>
              </a:rPr>
            </a:br>
            <a:r>
              <a:rPr lang="en-US" b="0" dirty="0">
                <a:latin typeface="Arial" pitchFamily="34" charset="0"/>
                <a:cs typeface="Arial" pitchFamily="34" charset="0"/>
              </a:rPr>
              <a:t>                 </a:t>
            </a:r>
            <a:r>
              <a:rPr lang="en-US" b="0" noProof="1">
                <a:latin typeface="Arial" pitchFamily="34" charset="0"/>
                <a:cs typeface="Arial" pitchFamily="34" charset="0"/>
              </a:rPr>
              <a:t>(UserName.Text,</a:t>
            </a:r>
            <a:r>
              <a:rPr lang="en-US" b="0" dirty="0">
                <a:latin typeface="Arial" pitchFamily="34" charset="0"/>
                <a:cs typeface="Arial" pitchFamily="34" charset="0"/>
              </a:rPr>
              <a:t> </a:t>
            </a:r>
            <a:r>
              <a:rPr lang="en-US" b="0" noProof="1">
                <a:latin typeface="Arial" pitchFamily="34" charset="0"/>
                <a:cs typeface="Arial" pitchFamily="34" charset="0"/>
              </a:rPr>
              <a:t> Password.Text))</a:t>
            </a:r>
            <a:endParaRPr lang="en-US" dirty="0">
              <a:latin typeface="Arial" pitchFamily="34" charset="0"/>
              <a:cs typeface="Arial" pitchFamily="34" charset="0"/>
            </a:endParaRP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E484C8-5870-4CB0-870B-4F1303B163AC}" type="slidenum">
              <a:rPr lang="en-US" b="0" smtClean="0">
                <a:solidFill>
                  <a:schemeClr val="tx2"/>
                </a:solidFill>
              </a:rPr>
              <a:pPr/>
              <a:t>40</a:t>
            </a:fld>
            <a:endParaRPr lang="en-US" b="0" smtClean="0">
              <a:solidFill>
                <a:schemeClr val="tx2"/>
              </a:solidFill>
            </a:endParaRPr>
          </a:p>
        </p:txBody>
      </p:sp>
      <p:sp>
        <p:nvSpPr>
          <p:cNvPr id="31748" name="Rectangle 2"/>
          <p:cNvSpPr>
            <a:spLocks noGrp="1" noChangeArrowheads="1"/>
          </p:cNvSpPr>
          <p:nvPr>
            <p:ph type="title"/>
          </p:nvPr>
        </p:nvSpPr>
        <p:spPr/>
        <p:txBody>
          <a:bodyPr/>
          <a:lstStyle/>
          <a:p>
            <a:pPr eaLnBrk="1" hangingPunct="1"/>
            <a:r>
              <a:rPr lang="en-US" smtClean="0">
                <a:solidFill>
                  <a:schemeClr val="folHlink"/>
                </a:solidFill>
              </a:rPr>
              <a:t>Login.aspx: Part 2 C#</a:t>
            </a:r>
          </a:p>
        </p:txBody>
      </p:sp>
      <p:sp>
        <p:nvSpPr>
          <p:cNvPr id="2" name="Rectangle 3"/>
          <p:cNvSpPr>
            <a:spLocks noGrp="1" noChangeArrowheads="1"/>
          </p:cNvSpPr>
          <p:nvPr>
            <p:ph type="body" idx="1"/>
          </p:nvPr>
        </p:nvSpPr>
        <p:spPr>
          <a:xfrm>
            <a:off x="685800" y="1143000"/>
            <a:ext cx="8269288" cy="4343400"/>
          </a:xfrm>
        </p:spPr>
        <p:txBody>
          <a:bodyPr/>
          <a:lstStyle/>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&lt;script language="C#" runat="server"&gt;</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void </a:t>
            </a:r>
            <a:r>
              <a:rPr lang="en-US" sz="2400" b="1" noProof="1" smtClean="0">
                <a:solidFill>
                  <a:srgbClr val="0000FF"/>
                </a:solidFill>
                <a:latin typeface="Arial" pitchFamily="34" charset="0"/>
              </a:rPr>
              <a:t>LoginFunc</a:t>
            </a:r>
            <a:r>
              <a:rPr lang="en-US" sz="2400" noProof="1" smtClean="0">
                <a:latin typeface="Arial" pitchFamily="34" charset="0"/>
              </a:rPr>
              <a:t> (Object sender, EventArgs e)</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if (</a:t>
            </a:r>
            <a:r>
              <a:rPr lang="en-US" sz="2400" noProof="1" smtClean="0">
                <a:solidFill>
                  <a:schemeClr val="accent5">
                    <a:lumMod val="50000"/>
                  </a:schemeClr>
                </a:solidFill>
                <a:latin typeface="Arial" pitchFamily="34" charset="0"/>
              </a:rPr>
              <a:t>myAuthenticate</a:t>
            </a:r>
            <a:r>
              <a:rPr lang="en-US" sz="2400" noProof="1" smtClean="0">
                <a:latin typeface="Arial" pitchFamily="34" charset="0"/>
              </a:rPr>
              <a:t> (UserName.Text, Password.Text))</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FormsAuthentication.RedirectFromLogin (UserName.Text, Persistent.Checked);</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else</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Output.Text = "Invalid login";</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a:t>
            </a:r>
          </a:p>
          <a:p>
            <a:pPr eaLnBrk="1" hangingPunct="1">
              <a:buFont typeface="Wingdings" pitchFamily="2" charset="2"/>
              <a:buNone/>
              <a:tabLst>
                <a:tab pos="682625" algn="l"/>
                <a:tab pos="1030288" algn="l"/>
                <a:tab pos="1376363" algn="l"/>
                <a:tab pos="1712913" algn="l"/>
                <a:tab pos="2060575" algn="l"/>
              </a:tabLst>
              <a:defRPr/>
            </a:pPr>
            <a:endParaRPr lang="en-US" sz="2400" dirty="0" smtClean="0">
              <a:latin typeface="Arial" pitchFamily="34" charset="0"/>
            </a:endParaRPr>
          </a:p>
        </p:txBody>
      </p:sp>
      <p:sp>
        <p:nvSpPr>
          <p:cNvPr id="31750" name="Text Box 4"/>
          <p:cNvSpPr txBox="1">
            <a:spLocks noChangeArrowheads="1"/>
          </p:cNvSpPr>
          <p:nvPr/>
        </p:nvSpPr>
        <p:spPr bwMode="auto">
          <a:xfrm>
            <a:off x="3562350" y="6491288"/>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continued</a:t>
            </a:r>
          </a:p>
        </p:txBody>
      </p:sp>
    </p:spTree>
    <p:extLst>
      <p:ext uri="{BB962C8B-B14F-4D97-AF65-F5344CB8AC3E}">
        <p14:creationId xmlns:p14="http://schemas.microsoft.com/office/powerpoint/2010/main" val="974687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05E52DA-9AEC-40ED-933F-E0300E1D88FF}" type="slidenum">
              <a:rPr lang="en-US" b="0" smtClean="0">
                <a:solidFill>
                  <a:schemeClr val="tx2"/>
                </a:solidFill>
              </a:rPr>
              <a:pPr/>
              <a:t>41</a:t>
            </a:fld>
            <a:endParaRPr lang="en-US" b="0" smtClean="0">
              <a:solidFill>
                <a:schemeClr val="tx2"/>
              </a:solidFill>
            </a:endParaRPr>
          </a:p>
        </p:txBody>
      </p:sp>
      <p:sp>
        <p:nvSpPr>
          <p:cNvPr id="32771" name="Rectangle 2"/>
          <p:cNvSpPr>
            <a:spLocks noGrp="1" noChangeArrowheads="1"/>
          </p:cNvSpPr>
          <p:nvPr>
            <p:ph type="title"/>
          </p:nvPr>
        </p:nvSpPr>
        <p:spPr/>
        <p:txBody>
          <a:bodyPr/>
          <a:lstStyle/>
          <a:p>
            <a:pPr eaLnBrk="1" hangingPunct="1"/>
            <a:r>
              <a:rPr lang="en-US" smtClean="0">
                <a:solidFill>
                  <a:schemeClr val="folHlink"/>
                </a:solidFill>
              </a:rPr>
              <a:t>Login.aspx: Part 3, Accessing DB</a:t>
            </a:r>
          </a:p>
        </p:txBody>
      </p:sp>
      <p:sp>
        <p:nvSpPr>
          <p:cNvPr id="32772" name="Rectangle 3"/>
          <p:cNvSpPr>
            <a:spLocks noGrp="1" noChangeArrowheads="1"/>
          </p:cNvSpPr>
          <p:nvPr>
            <p:ph type="body" idx="1"/>
          </p:nvPr>
        </p:nvSpPr>
        <p:spPr>
          <a:xfrm>
            <a:off x="381000" y="1066800"/>
            <a:ext cx="8574088" cy="5410200"/>
          </a:xfrm>
        </p:spPr>
        <p:txBody>
          <a:bodyPr/>
          <a:lstStyle/>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bool </a:t>
            </a:r>
            <a:r>
              <a:rPr lang="en-US" sz="1800" noProof="1" smtClean="0">
                <a:solidFill>
                  <a:srgbClr val="00B050"/>
                </a:solidFill>
                <a:latin typeface="Arial" charset="0"/>
              </a:rPr>
              <a:t>myAuthenticate</a:t>
            </a:r>
            <a:r>
              <a:rPr lang="en-US" sz="1800" noProof="1" smtClean="0">
                <a:latin typeface="Arial" charset="0"/>
              </a:rPr>
              <a:t> (string username, string password)</a:t>
            </a:r>
            <a:r>
              <a:rPr lang="en-US" sz="1800" smtClean="0">
                <a:latin typeface="Arial" charset="0"/>
              </a:rPr>
              <a:t> </a:t>
            </a:r>
            <a:r>
              <a:rPr lang="en-US" sz="1800" noProof="1" smtClean="0">
                <a:latin typeface="Arial" charset="0"/>
              </a:rPr>
              <a: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SqlConnection connection = new SqlConnection</a:t>
            </a:r>
            <a:r>
              <a:rPr lang="en-US" sz="1800" smtClean="0">
                <a:latin typeface="Arial" charset="0"/>
              </a:rPr>
              <a:t> </a:t>
            </a:r>
            <a:br>
              <a:rPr lang="en-US" sz="1800" smtClean="0">
                <a:latin typeface="Arial" charset="0"/>
              </a:rPr>
            </a:br>
            <a:r>
              <a:rPr lang="en-US" sz="1800" smtClean="0">
                <a:latin typeface="Arial" charset="0"/>
              </a:rPr>
              <a:t>				</a:t>
            </a:r>
            <a:r>
              <a:rPr lang="en-US" sz="1800" noProof="1" smtClean="0">
                <a:latin typeface="Arial" charset="0"/>
              </a:rPr>
              <a:t>("server=localhost;database=weblogin;uid=sa;pwd=letme");</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try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a:t>
            </a:r>
            <a:r>
              <a:rPr lang="en-US" sz="1800" noProof="1" smtClean="0">
                <a:solidFill>
                  <a:schemeClr val="folHlink"/>
                </a:solidFill>
                <a:latin typeface="Arial" charset="0"/>
              </a:rPr>
              <a:t>connection.Open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StringBuilder </a:t>
            </a:r>
            <a:r>
              <a:rPr lang="en-US" sz="1800" noProof="1" smtClean="0">
                <a:solidFill>
                  <a:srgbClr val="0000FF"/>
                </a:solidFill>
                <a:latin typeface="Arial" charset="0"/>
              </a:rPr>
              <a:t>builder</a:t>
            </a:r>
            <a:r>
              <a:rPr lang="en-US" sz="1800" noProof="1" smtClean="0">
                <a:latin typeface="Arial" charset="0"/>
              </a:rPr>
              <a:t> = new StringBuilder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builder.Append ("select count (*) from users " + "where username = \'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builder.Append (username);</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builder.Append ("\' and cast (rtrim (password) as " +</a:t>
            </a:r>
            <a:r>
              <a:rPr lang="en-US" sz="1800" smtClean="0">
                <a:latin typeface="Arial" charset="0"/>
              </a:rPr>
              <a:t> </a:t>
            </a:r>
            <a:r>
              <a:rPr lang="en-US" sz="1800" noProof="1" smtClean="0">
                <a:latin typeface="Arial" charset="0"/>
              </a:rPr>
              <a:t>"varbinary) = cast (\'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builder.Append (password);</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builder.Append ("\' as varbinary)");</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a:t>
            </a:r>
            <a:r>
              <a:rPr lang="en-US" sz="1800" noProof="1" smtClean="0">
                <a:solidFill>
                  <a:schemeClr val="folHlink"/>
                </a:solidFill>
                <a:latin typeface="Arial" charset="0"/>
              </a:rPr>
              <a:t>SqlCommand command = new SqlCommand (builder.ToString (),</a:t>
            </a:r>
            <a:r>
              <a:rPr lang="en-US" sz="1800" smtClean="0">
                <a:solidFill>
                  <a:schemeClr val="folHlink"/>
                </a:solidFill>
                <a:latin typeface="Arial" charset="0"/>
              </a:rPr>
              <a:t> </a:t>
            </a:r>
            <a:r>
              <a:rPr lang="en-US" sz="1800" noProof="1" smtClean="0">
                <a:solidFill>
                  <a:schemeClr val="folHlink"/>
                </a:solidFill>
                <a:latin typeface="Arial" charset="0"/>
              </a:rPr>
              <a:t>connection);</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int count = (int) </a:t>
            </a:r>
            <a:r>
              <a:rPr lang="en-US" sz="1800" noProof="1" smtClean="0">
                <a:solidFill>
                  <a:schemeClr val="folHlink"/>
                </a:solidFill>
                <a:latin typeface="Arial" charset="0"/>
              </a:rPr>
              <a:t>command.ExecuteScalar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return (count &gt; 0);</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catch (SqlException) {</a:t>
            </a:r>
            <a:r>
              <a:rPr lang="en-US" sz="1800" smtClean="0">
                <a:latin typeface="Arial" charset="0"/>
              </a:rPr>
              <a:t> </a:t>
            </a:r>
            <a:r>
              <a:rPr lang="en-US" sz="1800" noProof="1" smtClean="0">
                <a:latin typeface="Arial" charset="0"/>
              </a:rPr>
              <a:t>return false;</a:t>
            </a:r>
            <a:r>
              <a:rPr lang="en-US" sz="1800" smtClean="0">
                <a:latin typeface="Arial" charset="0"/>
              </a:rPr>
              <a:t> </a:t>
            </a:r>
            <a:r>
              <a:rPr lang="en-US" sz="1800" noProof="1" smtClean="0">
                <a:latin typeface="Arial" charset="0"/>
              </a:rPr>
              <a: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finally {</a:t>
            </a:r>
            <a:r>
              <a:rPr lang="en-US" sz="1800" smtClean="0">
                <a:latin typeface="Arial" charset="0"/>
              </a:rPr>
              <a:t> </a:t>
            </a:r>
            <a:r>
              <a:rPr lang="en-US" sz="1800" noProof="1" smtClean="0">
                <a:latin typeface="Arial" charset="0"/>
              </a:rPr>
              <a:t>connection.Close ();</a:t>
            </a:r>
            <a:r>
              <a:rPr lang="en-US" sz="1800" smtClean="0">
                <a:latin typeface="Arial" charset="0"/>
              </a:rPr>
              <a:t> </a:t>
            </a:r>
            <a:r>
              <a:rPr lang="en-US" sz="1800" noProof="1" smtClean="0">
                <a:latin typeface="Arial" charset="0"/>
              </a:rPr>
              <a: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&lt;/script&gt;</a:t>
            </a:r>
            <a:endParaRPr lang="en-US" sz="1800" smtClean="0">
              <a:latin typeface="Arial" charset="0"/>
            </a:endParaRPr>
          </a:p>
        </p:txBody>
      </p:sp>
      <p:sp>
        <p:nvSpPr>
          <p:cNvPr id="745477" name="AutoShape 5"/>
          <p:cNvSpPr>
            <a:spLocks noChangeArrowheads="1"/>
          </p:cNvSpPr>
          <p:nvPr/>
        </p:nvSpPr>
        <p:spPr bwMode="auto">
          <a:xfrm>
            <a:off x="4648200" y="4876800"/>
            <a:ext cx="1828800" cy="1066800"/>
          </a:xfrm>
          <a:prstGeom prst="wedgeEllipseCallout">
            <a:avLst>
              <a:gd name="adj1" fmla="val -140903"/>
              <a:gd name="adj2" fmla="val -42384"/>
            </a:avLst>
          </a:prstGeom>
          <a:solidFill>
            <a:srgbClr val="FFFFCC"/>
          </a:solidFill>
          <a:ln w="9525">
            <a:solidFill>
              <a:schemeClr val="tx1"/>
            </a:solidFill>
            <a:miter lim="800000"/>
            <a:headEnd/>
            <a:tailEnd/>
          </a:ln>
        </p:spPr>
        <p:txBody>
          <a:bodyPr/>
          <a:lstStyle/>
          <a:p>
            <a:pPr algn="ctr"/>
            <a:r>
              <a:rPr lang="en-US" b="0"/>
              <a:t>If count &gt; 0, an entry is found!</a:t>
            </a:r>
          </a:p>
        </p:txBody>
      </p:sp>
      <p:sp>
        <p:nvSpPr>
          <p:cNvPr id="2" name="Rounded Rectangular Callout 1"/>
          <p:cNvSpPr>
            <a:spLocks noChangeArrowheads="1"/>
          </p:cNvSpPr>
          <p:nvPr/>
        </p:nvSpPr>
        <p:spPr bwMode="auto">
          <a:xfrm>
            <a:off x="6699250" y="5411788"/>
            <a:ext cx="2362200" cy="1295400"/>
          </a:xfrm>
          <a:prstGeom prst="wedgeRoundRectCallout">
            <a:avLst>
              <a:gd name="adj1" fmla="val -65394"/>
              <a:gd name="adj2" fmla="val -45023"/>
              <a:gd name="adj3" fmla="val 16667"/>
            </a:avLst>
          </a:prstGeom>
          <a:solidFill>
            <a:srgbClr val="C5F3EF"/>
          </a:solidFill>
          <a:ln w="9525" algn="ctr">
            <a:solidFill>
              <a:schemeClr val="tx1"/>
            </a:solidFill>
            <a:round/>
            <a:headEnd/>
            <a:tailEnd/>
          </a:ln>
        </p:spPr>
        <p:txBody>
          <a:bodyPr/>
          <a:lstStyle/>
          <a:p>
            <a:r>
              <a:rPr lang="en-US" b="0"/>
              <a:t>We can make password more secure by not allowing “read” the database.</a:t>
            </a:r>
          </a:p>
        </p:txBody>
      </p:sp>
    </p:spTree>
    <p:extLst>
      <p:ext uri="{BB962C8B-B14F-4D97-AF65-F5344CB8AC3E}">
        <p14:creationId xmlns:p14="http://schemas.microsoft.com/office/powerpoint/2010/main" val="3604424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5477"/>
                                        </p:tgtEl>
                                        <p:attrNameLst>
                                          <p:attrName>style.visibility</p:attrName>
                                        </p:attrNameLst>
                                      </p:cBhvr>
                                      <p:to>
                                        <p:strVal val="visible"/>
                                      </p:to>
                                    </p:set>
                                    <p:animEffect transition="in" filter="wipe(left)">
                                      <p:cBhvr>
                                        <p:cTn id="7" dur="500"/>
                                        <p:tgtEl>
                                          <p:spTgt spid="74547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7" grpId="0" animBg="1"/>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E8826D6-BB7F-4C4C-A3FF-5338CBD20A25}" type="slidenum">
              <a:rPr lang="en-US" b="0" smtClean="0">
                <a:solidFill>
                  <a:schemeClr val="tx2"/>
                </a:solidFill>
              </a:rPr>
              <a:pPr/>
              <a:t>42</a:t>
            </a:fld>
            <a:endParaRPr lang="en-US" b="0" smtClean="0">
              <a:solidFill>
                <a:schemeClr val="tx2"/>
              </a:solidFill>
            </a:endParaRPr>
          </a:p>
        </p:txBody>
      </p:sp>
      <p:sp>
        <p:nvSpPr>
          <p:cNvPr id="33795" name="Rectangle 2"/>
          <p:cNvSpPr>
            <a:spLocks noGrp="1" noChangeArrowheads="1"/>
          </p:cNvSpPr>
          <p:nvPr>
            <p:ph type="title"/>
          </p:nvPr>
        </p:nvSpPr>
        <p:spPr/>
        <p:txBody>
          <a:bodyPr/>
          <a:lstStyle/>
          <a:p>
            <a:pPr eaLnBrk="1" hangingPunct="1"/>
            <a:r>
              <a:rPr lang="en-US" sz="2800" smtClean="0">
                <a:solidFill>
                  <a:schemeClr val="folHlink"/>
                </a:solidFill>
              </a:rPr>
              <a:t>Login.aspx: Part 3, </a:t>
            </a:r>
            <a:r>
              <a:rPr lang="en-US" sz="2800" smtClean="0">
                <a:solidFill>
                  <a:srgbClr val="C00000"/>
                </a:solidFill>
              </a:rPr>
              <a:t>Using an XML File</a:t>
            </a:r>
          </a:p>
        </p:txBody>
      </p:sp>
      <p:sp>
        <p:nvSpPr>
          <p:cNvPr id="33796" name="Rectangle 3"/>
          <p:cNvSpPr>
            <a:spLocks noGrp="1" noChangeArrowheads="1"/>
          </p:cNvSpPr>
          <p:nvPr>
            <p:ph type="body" idx="1"/>
          </p:nvPr>
        </p:nvSpPr>
        <p:spPr>
          <a:xfrm>
            <a:off x="381000" y="1066800"/>
            <a:ext cx="8574088" cy="5410200"/>
          </a:xfrm>
        </p:spPr>
        <p:txBody>
          <a:bodyPr/>
          <a:lstStyle/>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bool </a:t>
            </a:r>
            <a:r>
              <a:rPr lang="en-US" sz="1800" noProof="1" smtClean="0">
                <a:solidFill>
                  <a:srgbClr val="00B050"/>
                </a:solidFill>
                <a:latin typeface="Arial" charset="0"/>
              </a:rPr>
              <a:t>myAuthenticate</a:t>
            </a:r>
            <a:r>
              <a:rPr lang="en-US" sz="1800" noProof="1" smtClean="0">
                <a:latin typeface="Arial" charset="0"/>
              </a:rPr>
              <a:t> (string username, string password)</a:t>
            </a:r>
            <a:r>
              <a:rPr lang="en-US" sz="1800" smtClean="0">
                <a:latin typeface="Arial" charset="0"/>
              </a:rPr>
              <a:t> </a:t>
            </a:r>
            <a:r>
              <a:rPr lang="en-US" sz="1800" noProof="1" smtClean="0">
                <a:latin typeface="Arial" charset="0"/>
              </a:rPr>
              <a:t>{</a:t>
            </a:r>
          </a:p>
          <a:p>
            <a:pPr>
              <a:buFont typeface="Wingdings" pitchFamily="2" charset="2"/>
              <a:buNone/>
              <a:tabLst>
                <a:tab pos="682625" algn="l"/>
                <a:tab pos="1030288" algn="l"/>
                <a:tab pos="1376363" algn="l"/>
                <a:tab pos="1712913" algn="l"/>
                <a:tab pos="2060575" algn="l"/>
              </a:tabLst>
            </a:pPr>
            <a:r>
              <a:rPr lang="en-US" sz="1800" smtClean="0">
                <a:latin typeface="Arial" charset="0"/>
                <a:cs typeface="Arial" charset="0"/>
              </a:rPr>
              <a:t>	</a:t>
            </a:r>
            <a:r>
              <a:rPr lang="en-US" sz="1800" smtClean="0">
                <a:solidFill>
                  <a:srgbClr val="0000FF"/>
                </a:solidFill>
                <a:latin typeface="Arial" charset="0"/>
                <a:cs typeface="Arial" charset="0"/>
              </a:rPr>
              <a:t>string fLocation = Path.Combine(Request.PhysicalApplicationPath, @"App_Data\Users.xml");</a:t>
            </a:r>
          </a:p>
          <a:p>
            <a:pPr>
              <a:buFont typeface="Wingdings" pitchFamily="2" charset="2"/>
              <a:buNone/>
              <a:tabLst>
                <a:tab pos="682625" algn="l"/>
                <a:tab pos="1030288" algn="l"/>
                <a:tab pos="1376363" algn="l"/>
                <a:tab pos="1712913" algn="l"/>
                <a:tab pos="2060575" algn="l"/>
              </a:tabLst>
            </a:pPr>
            <a:r>
              <a:rPr lang="en-US" sz="1800" smtClean="0">
                <a:latin typeface="Arial" charset="0"/>
                <a:cs typeface="Arial" charset="0"/>
              </a:rPr>
              <a:t>        if (</a:t>
            </a:r>
            <a:r>
              <a:rPr lang="en-US" sz="1800" smtClean="0">
                <a:solidFill>
                  <a:srgbClr val="0000FF"/>
                </a:solidFill>
                <a:latin typeface="Arial" charset="0"/>
                <a:cs typeface="Arial" charset="0"/>
              </a:rPr>
              <a:t>File.Exists(fLocation)</a:t>
            </a:r>
            <a:r>
              <a:rPr lang="en-US" sz="1800" smtClean="0">
                <a:latin typeface="Arial" charset="0"/>
                <a:cs typeface="Arial" charset="0"/>
              </a:rPr>
              <a:t>)</a:t>
            </a:r>
          </a:p>
          <a:p>
            <a:pPr>
              <a:buFont typeface="Wingdings" pitchFamily="2" charset="2"/>
              <a:buNone/>
              <a:tabLst>
                <a:tab pos="682625" algn="l"/>
                <a:tab pos="1030288" algn="l"/>
                <a:tab pos="1376363" algn="l"/>
                <a:tab pos="1712913" algn="l"/>
                <a:tab pos="2060575" algn="l"/>
              </a:tabLst>
            </a:pPr>
            <a:r>
              <a:rPr lang="en-US" sz="1800" smtClean="0">
                <a:latin typeface="Arial" charset="0"/>
                <a:cs typeface="Arial" charset="0"/>
              </a:rPr>
              <a:t>        {</a:t>
            </a:r>
          </a:p>
          <a:p>
            <a:pPr>
              <a:buFont typeface="Wingdings" pitchFamily="2" charset="2"/>
              <a:buNone/>
              <a:tabLst>
                <a:tab pos="682625" algn="l"/>
                <a:tab pos="1030288" algn="l"/>
                <a:tab pos="1376363" algn="l"/>
                <a:tab pos="1712913" algn="l"/>
                <a:tab pos="2060575" algn="l"/>
              </a:tabLst>
            </a:pPr>
            <a:r>
              <a:rPr lang="en-US" sz="1800" smtClean="0">
                <a:solidFill>
                  <a:srgbClr val="3333CC"/>
                </a:solidFill>
                <a:latin typeface="Arial" charset="0"/>
                <a:cs typeface="Arial" charset="0"/>
              </a:rPr>
              <a:t>            FileStream FS= new FileStream(fLocation, FileMode.Open);</a:t>
            </a:r>
          </a:p>
          <a:p>
            <a:pPr>
              <a:buFont typeface="Wingdings" pitchFamily="2" charset="2"/>
              <a:buNone/>
              <a:tabLst>
                <a:tab pos="682625" algn="l"/>
                <a:tab pos="1030288" algn="l"/>
                <a:tab pos="1376363" algn="l"/>
                <a:tab pos="1712913" algn="l"/>
                <a:tab pos="2060575" algn="l"/>
              </a:tabLst>
            </a:pPr>
            <a:r>
              <a:rPr lang="en-US" sz="1800" smtClean="0">
                <a:solidFill>
                  <a:srgbClr val="3333CC"/>
                </a:solidFill>
                <a:latin typeface="Arial" charset="0"/>
                <a:cs typeface="Arial" charset="0"/>
              </a:rPr>
              <a:t>            XmlDocument xd = new XmlDocument();</a:t>
            </a:r>
          </a:p>
          <a:p>
            <a:pPr>
              <a:buFont typeface="Wingdings" pitchFamily="2" charset="2"/>
              <a:buNone/>
              <a:tabLst>
                <a:tab pos="682625" algn="l"/>
                <a:tab pos="1030288" algn="l"/>
                <a:tab pos="1376363" algn="l"/>
                <a:tab pos="1712913" algn="l"/>
                <a:tab pos="2060575" algn="l"/>
              </a:tabLst>
            </a:pPr>
            <a:r>
              <a:rPr lang="en-US" sz="1800" smtClean="0">
                <a:solidFill>
                  <a:srgbClr val="3333CC"/>
                </a:solidFill>
                <a:latin typeface="Arial" charset="0"/>
                <a:cs typeface="Arial" charset="0"/>
              </a:rPr>
              <a:t>            xd.Load(FS);</a:t>
            </a:r>
          </a:p>
          <a:p>
            <a:pPr>
              <a:buFont typeface="Wingdings" pitchFamily="2" charset="2"/>
              <a:buNone/>
              <a:tabLst>
                <a:tab pos="682625" algn="l"/>
                <a:tab pos="1030288" algn="l"/>
                <a:tab pos="1376363" algn="l"/>
                <a:tab pos="1712913" algn="l"/>
                <a:tab pos="2060575" algn="l"/>
              </a:tabLst>
            </a:pPr>
            <a:r>
              <a:rPr lang="en-US" sz="1800" smtClean="0">
                <a:solidFill>
                  <a:srgbClr val="3333CC"/>
                </a:solidFill>
                <a:latin typeface="Arial" charset="0"/>
                <a:cs typeface="Arial" charset="0"/>
              </a:rPr>
              <a:t>            XmlNode node = xd;</a:t>
            </a:r>
          </a:p>
          <a:p>
            <a:pPr>
              <a:buFont typeface="Wingdings" pitchFamily="2" charset="2"/>
              <a:buNone/>
              <a:tabLst>
                <a:tab pos="682625" algn="l"/>
                <a:tab pos="1030288" algn="l"/>
                <a:tab pos="1376363" algn="l"/>
                <a:tab pos="1712913" algn="l"/>
                <a:tab pos="2060575" algn="l"/>
              </a:tabLst>
            </a:pPr>
            <a:r>
              <a:rPr lang="en-US" sz="1800" smtClean="0">
                <a:solidFill>
                  <a:srgbClr val="3333CC"/>
                </a:solidFill>
                <a:latin typeface="Arial" charset="0"/>
                <a:cs typeface="Arial" charset="0"/>
              </a:rPr>
              <a:t>            XmlNodeList children = node.ChildNodes;</a:t>
            </a:r>
          </a:p>
          <a:p>
            <a:pPr>
              <a:buFont typeface="Wingdings" pitchFamily="2" charset="2"/>
              <a:buNone/>
              <a:tabLst>
                <a:tab pos="682625" algn="l"/>
                <a:tab pos="1030288" algn="l"/>
                <a:tab pos="1376363" algn="l"/>
                <a:tab pos="1712913" algn="l"/>
                <a:tab pos="2060575" algn="l"/>
              </a:tabLst>
            </a:pPr>
            <a:r>
              <a:rPr lang="en-US" sz="1800" noProof="1" smtClean="0">
                <a:latin typeface="Arial" charset="0"/>
              </a:rPr>
              <a:t>		</a:t>
            </a:r>
            <a:r>
              <a:rPr lang="en-US" sz="1800" smtClean="0">
                <a:solidFill>
                  <a:srgbClr val="3333CC"/>
                </a:solidFill>
                <a:latin typeface="Arial" charset="0"/>
                <a:cs typeface="Arial" charset="0"/>
              </a:rPr>
              <a:t>foreach (XmlNode child in children)</a:t>
            </a:r>
          </a:p>
          <a:p>
            <a:pPr>
              <a:buFont typeface="Wingdings" pitchFamily="2" charset="2"/>
              <a:buNone/>
              <a:tabLst>
                <a:tab pos="682625" algn="l"/>
                <a:tab pos="1030288" algn="l"/>
                <a:tab pos="1376363" algn="l"/>
                <a:tab pos="1712913" algn="l"/>
                <a:tab pos="2060575" algn="l"/>
              </a:tabLst>
            </a:pPr>
            <a:r>
              <a:rPr lang="en-US" sz="1800" smtClean="0">
                <a:solidFill>
                  <a:srgbClr val="3333CC"/>
                </a:solidFill>
                <a:latin typeface="Arial" charset="0"/>
                <a:cs typeface="Arial" charset="0"/>
              </a:rPr>
              <a:t>		{</a:t>
            </a:r>
          </a:p>
          <a:p>
            <a:pPr>
              <a:buFont typeface="Wingdings" pitchFamily="2" charset="2"/>
              <a:buNone/>
              <a:tabLst>
                <a:tab pos="682625" algn="l"/>
                <a:tab pos="1030288" algn="l"/>
                <a:tab pos="1376363" algn="l"/>
                <a:tab pos="1712913" algn="l"/>
                <a:tab pos="2060575" algn="l"/>
              </a:tabLst>
            </a:pPr>
            <a:r>
              <a:rPr lang="en-US" sz="1800" smtClean="0">
                <a:solidFill>
                  <a:srgbClr val="3333CC"/>
                </a:solidFill>
                <a:latin typeface="Arial" charset="0"/>
                <a:cs typeface="Arial" charset="0"/>
              </a:rPr>
              <a:t>			// check if the username and password exist in the XML file;</a:t>
            </a:r>
          </a:p>
          <a:p>
            <a:pPr>
              <a:buFont typeface="Wingdings" pitchFamily="2" charset="2"/>
              <a:buNone/>
              <a:tabLst>
                <a:tab pos="682625" algn="l"/>
                <a:tab pos="1030288" algn="l"/>
                <a:tab pos="1376363" algn="l"/>
                <a:tab pos="1712913" algn="l"/>
                <a:tab pos="2060575" algn="l"/>
              </a:tabLst>
            </a:pPr>
            <a:r>
              <a:rPr lang="en-US" sz="1800" smtClean="0">
                <a:solidFill>
                  <a:srgbClr val="3333CC"/>
                </a:solidFill>
                <a:latin typeface="Arial" charset="0"/>
                <a:cs typeface="Arial" charset="0"/>
              </a:rPr>
              <a:t>		}</a:t>
            </a:r>
          </a:p>
          <a:p>
            <a:pPr>
              <a:buFont typeface="Wingdings" pitchFamily="2" charset="2"/>
              <a:buNone/>
              <a:tabLst>
                <a:tab pos="682625" algn="l"/>
                <a:tab pos="1030288" algn="l"/>
                <a:tab pos="1376363" algn="l"/>
                <a:tab pos="1712913" algn="l"/>
                <a:tab pos="2060575" algn="l"/>
              </a:tabLst>
            </a:pPr>
            <a:r>
              <a:rPr lang="en-US" sz="1800" smtClean="0">
                <a:solidFill>
                  <a:srgbClr val="3333CC"/>
                </a:solidFill>
                <a:latin typeface="Arial" charset="0"/>
                <a:cs typeface="Arial" charset="0"/>
              </a:rPr>
              <a:t>	}</a:t>
            </a:r>
          </a:p>
          <a:p>
            <a:pPr>
              <a:buFont typeface="Wingdings" pitchFamily="2" charset="2"/>
              <a:buNone/>
              <a:tabLst>
                <a:tab pos="682625" algn="l"/>
                <a:tab pos="1030288" algn="l"/>
                <a:tab pos="1376363" algn="l"/>
                <a:tab pos="1712913" algn="l"/>
                <a:tab pos="2060575" algn="l"/>
              </a:tabLst>
            </a:pPr>
            <a:r>
              <a:rPr lang="en-US" sz="1800" smtClean="0">
                <a:solidFill>
                  <a:srgbClr val="3333CC"/>
                </a:solidFill>
                <a:latin typeface="Arial" charset="0"/>
                <a:cs typeface="Arial" charset="0"/>
              </a:rPr>
              <a:t>}</a:t>
            </a:r>
          </a:p>
          <a:p>
            <a:pPr eaLnBrk="1" hangingPunct="1">
              <a:lnSpc>
                <a:spcPct val="80000"/>
              </a:lnSpc>
              <a:buFont typeface="Wingdings" pitchFamily="2" charset="2"/>
              <a:buNone/>
              <a:tabLst>
                <a:tab pos="682625" algn="l"/>
                <a:tab pos="1030288" algn="l"/>
                <a:tab pos="1376363" algn="l"/>
                <a:tab pos="1712913" algn="l"/>
                <a:tab pos="2060575" algn="l"/>
              </a:tabLst>
            </a:pPr>
            <a:endParaRPr lang="en-US" sz="1800" smtClean="0">
              <a:latin typeface="Arial" charset="0"/>
            </a:endParaRPr>
          </a:p>
        </p:txBody>
      </p:sp>
    </p:spTree>
    <p:extLst>
      <p:ext uri="{BB962C8B-B14F-4D97-AF65-F5344CB8AC3E}">
        <p14:creationId xmlns:p14="http://schemas.microsoft.com/office/powerpoint/2010/main" val="12803331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Signing out</a:t>
            </a:r>
          </a:p>
        </p:txBody>
      </p:sp>
      <p:sp>
        <p:nvSpPr>
          <p:cNvPr id="34819" name="Content Placeholder 2"/>
          <p:cNvSpPr>
            <a:spLocks noGrp="1"/>
          </p:cNvSpPr>
          <p:nvPr>
            <p:ph idx="1"/>
          </p:nvPr>
        </p:nvSpPr>
        <p:spPr>
          <a:xfrm>
            <a:off x="685800" y="1295400"/>
            <a:ext cx="8269288" cy="2209800"/>
          </a:xfrm>
        </p:spPr>
        <p:txBody>
          <a:bodyPr/>
          <a:lstStyle/>
          <a:p>
            <a:r>
              <a:rPr lang="en-US" dirty="0" smtClean="0"/>
              <a:t>It is always a good practice to provide the users a signing out button, for two reasons:</a:t>
            </a:r>
          </a:p>
          <a:p>
            <a:pPr lvl="1"/>
            <a:r>
              <a:rPr lang="en-US" dirty="0" smtClean="0"/>
              <a:t>More secure</a:t>
            </a:r>
          </a:p>
          <a:p>
            <a:pPr lvl="1"/>
            <a:r>
              <a:rPr lang="en-US" dirty="0" smtClean="0"/>
              <a:t>Resources can be recycled immediately</a:t>
            </a:r>
          </a:p>
          <a:p>
            <a:endParaRPr lang="en-US" dirty="0" smtClean="0"/>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D0622A9-CCC5-4536-A464-B0111415B53B}" type="slidenum">
              <a:rPr lang="en-US" b="0" smtClean="0">
                <a:solidFill>
                  <a:schemeClr val="tx2"/>
                </a:solidFill>
              </a:rPr>
              <a:pPr/>
              <a:t>43</a:t>
            </a:fld>
            <a:endParaRPr lang="en-US" b="0" smtClean="0">
              <a:solidFill>
                <a:schemeClr val="tx2"/>
              </a:solidFill>
            </a:endParaRPr>
          </a:p>
        </p:txBody>
      </p:sp>
      <p:sp>
        <p:nvSpPr>
          <p:cNvPr id="34821" name="Rectangle 4"/>
          <p:cNvSpPr>
            <a:spLocks noChangeArrowheads="1"/>
          </p:cNvSpPr>
          <p:nvPr/>
        </p:nvSpPr>
        <p:spPr bwMode="auto">
          <a:xfrm>
            <a:off x="762000" y="3752850"/>
            <a:ext cx="7620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0">
                <a:latin typeface="Arial" charset="0"/>
                <a:cs typeface="Arial" charset="0"/>
              </a:rPr>
              <a:t>Void Signout(object sender, EventArgs e) </a:t>
            </a:r>
          </a:p>
          <a:p>
            <a:r>
              <a:rPr lang="en-US" sz="2400" b="0">
                <a:latin typeface="Arial" charset="0"/>
                <a:cs typeface="Arial" charset="0"/>
              </a:rPr>
              <a:t>{</a:t>
            </a:r>
          </a:p>
          <a:p>
            <a:r>
              <a:rPr lang="en-US" sz="2400" b="0">
                <a:latin typeface="Arial" charset="0"/>
                <a:cs typeface="Arial" charset="0"/>
              </a:rPr>
              <a:t>	FormsAuthentication.SignOut();</a:t>
            </a:r>
          </a:p>
          <a:p>
            <a:r>
              <a:rPr lang="en-US" sz="2400" b="0">
                <a:latin typeface="Arial" charset="0"/>
                <a:cs typeface="Arial" charset="0"/>
              </a:rPr>
              <a:t>	Server.Transfer(“Default.aspx”);</a:t>
            </a:r>
          </a:p>
          <a:p>
            <a:r>
              <a:rPr lang="en-US" sz="2400" b="0">
                <a:latin typeface="Arial" charset="0"/>
                <a:cs typeface="Arial" charset="0"/>
              </a:rPr>
              <a:t>}</a:t>
            </a:r>
          </a:p>
          <a:p>
            <a:r>
              <a:rPr lang="en-US" sz="2000" b="0">
                <a:latin typeface="Arial" charset="0"/>
                <a:cs typeface="Arial" charset="0"/>
              </a:rPr>
              <a:t>	</a:t>
            </a:r>
            <a:endParaRPr lang="en-US" sz="2000" b="0"/>
          </a:p>
        </p:txBody>
      </p:sp>
    </p:spTree>
    <p:extLst>
      <p:ext uri="{BB962C8B-B14F-4D97-AF65-F5344CB8AC3E}">
        <p14:creationId xmlns:p14="http://schemas.microsoft.com/office/powerpoint/2010/main" val="1417395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08526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B6E2763-88BC-43E5-9A30-ED7555B72E7A}" type="slidenum">
              <a:rPr lang="en-US" b="0" smtClean="0">
                <a:solidFill>
                  <a:schemeClr val="tx2"/>
                </a:solidFill>
              </a:rPr>
              <a:pPr/>
              <a:t>5</a:t>
            </a:fld>
            <a:endParaRPr lang="en-US" b="0" smtClean="0">
              <a:solidFill>
                <a:schemeClr val="tx2"/>
              </a:solidFill>
            </a:endParaRPr>
          </a:p>
        </p:txBody>
      </p:sp>
      <p:sp>
        <p:nvSpPr>
          <p:cNvPr id="22532" name="Rectangle 2"/>
          <p:cNvSpPr>
            <a:spLocks noGrp="1" noChangeArrowheads="1"/>
          </p:cNvSpPr>
          <p:nvPr>
            <p:ph type="title"/>
          </p:nvPr>
        </p:nvSpPr>
        <p:spPr>
          <a:xfrm>
            <a:off x="1219200" y="152400"/>
            <a:ext cx="7620000" cy="623888"/>
          </a:xfrm>
        </p:spPr>
        <p:txBody>
          <a:bodyPr/>
          <a:lstStyle/>
          <a:p>
            <a:pPr eaLnBrk="1" hangingPunct="1"/>
            <a:r>
              <a:rPr lang="en-US" smtClean="0"/>
              <a:t>A directory </a:t>
            </a:r>
            <a:r>
              <a:rPr lang="en-US" i="1" smtClean="0"/>
              <a:t>BasicSecurity</a:t>
            </a:r>
            <a:r>
              <a:rPr lang="en-US" smtClean="0"/>
              <a:t> is created in IIS </a:t>
            </a:r>
          </a:p>
        </p:txBody>
      </p:sp>
      <p:sp>
        <p:nvSpPr>
          <p:cNvPr id="552965" name="AutoShape 5"/>
          <p:cNvSpPr>
            <a:spLocks noChangeArrowheads="1"/>
          </p:cNvSpPr>
          <p:nvPr/>
        </p:nvSpPr>
        <p:spPr bwMode="auto">
          <a:xfrm>
            <a:off x="838200" y="32004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283255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52965"/>
                                        </p:tgtEl>
                                        <p:attrNameLst>
                                          <p:attrName>style.visibility</p:attrName>
                                        </p:attrNameLst>
                                      </p:cBhvr>
                                      <p:to>
                                        <p:strVal val="visible"/>
                                      </p:to>
                                    </p:set>
                                    <p:animEffect transition="in" filter="fade">
                                      <p:cBhvr>
                                        <p:cTn id="7" dur="2000"/>
                                        <p:tgtEl>
                                          <p:spTgt spid="552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A8F3E0A-ADDC-4EC3-B725-D80542CF4CD9}" type="slidenum">
              <a:rPr lang="en-US" b="0" smtClean="0">
                <a:solidFill>
                  <a:schemeClr val="tx2"/>
                </a:solidFill>
              </a:rPr>
              <a:pPr/>
              <a:t>6</a:t>
            </a:fld>
            <a:endParaRPr lang="en-US" b="0" smtClean="0">
              <a:solidFill>
                <a:schemeClr val="tx2"/>
              </a:solidFill>
            </a:endParaRPr>
          </a:p>
        </p:txBody>
      </p:sp>
      <p:sp>
        <p:nvSpPr>
          <p:cNvPr id="23555" name="Rectangle 2"/>
          <p:cNvSpPr>
            <a:spLocks noGrp="1" noChangeArrowheads="1"/>
          </p:cNvSpPr>
          <p:nvPr>
            <p:ph type="title"/>
          </p:nvPr>
        </p:nvSpPr>
        <p:spPr/>
        <p:txBody>
          <a:bodyPr/>
          <a:lstStyle/>
          <a:p>
            <a:pPr eaLnBrk="1" hangingPunct="1"/>
            <a:r>
              <a:rPr lang="en-US" smtClean="0"/>
              <a:t>Creating the Authentication (contd.)</a:t>
            </a:r>
          </a:p>
        </p:txBody>
      </p:sp>
      <p:sp>
        <p:nvSpPr>
          <p:cNvPr id="23556" name="Rectangle 3"/>
          <p:cNvSpPr>
            <a:spLocks noGrp="1" noChangeArrowheads="1"/>
          </p:cNvSpPr>
          <p:nvPr>
            <p:ph type="body" idx="1"/>
          </p:nvPr>
        </p:nvSpPr>
        <p:spPr>
          <a:xfrm>
            <a:off x="762000" y="914400"/>
            <a:ext cx="8269288" cy="2971800"/>
          </a:xfrm>
        </p:spPr>
        <p:txBody>
          <a:bodyPr/>
          <a:lstStyle/>
          <a:p>
            <a:pPr marL="533400" indent="-533400" eaLnBrk="1" hangingPunct="1">
              <a:buSzTx/>
              <a:buFont typeface="Wingdings" pitchFamily="2" charset="2"/>
              <a:buAutoNum type="arabicPeriod" startAt="4"/>
            </a:pPr>
            <a:r>
              <a:rPr lang="en-US" sz="2400" dirty="0" smtClean="0"/>
              <a:t>Create user accounts on your Windows for testing purposes, e.g., “Bob”, “Jeff”, “Julia”, …</a:t>
            </a:r>
          </a:p>
          <a:p>
            <a:pPr marL="533400" indent="-533400" eaLnBrk="1" hangingPunct="1">
              <a:buSzTx/>
              <a:buFont typeface="Wingdings" pitchFamily="2" charset="2"/>
              <a:buAutoNum type="arabicPeriod" startAt="4"/>
            </a:pPr>
            <a:r>
              <a:rPr lang="en-US" sz="2400" dirty="0" smtClean="0"/>
              <a:t>Change the permissions on </a:t>
            </a:r>
            <a:r>
              <a:rPr lang="en-US" sz="2400" i="1" dirty="0" smtClean="0">
                <a:solidFill>
                  <a:schemeClr val="folHlink"/>
                </a:solidFill>
              </a:rPr>
              <a:t>Salaries.aspx</a:t>
            </a:r>
            <a:r>
              <a:rPr lang="en-US" sz="2400" dirty="0" smtClean="0"/>
              <a:t> by removing the Anonymous access. See next page</a:t>
            </a:r>
          </a:p>
          <a:p>
            <a:pPr marL="533400" indent="-533400" eaLnBrk="1" hangingPunct="1">
              <a:buSzTx/>
              <a:buFont typeface="Wingdings" pitchFamily="2" charset="2"/>
              <a:buAutoNum type="arabicPeriod" startAt="4"/>
            </a:pPr>
            <a:r>
              <a:rPr lang="en-US" sz="2400" dirty="0" smtClean="0"/>
              <a:t>Type </a:t>
            </a:r>
            <a:r>
              <a:rPr lang="en-US" sz="2400" i="1" dirty="0" smtClean="0">
                <a:solidFill>
                  <a:schemeClr val="folHlink"/>
                </a:solidFill>
              </a:rPr>
              <a:t>http://localhost/Basic/General.aspx</a:t>
            </a:r>
            <a:r>
              <a:rPr lang="en-US" sz="2400" dirty="0" smtClean="0"/>
              <a:t> into your browser’s address bar to call up General.aspx. You will see the page, because, by default, it allows anonymous access.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33800"/>
            <a:ext cx="765080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bwMode="auto">
          <a:xfrm>
            <a:off x="762000" y="6019800"/>
            <a:ext cx="2209800" cy="4572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 name="Rounded Rectangular Callout 2"/>
          <p:cNvSpPr/>
          <p:nvPr/>
        </p:nvSpPr>
        <p:spPr bwMode="auto">
          <a:xfrm>
            <a:off x="4739802" y="6134100"/>
            <a:ext cx="4343400" cy="685800"/>
          </a:xfrm>
          <a:prstGeom prst="wedgeRoundRectCallout">
            <a:avLst>
              <a:gd name="adj1" fmla="val -93428"/>
              <a:gd name="adj2" fmla="val -38650"/>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lnSpc>
                <a:spcPct val="80000"/>
              </a:lnSpc>
              <a:buFont typeface="Wingdings" pitchFamily="2" charset="2"/>
              <a:buNone/>
            </a:pPr>
            <a:r>
              <a:rPr lang="en-US" sz="1600" b="0" dirty="0">
                <a:solidFill>
                  <a:srgbClr val="0000FF"/>
                </a:solidFill>
                <a:latin typeface="Arial" charset="0"/>
              </a:rPr>
              <a:t>if (</a:t>
            </a:r>
            <a:r>
              <a:rPr lang="en-US" sz="1600" b="0" dirty="0" err="1">
                <a:solidFill>
                  <a:srgbClr val="0000FF"/>
                </a:solidFill>
                <a:latin typeface="Arial" charset="0"/>
              </a:rPr>
              <a:t>User.Identity.IsAuthenticated</a:t>
            </a:r>
            <a:r>
              <a:rPr lang="en-US" sz="1600" b="0" dirty="0">
                <a:solidFill>
                  <a:srgbClr val="0000FF"/>
                </a:solidFill>
                <a:latin typeface="Arial" charset="0"/>
              </a:rPr>
              <a:t>)</a:t>
            </a:r>
          </a:p>
          <a:p>
            <a:pPr eaLnBrk="1" hangingPunct="1">
              <a:lnSpc>
                <a:spcPct val="80000"/>
              </a:lnSpc>
              <a:buFont typeface="Wingdings" pitchFamily="2" charset="2"/>
              <a:buNone/>
            </a:pPr>
            <a:r>
              <a:rPr lang="en-US" sz="1600" b="0" dirty="0">
                <a:solidFill>
                  <a:srgbClr val="0000FF"/>
                </a:solidFill>
                <a:latin typeface="Arial" charset="0"/>
              </a:rPr>
              <a:t>            </a:t>
            </a:r>
            <a:r>
              <a:rPr lang="en-US" sz="1600" b="0" dirty="0" err="1">
                <a:solidFill>
                  <a:srgbClr val="0000FF"/>
                </a:solidFill>
                <a:latin typeface="Arial" charset="0"/>
              </a:rPr>
              <a:t>Response.Write</a:t>
            </a:r>
            <a:r>
              <a:rPr lang="en-US" sz="1600" b="0" dirty="0">
                <a:solidFill>
                  <a:srgbClr val="0000FF"/>
                </a:solidFill>
                <a:latin typeface="Arial" charset="0"/>
              </a:rPr>
              <a:t> (</a:t>
            </a:r>
            <a:r>
              <a:rPr lang="en-US" sz="1600" b="0" dirty="0" err="1">
                <a:solidFill>
                  <a:srgbClr val="0000FF"/>
                </a:solidFill>
                <a:latin typeface="Arial" charset="0"/>
              </a:rPr>
              <a:t>User.Identity.Name</a:t>
            </a:r>
            <a:r>
              <a:rPr lang="en-US" sz="1600" b="0" dirty="0">
                <a:solidFill>
                  <a:srgbClr val="0000FF"/>
                </a:solidFill>
                <a:latin typeface="Arial" charset="0"/>
              </a:rPr>
              <a:t>);</a:t>
            </a:r>
            <a:endParaRPr kumimoji="0" lang="en-US" sz="1600" b="0" i="0" u="none" strike="noStrike" cap="none" normalizeH="0" baseline="0" dirty="0" smtClean="0">
              <a:ln>
                <a:noFill/>
              </a:ln>
              <a:solidFill>
                <a:schemeClr val="tx1"/>
              </a:solidFill>
              <a:effectLst/>
            </a:endParaRPr>
          </a:p>
        </p:txBody>
      </p:sp>
      <p:sp>
        <p:nvSpPr>
          <p:cNvPr id="4" name="Rectangle 3"/>
          <p:cNvSpPr/>
          <p:nvPr/>
        </p:nvSpPr>
        <p:spPr>
          <a:xfrm>
            <a:off x="990600" y="3657600"/>
            <a:ext cx="6745288" cy="369332"/>
          </a:xfrm>
          <a:prstGeom prst="rect">
            <a:avLst/>
          </a:prstGeom>
        </p:spPr>
        <p:txBody>
          <a:bodyPr wrap="square">
            <a:spAutoFit/>
          </a:bodyPr>
          <a:lstStyle/>
          <a:p>
            <a:r>
              <a:rPr lang="en-US" b="0" dirty="0">
                <a:hlinkClick r:id="rId4"/>
              </a:rPr>
              <a:t>http://venus.eas.asu.edu/wsrepository/BasicSecurity/General.aspx</a:t>
            </a:r>
            <a:endParaRPr lang="en-US" b="0" dirty="0"/>
          </a:p>
        </p:txBody>
      </p:sp>
    </p:spTree>
    <p:extLst>
      <p:ext uri="{BB962C8B-B14F-4D97-AF65-F5344CB8AC3E}">
        <p14:creationId xmlns:p14="http://schemas.microsoft.com/office/powerpoint/2010/main" val="35121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25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81400"/>
            <a:ext cx="8733099" cy="249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2F7E16A-9AC8-4D48-ADA1-A07FF5E74760}" type="slidenum">
              <a:rPr lang="en-US" b="0" smtClean="0">
                <a:solidFill>
                  <a:schemeClr val="tx2"/>
                </a:solidFill>
              </a:rPr>
              <a:pPr/>
              <a:t>7</a:t>
            </a:fld>
            <a:endParaRPr lang="en-US" b="0" smtClean="0">
              <a:solidFill>
                <a:schemeClr val="tx2"/>
              </a:solidFill>
            </a:endParaRPr>
          </a:p>
        </p:txBody>
      </p:sp>
      <p:sp>
        <p:nvSpPr>
          <p:cNvPr id="24579" name="Rectangle 2"/>
          <p:cNvSpPr>
            <a:spLocks noGrp="1" noChangeArrowheads="1"/>
          </p:cNvSpPr>
          <p:nvPr>
            <p:ph type="title"/>
          </p:nvPr>
        </p:nvSpPr>
        <p:spPr/>
        <p:txBody>
          <a:bodyPr/>
          <a:lstStyle/>
          <a:p>
            <a:pPr eaLnBrk="1" hangingPunct="1"/>
            <a:r>
              <a:rPr lang="en-US" smtClean="0"/>
              <a:t>Creating the Authentication (contd.)</a:t>
            </a:r>
          </a:p>
        </p:txBody>
      </p:sp>
      <p:sp>
        <p:nvSpPr>
          <p:cNvPr id="24580" name="Rectangle 3"/>
          <p:cNvSpPr>
            <a:spLocks noGrp="1" noChangeArrowheads="1"/>
          </p:cNvSpPr>
          <p:nvPr>
            <p:ph type="body" idx="1"/>
          </p:nvPr>
        </p:nvSpPr>
        <p:spPr>
          <a:xfrm>
            <a:off x="685800" y="1219200"/>
            <a:ext cx="8269288" cy="3810000"/>
          </a:xfrm>
        </p:spPr>
        <p:txBody>
          <a:bodyPr/>
          <a:lstStyle/>
          <a:p>
            <a:pPr marL="627063" indent="-627063" eaLnBrk="1" hangingPunct="1">
              <a:buSzTx/>
              <a:buFont typeface="Wingdings" pitchFamily="2" charset="2"/>
              <a:buNone/>
            </a:pPr>
            <a:r>
              <a:rPr lang="en-US" sz="2400" dirty="0" smtClean="0"/>
              <a:t>7.	Type </a:t>
            </a:r>
            <a:r>
              <a:rPr lang="en-US" sz="2400" i="1" dirty="0" smtClean="0">
                <a:solidFill>
                  <a:schemeClr val="folHlink"/>
                </a:solidFill>
              </a:rPr>
              <a:t>http://localhost/Basic/Salaries.aspx</a:t>
            </a:r>
            <a:r>
              <a:rPr lang="en-US" sz="2400" dirty="0" smtClean="0"/>
              <a:t> into your browser’s address bar. A dialog box will pop up, because the Salaries.aspx requires callers to be authenticated using basic authentication. Enter Bob’s user name and password.</a:t>
            </a:r>
          </a:p>
        </p:txBody>
      </p:sp>
      <p:sp>
        <p:nvSpPr>
          <p:cNvPr id="7" name="Oval 6"/>
          <p:cNvSpPr>
            <a:spLocks noChangeArrowheads="1"/>
          </p:cNvSpPr>
          <p:nvPr/>
        </p:nvSpPr>
        <p:spPr bwMode="auto">
          <a:xfrm>
            <a:off x="152400" y="4935311"/>
            <a:ext cx="5758543" cy="1219200"/>
          </a:xfrm>
          <a:prstGeom prst="ellipse">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Rectangle 2"/>
          <p:cNvSpPr/>
          <p:nvPr/>
        </p:nvSpPr>
        <p:spPr>
          <a:xfrm>
            <a:off x="1371600" y="3048000"/>
            <a:ext cx="7010400" cy="369332"/>
          </a:xfrm>
          <a:prstGeom prst="rect">
            <a:avLst/>
          </a:prstGeom>
        </p:spPr>
        <p:txBody>
          <a:bodyPr wrap="square">
            <a:spAutoFit/>
          </a:bodyPr>
          <a:lstStyle/>
          <a:p>
            <a:r>
              <a:rPr lang="en-US" b="0" dirty="0">
                <a:solidFill>
                  <a:srgbClr val="0000FF"/>
                </a:solidFill>
                <a:hlinkClick r:id="rId4"/>
              </a:rPr>
              <a:t>http://</a:t>
            </a:r>
            <a:r>
              <a:rPr lang="en-US" b="0" dirty="0" smtClean="0">
                <a:solidFill>
                  <a:srgbClr val="0000FF"/>
                </a:solidFill>
                <a:hlinkClick r:id="rId4"/>
              </a:rPr>
              <a:t>venus.eas.asu.edu/wsrepository/BasicSecurity/Salaries.aspx</a:t>
            </a:r>
            <a:r>
              <a:rPr lang="en-US" b="0" dirty="0" smtClean="0">
                <a:solidFill>
                  <a:srgbClr val="0000FF"/>
                </a:solidFill>
              </a:rPr>
              <a:t> </a:t>
            </a:r>
            <a:endParaRPr lang="en-US" b="0" dirty="0">
              <a:solidFill>
                <a:srgbClr val="0000FF"/>
              </a:solidFill>
            </a:endParaRPr>
          </a:p>
        </p:txBody>
      </p:sp>
      <p:sp>
        <p:nvSpPr>
          <p:cNvPr id="4" name="Rectangle 3"/>
          <p:cNvSpPr/>
          <p:nvPr/>
        </p:nvSpPr>
        <p:spPr>
          <a:xfrm>
            <a:off x="1371600" y="2743200"/>
            <a:ext cx="3608808" cy="369332"/>
          </a:xfrm>
          <a:prstGeom prst="rect">
            <a:avLst/>
          </a:prstGeom>
        </p:spPr>
        <p:txBody>
          <a:bodyPr wrap="none">
            <a:spAutoFit/>
          </a:bodyPr>
          <a:lstStyle/>
          <a:p>
            <a:r>
              <a:rPr lang="en-US" b="0" dirty="0">
                <a:solidFill>
                  <a:schemeClr val="bg1">
                    <a:lumMod val="50000"/>
                  </a:schemeClr>
                </a:solidFill>
              </a:rPr>
              <a:t>Version deployed to ASU Repository</a:t>
            </a:r>
          </a:p>
        </p:txBody>
      </p:sp>
    </p:spTree>
    <p:extLst>
      <p:ext uri="{BB962C8B-B14F-4D97-AF65-F5344CB8AC3E}">
        <p14:creationId xmlns:p14="http://schemas.microsoft.com/office/powerpoint/2010/main" val="2569399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743C8CB-A49D-4424-8F82-90091AA8DDF0}" type="slidenum">
              <a:rPr lang="en-US" b="0" smtClean="0">
                <a:solidFill>
                  <a:schemeClr val="tx2"/>
                </a:solidFill>
              </a:rPr>
              <a:pPr/>
              <a:t>8</a:t>
            </a:fld>
            <a:endParaRPr lang="en-US" b="0" smtClean="0">
              <a:solidFill>
                <a:schemeClr val="tx2"/>
              </a:solidFill>
            </a:endParaRPr>
          </a:p>
        </p:txBody>
      </p:sp>
      <p:sp>
        <p:nvSpPr>
          <p:cNvPr id="25603" name="Rectangle 2"/>
          <p:cNvSpPr>
            <a:spLocks noGrp="1" noChangeArrowheads="1"/>
          </p:cNvSpPr>
          <p:nvPr>
            <p:ph type="title"/>
          </p:nvPr>
        </p:nvSpPr>
        <p:spPr/>
        <p:txBody>
          <a:bodyPr/>
          <a:lstStyle/>
          <a:p>
            <a:pPr eaLnBrk="1" hangingPunct="1"/>
            <a:r>
              <a:rPr lang="en-US" sz="2800" smtClean="0"/>
              <a:t>Access Salaries.aspx before changing permission</a:t>
            </a:r>
          </a:p>
        </p:txBody>
      </p:sp>
      <p:sp>
        <p:nvSpPr>
          <p:cNvPr id="568325" name="Text Box 5"/>
          <p:cNvSpPr txBox="1">
            <a:spLocks noChangeArrowheads="1"/>
          </p:cNvSpPr>
          <p:nvPr/>
        </p:nvSpPr>
        <p:spPr bwMode="auto">
          <a:xfrm>
            <a:off x="914400" y="4267200"/>
            <a:ext cx="81534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800" b="0"/>
              <a:t>The page is accessible, but the code in the page prevents user from seeing the confidential information:</a:t>
            </a:r>
          </a:p>
          <a:p>
            <a:r>
              <a:rPr lang="en-US" sz="2000" b="0" noProof="1">
                <a:solidFill>
                  <a:schemeClr val="folHlink"/>
                </a:solidFill>
                <a:latin typeface="Arial" charset="0"/>
              </a:rPr>
              <a:t>if (</a:t>
            </a:r>
            <a:r>
              <a:rPr lang="en-US" sz="2000" b="0" noProof="1">
                <a:solidFill>
                  <a:srgbClr val="C00000"/>
                </a:solidFill>
                <a:latin typeface="Arial" charset="0"/>
              </a:rPr>
              <a:t>!</a:t>
            </a:r>
            <a:r>
              <a:rPr lang="en-US" sz="2000" b="0" noProof="1">
                <a:solidFill>
                  <a:schemeClr val="folHlink"/>
                </a:solidFill>
                <a:latin typeface="Arial" charset="0"/>
              </a:rPr>
              <a:t>User.Identity.IsAuthenticated)</a:t>
            </a:r>
          </a:p>
          <a:p>
            <a:r>
              <a:rPr lang="en-US" sz="2000" b="0" noProof="1">
                <a:solidFill>
                  <a:schemeClr val="folHlink"/>
                </a:solidFill>
                <a:latin typeface="Arial" charset="0"/>
              </a:rPr>
              <a:t>          Response.Write ("Sorry, but no salary information " +</a:t>
            </a:r>
          </a:p>
          <a:p>
            <a:r>
              <a:rPr lang="en-US" sz="2000" b="0" noProof="1">
                <a:solidFill>
                  <a:schemeClr val="folHlink"/>
                </a:solidFill>
                <a:latin typeface="Arial" charset="0"/>
              </a:rPr>
              <a:t>              "is available for unauthenticated users.");</a:t>
            </a:r>
          </a:p>
          <a:p>
            <a:r>
              <a:rPr lang="en-US" sz="2000" b="0" noProof="1">
                <a:solidFill>
                  <a:schemeClr val="folHlink"/>
                </a:solidFill>
                <a:latin typeface="Arial" charset="0"/>
              </a:rPr>
              <a:t>      else {</a:t>
            </a:r>
            <a:r>
              <a:rPr lang="en-US" sz="2000" b="0">
                <a:solidFill>
                  <a:schemeClr val="folHlink"/>
                </a:solidFill>
                <a:latin typeface="Arial" charset="0"/>
              </a:rPr>
              <a:t> …</a:t>
            </a:r>
            <a:endParaRPr lang="en-US" sz="2800" b="0">
              <a:solidFill>
                <a:schemeClr val="folHlink"/>
              </a:solidFill>
              <a:latin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1389289"/>
            <a:ext cx="8733099" cy="249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a:spLocks noChangeArrowheads="1"/>
          </p:cNvSpPr>
          <p:nvPr/>
        </p:nvSpPr>
        <p:spPr bwMode="auto">
          <a:xfrm>
            <a:off x="76200" y="2743200"/>
            <a:ext cx="5943600" cy="1219200"/>
          </a:xfrm>
          <a:prstGeom prst="ellipse">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4050006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8325"/>
                                        </p:tgtEl>
                                        <p:attrNameLst>
                                          <p:attrName>style.visibility</p:attrName>
                                        </p:attrNameLst>
                                      </p:cBhvr>
                                      <p:to>
                                        <p:strVal val="visible"/>
                                      </p:to>
                                    </p:set>
                                    <p:animEffect transition="in" filter="wipe(left)">
                                      <p:cBhvr>
                                        <p:cTn id="7" dur="500"/>
                                        <p:tgtEl>
                                          <p:spTgt spid="568325"/>
                                        </p:tgtEl>
                                      </p:cBhvr>
                                    </p:animEffect>
                                  </p:childTnLst>
                                </p:cTn>
                              </p:par>
                            </p:childTnLst>
                          </p:cTn>
                        </p:par>
                        <p:par>
                          <p:cTn id="8" fill="hold">
                            <p:stCondLst>
                              <p:cond delay="500"/>
                            </p:stCondLst>
                            <p:childTnLst>
                              <p:par>
                                <p:cTn id="9" presetID="8" presetClass="emph" presetSubtype="0" fill="hold" grpId="0" nodeType="afterEffect">
                                  <p:stCondLst>
                                    <p:cond delay="0"/>
                                  </p:stCondLst>
                                  <p:childTnLst>
                                    <p:animRot by="21600000">
                                      <p:cBhvr>
                                        <p:cTn id="10"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9780B0E-3B6D-436D-AD45-24DF688624B8}" type="slidenum">
              <a:rPr lang="en-US" b="0" smtClean="0">
                <a:solidFill>
                  <a:schemeClr val="tx2"/>
                </a:solidFill>
              </a:rPr>
              <a:pPr/>
              <a:t>9</a:t>
            </a:fld>
            <a:endParaRPr lang="en-US" b="0" smtClean="0">
              <a:solidFill>
                <a:schemeClr val="tx2"/>
              </a:solidFill>
            </a:endParaRPr>
          </a:p>
        </p:txBody>
      </p:sp>
      <p:sp>
        <p:nvSpPr>
          <p:cNvPr id="26627" name="Rectangle 2"/>
          <p:cNvSpPr>
            <a:spLocks noGrp="1" noChangeArrowheads="1"/>
          </p:cNvSpPr>
          <p:nvPr>
            <p:ph type="title"/>
          </p:nvPr>
        </p:nvSpPr>
        <p:spPr/>
        <p:txBody>
          <a:bodyPr/>
          <a:lstStyle/>
          <a:p>
            <a:pPr eaLnBrk="1" hangingPunct="1"/>
            <a:r>
              <a:rPr lang="en-US" smtClean="0"/>
              <a:t>Change the Permission to Basic Security</a:t>
            </a:r>
          </a:p>
        </p:txBody>
      </p:sp>
      <p:pic>
        <p:nvPicPr>
          <p:cNvPr id="266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90600"/>
            <a:ext cx="4672013"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17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371725"/>
            <a:ext cx="44958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1703" name="AutoShape 7"/>
          <p:cNvSpPr>
            <a:spLocks noChangeArrowheads="1"/>
          </p:cNvSpPr>
          <p:nvPr/>
        </p:nvSpPr>
        <p:spPr bwMode="auto">
          <a:xfrm>
            <a:off x="1828800" y="2743200"/>
            <a:ext cx="762000" cy="333375"/>
          </a:xfrm>
          <a:prstGeom prst="rightArrow">
            <a:avLst>
              <a:gd name="adj1" fmla="val 50000"/>
              <a:gd name="adj2" fmla="val 57143"/>
            </a:avLst>
          </a:prstGeom>
          <a:solidFill>
            <a:schemeClr val="accent1"/>
          </a:solidFill>
          <a:ln w="9525">
            <a:solidFill>
              <a:schemeClr val="tx1"/>
            </a:solidFill>
            <a:miter lim="800000"/>
            <a:headEnd/>
            <a:tailEnd/>
          </a:ln>
        </p:spPr>
        <p:txBody>
          <a:bodyPr wrap="none" anchor="ctr"/>
          <a:lstStyle/>
          <a:p>
            <a:pPr algn="ctr"/>
            <a:r>
              <a:rPr lang="en-US" sz="1000" b="0"/>
              <a:t>Right click</a:t>
            </a:r>
          </a:p>
        </p:txBody>
      </p:sp>
      <p:sp>
        <p:nvSpPr>
          <p:cNvPr id="541704" name="AutoShape 8"/>
          <p:cNvSpPr>
            <a:spLocks noChangeArrowheads="1"/>
          </p:cNvSpPr>
          <p:nvPr/>
        </p:nvSpPr>
        <p:spPr bwMode="auto">
          <a:xfrm>
            <a:off x="3200400" y="44958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
        <p:nvSpPr>
          <p:cNvPr id="541705" name="AutoShape 9"/>
          <p:cNvSpPr>
            <a:spLocks noChangeArrowheads="1"/>
          </p:cNvSpPr>
          <p:nvPr/>
        </p:nvSpPr>
        <p:spPr bwMode="auto">
          <a:xfrm>
            <a:off x="7086600" y="32766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819130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541703"/>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41704"/>
                                        </p:tgtEl>
                                        <p:attrNameLst>
                                          <p:attrName>style.visibility</p:attrName>
                                        </p:attrNameLst>
                                      </p:cBhvr>
                                      <p:to>
                                        <p:strVal val="visible"/>
                                      </p:to>
                                    </p:set>
                                    <p:animEffect transition="in" filter="fade">
                                      <p:cBhvr>
                                        <p:cTn id="11" dur="2000"/>
                                        <p:tgtEl>
                                          <p:spTgt spid="541704"/>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541702"/>
                                        </p:tgtEl>
                                        <p:attrNameLst>
                                          <p:attrName>style.visibility</p:attrName>
                                        </p:attrNameLst>
                                      </p:cBhvr>
                                      <p:to>
                                        <p:strVal val="visible"/>
                                      </p:to>
                                    </p:set>
                                    <p:animEffect transition="in" filter="wipe(left)">
                                      <p:cBhvr>
                                        <p:cTn id="15" dur="500"/>
                                        <p:tgtEl>
                                          <p:spTgt spid="541702"/>
                                        </p:tgtEl>
                                      </p:cBhvr>
                                    </p:animEffect>
                                  </p:childTnLst>
                                </p:cTn>
                              </p:par>
                            </p:childTnLst>
                          </p:cTn>
                        </p:par>
                        <p:par>
                          <p:cTn id="16" fill="hold" nodeType="afterGroup">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541705"/>
                                        </p:tgtEl>
                                        <p:attrNameLst>
                                          <p:attrName>style.visibility</p:attrName>
                                        </p:attrNameLst>
                                      </p:cBhvr>
                                      <p:to>
                                        <p:strVal val="visible"/>
                                      </p:to>
                                    </p:set>
                                    <p:animEffect transition="in" filter="fade">
                                      <p:cBhvr>
                                        <p:cTn id="19" dur="2000"/>
                                        <p:tgtEl>
                                          <p:spTgt spid="5417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mph" presetSubtype="0" fill="hold" grpId="1" nodeType="clickEffect">
                                  <p:stCondLst>
                                    <p:cond delay="0"/>
                                  </p:stCondLst>
                                  <p:childTnLst>
                                    <p:animRot by="21600000">
                                      <p:cBhvr>
                                        <p:cTn id="23" dur="2000" fill="hold"/>
                                        <p:tgtEl>
                                          <p:spTgt spid="54170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3" grpId="0" animBg="1"/>
      <p:bldP spid="541704" grpId="0" animBg="1"/>
      <p:bldP spid="541705" grpId="0" animBg="1"/>
      <p:bldP spid="541705" grpId="1"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14282</TotalTime>
  <Words>2096</Words>
  <Application>Microsoft Office PowerPoint</Application>
  <PresentationFormat>On-screen Show (4:3)</PresentationFormat>
  <Paragraphs>545</Paragraphs>
  <Slides>43</Slides>
  <Notes>37</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Blends</vt:lpstr>
      <vt:lpstr>Chapter 6 Security and Reliability of  Distributed Software and Systems </vt:lpstr>
      <vt:lpstr>Roadmap of Chapter 6</vt:lpstr>
      <vt:lpstr>Windows-Based Security Deployment and Testing (Contd. from last lecture)</vt:lpstr>
      <vt:lpstr>Creating a Virtual Directory in IIS</vt:lpstr>
      <vt:lpstr>A directory BasicSecurity is created in IIS </vt:lpstr>
      <vt:lpstr>Creating the Authentication (contd.)</vt:lpstr>
      <vt:lpstr>Creating the Authentication (contd.)</vt:lpstr>
      <vt:lpstr>Access Salaries.aspx before changing permission</vt:lpstr>
      <vt:lpstr>Change the Permission to Basic Security</vt:lpstr>
      <vt:lpstr>Remove Anonymous access</vt:lpstr>
      <vt:lpstr>Authenticated Access</vt:lpstr>
      <vt:lpstr>Roadmap of Chapter 6</vt:lpstr>
      <vt:lpstr>Security Check</vt:lpstr>
      <vt:lpstr>Entry Point Control in Web.config File</vt:lpstr>
      <vt:lpstr>Impersonation Disabled</vt:lpstr>
      <vt:lpstr>Impersonation Enabled</vt:lpstr>
      <vt:lpstr>Forms Security</vt:lpstr>
      <vt:lpstr>Forms Security</vt:lpstr>
      <vt:lpstr>Files of Forms Authentication/Authorization</vt:lpstr>
      <vt:lpstr>Application Architectures</vt:lpstr>
      <vt:lpstr>Default.aspx</vt:lpstr>
      <vt:lpstr>&lt;authentication&gt; Element in Web.config</vt:lpstr>
      <vt:lpstr> Cryptographic Algorithms</vt:lpstr>
      <vt:lpstr>PowerPoint Presentation</vt:lpstr>
      <vt:lpstr>Web.config in the “Protected” Sub Directory</vt:lpstr>
      <vt:lpstr>Login.aspx</vt:lpstr>
      <vt:lpstr>Staff.aspx in the Protected Sub Directory</vt:lpstr>
      <vt:lpstr>Deployment</vt:lpstr>
      <vt:lpstr>Create Virtual Directory and Convert to Application</vt:lpstr>
      <vt:lpstr>Testing in Action: Steps 1 and 2</vt:lpstr>
      <vt:lpstr>Steps 3 and 5 in Action</vt:lpstr>
      <vt:lpstr>Step 5 in Action</vt:lpstr>
      <vt:lpstr>Configure the Authorization using the Web.config in the Protected Sub Directory</vt:lpstr>
      <vt:lpstr>Apply &lt;allow users="*" /&gt;</vt:lpstr>
      <vt:lpstr>Different Pages with Different Authorizations</vt:lpstr>
      <vt:lpstr>Example: Applying for a Bank Account</vt:lpstr>
      <vt:lpstr>Problems of using Web.config for Authentication</vt:lpstr>
      <vt:lpstr>Files of Forms Authentication Using Database</vt:lpstr>
      <vt:lpstr>Login.aspx: Part 1 HTML</vt:lpstr>
      <vt:lpstr>Login.aspx: Part 2 C#</vt:lpstr>
      <vt:lpstr>Login.aspx: Part 3, Accessing DB</vt:lpstr>
      <vt:lpstr>Login.aspx: Part 3, Using an XML File</vt:lpstr>
      <vt:lpstr>Signing out</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936</cp:revision>
  <dcterms:created xsi:type="dcterms:W3CDTF">2005-09-17T18:09:54Z</dcterms:created>
  <dcterms:modified xsi:type="dcterms:W3CDTF">2013-11-14T21:42:55Z</dcterms:modified>
</cp:coreProperties>
</file>