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644" r:id="rId2"/>
    <p:sldId id="831" r:id="rId3"/>
    <p:sldId id="770" r:id="rId4"/>
    <p:sldId id="834" r:id="rId5"/>
    <p:sldId id="771" r:id="rId6"/>
    <p:sldId id="772" r:id="rId7"/>
    <p:sldId id="773" r:id="rId8"/>
    <p:sldId id="774" r:id="rId9"/>
    <p:sldId id="775" r:id="rId10"/>
    <p:sldId id="776" r:id="rId11"/>
    <p:sldId id="777" r:id="rId12"/>
    <p:sldId id="778" r:id="rId13"/>
    <p:sldId id="779" r:id="rId14"/>
    <p:sldId id="780" r:id="rId15"/>
    <p:sldId id="781" r:id="rId16"/>
    <p:sldId id="833" r:id="rId17"/>
    <p:sldId id="783" r:id="rId18"/>
    <p:sldId id="784" r:id="rId19"/>
    <p:sldId id="785" r:id="rId20"/>
    <p:sldId id="787" r:id="rId21"/>
    <p:sldId id="786" r:id="rId22"/>
    <p:sldId id="788" r:id="rId23"/>
    <p:sldId id="793" r:id="rId24"/>
    <p:sldId id="838" r:id="rId25"/>
    <p:sldId id="840" r:id="rId26"/>
    <p:sldId id="841" r:id="rId27"/>
    <p:sldId id="842" r:id="rId28"/>
    <p:sldId id="843" r:id="rId29"/>
    <p:sldId id="844" r:id="rId30"/>
    <p:sldId id="836" r:id="rId31"/>
    <p:sldId id="837" r:id="rId32"/>
    <p:sldId id="839" r:id="rId33"/>
    <p:sldId id="794" r:id="rId34"/>
    <p:sldId id="795" r:id="rId35"/>
    <p:sldId id="835" r:id="rId36"/>
    <p:sldId id="796" r:id="rId37"/>
    <p:sldId id="797" r:id="rId38"/>
    <p:sldId id="798" r:id="rId39"/>
    <p:sldId id="799" r:id="rId40"/>
    <p:sldId id="800" r:id="rId41"/>
    <p:sldId id="801" r:id="rId42"/>
    <p:sldId id="802" r:id="rId43"/>
    <p:sldId id="803" r:id="rId44"/>
    <p:sldId id="804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C5F3EF"/>
    <a:srgbClr val="66CCFF"/>
    <a:srgbClr val="AFEFE9"/>
    <a:srgbClr val="ACDEDC"/>
    <a:srgbClr val="A4D9E6"/>
    <a:srgbClr val="B3E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32" autoAdjust="0"/>
    <p:restoredTop sz="86441" autoAdjust="0"/>
  </p:normalViewPr>
  <p:slideViewPr>
    <p:cSldViewPr snapToObjects="1">
      <p:cViewPr varScale="1">
        <p:scale>
          <a:sx n="57" d="100"/>
          <a:sy n="57" d="100"/>
        </p:scale>
        <p:origin x="-84" y="-672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691F3ED4-39C6-474B-A752-91A0B6B2A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09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1B586014-E02B-489A-8F5C-7793799A2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888811-8BD1-42AA-A62C-1567F6A2CF6D}" type="slidenum">
              <a:rPr lang="en-US" b="0" smtClean="0">
                <a:latin typeface="Arial" charset="0"/>
              </a:rPr>
              <a:pPr/>
              <a:t>1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AE1CE4-4AFE-4DFF-B6E7-9743EF31971E}" type="slidenum">
              <a:rPr lang="en-US" b="0" smtClean="0">
                <a:latin typeface="Arial" charset="0"/>
              </a:rPr>
              <a:pPr/>
              <a:t>34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AE1CE4-4AFE-4DFF-B6E7-9743EF31971E}" type="slidenum">
              <a:rPr lang="en-US" b="0" smtClean="0">
                <a:latin typeface="Arial" charset="0"/>
              </a:rPr>
              <a:pPr/>
              <a:t>35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D67791-317A-4E42-BC4A-579011637562}" type="slidenum">
              <a:rPr lang="en-US" b="0" smtClean="0">
                <a:latin typeface="Arial" charset="0"/>
              </a:rPr>
              <a:pPr/>
              <a:t>36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F25AD6-8B5D-4592-8255-CEF2722F56DC}" type="slidenum">
              <a:rPr lang="en-US" b="0" smtClean="0">
                <a:latin typeface="Arial" charset="0"/>
              </a:rPr>
              <a:pPr/>
              <a:t>37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8CE11F-445B-4493-BA5B-50D505EE9A04}" type="slidenum">
              <a:rPr lang="en-US" b="0" smtClean="0">
                <a:latin typeface="Arial" charset="0"/>
              </a:rPr>
              <a:pPr/>
              <a:t>39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8E721D-DDC8-4709-8F0A-AB599785ECC3}" type="slidenum">
              <a:rPr lang="en-US" b="0" smtClean="0">
                <a:latin typeface="Arial" charset="0"/>
              </a:rPr>
              <a:pPr/>
              <a:t>40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3CAA4D-A2D0-404A-8A37-C27D4F40F66D}" type="slidenum">
              <a:rPr lang="en-US" b="0" smtClean="0">
                <a:latin typeface="Arial" charset="0"/>
              </a:rPr>
              <a:pPr/>
              <a:t>41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1CC0C0-CB89-4B88-87FF-707521AE914B}" type="slidenum">
              <a:rPr lang="en-US" b="0" smtClean="0">
                <a:latin typeface="Arial" charset="0"/>
              </a:rPr>
              <a:pPr/>
              <a:t>43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23E40E-976E-44F6-9BB3-1CDB0B6292B7}" type="slidenum">
              <a:rPr lang="en-US" b="0" smtClean="0">
                <a:latin typeface="Arial" charset="0"/>
              </a:rPr>
              <a:pPr/>
              <a:t>44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81BB93-0853-4DD0-849F-FE50B89F727F}" type="slidenum">
              <a:rPr lang="en-US" b="0" smtClean="0">
                <a:latin typeface="Arial" charset="0"/>
              </a:rPr>
              <a:pPr/>
              <a:t>2</a:t>
            </a:fld>
            <a:endParaRPr lang="en-US" b="0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100CEB-088E-4C8E-84E4-F975CFE64911}" type="slidenum">
              <a:rPr lang="en-US" b="0" smtClean="0">
                <a:latin typeface="Arial" charset="0"/>
              </a:rPr>
              <a:pPr/>
              <a:t>3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100CEB-088E-4C8E-84E4-F975CFE64911}" type="slidenum">
              <a:rPr lang="en-US" b="0" smtClean="0">
                <a:latin typeface="Arial" charset="0"/>
              </a:rPr>
              <a:pPr/>
              <a:t>4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14016F-386D-4F8A-A0B6-D2DCCFC54EE4}" type="slidenum">
              <a:rPr lang="en-US" b="0" smtClean="0">
                <a:latin typeface="Arial" charset="0"/>
              </a:rPr>
              <a:pPr/>
              <a:t>5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ADD636-DFA0-448C-AA75-979D244B0D44}" type="slidenum">
              <a:rPr lang="en-US" b="0" smtClean="0">
                <a:latin typeface="Arial" charset="0"/>
              </a:rPr>
              <a:pPr/>
              <a:t>6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8946B4-E132-4F80-9AF5-7842F6206ADC}" type="slidenum">
              <a:rPr lang="en-US" b="0" smtClean="0">
                <a:latin typeface="Arial" charset="0"/>
              </a:rPr>
              <a:pPr/>
              <a:t>7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B908D6-BA47-4FF0-A0EA-6C7813DD5538}" type="slidenum">
              <a:rPr lang="en-US" b="0" smtClean="0">
                <a:latin typeface="Arial" charset="0"/>
              </a:rPr>
              <a:pPr/>
              <a:t>23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D0F2F1-F841-429D-A958-DBFB678D8C36}" type="slidenum">
              <a:rPr lang="en-US" b="0" smtClean="0">
                <a:latin typeface="Arial" charset="0"/>
              </a:rPr>
              <a:pPr/>
              <a:t>33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30182-B9D9-4D5A-9FCD-B2AD1155D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3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3343C-1289-46E5-A726-F7322FEA7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60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CAD0D-48A9-4E86-8D46-9DD198287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EC247-1BA6-4675-840C-9776E7EB4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2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D6058-D0E1-493A-BDFB-8C6C4E958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CB313-A7C1-473B-BA4D-1674BC452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82B8C-22C2-47C1-A744-B193DC768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8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249A1-5B64-41EF-B15B-60123C449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6641D-B2AD-42FE-A02C-56D24E6DA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6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68C85-F1ED-4C9F-8B0F-7081DF750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AB766-9A24-4812-8FD8-F62F4E5B2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E89C7-98D5-452A-A4C9-D50E345C9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4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1BF1DDE-E0AB-409E-A218-4AAFC71AA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  <p:sldLayoutId id="2147484294" r:id="rId12"/>
    <p:sldLayoutId id="2147484295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venus.eas.asu.edu/WSRepository/FormsSecurity/Default.aspx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venus.eas.asu.edu/WSRepository/FormsSecur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cert.org/" TargetMode="External"/><Relationship Id="rId3" Type="http://schemas.openxmlformats.org/officeDocument/2006/relationships/hyperlink" Target="http://www.geotrust.con/" TargetMode="External"/><Relationship Id="rId7" Type="http://schemas.openxmlformats.org/officeDocument/2006/relationships/hyperlink" Target="https://cert.startcom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erisign.com/" TargetMode="External"/><Relationship Id="rId5" Type="http://schemas.openxmlformats.org/officeDocument/2006/relationships/hyperlink" Target="http://www.thawte.com/" TargetMode="External"/><Relationship Id="rId4" Type="http://schemas.openxmlformats.org/officeDocument/2006/relationships/hyperlink" Target="http://www.globalsign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219200" y="533400"/>
            <a:ext cx="6858000" cy="2743200"/>
          </a:xfrm>
        </p:spPr>
        <p:txBody>
          <a:bodyPr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</a:pPr>
            <a:r>
              <a:rPr lang="en-US" smtClean="0">
                <a:solidFill>
                  <a:schemeClr val="folHlink"/>
                </a:solidFill>
              </a:rPr>
              <a:t>Chapter 6</a:t>
            </a:r>
            <a:br>
              <a:rPr lang="en-US" smtClean="0">
                <a:solidFill>
                  <a:schemeClr val="folHlink"/>
                </a:solidFill>
              </a:rPr>
            </a:br>
            <a:r>
              <a:rPr lang="en-US" smtClean="0">
                <a:solidFill>
                  <a:schemeClr val="folHlink"/>
                </a:solidFill>
              </a:rPr>
              <a:t>Security and Reliability of </a:t>
            </a:r>
            <a:br>
              <a:rPr lang="en-US" smtClean="0">
                <a:solidFill>
                  <a:schemeClr val="folHlink"/>
                </a:solidFill>
              </a:rPr>
            </a:br>
            <a:r>
              <a:rPr lang="en-US" smtClean="0">
                <a:solidFill>
                  <a:schemeClr val="folHlink"/>
                </a:solidFill>
              </a:rPr>
              <a:t>Distributed Software and Systems</a:t>
            </a:r>
            <a:r>
              <a:rPr lang="en-US" altLang="zh-CN" smtClean="0">
                <a:ea typeface="宋体" pitchFamily="2" charset="-122"/>
              </a:rPr>
              <a:t/>
            </a:r>
            <a:br>
              <a:rPr lang="en-US" altLang="zh-CN" smtClean="0">
                <a:ea typeface="宋体" pitchFamily="2" charset="-122"/>
              </a:rPr>
            </a:br>
            <a:endParaRPr lang="en-US" smtClean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>
          <a:xfrm>
            <a:off x="1066800" y="3429000"/>
            <a:ext cx="7239000" cy="2133600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folHlink"/>
                </a:solidFill>
                <a:latin typeface="+mj-lt"/>
                <a:ea typeface="+mj-ea"/>
                <a:cs typeface="+mj-cs"/>
              </a:rPr>
              <a:t>Lecture 24</a:t>
            </a:r>
          </a:p>
          <a:p>
            <a:pPr>
              <a:defRPr/>
            </a:pPr>
            <a:r>
              <a:rPr lang="en-US" sz="3200" dirty="0" smtClean="0"/>
              <a:t>SSL and WCF Security</a:t>
            </a:r>
          </a:p>
          <a:p>
            <a:pPr>
              <a:defRPr/>
            </a:pPr>
            <a:r>
              <a:rPr lang="en-US" sz="3200" dirty="0"/>
              <a:t>Text Chapter </a:t>
            </a:r>
            <a:r>
              <a:rPr lang="en-US" sz="3200" dirty="0" smtClean="0"/>
              <a:t>6.3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Yinong Chen</a:t>
            </a:r>
            <a:endParaRPr lang="en-US" sz="3200" dirty="0"/>
          </a:p>
        </p:txBody>
      </p:sp>
      <p:pic>
        <p:nvPicPr>
          <p:cNvPr id="4" name="Picture 8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3250"/>
            <a:ext cx="2895600" cy="68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620000" cy="623888"/>
          </a:xfrm>
        </p:spPr>
        <p:txBody>
          <a:bodyPr/>
          <a:lstStyle/>
          <a:p>
            <a:r>
              <a:rPr lang="en-US" dirty="0" smtClean="0"/>
              <a:t>Case Study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6F1B38-7C4A-4D09-B98B-853CD80AF94A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92163"/>
            <a:ext cx="5248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38100" y="24384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200400"/>
            <a:ext cx="37814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76525"/>
            <a:ext cx="37623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Rectangle 5"/>
          <p:cNvSpPr>
            <a:spLocks noChangeArrowheads="1"/>
          </p:cNvSpPr>
          <p:nvPr/>
        </p:nvSpPr>
        <p:spPr bwMode="auto">
          <a:xfrm>
            <a:off x="3276600" y="228600"/>
            <a:ext cx="579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600" b="0" dirty="0">
                <a:hlinkClick r:id="rId5"/>
              </a:rPr>
              <a:t>http://</a:t>
            </a:r>
            <a:r>
              <a:rPr lang="en-US" sz="1600" b="0" dirty="0" smtClean="0">
                <a:hlinkClick r:id="rId5"/>
              </a:rPr>
              <a:t>venus.eas.asu.edu/WSRepository/FormsSecurity/Default.aspx</a:t>
            </a:r>
            <a:r>
              <a:rPr lang="en-US" sz="1600" b="0" dirty="0" smtClean="0"/>
              <a:t> </a:t>
            </a:r>
            <a:endParaRPr lang="en-US" sz="1600" b="0" dirty="0"/>
          </a:p>
        </p:txBody>
      </p:sp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5" y="1460500"/>
            <a:ext cx="2667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5638800" y="2286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0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C78C3B-8D8D-4316-96CD-F7D811264CFA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90800"/>
            <a:ext cx="46005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620000" cy="623888"/>
          </a:xfrm>
        </p:spPr>
        <p:txBody>
          <a:bodyPr/>
          <a:lstStyle/>
          <a:p>
            <a:r>
              <a:rPr lang="en-US" smtClean="0"/>
              <a:t>Case Study</a:t>
            </a:r>
          </a:p>
        </p:txBody>
      </p:sp>
      <p:sp>
        <p:nvSpPr>
          <p:cNvPr id="43013" name="Rectangle 8"/>
          <p:cNvSpPr>
            <a:spLocks noChangeArrowheads="1"/>
          </p:cNvSpPr>
          <p:nvPr/>
        </p:nvSpPr>
        <p:spPr bwMode="auto">
          <a:xfrm>
            <a:off x="3505200" y="304800"/>
            <a:ext cx="5410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0"/>
              <a:t>http://venus.eas.asu.edu/WSRepository/FormsSecurity/Default.aspx</a:t>
            </a:r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92163"/>
            <a:ext cx="5248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>
            <a:spLocks noChangeArrowheads="1"/>
          </p:cNvSpPr>
          <p:nvPr/>
        </p:nvSpPr>
        <p:spPr bwMode="auto">
          <a:xfrm flipH="1">
            <a:off x="2586038" y="2438400"/>
            <a:ext cx="533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762000" y="5257800"/>
            <a:ext cx="2090738" cy="857250"/>
          </a:xfrm>
          <a:prstGeom prst="wedgeRoundRectCallout">
            <a:avLst>
              <a:gd name="adj1" fmla="val 85963"/>
              <a:gd name="adj2" fmla="val -199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Show login name if already logged in</a:t>
            </a:r>
          </a:p>
        </p:txBody>
      </p:sp>
    </p:spTree>
    <p:extLst>
      <p:ext uri="{BB962C8B-B14F-4D97-AF65-F5344CB8AC3E}">
        <p14:creationId xmlns:p14="http://schemas.microsoft.com/office/powerpoint/2010/main" val="205327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447800" y="61913"/>
            <a:ext cx="7620000" cy="623887"/>
          </a:xfrm>
        </p:spPr>
        <p:txBody>
          <a:bodyPr/>
          <a:lstStyle/>
          <a:p>
            <a:r>
              <a:rPr lang="en-US" dirty="0" smtClean="0"/>
              <a:t>Built-in Support to Account Management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A6D4BF-134C-45E4-ACB8-BC95D2633CE9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288"/>
            <a:ext cx="4048125" cy="595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438400" y="1371600"/>
            <a:ext cx="6680200" cy="4562475"/>
            <a:chOff x="2438400" y="1371600"/>
            <a:chExt cx="6679608" cy="4561812"/>
          </a:xfrm>
        </p:grpSpPr>
        <p:cxnSp>
          <p:nvCxnSpPr>
            <p:cNvPr id="44038" name="Straight Arrow Connector 8"/>
            <p:cNvCxnSpPr>
              <a:cxnSpLocks noChangeShapeType="1"/>
            </p:cNvCxnSpPr>
            <p:nvPr/>
          </p:nvCxnSpPr>
          <p:spPr bwMode="auto">
            <a:xfrm>
              <a:off x="2438400" y="2590800"/>
              <a:ext cx="1905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403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1371600"/>
              <a:ext cx="4774608" cy="456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Oval 2"/>
          <p:cNvSpPr/>
          <p:nvPr/>
        </p:nvSpPr>
        <p:spPr bwMode="auto">
          <a:xfrm>
            <a:off x="381000" y="1219200"/>
            <a:ext cx="3429000" cy="18288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5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Account Management Pages 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4CD69E-B876-41D5-BE42-BA85487A1131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24000"/>
            <a:ext cx="9147176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V="1">
            <a:off x="1677988" y="2813050"/>
            <a:ext cx="5368925" cy="1830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V="1">
            <a:off x="1724025" y="3652838"/>
            <a:ext cx="5322888" cy="1260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V="1">
            <a:off x="1023938" y="3232150"/>
            <a:ext cx="6022975" cy="21478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1677988" y="3465513"/>
            <a:ext cx="5368925" cy="2662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ounded Rectangle 1"/>
          <p:cNvSpPr/>
          <p:nvPr/>
        </p:nvSpPr>
        <p:spPr bwMode="auto">
          <a:xfrm>
            <a:off x="76200" y="4038600"/>
            <a:ext cx="1647825" cy="236220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0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8982075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mtClean="0"/>
              <a:t>Register Page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A54FD9-5835-4417-994E-8B460091109E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6085" name="Left Arrow 18"/>
          <p:cNvSpPr>
            <a:spLocks noChangeArrowheads="1"/>
          </p:cNvSpPr>
          <p:nvPr/>
        </p:nvSpPr>
        <p:spPr bwMode="auto">
          <a:xfrm>
            <a:off x="8045450" y="2576513"/>
            <a:ext cx="2286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6" name="Left Arrow 21"/>
          <p:cNvSpPr>
            <a:spLocks noChangeArrowheads="1"/>
          </p:cNvSpPr>
          <p:nvPr/>
        </p:nvSpPr>
        <p:spPr bwMode="auto">
          <a:xfrm>
            <a:off x="5791200" y="6400800"/>
            <a:ext cx="3429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Behind the “Register”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74088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using System;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using </a:t>
            </a:r>
            <a:r>
              <a:rPr lang="en-US" sz="2000" dirty="0" err="1" smtClean="0">
                <a:latin typeface="Arial" charset="0"/>
                <a:cs typeface="Arial" charset="0"/>
              </a:rPr>
              <a:t>System.Web.Security</a:t>
            </a:r>
            <a:r>
              <a:rPr lang="en-US" sz="2000" dirty="0" smtClean="0">
                <a:latin typeface="Arial" charset="0"/>
                <a:cs typeface="Arial" charset="0"/>
              </a:rPr>
              <a:t>; // Contains </a:t>
            </a:r>
            <a:r>
              <a:rPr lang="en-US" sz="2000" dirty="0" err="1" smtClean="0">
                <a:latin typeface="Arial" charset="0"/>
                <a:cs typeface="Arial" charset="0"/>
              </a:rPr>
              <a:t>FormsAuthentication</a:t>
            </a:r>
            <a:r>
              <a:rPr lang="en-US" sz="2000" dirty="0" smtClean="0">
                <a:latin typeface="Arial" charset="0"/>
                <a:cs typeface="Arial" charset="0"/>
              </a:rPr>
              <a:t> class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public partial class </a:t>
            </a:r>
            <a:r>
              <a:rPr lang="en-US" sz="2000" dirty="0" err="1" smtClean="0">
                <a:latin typeface="Arial" charset="0"/>
                <a:cs typeface="Arial" charset="0"/>
              </a:rPr>
              <a:t>Account_Register</a:t>
            </a:r>
            <a:r>
              <a:rPr lang="en-US" sz="2000" dirty="0" smtClean="0">
                <a:latin typeface="Arial" charset="0"/>
                <a:cs typeface="Arial" charset="0"/>
              </a:rPr>
              <a:t> : </a:t>
            </a:r>
            <a:r>
              <a:rPr lang="en-US" sz="2000" dirty="0" err="1" smtClean="0">
                <a:latin typeface="Arial" charset="0"/>
                <a:cs typeface="Arial" charset="0"/>
              </a:rPr>
              <a:t>System.Web.UI.Page</a:t>
            </a:r>
            <a:r>
              <a:rPr lang="en-US" sz="2000" dirty="0" smtClean="0">
                <a:latin typeface="Arial" charset="0"/>
                <a:cs typeface="Arial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protected void </a:t>
            </a:r>
            <a:r>
              <a:rPr lang="en-US" sz="2000" dirty="0" err="1" smtClean="0">
                <a:latin typeface="Arial" charset="0"/>
                <a:cs typeface="Arial" charset="0"/>
              </a:rPr>
              <a:t>Page_Load</a:t>
            </a:r>
            <a:r>
              <a:rPr lang="en-US" sz="2000" dirty="0" smtClean="0">
                <a:latin typeface="Arial" charset="0"/>
                <a:cs typeface="Arial" charset="0"/>
              </a:rPr>
              <a:t>(object sender, </a:t>
            </a:r>
            <a:r>
              <a:rPr lang="en-US" sz="2000" dirty="0" err="1" smtClean="0">
                <a:latin typeface="Arial" charset="0"/>
                <a:cs typeface="Arial" charset="0"/>
              </a:rPr>
              <a:t>EventArgs</a:t>
            </a:r>
            <a:r>
              <a:rPr lang="en-US" sz="2000" dirty="0" smtClean="0">
                <a:latin typeface="Arial" charset="0"/>
                <a:cs typeface="Arial" charset="0"/>
              </a:rPr>
              <a:t> e)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</a:t>
            </a:r>
            <a:r>
              <a:rPr lang="en-US" sz="2000" dirty="0" err="1" smtClean="0">
                <a:latin typeface="Arial" charset="0"/>
                <a:cs typeface="Arial" charset="0"/>
              </a:rPr>
              <a:t>RegisterUser.ContinueDestinationPageUrl</a:t>
            </a:r>
            <a:r>
              <a:rPr lang="en-US" sz="2000" dirty="0" smtClean="0">
                <a:latin typeface="Arial" charset="0"/>
                <a:cs typeface="Arial" charset="0"/>
              </a:rPr>
              <a:t> = </a:t>
            </a:r>
            <a:r>
              <a:rPr lang="en-US" sz="2000" dirty="0" err="1" smtClean="0">
                <a:latin typeface="Arial" charset="0"/>
                <a:cs typeface="Arial" charset="0"/>
              </a:rPr>
              <a:t>Request.QueryString</a:t>
            </a:r>
            <a:r>
              <a:rPr lang="en-US" sz="2000" dirty="0" smtClean="0">
                <a:latin typeface="Arial" charset="0"/>
                <a:cs typeface="Arial" charset="0"/>
              </a:rPr>
              <a:t>["</a:t>
            </a:r>
            <a:r>
              <a:rPr lang="en-US" sz="2000" dirty="0" err="1" smtClean="0">
                <a:latin typeface="Arial" charset="0"/>
                <a:cs typeface="Arial" charset="0"/>
              </a:rPr>
              <a:t>ReturnUrl</a:t>
            </a:r>
            <a:r>
              <a:rPr lang="en-US" sz="2000" dirty="0" smtClean="0">
                <a:latin typeface="Arial" charset="0"/>
                <a:cs typeface="Arial" charset="0"/>
              </a:rPr>
              <a:t>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protected void </a:t>
            </a:r>
            <a:r>
              <a:rPr lang="en-US" sz="2000" dirty="0" err="1" smtClean="0">
                <a:latin typeface="Arial" charset="0"/>
                <a:cs typeface="Arial" charset="0"/>
              </a:rPr>
              <a:t>RegisterUser_CreatedUser</a:t>
            </a:r>
            <a:r>
              <a:rPr lang="en-US" sz="2000" dirty="0" smtClean="0">
                <a:latin typeface="Arial" charset="0"/>
                <a:cs typeface="Arial" charset="0"/>
              </a:rPr>
              <a:t>(object sender, </a:t>
            </a:r>
            <a:r>
              <a:rPr lang="en-US" sz="2000" dirty="0" err="1" smtClean="0">
                <a:latin typeface="Arial" charset="0"/>
                <a:cs typeface="Arial" charset="0"/>
              </a:rPr>
              <a:t>EventArgs</a:t>
            </a:r>
            <a:r>
              <a:rPr lang="en-US" sz="2000" dirty="0" smtClean="0">
                <a:latin typeface="Arial" charset="0"/>
                <a:cs typeface="Arial" charset="0"/>
              </a:rPr>
              <a:t> e)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</a:t>
            </a:r>
            <a:r>
              <a:rPr lang="en-US" sz="2000" dirty="0" err="1" smtClean="0">
                <a:latin typeface="Arial" charset="0"/>
                <a:cs typeface="Arial" charset="0"/>
              </a:rPr>
              <a:t>FormsAuthentication.SetAuthCookie</a:t>
            </a:r>
            <a:r>
              <a:rPr lang="en-US" sz="2000" dirty="0" smtClean="0">
                <a:latin typeface="Arial" charset="0"/>
                <a:cs typeface="Arial" charset="0"/>
              </a:rPr>
              <a:t>(</a:t>
            </a:r>
            <a:r>
              <a:rPr lang="en-US" sz="2000" dirty="0" err="1" smtClean="0">
                <a:latin typeface="Arial" charset="0"/>
                <a:cs typeface="Arial" charset="0"/>
              </a:rPr>
              <a:t>RegisterUser.UserName</a:t>
            </a:r>
            <a:r>
              <a:rPr lang="en-US" sz="2000" dirty="0" smtClean="0">
                <a:latin typeface="Arial" charset="0"/>
                <a:cs typeface="Arial" charset="0"/>
              </a:rPr>
              <a:t>, false /* </a:t>
            </a:r>
            <a:r>
              <a:rPr lang="en-US" sz="2000" dirty="0" err="1" smtClean="0">
                <a:latin typeface="Arial" charset="0"/>
                <a:cs typeface="Arial" charset="0"/>
              </a:rPr>
              <a:t>createPersistentCookie</a:t>
            </a:r>
            <a:r>
              <a:rPr lang="en-US" sz="2000" dirty="0" smtClean="0">
                <a:latin typeface="Arial" charset="0"/>
                <a:cs typeface="Arial" charset="0"/>
              </a:rPr>
              <a:t> */);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string </a:t>
            </a:r>
            <a:r>
              <a:rPr lang="en-US" sz="2000" dirty="0" err="1" smtClean="0">
                <a:latin typeface="Arial" charset="0"/>
                <a:cs typeface="Arial" charset="0"/>
              </a:rPr>
              <a:t>continueUrl</a:t>
            </a:r>
            <a:r>
              <a:rPr lang="en-US" sz="2000" dirty="0" smtClean="0">
                <a:latin typeface="Arial" charset="0"/>
                <a:cs typeface="Arial" charset="0"/>
              </a:rPr>
              <a:t> = </a:t>
            </a:r>
            <a:r>
              <a:rPr lang="en-US" sz="2000" dirty="0" err="1" smtClean="0">
                <a:latin typeface="Arial" charset="0"/>
                <a:cs typeface="Arial" charset="0"/>
              </a:rPr>
              <a:t>RegisterUser.ContinueDestinationPageUrl</a:t>
            </a:r>
            <a:r>
              <a:rPr lang="en-US" sz="20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if (</a:t>
            </a:r>
            <a:r>
              <a:rPr lang="en-US" sz="2000" dirty="0" err="1" smtClean="0">
                <a:latin typeface="Arial" charset="0"/>
                <a:cs typeface="Arial" charset="0"/>
              </a:rPr>
              <a:t>String.IsNullOrEmpty</a:t>
            </a:r>
            <a:r>
              <a:rPr lang="en-US" sz="2000" dirty="0" smtClean="0">
                <a:latin typeface="Arial" charset="0"/>
                <a:cs typeface="Arial" charset="0"/>
              </a:rPr>
              <a:t>(</a:t>
            </a:r>
            <a:r>
              <a:rPr lang="en-US" sz="2000" dirty="0" err="1" smtClean="0">
                <a:latin typeface="Arial" charset="0"/>
                <a:cs typeface="Arial" charset="0"/>
              </a:rPr>
              <a:t>continueUrl</a:t>
            </a:r>
            <a:r>
              <a:rPr lang="en-US" sz="2000" dirty="0" smtClean="0">
                <a:latin typeface="Arial" charset="0"/>
                <a:cs typeface="Arial" charset="0"/>
              </a:rPr>
              <a:t>))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    </a:t>
            </a:r>
            <a:r>
              <a:rPr lang="en-US" sz="2000" dirty="0" err="1" smtClean="0">
                <a:latin typeface="Arial" charset="0"/>
                <a:cs typeface="Arial" charset="0"/>
              </a:rPr>
              <a:t>continueUrl</a:t>
            </a:r>
            <a:r>
              <a:rPr lang="en-US" sz="2000" dirty="0" smtClean="0">
                <a:latin typeface="Arial" charset="0"/>
                <a:cs typeface="Arial" charset="0"/>
              </a:rPr>
              <a:t> = "~/";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</a:t>
            </a:r>
            <a:r>
              <a:rPr lang="en-US" sz="2000" dirty="0" err="1" smtClean="0">
                <a:latin typeface="Arial" charset="0"/>
                <a:cs typeface="Arial" charset="0"/>
              </a:rPr>
              <a:t>Response.Redirect</a:t>
            </a:r>
            <a:r>
              <a:rPr lang="en-US" sz="2000" dirty="0" smtClean="0">
                <a:latin typeface="Arial" charset="0"/>
                <a:cs typeface="Arial" charset="0"/>
              </a:rPr>
              <a:t>(</a:t>
            </a:r>
            <a:r>
              <a:rPr lang="en-US" sz="2000" dirty="0" err="1" smtClean="0">
                <a:latin typeface="Arial" charset="0"/>
                <a:cs typeface="Arial" charset="0"/>
              </a:rPr>
              <a:t>continueUrl</a:t>
            </a:r>
            <a:r>
              <a:rPr lang="en-US" sz="20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}    }</a:t>
            </a:r>
          </a:p>
          <a:p>
            <a:pPr marL="0" indent="0">
              <a:buFont typeface="Wingdings" pitchFamily="2" charset="2"/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B754C1-1158-4DB3-9889-3282567DDCD5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676275"/>
            <a:ext cx="913447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mtClean="0"/>
              <a:t>Creating The Customer Login Page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DC8837-E7D5-41A4-8A01-C2B479120B2C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 smtClean="0">
              <a:solidFill>
                <a:schemeClr val="tx2"/>
              </a:solidFill>
            </a:endParaRPr>
          </a:p>
        </p:txBody>
      </p:sp>
      <p:cxnSp>
        <p:nvCxnSpPr>
          <p:cNvPr id="48133" name="Straight Arrow Connector 10"/>
          <p:cNvCxnSpPr>
            <a:cxnSpLocks noChangeShapeType="1"/>
          </p:cNvCxnSpPr>
          <p:nvPr/>
        </p:nvCxnSpPr>
        <p:spPr bwMode="auto">
          <a:xfrm flipV="1">
            <a:off x="990600" y="2286000"/>
            <a:ext cx="6172200" cy="3119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4" name="Left Arrow 18"/>
          <p:cNvSpPr>
            <a:spLocks noChangeArrowheads="1"/>
          </p:cNvSpPr>
          <p:nvPr/>
        </p:nvSpPr>
        <p:spPr bwMode="auto">
          <a:xfrm>
            <a:off x="8763000" y="2123397"/>
            <a:ext cx="2286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5" name="Left Arrow 20"/>
          <p:cNvSpPr>
            <a:spLocks noChangeArrowheads="1"/>
          </p:cNvSpPr>
          <p:nvPr/>
        </p:nvSpPr>
        <p:spPr bwMode="auto">
          <a:xfrm>
            <a:off x="7920038" y="4719638"/>
            <a:ext cx="2286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8136" name="Straight Arrow Connector 4"/>
          <p:cNvCxnSpPr>
            <a:cxnSpLocks noChangeShapeType="1"/>
            <a:stCxn id="48134" idx="3"/>
            <a:endCxn id="48138" idx="0"/>
          </p:cNvCxnSpPr>
          <p:nvPr/>
        </p:nvCxnSpPr>
        <p:spPr bwMode="auto">
          <a:xfrm flipH="1">
            <a:off x="8590757" y="2237697"/>
            <a:ext cx="400843" cy="120400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7" name="Straight Arrow Connector 11"/>
          <p:cNvCxnSpPr>
            <a:cxnSpLocks noChangeShapeType="1"/>
            <a:stCxn id="48135" idx="3"/>
            <a:endCxn id="48138" idx="2"/>
          </p:cNvCxnSpPr>
          <p:nvPr/>
        </p:nvCxnSpPr>
        <p:spPr bwMode="auto">
          <a:xfrm flipV="1">
            <a:off x="8148638" y="3811588"/>
            <a:ext cx="441325" cy="1022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8" name="TextBox 8"/>
          <p:cNvSpPr txBox="1">
            <a:spLocks noChangeArrowheads="1"/>
          </p:cNvSpPr>
          <p:nvPr/>
        </p:nvSpPr>
        <p:spPr bwMode="auto">
          <a:xfrm>
            <a:off x="8077200" y="3441700"/>
            <a:ext cx="1027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b="0">
                <a:solidFill>
                  <a:srgbClr val="FF0000"/>
                </a:solidFill>
              </a:rPr>
              <a:t>Different</a:t>
            </a:r>
          </a:p>
        </p:txBody>
      </p:sp>
      <p:sp>
        <p:nvSpPr>
          <p:cNvPr id="48139" name="Left Arrow 21"/>
          <p:cNvSpPr>
            <a:spLocks noChangeArrowheads="1"/>
          </p:cNvSpPr>
          <p:nvPr/>
        </p:nvSpPr>
        <p:spPr bwMode="auto">
          <a:xfrm>
            <a:off x="3771900" y="6096000"/>
            <a:ext cx="3429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620000" cy="623888"/>
          </a:xfrm>
        </p:spPr>
        <p:txBody>
          <a:bodyPr/>
          <a:lstStyle/>
          <a:p>
            <a:r>
              <a:rPr lang="en-US" sz="2800" dirty="0" smtClean="0"/>
              <a:t>The Code Behind the Built-in “Log in” Page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49133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using System;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using </a:t>
            </a:r>
            <a:r>
              <a:rPr lang="en-US" sz="2000" dirty="0" err="1" smtClean="0">
                <a:latin typeface="Arial" charset="0"/>
                <a:cs typeface="Arial" charset="0"/>
              </a:rPr>
              <a:t>System.Web</a:t>
            </a:r>
            <a:r>
              <a:rPr lang="en-US" sz="2000" dirty="0" smtClean="0">
                <a:latin typeface="Arial" charset="0"/>
                <a:cs typeface="Arial" charset="0"/>
              </a:rPr>
              <a:t>; // contains </a:t>
            </a:r>
            <a:r>
              <a:rPr lang="en-US" sz="2000" dirty="0" err="1" smtClean="0">
                <a:latin typeface="Arial" charset="0"/>
                <a:cs typeface="Arial" charset="0"/>
              </a:rPr>
              <a:t>HttpUtility</a:t>
            </a:r>
            <a:r>
              <a:rPr lang="en-US" sz="2000" dirty="0" smtClean="0">
                <a:latin typeface="Arial" charset="0"/>
                <a:cs typeface="Arial" charset="0"/>
              </a:rPr>
              <a:t> class</a:t>
            </a:r>
          </a:p>
          <a:p>
            <a:pPr marL="0" indent="0">
              <a:buNone/>
            </a:pPr>
            <a:r>
              <a:rPr lang="en-US" sz="2000" dirty="0">
                <a:latin typeface="Arial" charset="0"/>
                <a:cs typeface="Arial" charset="0"/>
              </a:rPr>
              <a:t>public partial class </a:t>
            </a:r>
            <a:r>
              <a:rPr lang="en-US" sz="2000" dirty="0" err="1">
                <a:latin typeface="Arial" charset="0"/>
                <a:cs typeface="Arial" charset="0"/>
              </a:rPr>
              <a:t>Account_Login</a:t>
            </a:r>
            <a:r>
              <a:rPr lang="en-US" sz="2000" dirty="0">
                <a:latin typeface="Arial" charset="0"/>
                <a:cs typeface="Arial" charset="0"/>
              </a:rPr>
              <a:t> : </a:t>
            </a:r>
            <a:r>
              <a:rPr lang="en-US" sz="2000" dirty="0" err="1" smtClean="0">
                <a:latin typeface="Arial" charset="0"/>
                <a:cs typeface="Arial" charset="0"/>
              </a:rPr>
              <a:t>System.Web.UI.Page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{</a:t>
            </a: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000" dirty="0">
                <a:latin typeface="Arial" charset="0"/>
                <a:cs typeface="Arial" charset="0"/>
              </a:rPr>
              <a:t>    protected void </a:t>
            </a:r>
            <a:r>
              <a:rPr lang="en-US" sz="2000" dirty="0" err="1">
                <a:latin typeface="Arial" charset="0"/>
                <a:cs typeface="Arial" charset="0"/>
              </a:rPr>
              <a:t>Page_Load</a:t>
            </a:r>
            <a:r>
              <a:rPr lang="en-US" sz="2000" dirty="0">
                <a:latin typeface="Arial" charset="0"/>
                <a:cs typeface="Arial" charset="0"/>
              </a:rPr>
              <a:t>(object sender, </a:t>
            </a:r>
            <a:r>
              <a:rPr lang="en-US" sz="2000" dirty="0" err="1">
                <a:latin typeface="Arial" charset="0"/>
                <a:cs typeface="Arial" charset="0"/>
              </a:rPr>
              <a:t>EventArgs</a:t>
            </a:r>
            <a:r>
              <a:rPr lang="en-US" sz="2000" dirty="0">
                <a:latin typeface="Arial" charset="0"/>
                <a:cs typeface="Arial" charset="0"/>
              </a:rPr>
              <a:t> e</a:t>
            </a:r>
            <a:r>
              <a:rPr lang="en-US" sz="2000" dirty="0" smtClean="0">
                <a:latin typeface="Arial" charset="0"/>
                <a:cs typeface="Arial" charset="0"/>
              </a:rPr>
              <a:t>) {</a:t>
            </a: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</a:t>
            </a:r>
            <a:r>
              <a:rPr lang="en-US" sz="2000" dirty="0" err="1">
                <a:latin typeface="Arial" charset="0"/>
                <a:cs typeface="Arial" charset="0"/>
              </a:rPr>
              <a:t>RegisterHyperLink.NavigateUrl</a:t>
            </a:r>
            <a:r>
              <a:rPr lang="en-US" sz="2000" dirty="0">
                <a:latin typeface="Arial" charset="0"/>
                <a:cs typeface="Arial" charset="0"/>
              </a:rPr>
              <a:t> = "</a:t>
            </a:r>
            <a:r>
              <a:rPr lang="en-US" sz="2000" dirty="0" err="1">
                <a:latin typeface="Arial" charset="0"/>
                <a:cs typeface="Arial" charset="0"/>
              </a:rPr>
              <a:t>Register.aspx?ReturnUrl</a:t>
            </a:r>
            <a:r>
              <a:rPr lang="en-US" sz="2000" dirty="0">
                <a:latin typeface="Arial" charset="0"/>
                <a:cs typeface="Arial" charset="0"/>
              </a:rPr>
              <a:t>=" + </a:t>
            </a:r>
            <a:r>
              <a:rPr lang="en-US" sz="2000" dirty="0" err="1">
                <a:latin typeface="Arial" charset="0"/>
                <a:cs typeface="Arial" charset="0"/>
              </a:rPr>
              <a:t>HttpUtility.UrlEncode</a:t>
            </a:r>
            <a:r>
              <a:rPr lang="en-US" sz="2000" dirty="0">
                <a:latin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cs typeface="Arial" charset="0"/>
              </a:rPr>
              <a:t>Request.QueryString</a:t>
            </a:r>
            <a:r>
              <a:rPr lang="en-US" sz="2000" dirty="0">
                <a:latin typeface="Arial" charset="0"/>
                <a:cs typeface="Arial" charset="0"/>
              </a:rPr>
              <a:t>["</a:t>
            </a:r>
            <a:r>
              <a:rPr lang="en-US" sz="2000" dirty="0" err="1">
                <a:latin typeface="Arial" charset="0"/>
                <a:cs typeface="Arial" charset="0"/>
              </a:rPr>
              <a:t>ReturnUrl</a:t>
            </a:r>
            <a:r>
              <a:rPr lang="en-US" sz="2000" dirty="0">
                <a:latin typeface="Arial" charset="0"/>
                <a:cs typeface="Arial" charset="0"/>
              </a:rPr>
              <a:t>"]);</a:t>
            </a:r>
          </a:p>
          <a:p>
            <a:pPr marL="0" indent="0">
              <a:buNone/>
            </a:pPr>
            <a:r>
              <a:rPr lang="en-US" sz="2000" dirty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Arial" charset="0"/>
                <a:cs typeface="Arial" charset="0"/>
              </a:rPr>
              <a:t>    protected void </a:t>
            </a:r>
            <a:r>
              <a:rPr lang="en-US" sz="2000" dirty="0" err="1">
                <a:latin typeface="Arial" charset="0"/>
                <a:cs typeface="Arial" charset="0"/>
              </a:rPr>
              <a:t>LoginButton_Click</a:t>
            </a:r>
            <a:r>
              <a:rPr lang="en-US" sz="2000" dirty="0">
                <a:latin typeface="Arial" charset="0"/>
                <a:cs typeface="Arial" charset="0"/>
              </a:rPr>
              <a:t>(object sender, </a:t>
            </a:r>
            <a:r>
              <a:rPr lang="en-US" sz="2000" dirty="0" err="1">
                <a:latin typeface="Arial" charset="0"/>
                <a:cs typeface="Arial" charset="0"/>
              </a:rPr>
              <a:t>EventArgs</a:t>
            </a:r>
            <a:r>
              <a:rPr lang="en-US" sz="2000" dirty="0">
                <a:latin typeface="Arial" charset="0"/>
                <a:cs typeface="Arial" charset="0"/>
              </a:rPr>
              <a:t> e</a:t>
            </a:r>
            <a:r>
              <a:rPr lang="en-US" sz="2000" dirty="0" smtClean="0">
                <a:latin typeface="Arial" charset="0"/>
                <a:cs typeface="Arial" charset="0"/>
              </a:rPr>
              <a:t>) {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}</a:t>
            </a: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000" dirty="0">
                <a:latin typeface="Arial" charset="0"/>
                <a:cs typeface="Arial" charset="0"/>
              </a:rPr>
              <a:t>    protected void </a:t>
            </a:r>
            <a:r>
              <a:rPr lang="en-US" sz="2000" dirty="0" err="1">
                <a:latin typeface="Arial" charset="0"/>
                <a:cs typeface="Arial" charset="0"/>
              </a:rPr>
              <a:t>btnRtnHome_Click</a:t>
            </a:r>
            <a:r>
              <a:rPr lang="en-US" sz="2000" dirty="0">
                <a:latin typeface="Arial" charset="0"/>
                <a:cs typeface="Arial" charset="0"/>
              </a:rPr>
              <a:t>(object sender, </a:t>
            </a:r>
            <a:r>
              <a:rPr lang="en-US" sz="2000" dirty="0" err="1">
                <a:latin typeface="Arial" charset="0"/>
                <a:cs typeface="Arial" charset="0"/>
              </a:rPr>
              <a:t>EventArgs</a:t>
            </a:r>
            <a:r>
              <a:rPr lang="en-US" sz="2000" dirty="0">
                <a:latin typeface="Arial" charset="0"/>
                <a:cs typeface="Arial" charset="0"/>
              </a:rPr>
              <a:t> e</a:t>
            </a:r>
            <a:r>
              <a:rPr lang="en-US" sz="2000" dirty="0" smtClean="0">
                <a:latin typeface="Arial" charset="0"/>
                <a:cs typeface="Arial" charset="0"/>
              </a:rPr>
              <a:t>)  </a:t>
            </a:r>
            <a:r>
              <a:rPr lang="en-US" sz="2000" dirty="0">
                <a:latin typeface="Arial" charset="0"/>
                <a:cs typeface="Arial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</a:rPr>
              <a:t>Response.Redirect</a:t>
            </a:r>
            <a:r>
              <a:rPr lang="en-US" sz="2000" dirty="0">
                <a:latin typeface="Arial" charset="0"/>
                <a:cs typeface="Arial" charset="0"/>
              </a:rPr>
              <a:t>("~/Default.aspx");</a:t>
            </a:r>
          </a:p>
          <a:p>
            <a:pPr marL="0" indent="0">
              <a:buNone/>
            </a:pPr>
            <a:r>
              <a:rPr lang="en-US" sz="2000" dirty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Arial" charset="0"/>
                <a:cs typeface="Arial" charset="0"/>
              </a:rPr>
              <a:t>    protected void </a:t>
            </a:r>
            <a:r>
              <a:rPr lang="en-US" sz="2000" dirty="0" err="1">
                <a:latin typeface="Arial" charset="0"/>
                <a:cs typeface="Arial" charset="0"/>
              </a:rPr>
              <a:t>btnChangePwd_Click</a:t>
            </a:r>
            <a:r>
              <a:rPr lang="en-US" sz="2000" dirty="0">
                <a:latin typeface="Arial" charset="0"/>
                <a:cs typeface="Arial" charset="0"/>
              </a:rPr>
              <a:t>(object sender, </a:t>
            </a:r>
            <a:r>
              <a:rPr lang="en-US" sz="2000" dirty="0" err="1">
                <a:latin typeface="Arial" charset="0"/>
                <a:cs typeface="Arial" charset="0"/>
              </a:rPr>
              <a:t>EventArgs</a:t>
            </a:r>
            <a:r>
              <a:rPr lang="en-US" sz="2000" dirty="0">
                <a:latin typeface="Arial" charset="0"/>
                <a:cs typeface="Arial" charset="0"/>
              </a:rPr>
              <a:t> e</a:t>
            </a:r>
            <a:r>
              <a:rPr lang="en-US" sz="2000" dirty="0" smtClean="0">
                <a:latin typeface="Arial" charset="0"/>
                <a:cs typeface="Arial" charset="0"/>
              </a:rPr>
              <a:t>) {</a:t>
            </a: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</a:rPr>
              <a:t>Response.Redirect</a:t>
            </a:r>
            <a:r>
              <a:rPr lang="en-US" sz="2000" dirty="0">
                <a:latin typeface="Arial" charset="0"/>
                <a:cs typeface="Arial" charset="0"/>
              </a:rPr>
              <a:t>("ChangePassword.aspx");</a:t>
            </a:r>
          </a:p>
          <a:p>
            <a:pPr marL="0" indent="0">
              <a:buNone/>
            </a:pPr>
            <a:r>
              <a:rPr lang="en-US" sz="2000" dirty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}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79F16E-E399-4B2F-8C40-99AD14AB04E2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219200" y="61913"/>
            <a:ext cx="7620000" cy="623887"/>
          </a:xfrm>
        </p:spPr>
        <p:txBody>
          <a:bodyPr/>
          <a:lstStyle/>
          <a:p>
            <a:r>
              <a:rPr lang="en-US" dirty="0" smtClean="0"/>
              <a:t>Visual Studio Built-in Support to Security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0A704D-0C14-47C2-8752-811EB6D3F7A1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288"/>
            <a:ext cx="4048125" cy="595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38400" y="838200"/>
            <a:ext cx="6629400" cy="3767138"/>
            <a:chOff x="2438400" y="838200"/>
            <a:chExt cx="6629400" cy="3767137"/>
          </a:xfrm>
        </p:grpSpPr>
        <p:pic>
          <p:nvPicPr>
            <p:cNvPr id="5018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4156" y="838200"/>
              <a:ext cx="4893644" cy="3767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0186" name="Straight Arrow Connector 8"/>
            <p:cNvCxnSpPr>
              <a:cxnSpLocks noChangeShapeType="1"/>
            </p:cNvCxnSpPr>
            <p:nvPr/>
          </p:nvCxnSpPr>
          <p:spPr bwMode="auto">
            <a:xfrm>
              <a:off x="2438400" y="2590800"/>
              <a:ext cx="173575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971800" y="3581400"/>
            <a:ext cx="4229100" cy="2895600"/>
            <a:chOff x="2971800" y="3581400"/>
            <a:chExt cx="4229100" cy="2895600"/>
          </a:xfrm>
        </p:grpSpPr>
        <p:sp>
          <p:nvSpPr>
            <p:cNvPr id="50183" name="Flowchart: Magnetic Disk 10"/>
            <p:cNvSpPr>
              <a:spLocks noChangeArrowheads="1"/>
            </p:cNvSpPr>
            <p:nvPr/>
          </p:nvSpPr>
          <p:spPr bwMode="auto">
            <a:xfrm>
              <a:off x="5600700" y="5181600"/>
              <a:ext cx="1600200" cy="1295400"/>
            </a:xfrm>
            <a:prstGeom prst="flowChartMagneticDisk">
              <a:avLst/>
            </a:prstGeom>
            <a:solidFill>
              <a:srgbClr val="ACDED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0"/>
                <a:t>Database</a:t>
              </a:r>
              <a:endParaRPr lang="en-US" b="0"/>
            </a:p>
          </p:txBody>
        </p:sp>
        <p:cxnSp>
          <p:nvCxnSpPr>
            <p:cNvPr id="50184" name="Elbow Connector 13"/>
            <p:cNvCxnSpPr>
              <a:cxnSpLocks noChangeShapeType="1"/>
            </p:cNvCxnSpPr>
            <p:nvPr/>
          </p:nvCxnSpPr>
          <p:spPr bwMode="auto">
            <a:xfrm>
              <a:off x="2971800" y="3581400"/>
              <a:ext cx="2628900" cy="2286000"/>
            </a:xfrm>
            <a:prstGeom prst="bentConnector3">
              <a:avLst>
                <a:gd name="adj1" fmla="val 2119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217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Customer Accounts in Database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4837113"/>
          </a:xfrm>
        </p:spPr>
        <p:txBody>
          <a:bodyPr/>
          <a:lstStyle/>
          <a:p>
            <a:r>
              <a:rPr lang="en-US" dirty="0" smtClean="0"/>
              <a:t>When the Web controls in the Login part of the Toolbox is used, a database storage object will be created automatically and placed in the </a:t>
            </a:r>
            <a:r>
              <a:rPr lang="en-US" dirty="0" err="1" smtClean="0"/>
              <a:t>App_Data</a:t>
            </a:r>
            <a:r>
              <a:rPr lang="en-US" dirty="0" smtClean="0"/>
              <a:t> folder of the project. </a:t>
            </a:r>
          </a:p>
          <a:p>
            <a:r>
              <a:rPr lang="en-US" dirty="0" smtClean="0"/>
              <a:t>The database object name is: ASPNETDB.MDF</a:t>
            </a:r>
          </a:p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configured this database object to work with SQL Server Express, with the data source default name = SQLEXPRESS, which is the default name.</a:t>
            </a:r>
          </a:p>
          <a:p>
            <a:r>
              <a:rPr lang="en-US" dirty="0" smtClean="0"/>
              <a:t>SQL connection string is stored in </a:t>
            </a:r>
            <a:r>
              <a:rPr lang="en-US" dirty="0" err="1" smtClean="0"/>
              <a:t>machine.config</a:t>
            </a:r>
            <a:r>
              <a:rPr lang="en-US" dirty="0" smtClean="0"/>
              <a:t> file 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0AACB0-A8D2-420F-8397-AC6E0EB2CD51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D7FBDA-E144-4D6F-97EB-4A18B08F626B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Roadmap of Chapter 6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848600" cy="5486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General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&amp; Reliability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Concepts (Text Section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6.1)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IIS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Roles and Windows-Based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Mechanism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Case Study: Windows-Based Security Deployment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Forms-Based Security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Creating an independent security system for Web access control and resource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authorization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ea typeface="SimSun" pitchFamily="2" charset="-122"/>
                <a:cs typeface="+mn-cs"/>
              </a:rPr>
              <a:t>Web.config</a:t>
            </a:r>
            <a:r>
              <a:rPr lang="en-US" sz="2400" dirty="0">
                <a:solidFill>
                  <a:srgbClr val="0000FF"/>
                </a:solidFill>
                <a:ea typeface="SimSun" pitchFamily="2" charset="-122"/>
                <a:cs typeface="+mn-c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ea typeface="SimSun" pitchFamily="2" charset="-122"/>
                <a:cs typeface="+mn-cs"/>
              </a:rPr>
              <a:t>Support </a:t>
            </a:r>
            <a:r>
              <a:rPr lang="en-US" sz="2400" dirty="0">
                <a:solidFill>
                  <a:srgbClr val="0000FF"/>
                </a:solidFill>
                <a:ea typeface="SimSun" pitchFamily="2" charset="-122"/>
                <a:cs typeface="+mn-cs"/>
              </a:rPr>
              <a:t>to Forms-Based </a:t>
            </a:r>
            <a:r>
              <a:rPr lang="en-US" sz="2400" dirty="0" smtClean="0">
                <a:solidFill>
                  <a:srgbClr val="0000FF"/>
                </a:solidFill>
                <a:ea typeface="SimSun" pitchFamily="2" charset="-122"/>
                <a:cs typeface="+mn-cs"/>
              </a:rPr>
              <a:t>Security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ea typeface="SimSun" pitchFamily="2" charset="-122"/>
                <a:cs typeface="+mn-cs"/>
              </a:rPr>
              <a:t>Access Control with Self-Registration</a:t>
            </a:r>
            <a:endParaRPr lang="en-US" sz="2400" dirty="0">
              <a:solidFill>
                <a:srgbClr val="0000FF"/>
              </a:solidFill>
              <a:ea typeface="SimSun" pitchFamily="2" charset="-122"/>
              <a:cs typeface="+mn-cs"/>
            </a:endParaRPr>
          </a:p>
          <a:p>
            <a:pPr eaLnBrk="1" hangingPunct="1"/>
            <a:r>
              <a:rPr lang="en-US" altLang="zh-CN" sz="2400" dirty="0" smtClean="0">
                <a:ea typeface="SimSun" pitchFamily="2" charset="-122"/>
              </a:rPr>
              <a:t>Secure </a:t>
            </a:r>
            <a:r>
              <a:rPr lang="en-US" altLang="zh-CN" sz="2400" dirty="0">
                <a:ea typeface="SimSun" pitchFamily="2" charset="-122"/>
              </a:rPr>
              <a:t>Socket Layer for Secure HTTP Connection</a:t>
            </a:r>
          </a:p>
          <a:p>
            <a:pPr eaLnBrk="1" hangingPunct="1"/>
            <a:r>
              <a:rPr lang="en-US" altLang="zh-CN" sz="2400" dirty="0">
                <a:ea typeface="SimSun" pitchFamily="2" charset="-122"/>
              </a:rPr>
              <a:t>Data Encryption and Decryption</a:t>
            </a:r>
          </a:p>
          <a:p>
            <a:pPr eaLnBrk="1" hangingPunct="1"/>
            <a:r>
              <a:rPr lang="en-US" sz="2400" dirty="0" smtClean="0"/>
              <a:t>Reliability and Security in </a:t>
            </a:r>
            <a:br>
              <a:rPr lang="en-US" sz="2400" dirty="0" smtClean="0"/>
            </a:br>
            <a:r>
              <a:rPr lang="en-US" sz="2400" dirty="0" smtClean="0"/>
              <a:t>Windows Communication Foundation</a:t>
            </a:r>
          </a:p>
          <a:p>
            <a:pPr eaLnBrk="1" hangingPunct="1"/>
            <a:endParaRPr lang="en-US" altLang="zh-CN" sz="2400" dirty="0" smtClean="0">
              <a:ea typeface="SimSun" pitchFamily="2" charset="-122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1066800" y="3810000"/>
            <a:ext cx="3810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Database Connection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49895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When you install SQL Express, </a:t>
            </a:r>
            <a:r>
              <a:rPr lang="en-US" dirty="0" smtClean="0">
                <a:solidFill>
                  <a:srgbClr val="0000FF"/>
                </a:solidFill>
              </a:rPr>
              <a:t>do not </a:t>
            </a:r>
            <a:r>
              <a:rPr lang="en-US" dirty="0" smtClean="0"/>
              <a:t>use the default name </a:t>
            </a:r>
            <a:r>
              <a:rPr lang="en-US" dirty="0" smtClean="0">
                <a:solidFill>
                  <a:srgbClr val="0000FF"/>
                </a:solidFill>
              </a:rPr>
              <a:t>SQLEXPRESS</a:t>
            </a:r>
            <a:r>
              <a:rPr lang="en-US" dirty="0" smtClean="0"/>
              <a:t>, as the name may have been used by the server, causing conflict;</a:t>
            </a:r>
          </a:p>
          <a:p>
            <a:pPr>
              <a:defRPr/>
            </a:pPr>
            <a:r>
              <a:rPr lang="en-US" dirty="0" smtClean="0"/>
              <a:t>If a different name is used when installing SQL express, or full SQL is used:</a:t>
            </a:r>
          </a:p>
          <a:p>
            <a:pPr>
              <a:defRPr/>
            </a:pPr>
            <a:r>
              <a:rPr lang="en-US" dirty="0" smtClean="0"/>
              <a:t>Open and edit the &lt;</a:t>
            </a:r>
            <a:r>
              <a:rPr lang="en-US" dirty="0" err="1" smtClean="0"/>
              <a:t>connectionStrings</a:t>
            </a:r>
            <a:r>
              <a:rPr lang="en-US" dirty="0" smtClean="0"/>
              <a:t>) element:</a:t>
            </a:r>
          </a:p>
          <a:p>
            <a:pPr marL="344488" indent="0">
              <a:buFont typeface="Wingdings" pitchFamily="2" charset="2"/>
              <a:buNone/>
              <a:defRPr/>
            </a:pPr>
            <a:r>
              <a:rPr lang="en-US" sz="2000" dirty="0" smtClean="0"/>
              <a:t>C</a:t>
            </a:r>
            <a:r>
              <a:rPr lang="en-US" sz="2000" dirty="0"/>
              <a:t>:\</a:t>
            </a:r>
            <a:r>
              <a:rPr lang="en-US" sz="2000" dirty="0" smtClean="0"/>
              <a:t>Windows\Microsoft.NET\Framework\v4.0\Config\machine.config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  <a:tabLst>
                <a:tab pos="463550" algn="l"/>
              </a:tabLst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connectionStrings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&lt;add name="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LocalSqlServer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connectionString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="data source=.\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SQLEXPRESS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Integrated Security=SSPI;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AttachDBFilename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=|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DataDirectory|aspnetdb.mdf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User Instance=true"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providerName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System.Data.SqlClient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"/&gt;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&lt;/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connectionStrings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</a:tabLst>
              <a:defRPr/>
            </a:pPr>
            <a:endParaRPr lang="en-US" sz="2400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8F2BE2-AACC-41AA-A20F-4590D6AB456B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Express Data Object Created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832029-39B0-4421-A03B-A4B1FD0B82D2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8325"/>
            <a:ext cx="91440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Box 4"/>
          <p:cNvSpPr txBox="1">
            <a:spLocks noChangeArrowheads="1"/>
          </p:cNvSpPr>
          <p:nvPr/>
        </p:nvSpPr>
        <p:spPr bwMode="auto">
          <a:xfrm>
            <a:off x="914400" y="922338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 dirty="0"/>
              <a:t>Manipulation of the database will be discussed in the </a:t>
            </a:r>
            <a:r>
              <a:rPr lang="en-US" sz="2400" b="0" dirty="0" smtClean="0"/>
              <a:t>Part 2 of the text Chapter 10: </a:t>
            </a:r>
            <a:r>
              <a:rPr lang="en-US" sz="2400" dirty="0">
                <a:solidFill>
                  <a:srgbClr val="990000"/>
                </a:solidFill>
              </a:rPr>
              <a:t>LINQ</a:t>
            </a:r>
            <a:r>
              <a:rPr lang="en-US" sz="2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74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798513" y="1066800"/>
            <a:ext cx="8269287" cy="1447800"/>
          </a:xfrm>
        </p:spPr>
        <p:txBody>
          <a:bodyPr/>
          <a:lstStyle/>
          <a:p>
            <a:r>
              <a:rPr lang="en-US" smtClean="0"/>
              <a:t>The example with registration page and database: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400" smtClean="0">
                <a:hlinkClick r:id="rId2"/>
              </a:rPr>
              <a:t>http://venus.eas.asu.edu/WSRepository/FormsSecurity/</a:t>
            </a:r>
            <a:r>
              <a:rPr lang="en-US" sz="2400" smtClean="0"/>
              <a:t> 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75A664-5FAB-437C-A74B-B18DEC12A609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29000"/>
            <a:ext cx="3597275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2133600"/>
            <a:ext cx="516572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2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ubtitle 3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7239000" cy="2514600"/>
          </a:xfrm>
        </p:spPr>
        <p:txBody>
          <a:bodyPr/>
          <a:lstStyle/>
          <a:p>
            <a:pPr algn="l"/>
            <a:r>
              <a:rPr lang="en-US" altLang="zh-CN" sz="3200" b="1" smtClean="0">
                <a:solidFill>
                  <a:schemeClr val="folHlink"/>
                </a:solidFill>
                <a:ea typeface="宋体" pitchFamily="2" charset="-122"/>
              </a:rPr>
              <a:t>Protecting Data in Communication</a:t>
            </a:r>
          </a:p>
          <a:p>
            <a:pPr algn="l"/>
            <a:endParaRPr lang="en-US" altLang="zh-CN" sz="3200" b="1" smtClean="0">
              <a:solidFill>
                <a:schemeClr val="folHlink"/>
              </a:solidFill>
              <a:ea typeface="宋体" pitchFamily="2" charset="-122"/>
            </a:endParaRPr>
          </a:p>
          <a:p>
            <a:pPr algn="l"/>
            <a:r>
              <a:rPr lang="en-US" altLang="zh-CN" sz="3200" b="1" smtClean="0">
                <a:solidFill>
                  <a:schemeClr val="folHlink"/>
                </a:solidFill>
                <a:ea typeface="宋体" pitchFamily="2" charset="-122"/>
              </a:rPr>
              <a:t>SSL -- Secure Socket Layer </a:t>
            </a:r>
            <a:br>
              <a:rPr lang="en-US" altLang="zh-CN" sz="3200" b="1" smtClean="0">
                <a:solidFill>
                  <a:schemeClr val="folHlink"/>
                </a:solidFill>
                <a:ea typeface="宋体" pitchFamily="2" charset="-122"/>
              </a:rPr>
            </a:br>
            <a:r>
              <a:rPr lang="en-US" altLang="zh-CN" sz="3200" b="1" smtClean="0">
                <a:solidFill>
                  <a:schemeClr val="folHlink"/>
                </a:solidFill>
                <a:ea typeface="宋体" pitchFamily="2" charset="-122"/>
              </a:rPr>
              <a:t>for Secure HTTP Connection (Binding)</a:t>
            </a:r>
          </a:p>
        </p:txBody>
      </p:sp>
      <p:grpSp>
        <p:nvGrpSpPr>
          <p:cNvPr id="29699" name="Group 4"/>
          <p:cNvGrpSpPr>
            <a:grpSpLocks/>
          </p:cNvGrpSpPr>
          <p:nvPr/>
        </p:nvGrpSpPr>
        <p:grpSpPr bwMode="auto">
          <a:xfrm>
            <a:off x="217488" y="219075"/>
            <a:ext cx="5802312" cy="674688"/>
            <a:chOff x="76200" y="219075"/>
            <a:chExt cx="6640512" cy="771525"/>
          </a:xfrm>
        </p:grpSpPr>
        <p:pic>
          <p:nvPicPr>
            <p:cNvPr id="2970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2" y="219075"/>
              <a:ext cx="64579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1" name="Picture 8" descr="http://engineering.asu.edu/sites/default/files/shared/downloads/ASU_engineering_RGB_2009_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22250"/>
              <a:ext cx="323056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88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911A-CEEC-4B3A-AF8C-1FC346BB8428}" type="slidenum">
              <a:rPr lang="en-US"/>
              <a:pPr/>
              <a:t>24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/>
              <a:t>SSL Protocol Stack	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 dirty="0"/>
              <a:t>	The SSL Protocol Stack is composed of two layers. </a:t>
            </a:r>
          </a:p>
          <a:p>
            <a:pPr marL="533400" indent="-533400">
              <a:lnSpc>
                <a:spcPct val="90000"/>
              </a:lnSpc>
              <a:buSzPct val="100000"/>
              <a:buFont typeface="Wingdings" pitchFamily="2" charset="2"/>
              <a:buAutoNum type="arabicPeriod"/>
            </a:pPr>
            <a:r>
              <a:rPr lang="en-US" sz="2800" dirty="0"/>
              <a:t>The first layer is </a:t>
            </a:r>
            <a:r>
              <a:rPr lang="en-US" sz="2800" dirty="0" smtClean="0"/>
              <a:t>the </a:t>
            </a:r>
            <a:r>
              <a:rPr lang="en-US" dirty="0" smtClean="0"/>
              <a:t>higher layer, used </a:t>
            </a:r>
            <a:r>
              <a:rPr lang="en-US" dirty="0"/>
              <a:t>in the management of SSL </a:t>
            </a:r>
            <a:r>
              <a:rPr lang="en-US" dirty="0" smtClean="0"/>
              <a:t>exchanges. It consists of</a:t>
            </a:r>
            <a:endParaRPr lang="en-US" sz="2800" dirty="0" smtClean="0"/>
          </a:p>
          <a:p>
            <a:pPr marL="1082675" lvl="1" indent="-568325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en-US" dirty="0" smtClean="0"/>
              <a:t>SSL </a:t>
            </a:r>
            <a:r>
              <a:rPr lang="en-US" dirty="0"/>
              <a:t>Handshake Protocol, </a:t>
            </a:r>
            <a:endParaRPr lang="en-US" dirty="0" smtClean="0"/>
          </a:p>
          <a:p>
            <a:pPr marL="1082675" lvl="1" indent="-568325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en-US" dirty="0" smtClean="0"/>
              <a:t>SSL </a:t>
            </a:r>
            <a:r>
              <a:rPr lang="en-US" dirty="0"/>
              <a:t>Change Cipher Spec Protocol, </a:t>
            </a:r>
            <a:endParaRPr lang="en-US" dirty="0" smtClean="0"/>
          </a:p>
          <a:p>
            <a:pPr marL="1082675" lvl="1" indent="-568325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en-US" dirty="0" smtClean="0"/>
              <a:t>SSL </a:t>
            </a:r>
            <a:r>
              <a:rPr lang="en-US" dirty="0"/>
              <a:t>Alert Protocol, and </a:t>
            </a:r>
            <a:endParaRPr lang="en-US" dirty="0" smtClean="0"/>
          </a:p>
          <a:p>
            <a:pPr marL="1082675" lvl="1" indent="-568325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en-US" dirty="0" smtClean="0"/>
              <a:t>HTTP. </a:t>
            </a:r>
            <a:endParaRPr lang="en-US" dirty="0"/>
          </a:p>
          <a:p>
            <a:pPr marL="533400" indent="-533400">
              <a:lnSpc>
                <a:spcPct val="90000"/>
              </a:lnSpc>
              <a:buSzPct val="100000"/>
              <a:buFont typeface="Wingdings" pitchFamily="2" charset="2"/>
              <a:buAutoNum type="arabicPeriod"/>
            </a:pPr>
            <a:r>
              <a:rPr lang="en-US" sz="2800" dirty="0"/>
              <a:t>The second layer is the lower layer </a:t>
            </a:r>
            <a:r>
              <a:rPr lang="en-US" dirty="0"/>
              <a:t>consists </a:t>
            </a:r>
            <a:r>
              <a:rPr lang="en-US" sz="2800" dirty="0" smtClean="0"/>
              <a:t>of </a:t>
            </a:r>
            <a:r>
              <a:rPr lang="en-US" sz="2800" dirty="0"/>
              <a:t>the </a:t>
            </a:r>
            <a:endParaRPr lang="en-US" sz="2800" dirty="0" smtClean="0"/>
          </a:p>
          <a:p>
            <a:pPr marL="1030288" lvl="1" indent="-515938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en-US" dirty="0" smtClean="0"/>
              <a:t>SSL </a:t>
            </a:r>
            <a:r>
              <a:rPr lang="en-US" dirty="0"/>
              <a:t>Record Protocol, </a:t>
            </a:r>
            <a:endParaRPr lang="en-US" dirty="0" smtClean="0"/>
          </a:p>
          <a:p>
            <a:pPr marL="1030288" lvl="1" indent="-515938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en-US" dirty="0" smtClean="0"/>
              <a:t>TCP</a:t>
            </a:r>
            <a:r>
              <a:rPr lang="en-US" dirty="0"/>
              <a:t>, and </a:t>
            </a:r>
            <a:endParaRPr lang="en-US" dirty="0" smtClean="0"/>
          </a:p>
          <a:p>
            <a:pPr marL="1030288" lvl="1" indent="-515938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en-US" dirty="0" smtClean="0"/>
              <a:t>IP</a:t>
            </a:r>
            <a:r>
              <a:rPr lang="en-US" dirty="0"/>
              <a:t>.       </a:t>
            </a:r>
          </a:p>
        </p:txBody>
      </p:sp>
    </p:spTree>
    <p:extLst>
      <p:ext uri="{BB962C8B-B14F-4D97-AF65-F5344CB8AC3E}">
        <p14:creationId xmlns:p14="http://schemas.microsoft.com/office/powerpoint/2010/main" val="297025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8993-B4D4-4E90-9909-4697FDC29D27}" type="slidenum">
              <a:rPr lang="en-US"/>
              <a:pPr/>
              <a:t>25</a:t>
            </a:fld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120650"/>
            <a:ext cx="8382000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SSL Session </a:t>
            </a:r>
            <a:r>
              <a:rPr lang="en-US" dirty="0"/>
              <a:t>and Connection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 dirty="0" smtClean="0"/>
              <a:t>An </a:t>
            </a:r>
            <a:r>
              <a:rPr lang="en-US" sz="2800" dirty="0"/>
              <a:t>SSL session is an connection between a client and server. </a:t>
            </a:r>
            <a:r>
              <a:rPr lang="en-US" sz="2800" dirty="0" smtClean="0"/>
              <a:t>Multiple sessions</a:t>
            </a:r>
            <a:r>
              <a:rPr lang="en-US" dirty="0"/>
              <a:t> </a:t>
            </a:r>
            <a:r>
              <a:rPr lang="en-US" dirty="0" smtClean="0"/>
              <a:t>are possible between a client and server</a:t>
            </a:r>
            <a:endParaRPr lang="en-US" sz="2800" dirty="0"/>
          </a:p>
          <a:p>
            <a:pPr marL="609600" indent="-609600"/>
            <a:r>
              <a:rPr lang="en-US" sz="2800" dirty="0" smtClean="0"/>
              <a:t>An SSL connection </a:t>
            </a:r>
            <a:r>
              <a:rPr lang="en-US" sz="2800" dirty="0"/>
              <a:t>is a transport that provides a type of service. Connections are peer-to-peer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07511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27C-34EE-4339-BBD4-E099D85282B6}" type="slidenum">
              <a:rPr lang="en-US"/>
              <a:pPr/>
              <a:t>26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"/>
            <a:ext cx="7772400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Session </a:t>
            </a:r>
            <a:r>
              <a:rPr lang="en-US" dirty="0" smtClean="0"/>
              <a:t>State Used in SSL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014" y="1524000"/>
            <a:ext cx="8077200" cy="4191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800" dirty="0" smtClean="0"/>
              <a:t>The </a:t>
            </a:r>
            <a:r>
              <a:rPr lang="en-US" sz="2800" dirty="0"/>
              <a:t>session state includes the following elements:</a:t>
            </a:r>
            <a:r>
              <a:rPr lang="en-US" sz="2400" dirty="0"/>
              <a:t> </a:t>
            </a:r>
          </a:p>
          <a:p>
            <a:pPr marL="609600" indent="-609600">
              <a:buFontTx/>
              <a:buBlip>
                <a:blip r:embed="rId3"/>
              </a:buBlip>
            </a:pPr>
            <a:r>
              <a:rPr lang="en-US" sz="2400" b="1" dirty="0"/>
              <a:t>session identifier</a:t>
            </a:r>
            <a:r>
              <a:rPr lang="en-US" sz="2400" dirty="0"/>
              <a:t> - A byte sequence chosen by the server to identify an active or </a:t>
            </a:r>
            <a:r>
              <a:rPr lang="en-US" sz="2400" dirty="0" err="1"/>
              <a:t>resumable</a:t>
            </a:r>
            <a:r>
              <a:rPr lang="en-US" sz="2400" dirty="0"/>
              <a:t> session state </a:t>
            </a:r>
          </a:p>
          <a:p>
            <a:pPr marL="609600" indent="-609600">
              <a:buFontTx/>
              <a:buBlip>
                <a:blip r:embed="rId3"/>
              </a:buBlip>
            </a:pPr>
            <a:r>
              <a:rPr lang="en-US" sz="2400" b="1" dirty="0"/>
              <a:t>peer certificate</a:t>
            </a:r>
            <a:r>
              <a:rPr lang="en-US" sz="2400" dirty="0"/>
              <a:t> - X509.v3[X509] certificate of the peer. This element of the state may be null. </a:t>
            </a:r>
          </a:p>
          <a:p>
            <a:pPr marL="609600" indent="-609600">
              <a:buFontTx/>
              <a:buBlip>
                <a:blip r:embed="rId3"/>
              </a:buBlip>
            </a:pPr>
            <a:r>
              <a:rPr lang="en-US" sz="2400" b="1" dirty="0"/>
              <a:t>compression method</a:t>
            </a:r>
            <a:r>
              <a:rPr lang="en-US" sz="2400" dirty="0"/>
              <a:t> - the algorithm used to compress data prior to encryption. </a:t>
            </a:r>
          </a:p>
        </p:txBody>
      </p:sp>
    </p:spTree>
    <p:extLst>
      <p:ext uri="{BB962C8B-B14F-4D97-AF65-F5344CB8AC3E}">
        <p14:creationId xmlns:p14="http://schemas.microsoft.com/office/powerpoint/2010/main" val="304988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B6AE-B48B-476E-8B8A-93E8A4172788}" type="slidenum">
              <a:rPr lang="en-US"/>
              <a:pPr/>
              <a:t>27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104995"/>
            <a:ext cx="7772400" cy="701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Session State Used in </a:t>
            </a:r>
            <a:r>
              <a:rPr lang="en-US" dirty="0" smtClean="0"/>
              <a:t>SSL (cont’d</a:t>
            </a:r>
            <a:r>
              <a:rPr lang="en-US" dirty="0"/>
              <a:t>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Blip>
                <a:blip r:embed="rId3"/>
              </a:buBlip>
            </a:pPr>
            <a:r>
              <a:rPr lang="en-US" sz="2400" b="1"/>
              <a:t>cipher spec</a:t>
            </a:r>
            <a:r>
              <a:rPr lang="en-US" sz="2400"/>
              <a:t>  - Specifies the bulk data encryption algorithm (such as DES, etc.) and a MAC (Message Authentication Code) algorithm. It also defines cryptographic attributes such as the hash_size.</a:t>
            </a:r>
            <a:endParaRPr lang="en-US" sz="2400" b="1"/>
          </a:p>
          <a:p>
            <a:pPr marL="609600" indent="-609600">
              <a:buFontTx/>
              <a:buBlip>
                <a:blip r:embed="rId3"/>
              </a:buBlip>
            </a:pPr>
            <a:r>
              <a:rPr lang="en-US" sz="2400" b="1"/>
              <a:t>master secret</a:t>
            </a:r>
            <a:r>
              <a:rPr lang="en-US" sz="2400"/>
              <a:t> - 48-byte secret shared between the client and server. </a:t>
            </a:r>
          </a:p>
          <a:p>
            <a:pPr marL="609600" indent="-609600">
              <a:buFontTx/>
              <a:buBlip>
                <a:blip r:embed="rId3"/>
              </a:buBlip>
            </a:pPr>
            <a:r>
              <a:rPr lang="en-US" sz="2400" b="1"/>
              <a:t>is resumable - </a:t>
            </a:r>
            <a:r>
              <a:rPr lang="en-US" sz="2400"/>
              <a:t>A flag indicating whether the session can be used to initiate new connections. </a:t>
            </a:r>
          </a:p>
        </p:txBody>
      </p:sp>
    </p:spTree>
    <p:extLst>
      <p:ext uri="{BB962C8B-B14F-4D97-AF65-F5344CB8AC3E}">
        <p14:creationId xmlns:p14="http://schemas.microsoft.com/office/powerpoint/2010/main" val="214931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8BDF-A19C-4BD0-BE32-6013179F3F20}" type="slidenum">
              <a:rPr lang="en-US"/>
              <a:pPr/>
              <a:t>28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"/>
            <a:ext cx="7772400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Connection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	</a:t>
            </a:r>
            <a:r>
              <a:rPr lang="en-US" sz="2400"/>
              <a:t>The connection state includes the following elements: </a:t>
            </a:r>
          </a:p>
          <a:p>
            <a:pPr marL="609600" indent="-609600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2400" b="1"/>
              <a:t>server and client random</a:t>
            </a:r>
            <a:r>
              <a:rPr lang="en-US" sz="2400"/>
              <a:t> - Byte sequences that are chosen by the server and client for each connection. </a:t>
            </a:r>
          </a:p>
          <a:p>
            <a:pPr marL="609600" indent="-609600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2400" b="1"/>
              <a:t>server write MAC secret</a:t>
            </a:r>
            <a:r>
              <a:rPr lang="en-US" sz="2400"/>
              <a:t> - The secret used in MAC operations on data written by the server. </a:t>
            </a:r>
          </a:p>
          <a:p>
            <a:pPr marL="609600" indent="-609600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2400" b="1"/>
              <a:t>client write MAC secret</a:t>
            </a:r>
            <a:r>
              <a:rPr lang="en-US" sz="2400"/>
              <a:t> -The secret used in MAC operations on data written by the client. </a:t>
            </a:r>
          </a:p>
          <a:p>
            <a:pPr marL="609600" indent="-609600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2400" b="1"/>
              <a:t>server write key</a:t>
            </a:r>
            <a:r>
              <a:rPr lang="en-US" sz="2400"/>
              <a:t> - The bulk cipher key for data encrypted by the server and decrypted by the client. </a:t>
            </a:r>
          </a:p>
        </p:txBody>
      </p:sp>
    </p:spTree>
    <p:extLst>
      <p:ext uri="{BB962C8B-B14F-4D97-AF65-F5344CB8AC3E}">
        <p14:creationId xmlns:p14="http://schemas.microsoft.com/office/powerpoint/2010/main" val="230274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7E1A-F966-43AA-A769-F69A2F12E4E4}" type="slidenum">
              <a:rPr lang="en-US"/>
              <a:pPr/>
              <a:t>29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325"/>
            <a:ext cx="8077200" cy="7016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Connection </a:t>
            </a:r>
            <a:r>
              <a:rPr lang="en-US" dirty="0" smtClean="0"/>
              <a:t>State </a:t>
            </a:r>
            <a:r>
              <a:rPr lang="en-US" dirty="0"/>
              <a:t>(cont’d)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2400" b="1" dirty="0"/>
              <a:t>client write key</a:t>
            </a:r>
            <a:r>
              <a:rPr lang="en-US" sz="2400" dirty="0"/>
              <a:t> - The bulk cipher key for data encrypted by the client and decrypted by the server. </a:t>
            </a:r>
          </a:p>
          <a:p>
            <a:pPr marL="609600" indent="-609600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2400" b="1" dirty="0"/>
              <a:t>initialization vectors</a:t>
            </a:r>
            <a:r>
              <a:rPr lang="en-US" sz="2400" dirty="0"/>
              <a:t> - When a block cipher in CBC mode is used, an initialization vector (IV) is maintained for each key.  </a:t>
            </a:r>
          </a:p>
          <a:p>
            <a:pPr marL="609600" indent="-609600"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sz="2400" b="1" dirty="0"/>
              <a:t>sequence numbers</a:t>
            </a:r>
            <a:r>
              <a:rPr lang="en-US" sz="2400" dirty="0"/>
              <a:t>  - Each party maintains separate sequence numbers for transmitted and received messages for each connection. When a party sends or receives a change cipher spec message, the appropriate sequence number is set to zero. </a:t>
            </a:r>
          </a:p>
        </p:txBody>
      </p:sp>
    </p:spTree>
    <p:extLst>
      <p:ext uri="{BB962C8B-B14F-4D97-AF65-F5344CB8AC3E}">
        <p14:creationId xmlns:p14="http://schemas.microsoft.com/office/powerpoint/2010/main" val="3489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/>
      <p:bldP spid="3379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Roles of Cookies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97888" cy="5638800"/>
          </a:xfrm>
        </p:spPr>
        <p:txBody>
          <a:bodyPr/>
          <a:lstStyle/>
          <a:p>
            <a:r>
              <a:rPr lang="en-US" dirty="0" smtClean="0"/>
              <a:t>Cookies store user </a:t>
            </a:r>
            <a:r>
              <a:rPr lang="en-US" dirty="0"/>
              <a:t>identity in client machine’s hard drive;</a:t>
            </a:r>
          </a:p>
          <a:p>
            <a:r>
              <a:rPr lang="en-US" dirty="0" smtClean="0"/>
              <a:t>Client-related information created in an Web application is stored in client side and in </a:t>
            </a:r>
            <a:r>
              <a:rPr lang="en-US" dirty="0"/>
              <a:t>server </a:t>
            </a:r>
            <a:r>
              <a:rPr lang="en-US" dirty="0" smtClean="0"/>
              <a:t>side;</a:t>
            </a:r>
          </a:p>
          <a:p>
            <a:r>
              <a:rPr lang="en-US" dirty="0" smtClean="0"/>
              <a:t>When the client revisits the Web application, the Web application reads the client side cookies and compares with the server-side information to identify the client.</a:t>
            </a:r>
          </a:p>
          <a:p>
            <a:r>
              <a:rPr lang="en-US" dirty="0" smtClean="0"/>
              <a:t>Cookies are secure. They are of string type and are encrypted:  </a:t>
            </a:r>
          </a:p>
          <a:p>
            <a:pPr lvl="1"/>
            <a:r>
              <a:rPr lang="en-US" sz="2400" dirty="0" smtClean="0"/>
              <a:t>Open key encryption can be applied: both confidential and digital signature (validation) can be applied.</a:t>
            </a:r>
          </a:p>
          <a:p>
            <a:pPr lvl="1"/>
            <a:r>
              <a:rPr lang="en-US" sz="2400" dirty="0" smtClean="0"/>
              <a:t>SSL can be required to encode the credential.</a:t>
            </a: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97421-2C72-41BF-B18F-688DB496A5DD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SSL Record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D6058-D0E1-493A-BDFB-8C6C4E958E4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39159" y="1279634"/>
            <a:ext cx="1718441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 dirty="0" smtClean="0"/>
              <a:t>Application data</a:t>
            </a:r>
            <a:endParaRPr lang="en-US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24384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 dirty="0"/>
              <a:t>Fragmentation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05000" y="35814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Compression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05000" y="46482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 dirty="0"/>
              <a:t>Encryption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457700" y="3048000"/>
            <a:ext cx="2095500" cy="342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0" dirty="0" err="1" smtClean="0"/>
              <a:t>SSLPlaintext</a:t>
            </a:r>
            <a:r>
              <a:rPr lang="en-US" b="0" dirty="0" smtClean="0"/>
              <a:t> block</a:t>
            </a:r>
            <a:endParaRPr lang="en-US" b="0" dirty="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457700" y="4172606"/>
            <a:ext cx="1638300" cy="3231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0" dirty="0" err="1" smtClean="0"/>
              <a:t>SSLCompressed</a:t>
            </a:r>
            <a:endParaRPr lang="en-US" b="0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905000" y="57150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TCP</a:t>
            </a:r>
          </a:p>
        </p:txBody>
      </p: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 bwMode="auto">
          <a:xfrm flipH="1">
            <a:off x="2781300" y="1660634"/>
            <a:ext cx="17080" cy="777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 bwMode="auto">
          <a:xfrm>
            <a:off x="2781300" y="2819400"/>
            <a:ext cx="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 bwMode="auto">
          <a:xfrm>
            <a:off x="2781300" y="39624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2"/>
            <a:endCxn id="17" idx="0"/>
          </p:cNvCxnSpPr>
          <p:nvPr/>
        </p:nvCxnSpPr>
        <p:spPr bwMode="auto">
          <a:xfrm>
            <a:off x="2781300" y="50292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6098628" y="4800600"/>
            <a:ext cx="533400" cy="3231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0" dirty="0" smtClean="0"/>
              <a:t>MAC</a:t>
            </a:r>
            <a:endParaRPr lang="en-US" b="0" dirty="0"/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6946906" y="3048000"/>
            <a:ext cx="2095500" cy="342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0" dirty="0" err="1" smtClean="0"/>
              <a:t>SSLPlaintext</a:t>
            </a:r>
            <a:r>
              <a:rPr lang="en-US" b="0" dirty="0" smtClean="0"/>
              <a:t> block</a:t>
            </a:r>
            <a:endParaRPr lang="en-US" b="0" dirty="0"/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4457700" y="3390900"/>
            <a:ext cx="0" cy="7817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flipH="1">
            <a:off x="6096000" y="3390900"/>
            <a:ext cx="453260" cy="7817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Rectangle 12"/>
          <p:cNvSpPr>
            <a:spLocks noChangeArrowheads="1"/>
          </p:cNvSpPr>
          <p:nvPr/>
        </p:nvSpPr>
        <p:spPr bwMode="auto">
          <a:xfrm>
            <a:off x="4460328" y="4800600"/>
            <a:ext cx="1638300" cy="3231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0" dirty="0" err="1" smtClean="0"/>
              <a:t>SSLCompressed</a:t>
            </a:r>
            <a:endParaRPr lang="en-US" b="0" dirty="0"/>
          </a:p>
        </p:txBody>
      </p:sp>
      <p:sp>
        <p:nvSpPr>
          <p:cNvPr id="89" name="Rectangle 12"/>
          <p:cNvSpPr>
            <a:spLocks noChangeArrowheads="1"/>
          </p:cNvSpPr>
          <p:nvPr/>
        </p:nvSpPr>
        <p:spPr bwMode="auto">
          <a:xfrm>
            <a:off x="4457700" y="5199993"/>
            <a:ext cx="2174328" cy="32319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0" dirty="0" err="1" smtClean="0"/>
              <a:t>SSLCompressed</a:t>
            </a:r>
            <a:endParaRPr lang="en-US" b="0" dirty="0"/>
          </a:p>
        </p:txBody>
      </p: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4457700" y="5638799"/>
            <a:ext cx="2174328" cy="32319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0" dirty="0" err="1" smtClean="0"/>
              <a:t>SSLCompressed</a:t>
            </a:r>
            <a:endParaRPr lang="en-US" b="0" dirty="0"/>
          </a:p>
        </p:txBody>
      </p:sp>
      <p:sp>
        <p:nvSpPr>
          <p:cNvPr id="91" name="Rectangle 90"/>
          <p:cNvSpPr/>
          <p:nvPr/>
        </p:nvSpPr>
        <p:spPr bwMode="auto">
          <a:xfrm>
            <a:off x="4191000" y="5638799"/>
            <a:ext cx="266700" cy="32319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</a:t>
            </a: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4453760" y="1878067"/>
            <a:ext cx="4233040" cy="342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0" dirty="0" smtClean="0"/>
              <a:t>Plaintext</a:t>
            </a:r>
            <a:endParaRPr lang="en-US" b="0" dirty="0"/>
          </a:p>
        </p:txBody>
      </p:sp>
      <p:sp>
        <p:nvSpPr>
          <p:cNvPr id="93" name="Rectangle 10"/>
          <p:cNvSpPr>
            <a:spLocks noChangeArrowheads="1"/>
          </p:cNvSpPr>
          <p:nvPr/>
        </p:nvSpPr>
        <p:spPr bwMode="auto">
          <a:xfrm>
            <a:off x="4191000" y="6324600"/>
            <a:ext cx="2441028" cy="342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0" dirty="0" smtClean="0"/>
              <a:t>TCP package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663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SSL Record </a:t>
            </a:r>
            <a:r>
              <a:rPr lang="en-US" dirty="0" smtClean="0"/>
              <a:t>Protocol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b="1" dirty="0"/>
              <a:t>Fragmentation</a:t>
            </a:r>
            <a:r>
              <a:rPr lang="en-US" b="1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record layer fragments information blocks into </a:t>
            </a:r>
            <a:r>
              <a:rPr lang="en-US" dirty="0" err="1"/>
              <a:t>SSLPlaintext</a:t>
            </a:r>
            <a:r>
              <a:rPr lang="en-US" dirty="0"/>
              <a:t> records of 2</a:t>
            </a:r>
            <a:r>
              <a:rPr lang="en-US" baseline="30000" dirty="0"/>
              <a:t>14</a:t>
            </a:r>
            <a:r>
              <a:rPr lang="en-US" dirty="0"/>
              <a:t> bytes or less. </a:t>
            </a:r>
          </a:p>
          <a:p>
            <a:pPr marL="609600" indent="-609600">
              <a:lnSpc>
                <a:spcPct val="90000"/>
              </a:lnSpc>
            </a:pPr>
            <a:r>
              <a:rPr lang="en-US" b="1" dirty="0"/>
              <a:t>Compression:</a:t>
            </a:r>
            <a:r>
              <a:rPr lang="en-US" dirty="0"/>
              <a:t> All records are compressed using the compression algorithm. The compression algorithm translates an </a:t>
            </a:r>
            <a:r>
              <a:rPr lang="en-US" dirty="0" err="1"/>
              <a:t>SSLPlaintext</a:t>
            </a:r>
            <a:r>
              <a:rPr lang="en-US" dirty="0"/>
              <a:t> structure into an </a:t>
            </a:r>
            <a:r>
              <a:rPr lang="en-US" dirty="0" err="1"/>
              <a:t>SSLCompressed</a:t>
            </a:r>
            <a:r>
              <a:rPr lang="en-US" dirty="0"/>
              <a:t> structure.</a:t>
            </a:r>
          </a:p>
          <a:p>
            <a:pPr marL="609600" indent="-609600">
              <a:lnSpc>
                <a:spcPct val="90000"/>
              </a:lnSpc>
            </a:pPr>
            <a:r>
              <a:rPr lang="en-US" b="1" dirty="0"/>
              <a:t>Compute a MAC</a:t>
            </a:r>
            <a:r>
              <a:rPr lang="en-US" dirty="0"/>
              <a:t> – All records are protected using the encryption and MAC algorithms defined in the current </a:t>
            </a:r>
            <a:r>
              <a:rPr lang="en-US" dirty="0" err="1"/>
              <a:t>CipherSpec</a:t>
            </a:r>
            <a:r>
              <a:rPr lang="en-US" dirty="0"/>
              <a:t>. A shared secret key is 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D6058-D0E1-493A-BDFB-8C6C4E958E4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7F59-3BA5-4FBD-A0B0-59D89F49A244}" type="slidenum">
              <a:rPr lang="en-US"/>
              <a:pPr/>
              <a:t>32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01688" y="140247"/>
            <a:ext cx="8153400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SSL Record Protocol Steps (cont’d)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97888" cy="4608513"/>
          </a:xfrm>
        </p:spPr>
        <p:txBody>
          <a:bodyPr/>
          <a:lstStyle/>
          <a:p>
            <a:pPr marL="609600" indent="-609600">
              <a:buFontTx/>
              <a:buBlip>
                <a:blip r:embed="rId2"/>
              </a:buBlip>
            </a:pPr>
            <a:r>
              <a:rPr lang="en-US" b="1" dirty="0"/>
              <a:t>Null or standard stream cipher - </a:t>
            </a:r>
            <a:r>
              <a:rPr lang="en-US" dirty="0"/>
              <a:t>Stream ciphers convert </a:t>
            </a:r>
            <a:r>
              <a:rPr lang="en-US" dirty="0" err="1"/>
              <a:t>SSLCompressed</a:t>
            </a:r>
            <a:r>
              <a:rPr lang="en-US" dirty="0"/>
              <a:t> fragment structures to and from stream SSL </a:t>
            </a:r>
            <a:r>
              <a:rPr lang="en-US" dirty="0" err="1"/>
              <a:t>Ciphertext</a:t>
            </a:r>
            <a:r>
              <a:rPr lang="en-US" dirty="0"/>
              <a:t> </a:t>
            </a:r>
          </a:p>
          <a:p>
            <a:pPr marL="609600" indent="-609600">
              <a:buFontTx/>
              <a:buBlip>
                <a:blip r:embed="rId2"/>
              </a:buBlip>
            </a:pPr>
            <a:r>
              <a:rPr lang="en-US" b="1" dirty="0"/>
              <a:t>CBC block cipher - </a:t>
            </a:r>
            <a:r>
              <a:rPr lang="en-US" dirty="0"/>
              <a:t>For block ciphers (such as DES), the encryption and MAC functions convert </a:t>
            </a:r>
            <a:r>
              <a:rPr lang="en-US" dirty="0" err="1"/>
              <a:t>SSLCompressed</a:t>
            </a:r>
            <a:r>
              <a:rPr lang="en-US" dirty="0"/>
              <a:t> fragment structures to and from block </a:t>
            </a:r>
            <a:r>
              <a:rPr lang="en-US" dirty="0" err="1"/>
              <a:t>SSLCiphertext</a:t>
            </a:r>
            <a:r>
              <a:rPr lang="en-US" dirty="0"/>
              <a:t> fragment structures.</a:t>
            </a:r>
          </a:p>
          <a:p>
            <a:pPr marL="609600" indent="-609600">
              <a:buFontTx/>
              <a:buBlip>
                <a:blip r:embed="rId2"/>
              </a:buBlip>
            </a:pPr>
            <a:r>
              <a:rPr lang="en-US" b="1" dirty="0"/>
              <a:t>Record header </a:t>
            </a:r>
          </a:p>
        </p:txBody>
      </p:sp>
    </p:spTree>
    <p:extLst>
      <p:ext uri="{BB962C8B-B14F-4D97-AF65-F5344CB8AC3E}">
        <p14:creationId xmlns:p14="http://schemas.microsoft.com/office/powerpoint/2010/main" val="318639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077200" cy="623888"/>
          </a:xfrm>
        </p:spPr>
        <p:txBody>
          <a:bodyPr/>
          <a:lstStyle/>
          <a:p>
            <a:pPr algn="ctr"/>
            <a:r>
              <a:rPr lang="en-US" dirty="0" smtClean="0"/>
              <a:t>Secure Sockets Layer in Web Application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21688" cy="5257800"/>
          </a:xfrm>
        </p:spPr>
        <p:txBody>
          <a:bodyPr/>
          <a:lstStyle/>
          <a:p>
            <a:r>
              <a:rPr lang="en-US" sz="2400" dirty="0" smtClean="0"/>
              <a:t>HTTP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 smtClean="0"/>
              <a:t> is based on Secure Sockets Layer (SSL) </a:t>
            </a:r>
          </a:p>
          <a:p>
            <a:r>
              <a:rPr lang="en-US" sz="2400" dirty="0" smtClean="0"/>
              <a:t>To apply HTTP</a:t>
            </a:r>
            <a:r>
              <a:rPr lang="en-US" sz="2400" dirty="0" smtClean="0">
                <a:solidFill>
                  <a:srgbClr val="0000FF"/>
                </a:solidFill>
              </a:rPr>
              <a:t>S</a:t>
            </a:r>
            <a:r>
              <a:rPr lang="en-US" sz="2400" dirty="0" smtClean="0"/>
              <a:t> to your </a:t>
            </a:r>
            <a:r>
              <a:rPr lang="en-US" sz="2400" dirty="0" smtClean="0">
                <a:solidFill>
                  <a:srgbClr val="0000FF"/>
                </a:solidFill>
              </a:rPr>
              <a:t>Web server</a:t>
            </a:r>
            <a:r>
              <a:rPr lang="en-US" sz="2400" dirty="0" smtClean="0"/>
              <a:t>, </a:t>
            </a:r>
          </a:p>
          <a:p>
            <a:pPr marL="971550" lvl="1" indent="-514350">
              <a:buSzPct val="100000"/>
              <a:buFont typeface="Times New Roman" pitchFamily="18" charset="0"/>
              <a:buAutoNum type="arabicPeriod"/>
            </a:pPr>
            <a:r>
              <a:rPr lang="en-US" sz="2400" dirty="0" smtClean="0"/>
              <a:t>Request/Purchase the security certificate from a </a:t>
            </a:r>
            <a:r>
              <a:rPr lang="en-US" sz="2400" dirty="0" smtClean="0">
                <a:solidFill>
                  <a:srgbClr val="0000FF"/>
                </a:solidFill>
              </a:rPr>
              <a:t>certification authority</a:t>
            </a:r>
            <a:r>
              <a:rPr lang="en-US" sz="2400" dirty="0" smtClean="0"/>
              <a:t>;</a:t>
            </a:r>
          </a:p>
          <a:p>
            <a:pPr marL="971550" lvl="1" indent="-514350">
              <a:buSzPct val="100000"/>
              <a:buFont typeface="Times New Roman" pitchFamily="18" charset="0"/>
              <a:buAutoNum type="arabicPeriod"/>
            </a:pPr>
            <a:r>
              <a:rPr lang="en-US" sz="2400" dirty="0" smtClean="0"/>
              <a:t>Install the certificate on the </a:t>
            </a:r>
            <a:r>
              <a:rPr lang="en-US" sz="2400" dirty="0"/>
              <a:t>server, which consists of an </a:t>
            </a:r>
            <a:r>
              <a:rPr lang="en-US" sz="2400" dirty="0">
                <a:solidFill>
                  <a:srgbClr val="0000FF"/>
                </a:solidFill>
              </a:rPr>
              <a:t>open key </a:t>
            </a:r>
            <a:r>
              <a:rPr lang="en-US" sz="2400" dirty="0"/>
              <a:t>and a </a:t>
            </a:r>
            <a:r>
              <a:rPr lang="en-US" sz="2400" dirty="0">
                <a:solidFill>
                  <a:srgbClr val="0000FF"/>
                </a:solidFill>
              </a:rPr>
              <a:t>secret key</a:t>
            </a:r>
            <a:r>
              <a:rPr lang="en-US" sz="2400" dirty="0"/>
              <a:t>;</a:t>
            </a:r>
            <a:endParaRPr lang="en-US" sz="2400" dirty="0" smtClean="0"/>
          </a:p>
          <a:p>
            <a:pPr marL="971550" lvl="1" indent="-514350">
              <a:buSzPct val="100000"/>
              <a:buFont typeface="Times New Roman" pitchFamily="18" charset="0"/>
              <a:buAutoNum type="arabicPeriod"/>
            </a:pPr>
            <a:r>
              <a:rPr lang="en-US" sz="2400" dirty="0" smtClean="0"/>
              <a:t>Clients use </a:t>
            </a:r>
            <a:r>
              <a:rPr lang="en-US" sz="2400" dirty="0" smtClean="0">
                <a:solidFill>
                  <a:srgbClr val="0000FF"/>
                </a:solidFill>
              </a:rPr>
              <a:t>https</a:t>
            </a:r>
            <a:r>
              <a:rPr lang="en-US" sz="2400" dirty="0" smtClean="0"/>
              <a:t> connection to access the server. https: SSL over HTTP is the most common application of SSL</a:t>
            </a:r>
          </a:p>
          <a:p>
            <a:pPr marL="971550" lvl="1" indent="-514350">
              <a:buSzPct val="100000"/>
              <a:buFont typeface="Times New Roman" pitchFamily="18" charset="0"/>
              <a:buAutoNum type="arabicPeriod"/>
            </a:pPr>
            <a:endParaRPr lang="en-US" sz="2400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EA6AC5-F837-403B-AE7A-891DBFB11F6E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SSL Certificate Authorities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5181600"/>
          </a:xfrm>
        </p:spPr>
        <p:txBody>
          <a:bodyPr/>
          <a:lstStyle/>
          <a:p>
            <a:r>
              <a:rPr lang="en-US" sz="2400" dirty="0"/>
              <a:t>Issue a certificate </a:t>
            </a:r>
            <a:r>
              <a:rPr lang="en-US" sz="2400" dirty="0" smtClean="0"/>
              <a:t>showing the server uses </a:t>
            </a:r>
            <a:r>
              <a:rPr lang="en-US" sz="2400" dirty="0"/>
              <a:t>the up-to-date encryption </a:t>
            </a:r>
            <a:r>
              <a:rPr lang="en-US" sz="2400" dirty="0" smtClean="0"/>
              <a:t>method;</a:t>
            </a:r>
          </a:p>
          <a:p>
            <a:r>
              <a:rPr lang="en-US" sz="2400" dirty="0" smtClean="0"/>
              <a:t>Make sure that the browsers recognize the certificates</a:t>
            </a:r>
          </a:p>
          <a:p>
            <a:pPr marL="0" indent="0">
              <a:buNone/>
            </a:pPr>
            <a:r>
              <a:rPr lang="en-US" sz="2400" dirty="0" smtClean="0"/>
              <a:t>A certificate of a server is similar to the driver’s license of a person. </a:t>
            </a:r>
          </a:p>
          <a:p>
            <a:r>
              <a:rPr lang="en-US" sz="2400" dirty="0" smtClean="0"/>
              <a:t>It certifies that the </a:t>
            </a:r>
            <a:r>
              <a:rPr lang="en-US" sz="2400" dirty="0" smtClean="0">
                <a:solidFill>
                  <a:srgbClr val="0000FF"/>
                </a:solidFill>
              </a:rPr>
              <a:t>server</a:t>
            </a:r>
            <a:r>
              <a:rPr lang="en-US" sz="2400" dirty="0" smtClean="0"/>
              <a:t> </a:t>
            </a:r>
            <a:r>
              <a:rPr lang="en-US" sz="2400" dirty="0"/>
              <a:t>uses the up-to-date encryption method </a:t>
            </a:r>
            <a:r>
              <a:rPr lang="en-US" sz="2400" dirty="0" smtClean="0"/>
              <a:t>and thus has certain level of trustworthiness in providing services (the communication part is secure). </a:t>
            </a:r>
          </a:p>
          <a:p>
            <a:r>
              <a:rPr lang="en-US" sz="2400" dirty="0" smtClean="0"/>
              <a:t>It does not guarantee the quality of services or the security within the server.</a:t>
            </a:r>
          </a:p>
          <a:p>
            <a:r>
              <a:rPr lang="en-US" sz="2400" dirty="0" smtClean="0"/>
              <a:t>Analogy: Driver’s license: the person can drive, but it does not tell the person has good driving habit. It does not tell the person has good credit score. Credit bureau or BBB.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32D027-F9D6-4259-A62D-77D6372FF949}" type="slidenum">
              <a:rPr lang="en-US" b="0" smtClean="0">
                <a:solidFill>
                  <a:schemeClr val="tx2"/>
                </a:solidFill>
              </a:rPr>
              <a:pPr/>
              <a:t>34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Certificate Offering Organizations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839200" cy="5105400"/>
          </a:xfrm>
        </p:spPr>
        <p:txBody>
          <a:bodyPr/>
          <a:lstStyle/>
          <a:p>
            <a:r>
              <a:rPr lang="en-US" sz="2400" dirty="0" smtClean="0"/>
              <a:t>Certificate is offered by independent organizations, such as</a:t>
            </a:r>
          </a:p>
          <a:p>
            <a:pPr lvl="1"/>
            <a:r>
              <a:rPr lang="en-US" sz="2400" dirty="0" err="1" smtClean="0"/>
              <a:t>GeoTrust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3"/>
              </a:rPr>
              <a:t>http://www.geotrust.con</a:t>
            </a:r>
            <a:endParaRPr lang="en-US" sz="2400" dirty="0" smtClean="0"/>
          </a:p>
          <a:p>
            <a:pPr lvl="1"/>
            <a:r>
              <a:rPr lang="en-US" sz="2400" dirty="0" err="1" smtClean="0"/>
              <a:t>GlobalSign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4"/>
              </a:rPr>
              <a:t>http://www.globalsign.com</a:t>
            </a:r>
            <a:endParaRPr lang="en-US" sz="2400" dirty="0" smtClean="0"/>
          </a:p>
          <a:p>
            <a:pPr lvl="1"/>
            <a:r>
              <a:rPr lang="en-US" sz="2400" dirty="0" err="1" smtClean="0"/>
              <a:t>Thawte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5"/>
              </a:rPr>
              <a:t>http://www.thawte.com</a:t>
            </a:r>
            <a:endParaRPr lang="en-US" sz="2400" dirty="0" smtClean="0"/>
          </a:p>
          <a:p>
            <a:pPr lvl="1"/>
            <a:r>
              <a:rPr lang="en-US" sz="2400" dirty="0" smtClean="0"/>
              <a:t>VeriSign: </a:t>
            </a:r>
            <a:r>
              <a:rPr lang="en-US" sz="2400" dirty="0" smtClean="0">
                <a:hlinkClick r:id="rId6"/>
              </a:rPr>
              <a:t>http://www.verisign.com</a:t>
            </a:r>
            <a:endParaRPr lang="en-US" sz="2400" dirty="0" smtClean="0"/>
          </a:p>
          <a:p>
            <a:r>
              <a:rPr lang="en-US" sz="2400" dirty="0" smtClean="0"/>
              <a:t>There are some organizations offer free or low cost SSL certificates</a:t>
            </a:r>
          </a:p>
          <a:p>
            <a:pPr lvl="1"/>
            <a:r>
              <a:rPr lang="pl-PL" sz="2400" dirty="0" smtClean="0"/>
              <a:t>StartCom</a:t>
            </a:r>
            <a:r>
              <a:rPr lang="en-US" sz="2400" dirty="0" smtClean="0"/>
              <a:t>:</a:t>
            </a:r>
            <a:r>
              <a:rPr lang="pl-PL" sz="2400" dirty="0" smtClean="0"/>
              <a:t> </a:t>
            </a:r>
            <a:r>
              <a:rPr lang="pl-PL" sz="2400" dirty="0">
                <a:hlinkClick r:id="rId7"/>
              </a:rPr>
              <a:t>https://cert.startcom.org</a:t>
            </a:r>
            <a:r>
              <a:rPr lang="pl-PL" sz="2400" dirty="0" smtClean="0">
                <a:hlinkClick r:id="rId7"/>
              </a:rPr>
              <a:t>/</a:t>
            </a:r>
            <a:r>
              <a:rPr lang="en-US" sz="2400" dirty="0" smtClean="0"/>
              <a:t> </a:t>
            </a:r>
            <a:r>
              <a:rPr lang="pl-PL" sz="2400" dirty="0" smtClean="0"/>
              <a:t> </a:t>
            </a:r>
            <a:r>
              <a:rPr lang="pl-PL" sz="2400" dirty="0"/>
              <a:t>(http://en.wikipedia.org/wiki/StartCom</a:t>
            </a:r>
            <a:r>
              <a:rPr lang="pl-PL" sz="2400" dirty="0" smtClean="0"/>
              <a:t>)</a:t>
            </a:r>
            <a:endParaRPr lang="en-US" sz="2400" dirty="0" smtClean="0"/>
          </a:p>
          <a:p>
            <a:pPr lvl="1"/>
            <a:r>
              <a:rPr lang="pl-PL" sz="2400" dirty="0" smtClean="0"/>
              <a:t>Cacert</a:t>
            </a:r>
            <a:r>
              <a:rPr lang="en-US" sz="2400" dirty="0" smtClean="0"/>
              <a:t>:</a:t>
            </a:r>
            <a:r>
              <a:rPr lang="pl-PL" sz="2400" dirty="0" smtClean="0"/>
              <a:t> </a:t>
            </a:r>
            <a:r>
              <a:rPr lang="pl-PL" sz="2400" dirty="0">
                <a:hlinkClick r:id="rId8"/>
              </a:rPr>
              <a:t>http://www.cacert.org</a:t>
            </a:r>
            <a:r>
              <a:rPr lang="pl-PL" sz="2400" dirty="0" smtClean="0">
                <a:hlinkClick r:id="rId8"/>
              </a:rPr>
              <a:t>/</a:t>
            </a:r>
            <a:r>
              <a:rPr lang="en-US" sz="2400" dirty="0" smtClean="0"/>
              <a:t> </a:t>
            </a:r>
            <a:r>
              <a:rPr lang="pl-PL" sz="2400" dirty="0" smtClean="0"/>
              <a:t> </a:t>
            </a:r>
            <a:r>
              <a:rPr lang="pl-PL" sz="2400" dirty="0"/>
              <a:t>(http://en.wikipedia.org/wiki/CAcert.org)</a:t>
            </a:r>
            <a:br>
              <a:rPr lang="pl-PL" sz="2400" dirty="0"/>
            </a:br>
            <a:endParaRPr lang="en-US" sz="2400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32D027-F9D6-4259-A62D-77D6372FF949}" type="slidenum">
              <a:rPr lang="en-US" b="0" smtClean="0">
                <a:solidFill>
                  <a:schemeClr val="tx2"/>
                </a:solidFill>
              </a:rPr>
              <a:pPr/>
              <a:t>35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390775"/>
            <a:ext cx="62388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sz="2800" smtClean="0"/>
              <a:t>Generating Certificate Signing Request (CSR) -1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331788" y="1066800"/>
            <a:ext cx="8269287" cy="3505200"/>
          </a:xfrm>
        </p:spPr>
        <p:txBody>
          <a:bodyPr/>
          <a:lstStyle/>
          <a:p>
            <a:r>
              <a:rPr lang="en-US" sz="2400" smtClean="0"/>
              <a:t>Access the IIS Microsoft Management Console (MMC): right-click </a:t>
            </a:r>
            <a:r>
              <a:rPr lang="en-US" sz="2400" b="1" smtClean="0"/>
              <a:t>My Computer</a:t>
            </a:r>
            <a:r>
              <a:rPr lang="en-US" sz="2400" smtClean="0"/>
              <a:t> and click </a:t>
            </a:r>
            <a:r>
              <a:rPr lang="en-US" sz="2400" b="1" smtClean="0"/>
              <a:t>Manage</a:t>
            </a:r>
            <a:r>
              <a:rPr lang="en-US" sz="2400" smtClean="0"/>
              <a:t>. </a:t>
            </a:r>
          </a:p>
          <a:p>
            <a:r>
              <a:rPr lang="en-US" sz="2400" smtClean="0"/>
              <a:t>This opens the Computer Management Console.  </a:t>
            </a:r>
          </a:p>
          <a:p>
            <a:r>
              <a:rPr lang="en-US" sz="2400" smtClean="0"/>
              <a:t>Locate </a:t>
            </a:r>
            <a:r>
              <a:rPr lang="en-US" sz="2400" b="1" smtClean="0"/>
              <a:t>IIS </a:t>
            </a:r>
            <a:r>
              <a:rPr lang="en-US" sz="2400" smtClean="0"/>
              <a:t>and </a:t>
            </a:r>
            <a:br>
              <a:rPr lang="en-US" sz="2400" smtClean="0"/>
            </a:br>
            <a:r>
              <a:rPr lang="en-US" sz="2400" smtClean="0"/>
              <a:t>expand the IIS </a:t>
            </a:r>
            <a:br>
              <a:rPr lang="en-US" sz="2400" smtClean="0"/>
            </a:br>
            <a:r>
              <a:rPr lang="en-US" sz="2400" smtClean="0"/>
              <a:t>console. </a:t>
            </a: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721510-DA67-48F6-94D2-08D76DC98EE3}" type="slidenum">
              <a:rPr lang="en-US" b="0" smtClean="0">
                <a:solidFill>
                  <a:schemeClr val="tx2"/>
                </a:solidFill>
              </a:rPr>
              <a:pPr/>
              <a:t>36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2828925" y="2819400"/>
            <a:ext cx="371475" cy="2286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81000" y="5486400"/>
            <a:ext cx="3878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 dirty="0"/>
              <a:t>Source:</a:t>
            </a:r>
          </a:p>
          <a:p>
            <a:r>
              <a:rPr lang="en-US" b="0" dirty="0"/>
              <a:t>http://support.microsoft.com/kb/298805</a:t>
            </a:r>
          </a:p>
        </p:txBody>
      </p:sp>
    </p:spTree>
    <p:extLst>
      <p:ext uri="{BB962C8B-B14F-4D97-AF65-F5344CB8AC3E}">
        <p14:creationId xmlns:p14="http://schemas.microsoft.com/office/powerpoint/2010/main" val="39531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77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sz="2800" smtClean="0"/>
              <a:t>Generating Certificate Signing Request (CSR) - 2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97888" cy="5562600"/>
          </a:xfrm>
        </p:spPr>
        <p:txBody>
          <a:bodyPr/>
          <a:lstStyle/>
          <a:p>
            <a:r>
              <a:rPr lang="en-US" sz="2400" smtClean="0"/>
              <a:t>Select the Default Web site in IIS on which you want to install a server certificate. Right-click the site and click Properties. </a:t>
            </a:r>
          </a:p>
          <a:p>
            <a:r>
              <a:rPr lang="en-US" sz="2400" smtClean="0"/>
              <a:t>Click the Directory Security tab. In the Secure Communications section, click Server Certificate. This starts the Web Server Certificate Wizard. Click Next. </a:t>
            </a:r>
          </a:p>
          <a:p>
            <a:r>
              <a:rPr lang="en-US" sz="2400" smtClean="0"/>
              <a:t>Select Create a New Certificate and click Next. </a:t>
            </a:r>
          </a:p>
          <a:p>
            <a:r>
              <a:rPr lang="en-US" sz="2400" smtClean="0"/>
              <a:t>Select Prepare the request now, but send it later and click Next. </a:t>
            </a:r>
          </a:p>
          <a:p>
            <a:r>
              <a:rPr lang="en-US" sz="2400" smtClean="0"/>
              <a:t>In the Name field, enter a name that you can remember. It will default to the name of the Web site for which you are generating the CSR.</a:t>
            </a:r>
          </a:p>
          <a:p>
            <a:r>
              <a:rPr lang="en-US" sz="2400" smtClean="0"/>
              <a:t>When you generate the CSR, you need to specify a bit length. The bit length of the encryption key determines the strength of the encrypted certificate. Most third-party CAs prefer a minimum of 1024 bits.</a:t>
            </a:r>
            <a:br>
              <a:rPr lang="en-US" sz="2400" smtClean="0"/>
            </a:br>
            <a:endParaRPr lang="en-US" sz="2400" smtClean="0"/>
          </a:p>
          <a:p>
            <a:endParaRPr lang="en-US" sz="240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387191-6E56-48B3-A5C4-C3291DEED293}" type="slidenum">
              <a:rPr lang="en-US" b="0" smtClean="0">
                <a:solidFill>
                  <a:schemeClr val="tx2"/>
                </a:solidFill>
              </a:rPr>
              <a:pPr/>
              <a:t>37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Certificate for Testing Purpose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421688" cy="4913313"/>
          </a:xfrm>
        </p:spPr>
        <p:txBody>
          <a:bodyPr/>
          <a:lstStyle/>
          <a:p>
            <a:r>
              <a:rPr lang="en-US" dirty="0" smtClean="0"/>
              <a:t>Before you purchase the SSL certificate, you can generate a certificate of your own for testing purpose;</a:t>
            </a:r>
          </a:p>
          <a:p>
            <a:r>
              <a:rPr lang="en-US" dirty="0" smtClean="0"/>
              <a:t>After you have completed your development and before you release to customer, you must purchase the certificate from authorized thirty party;</a:t>
            </a:r>
          </a:p>
          <a:p>
            <a:r>
              <a:rPr lang="en-US" dirty="0" smtClean="0"/>
              <a:t>There are many encryption methods. Some are not secure. Certification makes sure you use a secure one.</a:t>
            </a:r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rgbClr val="C00000"/>
                </a:solidFill>
              </a:rPr>
              <a:t>unethical</a:t>
            </a:r>
            <a:r>
              <a:rPr lang="en-US" dirty="0" smtClean="0"/>
              <a:t> to use </a:t>
            </a:r>
            <a:r>
              <a:rPr lang="en-US" dirty="0" smtClean="0">
                <a:solidFill>
                  <a:srgbClr val="0000FF"/>
                </a:solidFill>
              </a:rPr>
              <a:t>https</a:t>
            </a:r>
            <a:r>
              <a:rPr lang="en-US" dirty="0" smtClean="0"/>
              <a:t> without being certified: When users see </a:t>
            </a:r>
            <a:r>
              <a:rPr lang="en-US" dirty="0" smtClean="0">
                <a:solidFill>
                  <a:srgbClr val="0000FF"/>
                </a:solidFill>
              </a:rPr>
              <a:t>https</a:t>
            </a:r>
            <a:r>
              <a:rPr lang="en-US" dirty="0" smtClean="0"/>
              <a:t>, they assume that you have been certified, and they use your website assuming that their confidential information will not be compromised in the communication.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279723-D433-4222-A735-4989A154A7DF}" type="slidenum">
              <a:rPr lang="en-US" b="0" smtClean="0">
                <a:solidFill>
                  <a:schemeClr val="tx2"/>
                </a:solidFill>
              </a:rPr>
              <a:pPr/>
              <a:t>38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sz="2800" smtClean="0"/>
              <a:t>Create Your own Certificate for your Server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C43547-1F28-465D-89F6-8998EC129EB1}" type="slidenum">
              <a:rPr lang="en-US" b="0" smtClean="0">
                <a:solidFill>
                  <a:schemeClr val="tx2"/>
                </a:solidFill>
              </a:rPr>
              <a:pPr/>
              <a:t>39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066800" y="5019675"/>
            <a:ext cx="7391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Arial" charset="0"/>
                <a:cs typeface="Arial" charset="0"/>
              </a:rPr>
              <a:t>makecert -sr LocalMachine -ss My </a:t>
            </a:r>
            <a:br>
              <a:rPr lang="en-US" b="0">
                <a:latin typeface="Arial" charset="0"/>
                <a:cs typeface="Arial" charset="0"/>
              </a:rPr>
            </a:br>
            <a:r>
              <a:rPr lang="en-US" b="0">
                <a:latin typeface="Arial" charset="0"/>
                <a:cs typeface="Arial" charset="0"/>
              </a:rPr>
              <a:t>-n CN=</a:t>
            </a:r>
            <a:r>
              <a:rPr lang="en-US" b="0">
                <a:solidFill>
                  <a:srgbClr val="C00000"/>
                </a:solidFill>
                <a:latin typeface="Arial" charset="0"/>
                <a:cs typeface="Arial" charset="0"/>
              </a:rPr>
              <a:t>ServiceModelSamples-HTTPS-Server</a:t>
            </a:r>
            <a:r>
              <a:rPr lang="en-US" b="0">
                <a:latin typeface="Arial" charset="0"/>
                <a:cs typeface="Arial" charset="0"/>
              </a:rPr>
              <a:t> </a:t>
            </a:r>
            <a:br>
              <a:rPr lang="en-US" b="0">
                <a:latin typeface="Arial" charset="0"/>
                <a:cs typeface="Arial" charset="0"/>
              </a:rPr>
            </a:br>
            <a:r>
              <a:rPr lang="en-US" b="0">
                <a:latin typeface="Arial" charset="0"/>
                <a:cs typeface="Arial" charset="0"/>
              </a:rPr>
              <a:t>-sky exchange -sk ServiceModelSamples-HTTPS-Key</a:t>
            </a: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533400" y="1295400"/>
            <a:ext cx="81534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800" b="0"/>
              <a:t>For testing purpose, you could create a certificate for your machine, run the Setup.bat that is included in each of the samples that use secure communication with IIS.</a:t>
            </a:r>
          </a:p>
          <a:p>
            <a:pPr>
              <a:buFontTx/>
              <a:buAutoNum type="arabicPeriod"/>
            </a:pPr>
            <a:r>
              <a:rPr lang="en-US" sz="2800" b="0"/>
              <a:t>Ensure that the path includes the folder that contains Makecert.exe before you run this batch file. The command used to create the certificate in Setup.bat is:</a:t>
            </a:r>
          </a:p>
        </p:txBody>
      </p:sp>
      <p:sp>
        <p:nvSpPr>
          <p:cNvPr id="35846" name="Rectangle 8"/>
          <p:cNvSpPr>
            <a:spLocks noChangeArrowheads="1"/>
          </p:cNvSpPr>
          <p:nvPr/>
        </p:nvSpPr>
        <p:spPr bwMode="auto">
          <a:xfrm>
            <a:off x="1600200" y="6400800"/>
            <a:ext cx="685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Source: http://msdn.microsoft.com/en-us/library/ms751408(VS.85).aspx</a:t>
            </a:r>
          </a:p>
        </p:txBody>
      </p:sp>
    </p:spTree>
    <p:extLst>
      <p:ext uri="{BB962C8B-B14F-4D97-AF65-F5344CB8AC3E}">
        <p14:creationId xmlns:p14="http://schemas.microsoft.com/office/powerpoint/2010/main" val="24717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Cookieless</a:t>
            </a:r>
            <a:r>
              <a:rPr lang="en-US" sz="2800" dirty="0" smtClean="0"/>
              <a:t> Situation to Forms Security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10600" cy="5257800"/>
          </a:xfrm>
        </p:spPr>
        <p:txBody>
          <a:bodyPr/>
          <a:lstStyle/>
          <a:p>
            <a:r>
              <a:rPr lang="en-US" dirty="0" smtClean="0"/>
              <a:t>Cookies are used in Session state for the same purpose:</a:t>
            </a:r>
          </a:p>
          <a:p>
            <a:pPr lvl="1"/>
            <a:r>
              <a:rPr lang="en-US" sz="2400" dirty="0" smtClean="0"/>
              <a:t>A 120-bit session id is issued and sent to client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session id </a:t>
            </a:r>
            <a:r>
              <a:rPr lang="en-US" sz="2400" dirty="0" smtClean="0"/>
              <a:t>allows the client to access session state information</a:t>
            </a:r>
            <a:endParaRPr lang="en-US" sz="2400" dirty="0"/>
          </a:p>
          <a:p>
            <a:r>
              <a:rPr lang="en-US" dirty="0" err="1">
                <a:solidFill>
                  <a:srgbClr val="0000FF"/>
                </a:solidFill>
              </a:rPr>
              <a:t>C</a:t>
            </a:r>
            <a:r>
              <a:rPr lang="en-US" dirty="0" err="1" smtClean="0">
                <a:solidFill>
                  <a:srgbClr val="0000FF"/>
                </a:solidFill>
              </a:rPr>
              <a:t>ookieless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is supported for both Session State and Forms Security. The </a:t>
            </a:r>
            <a:r>
              <a:rPr lang="en-US" dirty="0"/>
              <a:t>credential </a:t>
            </a:r>
            <a:r>
              <a:rPr lang="en-US" dirty="0" smtClean="0"/>
              <a:t>will be store in the browser, and URL will be used for transmitting the credential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sz="2400" dirty="0" smtClean="0"/>
              <a:t>Absolute path URL cannot be used;</a:t>
            </a:r>
          </a:p>
          <a:p>
            <a:pPr lvl="1"/>
            <a:r>
              <a:rPr lang="en-US" sz="2400" dirty="0" smtClean="0"/>
              <a:t>When relative URL is used, a system method will be used to create the full URL, which can then perform credential encoding and decoding</a:t>
            </a:r>
          </a:p>
          <a:p>
            <a:pPr lvl="1"/>
            <a:r>
              <a:rPr lang="en-US" sz="2400" dirty="0" smtClean="0"/>
              <a:t>In this case, the credential will be save while the browser is still running. If closed, the credential is discarded.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97421-2C72-41BF-B18F-688DB496A5DD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3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21688" cy="4608513"/>
          </a:xfrm>
        </p:spPr>
        <p:txBody>
          <a:bodyPr/>
          <a:lstStyle/>
          <a:p>
            <a:r>
              <a:rPr lang="en-US" smtClean="0"/>
              <a:t>Open the Internet Information Services Manager.</a:t>
            </a:r>
          </a:p>
          <a:p>
            <a:r>
              <a:rPr lang="en-US" smtClean="0"/>
              <a:t>Right-click the default Web site and select </a:t>
            </a:r>
            <a:r>
              <a:rPr lang="en-US" b="1" smtClean="0"/>
              <a:t>Properties</a:t>
            </a:r>
            <a:r>
              <a:rPr lang="en-US" smtClean="0"/>
              <a:t>.</a:t>
            </a:r>
          </a:p>
          <a:p>
            <a:r>
              <a:rPr lang="en-US" smtClean="0"/>
              <a:t>Select the </a:t>
            </a:r>
            <a:r>
              <a:rPr lang="en-US" b="1" smtClean="0"/>
              <a:t>Directory Security</a:t>
            </a:r>
            <a:r>
              <a:rPr lang="en-US" smtClean="0"/>
              <a:t> tab.</a:t>
            </a:r>
          </a:p>
          <a:p>
            <a:r>
              <a:rPr lang="en-US" smtClean="0"/>
              <a:t>Click the </a:t>
            </a:r>
            <a:r>
              <a:rPr lang="en-US" b="1" smtClean="0"/>
              <a:t>Server Certificate</a:t>
            </a:r>
            <a:r>
              <a:rPr lang="en-US" smtClean="0"/>
              <a:t> button. The Web Server Certificate Wizard starts.</a:t>
            </a:r>
          </a:p>
          <a:p>
            <a:r>
              <a:rPr lang="en-US" smtClean="0"/>
              <a:t>Complete the wizard. Select the option to assign a certificate. Select the </a:t>
            </a:r>
            <a:br>
              <a:rPr lang="en-US" smtClean="0"/>
            </a:br>
            <a:r>
              <a:rPr lang="en-US" smtClean="0">
                <a:solidFill>
                  <a:srgbClr val="0000FF"/>
                </a:solidFill>
              </a:rPr>
              <a:t>ServiceModelSamples-HTTPS-Server </a:t>
            </a:r>
            <a:r>
              <a:rPr lang="en-US" smtClean="0"/>
              <a:t>certificate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br>
              <a:rPr lang="en-US" smtClean="0">
                <a:solidFill>
                  <a:srgbClr val="0000FF"/>
                </a:solidFill>
              </a:rPr>
            </a:br>
            <a:r>
              <a:rPr lang="en-US" smtClean="0"/>
              <a:t>from the list of certificates that are displayed.</a:t>
            </a:r>
          </a:p>
          <a:p>
            <a:endParaRPr lang="en-US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45BCE5-B6D3-4945-81A2-87EDA20CF545}" type="slidenum">
              <a:rPr lang="en-US" b="0" smtClean="0">
                <a:solidFill>
                  <a:schemeClr val="tx2"/>
                </a:solidFill>
              </a:rPr>
              <a:pPr/>
              <a:t>40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95400" y="152400"/>
            <a:ext cx="7772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Installing Certificates in Windows </a:t>
            </a:r>
            <a:r>
              <a:rPr lang="en-US" sz="28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Server</a:t>
            </a:r>
            <a:endParaRPr lang="en-US" sz="2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45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69288" cy="3962400"/>
          </a:xfrm>
        </p:spPr>
        <p:txBody>
          <a:bodyPr/>
          <a:lstStyle/>
          <a:p>
            <a:r>
              <a:rPr lang="en-US" sz="2400" dirty="0" smtClean="0"/>
              <a:t>Open the Internet Information Services Manager.</a:t>
            </a:r>
          </a:p>
          <a:p>
            <a:r>
              <a:rPr lang="en-US" sz="2400" dirty="0" smtClean="0"/>
              <a:t>Right-click the Default Web Site and select Add… or Edit…</a:t>
            </a:r>
          </a:p>
          <a:p>
            <a:r>
              <a:rPr lang="en-US" sz="2400" dirty="0" smtClean="0"/>
              <a:t>Select HTTPS from the Type drop-down list.</a:t>
            </a:r>
          </a:p>
          <a:p>
            <a:r>
              <a:rPr lang="en-US" sz="2400" dirty="0" smtClean="0"/>
              <a:t>Select the certificate from the SSL certificate drop-down list and click OK</a:t>
            </a:r>
          </a:p>
          <a:p>
            <a:endParaRPr lang="en-US" sz="2400" b="1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868F5A-9A94-428F-A90C-56F7775B8B46}" type="slidenum">
              <a:rPr lang="en-US" b="0" smtClean="0">
                <a:solidFill>
                  <a:schemeClr val="tx2"/>
                </a:solidFill>
              </a:rPr>
              <a:pPr/>
              <a:t>41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19200" y="152400"/>
            <a:ext cx="7772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2800" kern="0" dirty="0">
                <a:solidFill>
                  <a:schemeClr val="tx2"/>
                </a:solidFill>
              </a:rPr>
              <a:t>Installing Certificates in </a:t>
            </a:r>
            <a:r>
              <a:rPr lang="en-US" sz="2800" kern="0" dirty="0" smtClean="0">
                <a:solidFill>
                  <a:schemeClr val="tx2"/>
                </a:solidFill>
              </a:rPr>
              <a:t>Windows Server (contd.)</a:t>
            </a:r>
            <a:endParaRPr lang="en-US" sz="2800" kern="0" dirty="0">
              <a:solidFill>
                <a:schemeClr val="tx2"/>
              </a:solidFill>
            </a:endParaRP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0"/>
            <a:ext cx="6477000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eft Arrow 10"/>
          <p:cNvSpPr>
            <a:spLocks noChangeArrowheads="1"/>
          </p:cNvSpPr>
          <p:nvPr/>
        </p:nvSpPr>
        <p:spPr bwMode="auto">
          <a:xfrm>
            <a:off x="8305800" y="3581400"/>
            <a:ext cx="685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066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71938"/>
            <a:ext cx="492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762000" y="4572000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ight Arrow 15"/>
          <p:cNvSpPr>
            <a:spLocks noChangeArrowheads="1"/>
          </p:cNvSpPr>
          <p:nvPr/>
        </p:nvSpPr>
        <p:spPr bwMode="auto">
          <a:xfrm>
            <a:off x="762000" y="5638800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7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Override  Certificate Validation Callback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74088" cy="1981200"/>
          </a:xfrm>
        </p:spPr>
        <p:txBody>
          <a:bodyPr/>
          <a:lstStyle/>
          <a:p>
            <a:r>
              <a:rPr lang="en-US" dirty="0" smtClean="0"/>
              <a:t>WCF check whether a certificate has been signed by a third-party authority.  </a:t>
            </a:r>
          </a:p>
          <a:p>
            <a:r>
              <a:rPr lang="en-US" dirty="0" smtClean="0"/>
              <a:t>In the test phase using unsigned certificate, you can ignore the warning before every WCF call: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E119D4-8201-4F9D-94CC-85EF1F642AA2}" type="slidenum">
              <a:rPr lang="en-US" b="0" smtClean="0">
                <a:solidFill>
                  <a:schemeClr val="tx2"/>
                </a:solidFill>
              </a:rPr>
              <a:pPr/>
              <a:t>42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98463" y="3352800"/>
            <a:ext cx="8229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0" dirty="0">
                <a:latin typeface="Arial" charset="0"/>
                <a:cs typeface="Arial" charset="0"/>
              </a:rPr>
              <a:t>//</a:t>
            </a:r>
            <a:r>
              <a:rPr lang="en-US" sz="2400" b="0" dirty="0" smtClean="0">
                <a:latin typeface="Arial" charset="0"/>
                <a:cs typeface="Arial" charset="0"/>
              </a:rPr>
              <a:t>Overriding</a:t>
            </a:r>
            <a:r>
              <a:rPr lang="en-US" sz="2400" b="0" dirty="0">
                <a:latin typeface="Arial" charset="0"/>
                <a:cs typeface="Arial" charset="0"/>
              </a:rPr>
              <a:t> the certificate validation callback</a:t>
            </a:r>
          </a:p>
          <a:p>
            <a:endParaRPr lang="en-US" sz="2400" b="0" dirty="0">
              <a:latin typeface="Arial" charset="0"/>
              <a:cs typeface="Arial" charset="0"/>
            </a:endParaRPr>
          </a:p>
          <a:p>
            <a:r>
              <a:rPr lang="en-US" sz="1400" b="0" dirty="0">
                <a:latin typeface="Arial" charset="0"/>
                <a:cs typeface="Arial" charset="0"/>
              </a:rPr>
              <a:t>System.Net.ServicePointManager.ServerCertificateValidationCallback += (se, cert, chain, </a:t>
            </a:r>
            <a:r>
              <a:rPr lang="en-US" sz="1400" b="0" dirty="0" err="1">
                <a:latin typeface="Arial" charset="0"/>
                <a:cs typeface="Arial" charset="0"/>
              </a:rPr>
              <a:t>sslerror</a:t>
            </a:r>
            <a:r>
              <a:rPr lang="en-US" sz="1400" b="0" dirty="0">
                <a:latin typeface="Arial" charset="0"/>
                <a:cs typeface="Arial" charset="0"/>
              </a:rPr>
              <a:t>) =&gt;</a:t>
            </a:r>
          </a:p>
          <a:p>
            <a:r>
              <a:rPr lang="en-US" sz="1400" b="0" dirty="0">
                <a:latin typeface="Arial" charset="0"/>
                <a:cs typeface="Arial" charset="0"/>
              </a:rPr>
              <a:t>{</a:t>
            </a:r>
          </a:p>
          <a:p>
            <a:r>
              <a:rPr lang="en-US" sz="1400" b="0" dirty="0">
                <a:latin typeface="Arial" charset="0"/>
                <a:cs typeface="Arial" charset="0"/>
              </a:rPr>
              <a:t>	return true;</a:t>
            </a:r>
          </a:p>
          <a:p>
            <a:r>
              <a:rPr lang="en-US" sz="1400" b="0" dirty="0">
                <a:latin typeface="Arial" charset="0"/>
                <a:cs typeface="Arial" charset="0"/>
              </a:rPr>
              <a:t>};</a:t>
            </a:r>
            <a:endParaRPr lang="en-US" sz="1600" b="0" dirty="0">
              <a:latin typeface="Arial" charset="0"/>
              <a:cs typeface="Arial" charset="0"/>
            </a:endParaRPr>
          </a:p>
          <a:p>
            <a:r>
              <a:rPr lang="en-US" sz="2400" b="0" dirty="0">
                <a:latin typeface="Arial" charset="0"/>
                <a:cs typeface="Arial" charset="0"/>
              </a:rPr>
              <a:t> </a:t>
            </a:r>
          </a:p>
        </p:txBody>
      </p:sp>
      <p:sp>
        <p:nvSpPr>
          <p:cNvPr id="2" name="Explosion 1 1"/>
          <p:cNvSpPr/>
          <p:nvPr/>
        </p:nvSpPr>
        <p:spPr bwMode="auto">
          <a:xfrm>
            <a:off x="7050088" y="2797628"/>
            <a:ext cx="1905000" cy="859971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warning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706688" y="5414963"/>
            <a:ext cx="4343400" cy="1290637"/>
          </a:xfrm>
          <a:prstGeom prst="wedgeRoundRectCallout">
            <a:avLst>
              <a:gd name="adj1" fmla="val -58966"/>
              <a:gd name="adj2" fmla="val -103430"/>
              <a:gd name="adj3" fmla="val 16667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chemeClr val="bg1"/>
                </a:solidFill>
              </a:rPr>
              <a:t>Overriding </a:t>
            </a:r>
            <a:r>
              <a:rPr lang="en-US" b="0" dirty="0" smtClean="0">
                <a:solidFill>
                  <a:schemeClr val="bg1"/>
                </a:solidFill>
              </a:rPr>
              <a:t>certificate</a:t>
            </a:r>
            <a:r>
              <a:rPr lang="en-US" b="0" dirty="0">
                <a:solidFill>
                  <a:schemeClr val="bg1"/>
                </a:solidFill>
              </a:rPr>
              <a:t> validation callback is for testing purpose only. It is unethical </a:t>
            </a:r>
            <a:r>
              <a:rPr lang="en-US" b="0" dirty="0" smtClean="0">
                <a:solidFill>
                  <a:schemeClr val="bg1"/>
                </a:solidFill>
              </a:rPr>
              <a:t>and can be a crime to let user believe that your sever has SSL certificate, but it does not.</a:t>
            </a:r>
            <a:endParaRPr 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4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74088" cy="2743200"/>
          </a:xfrm>
        </p:spPr>
        <p:txBody>
          <a:bodyPr/>
          <a:lstStyle/>
          <a:p>
            <a:r>
              <a:rPr lang="en-US" smtClean="0"/>
              <a:t>Test access to the service in a browser by using the HTTPS address </a:t>
            </a:r>
            <a:r>
              <a:rPr lang="en-US" smtClean="0">
                <a:solidFill>
                  <a:srgbClr val="C00000"/>
                </a:solidFill>
              </a:rPr>
              <a:t>https</a:t>
            </a:r>
            <a:r>
              <a:rPr lang="en-US" smtClean="0"/>
              <a:t>://localhost/secureConnectionServices/service1.</a:t>
            </a:r>
            <a:r>
              <a:rPr lang="en-US" smtClean="0">
                <a:solidFill>
                  <a:srgbClr val="C00000"/>
                </a:solidFill>
              </a:rPr>
              <a:t>svc</a:t>
            </a:r>
          </a:p>
          <a:p>
            <a:endParaRPr lang="en-US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CCFDEC-1209-4B15-8283-E47FB2D932B4}" type="slidenum">
              <a:rPr lang="en-US" b="0" smtClean="0">
                <a:solidFill>
                  <a:schemeClr val="tx2"/>
                </a:solidFill>
              </a:rPr>
              <a:pPr/>
              <a:t>43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9940" name="Title 1"/>
          <p:cNvSpPr txBox="1">
            <a:spLocks/>
          </p:cNvSpPr>
          <p:nvPr/>
        </p:nvSpPr>
        <p:spPr bwMode="auto">
          <a:xfrm>
            <a:off x="1219200" y="152400"/>
            <a:ext cx="77724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>
                <a:solidFill>
                  <a:schemeClr val="tx2"/>
                </a:solidFill>
              </a:rPr>
              <a:t>Testing Your HTTPS Connection</a:t>
            </a:r>
          </a:p>
        </p:txBody>
      </p:sp>
      <p:sp>
        <p:nvSpPr>
          <p:cNvPr id="39941" name="Rounded Rectangular Callout 6"/>
          <p:cNvSpPr>
            <a:spLocks noChangeArrowheads="1"/>
          </p:cNvSpPr>
          <p:nvPr/>
        </p:nvSpPr>
        <p:spPr bwMode="auto">
          <a:xfrm>
            <a:off x="1878013" y="3810000"/>
            <a:ext cx="4038600" cy="1066800"/>
          </a:xfrm>
          <a:prstGeom prst="wedgeRoundRectCallout">
            <a:avLst>
              <a:gd name="adj1" fmla="val -61204"/>
              <a:gd name="adj2" fmla="val -14222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b="0"/>
              <a:t>Indicating the message from browser to server will be encrypted</a:t>
            </a:r>
          </a:p>
        </p:txBody>
      </p:sp>
    </p:spTree>
    <p:extLst>
      <p:ext uri="{BB962C8B-B14F-4D97-AF65-F5344CB8AC3E}">
        <p14:creationId xmlns:p14="http://schemas.microsoft.com/office/powerpoint/2010/main" val="11094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Protected void Page_Load(Object sender, EventArgs e)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	if (request.IsSecureConnection)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		lblStatus.Test = “This page is connected through SSL”;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	else 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	{ 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		 lblStatus.Test = “Please use https connection”;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8E93D7-8C00-4F53-BBF5-2676956D5D20}" type="slidenum">
              <a:rPr lang="en-US" b="0" smtClean="0">
                <a:solidFill>
                  <a:schemeClr val="tx2"/>
                </a:solidFill>
              </a:rPr>
              <a:pPr/>
              <a:t>44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0964" name="Title 1"/>
          <p:cNvSpPr txBox="1">
            <a:spLocks/>
          </p:cNvSpPr>
          <p:nvPr/>
        </p:nvSpPr>
        <p:spPr bwMode="auto">
          <a:xfrm>
            <a:off x="1219200" y="152400"/>
            <a:ext cx="77724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>
                <a:solidFill>
                  <a:schemeClr val="tx2"/>
                </a:solidFill>
              </a:rPr>
              <a:t>Testing Client’s Connection</a:t>
            </a:r>
          </a:p>
        </p:txBody>
      </p:sp>
    </p:spTree>
    <p:extLst>
      <p:ext uri="{BB962C8B-B14F-4D97-AF65-F5344CB8AC3E}">
        <p14:creationId xmlns:p14="http://schemas.microsoft.com/office/powerpoint/2010/main" val="9833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924800" cy="623888"/>
          </a:xfrm>
        </p:spPr>
        <p:txBody>
          <a:bodyPr/>
          <a:lstStyle/>
          <a:p>
            <a:r>
              <a:rPr lang="en-US" sz="2800" dirty="0" smtClean="0"/>
              <a:t>Cookie in Forms Section in </a:t>
            </a:r>
            <a:r>
              <a:rPr lang="en-US" sz="2800" dirty="0" err="1" smtClean="0"/>
              <a:t>Web.config</a:t>
            </a:r>
            <a:r>
              <a:rPr lang="en-US" sz="2800" dirty="0" smtClean="0"/>
              <a:t> (Pattern)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forms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name = "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CookieName</a:t>
            </a:r>
            <a:r>
              <a:rPr lang="en-US" sz="2400" dirty="0" smtClean="0">
                <a:latin typeface="Arial" charset="0"/>
                <a:cs typeface="Arial" charset="0"/>
              </a:rPr>
              <a:t>"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sz="2400" dirty="0" err="1" smtClean="0">
                <a:latin typeface="Arial" charset="0"/>
                <a:cs typeface="Arial" charset="0"/>
              </a:rPr>
              <a:t>loginUri</a:t>
            </a:r>
            <a:r>
              <a:rPr lang="en-US" sz="2400" dirty="0" smtClean="0">
                <a:latin typeface="Arial" charset="0"/>
                <a:cs typeface="Arial" charset="0"/>
              </a:rPr>
              <a:t> = "URL"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latin typeface="Arial" charset="0"/>
                <a:cs typeface="Arial" charset="0"/>
              </a:rPr>
              <a:t>defaultUrl</a:t>
            </a:r>
            <a:r>
              <a:rPr lang="en-US" sz="2400" dirty="0" smtClean="0">
                <a:latin typeface="Arial" charset="0"/>
                <a:cs typeface="Arial" charset="0"/>
              </a:rPr>
              <a:t>="URL"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protection </a:t>
            </a:r>
            <a:r>
              <a:rPr lang="en-US" sz="2400" dirty="0" smtClean="0">
                <a:latin typeface="Arial" charset="0"/>
                <a:cs typeface="Arial" charset="0"/>
              </a:rPr>
              <a:t>= "</a:t>
            </a:r>
            <a:r>
              <a:rPr lang="en-US" sz="2400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All </a:t>
            </a:r>
            <a:r>
              <a:rPr lang="en-US" sz="2400" dirty="0" smtClean="0">
                <a:latin typeface="Arial" charset="0"/>
                <a:cs typeface="Arial" charset="0"/>
              </a:rPr>
              <a:t>| 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Encryption</a:t>
            </a:r>
            <a:r>
              <a:rPr lang="en-US" sz="2400" dirty="0" smtClean="0">
                <a:latin typeface="Arial" charset="0"/>
                <a:cs typeface="Arial" charset="0"/>
              </a:rPr>
              <a:t> | 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Validation</a:t>
            </a:r>
            <a:r>
              <a:rPr lang="en-US" sz="2400" dirty="0" smtClean="0">
                <a:latin typeface="Arial" charset="0"/>
                <a:cs typeface="Arial" charset="0"/>
              </a:rPr>
              <a:t> | None"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Timeout = "10"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sz="2400" dirty="0" err="1" smtClean="0">
                <a:latin typeface="Arial" charset="0"/>
                <a:cs typeface="Arial" charset="0"/>
              </a:rPr>
              <a:t>requireSSL</a:t>
            </a:r>
            <a:r>
              <a:rPr lang="en-US" sz="2400" dirty="0" smtClean="0">
                <a:latin typeface="Arial" charset="0"/>
                <a:cs typeface="Arial" charset="0"/>
              </a:rPr>
              <a:t> = "true | false"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sz="2400" dirty="0" err="1" smtClean="0">
                <a:latin typeface="Arial" charset="0"/>
                <a:cs typeface="Arial" charset="0"/>
              </a:rPr>
              <a:t>slidingExpiration</a:t>
            </a:r>
            <a:r>
              <a:rPr lang="en-US" sz="2400" dirty="0" smtClean="0">
                <a:latin typeface="Arial" charset="0"/>
                <a:cs typeface="Arial" charset="0"/>
              </a:rPr>
              <a:t>="true | false"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path = "/"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sz="2400" dirty="0" err="1" smtClean="0">
                <a:latin typeface="Arial" charset="0"/>
                <a:cs typeface="Arial" charset="0"/>
              </a:rPr>
              <a:t>enableCrossApplicationRedirects</a:t>
            </a:r>
            <a:r>
              <a:rPr lang="en-US" sz="2400" dirty="0" smtClean="0">
                <a:latin typeface="Arial" charset="0"/>
                <a:cs typeface="Arial" charset="0"/>
              </a:rPr>
              <a:t> = "true | false"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cookieless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= </a:t>
            </a:r>
            <a:r>
              <a:rPr lang="en-US" sz="2000" dirty="0" smtClean="0">
                <a:latin typeface="Arial" charset="0"/>
                <a:cs typeface="Arial" charset="0"/>
              </a:rPr>
              <a:t>"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UseCookies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| 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UseUri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| 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AutoDetect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| 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UserDeviceProfile</a:t>
            </a:r>
            <a:r>
              <a:rPr lang="en-US" sz="2000" dirty="0" smtClean="0">
                <a:latin typeface="Arial" charset="0"/>
                <a:cs typeface="Arial" charset="0"/>
              </a:rPr>
              <a:t>"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domain = "domain name"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&lt;/forms&gt;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048C3F-0721-4120-93A9-0AAF3969323C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334000" y="3200400"/>
            <a:ext cx="1676400" cy="1524000"/>
          </a:xfrm>
          <a:prstGeom prst="wedgeRoundRectCallout">
            <a:avLst>
              <a:gd name="adj1" fmla="val -107381"/>
              <a:gd name="adj2" fmla="val -5494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Cookies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are encrypted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so that people cannot read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the cookies.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248400" y="925286"/>
            <a:ext cx="2286000" cy="1817914"/>
          </a:xfrm>
          <a:prstGeom prst="wedgeRoundRectCallout">
            <a:avLst>
              <a:gd name="adj1" fmla="val -61588"/>
              <a:gd name="adj2" fmla="val 5425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Cookies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are signed 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digital signature), so that people modify the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cookies. Once modified, they will fail validation.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14800" y="925286"/>
            <a:ext cx="1676400" cy="1817914"/>
          </a:xfrm>
          <a:prstGeom prst="wedgeRoundRectCallout">
            <a:avLst>
              <a:gd name="adj1" fmla="val -124913"/>
              <a:gd name="adj2" fmla="val 54583"/>
              <a:gd name="adj3" fmla="val 16667"/>
            </a:avLst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Default: Both encryption &amp; validation will be applied to cookies store on client side.</a:t>
            </a:r>
          </a:p>
        </p:txBody>
      </p:sp>
    </p:spTree>
    <p:extLst>
      <p:ext uri="{BB962C8B-B14F-4D97-AF65-F5344CB8AC3E}">
        <p14:creationId xmlns:p14="http://schemas.microsoft.com/office/powerpoint/2010/main" val="1946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z="2400" dirty="0" smtClean="0"/>
              <a:t>Cookie Attributes in </a:t>
            </a:r>
            <a:r>
              <a:rPr lang="en-US" sz="2400" dirty="0" smtClean="0">
                <a:solidFill>
                  <a:srgbClr val="C00000"/>
                </a:solidFill>
              </a:rPr>
              <a:t>&lt;forms&gt; </a:t>
            </a:r>
            <a:r>
              <a:rPr lang="en-US" sz="2400" dirty="0" smtClean="0"/>
              <a:t>Section in </a:t>
            </a:r>
            <a:r>
              <a:rPr lang="en-US" sz="2400" dirty="0" err="1" smtClean="0"/>
              <a:t>Web.config</a:t>
            </a:r>
            <a:endParaRPr lang="en-US" sz="2400" dirty="0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B316C1-02E6-41D1-9D98-8C7009DFAA9C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15366"/>
              </p:ext>
            </p:extLst>
          </p:nvPr>
        </p:nvGraphicFramePr>
        <p:xfrm>
          <a:off x="95250" y="990600"/>
          <a:ext cx="8972550" cy="5421315"/>
        </p:xfrm>
        <a:graphic>
          <a:graphicData uri="http://schemas.openxmlformats.org/drawingml/2006/table">
            <a:tbl>
              <a:tblPr/>
              <a:tblGrid>
                <a:gridCol w="1428750"/>
                <a:gridCol w="7543800"/>
              </a:tblGrid>
              <a:tr h="307509">
                <a:tc>
                  <a:txBody>
                    <a:bodyPr/>
                    <a:lstStyle/>
                    <a:p>
                      <a:pPr rtl="0"/>
                      <a:r>
                        <a:rPr lang="en-US" sz="1800" dirty="0"/>
                        <a:t>Attribute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dirty="0"/>
                        <a:t>Description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8259">
                <a:tc>
                  <a:txBody>
                    <a:bodyPr/>
                    <a:lstStyle/>
                    <a:p>
                      <a:pPr rtl="0"/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cookieless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dirty="0" smtClean="0"/>
                        <a:t>Four different</a:t>
                      </a:r>
                      <a:r>
                        <a:rPr lang="en-US" sz="1800" baseline="0" dirty="0" smtClean="0"/>
                        <a:t> values, also s</a:t>
                      </a:r>
                      <a:r>
                        <a:rPr lang="en-US" sz="1800" dirty="0" smtClean="0"/>
                        <a:t>ee previous chapter </a:t>
                      </a:r>
                      <a:endParaRPr lang="en-US" sz="1800" dirty="0"/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49">
                <a:tc>
                  <a:txBody>
                    <a:bodyPr/>
                    <a:lstStyle/>
                    <a:p>
                      <a:pPr rtl="0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defaultUrl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dirty="0" smtClean="0"/>
                        <a:t>Defines </a:t>
                      </a:r>
                      <a:r>
                        <a:rPr lang="en-US" sz="1800" dirty="0"/>
                        <a:t>the default URL that is used for redirection after authentication.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378">
                <a:tc>
                  <a:txBody>
                    <a:bodyPr/>
                    <a:lstStyle/>
                    <a:p>
                      <a:pPr rtl="0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domain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dirty="0" smtClean="0"/>
                        <a:t>Specifies </a:t>
                      </a:r>
                      <a:r>
                        <a:rPr lang="en-US" sz="1800" dirty="0"/>
                        <a:t>an optional domain to set on outgoing forms-authentication cookies. This setting takes precedence over the domain that is used in the </a:t>
                      </a:r>
                      <a:r>
                        <a:rPr lang="en-US" sz="1800" dirty="0" err="1"/>
                        <a:t>httpCookies</a:t>
                      </a:r>
                      <a:r>
                        <a:rPr lang="en-US" sz="1800" dirty="0"/>
                        <a:t> element.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6166">
                <a:tc>
                  <a:txBody>
                    <a:bodyPr/>
                    <a:lstStyle/>
                    <a:p>
                      <a:pPr rtl="0"/>
                      <a:r>
                        <a:rPr lang="en-US" sz="1800" dirty="0" err="1" smtClean="0"/>
                        <a:t>enableCross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AppRedirects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dirty="0" smtClean="0"/>
                        <a:t>This </a:t>
                      </a:r>
                      <a:r>
                        <a:rPr lang="en-US" sz="1800" dirty="0"/>
                        <a:t>attribute can be one of the following values. </a:t>
                      </a:r>
                    </a:p>
                    <a:p>
                      <a:pPr rtl="0"/>
                      <a:r>
                        <a:rPr lang="en-US" sz="1800" b="1" dirty="0" smtClean="0"/>
                        <a:t>True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Specifies that authenticated users can be redirected to URLs in other Web applications. </a:t>
                      </a:r>
                      <a:r>
                        <a:rPr lang="en-US" sz="1800" b="1" dirty="0" smtClean="0"/>
                        <a:t>False</a:t>
                      </a:r>
                      <a:r>
                        <a:rPr lang="en-US" sz="1800" dirty="0" smtClean="0"/>
                        <a:t> Specifies </a:t>
                      </a:r>
                      <a:r>
                        <a:rPr lang="en-US" sz="1800" dirty="0"/>
                        <a:t>that authenticated users cannot be redirected to URLs in other Web applications.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378">
                <a:tc>
                  <a:txBody>
                    <a:bodyPr/>
                    <a:lstStyle/>
                    <a:p>
                      <a:pPr rtl="0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loginUrl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dirty="0" smtClean="0"/>
                        <a:t>Specifies </a:t>
                      </a:r>
                      <a:r>
                        <a:rPr lang="en-US" sz="1800" dirty="0"/>
                        <a:t>the URL to which the request is redirected for logon, if no valid authentication cookie is </a:t>
                      </a:r>
                      <a:r>
                        <a:rPr lang="en-US" sz="1800" dirty="0" smtClean="0"/>
                        <a:t>found,</a:t>
                      </a:r>
                      <a:r>
                        <a:rPr lang="en-US" sz="1800" baseline="0" dirty="0" smtClean="0"/>
                        <a:t> the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default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is login.aspx</a:t>
                      </a:r>
                      <a:r>
                        <a:rPr lang="en-US" sz="1800" dirty="0"/>
                        <a:t>.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7188">
                <a:tc>
                  <a:txBody>
                    <a:bodyPr/>
                    <a:lstStyle/>
                    <a:p>
                      <a:pPr rtl="0"/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name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dirty="0"/>
                        <a:t>Optional attribute. </a:t>
                      </a:r>
                    </a:p>
                    <a:p>
                      <a:pPr rtl="0"/>
                      <a:r>
                        <a:rPr lang="en-US" sz="1800" dirty="0"/>
                        <a:t>Specifies the HTTP cookie to use for authentication. If multiple applications are running on a single server and each application requires a unique cookie, you must configure the cookie name in each </a:t>
                      </a:r>
                      <a:r>
                        <a:rPr lang="en-US" sz="1800" dirty="0" err="1" smtClean="0"/>
                        <a:t>Web.config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file for each application.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rtl="0"/>
                      <a:r>
                        <a:rPr lang="en-US" sz="1800" dirty="0"/>
                        <a:t>path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dirty="0" smtClean="0"/>
                        <a:t>Specifies </a:t>
                      </a:r>
                      <a:r>
                        <a:rPr lang="en-US" sz="1800" dirty="0"/>
                        <a:t>the path for cookies that are issued by the application.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921" name="Picture 1" descr="1d3t3c61.alert_note(en-us,VS.90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2" name="Picture 2" descr="1d3t3c61.alert_note(en-us,VS.90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3" name="Picture 3" descr="1d3t3c61.alert_note(en-us,VS.90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05800" cy="457200"/>
          </a:xfrm>
        </p:spPr>
        <p:txBody>
          <a:bodyPr/>
          <a:lstStyle/>
          <a:p>
            <a:pPr algn="r"/>
            <a:r>
              <a:rPr lang="en-US" sz="2400" dirty="0"/>
              <a:t>Cookie Attributes in </a:t>
            </a:r>
            <a:r>
              <a:rPr lang="en-US" sz="2400" dirty="0">
                <a:solidFill>
                  <a:srgbClr val="C00000"/>
                </a:solidFill>
              </a:rPr>
              <a:t>&lt;forms&gt; </a:t>
            </a:r>
            <a:r>
              <a:rPr lang="en-US" sz="2400" dirty="0"/>
              <a:t>Section in </a:t>
            </a:r>
            <a:r>
              <a:rPr lang="en-US" sz="2400" dirty="0" err="1" smtClean="0"/>
              <a:t>Web.config</a:t>
            </a:r>
            <a:r>
              <a:rPr lang="en-US" sz="2400" dirty="0" smtClean="0"/>
              <a:t> (</a:t>
            </a:r>
            <a:r>
              <a:rPr lang="en-US" sz="2400" dirty="0"/>
              <a:t>contd</a:t>
            </a:r>
            <a:r>
              <a:rPr lang="en-US" sz="2400" dirty="0" smtClean="0"/>
              <a:t>.)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70D04C-532C-4CEE-9AE5-CFFD30A91542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72713"/>
              </p:ext>
            </p:extLst>
          </p:nvPr>
        </p:nvGraphicFramePr>
        <p:xfrm>
          <a:off x="95250" y="990600"/>
          <a:ext cx="8972550" cy="5784851"/>
        </p:xfrm>
        <a:graphic>
          <a:graphicData uri="http://schemas.openxmlformats.org/drawingml/2006/table">
            <a:tbl>
              <a:tblPr/>
              <a:tblGrid>
                <a:gridCol w="1428750"/>
                <a:gridCol w="7543800"/>
              </a:tblGrid>
              <a:tr h="279754">
                <a:tc>
                  <a:txBody>
                    <a:bodyPr/>
                    <a:lstStyle/>
                    <a:p>
                      <a:pPr rtl="0"/>
                      <a:r>
                        <a:rPr lang="en-US" sz="1800" dirty="0"/>
                        <a:t>Attribute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dirty="0"/>
                        <a:t>Description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48776">
                <a:tc>
                  <a:txBody>
                    <a:bodyPr/>
                    <a:lstStyle/>
                    <a:p>
                      <a:pPr rtl="0"/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protection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smtClean="0"/>
                        <a:t>(four possible values)</a:t>
                      </a:r>
                      <a:endParaRPr lang="en-US" sz="1800" dirty="0"/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All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 dirty="0" smtClean="0"/>
                        <a:t>(Default) Use both </a:t>
                      </a:r>
                      <a:r>
                        <a:rPr lang="en-US" sz="1800" dirty="0"/>
                        <a:t>data </a:t>
                      </a:r>
                      <a:r>
                        <a:rPr lang="en-US" sz="1800" b="1" i="1" dirty="0"/>
                        <a:t>validation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b="1" i="1" dirty="0"/>
                        <a:t>encryption</a:t>
                      </a:r>
                      <a:r>
                        <a:rPr lang="en-US" sz="1800" dirty="0"/>
                        <a:t> to </a:t>
                      </a:r>
                      <a:r>
                        <a:rPr lang="en-US" sz="1800" dirty="0" smtClean="0"/>
                        <a:t>protect </a:t>
                      </a:r>
                      <a:r>
                        <a:rPr lang="en-US" sz="1800" dirty="0"/>
                        <a:t>the cookie. </a:t>
                      </a:r>
                    </a:p>
                    <a:p>
                      <a:pPr rtl="0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Encryption</a:t>
                      </a:r>
                      <a:r>
                        <a:rPr lang="en-US" sz="1800" b="0" dirty="0" smtClean="0"/>
                        <a:t>:</a:t>
                      </a:r>
                      <a:r>
                        <a:rPr lang="en-US" sz="1800" b="0" baseline="0" dirty="0" smtClean="0"/>
                        <a:t> t</a:t>
                      </a:r>
                      <a:r>
                        <a:rPr lang="en-US" sz="1800" dirty="0" smtClean="0"/>
                        <a:t>he cookie </a:t>
                      </a:r>
                      <a:r>
                        <a:rPr lang="en-US" sz="1800" dirty="0"/>
                        <a:t>is encrypted by </a:t>
                      </a:r>
                      <a:r>
                        <a:rPr lang="en-US" sz="1800" dirty="0" smtClean="0"/>
                        <a:t>using open key system </a:t>
                      </a:r>
                      <a:r>
                        <a:rPr lang="en-US" sz="1800" dirty="0"/>
                        <a:t>3DES or </a:t>
                      </a:r>
                      <a:r>
                        <a:rPr lang="en-US" sz="1800" dirty="0" smtClean="0"/>
                        <a:t>DES.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Cookies </a:t>
                      </a:r>
                      <a:r>
                        <a:rPr lang="en-US" sz="1800" dirty="0"/>
                        <a:t>used in this manner might be subject to chosen plain-text attacks. </a:t>
                      </a:r>
                    </a:p>
                    <a:p>
                      <a:pPr rtl="0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Validation</a:t>
                      </a:r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sz="18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800" dirty="0" smtClean="0"/>
                        <a:t>se </a:t>
                      </a:r>
                      <a:r>
                        <a:rPr lang="en-US" sz="1800" dirty="0"/>
                        <a:t>a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digital signature </a:t>
                      </a:r>
                      <a:r>
                        <a:rPr lang="en-US" sz="1800" dirty="0" smtClean="0"/>
                        <a:t>to verify </a:t>
                      </a:r>
                      <a:r>
                        <a:rPr lang="en-US" sz="1800" dirty="0"/>
                        <a:t>that the contents of an encrypted cookie have not been changed in transit. The cookie is created </a:t>
                      </a:r>
                      <a:r>
                        <a:rPr lang="en-US" sz="1800" dirty="0" smtClean="0"/>
                        <a:t>by </a:t>
                      </a:r>
                      <a:r>
                        <a:rPr lang="en-US" sz="1800" dirty="0"/>
                        <a:t>concatenating a validation key with the cookie data, computing a message authentication code (MAC), and appending the MAC to the outgoing cookie. </a:t>
                      </a: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None</a:t>
                      </a:r>
                      <a:r>
                        <a:rPr lang="en-US" sz="1800" dirty="0" smtClean="0"/>
                        <a:t> Specifies that both encryption and validation are disabled for sites that are using cookies only for personalization and that have less stringent security requirements.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426">
                <a:tc>
                  <a:txBody>
                    <a:bodyPr/>
                    <a:lstStyle/>
                    <a:p>
                      <a:pPr rtl="0"/>
                      <a:r>
                        <a:rPr lang="en-US" sz="1800" dirty="0" err="1">
                          <a:solidFill>
                            <a:srgbClr val="C00000"/>
                          </a:solidFill>
                        </a:rPr>
                        <a:t>requireSSL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dirty="0" smtClean="0"/>
                        <a:t>True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Specifies that an SSL connection is required to help protect the user's </a:t>
                      </a:r>
                      <a:r>
                        <a:rPr lang="en-US" sz="1800" dirty="0" smtClean="0"/>
                        <a:t>credentials during transmission. </a:t>
                      </a:r>
                      <a:endParaRPr lang="en-US" sz="1800" dirty="0"/>
                    </a:p>
                    <a:p>
                      <a:pPr rtl="0"/>
                      <a:r>
                        <a:rPr lang="en-US" sz="1800" b="1" dirty="0"/>
                        <a:t>False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smtClean="0"/>
                        <a:t>(Default) Specifies </a:t>
                      </a:r>
                      <a:r>
                        <a:rPr lang="en-US" sz="1800" dirty="0"/>
                        <a:t>that an SSL connection is not </a:t>
                      </a:r>
                      <a:r>
                        <a:rPr lang="en-US" sz="1800" dirty="0" smtClean="0"/>
                        <a:t>required. </a:t>
                      </a:r>
                      <a:endParaRPr lang="en-US" sz="1800" dirty="0"/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7097">
                <a:tc>
                  <a:txBody>
                    <a:bodyPr/>
                    <a:lstStyle/>
                    <a:p>
                      <a:pPr rtl="0"/>
                      <a:r>
                        <a:rPr lang="en-US" sz="1800" dirty="0" smtClean="0"/>
                        <a:t>sliding Expiration </a:t>
                      </a:r>
                      <a:endParaRPr lang="en-US" sz="1800" dirty="0"/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dirty="0" smtClean="0"/>
                        <a:t>True</a:t>
                      </a:r>
                      <a:r>
                        <a:rPr lang="en-US" sz="1800" dirty="0" smtClean="0"/>
                        <a:t> (Default)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Sliding </a:t>
                      </a:r>
                      <a:r>
                        <a:rPr lang="en-US" sz="1800" dirty="0"/>
                        <a:t>expiration is enabled. The authentication cookie is refreshed and the time to expiration is reset on subsequent requests during a single session. </a:t>
                      </a:r>
                    </a:p>
                    <a:p>
                      <a:pPr rtl="0"/>
                      <a:r>
                        <a:rPr lang="en-US" sz="1800" b="1" dirty="0"/>
                        <a:t>False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smtClean="0"/>
                        <a:t>The cookie </a:t>
                      </a:r>
                      <a:r>
                        <a:rPr lang="en-US" sz="1800" dirty="0"/>
                        <a:t>expires at a set interval from the time the cookie was originally issued.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798">
                <a:tc>
                  <a:txBody>
                    <a:bodyPr/>
                    <a:lstStyle/>
                    <a:p>
                      <a:pPr rtl="0"/>
                      <a:r>
                        <a:rPr lang="en-US" sz="1800"/>
                        <a:t>timeout </a:t>
                      </a:r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dirty="0" smtClean="0"/>
                        <a:t>Specifies </a:t>
                      </a:r>
                      <a:r>
                        <a:rPr lang="en-US" sz="1800" dirty="0"/>
                        <a:t>the </a:t>
                      </a:r>
                      <a:r>
                        <a:rPr lang="en-US" sz="1800" dirty="0" smtClean="0"/>
                        <a:t>time</a:t>
                      </a:r>
                      <a:r>
                        <a:rPr lang="en-US" sz="1800" baseline="0" dirty="0" smtClean="0"/>
                        <a:t> in minutes</a:t>
                      </a:r>
                      <a:endParaRPr lang="en-US" sz="1800" dirty="0"/>
                    </a:p>
                  </a:txBody>
                  <a:tcPr marL="5419" marR="5419" marT="2709" marB="2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8936" name="Picture 1" descr="1d3t3c61.alert_note(en-us,VS.90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7" name="Picture 2" descr="1d3t3c61.alert_note(en-us,VS.90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8" name="Picture 3" descr="1d3t3c61.alert_note(en-us,VS.90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6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996950" y="1219200"/>
            <a:ext cx="7162800" cy="1462088"/>
          </a:xfrm>
        </p:spPr>
        <p:txBody>
          <a:bodyPr/>
          <a:lstStyle/>
          <a:p>
            <a:pPr algn="ctr"/>
            <a:r>
              <a:rPr lang="en-US" dirty="0" smtClean="0"/>
              <a:t>Build-in Account Management</a:t>
            </a:r>
          </a:p>
        </p:txBody>
      </p:sp>
      <p:sp>
        <p:nvSpPr>
          <p:cNvPr id="399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Access Control with Self-Registration</a:t>
            </a:r>
          </a:p>
        </p:txBody>
      </p:sp>
    </p:spTree>
    <p:extLst>
      <p:ext uri="{BB962C8B-B14F-4D97-AF65-F5344CB8AC3E}">
        <p14:creationId xmlns:p14="http://schemas.microsoft.com/office/powerpoint/2010/main" val="18527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696200" cy="623888"/>
          </a:xfrm>
        </p:spPr>
        <p:txBody>
          <a:bodyPr/>
          <a:lstStyle/>
          <a:p>
            <a:r>
              <a:rPr lang="en-US" smtClean="0"/>
              <a:t>User Registration &amp; Account Management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far we have discussed how to authenticate and authorize users if they have already their credentials stored on the server of the application.</a:t>
            </a:r>
          </a:p>
          <a:p>
            <a:r>
              <a:rPr lang="en-US" smtClean="0"/>
              <a:t>What should we do if we want to allow users to register and create their own credentials?</a:t>
            </a:r>
          </a:p>
          <a:p>
            <a:r>
              <a:rPr lang="en-US" smtClean="0"/>
              <a:t>ASP .Net has created standard Web controls to implement such functions.</a:t>
            </a:r>
          </a:p>
          <a:p>
            <a:r>
              <a:rPr lang="en-US" smtClean="0"/>
              <a:t>Let us continue with our Forms Security example…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42338D-B273-4B1C-8DA0-75D66352E1F7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14550</TotalTime>
  <Words>2502</Words>
  <Application>Microsoft Office PowerPoint</Application>
  <PresentationFormat>On-screen Show (4:3)</PresentationFormat>
  <Paragraphs>353</Paragraphs>
  <Slides>44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Blends</vt:lpstr>
      <vt:lpstr>Chapter 6 Security and Reliability of  Distributed Software and Systems </vt:lpstr>
      <vt:lpstr>Roadmap of Chapter 6</vt:lpstr>
      <vt:lpstr>The Roles of Cookies</vt:lpstr>
      <vt:lpstr>Cookieless Situation to Forms Security</vt:lpstr>
      <vt:lpstr>Cookie in Forms Section in Web.config (Pattern)</vt:lpstr>
      <vt:lpstr>Cookie Attributes in &lt;forms&gt; Section in Web.config</vt:lpstr>
      <vt:lpstr>Cookie Attributes in &lt;forms&gt; Section in Web.config (contd.)</vt:lpstr>
      <vt:lpstr>Build-in Account Management</vt:lpstr>
      <vt:lpstr>User Registration &amp; Account Management</vt:lpstr>
      <vt:lpstr>Case Study</vt:lpstr>
      <vt:lpstr>Case Study</vt:lpstr>
      <vt:lpstr>Built-in Support to Account Management</vt:lpstr>
      <vt:lpstr>Creating Account Management Pages </vt:lpstr>
      <vt:lpstr>Register Page</vt:lpstr>
      <vt:lpstr>The Code Behind the “Register”</vt:lpstr>
      <vt:lpstr>Creating The Customer Login Page</vt:lpstr>
      <vt:lpstr>The Code Behind the Built-in “Log in” Page</vt:lpstr>
      <vt:lpstr>Visual Studio Built-in Support to Security</vt:lpstr>
      <vt:lpstr>Customer Accounts in Database</vt:lpstr>
      <vt:lpstr>Change Database Connection String</vt:lpstr>
      <vt:lpstr>SQL Express Data Object Created</vt:lpstr>
      <vt:lpstr>Demonstration</vt:lpstr>
      <vt:lpstr>PowerPoint Presentation</vt:lpstr>
      <vt:lpstr>SSL Protocol Stack </vt:lpstr>
      <vt:lpstr>SSL Session and Connection States</vt:lpstr>
      <vt:lpstr>Session State Used in SSL</vt:lpstr>
      <vt:lpstr>Session State Used in SSL (cont’d)</vt:lpstr>
      <vt:lpstr>Connection State</vt:lpstr>
      <vt:lpstr>Connection State (cont’d)</vt:lpstr>
      <vt:lpstr>SSL Record Protocol</vt:lpstr>
      <vt:lpstr>SSL Record Protocol Steps</vt:lpstr>
      <vt:lpstr>SSL Record Protocol Steps (cont’d)</vt:lpstr>
      <vt:lpstr>Secure Sockets Layer in Web Application</vt:lpstr>
      <vt:lpstr>Roles of SSL Certificate Authorities</vt:lpstr>
      <vt:lpstr>SSL Certificate Offering Organizations</vt:lpstr>
      <vt:lpstr>Generating Certificate Signing Request (CSR) -1</vt:lpstr>
      <vt:lpstr>Generating Certificate Signing Request (CSR) - 2</vt:lpstr>
      <vt:lpstr>Certificate for Testing Purpose</vt:lpstr>
      <vt:lpstr>Create Your own Certificate for your Server</vt:lpstr>
      <vt:lpstr>PowerPoint Presentation</vt:lpstr>
      <vt:lpstr>PowerPoint Presentation</vt:lpstr>
      <vt:lpstr>Override  Certificate Validation Callback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974</cp:revision>
  <dcterms:created xsi:type="dcterms:W3CDTF">2005-09-17T18:09:54Z</dcterms:created>
  <dcterms:modified xsi:type="dcterms:W3CDTF">2013-11-13T23:26:58Z</dcterms:modified>
</cp:coreProperties>
</file>