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1"/>
  </p:notesMasterIdLst>
  <p:handoutMasterIdLst>
    <p:handoutMasterId r:id="rId32"/>
  </p:handoutMasterIdLst>
  <p:sldIdLst>
    <p:sldId id="644" r:id="rId2"/>
    <p:sldId id="831" r:id="rId3"/>
    <p:sldId id="727" r:id="rId4"/>
    <p:sldId id="728" r:id="rId5"/>
    <p:sldId id="729" r:id="rId6"/>
    <p:sldId id="730" r:id="rId7"/>
    <p:sldId id="731" r:id="rId8"/>
    <p:sldId id="732" r:id="rId9"/>
    <p:sldId id="733" r:id="rId10"/>
    <p:sldId id="734" r:id="rId11"/>
    <p:sldId id="735" r:id="rId12"/>
    <p:sldId id="832" r:id="rId13"/>
    <p:sldId id="833" r:id="rId14"/>
    <p:sldId id="834" r:id="rId15"/>
    <p:sldId id="835" r:id="rId16"/>
    <p:sldId id="836" r:id="rId17"/>
    <p:sldId id="846" r:id="rId18"/>
    <p:sldId id="837" r:id="rId19"/>
    <p:sldId id="838" r:id="rId20"/>
    <p:sldId id="839" r:id="rId21"/>
    <p:sldId id="840" r:id="rId22"/>
    <p:sldId id="841" r:id="rId23"/>
    <p:sldId id="848" r:id="rId24"/>
    <p:sldId id="849" r:id="rId25"/>
    <p:sldId id="850" r:id="rId26"/>
    <p:sldId id="843" r:id="rId27"/>
    <p:sldId id="844" r:id="rId28"/>
    <p:sldId id="845" r:id="rId29"/>
    <p:sldId id="847" r:id="rId30"/>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C5F3EF"/>
    <a:srgbClr val="66CCFF"/>
    <a:srgbClr val="AFEFE9"/>
    <a:srgbClr val="ACDEDC"/>
    <a:srgbClr val="A4D9E6"/>
    <a:srgbClr val="B3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2" autoAdjust="0"/>
    <p:restoredTop sz="86441" autoAdjust="0"/>
  </p:normalViewPr>
  <p:slideViewPr>
    <p:cSldViewPr snapToObjects="1">
      <p:cViewPr varScale="1">
        <p:scale>
          <a:sx n="83" d="100"/>
          <a:sy n="83" d="100"/>
        </p:scale>
        <p:origin x="-84" y="-576"/>
      </p:cViewPr>
      <p:guideLst>
        <p:guide orient="horz" pos="422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691F3ED4-39C6-474B-A752-91A0B6B2AD60}" type="slidenum">
              <a:rPr lang="en-US"/>
              <a:pPr>
                <a:defRPr/>
              </a:pPr>
              <a:t>‹#›</a:t>
            </a:fld>
            <a:endParaRPr lang="en-US"/>
          </a:p>
        </p:txBody>
      </p:sp>
    </p:spTree>
    <p:extLst>
      <p:ext uri="{BB962C8B-B14F-4D97-AF65-F5344CB8AC3E}">
        <p14:creationId xmlns:p14="http://schemas.microsoft.com/office/powerpoint/2010/main" val="2783909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B586014-E02B-489A-8F5C-7793799A24B7}" type="slidenum">
              <a:rPr lang="en-US"/>
              <a:pPr>
                <a:defRPr/>
              </a:pPr>
              <a:t>‹#›</a:t>
            </a:fld>
            <a:endParaRPr lang="en-US"/>
          </a:p>
        </p:txBody>
      </p:sp>
    </p:spTree>
    <p:extLst>
      <p:ext uri="{BB962C8B-B14F-4D97-AF65-F5344CB8AC3E}">
        <p14:creationId xmlns:p14="http://schemas.microsoft.com/office/powerpoint/2010/main" val="81466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F888811-8BD1-42AA-A62C-1567F6A2CF6D}" type="slidenum">
              <a:rPr lang="en-US" b="0" smtClean="0">
                <a:latin typeface="Arial" charset="0"/>
              </a:rPr>
              <a:pPr/>
              <a:t>1</a:t>
            </a:fld>
            <a:endParaRPr lang="en-US" b="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B173C1C-C16F-40FF-99E8-C09B2BFC6FE0}" type="slidenum">
              <a:rPr lang="en-US" b="0" smtClean="0">
                <a:latin typeface="Arial" charset="0"/>
              </a:rPr>
              <a:pPr/>
              <a:t>27</a:t>
            </a:fld>
            <a:endParaRPr lang="en-US" b="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400A9C6-A669-4716-ADB7-F1FB25795604}" type="slidenum">
              <a:rPr lang="en-US" b="0" smtClean="0">
                <a:latin typeface="Arial" charset="0"/>
              </a:rPr>
              <a:pPr/>
              <a:t>28</a:t>
            </a:fld>
            <a:endParaRPr lang="en-US" b="0"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29</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7DECF74-8087-4D68-89A4-F5981E276195}" type="slidenum">
              <a:rPr lang="en-US" b="0" smtClean="0">
                <a:latin typeface="Arial" charset="0"/>
              </a:rPr>
              <a:pPr/>
              <a:t>12</a:t>
            </a:fld>
            <a:endParaRPr lang="en-US" b="0"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0743D1B-EE08-4986-94B7-B37A682D120A}" type="slidenum">
              <a:rPr lang="en-US" b="0" smtClean="0">
                <a:latin typeface="Arial" charset="0"/>
              </a:rPr>
              <a:pPr/>
              <a:t>17</a:t>
            </a:fld>
            <a:endParaRPr lang="en-US" b="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AF4DF1C-6F42-48E8-B684-783AFBE5E1BB}" type="slidenum">
              <a:rPr lang="en-US" b="0" smtClean="0">
                <a:latin typeface="Arial" charset="0"/>
              </a:rPr>
              <a:pPr/>
              <a:t>18</a:t>
            </a:fld>
            <a:endParaRPr lang="en-US" b="0"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25D2DEB-27BC-4AF5-BE1D-C9E609F5EBD1}" type="slidenum">
              <a:rPr lang="en-US" b="0" smtClean="0">
                <a:latin typeface="Arial" charset="0"/>
              </a:rPr>
              <a:pPr/>
              <a:t>20</a:t>
            </a:fld>
            <a:endParaRPr lang="en-US" b="0"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CCDD69D-0D9E-4197-BB81-8E03BE69CEB1}" type="slidenum">
              <a:rPr lang="en-US" b="0" smtClean="0">
                <a:latin typeface="Arial" charset="0"/>
              </a:rPr>
              <a:pPr/>
              <a:t>21</a:t>
            </a:fld>
            <a:endParaRPr lang="en-US" b="0" smtClean="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5887F68-7522-46FA-ACBA-98BEA0A97D5F}" type="slidenum">
              <a:rPr lang="en-US" b="0" smtClean="0">
                <a:latin typeface="Arial" charset="0"/>
              </a:rPr>
              <a:pPr/>
              <a:t>22</a:t>
            </a:fld>
            <a:endParaRPr lang="en-US" b="0" smtClean="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D986535-E099-4A8E-ADC9-C1FCB00D0092}" type="slidenum">
              <a:rPr lang="en-US" b="0" smtClean="0">
                <a:latin typeface="Arial" charset="0"/>
              </a:rPr>
              <a:pPr/>
              <a:t>26</a:t>
            </a:fld>
            <a:endParaRPr lang="en-US" b="0"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34439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E030182-B9D9-4D5A-9FCD-B2AD1155D960}" type="slidenum">
              <a:rPr lang="en-US"/>
              <a:pPr>
                <a:defRPr/>
              </a:pPr>
              <a:t>‹#›</a:t>
            </a:fld>
            <a:endParaRPr lang="en-US"/>
          </a:p>
        </p:txBody>
      </p:sp>
    </p:spTree>
    <p:extLst>
      <p:ext uri="{BB962C8B-B14F-4D97-AF65-F5344CB8AC3E}">
        <p14:creationId xmlns:p14="http://schemas.microsoft.com/office/powerpoint/2010/main" val="68113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643343C-1289-46E5-A726-F7322FEA73E8}" type="slidenum">
              <a:rPr lang="en-US"/>
              <a:pPr>
                <a:defRPr/>
              </a:pPr>
              <a:t>‹#›</a:t>
            </a:fld>
            <a:endParaRPr lang="en-US"/>
          </a:p>
        </p:txBody>
      </p:sp>
    </p:spTree>
    <p:extLst>
      <p:ext uri="{BB962C8B-B14F-4D97-AF65-F5344CB8AC3E}">
        <p14:creationId xmlns:p14="http://schemas.microsoft.com/office/powerpoint/2010/main" val="220076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09CAD0D-48A9-4E86-8D46-9DD198287193}" type="slidenum">
              <a:rPr lang="en-US"/>
              <a:pPr>
                <a:defRPr/>
              </a:pPr>
              <a:t>‹#›</a:t>
            </a:fld>
            <a:endParaRPr lang="en-US"/>
          </a:p>
        </p:txBody>
      </p:sp>
    </p:spTree>
    <p:extLst>
      <p:ext uri="{BB962C8B-B14F-4D97-AF65-F5344CB8AC3E}">
        <p14:creationId xmlns:p14="http://schemas.microsoft.com/office/powerpoint/2010/main" val="102773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6EC247-1BA6-4675-840C-9776E7EB4778}" type="slidenum">
              <a:rPr lang="en-US"/>
              <a:pPr>
                <a:defRPr/>
              </a:pPr>
              <a:t>‹#›</a:t>
            </a:fld>
            <a:endParaRPr lang="en-US"/>
          </a:p>
        </p:txBody>
      </p:sp>
    </p:spTree>
    <p:extLst>
      <p:ext uri="{BB962C8B-B14F-4D97-AF65-F5344CB8AC3E}">
        <p14:creationId xmlns:p14="http://schemas.microsoft.com/office/powerpoint/2010/main" val="15929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CD6058-D0E1-493A-BDFB-8C6C4E958E4D}" type="slidenum">
              <a:rPr lang="en-US"/>
              <a:pPr>
                <a:defRPr/>
              </a:pPr>
              <a:t>‹#›</a:t>
            </a:fld>
            <a:endParaRPr lang="en-US"/>
          </a:p>
        </p:txBody>
      </p:sp>
    </p:spTree>
    <p:extLst>
      <p:ext uri="{BB962C8B-B14F-4D97-AF65-F5344CB8AC3E}">
        <p14:creationId xmlns:p14="http://schemas.microsoft.com/office/powerpoint/2010/main" val="2434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3CB313-A7C1-473B-BA4D-1674BC45299A}" type="slidenum">
              <a:rPr lang="en-US"/>
              <a:pPr>
                <a:defRPr/>
              </a:pPr>
              <a:t>‹#›</a:t>
            </a:fld>
            <a:endParaRPr lang="en-US"/>
          </a:p>
        </p:txBody>
      </p:sp>
    </p:spTree>
    <p:extLst>
      <p:ext uri="{BB962C8B-B14F-4D97-AF65-F5344CB8AC3E}">
        <p14:creationId xmlns:p14="http://schemas.microsoft.com/office/powerpoint/2010/main" val="15467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EF82B8C-22C2-47C1-A744-B193DC76819B}" type="slidenum">
              <a:rPr lang="en-US"/>
              <a:pPr>
                <a:defRPr/>
              </a:pPr>
              <a:t>‹#›</a:t>
            </a:fld>
            <a:endParaRPr lang="en-US"/>
          </a:p>
        </p:txBody>
      </p:sp>
    </p:spTree>
    <p:extLst>
      <p:ext uri="{BB962C8B-B14F-4D97-AF65-F5344CB8AC3E}">
        <p14:creationId xmlns:p14="http://schemas.microsoft.com/office/powerpoint/2010/main" val="159378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D7249A1-5B64-41EF-B15B-60123C4491F7}" type="slidenum">
              <a:rPr lang="en-US"/>
              <a:pPr>
                <a:defRPr/>
              </a:pPr>
              <a:t>‹#›</a:t>
            </a:fld>
            <a:endParaRPr lang="en-US"/>
          </a:p>
        </p:txBody>
      </p:sp>
    </p:spTree>
    <p:extLst>
      <p:ext uri="{BB962C8B-B14F-4D97-AF65-F5344CB8AC3E}">
        <p14:creationId xmlns:p14="http://schemas.microsoft.com/office/powerpoint/2010/main" val="358958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66641D-B2AD-42FE-A02C-56D24E6DA6F7}" type="slidenum">
              <a:rPr lang="en-US"/>
              <a:pPr>
                <a:defRPr/>
              </a:pPr>
              <a:t>‹#›</a:t>
            </a:fld>
            <a:endParaRPr lang="en-US"/>
          </a:p>
        </p:txBody>
      </p:sp>
    </p:spTree>
    <p:extLst>
      <p:ext uri="{BB962C8B-B14F-4D97-AF65-F5344CB8AC3E}">
        <p14:creationId xmlns:p14="http://schemas.microsoft.com/office/powerpoint/2010/main" val="119156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6D68C85-F1ED-4C9F-8B0F-7081DF750A4D}" type="slidenum">
              <a:rPr lang="en-US"/>
              <a:pPr>
                <a:defRPr/>
              </a:pPr>
              <a:t>‹#›</a:t>
            </a:fld>
            <a:endParaRPr lang="en-US"/>
          </a:p>
        </p:txBody>
      </p:sp>
    </p:spTree>
    <p:extLst>
      <p:ext uri="{BB962C8B-B14F-4D97-AF65-F5344CB8AC3E}">
        <p14:creationId xmlns:p14="http://schemas.microsoft.com/office/powerpoint/2010/main" val="17742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BBAB766-9A24-4812-8FD8-F62F4E5B2273}" type="slidenum">
              <a:rPr lang="en-US"/>
              <a:pPr>
                <a:defRPr/>
              </a:pPr>
              <a:t>‹#›</a:t>
            </a:fld>
            <a:endParaRPr lang="en-US"/>
          </a:p>
        </p:txBody>
      </p:sp>
    </p:spTree>
    <p:extLst>
      <p:ext uri="{BB962C8B-B14F-4D97-AF65-F5344CB8AC3E}">
        <p14:creationId xmlns:p14="http://schemas.microsoft.com/office/powerpoint/2010/main" val="23933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53E89C7-98D5-452A-A4C9-D50E345C93EC}" type="slidenum">
              <a:rPr lang="en-US"/>
              <a:pPr>
                <a:defRPr/>
              </a:pPr>
              <a:t>‹#›</a:t>
            </a:fld>
            <a:endParaRPr lang="en-US"/>
          </a:p>
        </p:txBody>
      </p:sp>
    </p:spTree>
    <p:extLst>
      <p:ext uri="{BB962C8B-B14F-4D97-AF65-F5344CB8AC3E}">
        <p14:creationId xmlns:p14="http://schemas.microsoft.com/office/powerpoint/2010/main" val="245184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1BF1DDE-E0AB-409E-A218-4AAFC71AACC3}"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296"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219200" y="533400"/>
            <a:ext cx="6858000" cy="2743200"/>
          </a:xfrm>
        </p:spPr>
        <p:txBody>
          <a:bodyPr/>
          <a:lstStyle/>
          <a:p>
            <a:pPr marL="363538" indent="-363538" algn="ctr" defTabSz="966788">
              <a:lnSpc>
                <a:spcPct val="125000"/>
              </a:lnSpc>
              <a:spcBef>
                <a:spcPct val="20000"/>
              </a:spcBef>
            </a:pPr>
            <a:r>
              <a:rPr lang="en-US" smtClean="0">
                <a:solidFill>
                  <a:schemeClr val="folHlink"/>
                </a:solidFill>
              </a:rPr>
              <a:t>Chapter 6</a:t>
            </a:r>
            <a:br>
              <a:rPr lang="en-US" smtClean="0">
                <a:solidFill>
                  <a:schemeClr val="folHlink"/>
                </a:solidFill>
              </a:rPr>
            </a:br>
            <a:r>
              <a:rPr lang="en-US" smtClean="0">
                <a:solidFill>
                  <a:schemeClr val="folHlink"/>
                </a:solidFill>
              </a:rPr>
              <a:t>Security and Reliability of </a:t>
            </a:r>
            <a:br>
              <a:rPr lang="en-US" smtClean="0">
                <a:solidFill>
                  <a:schemeClr val="folHlink"/>
                </a:solidFill>
              </a:rPr>
            </a:br>
            <a:r>
              <a:rPr lang="en-US" smtClean="0">
                <a:solidFill>
                  <a:schemeClr val="folHlink"/>
                </a:solidFill>
              </a:rPr>
              <a:t>Distributed Software and Systems</a:t>
            </a:r>
            <a:r>
              <a:rPr lang="en-US" altLang="zh-CN" smtClean="0">
                <a:ea typeface="宋体" pitchFamily="2" charset="-122"/>
              </a:rPr>
              <a:t/>
            </a:r>
            <a:br>
              <a:rPr lang="en-US" altLang="zh-CN" smtClean="0">
                <a:ea typeface="宋体" pitchFamily="2" charset="-122"/>
              </a:rPr>
            </a:br>
            <a:endParaRPr lang="en-US" smtClean="0"/>
          </a:p>
        </p:txBody>
      </p:sp>
      <p:sp>
        <p:nvSpPr>
          <p:cNvPr id="3075" name="Subtitle 3"/>
          <p:cNvSpPr>
            <a:spLocks noGrp="1"/>
          </p:cNvSpPr>
          <p:nvPr>
            <p:ph type="subTitle" idx="1"/>
          </p:nvPr>
        </p:nvSpPr>
        <p:spPr>
          <a:xfrm>
            <a:off x="1066800" y="3429000"/>
            <a:ext cx="7239000" cy="2133600"/>
          </a:xfrm>
        </p:spPr>
        <p:txBody>
          <a:bodyPr/>
          <a:lstStyle/>
          <a:p>
            <a:pPr>
              <a:defRPr/>
            </a:pPr>
            <a:r>
              <a:rPr lang="en-US" altLang="zh-CN" sz="2400" b="1" dirty="0" smtClean="0">
                <a:solidFill>
                  <a:schemeClr val="folHlink"/>
                </a:solidFill>
                <a:latin typeface="+mj-lt"/>
                <a:ea typeface="+mj-ea"/>
                <a:cs typeface="+mj-cs"/>
              </a:rPr>
              <a:t>Lecture 25 - Part 1</a:t>
            </a:r>
          </a:p>
          <a:p>
            <a:pPr>
              <a:defRPr/>
            </a:pPr>
            <a:r>
              <a:rPr lang="en-US" sz="3200" dirty="0" smtClean="0"/>
              <a:t>Data Encryption / Decryption Service </a:t>
            </a:r>
            <a:br>
              <a:rPr lang="en-US" sz="3200" dirty="0" smtClean="0"/>
            </a:br>
            <a:r>
              <a:rPr lang="en-US" sz="3200" dirty="0" smtClean="0"/>
              <a:t>and WCF Reliability </a:t>
            </a:r>
          </a:p>
          <a:p>
            <a:pPr>
              <a:defRPr/>
            </a:pPr>
            <a:r>
              <a:rPr lang="en-US" sz="3200" dirty="0"/>
              <a:t>Text Chapter </a:t>
            </a:r>
            <a:r>
              <a:rPr lang="en-US" sz="3200" dirty="0" smtClean="0"/>
              <a:t>6.3</a:t>
            </a:r>
          </a:p>
          <a:p>
            <a:pPr>
              <a:defRPr/>
            </a:pPr>
            <a:endParaRPr lang="en-US" sz="3200" dirty="0"/>
          </a:p>
          <a:p>
            <a:pPr>
              <a:defRPr/>
            </a:pPr>
            <a:r>
              <a:rPr lang="en-US" sz="3200" dirty="0" smtClean="0"/>
              <a:t>Yinong Chen</a:t>
            </a:r>
            <a:endParaRPr lang="en-US" sz="3200" dirty="0"/>
          </a:p>
        </p:txBody>
      </p:sp>
      <p:pic>
        <p:nvPicPr>
          <p:cNvPr id="4" name="Picture 8" descr="http://engineering.asu.edu/sites/default/files/shared/downloads/ASU_engineering_RGB_2009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250"/>
            <a:ext cx="2895600" cy="68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The Class Performing the Job (Contd.)</a:t>
            </a:r>
          </a:p>
        </p:txBody>
      </p:sp>
      <p:sp>
        <p:nvSpPr>
          <p:cNvPr id="53251" name="Content Placeholder 2"/>
          <p:cNvSpPr>
            <a:spLocks noGrp="1"/>
          </p:cNvSpPr>
          <p:nvPr>
            <p:ph idx="1"/>
          </p:nvPr>
        </p:nvSpPr>
        <p:spPr>
          <a:xfrm>
            <a:off x="76200" y="1066800"/>
            <a:ext cx="9043988" cy="5791200"/>
          </a:xfrm>
        </p:spPr>
        <p:txBody>
          <a:bodyPr/>
          <a:lstStyle/>
          <a:p>
            <a:pPr marL="0" indent="0">
              <a:buFont typeface="Wingdings" pitchFamily="2" charset="2"/>
              <a:buNone/>
            </a:pPr>
            <a:r>
              <a:rPr lang="en-US" sz="1800" smtClean="0">
                <a:latin typeface="Arial" charset="0"/>
                <a:cs typeface="Arial" charset="0"/>
              </a:rPr>
              <a:t>            sWriter.Write(plainString);</a:t>
            </a:r>
          </a:p>
          <a:p>
            <a:pPr marL="0" indent="0">
              <a:buFont typeface="Wingdings" pitchFamily="2" charset="2"/>
              <a:buNone/>
            </a:pPr>
            <a:r>
              <a:rPr lang="en-US" sz="1800" smtClean="0">
                <a:latin typeface="Arial" charset="0"/>
                <a:cs typeface="Arial" charset="0"/>
              </a:rPr>
              <a:t>            sWriter.Flush(); // Buffer flush is necessary when switching writing modes</a:t>
            </a:r>
          </a:p>
          <a:p>
            <a:pPr marL="0" indent="0">
              <a:buFont typeface="Wingdings" pitchFamily="2" charset="2"/>
              <a:buNone/>
            </a:pPr>
            <a:r>
              <a:rPr lang="en-US" sz="1800" smtClean="0">
                <a:latin typeface="Arial" charset="0"/>
                <a:cs typeface="Arial" charset="0"/>
              </a:rPr>
              <a:t>            cStream.FlushFinalBlock();</a:t>
            </a:r>
          </a:p>
          <a:p>
            <a:pPr marL="0" indent="0">
              <a:buFont typeface="Wingdings" pitchFamily="2" charset="2"/>
              <a:buNone/>
            </a:pPr>
            <a:r>
              <a:rPr lang="en-US" sz="1800" smtClean="0">
                <a:latin typeface="Arial" charset="0"/>
                <a:cs typeface="Arial" charset="0"/>
              </a:rPr>
              <a:t>            return Convert.ToBase64String(mStream.GetBuffer(), 0, (int)mStream.Length);</a:t>
            </a:r>
          </a:p>
          <a:p>
            <a:pPr marL="0" indent="0">
              <a:buFont typeface="Wingdings" pitchFamily="2" charset="2"/>
              <a:buNone/>
            </a:pPr>
            <a:r>
              <a:rPr lang="en-US" sz="1800" smtClean="0">
                <a:latin typeface="Arial" charset="0"/>
                <a:cs typeface="Arial" charset="0"/>
              </a:rPr>
              <a:t>        }</a:t>
            </a:r>
          </a:p>
          <a:p>
            <a:pPr marL="0" indent="0">
              <a:buFont typeface="Wingdings" pitchFamily="2" charset="2"/>
              <a:buNone/>
            </a:pPr>
            <a:r>
              <a:rPr lang="en-US" sz="1800" smtClean="0">
                <a:latin typeface="Arial" charset="0"/>
                <a:cs typeface="Arial" charset="0"/>
              </a:rPr>
              <a:t>        public string </a:t>
            </a:r>
            <a:r>
              <a:rPr lang="en-US" sz="1800" smtClean="0">
                <a:solidFill>
                  <a:srgbClr val="0070C0"/>
                </a:solidFill>
                <a:latin typeface="Arial" charset="0"/>
                <a:cs typeface="Arial" charset="0"/>
              </a:rPr>
              <a:t>Decrypt</a:t>
            </a:r>
            <a:r>
              <a:rPr lang="en-US" sz="1800" smtClean="0">
                <a:latin typeface="Arial" charset="0"/>
                <a:cs typeface="Arial" charset="0"/>
              </a:rPr>
              <a:t>(string encryptedString) { // decryption using DES </a:t>
            </a:r>
          </a:p>
          <a:p>
            <a:pPr marL="0" indent="0">
              <a:buFont typeface="Wingdings" pitchFamily="2" charset="2"/>
              <a:buNone/>
            </a:pPr>
            <a:r>
              <a:rPr lang="en-US" sz="1800" smtClean="0">
                <a:latin typeface="Arial" charset="0"/>
                <a:cs typeface="Arial" charset="0"/>
              </a:rPr>
              <a:t>            if (String.IsNullOrEmpty(encryptedString)) {</a:t>
            </a:r>
          </a:p>
          <a:p>
            <a:pPr marL="0" indent="0">
              <a:buFont typeface="Wingdings" pitchFamily="2" charset="2"/>
              <a:buNone/>
            </a:pPr>
            <a:r>
              <a:rPr lang="en-US" sz="1800" smtClean="0">
                <a:latin typeface="Arial" charset="0"/>
                <a:cs typeface="Arial" charset="0"/>
              </a:rPr>
              <a:t>                throw new ArgumentNullException("The string cannot be empty or null!");</a:t>
            </a:r>
          </a:p>
          <a:p>
            <a:pPr marL="0" indent="0">
              <a:buFont typeface="Wingdings" pitchFamily="2" charset="2"/>
              <a:buNone/>
            </a:pPr>
            <a:r>
              <a:rPr lang="en-US" sz="1800" smtClean="0">
                <a:latin typeface="Arial" charset="0"/>
                <a:cs typeface="Arial" charset="0"/>
              </a:rPr>
              <a:t>            }</a:t>
            </a:r>
          </a:p>
          <a:p>
            <a:pPr marL="0" indent="0">
              <a:buFont typeface="Wingdings" pitchFamily="2" charset="2"/>
              <a:buNone/>
            </a:pPr>
            <a:r>
              <a:rPr lang="en-US" sz="1800" smtClean="0">
                <a:latin typeface="Arial" charset="0"/>
                <a:cs typeface="Arial" charset="0"/>
              </a:rPr>
              <a:t>            SymmetricAlgorithm saProvider = DES.Create(); </a:t>
            </a:r>
          </a:p>
          <a:p>
            <a:pPr marL="0" indent="0">
              <a:buFont typeface="Wingdings" pitchFamily="2" charset="2"/>
              <a:buNone/>
            </a:pPr>
            <a:r>
              <a:rPr lang="en-US" sz="1800" smtClean="0">
                <a:latin typeface="Arial" charset="0"/>
                <a:cs typeface="Arial" charset="0"/>
              </a:rPr>
              <a:t>            MemoryStream memStream = new MemoryStream</a:t>
            </a:r>
          </a:p>
          <a:p>
            <a:pPr marL="0" indent="0">
              <a:buFont typeface="Wingdings" pitchFamily="2" charset="2"/>
              <a:buNone/>
            </a:pPr>
            <a:r>
              <a:rPr lang="en-US" sz="1800" smtClean="0">
                <a:latin typeface="Arial" charset="0"/>
                <a:cs typeface="Arial" charset="0"/>
              </a:rPr>
              <a:t>                    (Convert.FromBase64String(encryptedString));</a:t>
            </a:r>
          </a:p>
          <a:p>
            <a:pPr marL="0" indent="0">
              <a:buFont typeface="Wingdings" pitchFamily="2" charset="2"/>
              <a:buNone/>
            </a:pPr>
            <a:r>
              <a:rPr lang="en-US" sz="1800" smtClean="0">
                <a:latin typeface="Arial" charset="0"/>
                <a:cs typeface="Arial" charset="0"/>
              </a:rPr>
              <a:t>            CryptoStream cStream = new CryptoStream(memStream,</a:t>
            </a:r>
          </a:p>
          <a:p>
            <a:pPr marL="0" indent="0">
              <a:buFont typeface="Wingdings" pitchFamily="2" charset="2"/>
              <a:buNone/>
            </a:pPr>
            <a:r>
              <a:rPr lang="en-US" sz="1800" smtClean="0">
                <a:latin typeface="Arial" charset="0"/>
                <a:cs typeface="Arial" charset="0"/>
              </a:rPr>
              <a:t>                saProvider.CreateDecryptor(seed, seed), CryptoStreamMode.Read);</a:t>
            </a:r>
          </a:p>
          <a:p>
            <a:pPr marL="0" indent="0">
              <a:buFont typeface="Wingdings" pitchFamily="2" charset="2"/>
              <a:buNone/>
            </a:pPr>
            <a:r>
              <a:rPr lang="en-US" sz="1800" smtClean="0">
                <a:latin typeface="Arial" charset="0"/>
                <a:cs typeface="Arial" charset="0"/>
              </a:rPr>
              <a:t>            StreamReader reader = new StreamReader(cStream);</a:t>
            </a:r>
          </a:p>
          <a:p>
            <a:pPr marL="0" indent="0">
              <a:buFont typeface="Wingdings" pitchFamily="2" charset="2"/>
              <a:buNone/>
            </a:pPr>
            <a:r>
              <a:rPr lang="en-US" sz="1800" smtClean="0">
                <a:latin typeface="Arial" charset="0"/>
                <a:cs typeface="Arial" charset="0"/>
              </a:rPr>
              <a:t>            return reader.ReadLine();</a:t>
            </a:r>
          </a:p>
          <a:p>
            <a:pPr marL="0" indent="0">
              <a:buFont typeface="Wingdings" pitchFamily="2" charset="2"/>
              <a:buNone/>
            </a:pPr>
            <a:r>
              <a:rPr lang="en-US" sz="1800" smtClean="0">
                <a:latin typeface="Arial" charset="0"/>
                <a:cs typeface="Arial" charset="0"/>
              </a:rPr>
              <a:t>}   }   }</a:t>
            </a:r>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17962DB-ADB4-4762-9982-B2A83BAAC931}" type="slidenum">
              <a:rPr lang="en-US" b="0" smtClean="0">
                <a:solidFill>
                  <a:schemeClr val="tx2"/>
                </a:solidFill>
              </a:rPr>
              <a:pPr/>
              <a:t>10</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CA" sz="2800" smtClean="0"/>
              <a:t>Encryption and Decryption Service Deployed</a:t>
            </a:r>
            <a:endParaRPr lang="en-US" sz="2800" smtClean="0"/>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D879E37-0E8C-4468-B7D5-C8DA95A3186F}" type="slidenum">
              <a:rPr lang="en-US" b="0" smtClean="0">
                <a:solidFill>
                  <a:schemeClr val="tx2"/>
                </a:solidFill>
              </a:rPr>
              <a:pPr/>
              <a:t>11</a:t>
            </a:fld>
            <a:endParaRPr lang="en-US" b="0" smtClean="0">
              <a:solidFill>
                <a:schemeClr val="tx2"/>
              </a:solidFill>
            </a:endParaRPr>
          </a:p>
        </p:txBody>
      </p:sp>
      <p:sp>
        <p:nvSpPr>
          <p:cNvPr id="54276" name="Rectangle 10"/>
          <p:cNvSpPr>
            <a:spLocks noChangeArrowheads="1"/>
          </p:cNvSpPr>
          <p:nvPr/>
        </p:nvSpPr>
        <p:spPr bwMode="auto">
          <a:xfrm>
            <a:off x="1219200" y="762000"/>
            <a:ext cx="765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http://venus.eas.asu.edu/WSRepository/Services/EncryptionWcf/Service.svc</a:t>
            </a:r>
          </a:p>
        </p:txBody>
      </p:sp>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00138"/>
            <a:ext cx="86106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bwMode="auto">
          <a:xfrm>
            <a:off x="6400800" y="4114800"/>
            <a:ext cx="2133600" cy="1295400"/>
          </a:xfrm>
          <a:prstGeom prst="wedgeRoundRectCallout">
            <a:avLst>
              <a:gd name="adj1" fmla="val -54373"/>
              <a:gd name="adj2" fmla="val -9157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Can we use this service to replace SSL to save the certification 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05B0586-9540-4945-92FD-759E5BD19382}" type="slidenum">
              <a:rPr lang="en-US" b="0" smtClean="0">
                <a:solidFill>
                  <a:schemeClr val="tx2"/>
                </a:solidFill>
              </a:rPr>
              <a:pPr/>
              <a:t>12</a:t>
            </a:fld>
            <a:endParaRPr lang="en-US" b="0" smtClean="0">
              <a:solidFill>
                <a:schemeClr val="tx2"/>
              </a:solidFill>
            </a:endParaRPr>
          </a:p>
        </p:txBody>
      </p:sp>
      <p:sp>
        <p:nvSpPr>
          <p:cNvPr id="39939" name="Rectangle 2"/>
          <p:cNvSpPr>
            <a:spLocks noGrp="1" noChangeArrowheads="1"/>
          </p:cNvSpPr>
          <p:nvPr>
            <p:ph type="title"/>
          </p:nvPr>
        </p:nvSpPr>
        <p:spPr/>
        <p:txBody>
          <a:bodyPr/>
          <a:lstStyle/>
          <a:p>
            <a:pPr eaLnBrk="1" hangingPunct="1"/>
            <a:r>
              <a:rPr lang="en-US" altLang="zh-CN" smtClean="0">
                <a:ea typeface="宋体" pitchFamily="2" charset="-122"/>
              </a:rPr>
              <a:t>WCF Clients</a:t>
            </a:r>
          </a:p>
        </p:txBody>
      </p:sp>
      <p:sp>
        <p:nvSpPr>
          <p:cNvPr id="39940" name="Rectangle 3"/>
          <p:cNvSpPr>
            <a:spLocks noGrp="1" noChangeArrowheads="1"/>
          </p:cNvSpPr>
          <p:nvPr>
            <p:ph type="body" idx="1"/>
          </p:nvPr>
        </p:nvSpPr>
        <p:spPr>
          <a:xfrm>
            <a:off x="533400" y="1143000"/>
            <a:ext cx="8269288" cy="5257800"/>
          </a:xfrm>
        </p:spPr>
        <p:txBody>
          <a:bodyPr/>
          <a:lstStyle/>
          <a:p>
            <a:pPr eaLnBrk="1" hangingPunct="1"/>
            <a:r>
              <a:rPr lang="en-US" altLang="zh-CN" smtClean="0">
                <a:ea typeface="宋体" pitchFamily="2" charset="-122"/>
              </a:rPr>
              <a:t>WCF is used for creating services only;</a:t>
            </a:r>
          </a:p>
          <a:p>
            <a:pPr eaLnBrk="1" hangingPunct="1"/>
            <a:r>
              <a:rPr lang="en-US" altLang="zh-CN" smtClean="0">
                <a:ea typeface="宋体" pitchFamily="2" charset="-122"/>
              </a:rPr>
              <a:t>WCF services can be invoked by any service clients: Console application, ASP .Net application, Workflow application, Silverlight application, etc.</a:t>
            </a:r>
          </a:p>
          <a:p>
            <a:pPr eaLnBrk="1" hangingPunct="1"/>
            <a:r>
              <a:rPr lang="en-US" altLang="zh-CN" smtClean="0">
                <a:ea typeface="宋体" pitchFamily="2" charset="-122"/>
              </a:rPr>
              <a:t>Clients connect to the WCF services through proxy:</a:t>
            </a:r>
          </a:p>
          <a:p>
            <a:pPr lvl="1" eaLnBrk="1" hangingPunct="1"/>
            <a:r>
              <a:rPr lang="en-US" altLang="zh-CN" sz="2400" smtClean="0">
                <a:ea typeface="宋体" pitchFamily="2" charset="-122"/>
              </a:rPr>
              <a:t>Proxy connects to the endpoints</a:t>
            </a:r>
          </a:p>
          <a:p>
            <a:pPr lvl="1" eaLnBrk="1" hangingPunct="1"/>
            <a:r>
              <a:rPr lang="en-US" altLang="zh-CN" sz="2400" smtClean="0">
                <a:ea typeface="宋体" pitchFamily="2" charset="-122"/>
              </a:rPr>
              <a:t>Proxy is generated from service contracts</a:t>
            </a:r>
          </a:p>
          <a:p>
            <a:pPr lvl="1" eaLnBrk="1" hangingPunct="1"/>
            <a:r>
              <a:rPr lang="en-US" altLang="zh-CN" sz="2400" smtClean="0">
                <a:ea typeface="宋体" pitchFamily="2" charset="-122"/>
              </a:rPr>
              <a:t>Client needs to specify what endpoint to invoke for its operations</a:t>
            </a:r>
          </a:p>
          <a:p>
            <a:pPr lvl="1" eaLnBrk="1" hangingPunct="1"/>
            <a:r>
              <a:rPr lang="en-US" sz="2400" smtClean="0"/>
              <a:t>Use “</a:t>
            </a:r>
            <a:r>
              <a:rPr lang="en-US" sz="2400" smtClean="0">
                <a:solidFill>
                  <a:srgbClr val="0000FF"/>
                </a:solidFill>
              </a:rPr>
              <a:t>Add Service Reference</a:t>
            </a:r>
            <a:r>
              <a:rPr lang="en-US" sz="2400" smtClean="0"/>
              <a:t>” to add references to WCF services, instead of using “Add Web Reference”</a:t>
            </a:r>
            <a:endParaRPr lang="en-US" altLang="zh-CN" sz="2400" smtClean="0">
              <a:ea typeface="宋体" pitchFamily="2" charset="-122"/>
            </a:endParaRPr>
          </a:p>
        </p:txBody>
      </p:sp>
    </p:spTree>
    <p:extLst>
      <p:ext uri="{BB962C8B-B14F-4D97-AF65-F5344CB8AC3E}">
        <p14:creationId xmlns:p14="http://schemas.microsoft.com/office/powerpoint/2010/main" val="3955248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914400"/>
            <a:ext cx="62388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2" name="Title 1"/>
          <p:cNvSpPr>
            <a:spLocks noGrp="1"/>
          </p:cNvSpPr>
          <p:nvPr>
            <p:ph type="title"/>
          </p:nvPr>
        </p:nvSpPr>
        <p:spPr/>
        <p:txBody>
          <a:bodyPr/>
          <a:lstStyle/>
          <a:p>
            <a:r>
              <a:rPr lang="en-CA" sz="2800" smtClean="0"/>
              <a:t>Test the Encryption and Decryption Service</a:t>
            </a:r>
            <a:endParaRPr lang="en-US" sz="2800" smtClean="0"/>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21D5EA4-C37E-4EA0-83E0-CD5F4D0E4647}" type="slidenum">
              <a:rPr lang="en-US" b="0" smtClean="0">
                <a:solidFill>
                  <a:schemeClr val="tx2"/>
                </a:solidFill>
              </a:rPr>
              <a:pPr/>
              <a:t>13</a:t>
            </a:fld>
            <a:endParaRPr lang="en-US" b="0" smtClean="0">
              <a:solidFill>
                <a:schemeClr val="tx2"/>
              </a:solidFill>
            </a:endParaRPr>
          </a:p>
        </p:txBody>
      </p:sp>
      <p:sp>
        <p:nvSpPr>
          <p:cNvPr id="2" name="Rectangle 1"/>
          <p:cNvSpPr/>
          <p:nvPr/>
        </p:nvSpPr>
        <p:spPr>
          <a:xfrm>
            <a:off x="223417" y="5791200"/>
            <a:ext cx="3401893" cy="369332"/>
          </a:xfrm>
          <a:prstGeom prst="rect">
            <a:avLst/>
          </a:prstGeom>
        </p:spPr>
        <p:txBody>
          <a:bodyPr wrap="none">
            <a:spAutoFit/>
          </a:bodyPr>
          <a:lstStyle/>
          <a:p>
            <a:r>
              <a:rPr lang="en-US" b="0" dirty="0">
                <a:latin typeface="Shruti" pitchFamily="34" charset="0"/>
                <a:cs typeface="Shruti" pitchFamily="34" charset="0"/>
              </a:rPr>
              <a:t>5SkmzPGZs1g6wYSQzOFFfQ</a:t>
            </a:r>
            <a:r>
              <a:rPr lang="en-US" b="0" dirty="0" smtClean="0">
                <a:latin typeface="Shruti" pitchFamily="34" charset="0"/>
                <a:cs typeface="Shruti" pitchFamily="34" charset="0"/>
              </a:rPr>
              <a:t>==</a:t>
            </a:r>
            <a:endParaRPr lang="en-US" dirty="0">
              <a:latin typeface="Shruti" pitchFamily="34" charset="0"/>
              <a:cs typeface="Shruti" pitchFamily="34" charset="0"/>
            </a:endParaRPr>
          </a:p>
        </p:txBody>
      </p:sp>
      <p:sp>
        <p:nvSpPr>
          <p:cNvPr id="3" name="Rectangle 2"/>
          <p:cNvSpPr/>
          <p:nvPr/>
        </p:nvSpPr>
        <p:spPr>
          <a:xfrm>
            <a:off x="4648200" y="5867400"/>
            <a:ext cx="1122423" cy="369332"/>
          </a:xfrm>
          <a:prstGeom prst="rect">
            <a:avLst/>
          </a:prstGeom>
        </p:spPr>
        <p:txBody>
          <a:bodyPr wrap="none">
            <a:spAutoFit/>
          </a:bodyPr>
          <a:lstStyle/>
          <a:p>
            <a:r>
              <a:rPr lang="en-US" b="0" dirty="0" smtClean="0">
                <a:latin typeface="Shruti" pitchFamily="34" charset="0"/>
                <a:cs typeface="Shruti" pitchFamily="34" charset="0"/>
              </a:rPr>
              <a:t>Password</a:t>
            </a:r>
            <a:endParaRPr lang="en-US" b="0" dirty="0">
              <a:latin typeface="Shruti" pitchFamily="34" charset="0"/>
              <a:cs typeface="Shruti" pitchFamily="34" charset="0"/>
            </a:endParaRPr>
          </a:p>
        </p:txBody>
      </p:sp>
      <p:sp>
        <p:nvSpPr>
          <p:cNvPr id="4" name="Right Arrow 3"/>
          <p:cNvSpPr/>
          <p:nvPr/>
        </p:nvSpPr>
        <p:spPr bwMode="auto">
          <a:xfrm>
            <a:off x="76200" y="5334000"/>
            <a:ext cx="304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124200"/>
            <a:ext cx="33337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ight Arrow 16"/>
          <p:cNvSpPr/>
          <p:nvPr/>
        </p:nvSpPr>
        <p:spPr bwMode="auto">
          <a:xfrm>
            <a:off x="4419600" y="5257800"/>
            <a:ext cx="304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37173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7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wipe(left)">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Endpoints: A-B-C Created in the Client</a:t>
            </a:r>
          </a:p>
        </p:txBody>
      </p:sp>
      <p:sp>
        <p:nvSpPr>
          <p:cNvPr id="41987" name="Content Placeholder 2"/>
          <p:cNvSpPr>
            <a:spLocks noGrp="1"/>
          </p:cNvSpPr>
          <p:nvPr>
            <p:ph idx="1"/>
          </p:nvPr>
        </p:nvSpPr>
        <p:spPr>
          <a:xfrm>
            <a:off x="1143000" y="685800"/>
            <a:ext cx="7924800" cy="5715000"/>
          </a:xfrm>
        </p:spPr>
        <p:txBody>
          <a:bodyPr/>
          <a:lstStyle/>
          <a:p>
            <a:pPr marL="0" indent="0">
              <a:buFont typeface="Wingdings" pitchFamily="2" charset="2"/>
              <a:buNone/>
            </a:pPr>
            <a:r>
              <a:rPr lang="en-US" sz="1600" dirty="0" smtClean="0">
                <a:latin typeface="Arial" charset="0"/>
                <a:cs typeface="Arial" charset="0"/>
              </a:rPr>
              <a:t>&lt;configuration&gt;</a:t>
            </a:r>
          </a:p>
          <a:p>
            <a:pPr marL="0" indent="0">
              <a:buFont typeface="Wingdings" pitchFamily="2" charset="2"/>
              <a:buNone/>
            </a:pPr>
            <a:r>
              <a:rPr lang="en-US" sz="1600" dirty="0" smtClean="0">
                <a:latin typeface="Arial" charset="0"/>
                <a:cs typeface="Arial" charset="0"/>
              </a:rPr>
              <a:t>&lt;</a:t>
            </a:r>
            <a:r>
              <a:rPr lang="en-US" sz="1600" dirty="0" err="1" smtClean="0">
                <a:latin typeface="Arial" charset="0"/>
                <a:cs typeface="Arial" charset="0"/>
              </a:rPr>
              <a:t>system.serviceModel</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&lt;bindings&gt;</a:t>
            </a:r>
          </a:p>
          <a:p>
            <a:pPr marL="0" indent="0">
              <a:buFont typeface="Wingdings" pitchFamily="2" charset="2"/>
              <a:buNone/>
            </a:pPr>
            <a:r>
              <a:rPr lang="en-US" sz="1600" dirty="0" smtClean="0">
                <a:latin typeface="Arial" charset="0"/>
                <a:cs typeface="Arial" charset="0"/>
              </a:rPr>
              <a:t>   &lt;</a:t>
            </a:r>
            <a:r>
              <a:rPr lang="en-US" sz="1600" dirty="0" err="1" smtClean="0">
                <a:latin typeface="Arial" charset="0"/>
                <a:cs typeface="Arial" charset="0"/>
              </a:rPr>
              <a:t>basicHttpBinding</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    &lt;binding name="</a:t>
            </a:r>
            <a:r>
              <a:rPr lang="en-US" sz="1600" dirty="0" err="1" smtClean="0">
                <a:latin typeface="Arial" charset="0"/>
                <a:cs typeface="Arial" charset="0"/>
              </a:rPr>
              <a:t>BasicHttpBinding_IService</a:t>
            </a:r>
            <a:r>
              <a:rPr lang="en-US" sz="1600" dirty="0" smtClean="0">
                <a:latin typeface="Arial" charset="0"/>
                <a:cs typeface="Arial" charset="0"/>
              </a:rPr>
              <a:t>“ &gt;</a:t>
            </a:r>
          </a:p>
          <a:p>
            <a:pPr marL="0" indent="0">
              <a:buFont typeface="Wingdings" pitchFamily="2" charset="2"/>
              <a:buNone/>
            </a:pPr>
            <a:r>
              <a:rPr lang="en-US" sz="1600" dirty="0" smtClean="0">
                <a:latin typeface="Arial" charset="0"/>
                <a:cs typeface="Arial" charset="0"/>
              </a:rPr>
              <a:t>      &lt;security mode="None"&gt;</a:t>
            </a:r>
          </a:p>
          <a:p>
            <a:pPr marL="0" indent="0">
              <a:buFont typeface="Wingdings" pitchFamily="2" charset="2"/>
              <a:buNone/>
            </a:pPr>
            <a:r>
              <a:rPr lang="en-US" sz="1600" dirty="0" smtClean="0">
                <a:latin typeface="Arial" charset="0"/>
                <a:cs typeface="Arial" charset="0"/>
              </a:rPr>
              <a:t>      &lt;transport </a:t>
            </a:r>
            <a:r>
              <a:rPr lang="en-US" sz="1600" dirty="0" err="1" smtClean="0">
                <a:latin typeface="Arial" charset="0"/>
                <a:cs typeface="Arial" charset="0"/>
              </a:rPr>
              <a:t>clientCredentialType</a:t>
            </a:r>
            <a:r>
              <a:rPr lang="en-US" sz="1600" dirty="0" smtClean="0">
                <a:latin typeface="Arial" charset="0"/>
                <a:cs typeface="Arial" charset="0"/>
              </a:rPr>
              <a:t>="None" </a:t>
            </a:r>
            <a:r>
              <a:rPr lang="en-US" sz="1600" dirty="0" err="1" smtClean="0">
                <a:latin typeface="Arial" charset="0"/>
                <a:cs typeface="Arial" charset="0"/>
              </a:rPr>
              <a:t>proxyCredentialType</a:t>
            </a:r>
            <a:r>
              <a:rPr lang="en-US" sz="1600" dirty="0" smtClean="0">
                <a:latin typeface="Arial" charset="0"/>
                <a:cs typeface="Arial" charset="0"/>
              </a:rPr>
              <a:t>="None“ realm="" /&gt;</a:t>
            </a:r>
          </a:p>
          <a:p>
            <a:pPr marL="0" indent="0">
              <a:buFont typeface="Wingdings" pitchFamily="2" charset="2"/>
              <a:buNone/>
            </a:pPr>
            <a:r>
              <a:rPr lang="en-US" sz="1600" dirty="0" smtClean="0">
                <a:latin typeface="Arial" charset="0"/>
                <a:cs typeface="Arial" charset="0"/>
              </a:rPr>
              <a:t>      &lt;message </a:t>
            </a:r>
            <a:r>
              <a:rPr lang="en-US" sz="1600" dirty="0" err="1" smtClean="0">
                <a:latin typeface="Arial" charset="0"/>
                <a:cs typeface="Arial" charset="0"/>
              </a:rPr>
              <a:t>clientCredentialType</a:t>
            </a:r>
            <a:r>
              <a:rPr lang="en-US" sz="1600" dirty="0" smtClean="0">
                <a:latin typeface="Arial" charset="0"/>
                <a:cs typeface="Arial" charset="0"/>
              </a:rPr>
              <a:t>="</a:t>
            </a:r>
            <a:r>
              <a:rPr lang="en-US" sz="1600" dirty="0" err="1" smtClean="0">
                <a:latin typeface="Arial" charset="0"/>
                <a:cs typeface="Arial" charset="0"/>
              </a:rPr>
              <a:t>UserName</a:t>
            </a:r>
            <a:r>
              <a:rPr lang="en-US" sz="1600" dirty="0" smtClean="0">
                <a:latin typeface="Arial" charset="0"/>
                <a:cs typeface="Arial" charset="0"/>
              </a:rPr>
              <a:t>" </a:t>
            </a:r>
            <a:r>
              <a:rPr lang="en-US" sz="1600" dirty="0" err="1" smtClean="0">
                <a:latin typeface="Arial" charset="0"/>
                <a:cs typeface="Arial" charset="0"/>
              </a:rPr>
              <a:t>algorithmSuite</a:t>
            </a:r>
            <a:r>
              <a:rPr lang="en-US" sz="1600" dirty="0" smtClean="0">
                <a:latin typeface="Arial" charset="0"/>
                <a:cs typeface="Arial" charset="0"/>
              </a:rPr>
              <a:t>="Default" /&gt;</a:t>
            </a:r>
          </a:p>
          <a:p>
            <a:pPr marL="0" indent="0">
              <a:buFont typeface="Wingdings" pitchFamily="2" charset="2"/>
              <a:buNone/>
            </a:pPr>
            <a:r>
              <a:rPr lang="en-US" sz="1600" dirty="0" smtClean="0">
                <a:latin typeface="Arial" charset="0"/>
                <a:cs typeface="Arial" charset="0"/>
              </a:rPr>
              <a:t>     &lt;/security&gt;</a:t>
            </a:r>
          </a:p>
          <a:p>
            <a:pPr marL="0" indent="0">
              <a:buFont typeface="Wingdings" pitchFamily="2" charset="2"/>
              <a:buNone/>
            </a:pPr>
            <a:r>
              <a:rPr lang="en-US" sz="1600" dirty="0" smtClean="0">
                <a:latin typeface="Arial" charset="0"/>
                <a:cs typeface="Arial" charset="0"/>
              </a:rPr>
              <a:t>    &lt;/binding&gt;</a:t>
            </a:r>
          </a:p>
          <a:p>
            <a:pPr marL="0" indent="0">
              <a:buFont typeface="Wingdings" pitchFamily="2" charset="2"/>
              <a:buNone/>
            </a:pPr>
            <a:r>
              <a:rPr lang="en-US" sz="1600" dirty="0" smtClean="0">
                <a:latin typeface="Arial" charset="0"/>
                <a:cs typeface="Arial" charset="0"/>
              </a:rPr>
              <a:t>   &lt;/</a:t>
            </a:r>
            <a:r>
              <a:rPr lang="en-US" sz="1600" dirty="0" err="1" smtClean="0">
                <a:latin typeface="Arial" charset="0"/>
                <a:cs typeface="Arial" charset="0"/>
              </a:rPr>
              <a:t>basicHttpBinding</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&lt;/bindings&gt;</a:t>
            </a:r>
          </a:p>
          <a:p>
            <a:pPr marL="0" indent="0">
              <a:buFont typeface="Wingdings" pitchFamily="2" charset="2"/>
              <a:buNone/>
            </a:pPr>
            <a:r>
              <a:rPr lang="en-US" sz="1600" dirty="0" smtClean="0">
                <a:latin typeface="Arial" charset="0"/>
                <a:cs typeface="Arial" charset="0"/>
              </a:rPr>
              <a:t>&lt;client&gt;</a:t>
            </a:r>
          </a:p>
          <a:p>
            <a:pPr marL="0" indent="0">
              <a:buFont typeface="Wingdings" pitchFamily="2" charset="2"/>
              <a:buNone/>
            </a:pPr>
            <a:r>
              <a:rPr lang="en-US" sz="1600" dirty="0" smtClean="0">
                <a:latin typeface="Arial" charset="0"/>
                <a:cs typeface="Arial" charset="0"/>
              </a:rPr>
              <a:t>     </a:t>
            </a:r>
            <a:r>
              <a:rPr lang="en-US" sz="1600" dirty="0" smtClean="0">
                <a:solidFill>
                  <a:srgbClr val="0000FF"/>
                </a:solidFill>
                <a:latin typeface="Arial" charset="0"/>
                <a:cs typeface="Arial" charset="0"/>
              </a:rPr>
              <a:t>&lt;endpoint </a:t>
            </a:r>
          </a:p>
          <a:p>
            <a:pPr marL="0" indent="0">
              <a:buFont typeface="Wingdings" pitchFamily="2" charset="2"/>
              <a:buNone/>
            </a:pPr>
            <a:r>
              <a:rPr lang="en-US" sz="1600" dirty="0" smtClean="0">
                <a:solidFill>
                  <a:srgbClr val="0000FF"/>
                </a:solidFill>
                <a:latin typeface="Arial" charset="0"/>
                <a:cs typeface="Arial" charset="0"/>
              </a:rPr>
              <a:t>         address</a:t>
            </a:r>
            <a:r>
              <a:rPr lang="en-US" sz="1600" dirty="0" smtClean="0">
                <a:latin typeface="Arial" charset="0"/>
                <a:cs typeface="Arial" charset="0"/>
              </a:rPr>
              <a:t>="</a:t>
            </a:r>
            <a:r>
              <a:rPr lang="en-US" sz="1400" dirty="0" smtClean="0">
                <a:latin typeface="Arial" charset="0"/>
                <a:cs typeface="Arial" charset="0"/>
              </a:rPr>
              <a:t>http://venus.eas.asu.edu/</a:t>
            </a:r>
            <a:r>
              <a:rPr lang="en-US" sz="1400" dirty="0" err="1" smtClean="0">
                <a:latin typeface="Arial" charset="0"/>
                <a:cs typeface="Arial" charset="0"/>
              </a:rPr>
              <a:t>WSRepository</a:t>
            </a:r>
            <a:r>
              <a:rPr lang="en-US" sz="1400" dirty="0" smtClean="0">
                <a:latin typeface="Arial" charset="0"/>
                <a:cs typeface="Arial" charset="0"/>
              </a:rPr>
              <a:t>/Services/</a:t>
            </a:r>
            <a:r>
              <a:rPr lang="en-US" sz="1400" dirty="0" err="1" smtClean="0">
                <a:latin typeface="Arial" charset="0"/>
                <a:cs typeface="Arial" charset="0"/>
              </a:rPr>
              <a:t>EncryptionWcf</a:t>
            </a:r>
            <a:r>
              <a:rPr lang="en-US" sz="1400" dirty="0" smtClean="0">
                <a:latin typeface="Arial" charset="0"/>
                <a:cs typeface="Arial" charset="0"/>
              </a:rPr>
              <a:t>/</a:t>
            </a:r>
            <a:r>
              <a:rPr lang="en-US" sz="1400" dirty="0" err="1" smtClean="0">
                <a:latin typeface="Arial" charset="0"/>
                <a:cs typeface="Arial" charset="0"/>
              </a:rPr>
              <a:t>Service.svc</a:t>
            </a:r>
            <a:r>
              <a:rPr lang="en-US" sz="1600" dirty="0" smtClean="0">
                <a:latin typeface="Arial" charset="0"/>
                <a:cs typeface="Arial" charset="0"/>
              </a:rPr>
              <a:t>"</a:t>
            </a:r>
          </a:p>
          <a:p>
            <a:pPr marL="0" indent="0">
              <a:buFont typeface="Wingdings" pitchFamily="2" charset="2"/>
              <a:buNone/>
            </a:pPr>
            <a:r>
              <a:rPr lang="en-US" sz="1600" dirty="0" smtClean="0">
                <a:latin typeface="Arial" charset="0"/>
                <a:cs typeface="Arial" charset="0"/>
              </a:rPr>
              <a:t>         </a:t>
            </a:r>
            <a:r>
              <a:rPr lang="en-US" sz="1600" dirty="0" smtClean="0">
                <a:solidFill>
                  <a:srgbClr val="0000FF"/>
                </a:solidFill>
                <a:latin typeface="Arial" charset="0"/>
                <a:cs typeface="Arial" charset="0"/>
              </a:rPr>
              <a:t>binding</a:t>
            </a:r>
            <a:r>
              <a:rPr lang="en-US" sz="1600" dirty="0" smtClean="0">
                <a:latin typeface="Arial" charset="0"/>
                <a:cs typeface="Arial" charset="0"/>
              </a:rPr>
              <a:t>="</a:t>
            </a:r>
            <a:r>
              <a:rPr lang="en-US" sz="1600" dirty="0" err="1" smtClean="0">
                <a:latin typeface="Arial" charset="0"/>
                <a:cs typeface="Arial" charset="0"/>
              </a:rPr>
              <a:t>basicHttpBinding</a:t>
            </a:r>
            <a:r>
              <a:rPr lang="en-US" sz="1600" dirty="0" smtClean="0">
                <a:latin typeface="Arial" charset="0"/>
                <a:cs typeface="Arial" charset="0"/>
              </a:rPr>
              <a:t>" </a:t>
            </a:r>
            <a:r>
              <a:rPr lang="en-US" sz="1600" dirty="0" err="1" smtClean="0">
                <a:latin typeface="Arial" charset="0"/>
                <a:cs typeface="Arial" charset="0"/>
              </a:rPr>
              <a:t>bindingConfiguration</a:t>
            </a:r>
            <a:r>
              <a:rPr lang="en-US" sz="1600" dirty="0" smtClean="0">
                <a:latin typeface="Arial" charset="0"/>
                <a:cs typeface="Arial" charset="0"/>
              </a:rPr>
              <a:t>="</a:t>
            </a:r>
            <a:r>
              <a:rPr lang="en-US" sz="1600" dirty="0" err="1" smtClean="0">
                <a:latin typeface="Arial" charset="0"/>
                <a:cs typeface="Arial" charset="0"/>
              </a:rPr>
              <a:t>BasicHttpBinding_IService</a:t>
            </a:r>
            <a:r>
              <a:rPr lang="en-US" sz="1600" dirty="0" smtClean="0">
                <a:latin typeface="Arial" charset="0"/>
                <a:cs typeface="Arial" charset="0"/>
              </a:rPr>
              <a:t>"</a:t>
            </a:r>
          </a:p>
          <a:p>
            <a:pPr marL="0" indent="0">
              <a:buFont typeface="Wingdings" pitchFamily="2" charset="2"/>
              <a:buNone/>
            </a:pPr>
            <a:r>
              <a:rPr lang="en-US" sz="1600" dirty="0" smtClean="0">
                <a:latin typeface="Arial" charset="0"/>
                <a:cs typeface="Arial" charset="0"/>
              </a:rPr>
              <a:t>         </a:t>
            </a:r>
            <a:r>
              <a:rPr lang="en-US" sz="1600" dirty="0" smtClean="0">
                <a:solidFill>
                  <a:srgbClr val="0000FF"/>
                </a:solidFill>
                <a:latin typeface="Arial" charset="0"/>
                <a:cs typeface="Arial" charset="0"/>
              </a:rPr>
              <a:t>contract</a:t>
            </a:r>
            <a:r>
              <a:rPr lang="en-US" sz="1600" dirty="0" smtClean="0">
                <a:latin typeface="Arial" charset="0"/>
                <a:cs typeface="Arial" charset="0"/>
              </a:rPr>
              <a:t>="</a:t>
            </a:r>
            <a:r>
              <a:rPr lang="en-US" sz="1600" dirty="0" err="1" smtClean="0">
                <a:latin typeface="Arial" charset="0"/>
                <a:cs typeface="Arial" charset="0"/>
              </a:rPr>
              <a:t>EncryptService.IService</a:t>
            </a:r>
            <a:r>
              <a:rPr lang="en-US" sz="1600" dirty="0" smtClean="0">
                <a:latin typeface="Arial" charset="0"/>
                <a:cs typeface="Arial" charset="0"/>
              </a:rPr>
              <a:t>" name="</a:t>
            </a:r>
            <a:r>
              <a:rPr lang="en-US" sz="1600" dirty="0" err="1" smtClean="0">
                <a:latin typeface="Arial" charset="0"/>
                <a:cs typeface="Arial" charset="0"/>
              </a:rPr>
              <a:t>BasicHttpBinding_IService</a:t>
            </a:r>
            <a:r>
              <a:rPr lang="en-US" sz="1600" dirty="0" smtClean="0">
                <a:latin typeface="Arial" charset="0"/>
                <a:cs typeface="Arial" charset="0"/>
              </a:rPr>
              <a:t>" </a:t>
            </a:r>
          </a:p>
          <a:p>
            <a:pPr marL="0" indent="0">
              <a:buFont typeface="Wingdings" pitchFamily="2" charset="2"/>
              <a:buNone/>
            </a:pPr>
            <a:r>
              <a:rPr lang="en-US" sz="1600" dirty="0" smtClean="0">
                <a:solidFill>
                  <a:srgbClr val="0000FF"/>
                </a:solidFill>
                <a:latin typeface="Arial" charset="0"/>
                <a:cs typeface="Arial" charset="0"/>
              </a:rPr>
              <a:t>     &lt;/endpoint&gt;</a:t>
            </a:r>
          </a:p>
          <a:p>
            <a:pPr marL="0" indent="0">
              <a:buFont typeface="Wingdings" pitchFamily="2" charset="2"/>
              <a:buNone/>
            </a:pPr>
            <a:r>
              <a:rPr lang="en-US" sz="1600" dirty="0" smtClean="0">
                <a:latin typeface="Arial" charset="0"/>
                <a:cs typeface="Arial" charset="0"/>
              </a:rPr>
              <a:t>&lt;/client&gt;</a:t>
            </a:r>
          </a:p>
          <a:p>
            <a:pPr marL="0" indent="0">
              <a:buFont typeface="Wingdings" pitchFamily="2" charset="2"/>
              <a:buNone/>
            </a:pPr>
            <a:r>
              <a:rPr lang="en-US" sz="1600" dirty="0" smtClean="0">
                <a:latin typeface="Arial" charset="0"/>
                <a:cs typeface="Arial" charset="0"/>
              </a:rPr>
              <a:t>&lt;/</a:t>
            </a:r>
            <a:r>
              <a:rPr lang="en-US" sz="1600" dirty="0" err="1" smtClean="0">
                <a:latin typeface="Arial" charset="0"/>
                <a:cs typeface="Arial" charset="0"/>
              </a:rPr>
              <a:t>system.serviceModel</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&lt;/configuration&gt;</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B84F10E-FE24-4DF6-A870-F25CDB5D037C}" type="slidenum">
              <a:rPr lang="en-US" b="0" smtClean="0">
                <a:solidFill>
                  <a:schemeClr val="tx2"/>
                </a:solidFill>
              </a:rPr>
              <a:pPr/>
              <a:t>14</a:t>
            </a:fld>
            <a:endParaRPr lang="en-US" b="0" smtClean="0">
              <a:solidFill>
                <a:schemeClr val="tx2"/>
              </a:solidFill>
            </a:endParaRPr>
          </a:p>
        </p:txBody>
      </p:sp>
    </p:spTree>
    <p:extLst>
      <p:ext uri="{BB962C8B-B14F-4D97-AF65-F5344CB8AC3E}">
        <p14:creationId xmlns:p14="http://schemas.microsoft.com/office/powerpoint/2010/main" val="1124659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Adding a Different Binding Protocol</a:t>
            </a:r>
          </a:p>
        </p:txBody>
      </p:sp>
      <p:sp>
        <p:nvSpPr>
          <p:cNvPr id="430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EC3839B-A69A-4A3F-B4A8-8F580BADBEAB}" type="slidenum">
              <a:rPr lang="en-US" b="0" smtClean="0">
                <a:solidFill>
                  <a:schemeClr val="tx2"/>
                </a:solidFill>
              </a:rPr>
              <a:pPr/>
              <a:t>15</a:t>
            </a:fld>
            <a:endParaRPr lang="en-US" b="0" smtClean="0">
              <a:solidFill>
                <a:schemeClr val="tx2"/>
              </a:solidFill>
            </a:endParaRPr>
          </a:p>
        </p:txBody>
      </p:sp>
      <p:pic>
        <p:nvPicPr>
          <p:cNvPr id="116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38" y="1981200"/>
            <a:ext cx="26193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60007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a:cxnSpLocks noChangeShapeType="1"/>
          </p:cNvCxnSpPr>
          <p:nvPr/>
        </p:nvCxnSpPr>
        <p:spPr bwMode="auto">
          <a:xfrm>
            <a:off x="4343400" y="3179763"/>
            <a:ext cx="2039938" cy="0"/>
          </a:xfrm>
          <a:prstGeom prst="straightConnector1">
            <a:avLst/>
          </a:prstGeom>
          <a:noFill/>
          <a:ln w="2857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3015" name="TextBox 6"/>
          <p:cNvSpPr txBox="1">
            <a:spLocks noChangeArrowheads="1"/>
          </p:cNvSpPr>
          <p:nvPr/>
        </p:nvSpPr>
        <p:spPr bwMode="auto">
          <a:xfrm>
            <a:off x="1066800" y="914400"/>
            <a:ext cx="7299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b="0"/>
              <a:t>In VS Menu: Tools </a:t>
            </a:r>
            <a:r>
              <a:rPr lang="en-US" sz="2400" b="0">
                <a:sym typeface="Wingdings" pitchFamily="2" charset="2"/>
              </a:rPr>
              <a:t> WCF Service Configuration Editor</a:t>
            </a:r>
          </a:p>
          <a:p>
            <a:r>
              <a:rPr lang="en-US" sz="2400" b="0">
                <a:sym typeface="Wingdings" pitchFamily="2" charset="2"/>
              </a:rPr>
              <a:t>Browse to the application and select the Web.Config file</a:t>
            </a:r>
            <a:endParaRPr lang="en-US" sz="2400" b="0"/>
          </a:p>
        </p:txBody>
      </p:sp>
    </p:spTree>
    <p:extLst>
      <p:ext uri="{BB962C8B-B14F-4D97-AF65-F5344CB8AC3E}">
        <p14:creationId xmlns:p14="http://schemas.microsoft.com/office/powerpoint/2010/main" val="326454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wipe(left)">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6738"/>
                                        </p:tgtEl>
                                        <p:attrNameLst>
                                          <p:attrName>style.visibility</p:attrName>
                                        </p:attrNameLst>
                                      </p:cBhvr>
                                      <p:to>
                                        <p:strVal val="visible"/>
                                      </p:to>
                                    </p:set>
                                    <p:animEffect transition="in" filter="wipe(left)">
                                      <p:cBhvr>
                                        <p:cTn id="16"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742950"/>
            <a:ext cx="83058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itle 1"/>
          <p:cNvSpPr>
            <a:spLocks noGrp="1"/>
          </p:cNvSpPr>
          <p:nvPr>
            <p:ph type="title"/>
          </p:nvPr>
        </p:nvSpPr>
        <p:spPr/>
        <p:txBody>
          <a:bodyPr/>
          <a:lstStyle/>
          <a:p>
            <a:r>
              <a:rPr lang="en-US" smtClean="0"/>
              <a:t>Editing the Configuration File</a:t>
            </a:r>
          </a:p>
        </p:txBody>
      </p:sp>
      <p:sp>
        <p:nvSpPr>
          <p:cNvPr id="440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263AD92-8A1C-468F-8D1E-A5644429DDEC}" type="slidenum">
              <a:rPr lang="en-US" b="0" smtClean="0">
                <a:solidFill>
                  <a:schemeClr val="tx2"/>
                </a:solidFill>
              </a:rPr>
              <a:pPr/>
              <a:t>16</a:t>
            </a:fld>
            <a:endParaRPr lang="en-US" b="0" smtClean="0">
              <a:solidFill>
                <a:schemeClr val="tx2"/>
              </a:solidFill>
            </a:endParaRPr>
          </a:p>
        </p:txBody>
      </p:sp>
    </p:spTree>
    <p:extLst>
      <p:ext uri="{BB962C8B-B14F-4D97-AF65-F5344CB8AC3E}">
        <p14:creationId xmlns:p14="http://schemas.microsoft.com/office/powerpoint/2010/main" val="3254474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3"/>
          <p:cNvSpPr>
            <a:spLocks noGrp="1"/>
          </p:cNvSpPr>
          <p:nvPr>
            <p:ph type="subTitle" idx="1"/>
          </p:nvPr>
        </p:nvSpPr>
        <p:spPr>
          <a:xfrm>
            <a:off x="838200" y="2971800"/>
            <a:ext cx="7239000" cy="1752600"/>
          </a:xfrm>
        </p:spPr>
        <p:txBody>
          <a:bodyPr/>
          <a:lstStyle/>
          <a:p>
            <a:pPr>
              <a:defRPr/>
            </a:pPr>
            <a:r>
              <a:rPr lang="en-US" altLang="zh-CN" sz="3200" b="1" dirty="0" smtClean="0">
                <a:solidFill>
                  <a:schemeClr val="folHlink"/>
                </a:solidFill>
                <a:latin typeface="+mj-lt"/>
                <a:ea typeface="+mj-ea"/>
                <a:cs typeface="+mj-cs"/>
              </a:rPr>
              <a:t>Reliable Messaging</a:t>
            </a:r>
            <a:endParaRPr lang="en-US" altLang="zh-CN" sz="3200" b="1" dirty="0" smtClean="0">
              <a:solidFill>
                <a:schemeClr val="folHlink"/>
              </a:solidFill>
            </a:endParaRPr>
          </a:p>
          <a:p>
            <a:pPr>
              <a:defRPr/>
            </a:pPr>
            <a:r>
              <a:rPr lang="en-US" altLang="zh-CN" sz="3200" b="1" dirty="0" smtClean="0">
                <a:solidFill>
                  <a:schemeClr val="folHlink"/>
                </a:solidFill>
                <a:latin typeface="+mj-lt"/>
                <a:ea typeface="+mj-ea"/>
                <a:cs typeface="+mj-cs"/>
              </a:rPr>
              <a:t>(Text Section 6.4)</a:t>
            </a:r>
          </a:p>
        </p:txBody>
      </p:sp>
      <p:grpSp>
        <p:nvGrpSpPr>
          <p:cNvPr id="45059" name="Group 4"/>
          <p:cNvGrpSpPr>
            <a:grpSpLocks/>
          </p:cNvGrpSpPr>
          <p:nvPr/>
        </p:nvGrpSpPr>
        <p:grpSpPr bwMode="auto">
          <a:xfrm>
            <a:off x="217488" y="219075"/>
            <a:ext cx="5802312" cy="674688"/>
            <a:chOff x="76200" y="219075"/>
            <a:chExt cx="6640512" cy="771525"/>
          </a:xfrm>
        </p:grpSpPr>
        <p:pic>
          <p:nvPicPr>
            <p:cNvPr id="450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 y="219075"/>
              <a:ext cx="64579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8" descr="http://engineering.asu.edu/sites/default/files/shared/downloads/ASU_engineering_RGB_2009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22250"/>
              <a:ext cx="323056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76078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B70DD88-8DFB-47E9-A909-BC9DDA70FCE2}" type="slidenum">
              <a:rPr lang="en-US" b="0" smtClean="0">
                <a:solidFill>
                  <a:schemeClr val="tx2"/>
                </a:solidFill>
              </a:rPr>
              <a:pPr/>
              <a:t>18</a:t>
            </a:fld>
            <a:endParaRPr lang="en-US" b="0" smtClean="0">
              <a:solidFill>
                <a:schemeClr val="tx2"/>
              </a:solidFill>
            </a:endParaRPr>
          </a:p>
        </p:txBody>
      </p:sp>
      <p:sp>
        <p:nvSpPr>
          <p:cNvPr id="31747" name="Rectangle 2"/>
          <p:cNvSpPr>
            <a:spLocks noGrp="1" noChangeArrowheads="1"/>
          </p:cNvSpPr>
          <p:nvPr>
            <p:ph type="title"/>
          </p:nvPr>
        </p:nvSpPr>
        <p:spPr/>
        <p:txBody>
          <a:bodyPr/>
          <a:lstStyle/>
          <a:p>
            <a:pPr eaLnBrk="1" hangingPunct="1"/>
            <a:r>
              <a:rPr lang="en-US" smtClean="0"/>
              <a:t>SOA Reliability Issues</a:t>
            </a:r>
          </a:p>
        </p:txBody>
      </p:sp>
      <p:sp>
        <p:nvSpPr>
          <p:cNvPr id="31748" name="Rectangle 3"/>
          <p:cNvSpPr>
            <a:spLocks noGrp="1" noChangeArrowheads="1"/>
          </p:cNvSpPr>
          <p:nvPr>
            <p:ph type="body" idx="1"/>
          </p:nvPr>
        </p:nvSpPr>
        <p:spPr/>
        <p:txBody>
          <a:bodyPr/>
          <a:lstStyle/>
          <a:p>
            <a:pPr eaLnBrk="1" hangingPunct="1">
              <a:buFont typeface="Wingdings" pitchFamily="2" charset="2"/>
              <a:buNone/>
            </a:pPr>
            <a:r>
              <a:rPr lang="en-US" sz="2400" i="1" smtClean="0"/>
              <a:t>	"Web services are not yet widely used because of security concerns. But there's an even bigger roadblock waiting just down the road -- it's called trust. The big issue is "Will the service work correctly every time when I need it?" As yet few are thinking about the issues of testing and certification, we suggest that testing and certification of Web services is not business as usual and that new solutions are needed to provide assurance that services can really be trusted."	</a:t>
            </a:r>
            <a:br>
              <a:rPr lang="en-US" sz="2400" i="1" smtClean="0"/>
            </a:br>
            <a:r>
              <a:rPr lang="en-US" sz="2400" i="1" smtClean="0"/>
              <a:t> -- By CBDi Forum, </a:t>
            </a:r>
            <a:r>
              <a:rPr lang="en-US" altLang="zh-CN" sz="2400" smtClean="0">
                <a:ea typeface="宋体" pitchFamily="2" charset="-122"/>
              </a:rPr>
              <a:t>at &lt;http://searchwebservices.techtarget.com/&gt;, </a:t>
            </a:r>
            <a:r>
              <a:rPr lang="en-US" altLang="zh-CN" sz="2400" i="1" smtClean="0">
                <a:ea typeface="宋体" pitchFamily="2" charset="-122"/>
              </a:rPr>
              <a:t>11 Jul 2002.</a:t>
            </a:r>
            <a:endParaRPr lang="en-US" sz="2400" i="1" smtClean="0"/>
          </a:p>
        </p:txBody>
      </p:sp>
    </p:spTree>
    <p:extLst>
      <p:ext uri="{BB962C8B-B14F-4D97-AF65-F5344CB8AC3E}">
        <p14:creationId xmlns:p14="http://schemas.microsoft.com/office/powerpoint/2010/main" val="1862971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772400" cy="623888"/>
          </a:xfrm>
        </p:spPr>
        <p:txBody>
          <a:bodyPr/>
          <a:lstStyle/>
          <a:p>
            <a:r>
              <a:rPr lang="en-US" sz="2800" dirty="0" smtClean="0"/>
              <a:t>Web Service </a:t>
            </a:r>
            <a:r>
              <a:rPr lang="en-US" sz="2800" dirty="0"/>
              <a:t>Testing, </a:t>
            </a:r>
            <a:r>
              <a:rPr lang="en-US" sz="2800" dirty="0" smtClean="0"/>
              <a:t>as Discussed </a:t>
            </a:r>
            <a:r>
              <a:rPr lang="en-US" sz="2800" dirty="0"/>
              <a:t>in Chapter </a:t>
            </a:r>
            <a:r>
              <a:rPr lang="en-US" sz="2800" dirty="0" smtClean="0"/>
              <a:t>3 </a:t>
            </a:r>
            <a:endParaRPr lang="en-US" sz="2800" dirty="0"/>
          </a:p>
        </p:txBody>
      </p:sp>
      <p:sp>
        <p:nvSpPr>
          <p:cNvPr id="3" name="Content Placeholder 2"/>
          <p:cNvSpPr>
            <a:spLocks noGrp="1"/>
          </p:cNvSpPr>
          <p:nvPr>
            <p:ph idx="1"/>
          </p:nvPr>
        </p:nvSpPr>
        <p:spPr>
          <a:xfrm>
            <a:off x="473670" y="1152150"/>
            <a:ext cx="8481418" cy="4980363"/>
          </a:xfrm>
        </p:spPr>
        <p:txBody>
          <a:bodyPr/>
          <a:lstStyle/>
          <a:p>
            <a:r>
              <a:rPr lang="en-US" dirty="0" smtClean="0"/>
              <a:t>Software testing often takes more effort than software development, and thus there are huge demands on software testing professionals;</a:t>
            </a:r>
          </a:p>
          <a:p>
            <a:r>
              <a:rPr lang="en-US" dirty="0" smtClean="0"/>
              <a:t>Software </a:t>
            </a:r>
            <a:r>
              <a:rPr lang="en-US" dirty="0">
                <a:solidFill>
                  <a:srgbClr val="0000FF"/>
                </a:solidFill>
              </a:rPr>
              <a:t>b</a:t>
            </a:r>
            <a:r>
              <a:rPr lang="en-US" dirty="0" smtClean="0">
                <a:solidFill>
                  <a:srgbClr val="0000FF"/>
                </a:solidFill>
              </a:rPr>
              <a:t>lack-box testing </a:t>
            </a:r>
            <a:r>
              <a:rPr lang="en-US" dirty="0" smtClean="0"/>
              <a:t>vs. </a:t>
            </a:r>
            <a:r>
              <a:rPr lang="en-US" dirty="0" smtClean="0">
                <a:solidFill>
                  <a:srgbClr val="0000FF"/>
                </a:solidFill>
              </a:rPr>
              <a:t>white-box testing</a:t>
            </a:r>
          </a:p>
          <a:p>
            <a:r>
              <a:rPr lang="en-US" dirty="0" smtClean="0"/>
              <a:t>How do we do Web service testing?</a:t>
            </a:r>
          </a:p>
          <a:p>
            <a:pPr lvl="1"/>
            <a:r>
              <a:rPr lang="en-US" sz="2400" dirty="0" smtClean="0"/>
              <a:t>Source code not available: </a:t>
            </a:r>
            <a:r>
              <a:rPr lang="en-US" sz="2400" dirty="0">
                <a:solidFill>
                  <a:srgbClr val="0000FF"/>
                </a:solidFill>
                <a:ea typeface="+mn-ea"/>
                <a:cs typeface="+mn-cs"/>
              </a:rPr>
              <a:t>Black-box Testing</a:t>
            </a:r>
            <a:r>
              <a:rPr lang="en-US" sz="2400" dirty="0" smtClean="0"/>
              <a:t>;</a:t>
            </a:r>
          </a:p>
          <a:p>
            <a:pPr lvl="1"/>
            <a:r>
              <a:rPr lang="en-US" sz="2400" dirty="0" smtClean="0"/>
              <a:t>WSDL file is available: </a:t>
            </a:r>
            <a:r>
              <a:rPr lang="en-US" sz="2400" dirty="0">
                <a:solidFill>
                  <a:srgbClr val="0000FF"/>
                </a:solidFill>
                <a:ea typeface="+mn-ea"/>
                <a:cs typeface="+mn-cs"/>
              </a:rPr>
              <a:t>WSDL analysis to obtain URL, operations, input and output types</a:t>
            </a:r>
            <a:r>
              <a:rPr lang="en-US" sz="2400" dirty="0" smtClean="0"/>
              <a:t>;</a:t>
            </a:r>
          </a:p>
          <a:p>
            <a:pPr lvl="1"/>
            <a:r>
              <a:rPr lang="en-US" sz="2400" dirty="0" smtClean="0"/>
              <a:t>Generate test cases: </a:t>
            </a:r>
            <a:r>
              <a:rPr lang="en-US" sz="2400" dirty="0">
                <a:solidFill>
                  <a:srgbClr val="0000FF"/>
                </a:solidFill>
                <a:ea typeface="+mn-ea"/>
                <a:cs typeface="+mn-cs"/>
              </a:rPr>
              <a:t>based on the input types</a:t>
            </a:r>
            <a:r>
              <a:rPr lang="en-US" sz="2400" dirty="0" smtClean="0"/>
              <a:t>;</a:t>
            </a:r>
          </a:p>
          <a:p>
            <a:pPr lvl="1"/>
            <a:r>
              <a:rPr lang="en-US" sz="2400" dirty="0">
                <a:solidFill>
                  <a:srgbClr val="0000FF"/>
                </a:solidFill>
                <a:ea typeface="+mn-ea"/>
                <a:cs typeface="+mn-cs"/>
              </a:rPr>
              <a:t>Dynamically</a:t>
            </a:r>
            <a:r>
              <a:rPr lang="en-US" sz="2400" dirty="0" smtClean="0"/>
              <a:t> </a:t>
            </a:r>
            <a:r>
              <a:rPr lang="en-US" sz="2400" dirty="0">
                <a:solidFill>
                  <a:srgbClr val="0000FF"/>
                </a:solidFill>
                <a:ea typeface="+mn-ea"/>
                <a:cs typeface="+mn-cs"/>
              </a:rPr>
              <a:t>invoke the Web service</a:t>
            </a:r>
            <a:r>
              <a:rPr lang="en-US" sz="2400" dirty="0" smtClean="0"/>
              <a:t>;</a:t>
            </a:r>
          </a:p>
          <a:p>
            <a:pPr lvl="1"/>
            <a:r>
              <a:rPr lang="en-US" sz="2400" dirty="0">
                <a:solidFill>
                  <a:srgbClr val="0000FF"/>
                </a:solidFill>
                <a:ea typeface="+mn-ea"/>
                <a:cs typeface="+mn-cs"/>
              </a:rPr>
              <a:t>Analyze the return values</a:t>
            </a:r>
          </a:p>
        </p:txBody>
      </p:sp>
      <p:sp>
        <p:nvSpPr>
          <p:cNvPr id="4" name="Slide Number Placeholder 3"/>
          <p:cNvSpPr>
            <a:spLocks noGrp="1"/>
          </p:cNvSpPr>
          <p:nvPr>
            <p:ph type="sldNum" sz="quarter" idx="12"/>
          </p:nvPr>
        </p:nvSpPr>
        <p:spPr/>
        <p:txBody>
          <a:bodyPr/>
          <a:lstStyle/>
          <a:p>
            <a:pPr>
              <a:defRPr/>
            </a:pPr>
            <a:fld id="{1290ECB8-BB57-4FE7-936C-1E527128D12F}" type="slidenum">
              <a:rPr lang="en-US" smtClean="0"/>
              <a:pPr>
                <a:defRPr/>
              </a:pPr>
              <a:t>19</a:t>
            </a:fld>
            <a:endParaRPr lang="en-US"/>
          </a:p>
        </p:txBody>
      </p:sp>
    </p:spTree>
    <p:extLst>
      <p:ext uri="{BB962C8B-B14F-4D97-AF65-F5344CB8AC3E}">
        <p14:creationId xmlns:p14="http://schemas.microsoft.com/office/powerpoint/2010/main" val="368350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smtClean="0"/>
              <a:t>Roadmap of Chapter 6</a:t>
            </a:r>
          </a:p>
        </p:txBody>
      </p:sp>
      <p:sp>
        <p:nvSpPr>
          <p:cNvPr id="4100" name="Rectangle 3"/>
          <p:cNvSpPr>
            <a:spLocks noGrp="1" noChangeArrowheads="1"/>
          </p:cNvSpPr>
          <p:nvPr>
            <p:ph type="body" idx="1"/>
          </p:nvPr>
        </p:nvSpPr>
        <p:spPr>
          <a:xfrm>
            <a:off x="1066800" y="1066800"/>
            <a:ext cx="7848600" cy="5486400"/>
          </a:xfrm>
        </p:spPr>
        <p:txBody>
          <a:bodyPr/>
          <a:lstStyle/>
          <a:p>
            <a:pPr eaLnBrk="1" hangingPunct="1">
              <a:lnSpc>
                <a:spcPct val="110000"/>
              </a:lnSpc>
            </a:pPr>
            <a:r>
              <a:rPr lang="en-US" sz="2400" dirty="0" smtClean="0">
                <a:solidFill>
                  <a:schemeClr val="bg1">
                    <a:lumMod val="50000"/>
                  </a:schemeClr>
                </a:solidFill>
              </a:rPr>
              <a:t>General </a:t>
            </a:r>
            <a:r>
              <a:rPr lang="en-US" sz="2400" dirty="0">
                <a:solidFill>
                  <a:schemeClr val="bg1">
                    <a:lumMod val="50000"/>
                  </a:schemeClr>
                </a:solidFill>
              </a:rPr>
              <a:t>Security </a:t>
            </a:r>
            <a:r>
              <a:rPr lang="en-US" sz="2400" dirty="0" smtClean="0">
                <a:solidFill>
                  <a:schemeClr val="bg1">
                    <a:lumMod val="50000"/>
                  </a:schemeClr>
                </a:solidFill>
              </a:rPr>
              <a:t>&amp; Reliability </a:t>
            </a:r>
            <a:r>
              <a:rPr lang="en-US" sz="2400" dirty="0">
                <a:solidFill>
                  <a:schemeClr val="bg1">
                    <a:lumMod val="50000"/>
                  </a:schemeClr>
                </a:solidFill>
              </a:rPr>
              <a:t>Concepts (Text Section </a:t>
            </a:r>
            <a:r>
              <a:rPr lang="en-US" sz="2400" dirty="0" smtClean="0">
                <a:solidFill>
                  <a:schemeClr val="bg1">
                    <a:lumMod val="50000"/>
                  </a:schemeClr>
                </a:solidFill>
              </a:rPr>
              <a:t>6.1)</a:t>
            </a:r>
            <a:endParaRPr lang="en-US" sz="2400" dirty="0">
              <a:solidFill>
                <a:schemeClr val="bg1">
                  <a:lumMod val="50000"/>
                </a:schemeClr>
              </a:solidFill>
            </a:endParaRPr>
          </a:p>
          <a:p>
            <a:pPr eaLnBrk="1" hangingPunct="1">
              <a:lnSpc>
                <a:spcPct val="110000"/>
              </a:lnSpc>
            </a:pPr>
            <a:r>
              <a:rPr lang="en-US" sz="2400" dirty="0">
                <a:solidFill>
                  <a:schemeClr val="bg1">
                    <a:lumMod val="50000"/>
                  </a:schemeClr>
                </a:solidFill>
              </a:rPr>
              <a:t>IIS </a:t>
            </a:r>
            <a:r>
              <a:rPr lang="en-US" sz="2400" dirty="0" smtClean="0">
                <a:solidFill>
                  <a:schemeClr val="bg1">
                    <a:lumMod val="50000"/>
                  </a:schemeClr>
                </a:solidFill>
              </a:rPr>
              <a:t>Roles and Windows-Based </a:t>
            </a:r>
            <a:r>
              <a:rPr lang="en-US" sz="2400" dirty="0">
                <a:solidFill>
                  <a:schemeClr val="bg1">
                    <a:lumMod val="50000"/>
                  </a:schemeClr>
                </a:solidFill>
              </a:rPr>
              <a:t>Security </a:t>
            </a:r>
            <a:r>
              <a:rPr lang="en-US" sz="2400" dirty="0" smtClean="0">
                <a:solidFill>
                  <a:schemeClr val="bg1">
                    <a:lumMod val="50000"/>
                  </a:schemeClr>
                </a:solidFill>
              </a:rPr>
              <a:t>Mechanism</a:t>
            </a:r>
          </a:p>
          <a:p>
            <a:pPr lvl="1" eaLnBrk="1" hangingPunct="1">
              <a:lnSpc>
                <a:spcPct val="110000"/>
              </a:lnSpc>
            </a:pPr>
            <a:r>
              <a:rPr lang="en-US" sz="2400" dirty="0">
                <a:solidFill>
                  <a:schemeClr val="bg1">
                    <a:lumMod val="50000"/>
                  </a:schemeClr>
                </a:solidFill>
                <a:ea typeface="+mn-ea"/>
                <a:cs typeface="+mn-cs"/>
              </a:rPr>
              <a:t>Case Study: Windows-Based Security Deployment</a:t>
            </a:r>
          </a:p>
          <a:p>
            <a:pPr eaLnBrk="1" hangingPunct="1">
              <a:lnSpc>
                <a:spcPct val="110000"/>
              </a:lnSpc>
            </a:pPr>
            <a:r>
              <a:rPr lang="en-US" sz="2400" dirty="0">
                <a:solidFill>
                  <a:schemeClr val="bg1">
                    <a:lumMod val="50000"/>
                  </a:schemeClr>
                </a:solidFill>
              </a:rPr>
              <a:t>Forms-Based Security</a:t>
            </a:r>
            <a:br>
              <a:rPr lang="en-US" sz="2400" dirty="0">
                <a:solidFill>
                  <a:schemeClr val="bg1">
                    <a:lumMod val="50000"/>
                  </a:schemeClr>
                </a:solidFill>
              </a:rPr>
            </a:br>
            <a:r>
              <a:rPr lang="en-US" sz="2400" dirty="0">
                <a:solidFill>
                  <a:schemeClr val="bg1">
                    <a:lumMod val="50000"/>
                  </a:schemeClr>
                </a:solidFill>
              </a:rPr>
              <a:t>Creating an independent security system for Web access control and resource </a:t>
            </a:r>
            <a:r>
              <a:rPr lang="en-US" sz="2400" dirty="0" smtClean="0">
                <a:solidFill>
                  <a:schemeClr val="bg1">
                    <a:lumMod val="50000"/>
                  </a:schemeClr>
                </a:solidFill>
              </a:rPr>
              <a:t>authorization</a:t>
            </a:r>
          </a:p>
          <a:p>
            <a:pPr lvl="1" eaLnBrk="1" hangingPunct="1">
              <a:lnSpc>
                <a:spcPct val="110000"/>
              </a:lnSpc>
            </a:pPr>
            <a:r>
              <a:rPr lang="en-US" sz="2400" dirty="0" err="1">
                <a:solidFill>
                  <a:schemeClr val="bg1">
                    <a:lumMod val="50000"/>
                  </a:schemeClr>
                </a:solidFill>
                <a:ea typeface="+mn-ea"/>
                <a:cs typeface="+mn-cs"/>
              </a:rPr>
              <a:t>Web.config</a:t>
            </a:r>
            <a:r>
              <a:rPr lang="en-US" sz="2400" dirty="0">
                <a:solidFill>
                  <a:schemeClr val="bg1">
                    <a:lumMod val="50000"/>
                  </a:schemeClr>
                </a:solidFill>
                <a:ea typeface="+mn-ea"/>
                <a:cs typeface="+mn-cs"/>
              </a:rPr>
              <a:t> Support to Forms-Based Security</a:t>
            </a:r>
          </a:p>
          <a:p>
            <a:pPr lvl="1" eaLnBrk="1" hangingPunct="1">
              <a:lnSpc>
                <a:spcPct val="110000"/>
              </a:lnSpc>
            </a:pPr>
            <a:r>
              <a:rPr lang="en-US" sz="2400" dirty="0">
                <a:solidFill>
                  <a:schemeClr val="bg1">
                    <a:lumMod val="50000"/>
                  </a:schemeClr>
                </a:solidFill>
                <a:ea typeface="+mn-ea"/>
                <a:cs typeface="+mn-cs"/>
              </a:rPr>
              <a:t>Access Control with Self-Registration</a:t>
            </a:r>
          </a:p>
          <a:p>
            <a:pPr eaLnBrk="1" hangingPunct="1"/>
            <a:r>
              <a:rPr lang="en-US" altLang="zh-CN" sz="2400" dirty="0">
                <a:solidFill>
                  <a:schemeClr val="bg1">
                    <a:lumMod val="50000"/>
                  </a:schemeClr>
                </a:solidFill>
              </a:rPr>
              <a:t>Secure Socket Layer for Secure HTTP Connection</a:t>
            </a:r>
          </a:p>
          <a:p>
            <a:pPr eaLnBrk="1" hangingPunct="1"/>
            <a:r>
              <a:rPr lang="en-US" altLang="zh-CN" sz="2400" dirty="0">
                <a:ea typeface="SimSun" pitchFamily="2" charset="-122"/>
              </a:rPr>
              <a:t>Data Encryption and </a:t>
            </a:r>
            <a:r>
              <a:rPr lang="en-US" altLang="zh-CN" sz="2400" dirty="0" smtClean="0">
                <a:ea typeface="SimSun" pitchFamily="2" charset="-122"/>
              </a:rPr>
              <a:t>Decryption Service</a:t>
            </a:r>
            <a:endParaRPr lang="en-US" altLang="zh-CN" sz="2400" dirty="0">
              <a:ea typeface="SimSun" pitchFamily="2" charset="-122"/>
            </a:endParaRPr>
          </a:p>
          <a:p>
            <a:pPr eaLnBrk="1" hangingPunct="1"/>
            <a:r>
              <a:rPr lang="en-US" sz="2400" dirty="0" smtClean="0"/>
              <a:t>WS Reliable Messaging</a:t>
            </a:r>
          </a:p>
          <a:p>
            <a:pPr eaLnBrk="1" hangingPunct="1"/>
            <a:endParaRPr lang="en-US" altLang="zh-CN" sz="2400" dirty="0" smtClean="0">
              <a:ea typeface="SimSun" pitchFamily="2" charset="-122"/>
            </a:endParaRPr>
          </a:p>
        </p:txBody>
      </p:sp>
      <p:sp>
        <p:nvSpPr>
          <p:cNvPr id="2" name="Right Arrow 1"/>
          <p:cNvSpPr/>
          <p:nvPr/>
        </p:nvSpPr>
        <p:spPr bwMode="auto">
          <a:xfrm>
            <a:off x="571500" y="5181600"/>
            <a:ext cx="381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00580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C97567C-C41E-4410-BFDE-D7A795D8542E}" type="slidenum">
              <a:rPr lang="en-US" b="0" smtClean="0">
                <a:solidFill>
                  <a:schemeClr val="tx2"/>
                </a:solidFill>
              </a:rPr>
              <a:pPr/>
              <a:t>20</a:t>
            </a:fld>
            <a:endParaRPr lang="en-US" b="0" smtClean="0">
              <a:solidFill>
                <a:schemeClr val="tx2"/>
              </a:solidFill>
            </a:endParaRPr>
          </a:p>
        </p:txBody>
      </p:sp>
      <p:sp>
        <p:nvSpPr>
          <p:cNvPr id="32771" name="Rectangle 2"/>
          <p:cNvSpPr>
            <a:spLocks noGrp="1" noChangeArrowheads="1"/>
          </p:cNvSpPr>
          <p:nvPr>
            <p:ph type="title"/>
          </p:nvPr>
        </p:nvSpPr>
        <p:spPr/>
        <p:txBody>
          <a:bodyPr/>
          <a:lstStyle/>
          <a:p>
            <a:pPr eaLnBrk="1" hangingPunct="1"/>
            <a:r>
              <a:rPr lang="en-US" dirty="0" smtClean="0"/>
              <a:t>WS-RM: </a:t>
            </a:r>
            <a:r>
              <a:rPr lang="en-US" dirty="0" err="1" smtClean="0"/>
              <a:t>ReliableMessaging</a:t>
            </a:r>
            <a:r>
              <a:rPr lang="en-US" dirty="0" smtClean="0"/>
              <a:t> and Others </a:t>
            </a:r>
          </a:p>
        </p:txBody>
      </p:sp>
      <p:sp>
        <p:nvSpPr>
          <p:cNvPr id="32772" name="Rectangle 3"/>
          <p:cNvSpPr>
            <a:spLocks noGrp="1" noChangeArrowheads="1"/>
          </p:cNvSpPr>
          <p:nvPr>
            <p:ph type="body" idx="1"/>
          </p:nvPr>
        </p:nvSpPr>
        <p:spPr>
          <a:xfrm>
            <a:off x="685800" y="1371600"/>
            <a:ext cx="8269288" cy="4760913"/>
          </a:xfrm>
        </p:spPr>
        <p:txBody>
          <a:bodyPr/>
          <a:lstStyle/>
          <a:p>
            <a:pPr eaLnBrk="1" hangingPunct="1"/>
            <a:r>
              <a:rPr lang="en-US" sz="2400" dirty="0" smtClean="0">
                <a:solidFill>
                  <a:srgbClr val="0000FF"/>
                </a:solidFill>
              </a:rPr>
              <a:t>WS-</a:t>
            </a:r>
            <a:r>
              <a:rPr lang="en-US" sz="2400" dirty="0" err="1" smtClean="0">
                <a:solidFill>
                  <a:srgbClr val="0000FF"/>
                </a:solidFill>
              </a:rPr>
              <a:t>ReliableMessaging</a:t>
            </a:r>
            <a:r>
              <a:rPr lang="en-US" sz="2400" dirty="0" smtClean="0">
                <a:solidFill>
                  <a:srgbClr val="0000FF"/>
                </a:solidFill>
              </a:rPr>
              <a:t> </a:t>
            </a:r>
            <a:r>
              <a:rPr lang="en-US" sz="2400" dirty="0" smtClean="0"/>
              <a:t>(WS-RM) deals with faults at the message level, including</a:t>
            </a:r>
          </a:p>
          <a:p>
            <a:pPr lvl="1" eaLnBrk="1" hangingPunct="1"/>
            <a:r>
              <a:rPr lang="en-US" sz="2400" dirty="0" smtClean="0"/>
              <a:t>Lost messages</a:t>
            </a:r>
          </a:p>
          <a:p>
            <a:pPr lvl="1" eaLnBrk="1" hangingPunct="1"/>
            <a:r>
              <a:rPr lang="en-US" sz="2400" dirty="0" smtClean="0"/>
              <a:t>Duplicated messages</a:t>
            </a:r>
          </a:p>
          <a:p>
            <a:pPr lvl="1" eaLnBrk="1" hangingPunct="1"/>
            <a:r>
              <a:rPr lang="en-US" sz="2400" dirty="0" smtClean="0"/>
              <a:t>Messages received out of order</a:t>
            </a:r>
          </a:p>
          <a:p>
            <a:pPr lvl="1" eaLnBrk="1" hangingPunct="1"/>
            <a:r>
              <a:rPr lang="en-US" sz="2400" dirty="0" smtClean="0"/>
              <a:t>Suitable in the scenarios where both parties are online</a:t>
            </a:r>
          </a:p>
          <a:p>
            <a:pPr eaLnBrk="1" hangingPunct="1"/>
            <a:r>
              <a:rPr lang="en-US" sz="2400" dirty="0" smtClean="0"/>
              <a:t>Message Queuing, e.g., MSMQ: </a:t>
            </a:r>
          </a:p>
          <a:p>
            <a:pPr lvl="1" eaLnBrk="1" hangingPunct="1"/>
            <a:r>
              <a:rPr lang="en-US" sz="2400" dirty="0" smtClean="0"/>
              <a:t>Ensure reliable communication between the sender and the receiver.</a:t>
            </a:r>
          </a:p>
          <a:p>
            <a:pPr lvl="1" eaLnBrk="1" hangingPunct="1"/>
            <a:r>
              <a:rPr lang="en-US" sz="2400" dirty="0" smtClean="0"/>
              <a:t>Suitable in the scenarios where the receiver may be offline</a:t>
            </a:r>
          </a:p>
          <a:p>
            <a:pPr eaLnBrk="1" hangingPunct="1"/>
            <a:r>
              <a:rPr lang="en-US" sz="2400" dirty="0" smtClean="0"/>
              <a:t>Transactions for enterprise application</a:t>
            </a:r>
          </a:p>
          <a:p>
            <a:pPr eaLnBrk="1" hangingPunct="1"/>
            <a:endParaRPr lang="en-US" sz="2400" dirty="0" smtClean="0"/>
          </a:p>
          <a:p>
            <a:pPr lvl="1" eaLnBrk="1" hangingPunct="1"/>
            <a:endParaRPr lang="en-US" sz="2400" dirty="0" smtClean="0"/>
          </a:p>
        </p:txBody>
      </p:sp>
    </p:spTree>
    <p:extLst>
      <p:ext uri="{BB962C8B-B14F-4D97-AF65-F5344CB8AC3E}">
        <p14:creationId xmlns:p14="http://schemas.microsoft.com/office/powerpoint/2010/main" val="1834664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CE7618D-6215-4C5D-9471-86815FEFD63A}" type="slidenum">
              <a:rPr lang="en-US" b="0" smtClean="0">
                <a:solidFill>
                  <a:schemeClr val="tx2"/>
                </a:solidFill>
              </a:rPr>
              <a:pPr/>
              <a:t>21</a:t>
            </a:fld>
            <a:endParaRPr lang="en-US" b="0" smtClean="0">
              <a:solidFill>
                <a:schemeClr val="tx2"/>
              </a:solidFill>
            </a:endParaRPr>
          </a:p>
        </p:txBody>
      </p:sp>
      <p:sp>
        <p:nvSpPr>
          <p:cNvPr id="33795" name="Rectangle 2"/>
          <p:cNvSpPr>
            <a:spLocks noGrp="1" noChangeArrowheads="1"/>
          </p:cNvSpPr>
          <p:nvPr>
            <p:ph type="title"/>
          </p:nvPr>
        </p:nvSpPr>
        <p:spPr/>
        <p:txBody>
          <a:bodyPr/>
          <a:lstStyle/>
          <a:p>
            <a:pPr eaLnBrk="1" hangingPunct="1"/>
            <a:r>
              <a:rPr lang="en-US" dirty="0" smtClean="0"/>
              <a:t>WS-</a:t>
            </a:r>
            <a:r>
              <a:rPr lang="en-US" dirty="0" err="1" smtClean="0"/>
              <a:t>ReliableMessaging</a:t>
            </a:r>
            <a:r>
              <a:rPr lang="en-US" dirty="0" smtClean="0"/>
              <a:t> (WS-RM)</a:t>
            </a:r>
          </a:p>
        </p:txBody>
      </p:sp>
      <p:sp>
        <p:nvSpPr>
          <p:cNvPr id="33796" name="Rectangle 3"/>
          <p:cNvSpPr>
            <a:spLocks noGrp="1" noChangeArrowheads="1"/>
          </p:cNvSpPr>
          <p:nvPr>
            <p:ph type="body" idx="1"/>
          </p:nvPr>
        </p:nvSpPr>
        <p:spPr>
          <a:xfrm>
            <a:off x="685800" y="1371600"/>
            <a:ext cx="8269288" cy="4608513"/>
          </a:xfrm>
        </p:spPr>
        <p:txBody>
          <a:bodyPr/>
          <a:lstStyle/>
          <a:p>
            <a:pPr eaLnBrk="1" hangingPunct="1">
              <a:lnSpc>
                <a:spcPct val="90000"/>
              </a:lnSpc>
              <a:buFont typeface="Wingdings" pitchFamily="2" charset="2"/>
              <a:buNone/>
              <a:tabLst>
                <a:tab pos="4291013" algn="l"/>
              </a:tabLst>
            </a:pPr>
            <a:r>
              <a:rPr lang="en-US" sz="2400" smtClean="0"/>
              <a:t>WS-RM Adoption Among Leading Vendors	(Data 2007)</a:t>
            </a:r>
          </a:p>
          <a:p>
            <a:pPr eaLnBrk="1" hangingPunct="1">
              <a:lnSpc>
                <a:spcPct val="90000"/>
              </a:lnSpc>
              <a:buFont typeface="Wingdings" pitchFamily="2" charset="2"/>
              <a:buNone/>
              <a:tabLst>
                <a:tab pos="4291013" algn="l"/>
              </a:tabLst>
            </a:pPr>
            <a:r>
              <a:rPr lang="en-US" sz="2400" b="1" smtClean="0"/>
              <a:t>Company/Platform	WS-RM Support	</a:t>
            </a:r>
          </a:p>
          <a:p>
            <a:pPr eaLnBrk="1" hangingPunct="1">
              <a:lnSpc>
                <a:spcPct val="90000"/>
              </a:lnSpc>
              <a:buFont typeface="Wingdings" pitchFamily="2" charset="2"/>
              <a:buNone/>
              <a:tabLst>
                <a:tab pos="4291013" algn="l"/>
              </a:tabLst>
            </a:pPr>
            <a:r>
              <a:rPr lang="en-US" sz="2400" smtClean="0"/>
              <a:t>Microsoft WCF	Yes	</a:t>
            </a:r>
          </a:p>
          <a:p>
            <a:pPr eaLnBrk="1" hangingPunct="1">
              <a:lnSpc>
                <a:spcPct val="90000"/>
              </a:lnSpc>
              <a:buFont typeface="Wingdings" pitchFamily="2" charset="2"/>
              <a:buNone/>
              <a:tabLst>
                <a:tab pos="4291013" algn="l"/>
              </a:tabLst>
            </a:pPr>
            <a:r>
              <a:rPr lang="en-US" sz="2400" smtClean="0"/>
              <a:t>IBM, ETTK—AlphaWorks	Yes</a:t>
            </a:r>
          </a:p>
          <a:p>
            <a:pPr eaLnBrk="1" hangingPunct="1">
              <a:lnSpc>
                <a:spcPct val="90000"/>
              </a:lnSpc>
              <a:buFont typeface="Wingdings" pitchFamily="2" charset="2"/>
              <a:buNone/>
              <a:tabLst>
                <a:tab pos="4291013" algn="l"/>
              </a:tabLst>
            </a:pPr>
            <a:r>
              <a:rPr lang="en-US" sz="2400" smtClean="0"/>
              <a:t>Oracle SOA Suite	Yes	</a:t>
            </a:r>
          </a:p>
          <a:p>
            <a:pPr eaLnBrk="1" hangingPunct="1">
              <a:lnSpc>
                <a:spcPct val="90000"/>
              </a:lnSpc>
              <a:buFont typeface="Wingdings" pitchFamily="2" charset="2"/>
              <a:buNone/>
              <a:tabLst>
                <a:tab pos="4291013" algn="l"/>
              </a:tabLst>
            </a:pPr>
            <a:r>
              <a:rPr lang="en-US" sz="2400" smtClean="0"/>
              <a:t>BEA, WebLogic 9.0	Yes	</a:t>
            </a:r>
          </a:p>
          <a:p>
            <a:pPr eaLnBrk="1" hangingPunct="1">
              <a:lnSpc>
                <a:spcPct val="90000"/>
              </a:lnSpc>
              <a:buFont typeface="Wingdings" pitchFamily="2" charset="2"/>
              <a:buNone/>
              <a:tabLst>
                <a:tab pos="4291013" algn="l"/>
              </a:tabLst>
            </a:pPr>
            <a:r>
              <a:rPr lang="en-US" sz="2400" smtClean="0"/>
              <a:t>Cape Clear	Yes	</a:t>
            </a:r>
          </a:p>
          <a:p>
            <a:pPr eaLnBrk="1" hangingPunct="1">
              <a:lnSpc>
                <a:spcPct val="90000"/>
              </a:lnSpc>
              <a:buFont typeface="Wingdings" pitchFamily="2" charset="2"/>
              <a:buNone/>
              <a:tabLst>
                <a:tab pos="4291013" algn="l"/>
              </a:tabLst>
            </a:pPr>
            <a:r>
              <a:rPr lang="en-US" sz="2400" smtClean="0"/>
              <a:t>Systinet	Yes	</a:t>
            </a:r>
          </a:p>
          <a:p>
            <a:pPr eaLnBrk="1" hangingPunct="1">
              <a:lnSpc>
                <a:spcPct val="90000"/>
              </a:lnSpc>
              <a:buFont typeface="Wingdings" pitchFamily="2" charset="2"/>
              <a:buNone/>
              <a:tabLst>
                <a:tab pos="4291013" algn="l"/>
              </a:tabLst>
            </a:pPr>
            <a:r>
              <a:rPr lang="en-US" sz="2400" smtClean="0"/>
              <a:t>Blue Titan	Yes	</a:t>
            </a:r>
          </a:p>
          <a:p>
            <a:pPr eaLnBrk="1" hangingPunct="1">
              <a:lnSpc>
                <a:spcPct val="90000"/>
              </a:lnSpc>
              <a:buFont typeface="Wingdings" pitchFamily="2" charset="2"/>
              <a:buNone/>
              <a:tabLst>
                <a:tab pos="4291013" algn="l"/>
              </a:tabLst>
            </a:pPr>
            <a:r>
              <a:rPr lang="en-US" sz="2400" smtClean="0"/>
              <a:t>Apache Axis 1.3 Sandesha	Yes	</a:t>
            </a:r>
          </a:p>
          <a:p>
            <a:pPr eaLnBrk="1" hangingPunct="1">
              <a:lnSpc>
                <a:spcPct val="90000"/>
              </a:lnSpc>
              <a:buFont typeface="Wingdings" pitchFamily="2" charset="2"/>
              <a:buNone/>
              <a:tabLst>
                <a:tab pos="4291013" algn="l"/>
              </a:tabLst>
            </a:pPr>
            <a:r>
              <a:rPr lang="en-US" sz="2400" smtClean="0"/>
              <a:t>Sonic	In Development	</a:t>
            </a:r>
          </a:p>
          <a:p>
            <a:pPr eaLnBrk="1" hangingPunct="1">
              <a:lnSpc>
                <a:spcPct val="90000"/>
              </a:lnSpc>
              <a:buFont typeface="Wingdings" pitchFamily="2" charset="2"/>
              <a:buNone/>
              <a:tabLst>
                <a:tab pos="4291013" algn="l"/>
              </a:tabLst>
            </a:pPr>
            <a:r>
              <a:rPr lang="en-US" sz="2400" smtClean="0"/>
              <a:t>Tibco	In Development	</a:t>
            </a:r>
          </a:p>
        </p:txBody>
      </p:sp>
      <p:sp>
        <p:nvSpPr>
          <p:cNvPr id="33797" name="Line 4"/>
          <p:cNvSpPr>
            <a:spLocks noChangeShapeType="1"/>
          </p:cNvSpPr>
          <p:nvPr/>
        </p:nvSpPr>
        <p:spPr bwMode="auto">
          <a:xfrm>
            <a:off x="685800" y="18288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8" name="Line 5"/>
          <p:cNvSpPr>
            <a:spLocks noChangeShapeType="1"/>
          </p:cNvSpPr>
          <p:nvPr/>
        </p:nvSpPr>
        <p:spPr bwMode="auto">
          <a:xfrm>
            <a:off x="685800" y="22098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9" name="Line 6"/>
          <p:cNvSpPr>
            <a:spLocks noChangeShapeType="1"/>
          </p:cNvSpPr>
          <p:nvPr/>
        </p:nvSpPr>
        <p:spPr bwMode="auto">
          <a:xfrm>
            <a:off x="4572000" y="1828800"/>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7"/>
          <p:cNvSpPr>
            <a:spLocks noChangeShapeType="1"/>
          </p:cNvSpPr>
          <p:nvPr/>
        </p:nvSpPr>
        <p:spPr bwMode="auto">
          <a:xfrm>
            <a:off x="685800" y="62484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42772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391E939-F7D4-4280-BD25-1DCCCFC2F2EB}" type="slidenum">
              <a:rPr lang="en-US" b="0" smtClean="0">
                <a:solidFill>
                  <a:schemeClr val="tx2"/>
                </a:solidFill>
              </a:rPr>
              <a:pPr/>
              <a:t>22</a:t>
            </a:fld>
            <a:endParaRPr lang="en-US" b="0" smtClean="0">
              <a:solidFill>
                <a:schemeClr val="tx2"/>
              </a:solidFill>
            </a:endParaRPr>
          </a:p>
        </p:txBody>
      </p:sp>
      <p:sp>
        <p:nvSpPr>
          <p:cNvPr id="34819" name="Rectangle 2"/>
          <p:cNvSpPr>
            <a:spLocks noGrp="1" noChangeArrowheads="1"/>
          </p:cNvSpPr>
          <p:nvPr>
            <p:ph type="title"/>
          </p:nvPr>
        </p:nvSpPr>
        <p:spPr/>
        <p:txBody>
          <a:bodyPr/>
          <a:lstStyle/>
          <a:p>
            <a:pPr eaLnBrk="1" hangingPunct="1"/>
            <a:r>
              <a:rPr lang="en-US" dirty="0" smtClean="0"/>
              <a:t>WS-</a:t>
            </a:r>
            <a:r>
              <a:rPr lang="en-US" dirty="0" err="1" smtClean="0"/>
              <a:t>ReliableMessaging</a:t>
            </a:r>
            <a:r>
              <a:rPr lang="en-US" dirty="0" smtClean="0"/>
              <a:t> Features</a:t>
            </a:r>
          </a:p>
        </p:txBody>
      </p:sp>
      <p:sp>
        <p:nvSpPr>
          <p:cNvPr id="34820" name="Rectangle 3"/>
          <p:cNvSpPr>
            <a:spLocks noGrp="1" noChangeArrowheads="1"/>
          </p:cNvSpPr>
          <p:nvPr>
            <p:ph type="body" idx="1"/>
          </p:nvPr>
        </p:nvSpPr>
        <p:spPr>
          <a:xfrm>
            <a:off x="533400" y="1524000"/>
            <a:ext cx="8421688" cy="4608513"/>
          </a:xfrm>
        </p:spPr>
        <p:txBody>
          <a:bodyPr/>
          <a:lstStyle/>
          <a:p>
            <a:pPr eaLnBrk="1" hangingPunct="1">
              <a:lnSpc>
                <a:spcPct val="90000"/>
              </a:lnSpc>
              <a:buFont typeface="Wingdings" pitchFamily="2" charset="2"/>
              <a:buNone/>
            </a:pPr>
            <a:r>
              <a:rPr lang="en-US" smtClean="0"/>
              <a:t>WS-RM specification defines the following reliability features	</a:t>
            </a:r>
          </a:p>
          <a:p>
            <a:pPr eaLnBrk="1" hangingPunct="1">
              <a:lnSpc>
                <a:spcPct val="90000"/>
              </a:lnSpc>
            </a:pPr>
            <a:r>
              <a:rPr lang="en-US" smtClean="0"/>
              <a:t>Guaranteed message delivery, or </a:t>
            </a:r>
            <a:r>
              <a:rPr lang="en-US" smtClean="0">
                <a:solidFill>
                  <a:srgbClr val="0000FF"/>
                </a:solidFill>
              </a:rPr>
              <a:t>At-Least-Once</a:t>
            </a:r>
            <a:r>
              <a:rPr lang="en-US" smtClean="0"/>
              <a:t> delivery semantics	</a:t>
            </a:r>
          </a:p>
          <a:p>
            <a:pPr eaLnBrk="1" hangingPunct="1">
              <a:lnSpc>
                <a:spcPct val="90000"/>
              </a:lnSpc>
            </a:pPr>
            <a:r>
              <a:rPr lang="en-US" smtClean="0"/>
              <a:t>Guaranteed message duplicate elimination, or </a:t>
            </a:r>
            <a:br>
              <a:rPr lang="en-US" smtClean="0"/>
            </a:br>
            <a:r>
              <a:rPr lang="en-US" smtClean="0">
                <a:solidFill>
                  <a:srgbClr val="0000FF"/>
                </a:solidFill>
              </a:rPr>
              <a:t>At-Most-Once</a:t>
            </a:r>
            <a:r>
              <a:rPr lang="en-US" smtClean="0"/>
              <a:t> delivery semantics	</a:t>
            </a:r>
          </a:p>
          <a:p>
            <a:pPr eaLnBrk="1" hangingPunct="1">
              <a:lnSpc>
                <a:spcPct val="90000"/>
              </a:lnSpc>
            </a:pPr>
            <a:r>
              <a:rPr lang="en-US" smtClean="0"/>
              <a:t>Guaranteed message delivery and duplicate elimination, or </a:t>
            </a:r>
            <a:r>
              <a:rPr lang="en-US" smtClean="0">
                <a:solidFill>
                  <a:srgbClr val="0000FF"/>
                </a:solidFill>
              </a:rPr>
              <a:t>Exactly-Once</a:t>
            </a:r>
            <a:r>
              <a:rPr lang="en-US" smtClean="0"/>
              <a:t> delivery semantics	</a:t>
            </a:r>
          </a:p>
          <a:p>
            <a:pPr eaLnBrk="1" hangingPunct="1">
              <a:lnSpc>
                <a:spcPct val="90000"/>
              </a:lnSpc>
            </a:pPr>
            <a:r>
              <a:rPr lang="en-US" smtClean="0"/>
              <a:t>Guaranteed </a:t>
            </a:r>
            <a:r>
              <a:rPr lang="en-US" smtClean="0">
                <a:solidFill>
                  <a:srgbClr val="0000FF"/>
                </a:solidFill>
              </a:rPr>
              <a:t>message ordering </a:t>
            </a:r>
            <a:r>
              <a:rPr lang="en-US" smtClean="0"/>
              <a:t>for delivery within a group of messages	</a:t>
            </a:r>
          </a:p>
        </p:txBody>
      </p:sp>
    </p:spTree>
    <p:extLst>
      <p:ext uri="{BB962C8B-B14F-4D97-AF65-F5344CB8AC3E}">
        <p14:creationId xmlns:p14="http://schemas.microsoft.com/office/powerpoint/2010/main" val="9543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620000" cy="521680"/>
          </a:xfrm>
        </p:spPr>
        <p:txBody>
          <a:bodyPr/>
          <a:lstStyle/>
          <a:p>
            <a:r>
              <a:rPr lang="en-US" sz="2800" dirty="0" smtClean="0"/>
              <a:t>WS-</a:t>
            </a:r>
            <a:r>
              <a:rPr lang="en-US" sz="2800" dirty="0" err="1" smtClean="0"/>
              <a:t>ReliableMessaging</a:t>
            </a:r>
            <a:r>
              <a:rPr lang="en-US" sz="2800" dirty="0" smtClean="0"/>
              <a:t> Protocol</a:t>
            </a:r>
            <a:endParaRPr lang="en-US" sz="2800" dirty="0"/>
          </a:p>
        </p:txBody>
      </p:sp>
      <p:sp>
        <p:nvSpPr>
          <p:cNvPr id="4" name="Slide Number Placeholder 3"/>
          <p:cNvSpPr>
            <a:spLocks noGrp="1"/>
          </p:cNvSpPr>
          <p:nvPr>
            <p:ph type="sldNum" sz="quarter" idx="12"/>
          </p:nvPr>
        </p:nvSpPr>
        <p:spPr>
          <a:xfrm>
            <a:off x="76200" y="0"/>
            <a:ext cx="685800" cy="457200"/>
          </a:xfrm>
        </p:spPr>
        <p:txBody>
          <a:bodyPr/>
          <a:lstStyle/>
          <a:p>
            <a:pPr>
              <a:defRPr/>
            </a:pPr>
            <a:fld id="{78CD6058-D0E1-493A-BDFB-8C6C4E958E4D}" type="slidenum">
              <a:rPr lang="en-US" smtClean="0"/>
              <a:pPr>
                <a:defRPr/>
              </a:pPr>
              <a:t>23</a:t>
            </a:fld>
            <a:endParaRPr lang="en-US" dirty="0"/>
          </a:p>
        </p:txBody>
      </p:sp>
      <p:grpSp>
        <p:nvGrpSpPr>
          <p:cNvPr id="25" name="Group 24"/>
          <p:cNvGrpSpPr/>
          <p:nvPr/>
        </p:nvGrpSpPr>
        <p:grpSpPr>
          <a:xfrm>
            <a:off x="651986" y="990600"/>
            <a:ext cx="3920014" cy="533400"/>
            <a:chOff x="2590800" y="1066800"/>
            <a:chExt cx="4114800" cy="533400"/>
          </a:xfrm>
        </p:grpSpPr>
        <p:sp>
          <p:nvSpPr>
            <p:cNvPr id="30" name="Left-Right Arrow 29"/>
            <p:cNvSpPr/>
            <p:nvPr/>
          </p:nvSpPr>
          <p:spPr bwMode="auto">
            <a:xfrm>
              <a:off x="2590800" y="1066800"/>
              <a:ext cx="4114800" cy="533400"/>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a:xfrm>
              <a:off x="2986713" y="1154668"/>
              <a:ext cx="3185487" cy="369332"/>
            </a:xfrm>
            <a:prstGeom prst="rect">
              <a:avLst/>
            </a:prstGeom>
          </p:spPr>
          <p:txBody>
            <a:bodyPr wrap="none">
              <a:spAutoFit/>
            </a:bodyPr>
            <a:lstStyle/>
            <a:p>
              <a:r>
                <a:rPr lang="en-US" b="0" dirty="0" smtClean="0"/>
                <a:t>Establish Protocol Preconditions</a:t>
              </a:r>
              <a:endParaRPr lang="en-US" dirty="0"/>
            </a:p>
          </p:txBody>
        </p:sp>
      </p:grpSp>
      <p:sp>
        <p:nvSpPr>
          <p:cNvPr id="32" name="TextBox 31"/>
          <p:cNvSpPr txBox="1"/>
          <p:nvPr/>
        </p:nvSpPr>
        <p:spPr>
          <a:xfrm>
            <a:off x="4879146" y="1091148"/>
            <a:ext cx="4188653" cy="5509200"/>
          </a:xfrm>
          <a:prstGeom prst="rect">
            <a:avLst/>
          </a:prstGeom>
          <a:noFill/>
        </p:spPr>
        <p:txBody>
          <a:bodyPr wrap="square" rtlCol="0">
            <a:spAutoFit/>
          </a:bodyPr>
          <a:lstStyle/>
          <a:p>
            <a:pPr marL="288925" indent="-288925">
              <a:buFont typeface="+mj-lt"/>
              <a:buAutoNum type="arabicPeriod"/>
            </a:pPr>
            <a:r>
              <a:rPr lang="en-US" sz="1600" b="0" dirty="0" smtClean="0"/>
              <a:t>It includes </a:t>
            </a:r>
            <a:r>
              <a:rPr lang="en-US" sz="1600" b="0" dirty="0"/>
              <a:t>policy exchange, endpoint resolution, </a:t>
            </a:r>
            <a:r>
              <a:rPr lang="en-US" sz="1600" b="0" dirty="0" smtClean="0"/>
              <a:t>and </a:t>
            </a:r>
            <a:r>
              <a:rPr lang="en-US" sz="1600" b="0" dirty="0"/>
              <a:t>establishing </a:t>
            </a:r>
            <a:r>
              <a:rPr lang="en-US" sz="1600" b="0" dirty="0" smtClean="0"/>
              <a:t>trust;</a:t>
            </a:r>
          </a:p>
          <a:p>
            <a:pPr marL="288925" indent="-288925">
              <a:buFont typeface="+mj-lt"/>
              <a:buAutoNum type="arabicPeriod"/>
            </a:pPr>
            <a:r>
              <a:rPr lang="en-US" sz="1600" b="0" dirty="0" smtClean="0"/>
              <a:t>RM </a:t>
            </a:r>
            <a:r>
              <a:rPr lang="en-US" sz="1600" b="0" dirty="0"/>
              <a:t>Source requests creation of a new </a:t>
            </a:r>
            <a:r>
              <a:rPr lang="en-US" sz="1600" b="0" dirty="0" smtClean="0"/>
              <a:t>Sequence;</a:t>
            </a:r>
          </a:p>
          <a:p>
            <a:pPr marL="288925" indent="-288925">
              <a:buFont typeface="+mj-lt"/>
              <a:buAutoNum type="arabicPeriod"/>
            </a:pPr>
            <a:r>
              <a:rPr lang="en-US" sz="1600" b="0" dirty="0" smtClean="0"/>
              <a:t>RM </a:t>
            </a:r>
            <a:r>
              <a:rPr lang="en-US" sz="1600" b="0" dirty="0"/>
              <a:t>Destination creates a new Sequence and returns its unique </a:t>
            </a:r>
            <a:r>
              <a:rPr lang="en-US" sz="1600" b="0" dirty="0" smtClean="0"/>
              <a:t>Identifier (ID = </a:t>
            </a:r>
            <a:r>
              <a:rPr lang="en-US" sz="1600" b="0" dirty="0" smtClean="0">
                <a:solidFill>
                  <a:srgbClr val="0000FF"/>
                </a:solidFill>
              </a:rPr>
              <a:t>ABC</a:t>
            </a:r>
            <a:r>
              <a:rPr lang="en-US" sz="1600" b="0" dirty="0" smtClean="0"/>
              <a:t>);</a:t>
            </a:r>
          </a:p>
          <a:p>
            <a:pPr marL="288925" indent="-288925">
              <a:buFont typeface="+mj-lt"/>
              <a:buAutoNum type="arabicPeriod"/>
            </a:pPr>
            <a:r>
              <a:rPr lang="en-US" sz="1600" b="0" dirty="0" smtClean="0"/>
              <a:t>RM </a:t>
            </a:r>
            <a:r>
              <a:rPr lang="en-US" sz="1600" b="0" dirty="0"/>
              <a:t>Source transmits </a:t>
            </a:r>
            <a:r>
              <a:rPr lang="en-US" sz="1600" b="0" dirty="0" smtClean="0"/>
              <a:t>messages </a:t>
            </a:r>
            <a:r>
              <a:rPr lang="en-US" sz="1600" b="0" dirty="0"/>
              <a:t>in the Sequence </a:t>
            </a:r>
            <a:r>
              <a:rPr lang="en-US" sz="1600" b="0" dirty="0" smtClean="0"/>
              <a:t>with </a:t>
            </a:r>
            <a:r>
              <a:rPr lang="en-US" sz="1600" b="0" dirty="0" err="1" smtClean="0"/>
              <a:t>MessageNumber</a:t>
            </a:r>
            <a:r>
              <a:rPr lang="en-US" sz="1600" b="0" dirty="0" smtClean="0"/>
              <a:t> 1.</a:t>
            </a:r>
          </a:p>
          <a:p>
            <a:pPr marL="288925" indent="-288925">
              <a:buFont typeface="+mj-lt"/>
              <a:buAutoNum type="arabicPeriod"/>
            </a:pPr>
            <a:r>
              <a:rPr lang="en-US" sz="1600" b="0" dirty="0"/>
              <a:t>RM Source </a:t>
            </a:r>
            <a:r>
              <a:rPr lang="en-US" sz="1600" b="0" dirty="0" smtClean="0"/>
              <a:t>transmits the 2</a:t>
            </a:r>
            <a:r>
              <a:rPr lang="en-US" sz="1600" b="0" baseline="30000" dirty="0" smtClean="0"/>
              <a:t>nd</a:t>
            </a:r>
            <a:r>
              <a:rPr lang="en-US" sz="1600" b="0" dirty="0" smtClean="0"/>
              <a:t> message with </a:t>
            </a:r>
            <a:r>
              <a:rPr lang="en-US" sz="1600" b="0" dirty="0" err="1"/>
              <a:t>MessageNumber</a:t>
            </a:r>
            <a:r>
              <a:rPr lang="en-US" sz="1600" b="0" dirty="0"/>
              <a:t> </a:t>
            </a:r>
            <a:r>
              <a:rPr lang="en-US" sz="1600" b="0" dirty="0" smtClean="0"/>
              <a:t>2, and </a:t>
            </a:r>
            <a:r>
              <a:rPr lang="en-US" sz="1600" b="0" dirty="0"/>
              <a:t>is lost in transit; </a:t>
            </a:r>
            <a:endParaRPr lang="en-US" sz="1600" b="0" dirty="0" smtClean="0"/>
          </a:p>
          <a:p>
            <a:pPr marL="288925" indent="-288925">
              <a:buFont typeface="+mj-lt"/>
              <a:buAutoNum type="arabicPeriod"/>
            </a:pPr>
            <a:r>
              <a:rPr lang="en-US" sz="1600" b="0" dirty="0"/>
              <a:t>RM Source transmits </a:t>
            </a:r>
            <a:r>
              <a:rPr lang="en-US" sz="1600" b="0" dirty="0" smtClean="0"/>
              <a:t>the 3</a:t>
            </a:r>
            <a:r>
              <a:rPr lang="en-US" sz="1600" b="0" baseline="30000" dirty="0" smtClean="0"/>
              <a:t>rd</a:t>
            </a:r>
            <a:r>
              <a:rPr lang="en-US" sz="1600" b="0" dirty="0" smtClean="0"/>
              <a:t> message </a:t>
            </a:r>
            <a:r>
              <a:rPr lang="en-US" sz="1600" b="0" dirty="0"/>
              <a:t>with </a:t>
            </a:r>
            <a:r>
              <a:rPr lang="en-US" sz="1600" b="0" dirty="0" err="1"/>
              <a:t>MessageNumber</a:t>
            </a:r>
            <a:r>
              <a:rPr lang="en-US" sz="1600" b="0" dirty="0"/>
              <a:t> </a:t>
            </a:r>
            <a:r>
              <a:rPr lang="en-US" sz="1600" b="0" dirty="0" smtClean="0"/>
              <a:t>3, </a:t>
            </a:r>
          </a:p>
          <a:p>
            <a:pPr marL="288925" indent="-288925">
              <a:buFont typeface="+mj-lt"/>
              <a:buAutoNum type="arabicPeriod"/>
            </a:pPr>
            <a:r>
              <a:rPr lang="en-US" sz="1600" b="0" dirty="0" smtClean="0"/>
              <a:t>The 1</a:t>
            </a:r>
            <a:r>
              <a:rPr lang="en-US" sz="1600" b="0" baseline="30000" dirty="0" smtClean="0"/>
              <a:t>st</a:t>
            </a:r>
            <a:r>
              <a:rPr lang="en-US" sz="1600" b="0" dirty="0" smtClean="0"/>
              <a:t> message is acknowledged by destination;</a:t>
            </a:r>
          </a:p>
          <a:p>
            <a:pPr marL="288925" indent="-288925">
              <a:buFont typeface="+mj-lt"/>
              <a:buAutoNum type="arabicPeriod"/>
            </a:pPr>
            <a:r>
              <a:rPr lang="en-US" sz="1600" b="0" dirty="0"/>
              <a:t>The </a:t>
            </a:r>
            <a:r>
              <a:rPr lang="en-US" sz="1600" b="0" dirty="0" smtClean="0"/>
              <a:t>3</a:t>
            </a:r>
            <a:r>
              <a:rPr lang="en-US" sz="1600" b="0" baseline="30000" dirty="0" smtClean="0"/>
              <a:t>rd</a:t>
            </a:r>
            <a:r>
              <a:rPr lang="en-US" sz="1600" b="0" dirty="0" smtClean="0"/>
              <a:t> message </a:t>
            </a:r>
            <a:r>
              <a:rPr lang="en-US" sz="1600" b="0" dirty="0"/>
              <a:t>is acknowledged by destination;</a:t>
            </a:r>
          </a:p>
          <a:p>
            <a:pPr marL="288925" indent="-288925">
              <a:buFont typeface="+mj-lt"/>
              <a:buAutoNum type="arabicPeriod"/>
            </a:pPr>
            <a:r>
              <a:rPr lang="en-US" sz="1600" b="0" dirty="0" smtClean="0"/>
              <a:t>No acknowledgement in given time;</a:t>
            </a:r>
          </a:p>
          <a:p>
            <a:pPr marL="288925" indent="-288925">
              <a:buFont typeface="+mj-lt"/>
              <a:buAutoNum type="arabicPeriod"/>
            </a:pPr>
            <a:r>
              <a:rPr lang="en-US" sz="1600" b="0" dirty="0"/>
              <a:t>RM Source </a:t>
            </a:r>
            <a:r>
              <a:rPr lang="en-US" sz="1600" b="0" dirty="0" smtClean="0"/>
              <a:t>retransmits </a:t>
            </a:r>
            <a:r>
              <a:rPr lang="en-US" sz="1600" b="0" dirty="0"/>
              <a:t>the 2</a:t>
            </a:r>
            <a:r>
              <a:rPr lang="en-US" sz="1600" b="0" baseline="30000" dirty="0"/>
              <a:t>nd</a:t>
            </a:r>
            <a:r>
              <a:rPr lang="en-US" sz="1600" b="0" dirty="0"/>
              <a:t> message with </a:t>
            </a:r>
            <a:r>
              <a:rPr lang="en-US" sz="1600" b="0" dirty="0" err="1"/>
              <a:t>MessageNumber</a:t>
            </a:r>
            <a:r>
              <a:rPr lang="en-US" sz="1600" b="0" dirty="0"/>
              <a:t> </a:t>
            </a:r>
            <a:r>
              <a:rPr lang="en-US" sz="1600" b="0" dirty="0" smtClean="0"/>
              <a:t>2;</a:t>
            </a:r>
          </a:p>
          <a:p>
            <a:pPr marL="288925" indent="-288925">
              <a:buFont typeface="+mj-lt"/>
              <a:buAutoNum type="arabicPeriod"/>
            </a:pPr>
            <a:r>
              <a:rPr lang="en-US" sz="1600" b="0" dirty="0"/>
              <a:t>The </a:t>
            </a:r>
            <a:r>
              <a:rPr lang="en-US" sz="1600" b="0" dirty="0" smtClean="0"/>
              <a:t>2</a:t>
            </a:r>
            <a:r>
              <a:rPr lang="en-US" sz="1600" b="0" baseline="30000" dirty="0" smtClean="0"/>
              <a:t>nd</a:t>
            </a:r>
            <a:r>
              <a:rPr lang="en-US" sz="1600" b="0" dirty="0" smtClean="0"/>
              <a:t> message </a:t>
            </a:r>
            <a:r>
              <a:rPr lang="en-US" sz="1600" b="0" dirty="0"/>
              <a:t>is acknowledged by </a:t>
            </a:r>
            <a:r>
              <a:rPr lang="en-US" sz="1600" b="0" dirty="0" smtClean="0"/>
              <a:t>destination;</a:t>
            </a:r>
          </a:p>
          <a:p>
            <a:pPr marL="288925" indent="-288925">
              <a:buFont typeface="+mj-lt"/>
              <a:buAutoNum type="arabicPeriod"/>
            </a:pPr>
            <a:r>
              <a:rPr lang="en-US" sz="1600" b="0" dirty="0"/>
              <a:t>RM </a:t>
            </a:r>
            <a:r>
              <a:rPr lang="en-US" sz="1600" b="0" dirty="0" smtClean="0"/>
              <a:t>Source terminates the sequence ABC.</a:t>
            </a:r>
          </a:p>
        </p:txBody>
      </p:sp>
      <p:grpSp>
        <p:nvGrpSpPr>
          <p:cNvPr id="35" name="Group 34"/>
          <p:cNvGrpSpPr/>
          <p:nvPr/>
        </p:nvGrpSpPr>
        <p:grpSpPr>
          <a:xfrm>
            <a:off x="496536" y="1524000"/>
            <a:ext cx="4222750" cy="533400"/>
            <a:chOff x="4900530" y="3924300"/>
            <a:chExt cx="4222750" cy="533400"/>
          </a:xfrm>
        </p:grpSpPr>
        <p:sp>
          <p:nvSpPr>
            <p:cNvPr id="33" name="Left Arrow 32"/>
            <p:cNvSpPr/>
            <p:nvPr/>
          </p:nvSpPr>
          <p:spPr bwMode="auto">
            <a:xfrm>
              <a:off x="4900530" y="3924300"/>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a:xfrm>
              <a:off x="5334000" y="4006334"/>
              <a:ext cx="3389669" cy="369332"/>
            </a:xfrm>
            <a:prstGeom prst="rect">
              <a:avLst/>
            </a:prstGeom>
          </p:spPr>
          <p:txBody>
            <a:bodyPr wrap="square">
              <a:spAutoFit/>
            </a:bodyPr>
            <a:lstStyle/>
            <a:p>
              <a:r>
                <a:rPr lang="en-US" b="0" dirty="0"/>
                <a:t>RM Source </a:t>
              </a:r>
              <a:r>
                <a:rPr lang="en-US" b="0" dirty="0" err="1" smtClean="0"/>
                <a:t>CreatesSequence</a:t>
              </a:r>
              <a:endParaRPr lang="en-US" dirty="0"/>
            </a:p>
          </p:txBody>
        </p:sp>
      </p:grpSp>
      <p:grpSp>
        <p:nvGrpSpPr>
          <p:cNvPr id="38" name="Group 37"/>
          <p:cNvGrpSpPr/>
          <p:nvPr/>
        </p:nvGrpSpPr>
        <p:grpSpPr>
          <a:xfrm>
            <a:off x="547895" y="2063620"/>
            <a:ext cx="4035694" cy="533400"/>
            <a:chOff x="4917820" y="5410200"/>
            <a:chExt cx="4035694" cy="533400"/>
          </a:xfrm>
        </p:grpSpPr>
        <p:sp>
          <p:nvSpPr>
            <p:cNvPr id="36" name="Right Arrow 35"/>
            <p:cNvSpPr/>
            <p:nvPr/>
          </p:nvSpPr>
          <p:spPr bwMode="auto">
            <a:xfrm>
              <a:off x="4937139" y="54102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a:xfrm>
              <a:off x="4917820" y="5482903"/>
              <a:ext cx="3768980" cy="369332"/>
            </a:xfrm>
            <a:prstGeom prst="rect">
              <a:avLst/>
            </a:prstGeom>
          </p:spPr>
          <p:txBody>
            <a:bodyPr wrap="none">
              <a:spAutoFit/>
            </a:bodyPr>
            <a:lstStyle/>
            <a:p>
              <a:r>
                <a:rPr lang="en-US" b="0" dirty="0" smtClean="0"/>
                <a:t>Destination </a:t>
              </a:r>
              <a:r>
                <a:rPr lang="en-US" b="0" dirty="0" err="1" smtClean="0"/>
                <a:t>CreateSequenceResponse</a:t>
              </a:r>
              <a:endParaRPr lang="en-US" dirty="0"/>
            </a:p>
          </p:txBody>
        </p:sp>
      </p:grpSp>
      <p:grpSp>
        <p:nvGrpSpPr>
          <p:cNvPr id="39" name="Group 38"/>
          <p:cNvGrpSpPr/>
          <p:nvPr/>
        </p:nvGrpSpPr>
        <p:grpSpPr>
          <a:xfrm>
            <a:off x="459264" y="2566906"/>
            <a:ext cx="4222750" cy="533400"/>
            <a:chOff x="8791493" y="6691394"/>
            <a:chExt cx="4222750" cy="533400"/>
          </a:xfrm>
        </p:grpSpPr>
        <p:sp>
          <p:nvSpPr>
            <p:cNvPr id="40" name="Left Arrow 39"/>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a:xfrm>
              <a:off x="9382701" y="6773428"/>
              <a:ext cx="3389669" cy="369332"/>
            </a:xfrm>
            <a:prstGeom prst="rect">
              <a:avLst/>
            </a:prstGeom>
          </p:spPr>
          <p:txBody>
            <a:bodyPr wrap="square">
              <a:spAutoFit/>
            </a:bodyPr>
            <a:lstStyle/>
            <a:p>
              <a:r>
                <a:rPr lang="en-US" b="0" dirty="0" smtClean="0"/>
                <a:t>Sequence (ID = ABC, #1) </a:t>
              </a:r>
              <a:endParaRPr lang="en-US" dirty="0"/>
            </a:p>
          </p:txBody>
        </p:sp>
      </p:grpSp>
      <p:grpSp>
        <p:nvGrpSpPr>
          <p:cNvPr id="45" name="Group 44"/>
          <p:cNvGrpSpPr/>
          <p:nvPr/>
        </p:nvGrpSpPr>
        <p:grpSpPr>
          <a:xfrm>
            <a:off x="423900" y="6129635"/>
            <a:ext cx="4222750" cy="533400"/>
            <a:chOff x="8791493" y="6691394"/>
            <a:chExt cx="4222750" cy="533400"/>
          </a:xfrm>
        </p:grpSpPr>
        <p:sp>
          <p:nvSpPr>
            <p:cNvPr id="46" name="Left Arrow 45"/>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a:xfrm>
              <a:off x="9382701" y="6773428"/>
              <a:ext cx="3389669" cy="369332"/>
            </a:xfrm>
            <a:prstGeom prst="rect">
              <a:avLst/>
            </a:prstGeom>
          </p:spPr>
          <p:txBody>
            <a:bodyPr wrap="square">
              <a:spAutoFit/>
            </a:bodyPr>
            <a:lstStyle/>
            <a:p>
              <a:r>
                <a:rPr lang="en-US" b="0" dirty="0" err="1" smtClean="0"/>
                <a:t>TerminateSequence</a:t>
              </a:r>
              <a:r>
                <a:rPr lang="en-US" b="0" dirty="0" smtClean="0"/>
                <a:t> (ID = </a:t>
              </a:r>
              <a:r>
                <a:rPr lang="en-US" b="0" dirty="0"/>
                <a:t>ABC</a:t>
              </a:r>
              <a:r>
                <a:rPr lang="en-US" b="0" dirty="0" smtClean="0"/>
                <a:t>)</a:t>
              </a:r>
              <a:endParaRPr lang="en-US" dirty="0"/>
            </a:p>
          </p:txBody>
        </p:sp>
      </p:grpSp>
      <p:grpSp>
        <p:nvGrpSpPr>
          <p:cNvPr id="48" name="Group 47"/>
          <p:cNvGrpSpPr/>
          <p:nvPr/>
        </p:nvGrpSpPr>
        <p:grpSpPr>
          <a:xfrm>
            <a:off x="423900" y="3733829"/>
            <a:ext cx="4222750" cy="533400"/>
            <a:chOff x="8791493" y="6691394"/>
            <a:chExt cx="4222750" cy="533400"/>
          </a:xfrm>
        </p:grpSpPr>
        <p:sp>
          <p:nvSpPr>
            <p:cNvPr id="49" name="Left Arrow 48"/>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a:xfrm>
              <a:off x="9382701" y="6773428"/>
              <a:ext cx="3389669" cy="369332"/>
            </a:xfrm>
            <a:prstGeom prst="rect">
              <a:avLst/>
            </a:prstGeom>
          </p:spPr>
          <p:txBody>
            <a:bodyPr wrap="square">
              <a:spAutoFit/>
            </a:bodyPr>
            <a:lstStyle/>
            <a:p>
              <a:r>
                <a:rPr lang="en-US" b="0" dirty="0" smtClean="0"/>
                <a:t>Sequence (ID = </a:t>
              </a:r>
              <a:r>
                <a:rPr lang="en-US" b="0" dirty="0"/>
                <a:t>ABC</a:t>
              </a:r>
              <a:r>
                <a:rPr lang="en-US" b="0" dirty="0" smtClean="0"/>
                <a:t>, #3) </a:t>
              </a:r>
              <a:endParaRPr lang="en-US" dirty="0"/>
            </a:p>
          </p:txBody>
        </p:sp>
      </p:grpSp>
      <p:grpSp>
        <p:nvGrpSpPr>
          <p:cNvPr id="55" name="Group 54"/>
          <p:cNvGrpSpPr/>
          <p:nvPr/>
        </p:nvGrpSpPr>
        <p:grpSpPr>
          <a:xfrm>
            <a:off x="536112" y="4193032"/>
            <a:ext cx="4035888" cy="533400"/>
            <a:chOff x="4652167" y="5334000"/>
            <a:chExt cx="4035888" cy="533400"/>
          </a:xfrm>
        </p:grpSpPr>
        <p:sp>
          <p:nvSpPr>
            <p:cNvPr id="43" name="Right Arrow 42"/>
            <p:cNvSpPr/>
            <p:nvPr/>
          </p:nvSpPr>
          <p:spPr bwMode="auto">
            <a:xfrm>
              <a:off x="4671680" y="53340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a:xfrm>
              <a:off x="4652167" y="5434696"/>
              <a:ext cx="4035888" cy="338554"/>
            </a:xfrm>
            <a:prstGeom prst="rect">
              <a:avLst/>
            </a:prstGeom>
          </p:spPr>
          <p:txBody>
            <a:bodyPr wrap="square">
              <a:spAutoFit/>
            </a:bodyPr>
            <a:lstStyle/>
            <a:p>
              <a:r>
                <a:rPr lang="en-US" sz="1600" b="0" dirty="0" err="1" smtClean="0"/>
                <a:t>SequenceAcknowledgement</a:t>
              </a:r>
              <a:r>
                <a:rPr lang="en-US" sz="1600" b="0" dirty="0" smtClean="0"/>
                <a:t> (Identifier =1</a:t>
              </a:r>
              <a:r>
                <a:rPr lang="en-US" sz="1600" b="0" dirty="0"/>
                <a:t>...</a:t>
              </a:r>
              <a:r>
                <a:rPr lang="en-US" sz="1600" b="0" dirty="0" smtClean="0"/>
                <a:t>3)</a:t>
              </a:r>
              <a:endParaRPr lang="en-US" sz="1600" b="0" dirty="0"/>
            </a:p>
          </p:txBody>
        </p:sp>
      </p:grpSp>
      <p:grpSp>
        <p:nvGrpSpPr>
          <p:cNvPr id="56" name="Group 55"/>
          <p:cNvGrpSpPr/>
          <p:nvPr/>
        </p:nvGrpSpPr>
        <p:grpSpPr>
          <a:xfrm>
            <a:off x="513239" y="5176127"/>
            <a:ext cx="4222750" cy="533400"/>
            <a:chOff x="8791493" y="6691394"/>
            <a:chExt cx="4222750" cy="533400"/>
          </a:xfrm>
        </p:grpSpPr>
        <p:sp>
          <p:nvSpPr>
            <p:cNvPr id="57" name="Left Arrow 56"/>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8" name="Rectangle 57"/>
            <p:cNvSpPr/>
            <p:nvPr/>
          </p:nvSpPr>
          <p:spPr>
            <a:xfrm>
              <a:off x="9382701" y="6773428"/>
              <a:ext cx="3389669" cy="369332"/>
            </a:xfrm>
            <a:prstGeom prst="rect">
              <a:avLst/>
            </a:prstGeom>
          </p:spPr>
          <p:txBody>
            <a:bodyPr wrap="square">
              <a:spAutoFit/>
            </a:bodyPr>
            <a:lstStyle/>
            <a:p>
              <a:r>
                <a:rPr lang="en-US" b="0" dirty="0" smtClean="0"/>
                <a:t>Sequence (ID = </a:t>
              </a:r>
              <a:r>
                <a:rPr lang="en-US" b="0" dirty="0"/>
                <a:t>ABC</a:t>
              </a:r>
              <a:r>
                <a:rPr lang="en-US" b="0" dirty="0" smtClean="0"/>
                <a:t>, #2) </a:t>
              </a:r>
              <a:endParaRPr lang="en-US" dirty="0"/>
            </a:p>
          </p:txBody>
        </p:sp>
      </p:grpSp>
      <p:grpSp>
        <p:nvGrpSpPr>
          <p:cNvPr id="59" name="Group 58"/>
          <p:cNvGrpSpPr/>
          <p:nvPr/>
        </p:nvGrpSpPr>
        <p:grpSpPr>
          <a:xfrm>
            <a:off x="544989" y="4724400"/>
            <a:ext cx="4035888" cy="533400"/>
            <a:chOff x="4652167" y="5334000"/>
            <a:chExt cx="4035888" cy="533400"/>
          </a:xfrm>
        </p:grpSpPr>
        <p:sp>
          <p:nvSpPr>
            <p:cNvPr id="60" name="Right Arrow 59"/>
            <p:cNvSpPr/>
            <p:nvPr/>
          </p:nvSpPr>
          <p:spPr bwMode="auto">
            <a:xfrm>
              <a:off x="4671680" y="53340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1" name="Rectangle 60"/>
            <p:cNvSpPr/>
            <p:nvPr/>
          </p:nvSpPr>
          <p:spPr>
            <a:xfrm>
              <a:off x="4652167" y="5434696"/>
              <a:ext cx="4035888" cy="338554"/>
            </a:xfrm>
            <a:prstGeom prst="rect">
              <a:avLst/>
            </a:prstGeom>
          </p:spPr>
          <p:txBody>
            <a:bodyPr wrap="square">
              <a:spAutoFit/>
            </a:bodyPr>
            <a:lstStyle/>
            <a:p>
              <a:r>
                <a:rPr lang="en-US" sz="1600" b="0" dirty="0" err="1" smtClean="0"/>
                <a:t>SequenceAcknowledgement</a:t>
              </a:r>
              <a:r>
                <a:rPr lang="en-US" sz="1600" b="0" dirty="0" smtClean="0"/>
                <a:t> (Identifier =3...3)</a:t>
              </a:r>
              <a:endParaRPr lang="en-US" sz="1600" b="0" dirty="0"/>
            </a:p>
          </p:txBody>
        </p:sp>
      </p:grpSp>
      <p:grpSp>
        <p:nvGrpSpPr>
          <p:cNvPr id="66" name="Group 65"/>
          <p:cNvGrpSpPr/>
          <p:nvPr/>
        </p:nvGrpSpPr>
        <p:grpSpPr>
          <a:xfrm>
            <a:off x="536112" y="5678269"/>
            <a:ext cx="4035888" cy="533400"/>
            <a:chOff x="4652167" y="5334000"/>
            <a:chExt cx="4035888" cy="533400"/>
          </a:xfrm>
        </p:grpSpPr>
        <p:sp>
          <p:nvSpPr>
            <p:cNvPr id="67" name="Right Arrow 66"/>
            <p:cNvSpPr/>
            <p:nvPr/>
          </p:nvSpPr>
          <p:spPr bwMode="auto">
            <a:xfrm>
              <a:off x="4671680" y="53340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8" name="Rectangle 67"/>
            <p:cNvSpPr/>
            <p:nvPr/>
          </p:nvSpPr>
          <p:spPr>
            <a:xfrm>
              <a:off x="4652167" y="5434696"/>
              <a:ext cx="4035888" cy="338554"/>
            </a:xfrm>
            <a:prstGeom prst="rect">
              <a:avLst/>
            </a:prstGeom>
          </p:spPr>
          <p:txBody>
            <a:bodyPr wrap="square">
              <a:spAutoFit/>
            </a:bodyPr>
            <a:lstStyle/>
            <a:p>
              <a:r>
                <a:rPr lang="en-US" sz="1600" b="0" dirty="0" err="1" smtClean="0"/>
                <a:t>SequenceAcknowledgement</a:t>
              </a:r>
              <a:r>
                <a:rPr lang="en-US" sz="1600" b="0" dirty="0" smtClean="0"/>
                <a:t> (Identifier =2...3)</a:t>
              </a:r>
              <a:endParaRPr lang="en-US" sz="1600" b="0" dirty="0"/>
            </a:p>
          </p:txBody>
        </p:sp>
      </p:grpSp>
      <p:grpSp>
        <p:nvGrpSpPr>
          <p:cNvPr id="69" name="Group 68"/>
          <p:cNvGrpSpPr/>
          <p:nvPr/>
        </p:nvGrpSpPr>
        <p:grpSpPr>
          <a:xfrm>
            <a:off x="1459388" y="3100306"/>
            <a:ext cx="3187261" cy="533400"/>
            <a:chOff x="8791493" y="6691394"/>
            <a:chExt cx="4222750" cy="533400"/>
          </a:xfrm>
        </p:grpSpPr>
        <p:sp>
          <p:nvSpPr>
            <p:cNvPr id="70" name="Left Arrow 69"/>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71" name="Rectangle 70"/>
            <p:cNvSpPr/>
            <p:nvPr/>
          </p:nvSpPr>
          <p:spPr>
            <a:xfrm>
              <a:off x="9382701" y="6773428"/>
              <a:ext cx="3547995" cy="369332"/>
            </a:xfrm>
            <a:prstGeom prst="rect">
              <a:avLst/>
            </a:prstGeom>
          </p:spPr>
          <p:txBody>
            <a:bodyPr wrap="square">
              <a:spAutoFit/>
            </a:bodyPr>
            <a:lstStyle/>
            <a:p>
              <a:r>
                <a:rPr lang="en-US" b="0" dirty="0" smtClean="0"/>
                <a:t>Sequence (ID = </a:t>
              </a:r>
              <a:r>
                <a:rPr lang="en-US" b="0" dirty="0"/>
                <a:t>ABC</a:t>
              </a:r>
              <a:r>
                <a:rPr lang="en-US" b="0" dirty="0" smtClean="0"/>
                <a:t>, #2) </a:t>
              </a:r>
              <a:endParaRPr lang="en-US" dirty="0"/>
            </a:p>
          </p:txBody>
        </p:sp>
      </p:grpSp>
      <p:sp>
        <p:nvSpPr>
          <p:cNvPr id="72" name="Explosion 1 71"/>
          <p:cNvSpPr/>
          <p:nvPr/>
        </p:nvSpPr>
        <p:spPr bwMode="auto">
          <a:xfrm>
            <a:off x="963127" y="3182340"/>
            <a:ext cx="420062" cy="369332"/>
          </a:xfrm>
          <a:prstGeom prst="irregularSeal1">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74" name="Straight Connector 73"/>
          <p:cNvCxnSpPr/>
          <p:nvPr/>
        </p:nvCxnSpPr>
        <p:spPr bwMode="auto">
          <a:xfrm>
            <a:off x="392589" y="1065379"/>
            <a:ext cx="0" cy="5640221"/>
          </a:xfrm>
          <a:prstGeom prst="line">
            <a:avLst/>
          </a:prstGeom>
          <a:solidFill>
            <a:schemeClr val="accent1"/>
          </a:solidFill>
          <a:ln w="57150" cap="flat" cmpd="sng" algn="ctr">
            <a:solidFill>
              <a:schemeClr val="bg1">
                <a:lumMod val="50000"/>
              </a:schemeClr>
            </a:solidFill>
            <a:prstDash val="sysDash"/>
            <a:round/>
            <a:headEnd type="none" w="med" len="med"/>
            <a:tailEnd type="none" w="med" len="med"/>
          </a:ln>
          <a:effectLst/>
        </p:spPr>
      </p:cxnSp>
      <p:cxnSp>
        <p:nvCxnSpPr>
          <p:cNvPr id="75" name="Straight Connector 74"/>
          <p:cNvCxnSpPr/>
          <p:nvPr/>
        </p:nvCxnSpPr>
        <p:spPr bwMode="auto">
          <a:xfrm>
            <a:off x="4812189" y="1065378"/>
            <a:ext cx="0" cy="5640221"/>
          </a:xfrm>
          <a:prstGeom prst="line">
            <a:avLst/>
          </a:prstGeom>
          <a:solidFill>
            <a:schemeClr val="accent1"/>
          </a:solidFill>
          <a:ln w="57150" cap="flat" cmpd="sng" algn="ctr">
            <a:solidFill>
              <a:schemeClr val="bg1">
                <a:lumMod val="50000"/>
              </a:schemeClr>
            </a:solidFill>
            <a:prstDash val="sysDash"/>
            <a:round/>
            <a:headEnd type="none" w="med" len="med"/>
            <a:tailEnd type="none" w="med" len="med"/>
          </a:ln>
          <a:effectLst/>
        </p:spPr>
      </p:cxnSp>
      <p:sp>
        <p:nvSpPr>
          <p:cNvPr id="76" name="Oval 5"/>
          <p:cNvSpPr>
            <a:spLocks noChangeArrowheads="1"/>
          </p:cNvSpPr>
          <p:nvPr/>
        </p:nvSpPr>
        <p:spPr bwMode="auto">
          <a:xfrm>
            <a:off x="76200" y="685800"/>
            <a:ext cx="609600" cy="533400"/>
          </a:xfrm>
          <a:prstGeom prst="ellipse">
            <a:avLst/>
          </a:prstGeom>
          <a:solidFill>
            <a:schemeClr val="accent1">
              <a:lumMod val="75000"/>
            </a:schemeClr>
          </a:solidFill>
          <a:ln w="9525">
            <a:solidFill>
              <a:schemeClr val="tx1"/>
            </a:solidFill>
            <a:round/>
            <a:headEnd/>
            <a:tailEnd/>
          </a:ln>
        </p:spPr>
        <p:txBody>
          <a:bodyPr wrap="none" anchor="ctr"/>
          <a:lstStyle/>
          <a:p>
            <a:pPr algn="ctr"/>
            <a:r>
              <a:rPr lang="en-US" sz="1200" b="0" dirty="0" smtClean="0">
                <a:solidFill>
                  <a:schemeClr val="bg1"/>
                </a:solidFill>
              </a:rPr>
              <a:t>Endpoint</a:t>
            </a:r>
            <a:br>
              <a:rPr lang="en-US" sz="1200" b="0" dirty="0" smtClean="0">
                <a:solidFill>
                  <a:schemeClr val="bg1"/>
                </a:solidFill>
              </a:rPr>
            </a:br>
            <a:r>
              <a:rPr lang="en-US" sz="1200" b="0" dirty="0" smtClean="0">
                <a:solidFill>
                  <a:schemeClr val="bg1"/>
                </a:solidFill>
              </a:rPr>
              <a:t>B</a:t>
            </a:r>
            <a:endParaRPr lang="en-US" sz="1200" b="0" dirty="0">
              <a:solidFill>
                <a:schemeClr val="bg1"/>
              </a:solidFill>
            </a:endParaRPr>
          </a:p>
        </p:txBody>
      </p:sp>
      <p:sp>
        <p:nvSpPr>
          <p:cNvPr id="77" name="Oval 6"/>
          <p:cNvSpPr>
            <a:spLocks noChangeArrowheads="1"/>
          </p:cNvSpPr>
          <p:nvPr/>
        </p:nvSpPr>
        <p:spPr bwMode="auto">
          <a:xfrm>
            <a:off x="4495800" y="674080"/>
            <a:ext cx="609600" cy="533400"/>
          </a:xfrm>
          <a:prstGeom prst="ellipse">
            <a:avLst/>
          </a:prstGeom>
          <a:solidFill>
            <a:schemeClr val="accent2">
              <a:lumMod val="20000"/>
              <a:lumOff val="80000"/>
            </a:schemeClr>
          </a:solidFill>
          <a:ln w="9525">
            <a:solidFill>
              <a:schemeClr val="tx1"/>
            </a:solidFill>
            <a:round/>
            <a:headEnd/>
            <a:tailEnd/>
          </a:ln>
        </p:spPr>
        <p:txBody>
          <a:bodyPr wrap="none" anchor="ctr"/>
          <a:lstStyle/>
          <a:p>
            <a:pPr algn="ctr"/>
            <a:r>
              <a:rPr lang="en-US" sz="1200" b="0" dirty="0" smtClean="0"/>
              <a:t>Endpoint</a:t>
            </a:r>
            <a:br>
              <a:rPr lang="en-US" sz="1200" b="0" dirty="0" smtClean="0"/>
            </a:br>
            <a:r>
              <a:rPr lang="en-US" sz="1200" b="0" dirty="0" smtClean="0"/>
              <a:t>A</a:t>
            </a:r>
            <a:endParaRPr lang="en-US" sz="1200" b="0" dirty="0"/>
          </a:p>
        </p:txBody>
      </p:sp>
    </p:spTree>
    <p:extLst>
      <p:ext uri="{BB962C8B-B14F-4D97-AF65-F5344CB8AC3E}">
        <p14:creationId xmlns:p14="http://schemas.microsoft.com/office/powerpoint/2010/main" val="31893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2">
                                            <p:txEl>
                                              <p:pRg st="4" end="4"/>
                                            </p:txEl>
                                          </p:spTgt>
                                        </p:tgtEl>
                                        <p:attrNameLst>
                                          <p:attrName>style.visibility</p:attrName>
                                        </p:attrNameLst>
                                      </p:cBhvr>
                                      <p:to>
                                        <p:strVal val="visible"/>
                                      </p:to>
                                    </p:set>
                                    <p:animEffect transition="in" filter="wipe(left)">
                                      <p:cBhvr>
                                        <p:cTn id="26" dur="500"/>
                                        <p:tgtEl>
                                          <p:spTgt spid="3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
                                            <p:txEl>
                                              <p:pRg st="5" end="5"/>
                                            </p:txEl>
                                          </p:spTgt>
                                        </p:tgtEl>
                                        <p:attrNameLst>
                                          <p:attrName>style.visibility</p:attrName>
                                        </p:attrNameLst>
                                      </p:cBhvr>
                                      <p:to>
                                        <p:strVal val="visible"/>
                                      </p:to>
                                    </p:set>
                                    <p:animEffect transition="in" filter="wipe(left)">
                                      <p:cBhvr>
                                        <p:cTn id="31" dur="500"/>
                                        <p:tgtEl>
                                          <p:spTgt spid="3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
                                            <p:txEl>
                                              <p:pRg st="6" end="6"/>
                                            </p:txEl>
                                          </p:spTgt>
                                        </p:tgtEl>
                                        <p:attrNameLst>
                                          <p:attrName>style.visibility</p:attrName>
                                        </p:attrNameLst>
                                      </p:cBhvr>
                                      <p:to>
                                        <p:strVal val="visible"/>
                                      </p:to>
                                    </p:set>
                                    <p:animEffect transition="in" filter="wipe(left)">
                                      <p:cBhvr>
                                        <p:cTn id="36" dur="500"/>
                                        <p:tgtEl>
                                          <p:spTgt spid="3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
                                            <p:txEl>
                                              <p:pRg st="7" end="7"/>
                                            </p:txEl>
                                          </p:spTgt>
                                        </p:tgtEl>
                                        <p:attrNameLst>
                                          <p:attrName>style.visibility</p:attrName>
                                        </p:attrNameLst>
                                      </p:cBhvr>
                                      <p:to>
                                        <p:strVal val="visible"/>
                                      </p:to>
                                    </p:set>
                                    <p:animEffect transition="in" filter="wipe(left)">
                                      <p:cBhvr>
                                        <p:cTn id="41" dur="500"/>
                                        <p:tgtEl>
                                          <p:spTgt spid="3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
                                            <p:txEl>
                                              <p:pRg st="8" end="8"/>
                                            </p:txEl>
                                          </p:spTgt>
                                        </p:tgtEl>
                                        <p:attrNameLst>
                                          <p:attrName>style.visibility</p:attrName>
                                        </p:attrNameLst>
                                      </p:cBhvr>
                                      <p:to>
                                        <p:strVal val="visible"/>
                                      </p:to>
                                    </p:set>
                                    <p:animEffect transition="in" filter="wipe(left)">
                                      <p:cBhvr>
                                        <p:cTn id="46" dur="500"/>
                                        <p:tgtEl>
                                          <p:spTgt spid="32">
                                            <p:txEl>
                                              <p:pRg st="8" end="8"/>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2">
                                            <p:txEl>
                                              <p:pRg st="9" end="9"/>
                                            </p:txEl>
                                          </p:spTgt>
                                        </p:tgtEl>
                                        <p:attrNameLst>
                                          <p:attrName>style.visibility</p:attrName>
                                        </p:attrNameLst>
                                      </p:cBhvr>
                                      <p:to>
                                        <p:strVal val="visible"/>
                                      </p:to>
                                    </p:set>
                                    <p:animEffect transition="in" filter="wipe(left)">
                                      <p:cBhvr>
                                        <p:cTn id="50" dur="500"/>
                                        <p:tgtEl>
                                          <p:spTgt spid="3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2">
                                            <p:txEl>
                                              <p:pRg st="10" end="10"/>
                                            </p:txEl>
                                          </p:spTgt>
                                        </p:tgtEl>
                                        <p:attrNameLst>
                                          <p:attrName>style.visibility</p:attrName>
                                        </p:attrNameLst>
                                      </p:cBhvr>
                                      <p:to>
                                        <p:strVal val="visible"/>
                                      </p:to>
                                    </p:set>
                                    <p:animEffect transition="in" filter="wipe(left)">
                                      <p:cBhvr>
                                        <p:cTn id="55" dur="500"/>
                                        <p:tgtEl>
                                          <p:spTgt spid="3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2">
                                            <p:txEl>
                                              <p:pRg st="11" end="11"/>
                                            </p:txEl>
                                          </p:spTgt>
                                        </p:tgtEl>
                                        <p:attrNameLst>
                                          <p:attrName>style.visibility</p:attrName>
                                        </p:attrNameLst>
                                      </p:cBhvr>
                                      <p:to>
                                        <p:strVal val="visible"/>
                                      </p:to>
                                    </p:set>
                                    <p:animEffect transition="in" filter="wipe(left)">
                                      <p:cBhvr>
                                        <p:cTn id="60" dur="500"/>
                                        <p:tgtEl>
                                          <p:spTgt spid="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Message for Creating a Sequence</a:t>
            </a:r>
            <a:endParaRPr lang="en-US" dirty="0"/>
          </a:p>
        </p:txBody>
      </p:sp>
      <p:sp>
        <p:nvSpPr>
          <p:cNvPr id="3" name="Content Placeholder 2"/>
          <p:cNvSpPr>
            <a:spLocks noGrp="1"/>
          </p:cNvSpPr>
          <p:nvPr>
            <p:ph idx="1"/>
          </p:nvPr>
        </p:nvSpPr>
        <p:spPr>
          <a:xfrm>
            <a:off x="76200" y="1066800"/>
            <a:ext cx="9067800" cy="5410200"/>
          </a:xfrm>
        </p:spPr>
        <p:txBody>
          <a:bodyPr/>
          <a:lstStyle/>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soap:body</a:t>
            </a:r>
            <a:r>
              <a:rPr lang="en-US" sz="2000" dirty="0">
                <a:latin typeface="Arial" pitchFamily="34" charset="0"/>
                <a:cs typeface="Arial" pitchFamily="34" charset="0"/>
              </a:rPr>
              <a:t>&gt; </a:t>
            </a:r>
          </a:p>
          <a:p>
            <a:pPr marL="0" indent="0">
              <a:buNone/>
              <a:tabLst>
                <a:tab pos="914400" algn="l"/>
                <a:tab pos="1371600" algn="l"/>
                <a:tab pos="1828800" algn="l"/>
              </a:tabLst>
            </a:pPr>
            <a:r>
              <a:rPr lang="en-US" sz="1800" dirty="0" smtClean="0">
                <a:latin typeface="Arial" pitchFamily="34" charset="0"/>
                <a:cs typeface="Arial" pitchFamily="34" charset="0"/>
              </a:rPr>
              <a:t>       &lt;</a:t>
            </a:r>
            <a:r>
              <a:rPr lang="en-US" sz="2000" dirty="0" err="1">
                <a:latin typeface="Arial" pitchFamily="34" charset="0"/>
                <a:cs typeface="Arial" pitchFamily="34" charset="0"/>
              </a:rPr>
              <a:t>wsrm:</a:t>
            </a:r>
            <a:r>
              <a:rPr lang="en-US" sz="2000" dirty="0" err="1">
                <a:solidFill>
                  <a:srgbClr val="0000FF"/>
                </a:solidFill>
                <a:latin typeface="Arial" pitchFamily="34" charset="0"/>
                <a:cs typeface="Arial" pitchFamily="34" charset="0"/>
              </a:rPr>
              <a:t>CreateSequence</a:t>
            </a:r>
            <a:r>
              <a:rPr lang="en-US" sz="2000" dirty="0">
                <a:latin typeface="Arial" pitchFamily="34" charset="0"/>
                <a:cs typeface="Arial" pitchFamily="34" charset="0"/>
              </a:rPr>
              <a:t> ...&gt;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wsrm:AcksTo</a:t>
            </a:r>
            <a:r>
              <a:rPr lang="en-US" sz="2000" dirty="0">
                <a:latin typeface="Arial" pitchFamily="34" charset="0"/>
                <a:cs typeface="Arial" pitchFamily="34" charset="0"/>
              </a:rPr>
              <a:t>&gt; </a:t>
            </a:r>
            <a:r>
              <a:rPr lang="en-US" sz="2000" dirty="0" err="1">
                <a:latin typeface="Arial" pitchFamily="34" charset="0"/>
                <a:cs typeface="Arial" pitchFamily="34" charset="0"/>
              </a:rPr>
              <a:t>wsa:EndpointReferenceType</a:t>
            </a:r>
            <a:r>
              <a:rPr lang="en-US" sz="2000" dirty="0">
                <a:latin typeface="Arial" pitchFamily="34" charset="0"/>
                <a:cs typeface="Arial" pitchFamily="34" charset="0"/>
              </a:rPr>
              <a:t> &lt;/</a:t>
            </a:r>
            <a:r>
              <a:rPr lang="en-US" sz="2000" dirty="0" err="1">
                <a:latin typeface="Arial" pitchFamily="34" charset="0"/>
                <a:cs typeface="Arial" pitchFamily="34" charset="0"/>
              </a:rPr>
              <a:t>wsrm:AcksTo</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 ...&gt; </a:t>
            </a:r>
            <a:r>
              <a:rPr lang="en-US" sz="2000" dirty="0" err="1">
                <a:latin typeface="Arial" pitchFamily="34" charset="0"/>
                <a:cs typeface="Arial" pitchFamily="34" charset="0"/>
              </a:rPr>
              <a:t>xs:duration</a:t>
            </a:r>
            <a:r>
              <a:rPr lang="en-US" sz="2000" dirty="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wsrm:Offer</a:t>
            </a:r>
            <a:r>
              <a:rPr lang="en-US" sz="2000" dirty="0">
                <a:latin typeface="Arial" pitchFamily="34" charset="0"/>
                <a:cs typeface="Arial" pitchFamily="34" charset="0"/>
              </a:rPr>
              <a:t> ...&gt;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wsrm:Identifier</a:t>
            </a:r>
            <a:r>
              <a:rPr lang="en-US" sz="2000" dirty="0">
                <a:latin typeface="Arial" pitchFamily="34" charset="0"/>
                <a:cs typeface="Arial" pitchFamily="34" charset="0"/>
              </a:rPr>
              <a:t> ...&gt; </a:t>
            </a:r>
            <a:r>
              <a:rPr lang="en-US" sz="2000" dirty="0" err="1">
                <a:latin typeface="Arial" pitchFamily="34" charset="0"/>
                <a:cs typeface="Arial" pitchFamily="34" charset="0"/>
              </a:rPr>
              <a:t>xs</a:t>
            </a:r>
            <a:r>
              <a:rPr lang="en-US" sz="2000" dirty="0">
                <a:latin typeface="Arial" pitchFamily="34" charset="0"/>
                <a:cs typeface="Arial" pitchFamily="34" charset="0"/>
              </a:rPr>
              <a:t>: </a:t>
            </a:r>
            <a:r>
              <a:rPr lang="en-US" sz="2000" dirty="0">
                <a:solidFill>
                  <a:srgbClr val="0000FF"/>
                </a:solidFill>
                <a:latin typeface="Arial" pitchFamily="34" charset="0"/>
                <a:cs typeface="Arial" pitchFamily="34" charset="0"/>
              </a:rPr>
              <a:t>http</a:t>
            </a:r>
            <a:r>
              <a:rPr lang="en-US" sz="2000" dirty="0" smtClean="0">
                <a:solidFill>
                  <a:srgbClr val="0000FF"/>
                </a:solidFill>
                <a:latin typeface="Arial" pitchFamily="34" charset="0"/>
                <a:cs typeface="Arial" pitchFamily="34" charset="0"/>
              </a:rPr>
              <a:t>://cse445.com/</a:t>
            </a:r>
            <a:r>
              <a:rPr lang="en-US" sz="2000" dirty="0" smtClean="0">
                <a:latin typeface="Arial" pitchFamily="34" charset="0"/>
                <a:cs typeface="Arial" pitchFamily="34" charset="0"/>
              </a:rPr>
              <a:t> </a:t>
            </a:r>
            <a:r>
              <a:rPr lang="en-US" sz="2000" dirty="0">
                <a:latin typeface="Arial" pitchFamily="34" charset="0"/>
                <a:cs typeface="Arial" pitchFamily="34" charset="0"/>
              </a:rPr>
              <a:t>&lt;/</a:t>
            </a:r>
            <a:r>
              <a:rPr lang="en-US" sz="2000" dirty="0" err="1">
                <a:latin typeface="Arial" pitchFamily="34" charset="0"/>
                <a:cs typeface="Arial" pitchFamily="34" charset="0"/>
              </a:rPr>
              <a:t>wsrm:Identifier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wsrm:Endpoint</a:t>
            </a:r>
            <a:r>
              <a:rPr lang="en-US" sz="2000" dirty="0">
                <a:latin typeface="Arial" pitchFamily="34" charset="0"/>
                <a:cs typeface="Arial" pitchFamily="34" charset="0"/>
              </a:rPr>
              <a:t>&gt; </a:t>
            </a:r>
            <a:r>
              <a:rPr lang="en-US" sz="2000" dirty="0" err="1">
                <a:latin typeface="Arial" pitchFamily="34" charset="0"/>
                <a:cs typeface="Arial" pitchFamily="34" charset="0"/>
              </a:rPr>
              <a:t>wsa:EndpointReferenceType</a:t>
            </a:r>
            <a:r>
              <a:rPr lang="en-US" sz="2000" dirty="0">
                <a:latin typeface="Arial" pitchFamily="34" charset="0"/>
                <a:cs typeface="Arial" pitchFamily="34" charset="0"/>
              </a:rPr>
              <a:t> &lt;/</a:t>
            </a:r>
            <a:r>
              <a:rPr lang="en-US" sz="2000" dirty="0" err="1">
                <a:latin typeface="Arial" pitchFamily="34" charset="0"/>
                <a:cs typeface="Arial" pitchFamily="34" charset="0"/>
              </a:rPr>
              <a:t>wsrm:Endpoint</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 ...&gt; </a:t>
            </a:r>
            <a:r>
              <a:rPr lang="en-US" sz="2000" dirty="0" err="1">
                <a:latin typeface="Arial" pitchFamily="34" charset="0"/>
                <a:cs typeface="Arial" pitchFamily="34" charset="0"/>
              </a:rPr>
              <a:t>xs:duration</a:t>
            </a:r>
            <a:r>
              <a:rPr lang="en-US" sz="2000" dirty="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wsrm:IncompleteSequenceBehavior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wsrm:IncompleteSequenceBehaviorType</a:t>
            </a:r>
            <a:endParaRPr lang="en-US" sz="2000" dirty="0">
              <a:latin typeface="Arial" pitchFamily="34" charset="0"/>
              <a:cs typeface="Arial" pitchFamily="34" charset="0"/>
            </a:endParaRP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wsrm:IncompleteSequenceBehavior</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wsrm:Offer</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&lt;/</a:t>
            </a:r>
            <a:r>
              <a:rPr lang="en-US" sz="2000" dirty="0" err="1">
                <a:latin typeface="Arial" pitchFamily="34" charset="0"/>
                <a:cs typeface="Arial" pitchFamily="34" charset="0"/>
              </a:rPr>
              <a:t>wsrm:CreateSequence</a:t>
            </a:r>
            <a:r>
              <a:rPr lang="en-US" sz="2000" dirty="0" smtClean="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soap:body</a:t>
            </a:r>
            <a:r>
              <a:rPr lang="en-US" sz="2000" dirty="0">
                <a:latin typeface="Arial" pitchFamily="34" charset="0"/>
                <a:cs typeface="Arial" pitchFamily="34" charset="0"/>
              </a:rPr>
              <a:t>&gt;</a:t>
            </a: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24</a:t>
            </a:fld>
            <a:endParaRPr lang="en-US"/>
          </a:p>
        </p:txBody>
      </p:sp>
    </p:spTree>
    <p:extLst>
      <p:ext uri="{BB962C8B-B14F-4D97-AF65-F5344CB8AC3E}">
        <p14:creationId xmlns:p14="http://schemas.microsoft.com/office/powerpoint/2010/main" val="704067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Message Number and Acknowledge</a:t>
            </a:r>
            <a:endParaRPr lang="en-US" dirty="0"/>
          </a:p>
        </p:txBody>
      </p:sp>
      <p:sp>
        <p:nvSpPr>
          <p:cNvPr id="3" name="Content Placeholder 2"/>
          <p:cNvSpPr>
            <a:spLocks noGrp="1"/>
          </p:cNvSpPr>
          <p:nvPr>
            <p:ph idx="1"/>
          </p:nvPr>
        </p:nvSpPr>
        <p:spPr>
          <a:xfrm>
            <a:off x="762000" y="1143000"/>
            <a:ext cx="8077200" cy="5410200"/>
          </a:xfrm>
        </p:spPr>
        <p:txBody>
          <a:bodyPr/>
          <a:lstStyle/>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wsrm:identifier</a:t>
            </a:r>
            <a:r>
              <a:rPr lang="en-US" sz="2000" dirty="0">
                <a:latin typeface="Arial" pitchFamily="34" charset="0"/>
                <a:cs typeface="Arial" pitchFamily="34" charset="0"/>
              </a:rPr>
              <a:t>&gt;http</a:t>
            </a:r>
            <a:r>
              <a:rPr lang="en-US" sz="2000" dirty="0" smtClean="0">
                <a:latin typeface="Arial" pitchFamily="34" charset="0"/>
                <a:cs typeface="Arial" pitchFamily="34" charset="0"/>
              </a:rPr>
              <a:t>://cse445.com/RM/ABC</a:t>
            </a:r>
            <a:r>
              <a:rPr lang="en-US" sz="2000" dirty="0">
                <a:latin typeface="Arial" pitchFamily="34" charset="0"/>
                <a:cs typeface="Arial" pitchFamily="34" charset="0"/>
              </a:rPr>
              <a:t>&lt;/wsrm:identifier&gt;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wsrm:messagenumber</a:t>
            </a:r>
            <a:r>
              <a:rPr lang="en-US" sz="2000" dirty="0">
                <a:latin typeface="Arial" pitchFamily="34" charset="0"/>
                <a:cs typeface="Arial" pitchFamily="34" charset="0"/>
              </a:rPr>
              <a:t>&gt;1&lt;/</a:t>
            </a:r>
            <a:r>
              <a:rPr lang="en-US" sz="2000" dirty="0" err="1">
                <a:latin typeface="Arial" pitchFamily="34" charset="0"/>
                <a:cs typeface="Arial" pitchFamily="34" charset="0"/>
              </a:rPr>
              <a:t>wsrm:messagenumber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smtClean="0">
                <a:latin typeface="Arial" pitchFamily="34" charset="0"/>
                <a:cs typeface="Arial" pitchFamily="34" charset="0"/>
              </a:rPr>
              <a:t>&gt;</a:t>
            </a:r>
          </a:p>
          <a:p>
            <a:pPr marL="0" indent="0">
              <a:buNone/>
              <a:tabLst>
                <a:tab pos="914400" algn="l"/>
                <a:tab pos="1371600" algn="l"/>
                <a:tab pos="1828800" algn="l"/>
              </a:tabLst>
            </a:pPr>
            <a:endParaRPr lang="en-US" sz="2000" dirty="0">
              <a:latin typeface="Arial" pitchFamily="34" charset="0"/>
              <a:cs typeface="Arial" pitchFamily="34" charset="0"/>
            </a:endParaRP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wsrm:sequenceacknowledgement</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wsrm:identifier</a:t>
            </a:r>
            <a:r>
              <a:rPr lang="en-US" sz="2000" dirty="0">
                <a:latin typeface="Arial" pitchFamily="34" charset="0"/>
                <a:cs typeface="Arial" pitchFamily="34" charset="0"/>
              </a:rPr>
              <a:t>&gt;http</a:t>
            </a:r>
            <a:r>
              <a:rPr lang="en-US" sz="2000" dirty="0" smtClean="0">
                <a:latin typeface="Arial" pitchFamily="34" charset="0"/>
                <a:cs typeface="Arial" pitchFamily="34" charset="0"/>
              </a:rPr>
              <a:t>://cse445.com/RM/ABC</a:t>
            </a:r>
            <a:r>
              <a:rPr lang="en-US" sz="2000" dirty="0">
                <a:latin typeface="Arial" pitchFamily="34" charset="0"/>
                <a:cs typeface="Arial" pitchFamily="34" charset="0"/>
              </a:rPr>
              <a:t>&lt;/wsrm:identifier&gt;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wsrm:acknowledgementrange</a:t>
            </a:r>
            <a:r>
              <a:rPr lang="en-US" sz="2000" dirty="0">
                <a:latin typeface="Arial" pitchFamily="34" charset="0"/>
                <a:cs typeface="Arial" pitchFamily="34" charset="0"/>
              </a:rPr>
              <a:t> lower="1" upper="1" /&gt;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wsrm:acknowledgementrange</a:t>
            </a:r>
            <a:r>
              <a:rPr lang="en-US" sz="2000" dirty="0">
                <a:latin typeface="Arial" pitchFamily="34" charset="0"/>
                <a:cs typeface="Arial" pitchFamily="34" charset="0"/>
              </a:rPr>
              <a:t> lower="3" upper="3" /&gt;    </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wsrm:sequenceacknowledgement</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a:latin typeface="Arial" pitchFamily="34" charset="0"/>
                <a:cs typeface="Arial" pitchFamily="34" charset="0"/>
              </a:rPr>
              <a:t>&gt;</a:t>
            </a: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25</a:t>
            </a:fld>
            <a:endParaRPr lang="en-US"/>
          </a:p>
        </p:txBody>
      </p:sp>
      <p:sp>
        <p:nvSpPr>
          <p:cNvPr id="5" name="Rectangle 4"/>
          <p:cNvSpPr/>
          <p:nvPr/>
        </p:nvSpPr>
        <p:spPr bwMode="auto">
          <a:xfrm>
            <a:off x="762000" y="1143000"/>
            <a:ext cx="7772400" cy="228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762000" y="3733800"/>
            <a:ext cx="7772400" cy="2590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33719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F284915-4252-49C2-81BC-E4D47ABDF0B5}" type="slidenum">
              <a:rPr lang="en-US" b="0" smtClean="0">
                <a:solidFill>
                  <a:schemeClr val="tx2"/>
                </a:solidFill>
              </a:rPr>
              <a:pPr/>
              <a:t>26</a:t>
            </a:fld>
            <a:endParaRPr lang="en-US" b="0" smtClean="0">
              <a:solidFill>
                <a:schemeClr val="tx2"/>
              </a:solidFill>
            </a:endParaRPr>
          </a:p>
        </p:txBody>
      </p:sp>
      <p:sp>
        <p:nvSpPr>
          <p:cNvPr id="36867" name="Rectangle 2"/>
          <p:cNvSpPr>
            <a:spLocks noGrp="1" noChangeArrowheads="1"/>
          </p:cNvSpPr>
          <p:nvPr>
            <p:ph type="title"/>
          </p:nvPr>
        </p:nvSpPr>
        <p:spPr/>
        <p:txBody>
          <a:bodyPr/>
          <a:lstStyle/>
          <a:p>
            <a:pPr eaLnBrk="1" hangingPunct="1"/>
            <a:r>
              <a:rPr lang="en-US" smtClean="0"/>
              <a:t>Client Initiated Transactions</a:t>
            </a:r>
            <a:endParaRPr lang="en-US" b="0" smtClean="0"/>
          </a:p>
        </p:txBody>
      </p:sp>
      <p:sp>
        <p:nvSpPr>
          <p:cNvPr id="36868" name="Rectangle 3"/>
          <p:cNvSpPr>
            <a:spLocks noGrp="1" noChangeArrowheads="1"/>
          </p:cNvSpPr>
          <p:nvPr>
            <p:ph type="body" idx="1"/>
          </p:nvPr>
        </p:nvSpPr>
        <p:spPr>
          <a:xfrm>
            <a:off x="685800" y="1219200"/>
            <a:ext cx="8269288" cy="2590800"/>
          </a:xfrm>
        </p:spPr>
        <p:txBody>
          <a:bodyPr/>
          <a:lstStyle/>
          <a:p>
            <a:pPr eaLnBrk="1" hangingPunct="1"/>
            <a:r>
              <a:rPr lang="en-US" dirty="0" smtClean="0"/>
              <a:t>WCF transactions are built on top of </a:t>
            </a:r>
            <a:r>
              <a:rPr lang="en-US" dirty="0" err="1" smtClean="0"/>
              <a:t>System.Transactions</a:t>
            </a:r>
            <a:r>
              <a:rPr lang="en-US" dirty="0" smtClean="0"/>
              <a:t> + WS-*</a:t>
            </a:r>
          </a:p>
          <a:p>
            <a:pPr eaLnBrk="1" hangingPunct="1"/>
            <a:r>
              <a:rPr lang="en-US" dirty="0" smtClean="0"/>
              <a:t>Initiate a transaction in client code</a:t>
            </a:r>
          </a:p>
          <a:p>
            <a:pPr eaLnBrk="1" hangingPunct="1"/>
            <a:r>
              <a:rPr lang="en-US" dirty="0" smtClean="0"/>
              <a:t>Transaction is flowed to all services called that support transactions</a:t>
            </a:r>
          </a:p>
        </p:txBody>
      </p:sp>
      <p:sp>
        <p:nvSpPr>
          <p:cNvPr id="36869" name="Text Box 4"/>
          <p:cNvSpPr txBox="1">
            <a:spLocks noChangeArrowheads="1"/>
          </p:cNvSpPr>
          <p:nvPr/>
        </p:nvSpPr>
        <p:spPr bwMode="auto">
          <a:xfrm>
            <a:off x="685800" y="3810000"/>
            <a:ext cx="826928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b="0">
                <a:latin typeface="Arial" charset="0"/>
              </a:rPr>
              <a:t>using (</a:t>
            </a:r>
            <a:r>
              <a:rPr lang="en-US" sz="2400" b="0">
                <a:solidFill>
                  <a:schemeClr val="folHlink"/>
                </a:solidFill>
                <a:latin typeface="Arial" charset="0"/>
              </a:rPr>
              <a:t>TransactionScope</a:t>
            </a:r>
            <a:r>
              <a:rPr lang="en-US" sz="2400" b="0">
                <a:latin typeface="Arial" charset="0"/>
              </a:rPr>
              <a:t> scope = new TransactionScope())</a:t>
            </a:r>
          </a:p>
          <a:p>
            <a:r>
              <a:rPr lang="en-US" sz="2400" b="0">
                <a:latin typeface="Arial" charset="0"/>
              </a:rPr>
              <a:t>{</a:t>
            </a:r>
          </a:p>
          <a:p>
            <a:r>
              <a:rPr lang="en-US" sz="2400" b="0">
                <a:latin typeface="Arial" charset="0"/>
              </a:rPr>
              <a:t>	// Call Service1 – transaction flowed to service1</a:t>
            </a:r>
          </a:p>
          <a:p>
            <a:r>
              <a:rPr lang="en-US" sz="2400" b="0">
                <a:latin typeface="Arial" charset="0"/>
              </a:rPr>
              <a:t>	// Call Service2 – transaction flowed to service2</a:t>
            </a:r>
          </a:p>
          <a:p>
            <a:r>
              <a:rPr lang="en-US" sz="2400" b="0">
                <a:latin typeface="Arial" charset="0"/>
              </a:rPr>
              <a:t>	</a:t>
            </a:r>
            <a:r>
              <a:rPr lang="en-US" sz="2400" b="0">
                <a:solidFill>
                  <a:schemeClr val="folHlink"/>
                </a:solidFill>
                <a:latin typeface="Arial" charset="0"/>
              </a:rPr>
              <a:t>scope.Complete();</a:t>
            </a:r>
          </a:p>
          <a:p>
            <a:r>
              <a:rPr lang="en-US" sz="2400" b="0">
                <a:latin typeface="Arial" charset="0"/>
              </a:rPr>
              <a:t>} // All commit or all rollback</a:t>
            </a:r>
          </a:p>
          <a:p>
            <a:endParaRPr lang="en-US" sz="2400" b="0">
              <a:latin typeface="Arial" charset="0"/>
            </a:endParaRPr>
          </a:p>
          <a:p>
            <a:endParaRPr lang="en-US" sz="2400" b="0">
              <a:latin typeface="Arial" charset="0"/>
            </a:endParaRPr>
          </a:p>
        </p:txBody>
      </p:sp>
    </p:spTree>
    <p:extLst>
      <p:ext uri="{BB962C8B-B14F-4D97-AF65-F5344CB8AC3E}">
        <p14:creationId xmlns:p14="http://schemas.microsoft.com/office/powerpoint/2010/main" val="105029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Code with More Detail</a:t>
            </a:r>
          </a:p>
        </p:txBody>
      </p:sp>
      <p:sp>
        <p:nvSpPr>
          <p:cNvPr id="37891" name="Content Placeholder 2"/>
          <p:cNvSpPr>
            <a:spLocks noGrp="1"/>
          </p:cNvSpPr>
          <p:nvPr>
            <p:ph idx="1"/>
          </p:nvPr>
        </p:nvSpPr>
        <p:spPr>
          <a:xfrm>
            <a:off x="228600" y="1143000"/>
            <a:ext cx="8839200" cy="5562600"/>
          </a:xfrm>
        </p:spPr>
        <p:txBody>
          <a:bodyPr/>
          <a:lstStyle/>
          <a:p>
            <a:pPr>
              <a:buFont typeface="Wingdings" pitchFamily="2" charset="2"/>
              <a:buNone/>
            </a:pPr>
            <a:r>
              <a:rPr lang="en-US" sz="1800" smtClean="0">
                <a:latin typeface="Arial" charset="0"/>
                <a:cs typeface="Arial" charset="0"/>
              </a:rPr>
              <a:t>using (</a:t>
            </a:r>
            <a:r>
              <a:rPr lang="en-US" sz="1800" smtClean="0">
                <a:solidFill>
                  <a:srgbClr val="0000FF"/>
                </a:solidFill>
                <a:latin typeface="Arial" charset="0"/>
                <a:cs typeface="Arial" charset="0"/>
              </a:rPr>
              <a:t>TransactionScope transScope </a:t>
            </a:r>
            <a:r>
              <a:rPr lang="en-US" sz="1800" smtClean="0">
                <a:latin typeface="Arial" charset="0"/>
                <a:cs typeface="Arial" charset="0"/>
              </a:rPr>
              <a:t>= new TransactionScope()) {</a:t>
            </a:r>
          </a:p>
          <a:p>
            <a:pPr>
              <a:buFont typeface="Wingdings" pitchFamily="2" charset="2"/>
              <a:buNone/>
            </a:pPr>
            <a:r>
              <a:rPr lang="en-US" sz="1800" smtClean="0">
                <a:latin typeface="Arial" charset="0"/>
                <a:cs typeface="Arial" charset="0"/>
              </a:rPr>
              <a:t>	// Create an connection channel</a:t>
            </a:r>
          </a:p>
          <a:p>
            <a:pPr>
              <a:buFont typeface="Wingdings" pitchFamily="2" charset="2"/>
              <a:buNone/>
            </a:pPr>
            <a:r>
              <a:rPr lang="en-US" sz="1800" smtClean="0">
                <a:latin typeface="Arial" charset="0"/>
                <a:cs typeface="Arial" charset="0"/>
              </a:rPr>
              <a:t>	using (SqlConnection connection1 = new SqlConnection(connectString1)) {</a:t>
            </a:r>
          </a:p>
          <a:p>
            <a:pPr>
              <a:buFont typeface="Wingdings" pitchFamily="2" charset="2"/>
              <a:buNone/>
            </a:pPr>
            <a:r>
              <a:rPr lang="en-US" sz="1800" smtClean="0">
                <a:latin typeface="Arial" charset="0"/>
                <a:cs typeface="Arial" charset="0"/>
              </a:rPr>
              <a:t>		connection1.Open(); // Opening connection1 to prepare withdrawal </a:t>
            </a:r>
          </a:p>
          <a:p>
            <a:pPr>
              <a:buFont typeface="Wingdings" pitchFamily="2" charset="2"/>
              <a:buNone/>
            </a:pPr>
            <a:r>
              <a:rPr lang="en-US" sz="1800" smtClean="0">
                <a:latin typeface="Arial" charset="0"/>
                <a:cs typeface="Arial" charset="0"/>
              </a:rPr>
              <a:t>		connection1.BeginTransaction(IsolationLevel.Serializable);</a:t>
            </a:r>
          </a:p>
          <a:p>
            <a:pPr>
              <a:buFont typeface="Wingdings" pitchFamily="2" charset="2"/>
              <a:buNone/>
            </a:pPr>
            <a:r>
              <a:rPr lang="en-US" sz="1800" smtClean="0">
                <a:latin typeface="Arial" charset="0"/>
                <a:cs typeface="Arial" charset="0"/>
              </a:rPr>
              <a:t>		</a:t>
            </a:r>
            <a:r>
              <a:rPr lang="en-US" sz="1800" smtClean="0">
                <a:solidFill>
                  <a:srgbClr val="0000FF"/>
                </a:solidFill>
                <a:latin typeface="Arial" charset="0"/>
                <a:cs typeface="Arial" charset="0"/>
              </a:rPr>
              <a:t>// The connection will be listed in the TransactionScope</a:t>
            </a:r>
            <a:endParaRPr lang="en-US" sz="1800" smtClean="0">
              <a:latin typeface="Arial" charset="0"/>
              <a:cs typeface="Arial" charset="0"/>
            </a:endParaRPr>
          </a:p>
          <a:p>
            <a:pPr>
              <a:buFont typeface="Wingdings" pitchFamily="2" charset="2"/>
              <a:buNone/>
            </a:pPr>
            <a:r>
              <a:rPr lang="en-US" sz="1800" smtClean="0">
                <a:latin typeface="Arial" charset="0"/>
                <a:cs typeface="Arial" charset="0"/>
              </a:rPr>
              <a:t>		// Create another connection channel</a:t>
            </a:r>
          </a:p>
          <a:p>
            <a:pPr>
              <a:buFont typeface="Wingdings" pitchFamily="2" charset="2"/>
              <a:buNone/>
            </a:pPr>
            <a:r>
              <a:rPr lang="en-US" sz="1800" smtClean="0">
                <a:latin typeface="Arial" charset="0"/>
                <a:cs typeface="Arial" charset="0"/>
              </a:rPr>
              <a:t>		using (SqlConnection connection2 = new SqlConnection(connectString2)) {</a:t>
            </a:r>
          </a:p>
          <a:p>
            <a:pPr>
              <a:buFont typeface="Wingdings" pitchFamily="2" charset="2"/>
              <a:buNone/>
            </a:pPr>
            <a:r>
              <a:rPr lang="en-US" sz="1800" smtClean="0">
                <a:latin typeface="Arial" charset="0"/>
                <a:cs typeface="Arial" charset="0"/>
              </a:rPr>
              <a:t>			connection2.Open(); // Opening connection2 to prepare deposit </a:t>
            </a:r>
          </a:p>
          <a:p>
            <a:pPr>
              <a:buFont typeface="Wingdings" pitchFamily="2" charset="2"/>
              <a:buNone/>
            </a:pPr>
            <a:r>
              <a:rPr lang="en-US" sz="1800" smtClean="0">
                <a:latin typeface="Arial" charset="0"/>
                <a:cs typeface="Arial" charset="0"/>
              </a:rPr>
              <a:t>			connection2.BeginTransaction(IsolationLevel.Serializable);</a:t>
            </a:r>
          </a:p>
          <a:p>
            <a:pPr>
              <a:buFont typeface="Wingdings" pitchFamily="2" charset="2"/>
              <a:buNone/>
            </a:pPr>
            <a:r>
              <a:rPr lang="en-US" sz="1800" smtClean="0">
                <a:latin typeface="Arial" charset="0"/>
                <a:cs typeface="Arial" charset="0"/>
              </a:rPr>
              <a:t>			</a:t>
            </a:r>
            <a:r>
              <a:rPr lang="en-US" sz="1800" smtClean="0">
                <a:solidFill>
                  <a:srgbClr val="0000FF"/>
                </a:solidFill>
                <a:latin typeface="Arial" charset="0"/>
                <a:cs typeface="Arial" charset="0"/>
              </a:rPr>
              <a:t>// The connection will be listed in the TransactionScope</a:t>
            </a:r>
          </a:p>
          <a:p>
            <a:pPr>
              <a:buFont typeface="Wingdings" pitchFamily="2" charset="2"/>
              <a:buNone/>
            </a:pPr>
            <a:r>
              <a:rPr lang="en-US" sz="1800" smtClean="0">
                <a:latin typeface="Arial" charset="0"/>
                <a:cs typeface="Arial" charset="0"/>
              </a:rPr>
              <a:t>		}</a:t>
            </a:r>
          </a:p>
          <a:p>
            <a:pPr>
              <a:buFont typeface="Wingdings" pitchFamily="2" charset="2"/>
              <a:buNone/>
            </a:pPr>
            <a:r>
              <a:rPr lang="en-US" sz="1800" smtClean="0">
                <a:latin typeface="Arial" charset="0"/>
                <a:cs typeface="Arial" charset="0"/>
              </a:rPr>
              <a:t>	}</a:t>
            </a:r>
          </a:p>
          <a:p>
            <a:pPr>
              <a:buFont typeface="Wingdings" pitchFamily="2" charset="2"/>
              <a:buNone/>
            </a:pPr>
            <a:r>
              <a:rPr lang="en-US" sz="1800" smtClean="0">
                <a:latin typeface="Arial" charset="0"/>
                <a:cs typeface="Arial" charset="0"/>
              </a:rPr>
              <a:t>	//  The actual method that commits the transaction.</a:t>
            </a:r>
          </a:p>
          <a:p>
            <a:pPr>
              <a:buFont typeface="Wingdings" pitchFamily="2" charset="2"/>
              <a:buNone/>
            </a:pPr>
            <a:r>
              <a:rPr lang="en-US" sz="1800" smtClean="0">
                <a:latin typeface="Arial" charset="0"/>
                <a:cs typeface="Arial" charset="0"/>
              </a:rPr>
              <a:t>	</a:t>
            </a:r>
            <a:r>
              <a:rPr lang="en-US" sz="1800" smtClean="0">
                <a:solidFill>
                  <a:srgbClr val="0000FF"/>
                </a:solidFill>
                <a:latin typeface="Arial" charset="0"/>
                <a:cs typeface="Arial" charset="0"/>
              </a:rPr>
              <a:t>transScope.Complete();</a:t>
            </a:r>
          </a:p>
          <a:p>
            <a:pPr>
              <a:buFont typeface="Wingdings" pitchFamily="2" charset="2"/>
              <a:buNone/>
            </a:pPr>
            <a:r>
              <a:rPr lang="en-US" sz="1800" smtClean="0">
                <a:latin typeface="Arial" charset="0"/>
                <a:cs typeface="Arial" charset="0"/>
              </a:rPr>
              <a:t>}</a:t>
            </a:r>
          </a:p>
          <a:p>
            <a:pPr>
              <a:buFont typeface="Wingdings" pitchFamily="2" charset="2"/>
              <a:buNone/>
            </a:pPr>
            <a:endParaRPr lang="en-US" sz="1800" smtClean="0">
              <a:latin typeface="Arial" charset="0"/>
              <a:cs typeface="Arial"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A3FB655-5180-4145-BC7B-61841C4C6D57}" type="slidenum">
              <a:rPr lang="en-US" b="0" smtClean="0">
                <a:solidFill>
                  <a:schemeClr val="tx2"/>
                </a:solidFill>
              </a:rPr>
              <a:pPr/>
              <a:t>27</a:t>
            </a:fld>
            <a:endParaRPr lang="en-US" b="0" smtClean="0">
              <a:solidFill>
                <a:schemeClr val="tx2"/>
              </a:solidFill>
            </a:endParaRPr>
          </a:p>
        </p:txBody>
      </p:sp>
    </p:spTree>
    <p:extLst>
      <p:ext uri="{BB962C8B-B14F-4D97-AF65-F5344CB8AC3E}">
        <p14:creationId xmlns:p14="http://schemas.microsoft.com/office/powerpoint/2010/main" val="2736705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7388E78-B601-43E9-A570-288C7C05ED04}" type="slidenum">
              <a:rPr lang="en-US" b="0" smtClean="0">
                <a:solidFill>
                  <a:schemeClr val="tx2"/>
                </a:solidFill>
              </a:rPr>
              <a:pPr/>
              <a:t>28</a:t>
            </a:fld>
            <a:endParaRPr lang="en-US" b="0" smtClean="0">
              <a:solidFill>
                <a:schemeClr val="tx2"/>
              </a:solidFill>
            </a:endParaRPr>
          </a:p>
        </p:txBody>
      </p:sp>
      <p:sp>
        <p:nvSpPr>
          <p:cNvPr id="38915" name="Rectangle 2"/>
          <p:cNvSpPr>
            <a:spLocks noGrp="1" noChangeArrowheads="1"/>
          </p:cNvSpPr>
          <p:nvPr>
            <p:ph type="title"/>
          </p:nvPr>
        </p:nvSpPr>
        <p:spPr/>
        <p:txBody>
          <a:bodyPr/>
          <a:lstStyle/>
          <a:p>
            <a:pPr eaLnBrk="1" hangingPunct="1"/>
            <a:r>
              <a:rPr lang="en-US" smtClean="0"/>
              <a:t>Enabling Transactions</a:t>
            </a:r>
            <a:endParaRPr lang="en-US" b="0" smtClean="0"/>
          </a:p>
        </p:txBody>
      </p:sp>
      <p:sp>
        <p:nvSpPr>
          <p:cNvPr id="38916" name="Rectangle 3"/>
          <p:cNvSpPr>
            <a:spLocks noGrp="1" noChangeArrowheads="1"/>
          </p:cNvSpPr>
          <p:nvPr>
            <p:ph type="body" idx="1"/>
          </p:nvPr>
        </p:nvSpPr>
        <p:spPr>
          <a:xfrm>
            <a:off x="685800" y="1295400"/>
            <a:ext cx="8269288" cy="5105400"/>
          </a:xfrm>
        </p:spPr>
        <p:txBody>
          <a:bodyPr/>
          <a:lstStyle/>
          <a:p>
            <a:pPr eaLnBrk="1" hangingPunct="1">
              <a:lnSpc>
                <a:spcPct val="90000"/>
              </a:lnSpc>
            </a:pPr>
            <a:r>
              <a:rPr lang="en-US" sz="2400" smtClean="0"/>
              <a:t>Transactions do not flow by default</a:t>
            </a:r>
          </a:p>
          <a:p>
            <a:pPr eaLnBrk="1" hangingPunct="1">
              <a:lnSpc>
                <a:spcPct val="90000"/>
              </a:lnSpc>
            </a:pPr>
            <a:r>
              <a:rPr lang="en-US" sz="2400" smtClean="0"/>
              <a:t>Requirements:</a:t>
            </a:r>
          </a:p>
          <a:p>
            <a:pPr lvl="1" eaLnBrk="1" hangingPunct="1">
              <a:lnSpc>
                <a:spcPct val="90000"/>
              </a:lnSpc>
            </a:pPr>
            <a:r>
              <a:rPr lang="en-US" sz="2400" smtClean="0"/>
              <a:t>Enclose service calls in transaction scope on client</a:t>
            </a:r>
          </a:p>
          <a:p>
            <a:pPr lvl="1" eaLnBrk="1" hangingPunct="1">
              <a:lnSpc>
                <a:spcPct val="90000"/>
              </a:lnSpc>
            </a:pPr>
            <a:r>
              <a:rPr lang="en-US" sz="2400" smtClean="0"/>
              <a:t>transactionFlow = true on binding</a:t>
            </a:r>
          </a:p>
          <a:p>
            <a:pPr lvl="1" eaLnBrk="1" hangingPunct="1">
              <a:lnSpc>
                <a:spcPct val="90000"/>
              </a:lnSpc>
            </a:pPr>
            <a:r>
              <a:rPr lang="en-US" sz="2400" smtClean="0"/>
              <a:t>[TransactionFlow] attribute on service contract methods</a:t>
            </a:r>
          </a:p>
          <a:p>
            <a:pPr lvl="2" eaLnBrk="1" hangingPunct="1">
              <a:lnSpc>
                <a:spcPct val="90000"/>
              </a:lnSpc>
            </a:pPr>
            <a:r>
              <a:rPr lang="en-US" sz="2400" smtClean="0"/>
              <a:t>Optional – specify transaction scoping options</a:t>
            </a:r>
          </a:p>
          <a:p>
            <a:pPr lvl="1" eaLnBrk="1" hangingPunct="1">
              <a:lnSpc>
                <a:spcPct val="90000"/>
              </a:lnSpc>
            </a:pPr>
            <a:r>
              <a:rPr lang="en-US" sz="2400" smtClean="0"/>
              <a:t>OperationBehavior attribute on service methods</a:t>
            </a:r>
          </a:p>
          <a:p>
            <a:pPr lvl="2" eaLnBrk="1" hangingPunct="1">
              <a:lnSpc>
                <a:spcPct val="90000"/>
              </a:lnSpc>
            </a:pPr>
            <a:r>
              <a:rPr lang="en-US" sz="2400" smtClean="0"/>
              <a:t>TransactionFlowRequired = true</a:t>
            </a:r>
          </a:p>
          <a:p>
            <a:pPr lvl="2" eaLnBrk="1" hangingPunct="1">
              <a:lnSpc>
                <a:spcPct val="90000"/>
              </a:lnSpc>
            </a:pPr>
            <a:r>
              <a:rPr lang="en-US" sz="2400" smtClean="0"/>
              <a:t>TransactionAutoComplete = true</a:t>
            </a:r>
          </a:p>
          <a:p>
            <a:pPr lvl="1" eaLnBrk="1" hangingPunct="1">
              <a:lnSpc>
                <a:spcPct val="90000"/>
              </a:lnSpc>
            </a:pPr>
            <a:r>
              <a:rPr lang="en-US" sz="2400" smtClean="0"/>
              <a:t>Enable WS-Atomic Transactions on DTC (Distributed Transaction Coordinator):</a:t>
            </a:r>
          </a:p>
          <a:p>
            <a:pPr lvl="2" eaLnBrk="1" hangingPunct="1">
              <a:lnSpc>
                <a:spcPct val="90000"/>
              </a:lnSpc>
            </a:pPr>
            <a:r>
              <a:rPr lang="en-US" sz="2400" smtClean="0"/>
              <a:t>xws_reg –wsat + at command line</a:t>
            </a:r>
          </a:p>
        </p:txBody>
      </p:sp>
    </p:spTree>
    <p:extLst>
      <p:ext uri="{BB962C8B-B14F-4D97-AF65-F5344CB8AC3E}">
        <p14:creationId xmlns:p14="http://schemas.microsoft.com/office/powerpoint/2010/main" val="1966828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29</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dirty="0" smtClean="0"/>
              <a:t>Summary of Chapter 6</a:t>
            </a:r>
          </a:p>
        </p:txBody>
      </p:sp>
      <p:sp>
        <p:nvSpPr>
          <p:cNvPr id="4100" name="Rectangle 3"/>
          <p:cNvSpPr>
            <a:spLocks noGrp="1" noChangeArrowheads="1"/>
          </p:cNvSpPr>
          <p:nvPr>
            <p:ph type="body" idx="1"/>
          </p:nvPr>
        </p:nvSpPr>
        <p:spPr>
          <a:xfrm>
            <a:off x="1066800" y="1219200"/>
            <a:ext cx="7848600" cy="5334000"/>
          </a:xfrm>
        </p:spPr>
        <p:txBody>
          <a:bodyPr/>
          <a:lstStyle/>
          <a:p>
            <a:pPr eaLnBrk="1" hangingPunct="1">
              <a:lnSpc>
                <a:spcPct val="110000"/>
              </a:lnSpc>
            </a:pPr>
            <a:r>
              <a:rPr lang="en-US" sz="2400" dirty="0" smtClean="0"/>
              <a:t>General </a:t>
            </a:r>
            <a:r>
              <a:rPr lang="en-US" sz="2400" dirty="0"/>
              <a:t>Security </a:t>
            </a:r>
            <a:r>
              <a:rPr lang="en-US" sz="2400" dirty="0" smtClean="0"/>
              <a:t>&amp; Reliability </a:t>
            </a:r>
            <a:r>
              <a:rPr lang="en-US" sz="2400" dirty="0"/>
              <a:t>Concepts (Text Section </a:t>
            </a:r>
            <a:r>
              <a:rPr lang="en-US" sz="2400" dirty="0" smtClean="0"/>
              <a:t>6.1)</a:t>
            </a:r>
            <a:endParaRPr lang="en-US" sz="2400" dirty="0"/>
          </a:p>
          <a:p>
            <a:pPr eaLnBrk="1" hangingPunct="1">
              <a:lnSpc>
                <a:spcPct val="110000"/>
              </a:lnSpc>
            </a:pPr>
            <a:r>
              <a:rPr lang="en-US" sz="2400" dirty="0"/>
              <a:t>IIS </a:t>
            </a:r>
            <a:r>
              <a:rPr lang="en-US" sz="2400" dirty="0" smtClean="0"/>
              <a:t>Roles and Windows-Based </a:t>
            </a:r>
            <a:r>
              <a:rPr lang="en-US" sz="2400" dirty="0"/>
              <a:t>Security </a:t>
            </a:r>
            <a:r>
              <a:rPr lang="en-US" sz="2400" dirty="0" smtClean="0"/>
              <a:t>Mechanism</a:t>
            </a:r>
          </a:p>
          <a:p>
            <a:pPr eaLnBrk="1" hangingPunct="1">
              <a:lnSpc>
                <a:spcPct val="110000"/>
              </a:lnSpc>
            </a:pPr>
            <a:r>
              <a:rPr lang="en-US" sz="2400" dirty="0" smtClean="0"/>
              <a:t>Forms-Based </a:t>
            </a:r>
            <a:r>
              <a:rPr lang="en-US" sz="2400" dirty="0"/>
              <a:t>Security</a:t>
            </a:r>
            <a:br>
              <a:rPr lang="en-US" sz="2400" dirty="0"/>
            </a:br>
            <a:r>
              <a:rPr lang="en-US" sz="2400" dirty="0"/>
              <a:t>Creating an independent security system for Web access control and resource </a:t>
            </a:r>
            <a:r>
              <a:rPr lang="en-US" sz="2400" dirty="0" smtClean="0"/>
              <a:t>authorization</a:t>
            </a:r>
          </a:p>
          <a:p>
            <a:pPr lvl="1" eaLnBrk="1" hangingPunct="1">
              <a:lnSpc>
                <a:spcPct val="110000"/>
              </a:lnSpc>
            </a:pPr>
            <a:r>
              <a:rPr lang="en-US" sz="2400" dirty="0" err="1">
                <a:ea typeface="+mn-ea"/>
                <a:cs typeface="+mn-cs"/>
              </a:rPr>
              <a:t>Web.config</a:t>
            </a:r>
            <a:r>
              <a:rPr lang="en-US" sz="2400" dirty="0">
                <a:ea typeface="+mn-ea"/>
                <a:cs typeface="+mn-cs"/>
              </a:rPr>
              <a:t> Support to Forms-Based Security</a:t>
            </a:r>
          </a:p>
          <a:p>
            <a:pPr lvl="1" eaLnBrk="1" hangingPunct="1">
              <a:lnSpc>
                <a:spcPct val="110000"/>
              </a:lnSpc>
            </a:pPr>
            <a:r>
              <a:rPr lang="en-US" sz="2400" dirty="0">
                <a:ea typeface="+mn-ea"/>
                <a:cs typeface="+mn-cs"/>
              </a:rPr>
              <a:t>Access Control with Self-Registration</a:t>
            </a:r>
          </a:p>
          <a:p>
            <a:pPr eaLnBrk="1" hangingPunct="1"/>
            <a:r>
              <a:rPr lang="en-US" altLang="zh-CN" sz="2400" dirty="0"/>
              <a:t>Secure Socket Layer for Secure HTTP Connection</a:t>
            </a:r>
          </a:p>
          <a:p>
            <a:pPr eaLnBrk="1" hangingPunct="1"/>
            <a:r>
              <a:rPr lang="en-US" altLang="zh-CN" sz="2400" dirty="0">
                <a:ea typeface="SimSun" pitchFamily="2" charset="-122"/>
              </a:rPr>
              <a:t>Data Encryption and </a:t>
            </a:r>
            <a:r>
              <a:rPr lang="en-US" altLang="zh-CN" sz="2400" dirty="0" smtClean="0">
                <a:ea typeface="SimSun" pitchFamily="2" charset="-122"/>
              </a:rPr>
              <a:t>Decryption Service</a:t>
            </a:r>
            <a:endParaRPr lang="en-US" altLang="zh-CN" sz="2400" dirty="0">
              <a:ea typeface="SimSun" pitchFamily="2" charset="-122"/>
            </a:endParaRPr>
          </a:p>
          <a:p>
            <a:pPr eaLnBrk="1" hangingPunct="1"/>
            <a:r>
              <a:rPr lang="en-US" sz="2400" dirty="0" smtClean="0"/>
              <a:t>Reliability: Reliable messaging and transaction</a:t>
            </a:r>
            <a:endParaRPr lang="en-US" altLang="zh-CN" sz="2400" dirty="0" smtClean="0">
              <a:ea typeface="SimSun" pitchFamily="2" charset="-122"/>
            </a:endParaRPr>
          </a:p>
        </p:txBody>
      </p:sp>
    </p:spTree>
    <p:extLst>
      <p:ext uri="{BB962C8B-B14F-4D97-AF65-F5344CB8AC3E}">
        <p14:creationId xmlns:p14="http://schemas.microsoft.com/office/powerpoint/2010/main" val="139153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Need for Encryption and Decryption</a:t>
            </a:r>
          </a:p>
        </p:txBody>
      </p:sp>
      <p:sp>
        <p:nvSpPr>
          <p:cNvPr id="46083" name="Content Placeholder 2"/>
          <p:cNvSpPr>
            <a:spLocks noGrp="1"/>
          </p:cNvSpPr>
          <p:nvPr>
            <p:ph idx="1"/>
          </p:nvPr>
        </p:nvSpPr>
        <p:spPr>
          <a:xfrm>
            <a:off x="685800" y="1219200"/>
            <a:ext cx="8269288" cy="5105400"/>
          </a:xfrm>
        </p:spPr>
        <p:txBody>
          <a:bodyPr/>
          <a:lstStyle/>
          <a:p>
            <a:r>
              <a:rPr lang="en-US" dirty="0" smtClean="0"/>
              <a:t>SSL addresses the problem during data transmission</a:t>
            </a:r>
          </a:p>
          <a:p>
            <a:r>
              <a:rPr lang="en-US" dirty="0" smtClean="0"/>
              <a:t>There are always situations in which we need to encrypt and decrypt data of our own.</a:t>
            </a:r>
            <a:br>
              <a:rPr lang="en-US" dirty="0" smtClean="0"/>
            </a:br>
            <a:r>
              <a:rPr lang="en-US" dirty="0" smtClean="0"/>
              <a:t>For example, </a:t>
            </a:r>
          </a:p>
          <a:p>
            <a:pPr lvl="1"/>
            <a:r>
              <a:rPr lang="en-US" dirty="0" smtClean="0"/>
              <a:t>Date stored: user IDs and passwords to be stored in the </a:t>
            </a:r>
            <a:r>
              <a:rPr lang="en-US" dirty="0" err="1" smtClean="0"/>
              <a:t>Web.config</a:t>
            </a:r>
            <a:r>
              <a:rPr lang="en-US" dirty="0" smtClean="0"/>
              <a:t> file, XML file, text file, or database;</a:t>
            </a:r>
          </a:p>
          <a:p>
            <a:pPr lvl="1"/>
            <a:r>
              <a:rPr lang="en-US" dirty="0" smtClean="0"/>
              <a:t>Data transmitted over the internet without SSL</a:t>
            </a:r>
          </a:p>
          <a:p>
            <a:r>
              <a:rPr lang="en-US" dirty="0" smtClean="0"/>
              <a:t>Saving sensitive data in clear text is not acceptable for an organization that cares about protecting its user privacy.</a:t>
            </a:r>
          </a:p>
        </p:txBody>
      </p:sp>
      <p:sp>
        <p:nvSpPr>
          <p:cNvPr id="460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7734916-8A31-462D-B29A-D48D4BB9E7E4}" type="slidenum">
              <a:rPr lang="en-US" b="0" smtClean="0">
                <a:solidFill>
                  <a:schemeClr val="tx2"/>
                </a:solidFill>
              </a:rPr>
              <a:pPr/>
              <a:t>3</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CA" smtClean="0"/>
              <a:t>Encryption and Decryption Algorithms</a:t>
            </a:r>
            <a:endParaRPr lang="en-US" smtClean="0"/>
          </a:p>
        </p:txBody>
      </p:sp>
      <p:sp>
        <p:nvSpPr>
          <p:cNvPr id="3" name="Content Placeholder 2"/>
          <p:cNvSpPr>
            <a:spLocks noGrp="1"/>
          </p:cNvSpPr>
          <p:nvPr>
            <p:ph idx="1"/>
          </p:nvPr>
        </p:nvSpPr>
        <p:spPr>
          <a:xfrm>
            <a:off x="533400" y="1219200"/>
            <a:ext cx="8421688" cy="5181600"/>
          </a:xfrm>
        </p:spPr>
        <p:txBody>
          <a:bodyPr/>
          <a:lstStyle/>
          <a:p>
            <a:pPr>
              <a:defRPr/>
            </a:pPr>
            <a:r>
              <a:rPr lang="en-CA" dirty="0" smtClean="0"/>
              <a:t>There are many </a:t>
            </a:r>
            <a:r>
              <a:rPr lang="en-CA" dirty="0"/>
              <a:t>Encryption and Decryption </a:t>
            </a:r>
            <a:r>
              <a:rPr lang="en-CA" dirty="0" smtClean="0"/>
              <a:t>Algorithms using the public key system: e.g., SHA-1, MD-5 used in </a:t>
            </a:r>
            <a:r>
              <a:rPr lang="en-CA" dirty="0" err="1" smtClean="0"/>
              <a:t>Web.config</a:t>
            </a:r>
            <a:r>
              <a:rPr lang="en-CA" dirty="0" smtClean="0"/>
              <a:t> &lt;credential&gt; element</a:t>
            </a:r>
          </a:p>
          <a:p>
            <a:pPr>
              <a:defRPr/>
            </a:pPr>
            <a:r>
              <a:rPr lang="en-CA" dirty="0" smtClean="0"/>
              <a:t>Data </a:t>
            </a:r>
            <a:r>
              <a:rPr lang="en-CA" dirty="0"/>
              <a:t>Encryption Standard (</a:t>
            </a:r>
            <a:r>
              <a:rPr lang="en-CA" dirty="0">
                <a:solidFill>
                  <a:srgbClr val="0000FF"/>
                </a:solidFill>
              </a:rPr>
              <a:t>DES</a:t>
            </a:r>
            <a:r>
              <a:rPr lang="en-CA" dirty="0"/>
              <a:t>) </a:t>
            </a:r>
            <a:r>
              <a:rPr lang="en-CA" dirty="0" smtClean="0"/>
              <a:t>was </a:t>
            </a:r>
            <a:r>
              <a:rPr lang="en-CA" dirty="0"/>
              <a:t>selected by the National Bureau of Standards as an official Federal Information Processing Standard (FIPS) for the United States in 1976, </a:t>
            </a:r>
            <a:r>
              <a:rPr lang="en-CA" dirty="0" smtClean="0"/>
              <a:t>and </a:t>
            </a:r>
            <a:r>
              <a:rPr lang="en-CA" dirty="0"/>
              <a:t>becomes an international standard. </a:t>
            </a:r>
            <a:endParaRPr lang="en-CA" dirty="0" smtClean="0"/>
          </a:p>
          <a:p>
            <a:pPr>
              <a:defRPr/>
            </a:pPr>
            <a:r>
              <a:rPr lang="en-CA" dirty="0" smtClean="0"/>
              <a:t>It </a:t>
            </a:r>
            <a:r>
              <a:rPr lang="en-CA" dirty="0"/>
              <a:t>is based on a symmetric-key algorithm that uses a </a:t>
            </a:r>
            <a:r>
              <a:rPr lang="en-CA" dirty="0">
                <a:solidFill>
                  <a:srgbClr val="FF0000"/>
                </a:solidFill>
              </a:rPr>
              <a:t>56</a:t>
            </a:r>
            <a:r>
              <a:rPr lang="en-CA" dirty="0"/>
              <a:t>-bit key encryption. </a:t>
            </a:r>
            <a:r>
              <a:rPr lang="en-CA" dirty="0" smtClean="0"/>
              <a:t>(MD-5 uses 128 bits.)</a:t>
            </a:r>
          </a:p>
          <a:p>
            <a:pPr>
              <a:defRPr/>
            </a:pPr>
            <a:r>
              <a:rPr lang="en-CA" dirty="0" smtClean="0"/>
              <a:t>As </a:t>
            </a:r>
            <a:r>
              <a:rPr lang="en-CA" dirty="0"/>
              <a:t>the key length is </a:t>
            </a:r>
            <a:r>
              <a:rPr lang="en-CA" dirty="0">
                <a:solidFill>
                  <a:srgbClr val="FF0000"/>
                </a:solidFill>
              </a:rPr>
              <a:t>short</a:t>
            </a:r>
            <a:r>
              <a:rPr lang="en-CA" dirty="0"/>
              <a:t>, DES is used for low-level security purpose </a:t>
            </a:r>
            <a:r>
              <a:rPr lang="en-CA" dirty="0" smtClean="0"/>
              <a:t>only</a:t>
            </a:r>
          </a:p>
          <a:p>
            <a:pPr marL="0" indent="0">
              <a:buFont typeface="Wingdings" pitchFamily="2" charset="2"/>
              <a:buNone/>
              <a:defRPr/>
            </a:pPr>
            <a:r>
              <a:rPr lang="en-CA" sz="2400" dirty="0" smtClean="0"/>
              <a:t>     [</a:t>
            </a:r>
            <a:r>
              <a:rPr lang="en-US" sz="2400" dirty="0"/>
              <a:t>http://</a:t>
            </a:r>
            <a:r>
              <a:rPr lang="en-US" sz="2400" dirty="0" smtClean="0"/>
              <a:t>en.wikipedia.org/wiki/Data_Encryption_Standard</a:t>
            </a:r>
            <a:r>
              <a:rPr lang="en-CA" sz="2400" dirty="0"/>
              <a:t>].</a:t>
            </a:r>
            <a:endParaRPr lang="en-US" sz="2400" dirty="0"/>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7B1C5F3-A4A6-4B3C-A320-6848A53AFF9F}" type="slidenum">
              <a:rPr lang="en-US" b="0" smtClean="0">
                <a:solidFill>
                  <a:schemeClr val="tx2"/>
                </a:solidFill>
              </a:rPr>
              <a:pPr/>
              <a:t>4</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447800" y="381000"/>
            <a:ext cx="7620000" cy="914400"/>
          </a:xfrm>
        </p:spPr>
        <p:txBody>
          <a:bodyPr/>
          <a:lstStyle/>
          <a:p>
            <a:r>
              <a:rPr lang="en-CA" smtClean="0"/>
              <a:t>Ethics Cases in Data Privacy and</a:t>
            </a:r>
            <a:br>
              <a:rPr lang="en-CA" smtClean="0"/>
            </a:br>
            <a:r>
              <a:rPr lang="en-CA" smtClean="0"/>
              <a:t>Encryption and Decryption Algorithms</a:t>
            </a:r>
            <a:endParaRPr lang="en-US" smtClean="0"/>
          </a:p>
        </p:txBody>
      </p:sp>
      <p:sp>
        <p:nvSpPr>
          <p:cNvPr id="25603" name="Content Placeholder 2"/>
          <p:cNvSpPr>
            <a:spLocks noGrp="1"/>
          </p:cNvSpPr>
          <p:nvPr>
            <p:ph idx="1"/>
          </p:nvPr>
        </p:nvSpPr>
        <p:spPr>
          <a:xfrm>
            <a:off x="838200" y="1676400"/>
            <a:ext cx="7924800" cy="4495800"/>
          </a:xfrm>
        </p:spPr>
        <p:txBody>
          <a:bodyPr/>
          <a:lstStyle/>
          <a:p>
            <a:pPr>
              <a:defRPr/>
            </a:pPr>
            <a:r>
              <a:rPr lang="en-CA" dirty="0" smtClean="0"/>
              <a:t>Many encryption and decryption algorithms are of matters of national security and are classified. </a:t>
            </a:r>
          </a:p>
          <a:p>
            <a:pPr>
              <a:defRPr/>
            </a:pPr>
            <a:r>
              <a:rPr lang="en-US" sz="2400" dirty="0" smtClean="0"/>
              <a:t>Ethics Case Studies in which </a:t>
            </a:r>
            <a:r>
              <a:rPr lang="en-CA" sz="2400" dirty="0" smtClean="0"/>
              <a:t>Encryption and Decryption Algorithms were distributed to the contractor and client companies overseas. </a:t>
            </a:r>
            <a:r>
              <a:rPr lang="en-CA" sz="2400" dirty="0"/>
              <a:t>Detail at: </a:t>
            </a:r>
            <a:endParaRPr lang="en-CA" sz="2400" dirty="0" smtClean="0"/>
          </a:p>
          <a:p>
            <a:pPr marL="339725" indent="-339725">
              <a:buFont typeface="Wingdings" pitchFamily="2" charset="2"/>
              <a:buNone/>
              <a:defRPr/>
            </a:pPr>
            <a:r>
              <a:rPr lang="en-CA" sz="2400" dirty="0"/>
              <a:t>	</a:t>
            </a:r>
            <a:r>
              <a:rPr lang="en-US" sz="2400" dirty="0" smtClean="0"/>
              <a:t>http://ethics.tamu.edu/nsfcases/elen/01/ee01.htm</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AA0DD76-BCCD-4D15-B920-640FE87D0D63}" type="slidenum">
              <a:rPr lang="en-US" b="0" smtClean="0">
                <a:solidFill>
                  <a:schemeClr val="tx2"/>
                </a:solidFill>
              </a:rPr>
              <a:pPr/>
              <a:t>5</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CA" sz="2800" smtClean="0"/>
              <a:t>Encryption and Decryption Algorithms in FCL</a:t>
            </a:r>
            <a:endParaRPr lang="en-US" sz="2800" smtClean="0"/>
          </a:p>
        </p:txBody>
      </p:sp>
      <p:sp>
        <p:nvSpPr>
          <p:cNvPr id="49155" name="Content Placeholder 2"/>
          <p:cNvSpPr>
            <a:spLocks noGrp="1"/>
          </p:cNvSpPr>
          <p:nvPr>
            <p:ph idx="1"/>
          </p:nvPr>
        </p:nvSpPr>
        <p:spPr>
          <a:xfrm>
            <a:off x="381000" y="1295400"/>
            <a:ext cx="8421688" cy="4724400"/>
          </a:xfrm>
        </p:spPr>
        <p:txBody>
          <a:bodyPr/>
          <a:lstStyle/>
          <a:p>
            <a:r>
              <a:rPr lang="en-CA" sz="2400" dirty="0" err="1" smtClean="0"/>
              <a:t>.Net</a:t>
            </a:r>
            <a:r>
              <a:rPr lang="en-CA" sz="2400" dirty="0" smtClean="0"/>
              <a:t> Framework Class Library implemented a namespace </a:t>
            </a:r>
            <a:r>
              <a:rPr lang="en-CA" sz="2400" dirty="0" err="1" smtClean="0">
                <a:solidFill>
                  <a:srgbClr val="0000FF"/>
                </a:solidFill>
              </a:rPr>
              <a:t>System.Security.Cryptography</a:t>
            </a:r>
            <a:r>
              <a:rPr lang="en-CA" sz="2400" dirty="0" smtClean="0"/>
              <a:t> </a:t>
            </a:r>
          </a:p>
          <a:p>
            <a:r>
              <a:rPr lang="en-CA" sz="2400" dirty="0" smtClean="0"/>
              <a:t>It includes a number of security-related classes </a:t>
            </a:r>
            <a:r>
              <a:rPr lang="en-CA" sz="2000" dirty="0" smtClean="0"/>
              <a:t>[</a:t>
            </a:r>
            <a:r>
              <a:rPr lang="en-US" sz="2000" dirty="0" smtClean="0"/>
              <a:t>http://msdn.microsoft.com/en-us/library/system.security.cryptography.aspx</a:t>
            </a:r>
            <a:r>
              <a:rPr lang="en-CA" sz="2000" dirty="0" smtClean="0"/>
              <a:t>]</a:t>
            </a:r>
          </a:p>
          <a:p>
            <a:r>
              <a:rPr lang="en-CA" sz="2400" dirty="0" smtClean="0"/>
              <a:t>The example presented here uses the </a:t>
            </a:r>
            <a:r>
              <a:rPr lang="en-CA" sz="2400" dirty="0" smtClean="0">
                <a:solidFill>
                  <a:srgbClr val="0000FF"/>
                </a:solidFill>
              </a:rPr>
              <a:t>DES</a:t>
            </a:r>
            <a:r>
              <a:rPr lang="en-CA" sz="2400" dirty="0" smtClean="0"/>
              <a:t> </a:t>
            </a:r>
            <a:r>
              <a:rPr lang="en-CA" sz="2000" dirty="0" err="1" smtClean="0">
                <a:solidFill>
                  <a:srgbClr val="0000FF"/>
                </a:solidFill>
                <a:latin typeface="Arial" charset="0"/>
                <a:cs typeface="Arial" charset="0"/>
              </a:rPr>
              <a:t>SymmetricAlgorithm</a:t>
            </a:r>
            <a:r>
              <a:rPr lang="en-CA" sz="2000" dirty="0" smtClean="0">
                <a:solidFill>
                  <a:srgbClr val="0000FF"/>
                </a:solidFill>
              </a:rPr>
              <a:t> </a:t>
            </a:r>
            <a:r>
              <a:rPr lang="en-CA" sz="2400" dirty="0" smtClean="0"/>
              <a:t>class to create a WCF Web service with two operations: </a:t>
            </a:r>
          </a:p>
          <a:p>
            <a:pPr lvl="1"/>
            <a:r>
              <a:rPr lang="en-CA" sz="2000" dirty="0" smtClean="0">
                <a:latin typeface="Arial" charset="0"/>
                <a:cs typeface="Arial" charset="0"/>
              </a:rPr>
              <a:t>string Encrypt(string)</a:t>
            </a:r>
            <a:endParaRPr lang="en-CA" sz="2400" dirty="0" smtClean="0"/>
          </a:p>
          <a:p>
            <a:pPr lvl="1"/>
            <a:r>
              <a:rPr lang="en-CA" sz="2000" dirty="0" smtClean="0">
                <a:latin typeface="Arial" charset="0"/>
                <a:cs typeface="Arial" charset="0"/>
              </a:rPr>
              <a:t>string Decrypt(string)</a:t>
            </a:r>
            <a:endParaRPr lang="en-US" sz="2000" dirty="0" smtClean="0"/>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59E358C-3871-4475-B6F9-D4530F41FA05}" type="slidenum">
              <a:rPr lang="en-US" b="0" smtClean="0">
                <a:solidFill>
                  <a:schemeClr val="tx2"/>
                </a:solidFill>
              </a:rPr>
              <a:pPr/>
              <a:t>6</a:t>
            </a:fld>
            <a:endParaRPr lang="en-US" b="0" smtClean="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64865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2461" y="4800600"/>
            <a:ext cx="2236510" cy="923330"/>
          </a:xfrm>
          <a:prstGeom prst="rect">
            <a:avLst/>
          </a:prstGeom>
          <a:noFill/>
        </p:spPr>
        <p:txBody>
          <a:bodyPr wrap="none" rtlCol="0">
            <a:spAutoFit/>
          </a:bodyPr>
          <a:lstStyle/>
          <a:p>
            <a:r>
              <a:rPr lang="en-US" b="0" dirty="0" smtClean="0"/>
              <a:t>ASU Repository:</a:t>
            </a:r>
          </a:p>
          <a:p>
            <a:r>
              <a:rPr lang="en-US" b="0" dirty="0" smtClean="0"/>
              <a:t>.</a:t>
            </a:r>
            <a:r>
              <a:rPr lang="en-US" b="0" dirty="0" err="1" smtClean="0"/>
              <a:t>asmx</a:t>
            </a:r>
            <a:r>
              <a:rPr lang="en-US" b="0" dirty="0" smtClean="0"/>
              <a:t> implementation</a:t>
            </a:r>
          </a:p>
          <a:p>
            <a:r>
              <a:rPr lang="en-US" b="0" dirty="0" smtClean="0"/>
              <a:t>.svc implementation</a:t>
            </a:r>
            <a:endParaRPr lang="en-US"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Interface Definition: Contract</a:t>
            </a:r>
          </a:p>
        </p:txBody>
      </p:sp>
      <p:sp>
        <p:nvSpPr>
          <p:cNvPr id="50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59BB220-1D05-47F9-BF86-1B7C8932FBBA}" type="slidenum">
              <a:rPr lang="en-US" b="0" smtClean="0">
                <a:solidFill>
                  <a:schemeClr val="tx2"/>
                </a:solidFill>
              </a:rPr>
              <a:pPr/>
              <a:t>7</a:t>
            </a:fld>
            <a:endParaRPr lang="en-US" b="0" smtClean="0">
              <a:solidFill>
                <a:schemeClr val="tx2"/>
              </a:solidFill>
            </a:endParaRP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667000"/>
            <a:ext cx="88630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4"/>
          <p:cNvSpPr txBox="1">
            <a:spLocks noChangeArrowheads="1"/>
          </p:cNvSpPr>
          <p:nvPr/>
        </p:nvSpPr>
        <p:spPr bwMode="auto">
          <a:xfrm>
            <a:off x="533400" y="1066800"/>
            <a:ext cx="76739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b="0"/>
              <a:t>File </a:t>
            </a:r>
            <a:r>
              <a:rPr lang="en-US" sz="2400" b="0">
                <a:sym typeface="Wingdings" pitchFamily="2" charset="2"/>
              </a:rPr>
              <a:t> New Web Site  WCF Service</a:t>
            </a:r>
          </a:p>
          <a:p>
            <a:r>
              <a:rPr lang="en-US" sz="2400" b="0">
                <a:sym typeface="Wingdings" pitchFamily="2" charset="2"/>
              </a:rPr>
              <a:t>ServiceContract and OperationContract Template are created</a:t>
            </a:r>
          </a:p>
          <a:p>
            <a:r>
              <a:rPr lang="en-US" sz="2400" b="0">
                <a:sym typeface="Wingdings" pitchFamily="2" charset="2"/>
              </a:rPr>
              <a:t>Enter the “Encrypt” and “Decrpyt” interface as the </a:t>
            </a:r>
          </a:p>
          <a:p>
            <a:r>
              <a:rPr lang="en-US" sz="2400" b="0">
                <a:sym typeface="Wingdings" pitchFamily="2" charset="2"/>
              </a:rPr>
              <a:t>[OperationContract]</a:t>
            </a:r>
            <a:endParaRPr lang="en-US" sz="2400" b="0"/>
          </a:p>
        </p:txBody>
      </p:sp>
      <p:sp>
        <p:nvSpPr>
          <p:cNvPr id="50182" name="Left Arrow 5"/>
          <p:cNvSpPr>
            <a:spLocks noChangeArrowheads="1"/>
          </p:cNvSpPr>
          <p:nvPr/>
        </p:nvSpPr>
        <p:spPr bwMode="auto">
          <a:xfrm>
            <a:off x="8153400" y="4800600"/>
            <a:ext cx="3048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50183" name="Oval 6"/>
          <p:cNvSpPr>
            <a:spLocks noChangeArrowheads="1"/>
          </p:cNvSpPr>
          <p:nvPr/>
        </p:nvSpPr>
        <p:spPr bwMode="auto">
          <a:xfrm>
            <a:off x="685800" y="3810000"/>
            <a:ext cx="30480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84" name="Oval 10"/>
          <p:cNvSpPr>
            <a:spLocks noChangeArrowheads="1"/>
          </p:cNvSpPr>
          <p:nvPr/>
        </p:nvSpPr>
        <p:spPr bwMode="auto">
          <a:xfrm>
            <a:off x="990600" y="4876800"/>
            <a:ext cx="30480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85" name="Oval 6"/>
          <p:cNvSpPr>
            <a:spLocks noChangeArrowheads="1"/>
          </p:cNvSpPr>
          <p:nvPr/>
        </p:nvSpPr>
        <p:spPr bwMode="auto">
          <a:xfrm>
            <a:off x="990600" y="5480050"/>
            <a:ext cx="30480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Service Implementing OperationContract</a:t>
            </a:r>
          </a:p>
        </p:txBody>
      </p:sp>
      <p:sp>
        <p:nvSpPr>
          <p:cNvPr id="51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6AFBCE2-5241-4A96-A2B7-960BB86F6688}" type="slidenum">
              <a:rPr lang="en-US" b="0" smtClean="0">
                <a:solidFill>
                  <a:schemeClr val="tx2"/>
                </a:solidFill>
              </a:rPr>
              <a:pPr/>
              <a:t>8</a:t>
            </a:fld>
            <a:endParaRPr lang="en-US" b="0" smtClean="0">
              <a:solidFill>
                <a:schemeClr val="tx2"/>
              </a:solidFill>
            </a:endParaRP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3" y="1828800"/>
            <a:ext cx="899318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Left Arrow 5"/>
          <p:cNvSpPr>
            <a:spLocks noChangeArrowheads="1"/>
          </p:cNvSpPr>
          <p:nvPr/>
        </p:nvSpPr>
        <p:spPr bwMode="auto">
          <a:xfrm>
            <a:off x="8331200" y="3581400"/>
            <a:ext cx="3048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51206" name="Rounded Rectangle 4"/>
          <p:cNvSpPr>
            <a:spLocks noChangeArrowheads="1"/>
          </p:cNvSpPr>
          <p:nvPr/>
        </p:nvSpPr>
        <p:spPr bwMode="auto">
          <a:xfrm>
            <a:off x="914400" y="2819400"/>
            <a:ext cx="5410200" cy="106680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7" name="Rounded Rectangle 8"/>
          <p:cNvSpPr>
            <a:spLocks noChangeArrowheads="1"/>
          </p:cNvSpPr>
          <p:nvPr/>
        </p:nvSpPr>
        <p:spPr bwMode="auto">
          <a:xfrm>
            <a:off x="914400" y="3962400"/>
            <a:ext cx="5410200" cy="106680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51208" name="Straight Connector 2"/>
          <p:cNvCxnSpPr>
            <a:cxnSpLocks noChangeShapeType="1"/>
          </p:cNvCxnSpPr>
          <p:nvPr/>
        </p:nvCxnSpPr>
        <p:spPr bwMode="auto">
          <a:xfrm>
            <a:off x="7559675" y="2992438"/>
            <a:ext cx="838200" cy="63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51209" name="Straight Connector 14"/>
          <p:cNvCxnSpPr>
            <a:cxnSpLocks noChangeShapeType="1"/>
          </p:cNvCxnSpPr>
          <p:nvPr/>
        </p:nvCxnSpPr>
        <p:spPr bwMode="auto">
          <a:xfrm>
            <a:off x="7620000" y="3424238"/>
            <a:ext cx="711200"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The Class Performing the Job</a:t>
            </a:r>
          </a:p>
        </p:txBody>
      </p:sp>
      <p:sp>
        <p:nvSpPr>
          <p:cNvPr id="52227" name="Content Placeholder 2"/>
          <p:cNvSpPr>
            <a:spLocks noGrp="1"/>
          </p:cNvSpPr>
          <p:nvPr>
            <p:ph idx="1"/>
          </p:nvPr>
        </p:nvSpPr>
        <p:spPr>
          <a:xfrm>
            <a:off x="304800" y="1295400"/>
            <a:ext cx="8763000" cy="5562600"/>
          </a:xfrm>
        </p:spPr>
        <p:txBody>
          <a:bodyPr/>
          <a:lstStyle/>
          <a:p>
            <a:pPr marL="0" indent="0">
              <a:buFont typeface="Wingdings" pitchFamily="2" charset="2"/>
              <a:buNone/>
            </a:pPr>
            <a:r>
              <a:rPr lang="en-US" sz="1800" dirty="0" smtClean="0">
                <a:latin typeface="Arial" charset="0"/>
                <a:cs typeface="Arial" charset="0"/>
              </a:rPr>
              <a:t>using System; using System.IO; using </a:t>
            </a:r>
            <a:r>
              <a:rPr lang="en-US" sz="1800" dirty="0" err="1" smtClean="0">
                <a:latin typeface="Arial" charset="0"/>
                <a:cs typeface="Arial" charset="0"/>
              </a:rPr>
              <a:t>System.Text</a:t>
            </a:r>
            <a:r>
              <a:rPr lang="en-US" sz="1800" dirty="0" smtClean="0">
                <a:latin typeface="Arial" charset="0"/>
                <a:cs typeface="Arial" charset="0"/>
              </a:rPr>
              <a:t>;</a:t>
            </a:r>
          </a:p>
          <a:p>
            <a:pPr marL="0" indent="0">
              <a:buFont typeface="Wingdings" pitchFamily="2" charset="2"/>
              <a:buNone/>
            </a:pPr>
            <a:r>
              <a:rPr lang="en-US" sz="1800" dirty="0" smtClean="0">
                <a:solidFill>
                  <a:srgbClr val="0000FF"/>
                </a:solidFill>
                <a:latin typeface="Arial" charset="0"/>
                <a:cs typeface="Arial" charset="0"/>
              </a:rPr>
              <a:t>using </a:t>
            </a:r>
            <a:r>
              <a:rPr lang="en-US" sz="1800" dirty="0" err="1" smtClean="0">
                <a:solidFill>
                  <a:srgbClr val="0000FF"/>
                </a:solidFill>
                <a:latin typeface="Arial" charset="0"/>
                <a:cs typeface="Arial" charset="0"/>
              </a:rPr>
              <a:t>System.Security.Cryptography</a:t>
            </a:r>
            <a:r>
              <a:rPr lang="en-US" sz="1800" dirty="0" smtClean="0">
                <a:solidFill>
                  <a:srgbClr val="0000FF"/>
                </a:solidFill>
                <a:latin typeface="Arial" charset="0"/>
                <a:cs typeface="Arial" charset="0"/>
              </a:rPr>
              <a:t>;</a:t>
            </a:r>
          </a:p>
          <a:p>
            <a:pPr marL="0" indent="0">
              <a:buFont typeface="Wingdings" pitchFamily="2" charset="2"/>
              <a:buNone/>
            </a:pPr>
            <a:r>
              <a:rPr lang="en-US" sz="1800" dirty="0" smtClean="0">
                <a:latin typeface="Arial" charset="0"/>
                <a:cs typeface="Arial" charset="0"/>
              </a:rPr>
              <a:t>namespace </a:t>
            </a:r>
            <a:r>
              <a:rPr lang="en-US" sz="1800" b="1" dirty="0" err="1" smtClean="0">
                <a:solidFill>
                  <a:srgbClr val="0070C0"/>
                </a:solidFill>
                <a:latin typeface="Arial" charset="0"/>
                <a:cs typeface="Arial" charset="0"/>
              </a:rPr>
              <a:t>EncryptionWcf</a:t>
            </a:r>
            <a:r>
              <a:rPr lang="en-US" sz="1800" dirty="0" smtClean="0">
                <a:solidFill>
                  <a:srgbClr val="0070C0"/>
                </a:solidFill>
                <a:latin typeface="Arial" charset="0"/>
                <a:cs typeface="Arial" charset="0"/>
              </a:rPr>
              <a:t> </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 </a:t>
            </a:r>
            <a:r>
              <a:rPr lang="en-US" sz="1800" dirty="0" err="1" smtClean="0">
                <a:latin typeface="Arial" charset="0"/>
                <a:cs typeface="Arial" charset="0"/>
              </a:rPr>
              <a:t>Cryption</a:t>
            </a:r>
            <a:r>
              <a:rPr lang="en-US" sz="1800" dirty="0" smtClean="0">
                <a:latin typeface="Arial" charset="0"/>
                <a:cs typeface="Arial" charset="0"/>
              </a:rPr>
              <a:t> class uses </a:t>
            </a:r>
            <a:r>
              <a:rPr lang="en-US" sz="1800" dirty="0" err="1" smtClean="0">
                <a:latin typeface="Arial" charset="0"/>
                <a:cs typeface="Arial" charset="0"/>
              </a:rPr>
              <a:t>.Net</a:t>
            </a:r>
            <a:r>
              <a:rPr lang="en-US" sz="1800" dirty="0" smtClean="0">
                <a:latin typeface="Arial" charset="0"/>
                <a:cs typeface="Arial" charset="0"/>
              </a:rPr>
              <a:t> Cryptography classes to perform en- and description</a:t>
            </a:r>
          </a:p>
          <a:p>
            <a:pPr marL="0" indent="0">
              <a:buFont typeface="Wingdings" pitchFamily="2" charset="2"/>
              <a:buNone/>
            </a:pPr>
            <a:r>
              <a:rPr lang="en-US" sz="1800" dirty="0" smtClean="0">
                <a:latin typeface="Arial" charset="0"/>
                <a:cs typeface="Arial" charset="0"/>
              </a:rPr>
              <a:t>    public sealed class </a:t>
            </a:r>
            <a:r>
              <a:rPr lang="en-US" sz="1800" b="1" dirty="0" err="1" smtClean="0">
                <a:solidFill>
                  <a:srgbClr val="0070C0"/>
                </a:solidFill>
                <a:latin typeface="Arial" charset="0"/>
                <a:cs typeface="Arial" charset="0"/>
              </a:rPr>
              <a:t>Cryption</a:t>
            </a:r>
            <a:r>
              <a:rPr lang="en-US" sz="1800" dirty="0" smtClean="0">
                <a:solidFill>
                  <a:srgbClr val="0070C0"/>
                </a:solidFill>
                <a:latin typeface="Arial" charset="0"/>
                <a:cs typeface="Arial" charset="0"/>
              </a:rPr>
              <a:t> </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byte[ ] seed = </a:t>
            </a:r>
            <a:r>
              <a:rPr lang="en-US" sz="1800" dirty="0" err="1" smtClean="0">
                <a:latin typeface="Arial" charset="0"/>
                <a:cs typeface="Arial" charset="0"/>
              </a:rPr>
              <a:t>ASCIIEncoding.ASCII.GetBytes</a:t>
            </a:r>
            <a:r>
              <a:rPr lang="en-US" sz="1800" dirty="0" smtClean="0">
                <a:latin typeface="Arial" charset="0"/>
                <a:cs typeface="Arial" charset="0"/>
              </a:rPr>
              <a:t>("cse44598"); // A seed from a binary array for encryption</a:t>
            </a:r>
          </a:p>
          <a:p>
            <a:pPr marL="0" indent="0">
              <a:buFont typeface="Wingdings" pitchFamily="2" charset="2"/>
              <a:buNone/>
            </a:pPr>
            <a:r>
              <a:rPr lang="en-US" sz="1800" dirty="0" smtClean="0">
                <a:latin typeface="Arial" charset="0"/>
                <a:cs typeface="Arial" charset="0"/>
              </a:rPr>
              <a:t>        public string </a:t>
            </a:r>
            <a:r>
              <a:rPr lang="en-US" sz="1800" dirty="0" smtClean="0">
                <a:solidFill>
                  <a:srgbClr val="0070C0"/>
                </a:solidFill>
                <a:latin typeface="Arial" charset="0"/>
                <a:cs typeface="Arial" charset="0"/>
              </a:rPr>
              <a:t>Encrypt</a:t>
            </a:r>
            <a:r>
              <a:rPr lang="en-US" sz="1800" dirty="0" smtClean="0">
                <a:latin typeface="Arial" charset="0"/>
                <a:cs typeface="Arial" charset="0"/>
              </a:rPr>
              <a:t>(string </a:t>
            </a:r>
            <a:r>
              <a:rPr lang="en-US" sz="1800" dirty="0" err="1" smtClean="0">
                <a:latin typeface="Arial" charset="0"/>
                <a:cs typeface="Arial" charset="0"/>
              </a:rPr>
              <a:t>plainString</a:t>
            </a:r>
            <a:r>
              <a:rPr lang="en-US" sz="1800" dirty="0" smtClean="0">
                <a:latin typeface="Arial" charset="0"/>
                <a:cs typeface="Arial" charset="0"/>
              </a:rPr>
              <a:t>) { // encryption using DES </a:t>
            </a:r>
          </a:p>
          <a:p>
            <a:pPr marL="0" indent="0">
              <a:buFont typeface="Wingdings" pitchFamily="2" charset="2"/>
              <a:buNone/>
            </a:pPr>
            <a:r>
              <a:rPr lang="en-US" sz="1800" dirty="0" smtClean="0">
                <a:latin typeface="Arial" charset="0"/>
                <a:cs typeface="Arial" charset="0"/>
              </a:rPr>
              <a:t>            if (</a:t>
            </a:r>
            <a:r>
              <a:rPr lang="en-US" sz="1800" dirty="0" err="1" smtClean="0">
                <a:latin typeface="Arial" charset="0"/>
                <a:cs typeface="Arial" charset="0"/>
              </a:rPr>
              <a:t>String.IsNullOrEmpty</a:t>
            </a:r>
            <a:r>
              <a:rPr lang="en-US" sz="1800" dirty="0" smtClean="0">
                <a:latin typeface="Arial" charset="0"/>
                <a:cs typeface="Arial" charset="0"/>
              </a:rPr>
              <a:t>(</a:t>
            </a:r>
            <a:r>
              <a:rPr lang="en-US" sz="1800" dirty="0" err="1" smtClean="0">
                <a:latin typeface="Arial" charset="0"/>
                <a:cs typeface="Arial" charset="0"/>
              </a:rPr>
              <a:t>plainString</a:t>
            </a: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throw new </a:t>
            </a:r>
            <a:r>
              <a:rPr lang="en-US" sz="1800" dirty="0" err="1" smtClean="0">
                <a:latin typeface="Arial" charset="0"/>
                <a:cs typeface="Arial" charset="0"/>
              </a:rPr>
              <a:t>ArgumentNullException</a:t>
            </a:r>
            <a:r>
              <a:rPr lang="en-US" sz="1800" dirty="0" smtClean="0">
                <a:latin typeface="Arial" charset="0"/>
                <a:cs typeface="Arial" charset="0"/>
              </a:rPr>
              <a:t>("The input cannot be empty or null!");</a:t>
            </a:r>
          </a:p>
          <a:p>
            <a:pPr marL="0" indent="0">
              <a:buFont typeface="Wingdings" pitchFamily="2" charset="2"/>
              <a:buNone/>
            </a:pP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SymmetricAlgorithm</a:t>
            </a:r>
            <a:r>
              <a:rPr lang="en-US" sz="1800" dirty="0" smtClean="0">
                <a:latin typeface="Arial" charset="0"/>
                <a:cs typeface="Arial" charset="0"/>
              </a:rPr>
              <a:t> </a:t>
            </a:r>
            <a:r>
              <a:rPr lang="en-US" sz="1800" dirty="0" err="1" smtClean="0">
                <a:latin typeface="Arial" charset="0"/>
                <a:cs typeface="Arial" charset="0"/>
              </a:rPr>
              <a:t>saProvider</a:t>
            </a:r>
            <a:r>
              <a:rPr lang="en-US" sz="1800" dirty="0" smtClean="0">
                <a:latin typeface="Arial" charset="0"/>
                <a:cs typeface="Arial" charset="0"/>
              </a:rPr>
              <a:t> = </a:t>
            </a:r>
            <a:r>
              <a:rPr lang="en-US" sz="1800" dirty="0" err="1" smtClean="0">
                <a:latin typeface="Arial" charset="0"/>
                <a:cs typeface="Arial" charset="0"/>
              </a:rPr>
              <a:t>DES.Create</a:t>
            </a: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MemoryStream</a:t>
            </a:r>
            <a:r>
              <a:rPr lang="en-US" sz="1800" dirty="0" smtClean="0">
                <a:latin typeface="Arial" charset="0"/>
                <a:cs typeface="Arial" charset="0"/>
              </a:rPr>
              <a:t> </a:t>
            </a:r>
            <a:r>
              <a:rPr lang="en-US" sz="1800" dirty="0" err="1" smtClean="0">
                <a:latin typeface="Arial" charset="0"/>
                <a:cs typeface="Arial" charset="0"/>
              </a:rPr>
              <a:t>mStream</a:t>
            </a:r>
            <a:r>
              <a:rPr lang="en-US" sz="1800" dirty="0" smtClean="0">
                <a:latin typeface="Arial" charset="0"/>
                <a:cs typeface="Arial" charset="0"/>
              </a:rPr>
              <a:t> = new </a:t>
            </a:r>
            <a:r>
              <a:rPr lang="en-US" sz="1800" dirty="0" err="1" smtClean="0">
                <a:latin typeface="Arial" charset="0"/>
                <a:cs typeface="Arial" charset="0"/>
              </a:rPr>
              <a:t>MemoryStream</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CryptoStream</a:t>
            </a:r>
            <a:r>
              <a:rPr lang="en-US" sz="1800" dirty="0" smtClean="0">
                <a:latin typeface="Arial" charset="0"/>
                <a:cs typeface="Arial" charset="0"/>
              </a:rPr>
              <a:t> </a:t>
            </a:r>
            <a:r>
              <a:rPr lang="en-US" sz="1800" dirty="0" err="1" smtClean="0">
                <a:latin typeface="Arial" charset="0"/>
                <a:cs typeface="Arial" charset="0"/>
              </a:rPr>
              <a:t>cStream</a:t>
            </a:r>
            <a:r>
              <a:rPr lang="en-US" sz="1800" dirty="0" smtClean="0">
                <a:latin typeface="Arial" charset="0"/>
                <a:cs typeface="Arial" charset="0"/>
              </a:rPr>
              <a:t> = new </a:t>
            </a:r>
            <a:r>
              <a:rPr lang="en-US" sz="1800" dirty="0" err="1" smtClean="0">
                <a:latin typeface="Arial" charset="0"/>
                <a:cs typeface="Arial" charset="0"/>
              </a:rPr>
              <a:t>CryptoStream</a:t>
            </a:r>
            <a:r>
              <a:rPr lang="en-US" sz="1800" dirty="0" smtClean="0">
                <a:latin typeface="Arial" charset="0"/>
                <a:cs typeface="Arial" charset="0"/>
              </a:rPr>
              <a:t>(</a:t>
            </a:r>
            <a:r>
              <a:rPr lang="en-US" sz="1800" dirty="0" err="1" smtClean="0">
                <a:latin typeface="Arial" charset="0"/>
                <a:cs typeface="Arial" charset="0"/>
              </a:rPr>
              <a:t>mStream</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saProvider.CreateEncryptor</a:t>
            </a:r>
            <a:r>
              <a:rPr lang="en-US" sz="1800" dirty="0" smtClean="0">
                <a:latin typeface="Arial" charset="0"/>
                <a:cs typeface="Arial" charset="0"/>
              </a:rPr>
              <a:t>(seed, seed), </a:t>
            </a:r>
            <a:r>
              <a:rPr lang="en-US" sz="1800" dirty="0" err="1" smtClean="0">
                <a:latin typeface="Arial" charset="0"/>
                <a:cs typeface="Arial" charset="0"/>
              </a:rPr>
              <a:t>CryptoStreamMode.Write</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StreamWriter</a:t>
            </a:r>
            <a:r>
              <a:rPr lang="en-US" sz="1800" dirty="0" smtClean="0">
                <a:latin typeface="Arial" charset="0"/>
                <a:cs typeface="Arial" charset="0"/>
              </a:rPr>
              <a:t> </a:t>
            </a:r>
            <a:r>
              <a:rPr lang="en-US" sz="1800" dirty="0" err="1" smtClean="0">
                <a:latin typeface="Arial" charset="0"/>
                <a:cs typeface="Arial" charset="0"/>
              </a:rPr>
              <a:t>sWriter</a:t>
            </a:r>
            <a:r>
              <a:rPr lang="en-US" sz="1800" dirty="0" smtClean="0">
                <a:latin typeface="Arial" charset="0"/>
                <a:cs typeface="Arial" charset="0"/>
              </a:rPr>
              <a:t> = new </a:t>
            </a:r>
            <a:r>
              <a:rPr lang="en-US" sz="1800" dirty="0" err="1" smtClean="0">
                <a:latin typeface="Arial" charset="0"/>
                <a:cs typeface="Arial" charset="0"/>
              </a:rPr>
              <a:t>StreamWriter</a:t>
            </a:r>
            <a:r>
              <a:rPr lang="en-US" sz="1800" dirty="0" smtClean="0">
                <a:latin typeface="Arial" charset="0"/>
                <a:cs typeface="Arial" charset="0"/>
              </a:rPr>
              <a:t>(</a:t>
            </a:r>
            <a:r>
              <a:rPr lang="en-US" sz="1800" dirty="0" err="1" smtClean="0">
                <a:latin typeface="Arial" charset="0"/>
                <a:cs typeface="Arial" charset="0"/>
              </a:rPr>
              <a:t>cStream</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Continued next page</a:t>
            </a:r>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0565EB5-AB21-4A2E-914C-8F2A9807FAE8}" type="slidenum">
              <a:rPr lang="en-US" b="0" smtClean="0">
                <a:solidFill>
                  <a:schemeClr val="tx2"/>
                </a:solidFill>
              </a:rPr>
              <a:pPr/>
              <a:t>9</a:t>
            </a:fld>
            <a:endParaRPr lang="en-US" b="0" smtClean="0">
              <a:solidFill>
                <a:schemeClr val="tx2"/>
              </a:solidFill>
            </a:endParaRPr>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0"/>
            <a:ext cx="19621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Left Arrow 5"/>
          <p:cNvSpPr>
            <a:spLocks noChangeArrowheads="1"/>
          </p:cNvSpPr>
          <p:nvPr/>
        </p:nvSpPr>
        <p:spPr bwMode="auto">
          <a:xfrm>
            <a:off x="8726488" y="1066800"/>
            <a:ext cx="3048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14521</TotalTime>
  <Words>1470</Words>
  <Application>Microsoft Office PowerPoint</Application>
  <PresentationFormat>On-screen Show (4:3)</PresentationFormat>
  <Paragraphs>307</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Blends</vt:lpstr>
      <vt:lpstr>Chapter 6 Security and Reliability of  Distributed Software and Systems </vt:lpstr>
      <vt:lpstr>Roadmap of Chapter 6</vt:lpstr>
      <vt:lpstr>Need for Encryption and Decryption</vt:lpstr>
      <vt:lpstr>Encryption and Decryption Algorithms</vt:lpstr>
      <vt:lpstr>Ethics Cases in Data Privacy and Encryption and Decryption Algorithms</vt:lpstr>
      <vt:lpstr>Encryption and Decryption Algorithms in FCL</vt:lpstr>
      <vt:lpstr>Interface Definition: Contract</vt:lpstr>
      <vt:lpstr>Service Implementing OperationContract</vt:lpstr>
      <vt:lpstr>The Class Performing the Job</vt:lpstr>
      <vt:lpstr>The Class Performing the Job (Contd.)</vt:lpstr>
      <vt:lpstr>Encryption and Decryption Service Deployed</vt:lpstr>
      <vt:lpstr>WCF Clients</vt:lpstr>
      <vt:lpstr>Test the Encryption and Decryption Service</vt:lpstr>
      <vt:lpstr>Endpoints: A-B-C Created in the Client</vt:lpstr>
      <vt:lpstr>Adding a Different Binding Protocol</vt:lpstr>
      <vt:lpstr>Editing the Configuration File</vt:lpstr>
      <vt:lpstr>PowerPoint Presentation</vt:lpstr>
      <vt:lpstr>SOA Reliability Issues</vt:lpstr>
      <vt:lpstr>Web Service Testing, as Discussed in Chapter 3 </vt:lpstr>
      <vt:lpstr>WS-RM: ReliableMessaging and Others </vt:lpstr>
      <vt:lpstr>WS-ReliableMessaging (WS-RM)</vt:lpstr>
      <vt:lpstr>WS-ReliableMessaging Features</vt:lpstr>
      <vt:lpstr>WS-ReliableMessaging Protocol</vt:lpstr>
      <vt:lpstr>The Message for Creating a Sequence</vt:lpstr>
      <vt:lpstr>For Message Number and Acknowledge</vt:lpstr>
      <vt:lpstr>Client Initiated Transactions</vt:lpstr>
      <vt:lpstr>Code with More Detail</vt:lpstr>
      <vt:lpstr>Enabling Transactions</vt:lpstr>
      <vt:lpstr>Summary of Chapter 6</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esinclair</cp:lastModifiedBy>
  <cp:revision>988</cp:revision>
  <dcterms:created xsi:type="dcterms:W3CDTF">2005-09-17T18:09:54Z</dcterms:created>
  <dcterms:modified xsi:type="dcterms:W3CDTF">2012-12-04T21:43:08Z</dcterms:modified>
</cp:coreProperties>
</file>