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848" r:id="rId2"/>
    <p:sldId id="889" r:id="rId3"/>
    <p:sldId id="925" r:id="rId4"/>
    <p:sldId id="926" r:id="rId5"/>
    <p:sldId id="890" r:id="rId6"/>
    <p:sldId id="892" r:id="rId7"/>
    <p:sldId id="894" r:id="rId8"/>
    <p:sldId id="895" r:id="rId9"/>
    <p:sldId id="896" r:id="rId10"/>
    <p:sldId id="893" r:id="rId11"/>
    <p:sldId id="902" r:id="rId12"/>
    <p:sldId id="903" r:id="rId13"/>
    <p:sldId id="904" r:id="rId14"/>
    <p:sldId id="906" r:id="rId15"/>
    <p:sldId id="905" r:id="rId16"/>
    <p:sldId id="907" r:id="rId17"/>
    <p:sldId id="898" r:id="rId18"/>
    <p:sldId id="897" r:id="rId19"/>
    <p:sldId id="899" r:id="rId20"/>
    <p:sldId id="924" r:id="rId21"/>
    <p:sldId id="900" r:id="rId22"/>
    <p:sldId id="923" r:id="rId23"/>
    <p:sldId id="908" r:id="rId24"/>
    <p:sldId id="901" r:id="rId25"/>
    <p:sldId id="909" r:id="rId26"/>
    <p:sldId id="910" r:id="rId27"/>
    <p:sldId id="912" r:id="rId28"/>
    <p:sldId id="913" r:id="rId29"/>
    <p:sldId id="914" r:id="rId30"/>
    <p:sldId id="918" r:id="rId31"/>
    <p:sldId id="919" r:id="rId32"/>
    <p:sldId id="920" r:id="rId33"/>
    <p:sldId id="921" r:id="rId34"/>
    <p:sldId id="922" r:id="rId35"/>
    <p:sldId id="877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C5F3EF"/>
    <a:srgbClr val="3333CC"/>
    <a:srgbClr val="B3EFE9"/>
    <a:srgbClr val="AFEFE9"/>
    <a:srgbClr val="ACDEDC"/>
    <a:srgbClr val="A4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90" d="100"/>
          <a:sy n="90" d="100"/>
        </p:scale>
        <p:origin x="-120" y="-396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37DA6F8E-EA4D-43DA-A003-4B7A76071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8B0500B-3360-4728-88ED-65E28EBBD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3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D41886-BAA3-480A-A163-8C824CE7C05D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8384AC-E6AE-4A8A-A7B3-57C4AEBDBF90}" type="slidenum">
              <a:rPr lang="en-US" b="0" smtClean="0">
                <a:latin typeface="Arial" charset="0"/>
              </a:rPr>
              <a:pPr/>
              <a:t>35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9268-9C1F-46ED-AFD7-1DDEC31C1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38807-C4D5-4176-8172-F6BB06635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9164A-12DB-4C8F-9194-C57C7DFBF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CCC9-EA84-4BB4-8928-D54992DB2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E3757-9F36-46FD-9953-D68E48D95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4F1FC-F273-4B92-831D-9DAFEEF7C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E29CA-8928-4C80-87A3-E3CF4A89A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77F44-B67A-4BB2-AB8B-713209F8D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DE1CE-AD1E-4E75-946E-95391DFEF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9025C-B287-4C06-A0DA-6D435C3B0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CABB-1317-40E6-B4CC-5CE4E778E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60ECE-DA20-4A21-B998-3D8F268CE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DC10EF-36D5-4D17-9F68-9D536C849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2" r:id="rId1"/>
    <p:sldLayoutId id="2147484900" r:id="rId2"/>
    <p:sldLayoutId id="2147484901" r:id="rId3"/>
    <p:sldLayoutId id="2147484902" r:id="rId4"/>
    <p:sldLayoutId id="2147484903" r:id="rId5"/>
    <p:sldLayoutId id="2147484904" r:id="rId6"/>
    <p:sldLayoutId id="2147484905" r:id="rId7"/>
    <p:sldLayoutId id="2147484906" r:id="rId8"/>
    <p:sldLayoutId id="2147484907" r:id="rId9"/>
    <p:sldLayoutId id="2147484908" r:id="rId10"/>
    <p:sldLayoutId id="2147484909" r:id="rId11"/>
    <p:sldLayoutId id="2147484910" r:id="rId12"/>
    <p:sldLayoutId id="214748491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7"/>
      <p:bldP spid="205840" grpId="18"/>
      <p:bldP spid="205840" grpId="19"/>
      <p:bldP spid="205840" grpId="20"/>
      <p:bldP spid="205840" grpId="21"/>
      <p:bldP spid="205840" grpId="22"/>
      <p:bldP spid="205840" grpId="23"/>
      <p:bldP spid="205840" grpId="24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enus.eas.asu.edu/WSRepository/CoffeeMachin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nus.eas.asu.edu/WSRepository/FormsSecurity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CoffeeMachin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010400" cy="1839913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Lecture 25 - Part 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Presentation Layer Design</a:t>
            </a:r>
            <a:br>
              <a:rPr lang="en-US" sz="2800" dirty="0" smtClean="0"/>
            </a:br>
            <a:r>
              <a:rPr lang="en-US" sz="2400" dirty="0" smtClean="0"/>
              <a:t>-- Dynamic Graphics Generation</a:t>
            </a:r>
            <a:br>
              <a:rPr lang="en-US" sz="2400" dirty="0" smtClean="0"/>
            </a:br>
            <a:r>
              <a:rPr lang="en-US" sz="2400" dirty="0" smtClean="0"/>
              <a:t>-- </a:t>
            </a:r>
            <a:r>
              <a:rPr lang="en-US" sz="2400" b="0" dirty="0" smtClean="0">
                <a:solidFill>
                  <a:schemeClr val="tx1"/>
                </a:solidFill>
              </a:rPr>
              <a:t>Animation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dirty="0" smtClean="0">
                <a:solidFill>
                  <a:schemeClr val="tx1"/>
                </a:solidFill>
              </a:rPr>
              <a:t>-- Mobile Applications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457200" y="5614969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 dirty="0"/>
              <a:t>Dr. Yinong Chen</a:t>
            </a:r>
          </a:p>
          <a:p>
            <a:pPr algn="ctr" defTabSz="966788" eaLnBrk="1" hangingPunct="1"/>
            <a:r>
              <a:rPr lang="en-US" sz="2400" b="0" dirty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1" y="1416825"/>
            <a:ext cx="6096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 dirty="0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57200"/>
            <a:ext cx="64579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533400" y="5116513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3333CC"/>
                </a:solidFill>
              </a:rPr>
              <a:t>Textbook Chapter 5, Section 5.6</a:t>
            </a:r>
          </a:p>
        </p:txBody>
      </p:sp>
      <p:pic>
        <p:nvPicPr>
          <p:cNvPr id="8" name="Picture 2" descr="http://www.public.asu.edu/~ychen10/images/SocWsi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462" y="76200"/>
            <a:ext cx="1200338" cy="157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05600" y="3040062"/>
            <a:ext cx="2057400" cy="53657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00FF"/>
                </a:solidFill>
              </a:rPr>
              <a:t>Presentation </a:t>
            </a:r>
          </a:p>
          <a:p>
            <a:pPr algn="ctr"/>
            <a:r>
              <a:rPr lang="en-US" b="0" dirty="0">
                <a:solidFill>
                  <a:srgbClr val="0000FF"/>
                </a:solidFill>
              </a:rPr>
              <a:t>Layer (GUI)</a:t>
            </a:r>
            <a:endParaRPr lang="en-GB" b="0" dirty="0">
              <a:solidFill>
                <a:srgbClr val="0000FF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3952875"/>
            <a:ext cx="2057400" cy="538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Application </a:t>
            </a:r>
          </a:p>
          <a:p>
            <a:pPr algn="ctr"/>
            <a:r>
              <a:rPr lang="en-US" b="0" dirty="0"/>
              <a:t>Processing Layer</a:t>
            </a:r>
            <a:endParaRPr lang="en-GB" b="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705600" y="5168899"/>
            <a:ext cx="2057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Service Repository </a:t>
            </a:r>
          </a:p>
          <a:p>
            <a:pPr algn="ctr"/>
            <a:r>
              <a:rPr lang="en-US" b="0"/>
              <a:t>Layer</a:t>
            </a:r>
            <a:endParaRPr lang="en-GB" b="0"/>
          </a:p>
        </p:txBody>
      </p:sp>
      <p:cxnSp>
        <p:nvCxnSpPr>
          <p:cNvPr id="12" name="AutoShape 8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7734300" y="3576637"/>
            <a:ext cx="0" cy="3762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9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7734300" y="4491037"/>
            <a:ext cx="0" cy="6778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705600" y="6243637"/>
            <a:ext cx="2057400" cy="53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Management </a:t>
            </a:r>
          </a:p>
          <a:p>
            <a:pPr algn="ctr"/>
            <a:r>
              <a:rPr lang="en-US" b="0"/>
              <a:t>Layer</a:t>
            </a:r>
            <a:endParaRPr lang="en-GB" b="0"/>
          </a:p>
        </p:txBody>
      </p:sp>
      <p:cxnSp>
        <p:nvCxnSpPr>
          <p:cNvPr id="15" name="AutoShape 9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7734300" y="5778499"/>
            <a:ext cx="0" cy="4651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6248400" y="4491038"/>
            <a:ext cx="990600" cy="1752600"/>
          </a:xfrm>
          <a:custGeom>
            <a:avLst/>
            <a:gdLst>
              <a:gd name="T0" fmla="*/ 2147483647 w 822960"/>
              <a:gd name="T1" fmla="*/ 0 h 2296160"/>
              <a:gd name="T2" fmla="*/ 2147483647 w 822960"/>
              <a:gd name="T3" fmla="*/ 451670 h 2296160"/>
              <a:gd name="T4" fmla="*/ 42685754 w 822960"/>
              <a:gd name="T5" fmla="*/ 451670 h 2296160"/>
              <a:gd name="T6" fmla="*/ 0 w 822960"/>
              <a:gd name="T7" fmla="*/ 1947185 h 2296160"/>
              <a:gd name="T8" fmla="*/ 2147483647 w 822960"/>
              <a:gd name="T9" fmla="*/ 1947185 h 2296160"/>
              <a:gd name="T10" fmla="*/ 2147483647 w 822960"/>
              <a:gd name="T11" fmla="*/ 2268365 h 2296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2960"/>
              <a:gd name="T19" fmla="*/ 0 h 2296160"/>
              <a:gd name="T20" fmla="*/ 822960 w 822960"/>
              <a:gd name="T21" fmla="*/ 2296160 h 2296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2960" h="2296160">
                <a:moveTo>
                  <a:pt x="822960" y="0"/>
                </a:moveTo>
                <a:lnTo>
                  <a:pt x="822960" y="457200"/>
                </a:lnTo>
                <a:lnTo>
                  <a:pt x="10160" y="457200"/>
                </a:lnTo>
                <a:cubicBezTo>
                  <a:pt x="6773" y="961813"/>
                  <a:pt x="3387" y="1466427"/>
                  <a:pt x="0" y="1971040"/>
                </a:cubicBezTo>
                <a:lnTo>
                  <a:pt x="741680" y="1971040"/>
                </a:lnTo>
                <a:lnTo>
                  <a:pt x="741680" y="2296160"/>
                </a:lnTo>
              </a:path>
            </a:pathLst>
          </a:custGeom>
          <a:noFill/>
          <a:ln w="3810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 bwMode="auto">
          <a:xfrm>
            <a:off x="6019800" y="3040062"/>
            <a:ext cx="609600" cy="6175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6096000" y="4038600"/>
            <a:ext cx="609600" cy="61753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22" name="Right Arrow 21"/>
          <p:cNvSpPr/>
          <p:nvPr/>
        </p:nvSpPr>
        <p:spPr bwMode="auto">
          <a:xfrm rot="19261596">
            <a:off x="6019800" y="3623374"/>
            <a:ext cx="609600" cy="6175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(1)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69288" cy="541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using System.Drawing;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public partial class _Default : System.Web.UI.Page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Page_Load(object sender, EventArgs e) {  // initialization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(Session["Sum"] == null)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Session["Sum"]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lblAmount.Text = "0";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Button1_Click(object sender, EventArgs e) { // insert quarter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Sum = Sum + 25;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lblAmount.Text = Convert.ToString(Sum);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lblRtn.Text = "[  ]";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// Continued on next page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B8270F-5CB5-434E-A27F-23E49DA3E020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3124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5105400" y="4419600"/>
            <a:ext cx="3962400" cy="2251075"/>
            <a:chOff x="1371600" y="1943100"/>
            <a:chExt cx="4724400" cy="2684550"/>
          </a:xfrm>
        </p:grpSpPr>
        <p:cxnSp>
          <p:nvCxnSpPr>
            <p:cNvPr id="7" name="Curved Connector 6"/>
            <p:cNvCxnSpPr>
              <a:stCxn id="25" idx="0"/>
              <a:endCxn id="26" idx="0"/>
            </p:cNvCxnSpPr>
            <p:nvPr/>
          </p:nvCxnSpPr>
          <p:spPr bwMode="auto">
            <a:xfrm rot="5400000" flipH="1" flipV="1">
              <a:off x="3322119" y="1864794"/>
              <a:ext cx="1894" cy="2437912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25" idx="7"/>
              <a:endCxn id="26" idx="1"/>
            </p:cNvCxnSpPr>
            <p:nvPr/>
          </p:nvCxnSpPr>
          <p:spPr bwMode="auto">
            <a:xfrm rot="5400000" flipH="1" flipV="1">
              <a:off x="3323065" y="2126965"/>
              <a:ext cx="1893" cy="2091531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3"/>
              <a:endCxn id="25" idx="5"/>
            </p:cNvCxnSpPr>
            <p:nvPr/>
          </p:nvCxnSpPr>
          <p:spPr bwMode="auto">
            <a:xfrm rot="5400000">
              <a:off x="3324012" y="2557666"/>
              <a:ext cx="0" cy="2091531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6" idx="4"/>
              <a:endCxn id="25" idx="4"/>
            </p:cNvCxnSpPr>
            <p:nvPr/>
          </p:nvCxnSpPr>
          <p:spPr bwMode="auto">
            <a:xfrm rot="5400000">
              <a:off x="3322119" y="2474403"/>
              <a:ext cx="1894" cy="2437912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9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3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>
                  <a:solidFill>
                    <a:srgbClr val="FF0000"/>
                  </a:solidFill>
                </a:rPr>
                <a:t>quarter</a:t>
              </a:r>
            </a:p>
          </p:txBody>
        </p:sp>
        <p:sp>
          <p:nvSpPr>
            <p:cNvPr id="12300" name="TextBox 23"/>
            <p:cNvSpPr txBox="1">
              <a:spLocks noChangeArrowheads="1"/>
            </p:cNvSpPr>
            <p:nvPr/>
          </p:nvSpPr>
          <p:spPr bwMode="auto">
            <a:xfrm>
              <a:off x="3080020" y="2530525"/>
              <a:ext cx="691880" cy="23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dollar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371600" y="2927561"/>
              <a:ext cx="626514" cy="893588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4" name="Freeform 13"/>
            <p:cNvSpPr/>
            <p:nvPr/>
          </p:nvSpPr>
          <p:spPr bwMode="auto">
            <a:xfrm rot="21300000" flipH="1">
              <a:off x="4718050" y="3090376"/>
              <a:ext cx="615157" cy="547134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flipH="1">
              <a:off x="4674516" y="2933241"/>
              <a:ext cx="812006" cy="838685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608268" y="2743922"/>
              <a:ext cx="1372272" cy="1243828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2305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2306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3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(Sum== 75) </a:t>
              </a:r>
            </a:p>
            <a:p>
              <a:r>
                <a:rPr lang="en-US" sz="1000" b="0"/>
                <a:t>       release coffee</a:t>
              </a:r>
            </a:p>
          </p:txBody>
        </p:sp>
        <p:sp>
          <p:nvSpPr>
            <p:cNvPr id="12307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>
                  <a:solidFill>
                    <a:srgbClr val="FF0000"/>
                  </a:solidFill>
                </a:rPr>
                <a:t>quarter</a:t>
              </a:r>
              <a:endParaRPr lang="en-US" sz="1000" b="0">
                <a:solidFill>
                  <a:srgbClr val="FF0000"/>
                </a:solidFill>
              </a:endParaRPr>
            </a:p>
          </p:txBody>
        </p:sp>
        <p:sp>
          <p:nvSpPr>
            <p:cNvPr id="12308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2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dollar</a:t>
              </a:r>
            </a:p>
          </p:txBody>
        </p:sp>
        <p:sp>
          <p:nvSpPr>
            <p:cNvPr id="12309" name="TextBox 36"/>
            <p:cNvSpPr txBox="1">
              <a:spLocks noChangeArrowheads="1"/>
            </p:cNvSpPr>
            <p:nvPr/>
          </p:nvSpPr>
          <p:spPr bwMode="auto">
            <a:xfrm>
              <a:off x="3086100" y="4397081"/>
              <a:ext cx="689714" cy="23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 i="1"/>
                <a:t>return</a:t>
              </a:r>
            </a:p>
          </p:txBody>
        </p:sp>
        <p:sp>
          <p:nvSpPr>
            <p:cNvPr id="12310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2311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66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(Sum&gt;75) </a:t>
              </a:r>
            </a:p>
            <a:p>
              <a:r>
                <a:rPr lang="en-US" sz="1000" b="0"/>
                <a:t>	Sum = Sum – 75</a:t>
              </a:r>
            </a:p>
            <a:p>
              <a:r>
                <a:rPr lang="en-US" sz="1000" b="0"/>
                <a:t>	release coffee</a:t>
              </a:r>
            </a:p>
            <a:p>
              <a:r>
                <a:rPr lang="en-US" sz="1000" b="0"/>
                <a:t>If Sum &lt; 75, do nothing</a:t>
              </a:r>
            </a:p>
          </p:txBody>
        </p:sp>
        <p:sp>
          <p:nvSpPr>
            <p:cNvPr id="12312" name="TextBox 20"/>
            <p:cNvSpPr txBox="1">
              <a:spLocks noChangeArrowheads="1"/>
            </p:cNvSpPr>
            <p:nvPr/>
          </p:nvSpPr>
          <p:spPr bwMode="auto">
            <a:xfrm>
              <a:off x="4661513" y="4180526"/>
              <a:ext cx="13201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861833" y="3082803"/>
              <a:ext cx="486446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297851" y="3082803"/>
              <a:ext cx="488339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(2)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126413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// from last page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Button2_Click(object sender, EventArgs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{ // insert dollar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Sum = Sum + 100;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lblAmount.Text = Convert.ToString(Sum);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lblRtn.Text = "[  ]";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Button3_Click(object sender, EventArgs e) { // buy a Coffee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(Sum &gt;= 75)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Sum = Sum - 75;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lblAmount.Text = Convert.ToString(Sum);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lblCoffee.Text = "Please take your Coffee here";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lblRtn.Text = "[  ]";</a:t>
            </a: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3045E2-FF2C-4D69-A156-76F99C0BD1E0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14400"/>
            <a:ext cx="2057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9" name="Group 23"/>
          <p:cNvGrpSpPr>
            <a:grpSpLocks/>
          </p:cNvGrpSpPr>
          <p:nvPr/>
        </p:nvGrpSpPr>
        <p:grpSpPr bwMode="auto">
          <a:xfrm>
            <a:off x="5105400" y="1676400"/>
            <a:ext cx="3962400" cy="2251075"/>
            <a:chOff x="1371600" y="1943100"/>
            <a:chExt cx="4724400" cy="2684550"/>
          </a:xfrm>
        </p:grpSpPr>
        <p:cxnSp>
          <p:nvCxnSpPr>
            <p:cNvPr id="8" name="Curved Connector 7"/>
            <p:cNvCxnSpPr>
              <a:stCxn id="26" idx="0"/>
              <a:endCxn id="27" idx="0"/>
            </p:cNvCxnSpPr>
            <p:nvPr/>
          </p:nvCxnSpPr>
          <p:spPr bwMode="auto">
            <a:xfrm rot="5400000" flipH="1" flipV="1">
              <a:off x="3322119" y="1864794"/>
              <a:ext cx="1894" cy="2437912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7"/>
              <a:endCxn id="27" idx="1"/>
            </p:cNvCxnSpPr>
            <p:nvPr/>
          </p:nvCxnSpPr>
          <p:spPr bwMode="auto">
            <a:xfrm rot="5400000" flipH="1" flipV="1">
              <a:off x="3323065" y="2126965"/>
              <a:ext cx="1893" cy="2091531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7" idx="3"/>
              <a:endCxn id="26" idx="5"/>
            </p:cNvCxnSpPr>
            <p:nvPr/>
          </p:nvCxnSpPr>
          <p:spPr bwMode="auto">
            <a:xfrm rot="5400000">
              <a:off x="3324012" y="2557666"/>
              <a:ext cx="0" cy="2091531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27" idx="4"/>
              <a:endCxn id="26" idx="4"/>
            </p:cNvCxnSpPr>
            <p:nvPr/>
          </p:nvCxnSpPr>
          <p:spPr bwMode="auto">
            <a:xfrm rot="5400000">
              <a:off x="3322119" y="2474403"/>
              <a:ext cx="1894" cy="2437912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4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3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quarter</a:t>
              </a:r>
            </a:p>
          </p:txBody>
        </p:sp>
        <p:sp>
          <p:nvSpPr>
            <p:cNvPr id="13325" name="TextBox 23"/>
            <p:cNvSpPr txBox="1">
              <a:spLocks noChangeArrowheads="1"/>
            </p:cNvSpPr>
            <p:nvPr/>
          </p:nvSpPr>
          <p:spPr bwMode="auto">
            <a:xfrm>
              <a:off x="3041627" y="2488429"/>
              <a:ext cx="691880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>
                  <a:solidFill>
                    <a:srgbClr val="FF0000"/>
                  </a:solidFill>
                </a:rPr>
                <a:t>dollar</a:t>
              </a: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371600" y="2927561"/>
              <a:ext cx="626514" cy="893588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rot="21300000" flipH="1">
              <a:off x="4718050" y="3090376"/>
              <a:ext cx="615157" cy="547134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 flipH="1">
              <a:off x="4674516" y="2933241"/>
              <a:ext cx="812006" cy="838685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4608268" y="2743922"/>
              <a:ext cx="1372272" cy="1243828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3330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3331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3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(Sum== 75) </a:t>
              </a:r>
            </a:p>
            <a:p>
              <a:r>
                <a:rPr lang="en-US" sz="1000" b="0"/>
                <a:t>       release coffee</a:t>
              </a:r>
            </a:p>
          </p:txBody>
        </p:sp>
        <p:sp>
          <p:nvSpPr>
            <p:cNvPr id="13332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quarter</a:t>
              </a:r>
              <a:endParaRPr lang="en-US" sz="1000" b="0"/>
            </a:p>
          </p:txBody>
        </p:sp>
        <p:sp>
          <p:nvSpPr>
            <p:cNvPr id="13333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>
                  <a:solidFill>
                    <a:srgbClr val="FF0000"/>
                  </a:solidFill>
                </a:rPr>
                <a:t>dollar</a:t>
              </a:r>
              <a:endParaRPr lang="en-US" sz="1000" b="0">
                <a:solidFill>
                  <a:srgbClr val="FF0000"/>
                </a:solidFill>
              </a:endParaRPr>
            </a:p>
          </p:txBody>
        </p:sp>
        <p:sp>
          <p:nvSpPr>
            <p:cNvPr id="13334" name="TextBox 36"/>
            <p:cNvSpPr txBox="1">
              <a:spLocks noChangeArrowheads="1"/>
            </p:cNvSpPr>
            <p:nvPr/>
          </p:nvSpPr>
          <p:spPr bwMode="auto">
            <a:xfrm>
              <a:off x="3086100" y="4397081"/>
              <a:ext cx="689714" cy="23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 i="1"/>
                <a:t>return</a:t>
              </a:r>
            </a:p>
          </p:txBody>
        </p:sp>
        <p:sp>
          <p:nvSpPr>
            <p:cNvPr id="13335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3336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84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>
                  <a:solidFill>
                    <a:srgbClr val="0000FF"/>
                  </a:solidFill>
                </a:rPr>
                <a:t>If (Sum&gt;75) 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Sum = Sum – 75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release coffee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If Sum &lt; 75, do nothing</a:t>
              </a:r>
            </a:p>
          </p:txBody>
        </p:sp>
        <p:sp>
          <p:nvSpPr>
            <p:cNvPr id="13337" name="TextBox 20"/>
            <p:cNvSpPr txBox="1">
              <a:spLocks noChangeArrowheads="1"/>
            </p:cNvSpPr>
            <p:nvPr/>
          </p:nvSpPr>
          <p:spPr bwMode="auto">
            <a:xfrm>
              <a:off x="4661513" y="4180526"/>
              <a:ext cx="13201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861833" y="3082803"/>
              <a:ext cx="486446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297851" y="3082803"/>
              <a:ext cx="488339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(3)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18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Bitmap</a:t>
            </a:r>
            <a:r>
              <a:rPr lang="en-US" sz="1800" smtClean="0">
                <a:latin typeface="Arial" charset="0"/>
                <a:cs typeface="Arial" charset="0"/>
              </a:rPr>
              <a:t> imageCoffee = new Bitmap(300,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Graphics</a:t>
            </a:r>
            <a:r>
              <a:rPr lang="en-US" sz="1800" smtClean="0">
                <a:latin typeface="Arial" charset="0"/>
                <a:cs typeface="Arial" charset="0"/>
              </a:rPr>
              <a:t> gCoffee = Graphics.FromImage(imageCoffee);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gCoffee.FillRectangle(Brushes.White, 0, 0, 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gCoffee.DrawRectangle(Pens.Red, 0, 0, 299, 249);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Font font = new Font("Alba Super", 18, FontStyle.Regular);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gCoffee.DrawString("Please Take Your Coffee", font, Brushes.Brown, 10, 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SolidBrush brownBrush = new SolidBrush(Color.Brown);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int x = 40; int y = 50; int w = 200; int h =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for (int i = 0; i &lt; 15; i++)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Rectangle rec = new Rectangle(x, y, w, h);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gCoffee.DrawEllipse(Pens.PowderBlue,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gCoffee.FillEllipse(brownBrush,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x = x+2; y = y+10; w = w-4; h = h-2;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imageCoffee.Save(Response.OutputStream, </a:t>
            </a:r>
            <a:br>
              <a:rPr lang="en-US" sz="1800" smtClean="0">
                <a:latin typeface="Arial" charset="0"/>
                <a:cs typeface="Arial" charset="0"/>
              </a:rPr>
            </a:br>
            <a:r>
              <a:rPr lang="en-US" sz="1800" smtClean="0">
                <a:latin typeface="Arial" charset="0"/>
                <a:cs typeface="Arial" charset="0"/>
              </a:rPr>
              <a:t>                        System.Drawing.Imaging.ImageFormat.Gif);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66E20C-D5B3-4975-B071-4906B2F5A294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4179888"/>
            <a:ext cx="265430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7056438" y="3276600"/>
            <a:ext cx="563562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5715000" y="4876800"/>
            <a:ext cx="10668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4425950" y="2584450"/>
            <a:ext cx="2057400" cy="191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H="1">
            <a:off x="4419600" y="2209800"/>
            <a:ext cx="2438400" cy="2286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(4)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0020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gCoffee.Dispose();  // memory management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imageCoffee.Dispose();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lblCoffee.Text = "Please deposit more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lblAmount.Text = Convert.ToString(Sum);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lblRtn.Text = "[  ]";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8A32E9-EBE4-43EF-95AE-6F4F274DFDBA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371600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23"/>
          <p:cNvGrpSpPr>
            <a:grpSpLocks/>
          </p:cNvGrpSpPr>
          <p:nvPr/>
        </p:nvGrpSpPr>
        <p:grpSpPr bwMode="auto">
          <a:xfrm>
            <a:off x="4186238" y="4114800"/>
            <a:ext cx="4292600" cy="2474913"/>
            <a:chOff x="1371600" y="1943100"/>
            <a:chExt cx="4724400" cy="2725057"/>
          </a:xfrm>
        </p:grpSpPr>
        <p:cxnSp>
          <p:nvCxnSpPr>
            <p:cNvPr id="7" name="Curved Connector 6"/>
            <p:cNvCxnSpPr>
              <a:stCxn id="25" idx="0"/>
              <a:endCxn id="26" idx="0"/>
            </p:cNvCxnSpPr>
            <p:nvPr/>
          </p:nvCxnSpPr>
          <p:spPr bwMode="auto">
            <a:xfrm rot="5400000" flipH="1" flipV="1">
              <a:off x="3323210" y="1864974"/>
              <a:ext cx="1749" cy="2437329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25" idx="7"/>
              <a:endCxn id="26" idx="1"/>
            </p:cNvCxnSpPr>
            <p:nvPr/>
          </p:nvCxnSpPr>
          <p:spPr bwMode="auto">
            <a:xfrm rot="5400000" flipH="1" flipV="1">
              <a:off x="3323210" y="2127092"/>
              <a:ext cx="1747" cy="2091386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3"/>
              <a:endCxn id="25" idx="5"/>
            </p:cNvCxnSpPr>
            <p:nvPr/>
          </p:nvCxnSpPr>
          <p:spPr bwMode="auto">
            <a:xfrm rot="5400000">
              <a:off x="3324084" y="2557961"/>
              <a:ext cx="0" cy="2091386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6" idx="4"/>
              <a:endCxn id="25" idx="4"/>
            </p:cNvCxnSpPr>
            <p:nvPr/>
          </p:nvCxnSpPr>
          <p:spPr bwMode="auto">
            <a:xfrm rot="5400000">
              <a:off x="3323210" y="2473261"/>
              <a:ext cx="1749" cy="2437329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1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0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quarter</a:t>
              </a:r>
            </a:p>
          </p:txBody>
        </p:sp>
        <p:sp>
          <p:nvSpPr>
            <p:cNvPr id="15372" name="TextBox 23"/>
            <p:cNvSpPr txBox="1">
              <a:spLocks noChangeArrowheads="1"/>
            </p:cNvSpPr>
            <p:nvPr/>
          </p:nvSpPr>
          <p:spPr bwMode="auto">
            <a:xfrm>
              <a:off x="3041627" y="2488429"/>
              <a:ext cx="69188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371600" y="2927197"/>
              <a:ext cx="625494" cy="893203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4" name="Freeform 13"/>
            <p:cNvSpPr/>
            <p:nvPr/>
          </p:nvSpPr>
          <p:spPr bwMode="auto">
            <a:xfrm rot="21300000" flipH="1">
              <a:off x="4717467" y="3089756"/>
              <a:ext cx="616758" cy="547109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flipH="1">
              <a:off x="4675535" y="2934189"/>
              <a:ext cx="810696" cy="839017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607395" y="2743662"/>
              <a:ext cx="1373291" cy="1244541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377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5378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44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>
                  <a:solidFill>
                    <a:srgbClr val="0000FF"/>
                  </a:solidFill>
                </a:rPr>
                <a:t>If (Sum== 75) 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       release coffee</a:t>
              </a:r>
            </a:p>
          </p:txBody>
        </p:sp>
        <p:sp>
          <p:nvSpPr>
            <p:cNvPr id="15379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quarter</a:t>
              </a:r>
              <a:endParaRPr lang="en-US" sz="1000" b="0"/>
            </a:p>
          </p:txBody>
        </p:sp>
        <p:sp>
          <p:nvSpPr>
            <p:cNvPr id="15380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  <a:endParaRPr lang="en-US" sz="1000" b="0"/>
            </a:p>
          </p:txBody>
        </p:sp>
        <p:sp>
          <p:nvSpPr>
            <p:cNvPr id="15381" name="TextBox 36"/>
            <p:cNvSpPr txBox="1">
              <a:spLocks noChangeArrowheads="1"/>
            </p:cNvSpPr>
            <p:nvPr/>
          </p:nvSpPr>
          <p:spPr bwMode="auto">
            <a:xfrm>
              <a:off x="3086100" y="4397081"/>
              <a:ext cx="689714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 i="1"/>
                <a:t>return</a:t>
              </a:r>
            </a:p>
          </p:txBody>
        </p:sp>
        <p:sp>
          <p:nvSpPr>
            <p:cNvPr id="15382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5383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77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>
                  <a:solidFill>
                    <a:srgbClr val="0000FF"/>
                  </a:solidFill>
                </a:rPr>
                <a:t>If (Sum&gt;75) 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Sum = Sum – 75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release coffee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If Sum &lt; 75, do nothing</a:t>
              </a:r>
            </a:p>
          </p:txBody>
        </p:sp>
        <p:sp>
          <p:nvSpPr>
            <p:cNvPr id="15384" name="TextBox 20"/>
            <p:cNvSpPr txBox="1">
              <a:spLocks noChangeArrowheads="1"/>
            </p:cNvSpPr>
            <p:nvPr/>
          </p:nvSpPr>
          <p:spPr bwMode="auto">
            <a:xfrm>
              <a:off x="4661513" y="4180527"/>
              <a:ext cx="13201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862560" y="3082764"/>
              <a:ext cx="485719" cy="6082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298142" y="3082764"/>
              <a:ext cx="487466" cy="6082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(5)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6005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Button4_Click(object sender, EventArgs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{ // return fund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(Sum &gt; 0)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lblRtn.Text = "Please take the money here";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RtnChanges(Sum);  // Call another method to generate the image of the coins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Sum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lblRtn.Text = </a:t>
            </a:r>
            <a:br>
              <a:rPr lang="en-US" sz="1800" smtClean="0">
                <a:latin typeface="Arial" charset="0"/>
                <a:cs typeface="Arial" charset="0"/>
              </a:rPr>
            </a:br>
            <a:r>
              <a:rPr lang="en-US" sz="1800" smtClean="0">
                <a:latin typeface="Arial" charset="0"/>
                <a:cs typeface="Arial" charset="0"/>
              </a:rPr>
              <a:t>            "You have not deposited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45011-3AEC-4BB2-BA68-80F219B62D54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8" y="1890713"/>
            <a:ext cx="25304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Group 23"/>
          <p:cNvGrpSpPr>
            <a:grpSpLocks/>
          </p:cNvGrpSpPr>
          <p:nvPr/>
        </p:nvGrpSpPr>
        <p:grpSpPr bwMode="auto">
          <a:xfrm>
            <a:off x="4699000" y="3962400"/>
            <a:ext cx="4292600" cy="2506663"/>
            <a:chOff x="1371600" y="1943100"/>
            <a:chExt cx="4724400" cy="2758942"/>
          </a:xfrm>
        </p:grpSpPr>
        <p:cxnSp>
          <p:nvCxnSpPr>
            <p:cNvPr id="8" name="Curved Connector 7"/>
            <p:cNvCxnSpPr>
              <a:stCxn id="26" idx="0"/>
              <a:endCxn id="27" idx="0"/>
            </p:cNvCxnSpPr>
            <p:nvPr/>
          </p:nvCxnSpPr>
          <p:spPr bwMode="auto">
            <a:xfrm rot="5400000" flipH="1" flipV="1">
              <a:off x="3323211" y="1866277"/>
              <a:ext cx="1747" cy="2437330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7"/>
              <a:endCxn id="27" idx="1"/>
            </p:cNvCxnSpPr>
            <p:nvPr/>
          </p:nvCxnSpPr>
          <p:spPr bwMode="auto">
            <a:xfrm rot="5400000" flipH="1" flipV="1">
              <a:off x="3323211" y="2126613"/>
              <a:ext cx="1747" cy="2091385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7" idx="3"/>
              <a:endCxn id="26" idx="5"/>
            </p:cNvCxnSpPr>
            <p:nvPr/>
          </p:nvCxnSpPr>
          <p:spPr bwMode="auto">
            <a:xfrm rot="5400000">
              <a:off x="3324085" y="2557315"/>
              <a:ext cx="0" cy="2091385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27" idx="4"/>
              <a:endCxn id="26" idx="4"/>
            </p:cNvCxnSpPr>
            <p:nvPr/>
          </p:nvCxnSpPr>
          <p:spPr bwMode="auto">
            <a:xfrm rot="5400000">
              <a:off x="3323211" y="2474328"/>
              <a:ext cx="1747" cy="2437330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5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0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quarter</a:t>
              </a:r>
            </a:p>
          </p:txBody>
        </p:sp>
        <p:sp>
          <p:nvSpPr>
            <p:cNvPr id="16396" name="TextBox 23"/>
            <p:cNvSpPr txBox="1">
              <a:spLocks noChangeArrowheads="1"/>
            </p:cNvSpPr>
            <p:nvPr/>
          </p:nvSpPr>
          <p:spPr bwMode="auto">
            <a:xfrm>
              <a:off x="3041627" y="2488429"/>
              <a:ext cx="69188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371600" y="2926814"/>
              <a:ext cx="625494" cy="894603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rot="21300000" flipH="1">
              <a:off x="4717468" y="3089310"/>
              <a:ext cx="616757" cy="548643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 flipH="1">
              <a:off x="4675536" y="2933803"/>
              <a:ext cx="810696" cy="838690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4607395" y="2743350"/>
              <a:ext cx="1373291" cy="1244057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401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6402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44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(Sum== 75) </a:t>
              </a:r>
            </a:p>
            <a:p>
              <a:r>
                <a:rPr lang="en-US" sz="1000" b="0"/>
                <a:t>       release coffee</a:t>
              </a:r>
            </a:p>
          </p:txBody>
        </p:sp>
        <p:sp>
          <p:nvSpPr>
            <p:cNvPr id="16403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quarter</a:t>
              </a:r>
              <a:endParaRPr lang="en-US" sz="1000" b="0"/>
            </a:p>
          </p:txBody>
        </p:sp>
        <p:sp>
          <p:nvSpPr>
            <p:cNvPr id="16404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  <a:endParaRPr lang="en-US" sz="1000" b="0"/>
            </a:p>
          </p:txBody>
        </p:sp>
        <p:sp>
          <p:nvSpPr>
            <p:cNvPr id="16405" name="TextBox 36"/>
            <p:cNvSpPr txBox="1">
              <a:spLocks noChangeArrowheads="1"/>
            </p:cNvSpPr>
            <p:nvPr/>
          </p:nvSpPr>
          <p:spPr bwMode="auto">
            <a:xfrm>
              <a:off x="2992778" y="4397081"/>
              <a:ext cx="689714" cy="30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 i="1">
                  <a:solidFill>
                    <a:srgbClr val="0000FF"/>
                  </a:solidFill>
                </a:rPr>
                <a:t>return</a:t>
              </a:r>
            </a:p>
          </p:txBody>
        </p:sp>
        <p:sp>
          <p:nvSpPr>
            <p:cNvPr id="16406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6407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77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(Sum&gt;75) </a:t>
              </a:r>
            </a:p>
            <a:p>
              <a:r>
                <a:rPr lang="en-US" sz="1000" b="0"/>
                <a:t>	Sum = Sum – 75</a:t>
              </a:r>
            </a:p>
            <a:p>
              <a:r>
                <a:rPr lang="en-US" sz="1000" b="0"/>
                <a:t>	release coffee</a:t>
              </a:r>
            </a:p>
            <a:p>
              <a:r>
                <a:rPr lang="en-US" sz="1000" b="0"/>
                <a:t>If Sum &lt; 75, do nothing</a:t>
              </a:r>
            </a:p>
          </p:txBody>
        </p:sp>
        <p:sp>
          <p:nvSpPr>
            <p:cNvPr id="16408" name="TextBox 20"/>
            <p:cNvSpPr txBox="1">
              <a:spLocks noChangeArrowheads="1"/>
            </p:cNvSpPr>
            <p:nvPr/>
          </p:nvSpPr>
          <p:spPr bwMode="auto">
            <a:xfrm>
              <a:off x="4661513" y="4180527"/>
              <a:ext cx="13201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862561" y="3084069"/>
              <a:ext cx="485719" cy="6080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298143" y="3084069"/>
              <a:ext cx="487465" cy="6080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protected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RtnChanges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(Int32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amount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Generate the Image of Coins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Int32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quarters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(Int32)(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amount/25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        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alculate the number of coins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Bitmap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imageCoin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new Bitmap(300, 250);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Graphics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Graphics.FromImage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imageCoin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gCoin.FillRectangle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Brushes.Gold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0, 0, 300, 250);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Font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new Font("Alba Super", 18,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FontStyle.Italic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gCoin.DrawString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("Please Take Your Change", font,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Brushes.Brown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10, 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SolidBrush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silverBrush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SolidBrush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Color.Silver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 = 10;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 = 50;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 = 50;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 = 50;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for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 = 1; i &lt;=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quarters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i++) 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Rectangle rec = new Rectangle(x, y, w, h);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gCoin.DrawEllipse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Pens.PowderBlue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rec);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gCoin.FillEllipse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silverBrush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rec);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6A1F6-6BF4-4203-8EF1-5D3F48C620DD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886200"/>
            <a:ext cx="29051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4191000" y="2743200"/>
            <a:ext cx="19812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5334000" y="3352800"/>
            <a:ext cx="10668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5557838" y="5257800"/>
            <a:ext cx="2062162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4648200" y="5334000"/>
            <a:ext cx="3200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1752600"/>
            <a:ext cx="25304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4191000" y="4724400"/>
            <a:ext cx="1981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(7)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if (i &lt; 5)   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// put 5 coins in a raw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x = x + 52;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{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// put remaining coins in the next raw</a:t>
            </a:r>
            <a:endParaRPr lang="en-US" sz="180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y=120;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x = x - 50;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imageCoin.Save(Response.OutputStream, </a:t>
            </a:r>
            <a:br>
              <a:rPr lang="en-US" sz="1800" smtClean="0">
                <a:latin typeface="Arial" charset="0"/>
                <a:cs typeface="Arial" charset="0"/>
              </a:rPr>
            </a:br>
            <a:r>
              <a:rPr lang="en-US" sz="1800" smtClean="0">
                <a:latin typeface="Arial" charset="0"/>
                <a:cs typeface="Arial" charset="0"/>
              </a:rPr>
              <a:t>                                                        System.Drawing.Imaging.ImageFormat.Gif);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gCoin.Dispose(); // housekeeping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imageCoin.Dispose();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} // End of the code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10FEB-D9F4-4B91-80D4-FA67330F38B9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95400"/>
            <a:ext cx="29051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3886200" y="1295400"/>
            <a:ext cx="16764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5181600" y="2743200"/>
            <a:ext cx="18288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70050"/>
            <a:ext cx="3457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20000" cy="623888"/>
          </a:xfrm>
        </p:spPr>
        <p:txBody>
          <a:bodyPr/>
          <a:lstStyle/>
          <a:p>
            <a:pPr algn="ctr"/>
            <a:r>
              <a:rPr lang="en-US" smtClean="0"/>
              <a:t>Demonstration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0D91D6-580C-4726-AE34-0F339861117D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Up Arrow 4"/>
          <p:cNvSpPr>
            <a:spLocks noChangeArrowheads="1"/>
          </p:cNvSpPr>
          <p:nvPr/>
        </p:nvSpPr>
        <p:spPr bwMode="auto">
          <a:xfrm>
            <a:off x="3438525" y="4603750"/>
            <a:ext cx="381000" cy="22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70050"/>
            <a:ext cx="3457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p Arrow 9"/>
          <p:cNvSpPr>
            <a:spLocks noChangeArrowheads="1"/>
          </p:cNvSpPr>
          <p:nvPr/>
        </p:nvSpPr>
        <p:spPr bwMode="auto">
          <a:xfrm>
            <a:off x="4724400" y="4603750"/>
            <a:ext cx="381000" cy="22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70050"/>
            <a:ext cx="3457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1905000" y="776288"/>
            <a:ext cx="556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http://venus.eas.asu.edu/WSRepository/CoffeeVender/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the Simple 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47609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This simple example shows how dynamic graphics can be generated and displayed:</a:t>
            </a:r>
          </a:p>
          <a:p>
            <a:pPr>
              <a:defRPr/>
            </a:pPr>
            <a:r>
              <a:rPr lang="en-US" dirty="0" smtClean="0"/>
              <a:t>As a simple working example, the details are not fine-tuned.</a:t>
            </a:r>
          </a:p>
          <a:p>
            <a:pPr>
              <a:defRPr/>
            </a:pPr>
            <a:r>
              <a:rPr lang="en-US" dirty="0" smtClean="0"/>
              <a:t>The image overwrites the html page;</a:t>
            </a:r>
          </a:p>
          <a:p>
            <a:pPr>
              <a:defRPr/>
            </a:pPr>
            <a:r>
              <a:rPr lang="en-US" dirty="0" smtClean="0"/>
              <a:t>The rendered file is sent to the web forms, which seems to be browser-dependent:</a:t>
            </a:r>
          </a:p>
          <a:p>
            <a:pPr lvl="1">
              <a:defRPr/>
            </a:pPr>
            <a:r>
              <a:rPr lang="en-US" dirty="0" smtClean="0"/>
              <a:t>The graphics works on IE</a:t>
            </a:r>
            <a:r>
              <a:rPr lang="en-US" dirty="0"/>
              <a:t>;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 graphics does not work on Chrome and Firefox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292564-F86A-40BB-B86D-9E9969AB1FB2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010400" cy="623888"/>
          </a:xfrm>
        </p:spPr>
        <p:txBody>
          <a:bodyPr/>
          <a:lstStyle/>
          <a:p>
            <a:r>
              <a:rPr lang="en-US" smtClean="0"/>
              <a:t>A Refined Implementation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88913" y="1171575"/>
            <a:ext cx="8269287" cy="4608513"/>
          </a:xfrm>
        </p:spPr>
        <p:txBody>
          <a:bodyPr/>
          <a:lstStyle/>
          <a:p>
            <a:r>
              <a:rPr lang="en-US" smtClean="0"/>
              <a:t>The image is posted to the same web page without overwriting the forms;</a:t>
            </a:r>
          </a:p>
          <a:p>
            <a:r>
              <a:rPr lang="en-US" smtClean="0"/>
              <a:t>Use “User Control” to implement the image generation</a:t>
            </a:r>
          </a:p>
          <a:p>
            <a:r>
              <a:rPr lang="en-US" smtClean="0"/>
              <a:t>It works for IE, Chrome, and Firefox;</a:t>
            </a:r>
          </a:p>
          <a:p>
            <a:r>
              <a:rPr lang="en-US" smtClean="0"/>
              <a:t>Take user-entered text (user name) and print the name on the coffee cup:</a:t>
            </a:r>
          </a:p>
          <a:p>
            <a:pPr lvl="1"/>
            <a:r>
              <a:rPr lang="en-US" smtClean="0"/>
              <a:t>Potential application of implementing an image verifier to prevent </a:t>
            </a:r>
            <a:br>
              <a:rPr lang="en-US" smtClean="0"/>
            </a:br>
            <a:r>
              <a:rPr lang="en-US" smtClean="0"/>
              <a:t>programmed attacks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CCCC01-FD49-47DF-99D0-8CAA82A070A1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47800" y="771525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 dirty="0">
                <a:hlinkClick r:id="rId2"/>
              </a:rPr>
              <a:t>http://venus.eas.asu.edu/WSRepository/CoffeeMachine</a:t>
            </a:r>
            <a:r>
              <a:rPr lang="en-US" sz="2000" b="0" dirty="0" smtClean="0">
                <a:hlinkClick r:id="rId2"/>
              </a:rPr>
              <a:t>/</a:t>
            </a:r>
            <a:r>
              <a:rPr lang="en-US" sz="2000" b="0" dirty="0" smtClean="0"/>
              <a:t> </a:t>
            </a:r>
            <a:endParaRPr lang="en-US" sz="2000" b="0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953000"/>
            <a:ext cx="38862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“One picture is worth a thousand words”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715000"/>
          </a:xfrm>
        </p:spPr>
        <p:txBody>
          <a:bodyPr/>
          <a:lstStyle/>
          <a:p>
            <a:r>
              <a:rPr lang="en-US" smtClean="0"/>
              <a:t>Static graphics is important in Web design; </a:t>
            </a:r>
          </a:p>
          <a:p>
            <a:pPr lvl="1"/>
            <a:r>
              <a:rPr lang="en-US" sz="2400" smtClean="0"/>
              <a:t>It is available in Web 1.0;</a:t>
            </a:r>
            <a:endParaRPr lang="en-US" smtClean="0"/>
          </a:p>
          <a:p>
            <a:r>
              <a:rPr lang="en-US" smtClean="0"/>
              <a:t>Dynamic graphics </a:t>
            </a:r>
          </a:p>
          <a:p>
            <a:pPr lvl="1"/>
            <a:r>
              <a:rPr lang="en-US" sz="2400" smtClean="0"/>
              <a:t>Use it to make the human users love your site</a:t>
            </a:r>
          </a:p>
          <a:p>
            <a:pPr lvl="1"/>
            <a:r>
              <a:rPr lang="en-US" sz="2400" smtClean="0"/>
              <a:t>Use it to prevent programmed attacks to your site</a:t>
            </a:r>
          </a:p>
          <a:p>
            <a:pPr lvl="1"/>
            <a:r>
              <a:rPr lang="en-US" sz="2400" smtClean="0"/>
              <a:t>Use it only if it is necessary:</a:t>
            </a:r>
          </a:p>
          <a:p>
            <a:pPr lvl="2"/>
            <a:r>
              <a:rPr lang="en-US" sz="2000" smtClean="0"/>
              <a:t>Text cannot do the job;</a:t>
            </a:r>
          </a:p>
          <a:p>
            <a:pPr lvl="2"/>
            <a:r>
              <a:rPr lang="en-US" sz="2000" smtClean="0"/>
              <a:t>Static graphics cannot do the job;</a:t>
            </a:r>
          </a:p>
          <a:p>
            <a:pPr lvl="1"/>
            <a:r>
              <a:rPr lang="en-US" sz="2400" smtClean="0"/>
              <a:t>Make it efficient</a:t>
            </a:r>
          </a:p>
          <a:p>
            <a:pPr lvl="2"/>
            <a:r>
              <a:rPr lang="en-US" sz="2000" smtClean="0"/>
              <a:t>Use efficient algorithms (Take a Graphics course)</a:t>
            </a:r>
          </a:p>
          <a:p>
            <a:pPr lvl="2"/>
            <a:r>
              <a:rPr lang="en-US" sz="2000" smtClean="0"/>
              <a:t>Use AJAX to reload the part that changes</a:t>
            </a:r>
          </a:p>
          <a:p>
            <a:pPr lvl="2"/>
            <a:r>
              <a:rPr lang="en-US" sz="2000" smtClean="0"/>
              <a:t>Use Caching to reuse the generated images </a:t>
            </a:r>
          </a:p>
          <a:p>
            <a:pPr lvl="2"/>
            <a:r>
              <a:rPr lang="en-US" sz="2000" smtClean="0"/>
              <a:t>Use Out-Of-Browser computing, e.g., Flash and Silverlight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1DD6D0-3E37-4F50-9C13-E540317BF616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96000" cy="623888"/>
          </a:xfrm>
        </p:spPr>
        <p:txBody>
          <a:bodyPr/>
          <a:lstStyle/>
          <a:p>
            <a:r>
              <a:rPr lang="en-US" smtClean="0"/>
              <a:t>File Organization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39039D-00D6-4B7D-8CB9-98D725927872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657475" y="1633538"/>
            <a:ext cx="1828800" cy="2168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2657475" y="1263650"/>
            <a:ext cx="1357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Default.aspx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27563" y="1633538"/>
            <a:ext cx="1828800" cy="217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4627563" y="1279525"/>
            <a:ext cx="160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Default.aspx.cs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2657475" y="4529138"/>
            <a:ext cx="1828800" cy="116363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TextBox 11"/>
          <p:cNvSpPr txBox="1">
            <a:spLocks noChangeArrowheads="1"/>
          </p:cNvSpPr>
          <p:nvPr/>
        </p:nvSpPr>
        <p:spPr bwMode="auto">
          <a:xfrm>
            <a:off x="2443163" y="5783263"/>
            <a:ext cx="225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UserControlCup.ascx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4645025" y="4529138"/>
            <a:ext cx="1828800" cy="11874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TextBox 15"/>
          <p:cNvSpPr txBox="1">
            <a:spLocks noChangeArrowheads="1"/>
          </p:cNvSpPr>
          <p:nvPr/>
        </p:nvSpPr>
        <p:spPr bwMode="auto">
          <a:xfrm>
            <a:off x="4541838" y="578326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UserControlCup.ascx.cs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3159125" y="3268663"/>
            <a:ext cx="8382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1" name="Straight Arrow Connector 18"/>
          <p:cNvCxnSpPr>
            <a:cxnSpLocks noChangeShapeType="1"/>
            <a:stCxn id="22536" idx="0"/>
            <a:endCxn id="22540" idx="2"/>
          </p:cNvCxnSpPr>
          <p:nvPr/>
        </p:nvCxnSpPr>
        <p:spPr bwMode="auto">
          <a:xfrm flipV="1">
            <a:off x="3571875" y="3497263"/>
            <a:ext cx="6350" cy="1031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Arrow Connector 21"/>
          <p:cNvCxnSpPr>
            <a:cxnSpLocks noChangeShapeType="1"/>
          </p:cNvCxnSpPr>
          <p:nvPr/>
        </p:nvCxnSpPr>
        <p:spPr bwMode="auto">
          <a:xfrm>
            <a:off x="3770313" y="5010150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Straight Arrow Connector 23"/>
          <p:cNvCxnSpPr>
            <a:cxnSpLocks noChangeShapeType="1"/>
          </p:cNvCxnSpPr>
          <p:nvPr/>
        </p:nvCxnSpPr>
        <p:spPr bwMode="auto">
          <a:xfrm>
            <a:off x="5541963" y="3000375"/>
            <a:ext cx="7937" cy="1857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Straight Arrow Connector 28"/>
          <p:cNvCxnSpPr>
            <a:cxnSpLocks noChangeShapeType="1"/>
          </p:cNvCxnSpPr>
          <p:nvPr/>
        </p:nvCxnSpPr>
        <p:spPr bwMode="auto">
          <a:xfrm>
            <a:off x="2855913" y="1897063"/>
            <a:ext cx="0" cy="2590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Straight Arrow Connector 30"/>
          <p:cNvCxnSpPr>
            <a:cxnSpLocks noChangeShapeType="1"/>
          </p:cNvCxnSpPr>
          <p:nvPr/>
        </p:nvCxnSpPr>
        <p:spPr bwMode="auto">
          <a:xfrm>
            <a:off x="3662363" y="2266950"/>
            <a:ext cx="1479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TextBox 1"/>
          <p:cNvSpPr txBox="1">
            <a:spLocks noChangeArrowheads="1"/>
          </p:cNvSpPr>
          <p:nvPr/>
        </p:nvSpPr>
        <p:spPr bwMode="auto">
          <a:xfrm>
            <a:off x="3662363" y="889000"/>
            <a:ext cx="180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/>
              <a:t>Main GUI Page</a:t>
            </a:r>
          </a:p>
        </p:txBody>
      </p:sp>
      <p:sp>
        <p:nvSpPr>
          <p:cNvPr id="22547" name="TextBox 18"/>
          <p:cNvSpPr txBox="1">
            <a:spLocks noChangeArrowheads="1"/>
          </p:cNvSpPr>
          <p:nvPr/>
        </p:nvSpPr>
        <p:spPr bwMode="auto">
          <a:xfrm>
            <a:off x="3784600" y="6305550"/>
            <a:ext cx="1516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/>
              <a:t>User Control</a:t>
            </a:r>
          </a:p>
        </p:txBody>
      </p:sp>
      <p:sp>
        <p:nvSpPr>
          <p:cNvPr id="22548" name="TextBox 2"/>
          <p:cNvSpPr txBox="1">
            <a:spLocks noChangeArrowheads="1"/>
          </p:cNvSpPr>
          <p:nvPr/>
        </p:nvSpPr>
        <p:spPr bwMode="auto">
          <a:xfrm>
            <a:off x="304800" y="2921000"/>
            <a:ext cx="11953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Image to be placed here</a:t>
            </a:r>
          </a:p>
        </p:txBody>
      </p:sp>
      <p:cxnSp>
        <p:nvCxnSpPr>
          <p:cNvPr id="22549" name="Straight Arrow Connector 4"/>
          <p:cNvCxnSpPr>
            <a:cxnSpLocks noChangeShapeType="1"/>
            <a:stCxn id="22548" idx="3"/>
            <a:endCxn id="22540" idx="1"/>
          </p:cNvCxnSpPr>
          <p:nvPr/>
        </p:nvCxnSpPr>
        <p:spPr bwMode="auto">
          <a:xfrm>
            <a:off x="1500188" y="3382963"/>
            <a:ext cx="1658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TextBox 22"/>
          <p:cNvSpPr txBox="1">
            <a:spLocks noChangeArrowheads="1"/>
          </p:cNvSpPr>
          <p:nvPr/>
        </p:nvSpPr>
        <p:spPr bwMode="auto">
          <a:xfrm>
            <a:off x="6953250" y="4648200"/>
            <a:ext cx="1341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Image generated here</a:t>
            </a:r>
          </a:p>
        </p:txBody>
      </p:sp>
      <p:cxnSp>
        <p:nvCxnSpPr>
          <p:cNvPr id="22551" name="Straight Arrow Connector 6"/>
          <p:cNvCxnSpPr>
            <a:cxnSpLocks noChangeShapeType="1"/>
          </p:cNvCxnSpPr>
          <p:nvPr/>
        </p:nvCxnSpPr>
        <p:spPr bwMode="auto">
          <a:xfrm flipH="1">
            <a:off x="5997575" y="5157788"/>
            <a:ext cx="9731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TextBox 13"/>
          <p:cNvSpPr txBox="1">
            <a:spLocks noChangeArrowheads="1"/>
          </p:cNvSpPr>
          <p:nvPr/>
        </p:nvSpPr>
        <p:spPr bwMode="auto">
          <a:xfrm>
            <a:off x="738188" y="1573213"/>
            <a:ext cx="152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Register the user control</a:t>
            </a:r>
          </a:p>
        </p:txBody>
      </p:sp>
      <p:cxnSp>
        <p:nvCxnSpPr>
          <p:cNvPr id="22553" name="Straight Arrow Connector 15"/>
          <p:cNvCxnSpPr>
            <a:cxnSpLocks noChangeShapeType="1"/>
          </p:cNvCxnSpPr>
          <p:nvPr/>
        </p:nvCxnSpPr>
        <p:spPr bwMode="auto">
          <a:xfrm>
            <a:off x="1981200" y="1897063"/>
            <a:ext cx="8747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4419600"/>
            <a:ext cx="38862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6553200" cy="623888"/>
          </a:xfrm>
        </p:spPr>
        <p:txBody>
          <a:bodyPr/>
          <a:lstStyle/>
          <a:p>
            <a:pPr algn="ctr"/>
            <a:r>
              <a:rPr lang="en-US" smtClean="0"/>
              <a:t>Demonstration and an Application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362465-0BA3-4F8A-BE7A-C5F86EFF0150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343400" cy="605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6200" y="1981200"/>
            <a:ext cx="1371600" cy="6096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5029200"/>
            <a:ext cx="1371600" cy="6096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0" y="5326063"/>
            <a:ext cx="1066800" cy="838200"/>
          </a:xfrm>
          <a:prstGeom prst="wedgeRoundRectCallout">
            <a:avLst>
              <a:gd name="adj1" fmla="val -113894"/>
              <a:gd name="adj2" fmla="val -45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Image Verifier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5326063"/>
            <a:ext cx="1066800" cy="838200"/>
          </a:xfrm>
          <a:prstGeom prst="wedgeRoundRectCallout">
            <a:avLst>
              <a:gd name="adj1" fmla="val 120889"/>
              <a:gd name="adj2" fmla="val -43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Image Verifier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562600" y="1333500"/>
            <a:ext cx="2286000" cy="2671763"/>
            <a:chOff x="5562600" y="1333500"/>
            <a:chExt cx="2286000" cy="2671082"/>
          </a:xfrm>
        </p:grpSpPr>
        <p:sp>
          <p:nvSpPr>
            <p:cNvPr id="23568" name="Rounded Rectangle 11"/>
            <p:cNvSpPr>
              <a:spLocks noChangeArrowheads="1"/>
            </p:cNvSpPr>
            <p:nvPr/>
          </p:nvSpPr>
          <p:spPr bwMode="auto">
            <a:xfrm>
              <a:off x="5562600" y="1333500"/>
              <a:ext cx="2286000" cy="6858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Generate a random string</a:t>
              </a:r>
            </a:p>
          </p:txBody>
        </p:sp>
        <p:sp>
          <p:nvSpPr>
            <p:cNvPr id="23569" name="Rectangle 12"/>
            <p:cNvSpPr>
              <a:spLocks noChangeArrowheads="1"/>
            </p:cNvSpPr>
            <p:nvPr/>
          </p:nvSpPr>
          <p:spPr bwMode="auto">
            <a:xfrm>
              <a:off x="5829300" y="2400300"/>
              <a:ext cx="17526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2W5SF</a:t>
              </a:r>
            </a:p>
          </p:txBody>
        </p:sp>
        <p:cxnSp>
          <p:nvCxnSpPr>
            <p:cNvPr id="23570" name="Straight Arrow Connector 14"/>
            <p:cNvCxnSpPr>
              <a:cxnSpLocks noChangeShapeType="1"/>
              <a:stCxn id="23568" idx="2"/>
              <a:endCxn id="23569" idx="0"/>
            </p:cNvCxnSpPr>
            <p:nvPr/>
          </p:nvCxnSpPr>
          <p:spPr bwMode="auto">
            <a:xfrm rot="5400000">
              <a:off x="6515100" y="22098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1" name="Diamond 22"/>
            <p:cNvSpPr>
              <a:spLocks noChangeArrowheads="1"/>
            </p:cNvSpPr>
            <p:nvPr/>
          </p:nvSpPr>
          <p:spPr bwMode="auto">
            <a:xfrm>
              <a:off x="6001544" y="3048000"/>
              <a:ext cx="1409700" cy="685800"/>
            </a:xfrm>
            <a:prstGeom prst="diamond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=?</a:t>
              </a:r>
            </a:p>
          </p:txBody>
        </p:sp>
        <p:cxnSp>
          <p:nvCxnSpPr>
            <p:cNvPr id="23572" name="Straight Arrow Connector 24"/>
            <p:cNvCxnSpPr>
              <a:cxnSpLocks noChangeShapeType="1"/>
              <a:stCxn id="23569" idx="2"/>
              <a:endCxn id="23571" idx="0"/>
            </p:cNvCxnSpPr>
            <p:nvPr/>
          </p:nvCxnSpPr>
          <p:spPr bwMode="auto">
            <a:xfrm rot="16200000" flipH="1">
              <a:off x="6572647" y="2914253"/>
              <a:ext cx="266700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Straight Arrow Connector 24"/>
            <p:cNvCxnSpPr>
              <a:cxnSpLocks noChangeShapeType="1"/>
            </p:cNvCxnSpPr>
            <p:nvPr/>
          </p:nvCxnSpPr>
          <p:spPr bwMode="auto">
            <a:xfrm rot="16200000" flipH="1">
              <a:off x="6585473" y="3870835"/>
              <a:ext cx="266700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Straight Arrow Connector 24"/>
            <p:cNvCxnSpPr>
              <a:cxnSpLocks noChangeShapeType="1"/>
              <a:stCxn id="23571" idx="1"/>
            </p:cNvCxnSpPr>
            <p:nvPr/>
          </p:nvCxnSpPr>
          <p:spPr bwMode="auto">
            <a:xfrm flipH="1">
              <a:off x="5715794" y="3390900"/>
              <a:ext cx="2857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Freeform 25"/>
          <p:cNvSpPr/>
          <p:nvPr/>
        </p:nvSpPr>
        <p:spPr bwMode="auto">
          <a:xfrm>
            <a:off x="6311900" y="3403600"/>
            <a:ext cx="2336800" cy="2628900"/>
          </a:xfrm>
          <a:custGeom>
            <a:avLst/>
            <a:gdLst>
              <a:gd name="connsiteX0" fmla="*/ 0 w 2336800"/>
              <a:gd name="connsiteY0" fmla="*/ 2628900 h 2628900"/>
              <a:gd name="connsiteX1" fmla="*/ 2336800 w 2336800"/>
              <a:gd name="connsiteY1" fmla="*/ 2628900 h 2628900"/>
              <a:gd name="connsiteX2" fmla="*/ 2336800 w 2336800"/>
              <a:gd name="connsiteY2" fmla="*/ 0 h 2628900"/>
              <a:gd name="connsiteX3" fmla="*/ 1092200 w 2336800"/>
              <a:gd name="connsiteY3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2628900">
                <a:moveTo>
                  <a:pt x="0" y="2628900"/>
                </a:moveTo>
                <a:lnTo>
                  <a:pt x="2336800" y="2628900"/>
                </a:lnTo>
                <a:lnTo>
                  <a:pt x="2336800" y="0"/>
                </a:lnTo>
                <a:lnTo>
                  <a:pt x="1092200" y="0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0" y="2362200"/>
            <a:ext cx="1257300" cy="2667000"/>
            <a:chOff x="4264220" y="2325130"/>
            <a:chExt cx="1565080" cy="2018270"/>
          </a:xfrm>
        </p:grpSpPr>
        <p:cxnSp>
          <p:nvCxnSpPr>
            <p:cNvPr id="23566" name="Elbow Connector 3"/>
            <p:cNvCxnSpPr>
              <a:cxnSpLocks noChangeShapeType="1"/>
              <a:stCxn id="23569" idx="1"/>
            </p:cNvCxnSpPr>
            <p:nvPr/>
          </p:nvCxnSpPr>
          <p:spPr bwMode="auto">
            <a:xfrm rot="10800000" flipV="1">
              <a:off x="5181600" y="2590800"/>
              <a:ext cx="647700" cy="1752600"/>
            </a:xfrm>
            <a:prstGeom prst="bentConnector2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Rectangle 6"/>
            <p:cNvSpPr>
              <a:spLocks noChangeArrowheads="1"/>
            </p:cNvSpPr>
            <p:nvPr/>
          </p:nvSpPr>
          <p:spPr bwMode="auto">
            <a:xfrm>
              <a:off x="4264220" y="2325130"/>
              <a:ext cx="10759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Generate </a:t>
              </a:r>
            </a:p>
            <a:p>
              <a:r>
                <a:rPr lang="en-US" b="0"/>
                <a:t>image</a:t>
              </a:r>
              <a:endParaRPr lang="en-US"/>
            </a:p>
          </p:txBody>
        </p:sp>
      </p:grpSp>
      <p:sp>
        <p:nvSpPr>
          <p:cNvPr id="23565" name="Rectangle 3"/>
          <p:cNvSpPr>
            <a:spLocks noChangeArrowheads="1"/>
          </p:cNvSpPr>
          <p:nvPr/>
        </p:nvSpPr>
        <p:spPr bwMode="auto">
          <a:xfrm>
            <a:off x="1219200" y="452438"/>
            <a:ext cx="792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hlinkClick r:id="rId4"/>
              </a:rPr>
              <a:t>Demo for Image Verifier: http</a:t>
            </a:r>
            <a:r>
              <a:rPr lang="en-US" b="0" dirty="0">
                <a:hlinkClick r:id="rId4"/>
              </a:rPr>
              <a:t>://venus.eas.asu.edu/WSRepository/FormsSecurity</a:t>
            </a:r>
            <a:r>
              <a:rPr lang="en-US" b="0" dirty="0" smtClean="0">
                <a:hlinkClick r:id="rId4"/>
              </a:rPr>
              <a:t>/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6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66800" y="-14288"/>
            <a:ext cx="6553200" cy="623888"/>
          </a:xfrm>
        </p:spPr>
        <p:txBody>
          <a:bodyPr/>
          <a:lstStyle/>
          <a:p>
            <a:pPr algn="ctr"/>
            <a:r>
              <a:rPr lang="en-US" smtClean="0"/>
              <a:t>Demonstration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6E037-8461-4A48-BDEF-57A25DE62643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808038"/>
            <a:ext cx="4337050" cy="60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ounded Rectangular Callout 11"/>
          <p:cNvSpPr>
            <a:spLocks noChangeArrowheads="1"/>
          </p:cNvSpPr>
          <p:nvPr/>
        </p:nvSpPr>
        <p:spPr bwMode="auto">
          <a:xfrm>
            <a:off x="6477000" y="3429000"/>
            <a:ext cx="2438400" cy="1066800"/>
          </a:xfrm>
          <a:prstGeom prst="wedgeRoundRectCallout">
            <a:avLst>
              <a:gd name="adj1" fmla="val -121898"/>
              <a:gd name="adj2" fmla="val 9699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Calculating the change in the number of quarter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905000" y="457200"/>
            <a:ext cx="594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hlinkClick r:id="rId3"/>
              </a:rPr>
              <a:t>http://venus.eas.asu.edu/WSRepository/CoffeeMachine/</a:t>
            </a:r>
            <a:r>
              <a:rPr lang="en-US" sz="2000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Default.aspx Design with </a:t>
            </a:r>
            <a:r>
              <a:rPr lang="en-US" smtClean="0">
                <a:solidFill>
                  <a:srgbClr val="C00000"/>
                </a:solidFill>
              </a:rPr>
              <a:t>User Control</a:t>
            </a: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B8B346-A695-4ADE-B4F1-B73806E9F5A7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519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eft Arrow 4"/>
          <p:cNvSpPr>
            <a:spLocks noChangeArrowheads="1"/>
          </p:cNvSpPr>
          <p:nvPr/>
        </p:nvSpPr>
        <p:spPr bwMode="auto">
          <a:xfrm>
            <a:off x="8382000" y="3352800"/>
            <a:ext cx="533400" cy="419100"/>
          </a:xfrm>
          <a:prstGeom prst="leftArrow">
            <a:avLst>
              <a:gd name="adj1" fmla="val 50000"/>
              <a:gd name="adj2" fmla="val 5000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ounded Rectangular Callout 1"/>
          <p:cNvSpPr>
            <a:spLocks noChangeArrowheads="1"/>
          </p:cNvSpPr>
          <p:nvPr/>
        </p:nvSpPr>
        <p:spPr bwMode="auto">
          <a:xfrm>
            <a:off x="6172200" y="4572000"/>
            <a:ext cx="2590800" cy="762000"/>
          </a:xfrm>
          <a:prstGeom prst="wedgeRoundRectCallout">
            <a:avLst>
              <a:gd name="adj1" fmla="val -90046"/>
              <a:gd name="adj2" fmla="val 2821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Display image generated by the user control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965200"/>
            <a:ext cx="9009062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Default.aspx Source with </a:t>
            </a:r>
            <a:r>
              <a:rPr lang="en-US" smtClean="0">
                <a:solidFill>
                  <a:srgbClr val="C00000"/>
                </a:solidFill>
              </a:rPr>
              <a:t>User Control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5EF06-EB3D-423C-A8A8-C2998D36C7CB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6629" name="Right Arrow 4"/>
          <p:cNvSpPr>
            <a:spLocks noChangeArrowheads="1"/>
          </p:cNvSpPr>
          <p:nvPr/>
        </p:nvSpPr>
        <p:spPr bwMode="auto">
          <a:xfrm>
            <a:off x="0" y="10668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5537200"/>
            <a:ext cx="7848600" cy="533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04800" y="1143000"/>
            <a:ext cx="6705600" cy="188913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5943600" y="1752600"/>
            <a:ext cx="2667000" cy="533400"/>
          </a:xfrm>
          <a:prstGeom prst="wedgeRoundRectCallout">
            <a:avLst>
              <a:gd name="adj1" fmla="val -57755"/>
              <a:gd name="adj2" fmla="val -146292"/>
              <a:gd name="adj3" fmla="val 16667"/>
            </a:avLst>
          </a:prstGeom>
          <a:solidFill>
            <a:srgbClr val="C5F3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Register the user control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324600" y="4572000"/>
            <a:ext cx="2667000" cy="533400"/>
          </a:xfrm>
          <a:prstGeom prst="wedgeRoundRectCallout">
            <a:avLst>
              <a:gd name="adj1" fmla="val -55560"/>
              <a:gd name="adj2" fmla="val 154810"/>
              <a:gd name="adj3" fmla="val 16667"/>
            </a:avLst>
          </a:prstGeom>
          <a:solidFill>
            <a:srgbClr val="C5F3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Where to place the image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5010150" y="6172200"/>
            <a:ext cx="2667000" cy="609600"/>
          </a:xfrm>
          <a:prstGeom prst="wedgeRoundRectCallout">
            <a:avLst>
              <a:gd name="adj1" fmla="val -50662"/>
              <a:gd name="adj2" fmla="val -99551"/>
              <a:gd name="adj3" fmla="val 16667"/>
            </a:avLst>
          </a:prstGeom>
          <a:solidFill>
            <a:srgbClr val="C5F3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The image will </a:t>
            </a:r>
            <a:r>
              <a:rPr lang="en-US" b="0">
                <a:solidFill>
                  <a:srgbClr val="FF0000"/>
                </a:solidFill>
              </a:rPr>
              <a:t>not</a:t>
            </a:r>
            <a:r>
              <a:rPr lang="en-US" b="0"/>
              <a:t> be displayed initially.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3733800"/>
            <a:ext cx="4829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of the </a:t>
            </a:r>
            <a:r>
              <a:rPr lang="en-US" smtClean="0">
                <a:solidFill>
                  <a:srgbClr val="C00000"/>
                </a:solidFill>
              </a:rPr>
              <a:t>UserControlCup.ascx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2E4E59-3A2B-4426-AF40-E3BAFD508645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66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8600" y="2133600"/>
            <a:ext cx="5257800" cy="762000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6200" y="3733800"/>
            <a:ext cx="3810000" cy="1905000"/>
          </a:xfrm>
          <a:prstGeom prst="wedgeRoundRectCallout">
            <a:avLst>
              <a:gd name="adj1" fmla="val -2319"/>
              <a:gd name="adj2" fmla="val -1041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 dirty="0"/>
              <a:t>Define the id = “</a:t>
            </a:r>
            <a:r>
              <a:rPr lang="en-US" sz="2000" b="0" dirty="0" err="1"/>
              <a:t>CupImage</a:t>
            </a:r>
            <a:r>
              <a:rPr lang="en-US" sz="2000" b="0" dirty="0"/>
              <a:t>” of the image generated by the user control. This id is used in </a:t>
            </a:r>
            <a:r>
              <a:rPr lang="en-US" sz="2000" b="0" dirty="0" smtClean="0"/>
              <a:t>the </a:t>
            </a:r>
            <a:r>
              <a:rPr lang="en-US" sz="2000" b="0" dirty="0"/>
              <a:t>code behind the User Control to refer to the image. 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3657600" y="5168900"/>
            <a:ext cx="1676400" cy="1155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(1)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public partial class _Default : System.Web.UI.Page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Page_Load(object sender, EventArgs e)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(Session["Sum"] == null)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Session["Sum"]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(Session["Status"] == null)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Session["Status"] = "deposit";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lblAmount.Text = "0";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Button1_Click(object sender, EventArgs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{ // insert quarter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Sum = Sum + 25;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lblAmount.Text = Convert.ToString(Sum);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UserControlCup1.Visible = false; // Hide the Image 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Session["Status"] = "deposit";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F4B3C7-BF5D-477E-B166-EDF789C2F2B6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9600"/>
            <a:ext cx="3000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ounded Rectangular Callout 4"/>
          <p:cNvSpPr>
            <a:spLocks noChangeArrowheads="1"/>
          </p:cNvSpPr>
          <p:nvPr/>
        </p:nvSpPr>
        <p:spPr bwMode="auto">
          <a:xfrm>
            <a:off x="7005638" y="914400"/>
            <a:ext cx="2057400" cy="1371600"/>
          </a:xfrm>
          <a:prstGeom prst="wedgeRoundRectCallout">
            <a:avLst>
              <a:gd name="adj1" fmla="val -70991"/>
              <a:gd name="adj2" fmla="val -702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There is not much difference from the code in the previous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if (Sum &lt; 75)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lblCoffee.Text = "Please deposit more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lblCoffee.Text = String.Empty;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Button2_Click(object sender, EventArgs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{ // insert dollar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Sum = Sum + 100;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lblAmount.Text = Convert.ToString(Sum);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UserControlCup1.Visible = false; // Hide the Image 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Session["Status"] = "deposit";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lblCoffee.Text = String.Empty;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6F7DC1-CD62-4D8A-B832-FBA0A69D8E7A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33725"/>
            <a:ext cx="30591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(3)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Button3_Click(object sender, EventArgs e)  { </a:t>
            </a:r>
            <a:r>
              <a:rPr lang="en-US" sz="1800" smtClean="0">
                <a:solidFill>
                  <a:srgbClr val="00B050"/>
                </a:solidFill>
                <a:latin typeface="Arial" charset="0"/>
                <a:cs typeface="Arial" charset="0"/>
              </a:rPr>
              <a:t>// buy Coffee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(Sum &gt;= 75)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Sum = Sum - 75;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lblAmount.Text = Convert.ToString(Sum);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//lblCoffee.Text = "Please take your Coffee here";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Session["Status"] = "coffee";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UserControlCup1.Visible = true; // Display the Coffee Cup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else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lblCoffee.Text = "Please deposit more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lblAmount.Text = Convert.ToString(Sum);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UserControlCup1.Visible = false; // No Display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FD6EB0-29C6-4B11-B3BB-D10B0F6506EF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3048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(4)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Button4_Click(object sender, EventArgs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{ // return fund</a:t>
            </a:r>
          </a:p>
          <a:p>
            <a:pPr marL="0" indent="0">
              <a:buFont typeface="Wingdings" pitchFamily="2" charset="2"/>
              <a:buNone/>
            </a:pPr>
            <a:r>
              <a:rPr lang="fr-FR" sz="1800" smtClean="0">
                <a:latin typeface="Arial" charset="0"/>
                <a:cs typeface="Arial" charset="0"/>
              </a:rPr>
              <a:t>        Int32 quarters = (Int32)((Int32)Session["Sum"] / 25);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Session["Qarters"] = quarters;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Session["Sum"] = 0;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Session["Status"] = "refund";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UserControlCup1.Visible = true; // Display the returned coins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lblCoffee.Text = String.Empty;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protected void txtName_TextChanged(object sender, EventArgs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(txtName != null)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Session["YourName"] = txtName.Text;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355CC5-C3AC-448A-ADEE-3E5EC3A7AA31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532438"/>
            <a:ext cx="4784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43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Dynamic Graphics Supported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73100" y="1066800"/>
            <a:ext cx="8269288" cy="5181600"/>
          </a:xfrm>
        </p:spPr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Bitmap and Drawing</a:t>
            </a:r>
          </a:p>
          <a:p>
            <a:pPr lvl="1"/>
            <a:r>
              <a:rPr lang="en-US" dirty="0" smtClean="0"/>
              <a:t>Shapes and Geometries</a:t>
            </a:r>
          </a:p>
          <a:p>
            <a:pPr lvl="1"/>
            <a:r>
              <a:rPr lang="en-US" dirty="0" smtClean="0"/>
              <a:t>Brushes and Painting</a:t>
            </a:r>
          </a:p>
          <a:p>
            <a:r>
              <a:rPr lang="en-US" dirty="0" smtClean="0"/>
              <a:t>Windows Presentation Foundation and </a:t>
            </a:r>
            <a:r>
              <a:rPr lang="en-US" dirty="0" smtClean="0">
                <a:solidFill>
                  <a:srgbClr val="0000FF"/>
                </a:solidFill>
              </a:rPr>
              <a:t>Silverlight</a:t>
            </a:r>
          </a:p>
          <a:p>
            <a:pPr lvl="1"/>
            <a:r>
              <a:rPr lang="en-US" dirty="0" smtClean="0"/>
              <a:t>Bitmap and Drawing</a:t>
            </a:r>
          </a:p>
          <a:p>
            <a:pPr lvl="1"/>
            <a:r>
              <a:rPr lang="en-US" dirty="0" smtClean="0"/>
              <a:t>Shapes and Geometries</a:t>
            </a:r>
          </a:p>
          <a:p>
            <a:pPr lvl="1"/>
            <a:r>
              <a:rPr lang="en-US" dirty="0" smtClean="0"/>
              <a:t>Brushes and Painting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Animation, programmed in C# and in XAML used in the model of Out-Of-Browser Computing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5C3B13-56B0-4411-B099-4133AA868EC8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6019800" y="1905000"/>
            <a:ext cx="1981200" cy="762000"/>
          </a:xfrm>
          <a:prstGeom prst="wedgeRoundRectCallout">
            <a:avLst>
              <a:gd name="adj1" fmla="val -103287"/>
              <a:gd name="adj2" fmla="val 9620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To be discussed in today’s lecture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019800" y="1893888"/>
            <a:ext cx="1981200" cy="762000"/>
          </a:xfrm>
          <a:prstGeom prst="wedgeRoundRectCallout">
            <a:avLst>
              <a:gd name="adj1" fmla="val -105361"/>
              <a:gd name="adj2" fmla="val -8311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To be discussed in today’s lecture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553200" y="4114800"/>
            <a:ext cx="1981200" cy="762000"/>
          </a:xfrm>
          <a:prstGeom prst="wedgeRoundRectCallout">
            <a:avLst>
              <a:gd name="adj1" fmla="val -80361"/>
              <a:gd name="adj2" fmla="val 7563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To be discussed in </a:t>
            </a:r>
            <a:r>
              <a:rPr lang="en-US" b="0" dirty="0" smtClean="0"/>
              <a:t>the next lecture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using System.Drawing;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public partial class UserControlCup : System.Web.UI.UserControl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protected void Page_Load(object sender, EventArgs e)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(Request.Params[ID] != null)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if ((string)Session["Status"] == "coffee")  // Display Coffee Cup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Bitmap imageCoffee = new Bitmap(300,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Graphics gCoffee = Graphics.FromImage(imageCoffee);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gCoffee.FillRectangle(Brushes.White, 0, 0, 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gCoffee.DrawRectangle(Pens.Red, 0, 0, 299, 249);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Font font = new Font("Alba Super", 18, FontStyle.Regular);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gCoffee.DrawString("Please Take Your Coffee", font, Brushes.Brown, 10, 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SolidBrush brownBrush = new SolidBrush(Color.Brown);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int x = 40;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int y =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int w = 200;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int h = 50;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2A98C7-5BD0-4F4F-9838-65995D345002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for (int i = 0; i &lt; 15; i++)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Rectangle rec = new Rectangle(x, y, w, h);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gCoffee.DrawEllipse(Pens.PowderBlue,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gCoffee.FillEllipse(brownBrush,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x = x + 2; y = y + 10;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w = w - 4; h = h - 2;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if (Session["YourName"] != null)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font = new Font("Alba Super", 14, FontStyle.Italic);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String NameOnCup = (String)Session["YourName"];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gCoffee.DrawString(NameOnCup, font, Brushes.White, 100, 100);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imageCoffee.Save(Response.OutputStream, </a:t>
            </a:r>
            <a:br>
              <a:rPr lang="en-US" sz="1800" smtClean="0">
                <a:latin typeface="Arial" charset="0"/>
                <a:cs typeface="Arial" charset="0"/>
              </a:rPr>
            </a:br>
            <a:r>
              <a:rPr lang="en-US" sz="1800" smtClean="0">
                <a:latin typeface="Arial" charset="0"/>
                <a:cs typeface="Arial" charset="0"/>
              </a:rPr>
              <a:t>                                                  System.Drawing.Imaging.ImageFormat.Jpeg);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gCoffee.Dispose();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imageCoffee.Dispose();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}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5AD183-172D-4407-AF28-E090857B6F7C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(3)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else if ((string)Session["Status"] == "refund")  {   //Display coins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Int32 quarters = (Int32)Session["Qarters"];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Session["Status"] = "deposit";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Bitmap imageCoin = new Bitmap(300,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Graphics gCoin = Graphics.FromImage(imageCoin);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gCoin.FillRectangle(Brushes.Gold, 0, 0, 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Font font = new Font("Alba Super", 18, FontStyle.Italic);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if (quarters &gt; 0)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gCoin.DrawString("</a:t>
            </a:r>
            <a:r>
              <a:rPr lang="en-US" sz="1400" smtClean="0">
                <a:latin typeface="Arial" charset="0"/>
                <a:cs typeface="Arial" charset="0"/>
              </a:rPr>
              <a:t>Please Take Your Change</a:t>
            </a:r>
            <a:r>
              <a:rPr lang="en-US" sz="1800" smtClean="0">
                <a:latin typeface="Arial" charset="0"/>
                <a:cs typeface="Arial" charset="0"/>
              </a:rPr>
              <a:t>", font, Brushes.Brown, 10,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String coins = "of " + quarters + " Quarters";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gCoin.DrawString(coins, font, Brushes.Brown, 10, 30);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SolidBrush silverBrush = new SolidBrush(Color.Silver);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int x = 10;  // from left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int y = 60;  // from top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int w =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int h = 50;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E734B0-E472-4BEF-B32F-BEBFF5987F42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(4)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for (int i = 1; i &lt;= quarters; i++)  {   // Display coins one after another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Rectangle rec = new Rectangle(x, y, w, h);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gCoin.DrawEllipse(Pens.PowderBlue,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gCoin.FillEllipse(silverBrush,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if (i &lt; 5)  { x = x + 52;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else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    y = 120;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    x = x - 50;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if (quarters == 0)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gCoin.DrawString("No money in machine", font, Brushes.Brown, 10,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imageCoin.Save(Response.OutputStream, System.Drawing.Imaging.ImageFormat.Jpeg);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gCoin.Dispose();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imageCoin.Dispose();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}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4BFE47-327D-46C1-AAFD-7006ED5B7E82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(5)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334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else if ((string)Session["Status"] == "deposit") // No 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{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String Url = Request.Url.ToString();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if (Url.IndexOf("?") == -1)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CupImage.ImageUrl = Url + "?" + ID + "=Show";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CupImage.ImageUrl = Url + "&amp;" + ID + "=Show";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}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08B499-7158-4B6B-B7BC-59673311273C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239000" cy="623888"/>
          </a:xfrm>
        </p:spPr>
        <p:txBody>
          <a:bodyPr/>
          <a:lstStyle/>
          <a:p>
            <a:r>
              <a:rPr lang="en-US" dirty="0" smtClean="0"/>
              <a:t>Lecture Summary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837113"/>
          </a:xfrm>
        </p:spPr>
        <p:txBody>
          <a:bodyPr/>
          <a:lstStyle/>
          <a:p>
            <a:r>
              <a:rPr lang="en-US" dirty="0" smtClean="0"/>
              <a:t>The principles of using dynamic graphics</a:t>
            </a:r>
          </a:p>
          <a:p>
            <a:r>
              <a:rPr lang="en-US" dirty="0" smtClean="0"/>
              <a:t>The model of generating dynamic graphics</a:t>
            </a:r>
          </a:p>
          <a:p>
            <a:r>
              <a:rPr lang="en-US" dirty="0" smtClean="0"/>
              <a:t>Visual Studio GDI+ library</a:t>
            </a:r>
          </a:p>
          <a:p>
            <a:r>
              <a:rPr lang="en-US" dirty="0" smtClean="0"/>
              <a:t>Simple Example of Generating Dynamic Graphics posting the image into the ASPX forms</a:t>
            </a:r>
          </a:p>
          <a:p>
            <a:r>
              <a:rPr lang="en-US" dirty="0" smtClean="0"/>
              <a:t>Using User Control to generate images and confine the images in a part of the form.</a:t>
            </a:r>
          </a:p>
          <a:p>
            <a:r>
              <a:rPr lang="en-US" dirty="0" smtClean="0"/>
              <a:t>Potential application in developing an image </a:t>
            </a:r>
            <a:r>
              <a:rPr lang="en-US" dirty="0" smtClean="0"/>
              <a:t>verifier, See text Section 7.3.4 for developing </a:t>
            </a:r>
            <a:r>
              <a:rPr lang="en-US" dirty="0"/>
              <a:t>an image </a:t>
            </a:r>
            <a:r>
              <a:rPr lang="en-US" dirty="0" smtClean="0"/>
              <a:t>verifier.</a:t>
            </a: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620005-624C-49BA-BC56-A46D6BCD00D1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G</a:t>
            </a:r>
            <a:r>
              <a:rPr lang="en-US" smtClean="0"/>
              <a:t>raphics </a:t>
            </a:r>
            <a:r>
              <a:rPr lang="en-US" smtClean="0">
                <a:solidFill>
                  <a:srgbClr val="0000FF"/>
                </a:solidFill>
              </a:rPr>
              <a:t>D</a:t>
            </a:r>
            <a:r>
              <a:rPr lang="en-US" smtClean="0"/>
              <a:t>evice </a:t>
            </a:r>
            <a:r>
              <a:rPr lang="en-US" smtClean="0">
                <a:solidFill>
                  <a:srgbClr val="0000FF"/>
                </a:solidFill>
              </a:rPr>
              <a:t>I</a:t>
            </a:r>
            <a:r>
              <a:rPr lang="en-US" smtClean="0"/>
              <a:t>nterface GDI and GDI+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421688" cy="4953000"/>
          </a:xfrm>
        </p:spPr>
        <p:txBody>
          <a:bodyPr/>
          <a:lstStyle/>
          <a:p>
            <a:r>
              <a:rPr lang="en-US" smtClean="0"/>
              <a:t>Windows </a:t>
            </a:r>
            <a:r>
              <a:rPr lang="en-US" smtClean="0">
                <a:solidFill>
                  <a:srgbClr val="0000FF"/>
                </a:solidFill>
              </a:rPr>
              <a:t>G</a:t>
            </a:r>
            <a:r>
              <a:rPr lang="en-US" smtClean="0"/>
              <a:t>raphics </a:t>
            </a:r>
            <a:r>
              <a:rPr lang="en-US" smtClean="0">
                <a:solidFill>
                  <a:srgbClr val="0000FF"/>
                </a:solidFill>
              </a:rPr>
              <a:t>D</a:t>
            </a:r>
            <a:r>
              <a:rPr lang="en-US" smtClean="0"/>
              <a:t>evice </a:t>
            </a:r>
            <a:r>
              <a:rPr lang="en-US" smtClean="0">
                <a:solidFill>
                  <a:srgbClr val="0000FF"/>
                </a:solidFill>
              </a:rPr>
              <a:t>I</a:t>
            </a:r>
            <a:r>
              <a:rPr lang="en-US" smtClean="0"/>
              <a:t>nterface: GDI</a:t>
            </a:r>
          </a:p>
          <a:p>
            <a:pPr lvl="1"/>
            <a:r>
              <a:rPr lang="en-US" smtClean="0"/>
              <a:t>Available to the languages running on Windows, </a:t>
            </a:r>
            <a:br>
              <a:rPr lang="en-US" smtClean="0"/>
            </a:br>
            <a:r>
              <a:rPr lang="en-US" smtClean="0"/>
              <a:t>C, C++, and Java</a:t>
            </a:r>
          </a:p>
          <a:p>
            <a:r>
              <a:rPr lang="en-US" smtClean="0"/>
              <a:t>VS Graphics Device Interface: </a:t>
            </a:r>
            <a:r>
              <a:rPr lang="en-US" smtClean="0">
                <a:solidFill>
                  <a:srgbClr val="0000FF"/>
                </a:solidFill>
              </a:rPr>
              <a:t>GDI+, </a:t>
            </a:r>
            <a:r>
              <a:rPr lang="en-US" smtClean="0"/>
              <a:t>offers classes of</a:t>
            </a:r>
          </a:p>
          <a:p>
            <a:pPr lvl="1"/>
            <a:r>
              <a:rPr lang="en-US" smtClean="0"/>
              <a:t>creating and rendering graphics, </a:t>
            </a:r>
          </a:p>
          <a:p>
            <a:pPr lvl="1"/>
            <a:r>
              <a:rPr lang="en-US" smtClean="0"/>
              <a:t>drawing text, and </a:t>
            </a:r>
          </a:p>
          <a:p>
            <a:pPr lvl="1"/>
            <a:r>
              <a:rPr lang="en-US" smtClean="0"/>
              <a:t>manipulating graphical images</a:t>
            </a:r>
          </a:p>
          <a:p>
            <a:r>
              <a:rPr lang="en-US" smtClean="0"/>
              <a:t>GDI+ can render graphical images on </a:t>
            </a:r>
          </a:p>
          <a:p>
            <a:pPr lvl="1"/>
            <a:r>
              <a:rPr lang="en-US" smtClean="0"/>
              <a:t>Windows Forms (ASPX) </a:t>
            </a:r>
          </a:p>
          <a:p>
            <a:pPr lvl="1"/>
            <a:r>
              <a:rPr lang="en-US" smtClean="0"/>
              <a:t>User controls (ASCX)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570EA3-40F9-42F8-8183-95AEAD4C3547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7086600" y="1676400"/>
            <a:ext cx="1828800" cy="1965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Rectangle 13"/>
          <p:cNvSpPr>
            <a:spLocks noChangeArrowheads="1"/>
          </p:cNvSpPr>
          <p:nvPr/>
        </p:nvSpPr>
        <p:spPr bwMode="auto">
          <a:xfrm>
            <a:off x="7086600" y="4017963"/>
            <a:ext cx="1828800" cy="1965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87663"/>
            <a:ext cx="152400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367088"/>
            <a:ext cx="625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Model of GDI+ Dynamic Graphics</a:t>
            </a:r>
          </a:p>
        </p:txBody>
      </p:sp>
      <p:sp>
        <p:nvSpPr>
          <p:cNvPr id="71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083D7A-BE92-4A29-BD12-EEB853F06176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6" name="Flowchart: Magnetic Disk 4"/>
          <p:cNvSpPr>
            <a:spLocks noChangeArrowheads="1"/>
          </p:cNvSpPr>
          <p:nvPr/>
        </p:nvSpPr>
        <p:spPr bwMode="auto">
          <a:xfrm>
            <a:off x="152400" y="2667000"/>
            <a:ext cx="1524000" cy="1828800"/>
          </a:xfrm>
          <a:prstGeom prst="flowChartMagneticDisk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Graphics Generation</a:t>
            </a:r>
          </a:p>
        </p:txBody>
      </p:sp>
      <p:sp>
        <p:nvSpPr>
          <p:cNvPr id="7177" name="TextBox 5"/>
          <p:cNvSpPr txBox="1">
            <a:spLocks noChangeArrowheads="1"/>
          </p:cNvSpPr>
          <p:nvPr/>
        </p:nvSpPr>
        <p:spPr bwMode="auto">
          <a:xfrm>
            <a:off x="401638" y="1371600"/>
            <a:ext cx="1516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Input:</a:t>
            </a:r>
          </a:p>
          <a:p>
            <a:r>
              <a:rPr lang="en-US" b="0"/>
              <a:t>	Dimensions</a:t>
            </a:r>
          </a:p>
          <a:p>
            <a:r>
              <a:rPr lang="en-US" b="0"/>
              <a:t>	Shape</a:t>
            </a:r>
          </a:p>
          <a:p>
            <a:r>
              <a:rPr lang="en-US" b="0"/>
              <a:t>	Text</a:t>
            </a:r>
          </a:p>
        </p:txBody>
      </p:sp>
      <p:sp>
        <p:nvSpPr>
          <p:cNvPr id="7178" name="Down Arrow 6"/>
          <p:cNvSpPr>
            <a:spLocks noChangeArrowheads="1"/>
          </p:cNvSpPr>
          <p:nvPr/>
        </p:nvSpPr>
        <p:spPr bwMode="auto">
          <a:xfrm>
            <a:off x="782638" y="2571750"/>
            <a:ext cx="377825" cy="3238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Cube 7"/>
          <p:cNvSpPr>
            <a:spLocks noChangeArrowheads="1"/>
          </p:cNvSpPr>
          <p:nvPr/>
        </p:nvSpPr>
        <p:spPr bwMode="auto">
          <a:xfrm>
            <a:off x="2306638" y="3032125"/>
            <a:ext cx="1371600" cy="914400"/>
          </a:xfrm>
          <a:prstGeom prst="cube">
            <a:avLst>
              <a:gd name="adj" fmla="val 25000"/>
            </a:avLst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Graphics Rendering</a:t>
            </a:r>
          </a:p>
        </p:txBody>
      </p:sp>
      <p:sp>
        <p:nvSpPr>
          <p:cNvPr id="7180" name="Right Arrow 8"/>
          <p:cNvSpPr>
            <a:spLocks noChangeArrowheads="1"/>
          </p:cNvSpPr>
          <p:nvPr/>
        </p:nvSpPr>
        <p:spPr bwMode="auto">
          <a:xfrm>
            <a:off x="1773238" y="3276600"/>
            <a:ext cx="381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81" name="Straight Arrow Connector 11"/>
          <p:cNvCxnSpPr>
            <a:cxnSpLocks noChangeShapeType="1"/>
            <a:stCxn id="7179" idx="5"/>
            <a:endCxn id="7170" idx="1"/>
          </p:cNvCxnSpPr>
          <p:nvPr/>
        </p:nvCxnSpPr>
        <p:spPr bwMode="auto">
          <a:xfrm flipV="1">
            <a:off x="3678238" y="2659063"/>
            <a:ext cx="3408362" cy="715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TextBox 12"/>
          <p:cNvSpPr txBox="1">
            <a:spLocks noChangeArrowheads="1"/>
          </p:cNvSpPr>
          <p:nvPr/>
        </p:nvSpPr>
        <p:spPr bwMode="auto">
          <a:xfrm rot="-717793">
            <a:off x="4618038" y="2695575"/>
            <a:ext cx="133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Html stream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06638" y="4572000"/>
            <a:ext cx="1371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User Control</a:t>
            </a:r>
          </a:p>
        </p:txBody>
      </p:sp>
      <p:sp>
        <p:nvSpPr>
          <p:cNvPr id="7184" name="Down Arrow 16"/>
          <p:cNvSpPr>
            <a:spLocks noChangeArrowheads="1"/>
          </p:cNvSpPr>
          <p:nvPr/>
        </p:nvSpPr>
        <p:spPr bwMode="auto">
          <a:xfrm>
            <a:off x="2763838" y="403860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85" name="Straight Arrow Connector 17"/>
          <p:cNvCxnSpPr>
            <a:cxnSpLocks noChangeShapeType="1"/>
            <a:stCxn id="16" idx="3"/>
          </p:cNvCxnSpPr>
          <p:nvPr/>
        </p:nvCxnSpPr>
        <p:spPr bwMode="auto">
          <a:xfrm>
            <a:off x="3678238" y="4914900"/>
            <a:ext cx="3779837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6" name="TextBox 20"/>
          <p:cNvSpPr txBox="1">
            <a:spLocks noChangeArrowheads="1"/>
          </p:cNvSpPr>
          <p:nvPr/>
        </p:nvSpPr>
        <p:spPr bwMode="auto">
          <a:xfrm rot="419429">
            <a:off x="4830763" y="47196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Html stream</a:t>
            </a: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>
            <a:off x="7458075" y="12954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Html page</a:t>
            </a:r>
          </a:p>
        </p:txBody>
      </p:sp>
      <p:pic>
        <p:nvPicPr>
          <p:cNvPr id="718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054475"/>
            <a:ext cx="1752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3116E-6 L 0.19532 -0.15175 C 0.23664 -0.18945 0.30087 -0.21443 0.36875 -0.22623 C 0.44618 -0.2408 0.50973 -0.23618 0.55556 -0.21305 L 0.77587 -0.13162 " pathEditMode="relative" rAng="-435326" ptsTypes="FffFF">
                                      <p:cBhvr>
                                        <p:cTn id="6" dur="2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3" y="-14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 0.01018 L 0.19809 0.21906 C 0.23229 0.26579 0.28976 0.30442 0.35243 0.32848 C 0.42448 0.35624 0.48507 0.36294 0.53247 0.34721 L 0.75486 0.28661 " pathEditMode="relative" rAng="964826" ptsTypes="FffFF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22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GDI+ Classes in ASP .Net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69288" cy="4379913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Bitmap</a:t>
            </a:r>
            <a:r>
              <a:rPr lang="en-US" smtClean="0"/>
              <a:t>: Creating a bitmap pattern</a:t>
            </a:r>
          </a:p>
          <a:p>
            <a:r>
              <a:rPr lang="en-US" smtClean="0">
                <a:solidFill>
                  <a:srgbClr val="0000FF"/>
                </a:solidFill>
              </a:rPr>
              <a:t>Graphics</a:t>
            </a:r>
            <a:r>
              <a:rPr lang="en-US" smtClean="0"/>
              <a:t>: Creating an image on a Bitmap object of different formats: Gif, Jpeg, Png, etc.;</a:t>
            </a:r>
          </a:p>
          <a:p>
            <a:r>
              <a:rPr lang="en-US" smtClean="0">
                <a:solidFill>
                  <a:srgbClr val="0000FF"/>
                </a:solidFill>
              </a:rPr>
              <a:t>Pens</a:t>
            </a:r>
            <a:r>
              <a:rPr lang="en-US" smtClean="0"/>
              <a:t>: Draw lines, curves, and outline-shapes</a:t>
            </a:r>
          </a:p>
          <a:p>
            <a:r>
              <a:rPr lang="en-US" smtClean="0">
                <a:solidFill>
                  <a:srgbClr val="0000FF"/>
                </a:solidFill>
              </a:rPr>
              <a:t>Brushes</a:t>
            </a:r>
            <a:r>
              <a:rPr lang="en-US" smtClean="0"/>
              <a:t>: Create solid shapes and render text into images;</a:t>
            </a:r>
          </a:p>
          <a:p>
            <a:r>
              <a:rPr lang="en-US" smtClean="0">
                <a:solidFill>
                  <a:srgbClr val="0000FF"/>
                </a:solidFill>
              </a:rPr>
              <a:t>Colors</a:t>
            </a:r>
            <a:r>
              <a:rPr lang="en-US" smtClean="0"/>
              <a:t>: Used with Pens and Brushes to specify the colors to be rendered.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105056-4EB0-470C-8D6E-15D751F373C5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1055688"/>
            <a:ext cx="708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http://msdn.microsoft.com/en-us/library/aa983677(v=VS.71).aspx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447800" y="762000"/>
            <a:ext cx="548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http://msdn.microsoft.com/en-us/library/aa925824.aspx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219200"/>
          </a:xfrm>
        </p:spPr>
        <p:txBody>
          <a:bodyPr/>
          <a:lstStyle/>
          <a:p>
            <a:pPr algn="ctr"/>
            <a:r>
              <a:rPr lang="en-US" smtClean="0"/>
              <a:t>Case Study: </a:t>
            </a:r>
            <a:br>
              <a:rPr lang="en-US" smtClean="0"/>
            </a:br>
            <a:r>
              <a:rPr lang="en-US" smtClean="0"/>
              <a:t>A Vending Machine with Dynamic Graphics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4C4F64-9AD9-4691-B4E1-EA7B29BDF052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9220" name="Group 23"/>
          <p:cNvGrpSpPr>
            <a:grpSpLocks/>
          </p:cNvGrpSpPr>
          <p:nvPr/>
        </p:nvGrpSpPr>
        <p:grpSpPr bwMode="auto">
          <a:xfrm>
            <a:off x="493713" y="2012950"/>
            <a:ext cx="8040687" cy="4387850"/>
            <a:chOff x="1371600" y="1943100"/>
            <a:chExt cx="4724400" cy="2578789"/>
          </a:xfrm>
        </p:grpSpPr>
        <p:cxnSp>
          <p:nvCxnSpPr>
            <p:cNvPr id="6" name="Curved Connector 5"/>
            <p:cNvCxnSpPr>
              <a:stCxn id="24" idx="0"/>
              <a:endCxn id="25" idx="0"/>
            </p:cNvCxnSpPr>
            <p:nvPr/>
          </p:nvCxnSpPr>
          <p:spPr bwMode="auto">
            <a:xfrm rot="5400000" flipH="1" flipV="1">
              <a:off x="3322455" y="1865506"/>
              <a:ext cx="1866" cy="2437287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24" idx="7"/>
              <a:endCxn id="25" idx="1"/>
            </p:cNvCxnSpPr>
            <p:nvPr/>
          </p:nvCxnSpPr>
          <p:spPr bwMode="auto">
            <a:xfrm rot="5400000" flipH="1" flipV="1">
              <a:off x="3323388" y="2126700"/>
              <a:ext cx="1866" cy="2092167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25" idx="3"/>
              <a:endCxn id="24" idx="5"/>
            </p:cNvCxnSpPr>
            <p:nvPr/>
          </p:nvCxnSpPr>
          <p:spPr bwMode="auto">
            <a:xfrm rot="5400000">
              <a:off x="3323854" y="2557275"/>
              <a:ext cx="933" cy="2092167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5" idx="4"/>
              <a:endCxn id="24" idx="4"/>
            </p:cNvCxnSpPr>
            <p:nvPr/>
          </p:nvCxnSpPr>
          <p:spPr bwMode="auto">
            <a:xfrm rot="5400000">
              <a:off x="3322455" y="2473816"/>
              <a:ext cx="1866" cy="2437287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6" name="TextBox 22"/>
            <p:cNvSpPr txBox="1">
              <a:spLocks noChangeArrowheads="1"/>
            </p:cNvSpPr>
            <p:nvPr/>
          </p:nvSpPr>
          <p:spPr bwMode="auto">
            <a:xfrm>
              <a:off x="3048000" y="2123301"/>
              <a:ext cx="807027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quarter</a:t>
              </a:r>
            </a:p>
          </p:txBody>
        </p:sp>
        <p:sp>
          <p:nvSpPr>
            <p:cNvPr id="9227" name="TextBox 23"/>
            <p:cNvSpPr txBox="1">
              <a:spLocks noChangeArrowheads="1"/>
            </p:cNvSpPr>
            <p:nvPr/>
          </p:nvSpPr>
          <p:spPr bwMode="auto">
            <a:xfrm>
              <a:off x="3080020" y="2560062"/>
              <a:ext cx="691880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dollar</a:t>
              </a: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371600" y="2927407"/>
              <a:ext cx="625878" cy="893806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13" name="Freeform 12"/>
            <p:cNvSpPr/>
            <p:nvPr/>
          </p:nvSpPr>
          <p:spPr bwMode="auto">
            <a:xfrm rot="21300000" flipH="1">
              <a:off x="4718322" y="3089747"/>
              <a:ext cx="615618" cy="547666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14" name="Freeform 13"/>
            <p:cNvSpPr/>
            <p:nvPr/>
          </p:nvSpPr>
          <p:spPr bwMode="auto">
            <a:xfrm flipH="1">
              <a:off x="4675416" y="2933937"/>
              <a:ext cx="810563" cy="838760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4608257" y="2743607"/>
              <a:ext cx="1373014" cy="1244611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9232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coffee</a:t>
              </a:r>
            </a:p>
          </p:txBody>
        </p:sp>
        <p:sp>
          <p:nvSpPr>
            <p:cNvPr id="9233" name="TextBox 32"/>
            <p:cNvSpPr txBox="1">
              <a:spLocks noChangeArrowheads="1"/>
            </p:cNvSpPr>
            <p:nvPr/>
          </p:nvSpPr>
          <p:spPr bwMode="auto">
            <a:xfrm>
              <a:off x="2743200" y="3387554"/>
              <a:ext cx="1333500" cy="44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If (Sum== 75) </a:t>
              </a:r>
            </a:p>
            <a:p>
              <a:r>
                <a:rPr lang="en-US" b="0"/>
                <a:t>       release coffee</a:t>
              </a:r>
            </a:p>
          </p:txBody>
        </p:sp>
        <p:sp>
          <p:nvSpPr>
            <p:cNvPr id="9234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quarter</a:t>
              </a:r>
            </a:p>
          </p:txBody>
        </p:sp>
        <p:sp>
          <p:nvSpPr>
            <p:cNvPr id="9235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543868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dollar</a:t>
              </a:r>
            </a:p>
          </p:txBody>
        </p:sp>
        <p:sp>
          <p:nvSpPr>
            <p:cNvPr id="9236" name="TextBox 36"/>
            <p:cNvSpPr txBox="1">
              <a:spLocks noChangeArrowheads="1"/>
            </p:cNvSpPr>
            <p:nvPr/>
          </p:nvSpPr>
          <p:spPr bwMode="auto">
            <a:xfrm>
              <a:off x="3086100" y="4267200"/>
              <a:ext cx="689714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i="1"/>
                <a:t>return</a:t>
              </a:r>
            </a:p>
          </p:txBody>
        </p:sp>
        <p:sp>
          <p:nvSpPr>
            <p:cNvPr id="9237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Sum = Sum + 25</a:t>
              </a:r>
            </a:p>
          </p:txBody>
        </p:sp>
        <p:sp>
          <p:nvSpPr>
            <p:cNvPr id="9238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827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If (Sum&gt;75) </a:t>
              </a:r>
            </a:p>
            <a:p>
              <a:r>
                <a:rPr lang="en-US" b="0"/>
                <a:t>	Sum = Sum – 75</a:t>
              </a:r>
            </a:p>
            <a:p>
              <a:r>
                <a:rPr lang="en-US" b="0"/>
                <a:t>	release coffee</a:t>
              </a:r>
            </a:p>
            <a:p>
              <a:r>
                <a:rPr lang="en-US" b="0"/>
                <a:t>If Sum &lt; 75, do nothing</a:t>
              </a:r>
            </a:p>
          </p:txBody>
        </p:sp>
        <p:sp>
          <p:nvSpPr>
            <p:cNvPr id="9239" name="TextBox 20"/>
            <p:cNvSpPr txBox="1">
              <a:spLocks noChangeArrowheads="1"/>
            </p:cNvSpPr>
            <p:nvPr/>
          </p:nvSpPr>
          <p:spPr bwMode="auto">
            <a:xfrm>
              <a:off x="4661513" y="4180526"/>
              <a:ext cx="1320187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Sum = Sum + 100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862229" y="3083216"/>
              <a:ext cx="485965" cy="6083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298583" y="3083216"/>
              <a:ext cx="487830" cy="6083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  <p:sp>
        <p:nvSpPr>
          <p:cNvPr id="9221" name="TextBox 25"/>
          <p:cNvSpPr txBox="1">
            <a:spLocks noChangeArrowheads="1"/>
          </p:cNvSpPr>
          <p:nvPr/>
        </p:nvSpPr>
        <p:spPr bwMode="auto">
          <a:xfrm>
            <a:off x="3308350" y="1230313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Textbook Chapter 5, Section 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Coffee Vending Machine GUI Design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93190-E714-4E56-BBD2-80DC914D8B86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828800" y="938213"/>
            <a:ext cx="5770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Take A Simple Approach to Getting Started with GDI+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9600" y="5486400"/>
            <a:ext cx="1905000" cy="838200"/>
          </a:xfrm>
          <a:prstGeom prst="wedgeRoundRectCallout">
            <a:avLst>
              <a:gd name="adj1" fmla="val 48979"/>
              <a:gd name="adj2" fmla="val -9252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Label to display the coffee cup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08288" y="5486400"/>
            <a:ext cx="1905000" cy="838200"/>
          </a:xfrm>
          <a:prstGeom prst="wedgeRoundRectCallout">
            <a:avLst>
              <a:gd name="adj1" fmla="val -29337"/>
              <a:gd name="adj2" fmla="val -9395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Label to display the returned coins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47800" y="203200"/>
            <a:ext cx="7620000" cy="482600"/>
          </a:xfrm>
        </p:spPr>
        <p:txBody>
          <a:bodyPr/>
          <a:lstStyle/>
          <a:p>
            <a:r>
              <a:rPr lang="en-US" smtClean="0"/>
              <a:t>Default.aspx Source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994F64-3BB9-40BD-94A5-2CFEC46D02AB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838200"/>
            <a:ext cx="8296275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248400" y="4876800"/>
            <a:ext cx="1905000" cy="838200"/>
          </a:xfrm>
          <a:prstGeom prst="wedgeRoundRectCallout">
            <a:avLst>
              <a:gd name="adj1" fmla="val -94389"/>
              <a:gd name="adj2" fmla="val 36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Label to display the coffee cup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48400" y="5881688"/>
            <a:ext cx="1905000" cy="838200"/>
          </a:xfrm>
          <a:prstGeom prst="wedgeRoundRectCallout">
            <a:avLst>
              <a:gd name="adj1" fmla="val -107021"/>
              <a:gd name="adj2" fmla="val -896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Label to display the returned coins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3657600"/>
            <a:ext cx="14478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828800" y="4022725"/>
            <a:ext cx="14478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905000" y="4708525"/>
            <a:ext cx="11430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1968500" y="5065713"/>
            <a:ext cx="11430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22043</TotalTime>
  <Words>2790</Words>
  <Application>Microsoft Office PowerPoint</Application>
  <PresentationFormat>On-screen Show (4:3)</PresentationFormat>
  <Paragraphs>515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Blends</vt:lpstr>
      <vt:lpstr> Lecture 25 - Part 2 Presentation Layer Design -- Dynamic Graphics Generation -- Animation -- Mobile Applications</vt:lpstr>
      <vt:lpstr>“One picture is worth a thousand words”</vt:lpstr>
      <vt:lpstr>Types of Dynamic Graphics Supported</vt:lpstr>
      <vt:lpstr>Graphics Device Interface GDI and GDI+</vt:lpstr>
      <vt:lpstr>The Model of GDI+ Dynamic Graphics</vt:lpstr>
      <vt:lpstr>GDI+ Classes in ASP .Net</vt:lpstr>
      <vt:lpstr>Case Study:  A Vending Machine with Dynamic Graphics</vt:lpstr>
      <vt:lpstr>Coffee Vending Machine GUI Design</vt:lpstr>
      <vt:lpstr>Default.aspx Source</vt:lpstr>
      <vt:lpstr>Code Behind the Default.aspx Page (1)</vt:lpstr>
      <vt:lpstr>Code Behind the Default.aspx Page (2)</vt:lpstr>
      <vt:lpstr>Code Behind the Default.aspx Page (3)</vt:lpstr>
      <vt:lpstr>Code Behind the Default.aspx Page (4)</vt:lpstr>
      <vt:lpstr>Code Behind the Default.aspx Page (5)</vt:lpstr>
      <vt:lpstr>Code Behind the Default.aspx Page (6)</vt:lpstr>
      <vt:lpstr>Code Behind the Default.aspx Page (7)</vt:lpstr>
      <vt:lpstr>Demonstration</vt:lpstr>
      <vt:lpstr>Problems with the Simple Example</vt:lpstr>
      <vt:lpstr>A Refined Implementation</vt:lpstr>
      <vt:lpstr>File Organization</vt:lpstr>
      <vt:lpstr>Demonstration and an Application</vt:lpstr>
      <vt:lpstr>Demonstration</vt:lpstr>
      <vt:lpstr>Default.aspx Design with User Control</vt:lpstr>
      <vt:lpstr>Default.aspx Source with User Control</vt:lpstr>
      <vt:lpstr>Source of the UserControlCup.ascx</vt:lpstr>
      <vt:lpstr>Code Behind Default.aspx Page (1)</vt:lpstr>
      <vt:lpstr>Code Behind Default.aspx Page (2)</vt:lpstr>
      <vt:lpstr>Code Behind Default.aspx Page (3)</vt:lpstr>
      <vt:lpstr>Code Behind Default.aspx Page (4)</vt:lpstr>
      <vt:lpstr>Code behind the User Control (1)</vt:lpstr>
      <vt:lpstr>Code behind the User Control (2)</vt:lpstr>
      <vt:lpstr>Code behind the User Control (3)</vt:lpstr>
      <vt:lpstr>Code behind the User Control (4)</vt:lpstr>
      <vt:lpstr>Code behind the User Control (5)</vt:lpstr>
      <vt:lpstr>Lecture 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esinclair</cp:lastModifiedBy>
  <cp:revision>1688</cp:revision>
  <dcterms:created xsi:type="dcterms:W3CDTF">2005-09-17T18:09:54Z</dcterms:created>
  <dcterms:modified xsi:type="dcterms:W3CDTF">2012-12-03T23:30:43Z</dcterms:modified>
</cp:coreProperties>
</file>