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256" r:id="rId2"/>
    <p:sldId id="315" r:id="rId3"/>
    <p:sldId id="291" r:id="rId4"/>
    <p:sldId id="292" r:id="rId5"/>
    <p:sldId id="325" r:id="rId6"/>
    <p:sldId id="323" r:id="rId7"/>
    <p:sldId id="320" r:id="rId8"/>
    <p:sldId id="324" r:id="rId9"/>
    <p:sldId id="326" r:id="rId10"/>
    <p:sldId id="327" r:id="rId11"/>
    <p:sldId id="257" r:id="rId12"/>
    <p:sldId id="262" r:id="rId13"/>
    <p:sldId id="265" r:id="rId14"/>
    <p:sldId id="264" r:id="rId15"/>
    <p:sldId id="258" r:id="rId16"/>
    <p:sldId id="319" r:id="rId17"/>
    <p:sldId id="267" r:id="rId18"/>
    <p:sldId id="263" r:id="rId19"/>
    <p:sldId id="259" r:id="rId20"/>
    <p:sldId id="266" r:id="rId21"/>
    <p:sldId id="277" r:id="rId22"/>
    <p:sldId id="284" r:id="rId23"/>
    <p:sldId id="280" r:id="rId24"/>
    <p:sldId id="278" r:id="rId25"/>
    <p:sldId id="281" r:id="rId26"/>
    <p:sldId id="285" r:id="rId27"/>
    <p:sldId id="286" r:id="rId28"/>
    <p:sldId id="287" r:id="rId29"/>
    <p:sldId id="288" r:id="rId30"/>
    <p:sldId id="289" r:id="rId31"/>
    <p:sldId id="282" r:id="rId32"/>
    <p:sldId id="290" r:id="rId33"/>
    <p:sldId id="283" r:id="rId34"/>
    <p:sldId id="306" r:id="rId35"/>
    <p:sldId id="308" r:id="rId36"/>
    <p:sldId id="307" r:id="rId37"/>
    <p:sldId id="312" r:id="rId38"/>
    <p:sldId id="313" r:id="rId39"/>
    <p:sldId id="314" r:id="rId40"/>
    <p:sldId id="317" r:id="rId41"/>
    <p:sldId id="331" r:id="rId42"/>
    <p:sldId id="318" r:id="rId43"/>
    <p:sldId id="268" r:id="rId44"/>
    <p:sldId id="273" r:id="rId45"/>
    <p:sldId id="274" r:id="rId46"/>
    <p:sldId id="275" r:id="rId47"/>
    <p:sldId id="276" r:id="rId48"/>
    <p:sldId id="295" r:id="rId49"/>
    <p:sldId id="294" r:id="rId50"/>
    <p:sldId id="303" r:id="rId51"/>
    <p:sldId id="269" r:id="rId52"/>
    <p:sldId id="299" r:id="rId53"/>
    <p:sldId id="301" r:id="rId54"/>
    <p:sldId id="302" r:id="rId55"/>
    <p:sldId id="300" r:id="rId56"/>
    <p:sldId id="298" r:id="rId57"/>
    <p:sldId id="297" r:id="rId58"/>
    <p:sldId id="296" r:id="rId59"/>
    <p:sldId id="304" r:id="rId60"/>
    <p:sldId id="305" r:id="rId61"/>
    <p:sldId id="332" r:id="rId62"/>
    <p:sldId id="316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990000"/>
    <a:srgbClr val="FFCCFF"/>
    <a:srgbClr val="008000"/>
    <a:srgbClr val="CC99FF"/>
    <a:srgbClr val="CCCCFF"/>
    <a:srgbClr val="CCECFF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8795" autoAdjust="0"/>
  </p:normalViewPr>
  <p:slideViewPr>
    <p:cSldViewPr snapToObjects="1">
      <p:cViewPr>
        <p:scale>
          <a:sx n="70" d="100"/>
          <a:sy n="70" d="100"/>
        </p:scale>
        <p:origin x="72" y="-330"/>
      </p:cViewPr>
      <p:guideLst>
        <p:guide orient="horz" pos="4311"/>
        <p:guide pos="56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80F2AF6-D91B-4950-A835-C8F9FBEE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3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02159D9-4B13-4BB9-9F7E-FCAB24F6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159D9-4B13-4BB9-9F7E-FCAB24F660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9B76C-966E-47CA-9AF0-DDE3AF5258B7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9B76C-966E-47CA-9AF0-DDE3AF5258B7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61A72-DA96-406C-B00A-5156B9C41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FA2D-7861-46DE-AC72-33C45F68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0ECB8-BB57-4FE7-936C-1E527128D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ECE7-C59E-4760-80BB-63DA8C09A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96CB-D991-4D28-805D-2032DD59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085F-84E2-47D8-93F2-489818D21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9A02F-04B2-4C1C-8395-04FE6D8BD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2C11B-B292-4C90-8B2E-12193D47E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A6BDD-A9D7-4EF0-A045-3FC9F9AEF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E651A-A0E6-4AB7-A4B8-5BEB5F61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29C4F6-B624-4ED2-B5CD-6BDCBD15B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ilverlight/LindList/LinkedListTes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ublic.asu.edu/~ychen10/projects/LinkedLis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indowsphone.com/en-us/ho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microsoft.com/winfx/2006/xaml" TargetMode="External"/><Relationship Id="rId2" Type="http://schemas.openxmlformats.org/officeDocument/2006/relationships/hyperlink" Target="http://schemas.microsoft.com/winfx/2006/xaml/present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raas/hexcrawl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RaaS/MazeNa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138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022" y="3270196"/>
            <a:ext cx="7772400" cy="1462088"/>
          </a:xfrm>
        </p:spPr>
        <p:txBody>
          <a:bodyPr/>
          <a:lstStyle/>
          <a:p>
            <a:r>
              <a:rPr lang="en-US" dirty="0" smtClean="0"/>
              <a:t>Lecture 26</a:t>
            </a:r>
            <a:br>
              <a:rPr lang="en-US" dirty="0" smtClean="0"/>
            </a:br>
            <a:r>
              <a:rPr lang="en-US" dirty="0" smtClean="0"/>
              <a:t>Silverlight and </a:t>
            </a:r>
            <a:br>
              <a:rPr lang="en-US" dirty="0" smtClean="0"/>
            </a:br>
            <a:r>
              <a:rPr lang="en-US" dirty="0" smtClean="0"/>
              <a:t>Mobile Apps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887" y="5022795"/>
            <a:ext cx="6400800" cy="765965"/>
          </a:xfrm>
        </p:spPr>
        <p:txBody>
          <a:bodyPr/>
          <a:lstStyle/>
          <a:p>
            <a:pPr algn="l"/>
            <a:r>
              <a:rPr lang="en-US" dirty="0" smtClean="0"/>
              <a:t>Yinong Chen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34" y="2366470"/>
            <a:ext cx="2269366" cy="425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3250"/>
            <a:ext cx="2895600" cy="68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07806" y="1076255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App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0" y="1748565"/>
            <a:ext cx="8202968" cy="417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32620" y="877669"/>
            <a:ext cx="774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venus.eas.asu.edu/WSRepository/Silverlight/LindList/LinkedListTest.html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0747" y="1257211"/>
            <a:ext cx="8122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http://www.public.asu.edu/~</a:t>
            </a:r>
            <a:r>
              <a:rPr lang="en-US" dirty="0" smtClean="0">
                <a:hlinkClick r:id="rId4"/>
              </a:rPr>
              <a:t>ychen10/projects/LinkedList/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0" y="2138925"/>
            <a:ext cx="82200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Phone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97" y="772675"/>
            <a:ext cx="7282653" cy="1973270"/>
          </a:xfrm>
        </p:spPr>
        <p:txBody>
          <a:bodyPr/>
          <a:lstStyle/>
          <a:p>
            <a:r>
              <a:rPr lang="en-US" sz="2400" dirty="0" smtClean="0"/>
              <a:t>Start from: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dev.windowsphone.com/en-us/home</a:t>
            </a:r>
            <a:endParaRPr lang="en-US" sz="2400" dirty="0" smtClean="0"/>
          </a:p>
          <a:p>
            <a:r>
              <a:rPr lang="en-US" sz="2400" dirty="0" smtClean="0"/>
              <a:t>GET SDK: Download the latest SDK package</a:t>
            </a:r>
          </a:p>
          <a:p>
            <a:r>
              <a:rPr lang="en-US" sz="2400" dirty="0" smtClean="0"/>
              <a:t>Install SDK, start Visual Studio, &amp; choose template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676056" y="4463261"/>
            <a:ext cx="404774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flipH="1">
            <a:off x="4974413" y="2744982"/>
            <a:ext cx="356537" cy="4753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4465"/>
            <a:ext cx="9045424" cy="510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XAML View for GUI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 flipH="1">
            <a:off x="7304220" y="2840738"/>
            <a:ext cx="303580" cy="18973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 err="1" smtClean="0"/>
              <a:t>TextBlock</a:t>
            </a:r>
            <a:r>
              <a:rPr lang="en-US" dirty="0" smtClean="0"/>
              <a:t>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1963"/>
            <a:ext cx="9033916" cy="477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7228325" y="5032955"/>
            <a:ext cx="15937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772955" y="5189110"/>
            <a:ext cx="79689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49565" y="2670050"/>
            <a:ext cx="15937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3670" y="3201315"/>
            <a:ext cx="250453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61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620000" cy="623888"/>
          </a:xfrm>
        </p:spPr>
        <p:txBody>
          <a:bodyPr/>
          <a:lstStyle/>
          <a:p>
            <a:r>
              <a:rPr lang="en-US" dirty="0" smtClean="0"/>
              <a:t>Using XAML &amp; Toolbox for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21" y="1531625"/>
            <a:ext cx="8269288" cy="20567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8822120" y="2745945"/>
            <a:ext cx="265632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" y="1115268"/>
            <a:ext cx="9067800" cy="519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76200" y="5174585"/>
            <a:ext cx="303275" cy="3794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76200" y="5364322"/>
            <a:ext cx="3215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7900" y="1956515"/>
            <a:ext cx="3215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smtClean="0"/>
              <a:t>Add a Textbox, a Button, and a </a:t>
            </a:r>
            <a:r>
              <a:rPr lang="en-US" dirty="0" err="1" smtClean="0"/>
              <a:t>TextBlock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" y="1045236"/>
            <a:ext cx="9158288" cy="519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Events behind Textbox and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80" y="1076255"/>
            <a:ext cx="8745920" cy="4608513"/>
          </a:xfrm>
        </p:spPr>
        <p:txBody>
          <a:bodyPr/>
          <a:lstStyle/>
          <a:p>
            <a:r>
              <a:rPr lang="en-US" dirty="0" smtClean="0"/>
              <a:t>You can define different events to associate with different user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5" y="2214680"/>
            <a:ext cx="2927530" cy="389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70" y="1755650"/>
            <a:ext cx="25050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85" y="3708275"/>
            <a:ext cx="2524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0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Code of the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05" y="1000360"/>
            <a:ext cx="8822120" cy="4904468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 &lt;Grid x:Name="LayoutRoot" Background="Transparent"&gt;</a:t>
            </a:r>
          </a:p>
          <a:p>
            <a:pPr marL="0" indent="0">
              <a:buNone/>
            </a:pPr>
            <a:r>
              <a:rPr lang="en-US" sz="1100" dirty="0"/>
              <a:t>        &lt;</a:t>
            </a:r>
            <a:r>
              <a:rPr lang="en-US" sz="1100" dirty="0" err="1"/>
              <a:t>Grid.RowDefinitions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RowDefinition</a:t>
            </a:r>
            <a:r>
              <a:rPr lang="en-US" sz="1100" dirty="0"/>
              <a:t> Height="Auto"/&gt;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RowDefinition</a:t>
            </a:r>
            <a:r>
              <a:rPr lang="en-US" sz="1100" dirty="0"/>
              <a:t> Height="*"/&gt;</a:t>
            </a:r>
          </a:p>
          <a:p>
            <a:pPr marL="0" indent="0">
              <a:buNone/>
            </a:pPr>
            <a:r>
              <a:rPr lang="en-US" sz="1100" dirty="0"/>
              <a:t>        &lt;/</a:t>
            </a:r>
            <a:r>
              <a:rPr lang="en-US" sz="1100" dirty="0" err="1"/>
              <a:t>Grid.RowDefinitions</a:t>
            </a:r>
            <a:r>
              <a:rPr lang="en-US" sz="1100" dirty="0" smtClean="0"/>
              <a:t>&gt;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&lt;!--</a:t>
            </a:r>
            <a:r>
              <a:rPr lang="en-US" sz="1100" dirty="0" err="1"/>
              <a:t>TitlePanel</a:t>
            </a:r>
            <a:r>
              <a:rPr lang="en-US" sz="1100" dirty="0"/>
              <a:t> contains the name of the application and page title--&gt;</a:t>
            </a:r>
          </a:p>
          <a:p>
            <a:pPr marL="0" indent="0">
              <a:buNone/>
            </a:pPr>
            <a:r>
              <a:rPr lang="en-US" sz="1100" dirty="0"/>
              <a:t>        &lt;</a:t>
            </a:r>
            <a:r>
              <a:rPr lang="en-US" sz="1100" dirty="0" err="1"/>
              <a:t>StackPanel</a:t>
            </a:r>
            <a:r>
              <a:rPr lang="en-US" sz="1100" dirty="0"/>
              <a:t> x:Name="TitlePanel" </a:t>
            </a:r>
            <a:r>
              <a:rPr lang="en-US" sz="1100" dirty="0" err="1"/>
              <a:t>Grid.Row</a:t>
            </a:r>
            <a:r>
              <a:rPr lang="en-US" sz="1100" dirty="0"/>
              <a:t>="0" Margin="12,17,0,28"&gt;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TextBlock</a:t>
            </a:r>
            <a:r>
              <a:rPr lang="en-US" sz="1100" dirty="0"/>
              <a:t> x:Name="ApplicationTitle" Text="John Doe Phone Apps Series" Style="{</a:t>
            </a:r>
            <a:r>
              <a:rPr lang="en-US" sz="1100" dirty="0" err="1"/>
              <a:t>StaticResource</a:t>
            </a:r>
            <a:r>
              <a:rPr lang="en-US" sz="1100" dirty="0"/>
              <a:t> </a:t>
            </a:r>
            <a:r>
              <a:rPr lang="en-US" sz="1100" dirty="0" err="1"/>
              <a:t>PhoneTextNormalStyle</a:t>
            </a:r>
            <a:r>
              <a:rPr lang="en-US" sz="1100" dirty="0"/>
              <a:t>}"/&gt;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TextBlock</a:t>
            </a:r>
            <a:r>
              <a:rPr lang="en-US" sz="1100" dirty="0"/>
              <a:t> x:Name="PageTitle" Text="Type a name" Margin="9,-7,0,0" Style="{</a:t>
            </a:r>
            <a:r>
              <a:rPr lang="en-US" sz="1100" dirty="0" err="1"/>
              <a:t>StaticResource</a:t>
            </a:r>
            <a:r>
              <a:rPr lang="en-US" sz="1100" dirty="0"/>
              <a:t> PhoneTextTitle1Style}"/&gt;</a:t>
            </a:r>
          </a:p>
          <a:p>
            <a:pPr marL="0" indent="0">
              <a:buNone/>
            </a:pPr>
            <a:r>
              <a:rPr lang="en-US" sz="1100" dirty="0"/>
              <a:t>        &lt;/</a:t>
            </a:r>
            <a:r>
              <a:rPr lang="en-US" sz="1100" dirty="0" err="1"/>
              <a:t>StackPanel</a:t>
            </a:r>
            <a:r>
              <a:rPr lang="en-US" sz="1100" dirty="0" smtClean="0"/>
              <a:t>&gt;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&lt;!--</a:t>
            </a:r>
            <a:r>
              <a:rPr lang="en-US" sz="1100" dirty="0" err="1"/>
              <a:t>ContentPanel</a:t>
            </a:r>
            <a:r>
              <a:rPr lang="en-US" sz="1100" dirty="0"/>
              <a:t> - place additional content here--&gt;</a:t>
            </a:r>
          </a:p>
          <a:p>
            <a:pPr marL="0" indent="0">
              <a:buNone/>
            </a:pPr>
            <a:r>
              <a:rPr lang="en-US" sz="1100" dirty="0"/>
              <a:t>        &lt;Grid x:Name="ContentPanel" </a:t>
            </a:r>
            <a:r>
              <a:rPr lang="en-US" sz="1100" dirty="0" err="1"/>
              <a:t>Grid.Row</a:t>
            </a:r>
            <a:r>
              <a:rPr lang="en-US" sz="1100" dirty="0"/>
              <a:t>="1" Margin="12,0,12,0"&gt;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TextBox</a:t>
            </a:r>
            <a:r>
              <a:rPr lang="en-US" sz="1100" dirty="0"/>
              <a:t> Height="72" </a:t>
            </a:r>
            <a:r>
              <a:rPr lang="en-US" sz="1100" dirty="0" err="1"/>
              <a:t>HorizontalAlignment</a:t>
            </a:r>
            <a:r>
              <a:rPr lang="en-US" sz="1100" dirty="0"/>
              <a:t>="Left" Margin="38,37,0,0" Name="</a:t>
            </a:r>
            <a:r>
              <a:rPr lang="en-US" sz="1100" dirty="0" err="1"/>
              <a:t>txtName</a:t>
            </a:r>
            <a:r>
              <a:rPr lang="en-US" sz="1100" dirty="0"/>
              <a:t>" Text="" </a:t>
            </a:r>
            <a:r>
              <a:rPr lang="en-US" sz="1100" dirty="0" err="1"/>
              <a:t>VerticalAlignment</a:t>
            </a:r>
            <a:r>
              <a:rPr lang="en-US" sz="1100" dirty="0"/>
              <a:t>="Top" Width="460" /&gt;</a:t>
            </a:r>
          </a:p>
          <a:p>
            <a:pPr marL="0" indent="0">
              <a:buNone/>
            </a:pPr>
            <a:r>
              <a:rPr lang="en-US" sz="1100" dirty="0"/>
              <a:t>            &lt;Button Content="Submit" Height="72" </a:t>
            </a:r>
            <a:r>
              <a:rPr lang="en-US" sz="1100" dirty="0" err="1"/>
              <a:t>HorizontalAlignment</a:t>
            </a:r>
            <a:r>
              <a:rPr lang="en-US" sz="1100" dirty="0"/>
              <a:t>="Left" Margin="161,127,0,0" Name="</a:t>
            </a:r>
            <a:r>
              <a:rPr lang="en-US" sz="1100" dirty="0" err="1"/>
              <a:t>btnSubmit</a:t>
            </a:r>
            <a:r>
              <a:rPr lang="en-US" sz="1100" dirty="0"/>
              <a:t>" </a:t>
            </a:r>
            <a:r>
              <a:rPr lang="en-US" sz="1100" dirty="0" err="1"/>
              <a:t>VerticalAlignment</a:t>
            </a:r>
            <a:r>
              <a:rPr lang="en-US" sz="1100" dirty="0"/>
              <a:t>="Top" Width="160" Click="</a:t>
            </a:r>
            <a:r>
              <a:rPr lang="en-US" sz="1100" dirty="0" err="1"/>
              <a:t>btnSubmit_Click</a:t>
            </a:r>
            <a:r>
              <a:rPr lang="en-US" sz="1100" dirty="0"/>
              <a:t>" /&gt;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TextBlock</a:t>
            </a:r>
            <a:r>
              <a:rPr lang="en-US" sz="1100" dirty="0"/>
              <a:t> Height="30" </a:t>
            </a:r>
            <a:r>
              <a:rPr lang="en-US" sz="1100" dirty="0" err="1"/>
              <a:t>HorizontalAlignment</a:t>
            </a:r>
            <a:r>
              <a:rPr lang="en-US" sz="1100" dirty="0"/>
              <a:t>="Left" Margin="66,241,0,0" Name="</a:t>
            </a:r>
            <a:r>
              <a:rPr lang="en-US" sz="1100" dirty="0" err="1"/>
              <a:t>tbkDisplay</a:t>
            </a:r>
            <a:r>
              <a:rPr lang="en-US" sz="1100" dirty="0"/>
              <a:t>" Text="</a:t>
            </a:r>
            <a:r>
              <a:rPr lang="en-US" sz="1100" dirty="0" err="1"/>
              <a:t>TextBlock</a:t>
            </a:r>
            <a:r>
              <a:rPr lang="en-US" sz="1100" dirty="0"/>
              <a:t>" </a:t>
            </a:r>
            <a:r>
              <a:rPr lang="en-US" sz="1100" dirty="0" err="1"/>
              <a:t>VerticalAlignment</a:t>
            </a:r>
            <a:r>
              <a:rPr lang="en-US" sz="1100" dirty="0"/>
              <a:t>="Top" /&gt;</a:t>
            </a:r>
          </a:p>
          <a:p>
            <a:pPr marL="0" indent="0">
              <a:buNone/>
            </a:pPr>
            <a:r>
              <a:rPr lang="en-US" sz="1100" dirty="0"/>
              <a:t>        &lt;/Grid&gt;</a:t>
            </a:r>
          </a:p>
          <a:p>
            <a:pPr marL="0" indent="0">
              <a:buNone/>
            </a:pPr>
            <a:r>
              <a:rPr lang="en-US" sz="1100" dirty="0"/>
              <a:t>    &lt;/Grid&gt;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67487" y="4263845"/>
            <a:ext cx="6451075" cy="259415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namespace </a:t>
            </a:r>
            <a:r>
              <a:rPr lang="en-US" sz="1100" dirty="0" err="1"/>
              <a:t>HelloMyPhone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partial class </a:t>
            </a:r>
            <a:r>
              <a:rPr lang="en-US" sz="1100" dirty="0" err="1"/>
              <a:t>MainPage</a:t>
            </a:r>
            <a:r>
              <a:rPr lang="en-US" sz="1100" dirty="0"/>
              <a:t> : </a:t>
            </a:r>
            <a:r>
              <a:rPr lang="en-US" sz="1100" dirty="0" err="1"/>
              <a:t>PhoneApplicationPage</a:t>
            </a:r>
            <a:endParaRPr lang="en-US" sz="1100" dirty="0"/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// Constructor</a:t>
            </a:r>
          </a:p>
          <a:p>
            <a:r>
              <a:rPr lang="en-US" sz="1100" dirty="0"/>
              <a:t>        public </a:t>
            </a:r>
            <a:r>
              <a:rPr lang="en-US" sz="1100" dirty="0" err="1"/>
              <a:t>MainPage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InitializeComponent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smtClean="0"/>
              <a:t>private </a:t>
            </a:r>
            <a:r>
              <a:rPr lang="en-US" sz="1100" dirty="0"/>
              <a:t>void </a:t>
            </a:r>
            <a:r>
              <a:rPr lang="en-US" sz="1100" dirty="0" err="1"/>
              <a:t>btnSubmit_Click</a:t>
            </a:r>
            <a:r>
              <a:rPr lang="en-US" sz="1100" dirty="0"/>
              <a:t>(object sender, </a:t>
            </a:r>
            <a:r>
              <a:rPr lang="en-US" sz="1100" dirty="0" err="1"/>
              <a:t>RoutedEventArgs</a:t>
            </a:r>
            <a:r>
              <a:rPr lang="en-US" sz="1100" dirty="0"/>
              <a:t> e)</a:t>
            </a:r>
          </a:p>
          <a:p>
            <a:r>
              <a:rPr lang="en-US" sz="1100" dirty="0"/>
              <a:t>       </a:t>
            </a:r>
            <a:r>
              <a:rPr lang="en-US" sz="1100" dirty="0" smtClean="0"/>
              <a:t> </a:t>
            </a:r>
            <a:r>
              <a:rPr lang="en-US" sz="1100" dirty="0"/>
              <a:t>{</a:t>
            </a:r>
          </a:p>
          <a:p>
            <a:r>
              <a:rPr lang="en-US" sz="1100" dirty="0"/>
              <a:t>           </a:t>
            </a:r>
            <a:r>
              <a:rPr lang="en-US" sz="1100" dirty="0" smtClean="0"/>
              <a:t> </a:t>
            </a:r>
            <a:r>
              <a:rPr lang="en-US" sz="1100" dirty="0" err="1">
                <a:solidFill>
                  <a:srgbClr val="0000FF"/>
                </a:solidFill>
              </a:rPr>
              <a:t>tbkDisplay.Text</a:t>
            </a:r>
            <a:r>
              <a:rPr lang="en-US" sz="1100" dirty="0">
                <a:solidFill>
                  <a:srgbClr val="0000FF"/>
                </a:solidFill>
              </a:rPr>
              <a:t> = "Hello " + </a:t>
            </a:r>
            <a:r>
              <a:rPr lang="en-US" sz="1100" dirty="0" err="1">
                <a:solidFill>
                  <a:srgbClr val="0000FF"/>
                </a:solidFill>
              </a:rPr>
              <a:t>txtName.Text</a:t>
            </a:r>
            <a:r>
              <a:rPr lang="en-US" sz="1100" dirty="0">
                <a:solidFill>
                  <a:srgbClr val="0000FF"/>
                </a:solidFill>
              </a:rPr>
              <a:t> + ", how are you today?";</a:t>
            </a:r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7775" y="5098690"/>
            <a:ext cx="1366110" cy="1062530"/>
          </a:xfrm>
          <a:prstGeom prst="wedgeRoundRectCallout">
            <a:avLst>
              <a:gd name="adj1" fmla="val 83065"/>
              <a:gd name="adj2" fmla="val 27820"/>
              <a:gd name="adj3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behind the GUI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" y="1056360"/>
            <a:ext cx="9091675" cy="555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89620"/>
            <a:ext cx="7620000" cy="623888"/>
          </a:xfrm>
        </p:spPr>
        <p:txBody>
          <a:bodyPr/>
          <a:lstStyle/>
          <a:p>
            <a:r>
              <a:rPr lang="en-US" dirty="0" smtClean="0"/>
              <a:t>Main Page C# View for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8632383" y="4001462"/>
            <a:ext cx="435418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77250" y="4643320"/>
            <a:ext cx="5843915" cy="11384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5" y="1394075"/>
            <a:ext cx="38004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 bwMode="auto">
          <a:xfrm>
            <a:off x="4572000" y="1986995"/>
            <a:ext cx="435418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0" y="949934"/>
            <a:ext cx="2977055" cy="541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Program in the Emulator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" y="965305"/>
            <a:ext cx="2977055" cy="541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50" y="965304"/>
            <a:ext cx="2977055" cy="541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 bwMode="auto">
          <a:xfrm>
            <a:off x="4344315" y="2518260"/>
            <a:ext cx="379475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7911380" y="2944627"/>
            <a:ext cx="379475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469375" y="3429000"/>
            <a:ext cx="2125060" cy="4553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 Overview</a:t>
            </a:r>
          </a:p>
          <a:p>
            <a:r>
              <a:rPr lang="en-US" dirty="0" smtClean="0"/>
              <a:t>Getting Started with Hello Phone application</a:t>
            </a:r>
          </a:p>
          <a:p>
            <a:r>
              <a:rPr lang="en-US" dirty="0" smtClean="0"/>
              <a:t>Creating Animations in Phone Apps</a:t>
            </a:r>
          </a:p>
          <a:p>
            <a:r>
              <a:rPr lang="en-US" dirty="0" smtClean="0"/>
              <a:t>Calling Web services in Phone Apps</a:t>
            </a:r>
          </a:p>
          <a:p>
            <a:pPr lvl="1"/>
            <a:r>
              <a:rPr lang="en-US" dirty="0" smtClean="0"/>
              <a:t>Encryption/Decryption Service</a:t>
            </a:r>
          </a:p>
          <a:p>
            <a:pPr lvl="1"/>
            <a:r>
              <a:rPr lang="en-US" dirty="0" smtClean="0"/>
              <a:t>Weather Service</a:t>
            </a:r>
          </a:p>
          <a:p>
            <a:r>
              <a:rPr lang="en-US" dirty="0" smtClean="0"/>
              <a:t>Complex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076255"/>
            <a:ext cx="8269288" cy="1829105"/>
          </a:xfrm>
        </p:spPr>
        <p:txBody>
          <a:bodyPr/>
          <a:lstStyle/>
          <a:p>
            <a:r>
              <a:rPr lang="en-US" dirty="0" smtClean="0"/>
              <a:t>Rotate your Phone, the GUI does not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5" y="1683415"/>
            <a:ext cx="4069474" cy="22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0" y="4451141"/>
            <a:ext cx="2488557" cy="53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0" y="5127139"/>
            <a:ext cx="4136530" cy="22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97" y="3309899"/>
            <a:ext cx="4268303" cy="228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0" y="5816284"/>
            <a:ext cx="5637455" cy="19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2219255" y="5430721"/>
            <a:ext cx="379475" cy="3035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152400"/>
            <a:ext cx="1886569" cy="3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725" y="152400"/>
            <a:ext cx="7620000" cy="623888"/>
          </a:xfrm>
        </p:spPr>
        <p:txBody>
          <a:bodyPr/>
          <a:lstStyle/>
          <a:p>
            <a:r>
              <a:rPr lang="en-US" dirty="0" smtClean="0"/>
              <a:t>Steps of Creating Animation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0" y="1228045"/>
            <a:ext cx="8269288" cy="5388545"/>
          </a:xfrm>
        </p:spPr>
        <p:txBody>
          <a:bodyPr/>
          <a:lstStyle/>
          <a:p>
            <a:r>
              <a:rPr lang="en-US" sz="2400" dirty="0" smtClean="0"/>
              <a:t>Selecting an object</a:t>
            </a:r>
          </a:p>
          <a:p>
            <a:r>
              <a:rPr lang="en-US" sz="2400" dirty="0" smtClean="0"/>
              <a:t>Adding </a:t>
            </a:r>
            <a:r>
              <a:rPr lang="en-US" sz="2400" dirty="0" err="1" smtClean="0">
                <a:solidFill>
                  <a:srgbClr val="990000"/>
                </a:solidFill>
              </a:rPr>
              <a:t>TranslateTransform</a:t>
            </a: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/>
              <a:t>elements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Name="ellipse1"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Height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="82"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Margin="169,104,0,0"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Stroke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Width="113" Fill="#FFB17F7F"&gt;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Fill="#FF6C4040"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Margin="148,206,0,0" Name="rectangle3"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RotateTransform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rotate1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01971" y="3049525"/>
            <a:ext cx="1078085" cy="758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Ellipse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30429" y="5624940"/>
            <a:ext cx="1078085" cy="5312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+mn-lt"/>
                <a:cs typeface="Arial" pitchFamily="34" charset="0"/>
              </a:rPr>
              <a:t>Rectangle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10526" y="5831128"/>
            <a:ext cx="1821480" cy="607160"/>
          </a:xfrm>
          <a:prstGeom prst="wedgeRoundRectCallout">
            <a:avLst>
              <a:gd name="adj1" fmla="val -107386"/>
              <a:gd name="adj2" fmla="val 19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be defined in C# program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257245" y="3808475"/>
            <a:ext cx="1821480" cy="607160"/>
          </a:xfrm>
          <a:prstGeom prst="wedgeRoundRectCallout">
            <a:avLst>
              <a:gd name="adj1" fmla="val -87768"/>
              <a:gd name="adj2" fmla="val -777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be defined in Storyboard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852673" y="1379835"/>
            <a:ext cx="452103" cy="265632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7.98426E-7 L 0.00659 -7.98426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91990"/>
            <a:ext cx="7620000" cy="623888"/>
          </a:xfrm>
        </p:spPr>
        <p:txBody>
          <a:bodyPr/>
          <a:lstStyle/>
          <a:p>
            <a:r>
              <a:rPr lang="en-US" dirty="0" smtClean="0"/>
              <a:t>Steps of Creating Animation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848570"/>
            <a:ext cx="8269288" cy="5388545"/>
          </a:xfrm>
        </p:spPr>
        <p:txBody>
          <a:bodyPr/>
          <a:lstStyle/>
          <a:p>
            <a:r>
              <a:rPr lang="en-US" sz="2400" dirty="0" smtClean="0"/>
              <a:t>Adding Storyboard using animation classes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headStoryboard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"&gt;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="X"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From="-10" To="10" Duration="0:0:0.50"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legMove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="Y"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From="-5" To="5" Duration="0:0:0.50"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="Forever"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/>
              <a:t>Start or Pause the </a:t>
            </a:r>
            <a:r>
              <a:rPr lang="en-US" sz="2400" dirty="0" err="1" smtClean="0"/>
              <a:t>storyboad</a:t>
            </a:r>
            <a:endParaRPr lang="en-US" sz="2400" dirty="0" smtClean="0"/>
          </a:p>
          <a:p>
            <a:pPr marL="346075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headStoryboard.Begin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headStoryboard.Pause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346075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90230"/>
            <a:ext cx="609600" cy="457200"/>
          </a:xfrm>
        </p:spPr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72954" y="91990"/>
            <a:ext cx="2294845" cy="1908120"/>
          </a:xfrm>
          <a:prstGeom prst="wedgeRoundRectCallout">
            <a:avLst>
              <a:gd name="adj1" fmla="val -113546"/>
              <a:gd name="adj2" fmla="val 354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a reference of Storyboard object. We use: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Storyboard.Begin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Storyboard.Pause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dirty="0"/>
              <a:t>t</a:t>
            </a:r>
            <a:r>
              <a:rPr lang="en-US" dirty="0" smtClean="0"/>
              <a:t>o mange the object.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58313" y="4504645"/>
            <a:ext cx="2294845" cy="1517900"/>
          </a:xfrm>
          <a:prstGeom prst="wedgeRoundRectCallout">
            <a:avLst>
              <a:gd name="adj1" fmla="val -54193"/>
              <a:gd name="adj2" fmla="val -8622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an operation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the object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We can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 multiple operations in the object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72955" y="4508985"/>
            <a:ext cx="2294845" cy="1517900"/>
          </a:xfrm>
          <a:prstGeom prst="wedgeRoundRectCallout">
            <a:avLst>
              <a:gd name="adj1" fmla="val -47137"/>
              <a:gd name="adj2" fmla="val -19541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an operation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the object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We can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 multiple operations in the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410" y="89620"/>
            <a:ext cx="7589500" cy="775678"/>
          </a:xfrm>
        </p:spPr>
        <p:txBody>
          <a:bodyPr/>
          <a:lstStyle/>
          <a:p>
            <a:r>
              <a:rPr lang="en-US" sz="2800" dirty="0" smtClean="0"/>
              <a:t>Put </a:t>
            </a:r>
            <a:r>
              <a:rPr lang="en-US" sz="2800" dirty="0"/>
              <a:t>in a User </a:t>
            </a:r>
            <a:r>
              <a:rPr lang="en-US" sz="2800" dirty="0" smtClean="0"/>
              <a:t>Control in a Web Application</a:t>
            </a:r>
            <a:br>
              <a:rPr lang="en-US" sz="2800" dirty="0" smtClean="0"/>
            </a:br>
            <a:r>
              <a:rPr lang="en-US" sz="2800" dirty="0"/>
              <a:t>i</a:t>
            </a:r>
            <a:r>
              <a:rPr lang="en-US" sz="2800" dirty="0" smtClean="0"/>
              <a:t>f we are developing a Web app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60"/>
            <a:ext cx="8784998" cy="5780158"/>
          </a:xfrm>
        </p:spPr>
        <p:txBody>
          <a:bodyPr/>
          <a:lstStyle/>
          <a:p>
            <a:pPr marL="115888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UserControl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x:Class="SilverlightTranslateTransformAnimation.MainPage"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xmlns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http://schemas.microsoft.com/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2"/>
              </a:rPr>
              <a:t>winfx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/2006/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2"/>
              </a:rPr>
              <a:t>xaml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/presentation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xmlns:x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http://schemas.microsoft.com/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3"/>
              </a:rPr>
              <a:t>winfx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/2006/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3"/>
              </a:rPr>
              <a:t>xaml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Canvas Height="200" Width="200" Background="White"&gt;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   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Canvas.Resources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headStoryboard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"&gt;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="X"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From="-10" To="10" Duration="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0:0:0.50“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Canvas.Resources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Name="ellipse1" Height="82"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="Left" 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Margin="169,104,0,0" Stroke="Black"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="1" 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Width="113" Fill="#FFB17F7F"&gt;</a:t>
            </a: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&lt;/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Canvas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UserControl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in a Phone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4465"/>
            <a:ext cx="8269288" cy="1593795"/>
          </a:xfrm>
        </p:spPr>
        <p:txBody>
          <a:bodyPr/>
          <a:lstStyle/>
          <a:p>
            <a:r>
              <a:rPr lang="en-US" dirty="0" smtClean="0"/>
              <a:t>Start a new phone project “</a:t>
            </a:r>
            <a:r>
              <a:rPr lang="en-US" dirty="0" err="1" smtClean="0"/>
              <a:t>MyPhoneAnimation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5" y="1455730"/>
            <a:ext cx="2732220" cy="51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4" y="1379835"/>
            <a:ext cx="14668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70" y="1633890"/>
            <a:ext cx="2756561" cy="436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1104389" y="3071907"/>
            <a:ext cx="1873816" cy="281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384410" y="4795110"/>
            <a:ext cx="1593795" cy="88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384410" y="4036160"/>
            <a:ext cx="1593795" cy="847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156725" y="2518260"/>
            <a:ext cx="1442005" cy="3111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3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138112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the GUI (Part 1: </a:t>
            </a:r>
            <a:r>
              <a:rPr lang="en-US" sz="2800" dirty="0" err="1"/>
              <a:t>MainPage.xaml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1152150"/>
            <a:ext cx="8576362" cy="5388545"/>
          </a:xfrm>
        </p:spPr>
        <p:txBody>
          <a:bodyPr/>
          <a:lstStyle/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x:Class="MyPhoneAnimation.MainPage"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="http://schemas.microsoft.com/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winfx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/2006/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xaml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/presentation"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="http://schemas.microsoft.com/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winfx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/2006/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xaml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xmlns:phone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clr-namespace:Microsoft.Phone.Controls;assembly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Microsoft.Phone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xmlns:shell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clr-namespace:Microsoft.Phone.Shell;assembly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Microsoft.Phone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="http://schemas.microsoft.com/expression/blend/2008"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xmlns:mc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="http://schemas.openxmlformats.org/markup-compatibility/2006"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mc:Ignorable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="d" d:DesignWidth="480" d:DesignHeight="768"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FontFamily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PhoneFontFamilyNormal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PhoneFontSizeNormal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Foreground="{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PhoneForegroundBrush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SupportedOrientations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PortraitOrLandscape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Orientation="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Portrait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shell:SystemTray.IsVisible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="True"&gt;</a:t>
            </a:r>
          </a:p>
          <a:p>
            <a:pPr marL="862013" indent="-515938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51500" y="850376"/>
            <a:ext cx="2808115" cy="681249"/>
          </a:xfrm>
          <a:prstGeom prst="wedgeRoundRectCallout">
            <a:avLst>
              <a:gd name="adj1" fmla="val -44787"/>
              <a:gd name="adj2" fmla="val 921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Namespace 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enerated by the template</a:t>
            </a:r>
          </a:p>
        </p:txBody>
      </p:sp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152400"/>
            <a:ext cx="8288338" cy="623888"/>
          </a:xfrm>
        </p:spPr>
        <p:txBody>
          <a:bodyPr/>
          <a:lstStyle/>
          <a:p>
            <a:pPr algn="ctr"/>
            <a:r>
              <a:rPr lang="en-US" dirty="0" smtClean="0"/>
              <a:t>XAML Defining (Part 2: Storyboard)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1228045"/>
            <a:ext cx="8576362" cy="5388545"/>
          </a:xfrm>
        </p:spPr>
        <p:txBody>
          <a:bodyPr/>
          <a:lstStyle/>
          <a:p>
            <a:pPr marL="862013" indent="-747713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headStoryboard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"&gt;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From="-10" To="10" Duration="0:0:0.50"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legMove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From="-5" To="5" Duration="0:0:0.50"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6075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18667" y="762000"/>
            <a:ext cx="2442936" cy="986634"/>
          </a:xfrm>
          <a:prstGeom prst="wedgeRoundRectCallout">
            <a:avLst>
              <a:gd name="adj1" fmla="val -84167"/>
              <a:gd name="adj2" fmla="val 43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Program your animation in XAML using Storyboard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810" y="4539530"/>
            <a:ext cx="19431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6858772" y="2518260"/>
            <a:ext cx="2191033" cy="1062529"/>
          </a:xfrm>
          <a:prstGeom prst="wedgeRoundRectCallout">
            <a:avLst>
              <a:gd name="adj1" fmla="val -37929"/>
              <a:gd name="adj2" fmla="val 72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defines two operations: the head and leg movements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48850" y="2518260"/>
            <a:ext cx="2191033" cy="1062529"/>
          </a:xfrm>
          <a:prstGeom prst="wedgeRoundRectCallout">
            <a:avLst>
              <a:gd name="adj1" fmla="val -40537"/>
              <a:gd name="adj2" fmla="val -694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defines two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Times New Roman" pitchFamily="18" charset="0"/>
              </a:rPr>
              <a:t>operations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the head and leg movements</a:t>
            </a:r>
          </a:p>
        </p:txBody>
      </p:sp>
    </p:spTree>
    <p:extLst>
      <p:ext uri="{BB962C8B-B14F-4D97-AF65-F5344CB8AC3E}">
        <p14:creationId xmlns:p14="http://schemas.microsoft.com/office/powerpoint/2010/main" val="180368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152400"/>
            <a:ext cx="8288338" cy="623888"/>
          </a:xfrm>
        </p:spPr>
        <p:txBody>
          <a:bodyPr/>
          <a:lstStyle/>
          <a:p>
            <a:pPr algn="ctr"/>
            <a:r>
              <a:rPr lang="en-US" dirty="0" smtClean="0"/>
              <a:t>XAML Defining (Part 3: Root </a:t>
            </a:r>
            <a:r>
              <a:rPr lang="en-US" dirty="0"/>
              <a:t>Grid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28045"/>
            <a:ext cx="8576362" cy="5388545"/>
          </a:xfrm>
        </p:spPr>
        <p:txBody>
          <a:bodyPr/>
          <a:lstStyle/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&lt;!--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LayoutRoot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the root grid where all page content is placed--&gt;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&lt;Grid x:Name="LayoutRoot" Background="Transparent"&gt;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Height="Auto"/&gt;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Height="*"/&gt;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TitlePanel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contains the name of the application and page title--&gt;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x:Name="TitlePanel"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="0" Margin="12,17,0,28"&gt;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TextBlock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x:Name="ApplicationTitle" Text="MY APPLICATION" Style="{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PhoneTextNormalStyle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TextBlock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x:Name="PageTitle" Text="My Animation" Margin="9,-7,0,0" Style="{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PhoneTextTitle1Style}"/&gt;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938110" y="2214680"/>
            <a:ext cx="2808115" cy="910740"/>
          </a:xfrm>
          <a:prstGeom prst="wedgeRoundRectCallout">
            <a:avLst>
              <a:gd name="adj1" fmla="val -63127"/>
              <a:gd name="adj2" fmla="val -19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Generated by the template based on the drawing.</a:t>
            </a:r>
          </a:p>
        </p:txBody>
      </p:sp>
    </p:spTree>
    <p:extLst>
      <p:ext uri="{BB962C8B-B14F-4D97-AF65-F5344CB8AC3E}">
        <p14:creationId xmlns:p14="http://schemas.microsoft.com/office/powerpoint/2010/main" val="3291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89620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(Part 4: Animation Object </a:t>
            </a:r>
            <a:r>
              <a:rPr lang="en-US" sz="2800" dirty="0" smtClean="0">
                <a:solidFill>
                  <a:srgbClr val="990000"/>
                </a:solidFill>
              </a:rPr>
              <a:t>Head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6" y="848570"/>
            <a:ext cx="8576362" cy="538854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&lt;!--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ContentPanel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- place additional content here--&gt;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&lt;Grid x:Name="ContentPanel"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Margin="12,0,12,0"&gt;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Name="ellipse1" Height="82"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Margin="169,104,0,0"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Width="113" Fill="#FFB17F7F"&gt;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Height="134"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Margin="169,192,0,0" Name="rectangle2"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113“ Fill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="#FF5C3232"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&lt;Rectangle Fill="#FF6C4040"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Margin="148,206,0,0" Name="rectangle3"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RotateTransform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x:Name="rotate1" /&gt;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21930" y="4108776"/>
            <a:ext cx="1763618" cy="341527"/>
          </a:xfrm>
          <a:prstGeom prst="wedgeRoundRectCallout">
            <a:avLst>
              <a:gd name="adj1" fmla="val -71909"/>
              <a:gd name="adj2" fmla="val -545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body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531" y="1911100"/>
            <a:ext cx="1587957" cy="182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5938110" y="6114730"/>
            <a:ext cx="2276240" cy="682445"/>
          </a:xfrm>
          <a:prstGeom prst="wedgeRoundRectCallout">
            <a:avLst>
              <a:gd name="adj1" fmla="val -94724"/>
              <a:gd name="adj2" fmla="val -503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</a:t>
            </a:r>
            <a:r>
              <a:rPr lang="en-US" dirty="0" smtClean="0"/>
              <a:t>right arm. Code in C#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158312" y="3125420"/>
            <a:ext cx="1763618" cy="341527"/>
          </a:xfrm>
          <a:prstGeom prst="wedgeRoundRectCallout">
            <a:avLst>
              <a:gd name="adj1" fmla="val -71909"/>
              <a:gd name="adj2" fmla="val -545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head</a:t>
            </a:r>
          </a:p>
        </p:txBody>
      </p:sp>
    </p:spTree>
    <p:extLst>
      <p:ext uri="{BB962C8B-B14F-4D97-AF65-F5344CB8AC3E}">
        <p14:creationId xmlns:p14="http://schemas.microsoft.com/office/powerpoint/2010/main" val="4466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89620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(Part 4: Animation Objects </a:t>
            </a:r>
            <a:r>
              <a:rPr lang="en-US" sz="2800" dirty="0" smtClean="0">
                <a:solidFill>
                  <a:srgbClr val="990000"/>
                </a:solidFill>
              </a:rPr>
              <a:t>Arms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5" y="848570"/>
            <a:ext cx="8793663" cy="5995143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Fill="#FF6C4040" Height="108"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="Left" Margin="288,192,0,0" Name="rectangle4" Stroke="Black"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RotateTransform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rotate2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Fill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="#FF529F09"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Margin="242,332,0,0" Name="rectangle6"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legMove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Fill="#FF529F09"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Margin="242,332,0,0" Name="rectangle6"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00" y="1531625"/>
            <a:ext cx="1368538" cy="156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014005" y="4643320"/>
            <a:ext cx="2594498" cy="758950"/>
          </a:xfrm>
          <a:prstGeom prst="wedgeRoundRectCallout">
            <a:avLst>
              <a:gd name="adj1" fmla="val -79172"/>
              <a:gd name="adj2" fmla="val -651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left leg. Code in Storyboar</a:t>
            </a:r>
            <a:r>
              <a:rPr lang="en-US" dirty="0" smtClean="0"/>
              <a:t>d in XAML.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34530" y="2214680"/>
            <a:ext cx="1897375" cy="683055"/>
          </a:xfrm>
          <a:prstGeom prst="wedgeRoundRectCallout">
            <a:avLst>
              <a:gd name="adj1" fmla="val -90612"/>
              <a:gd name="adj2" fmla="val -323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Define the </a:t>
            </a:r>
            <a:r>
              <a:rPr lang="en-US" dirty="0" smtClean="0"/>
              <a:t>left arm</a:t>
            </a:r>
            <a:r>
              <a:rPr lang="en-US" dirty="0"/>
              <a:t>. Code in C#</a:t>
            </a:r>
          </a:p>
        </p:txBody>
      </p:sp>
    </p:spTree>
    <p:extLst>
      <p:ext uri="{BB962C8B-B14F-4D97-AF65-F5344CB8AC3E}">
        <p14:creationId xmlns:p14="http://schemas.microsoft.com/office/powerpoint/2010/main" val="31208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33400" y="485776"/>
            <a:ext cx="8077200" cy="606742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620000" cy="623888"/>
          </a:xfrm>
        </p:spPr>
        <p:txBody>
          <a:bodyPr/>
          <a:lstStyle/>
          <a:p>
            <a:r>
              <a:rPr lang="en-US" dirty="0" smtClean="0"/>
              <a:t>Visual Studio Development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38199" y="1004888"/>
            <a:ext cx="3733800" cy="539591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99" y="108108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Desktop Software Development</a:t>
            </a:r>
            <a:endParaRPr lang="en-US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1999" y="1004888"/>
            <a:ext cx="3733800" cy="5395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9675" y="1081088"/>
            <a:ext cx="279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Web Software Development</a:t>
            </a:r>
            <a:endParaRPr lang="en-US" b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990599" y="2376488"/>
            <a:ext cx="35814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WPF: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Windows Presentation Foundation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42997" y="3352800"/>
            <a:ext cx="1981203" cy="1600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Windows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Forms Applications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1999" y="2376488"/>
            <a:ext cx="3581400" cy="388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Site</a:t>
            </a:r>
          </a:p>
          <a:p>
            <a:r>
              <a:rPr lang="en-US" b="0" dirty="0" smtClean="0"/>
              <a:t>JavaScript, AJAX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HTML, CSS, XSL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19799" y="3352800"/>
            <a:ext cx="1981201" cy="1600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Windows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Communication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Foundation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90599" y="1538288"/>
            <a:ext cx="7162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Workflow Foundation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124200" y="4953000"/>
            <a:ext cx="1447799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Framework Class Library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71998" y="4953000"/>
            <a:ext cx="1447801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controls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42998" y="4953000"/>
            <a:ext cx="1981201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DLL and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124200" y="4419600"/>
            <a:ext cx="2895599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50000"/>
              </a:lnSpc>
              <a:buClrTx/>
              <a:buSzTx/>
              <a:buFontTx/>
              <a:buNone/>
              <a:tabLst/>
            </a:pPr>
            <a:r>
              <a:rPr lang="en-US" b="0" dirty="0" smtClean="0"/>
              <a:t>GDI+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124200" y="3352800"/>
            <a:ext cx="1447799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Silverlight Constructs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1998" y="3352800"/>
            <a:ext cx="1447801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Silverlight Applications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571998" y="3352800"/>
            <a:ext cx="1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ight Arrow 28"/>
          <p:cNvSpPr/>
          <p:nvPr/>
        </p:nvSpPr>
        <p:spPr bwMode="auto">
          <a:xfrm>
            <a:off x="4290014" y="4038600"/>
            <a:ext cx="586786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142997" y="5638800"/>
            <a:ext cx="6858003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Common Language Runtime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19799" y="4953000"/>
            <a:ext cx="1981201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Server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89620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(Part 4: Your Animation Objects)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8" y="1000360"/>
            <a:ext cx="8576362" cy="478138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Content="Resume" Height="72"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Margin="285,508,0,0" Name="button1"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Width="134" Click="button1_Click"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="18" /&gt;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Content="Hands" Height="72"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Margin="48,508,0,0" Name="button2"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Width="135" Click="button2_Click"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="18" /&gt;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Content="Head" Height="72"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="Right" Margin="0,508,154,0" Name="button3"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Width="133"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="18" Click="button3_Click"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&lt;/Grid&gt;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&lt;/Grid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80" y="3429000"/>
            <a:ext cx="2514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420210" y="5933535"/>
            <a:ext cx="3415275" cy="83484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152400"/>
            <a:ext cx="7987276" cy="623888"/>
          </a:xfrm>
        </p:spPr>
        <p:txBody>
          <a:bodyPr/>
          <a:lstStyle/>
          <a:p>
            <a:r>
              <a:rPr lang="en-US" dirty="0" smtClean="0"/>
              <a:t>Code Behind the GUI: </a:t>
            </a:r>
            <a:r>
              <a:rPr lang="en-US" dirty="0" err="1" smtClean="0"/>
              <a:t>MainPage.xaml.cs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000360"/>
            <a:ext cx="8269288" cy="538854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MyPhoneAnimation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partial 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DateTime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startTime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resume = 1;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startTime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DateTime.Now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+=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OnCompositionTargetRendering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headStoryboard.Begin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OnCompositionTargetRendering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// Angle directly controlled 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rotation</a:t>
            </a:r>
            <a:endParaRPr lang="en-US" sz="18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rotate1.Angle = (rotate1.Angle + resume * 0.5) % 360;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// Time-controlled rotation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TimeSpan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elapsedTime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DateTime.Now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startTime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rotate2.Angle = resume *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elapsedTime.TotalMinutes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* 1000;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739302" y="4978137"/>
            <a:ext cx="531265" cy="379475"/>
          </a:xfrm>
          <a:prstGeom prst="righ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734282" y="5705850"/>
            <a:ext cx="531265" cy="37947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152400"/>
            <a:ext cx="7987276" cy="623888"/>
          </a:xfrm>
        </p:spPr>
        <p:txBody>
          <a:bodyPr/>
          <a:lstStyle/>
          <a:p>
            <a:r>
              <a:rPr lang="en-US" dirty="0" smtClean="0"/>
              <a:t>Code Behind the GUI: </a:t>
            </a:r>
            <a:r>
              <a:rPr lang="en-US" dirty="0" err="1" smtClean="0"/>
              <a:t>MainPage.xaml.cs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455729"/>
            <a:ext cx="8269288" cy="447780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button1_Click(object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resume = -1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Start to rotation in opposite direction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headStoryboard.Begin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Start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head movement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button2_Click(object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(10000); 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resume = 0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arm rotations stop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button3_Click(object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headStoryboard.Pause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  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head pause</a:t>
            </a:r>
            <a:endParaRPr lang="en-US" sz="18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284163" indent="-284163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15" y="5287202"/>
            <a:ext cx="683055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do you control the execution of the animation programmed in C#?</a:t>
            </a:r>
          </a:p>
          <a:p>
            <a:r>
              <a:rPr lang="en-US" dirty="0" smtClean="0"/>
              <a:t>(A) Using </a:t>
            </a:r>
            <a:r>
              <a:rPr lang="en-US" dirty="0" err="1" smtClean="0"/>
              <a:t>Thread.Sleep</a:t>
            </a:r>
            <a:r>
              <a:rPr lang="en-US" dirty="0" smtClean="0"/>
              <a:t>();	(B) </a:t>
            </a:r>
            <a:r>
              <a:rPr lang="en-US" dirty="0"/>
              <a:t>Using </a:t>
            </a:r>
            <a:r>
              <a:rPr lang="en-US" dirty="0" err="1"/>
              <a:t>headStoryboard.Pause</a:t>
            </a:r>
            <a:r>
              <a:rPr lang="en-US" dirty="0"/>
              <a:t>();</a:t>
            </a:r>
          </a:p>
          <a:p>
            <a:pPr>
              <a:spcBef>
                <a:spcPts val="600"/>
              </a:spcBef>
            </a:pPr>
            <a:r>
              <a:rPr lang="en-US" dirty="0"/>
              <a:t>How do you manage the animation programmed in </a:t>
            </a:r>
            <a:r>
              <a:rPr lang="en-US" dirty="0" smtClean="0"/>
              <a:t>XAML Storyboard?</a:t>
            </a:r>
          </a:p>
          <a:p>
            <a:r>
              <a:rPr lang="en-US" dirty="0"/>
              <a:t>(A) Using </a:t>
            </a:r>
            <a:r>
              <a:rPr lang="en-US" dirty="0" err="1"/>
              <a:t>Thread.Sleep</a:t>
            </a:r>
            <a:r>
              <a:rPr lang="en-US" dirty="0"/>
              <a:t>();	(B) Using </a:t>
            </a:r>
            <a:r>
              <a:rPr lang="en-US" dirty="0" err="1"/>
              <a:t>headStoryboard.Pause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5" y="1228045"/>
            <a:ext cx="2732220" cy="51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69" y="1228044"/>
            <a:ext cx="2742641" cy="51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95" y="1265653"/>
            <a:ext cx="2732220" cy="512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Secure Phone Messenger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4466"/>
            <a:ext cx="8269288" cy="2125059"/>
          </a:xfrm>
        </p:spPr>
        <p:txBody>
          <a:bodyPr/>
          <a:lstStyle/>
          <a:p>
            <a:r>
              <a:rPr lang="en-US" dirty="0" smtClean="0"/>
              <a:t>Phone apps rely on Web services to provide necessary functionalities;</a:t>
            </a:r>
          </a:p>
          <a:p>
            <a:r>
              <a:rPr lang="en-US" dirty="0" smtClean="0"/>
              <a:t>Develop a secure phone messenger among friends an business partner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2821840"/>
            <a:ext cx="2125060" cy="400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39" y="2824107"/>
            <a:ext cx="2141905" cy="400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522835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49565" y="550674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79160" y="414063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74" y="3732580"/>
            <a:ext cx="1543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3080083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37331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194579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22490" y="3808475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046269" y="4046905"/>
            <a:ext cx="1366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ight Arrow 20"/>
          <p:cNvSpPr/>
          <p:nvPr/>
        </p:nvSpPr>
        <p:spPr bwMode="auto">
          <a:xfrm>
            <a:off x="5148144" y="5743797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95" y="2824107"/>
            <a:ext cx="2141905" cy="39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3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7620000" cy="623888"/>
          </a:xfrm>
        </p:spPr>
        <p:txBody>
          <a:bodyPr/>
          <a:lstStyle/>
          <a:p>
            <a:r>
              <a:rPr lang="en-US" dirty="0" smtClean="0"/>
              <a:t>Add Encryption/Decryption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00360"/>
            <a:ext cx="4379975" cy="394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9995" y="3234300"/>
            <a:ext cx="5943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853145" y="388437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02" y="620885"/>
            <a:ext cx="21621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 bwMode="auto">
          <a:xfrm>
            <a:off x="8290855" y="3158405"/>
            <a:ext cx="227685" cy="1517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7987275" y="2631950"/>
            <a:ext cx="227685" cy="1517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7873433" y="1930150"/>
            <a:ext cx="113842" cy="227685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MainPage.xaml.cs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704497"/>
            <a:ext cx="889771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partial 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protected override void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OnNavigatedTo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System.Windows.Navigation.NavigationEventArgs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base.OnNavigatedTo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try to receive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from another page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"";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Retrieve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string that is passed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 the navigation URI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NavigationContext.QueryString.TryGetValue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", out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 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put the received data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// continued next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5" y="940874"/>
            <a:ext cx="3035800" cy="8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1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89620"/>
            <a:ext cx="7620000" cy="623888"/>
          </a:xfrm>
        </p:spPr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MainPage.xaml.cs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59"/>
            <a:ext cx="8897710" cy="584335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Encrypt_Click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msg1 = textBox1.Text;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prxyEncrypt.EncryptCompleted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EncryptCompletedEventArgs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prxyEncrypt_EncryptAsync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prxyEncrypt.EncryptAsync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(msg1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 // call encryption service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System.ComponentModel.AsyncCompletedEventArgs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prxyEncrypt_CloseCompleted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prxyEncrypt_EncryptAsync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e.Result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(new Uri("/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decrypt.xaml?msg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textBlock1.Text,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    }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10" y="1303940"/>
            <a:ext cx="1000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0" y="5478165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5179161" y="6388905"/>
            <a:ext cx="2521240" cy="379475"/>
          </a:xfrm>
          <a:prstGeom prst="wedgeRectCallout">
            <a:avLst>
              <a:gd name="adj1" fmla="val -39723"/>
              <a:gd name="adj2" fmla="val -125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Could be a global URI</a:t>
            </a:r>
          </a:p>
        </p:txBody>
      </p:sp>
    </p:spTree>
    <p:extLst>
      <p:ext uri="{BB962C8B-B14F-4D97-AF65-F5344CB8AC3E}">
        <p14:creationId xmlns:p14="http://schemas.microsoft.com/office/powerpoint/2010/main" val="3733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decrypt.xaml.cs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911100"/>
            <a:ext cx="8897710" cy="440191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partial class decrypt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PhoneApplicationPage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decrypt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protected override void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OnNavigatedTo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System.Windows.Navigation.NavigationEventArgs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base.OnNavigatedTo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try to receive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from another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"";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Retrieve the query string values that were passed in the navigation URI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NavigationContext.QueryString.TryGetValue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", out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put the received data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34" y="924464"/>
            <a:ext cx="2637351" cy="68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9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decrypt.xaml.cs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59"/>
            <a:ext cx="8897710" cy="546444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decrypt_Click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textBlock1.Text;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prxyEncrypt.DecryptCompleted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+=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DecryptCompletedEventArgs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prxyEncrypt.DecryptAsync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DecryptCompletedEventArgs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e.Result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"";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(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new Uri("/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MainPage.xaml?msg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  }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34" y="924464"/>
            <a:ext cx="2637351" cy="68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2366470"/>
            <a:ext cx="942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664" y="4946900"/>
            <a:ext cx="952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 bwMode="auto">
          <a:xfrm>
            <a:off x="3433575" y="6367484"/>
            <a:ext cx="2521240" cy="379475"/>
          </a:xfrm>
          <a:prstGeom prst="wedgeRectCallout">
            <a:avLst>
              <a:gd name="adj1" fmla="val -39723"/>
              <a:gd name="adj2" fmla="val -125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Could be a global URI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" y="5554060"/>
            <a:ext cx="8594130" cy="531265"/>
          </a:xfrm>
          <a:prstGeom prst="round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Components /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69288" cy="5486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Common controls:</a:t>
            </a:r>
          </a:p>
          <a:p>
            <a:pPr lvl="1"/>
            <a:r>
              <a:rPr lang="en-US" sz="2400" dirty="0" smtClean="0">
                <a:latin typeface="+mj-lt"/>
              </a:rPr>
              <a:t>Textbox, Checkbox, </a:t>
            </a:r>
            <a:r>
              <a:rPr lang="en-US" sz="2400" dirty="0" err="1" smtClean="0">
                <a:latin typeface="+mj-lt"/>
              </a:rPr>
              <a:t>RadioButton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ComboBox</a:t>
            </a:r>
            <a:r>
              <a:rPr lang="en-US" sz="2400" dirty="0" smtClean="0">
                <a:latin typeface="+mj-lt"/>
              </a:rPr>
              <a:t>, …</a:t>
            </a:r>
          </a:p>
          <a:p>
            <a:pPr lvl="1"/>
            <a:r>
              <a:rPr lang="en-US" sz="2400" dirty="0" err="1" smtClean="0">
                <a:latin typeface="+mj-lt"/>
              </a:rPr>
              <a:t>TabControl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ScrollViewer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ProgressBar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SpeedBar</a:t>
            </a:r>
            <a:r>
              <a:rPr lang="en-US" sz="2400" dirty="0" smtClean="0">
                <a:latin typeface="+mj-lt"/>
              </a:rPr>
              <a:t>, …</a:t>
            </a:r>
          </a:p>
          <a:p>
            <a:r>
              <a:rPr lang="en-US" dirty="0" smtClean="0">
                <a:latin typeface="+mj-lt"/>
              </a:rPr>
              <a:t>Extensible control base classes</a:t>
            </a:r>
          </a:p>
          <a:p>
            <a:r>
              <a:rPr lang="en-US" dirty="0" smtClean="0">
                <a:latin typeface="+mj-lt"/>
              </a:rPr>
              <a:t>Layout controls:</a:t>
            </a:r>
          </a:p>
          <a:p>
            <a:pPr lvl="1"/>
            <a:r>
              <a:rPr lang="en-US" sz="2400" dirty="0" smtClean="0">
                <a:latin typeface="+mj-lt"/>
              </a:rPr>
              <a:t>Grid, </a:t>
            </a:r>
            <a:r>
              <a:rPr lang="en-US" sz="2400" dirty="0" err="1" smtClean="0">
                <a:latin typeface="+mj-lt"/>
              </a:rPr>
              <a:t>StackPanel</a:t>
            </a:r>
            <a:endParaRPr lang="en-US" sz="24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Data controls:</a:t>
            </a:r>
          </a:p>
          <a:p>
            <a:pPr lvl="1"/>
            <a:r>
              <a:rPr lang="en-US" sz="2400" dirty="0" err="1" smtClean="0">
                <a:latin typeface="+mj-lt"/>
              </a:rPr>
              <a:t>DataGrid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TexBlock</a:t>
            </a:r>
            <a:r>
              <a:rPr lang="en-US" sz="2400" dirty="0" smtClean="0">
                <a:latin typeface="+mj-lt"/>
              </a:rPr>
              <a:t>, etc.</a:t>
            </a:r>
          </a:p>
          <a:p>
            <a:r>
              <a:rPr lang="en-US" dirty="0" smtClean="0">
                <a:latin typeface="+mj-lt"/>
              </a:rPr>
              <a:t>Data:</a:t>
            </a:r>
          </a:p>
          <a:p>
            <a:pPr lvl="1"/>
            <a:r>
              <a:rPr lang="en-US" sz="2400" dirty="0" smtClean="0">
                <a:latin typeface="+mj-lt"/>
              </a:rPr>
              <a:t>2-way data binding</a:t>
            </a:r>
          </a:p>
          <a:p>
            <a:pPr lvl="1"/>
            <a:r>
              <a:rPr lang="en-US" sz="2400" dirty="0" smtClean="0">
                <a:latin typeface="+mj-lt"/>
              </a:rPr>
              <a:t>More LINQ support: LINQ to XML</a:t>
            </a:r>
          </a:p>
          <a:p>
            <a:endParaRPr lang="en-US" sz="2400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3788" y="776288"/>
            <a:ext cx="751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Getting Started: http://www.silverlight.net/learn/overview/what-is-silverlight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420210" y="525048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TextBlock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14005" y="525048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TextBlock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07799" y="525048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TextBlock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4004" y="403616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/>
              <a:t>StackPanel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15950" y="297363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Grid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Elbow Connector 12"/>
          <p:cNvCxnSpPr>
            <a:stCxn id="6" idx="0"/>
            <a:endCxn id="11" idx="2"/>
          </p:cNvCxnSpPr>
          <p:nvPr/>
        </p:nvCxnSpPr>
        <p:spPr bwMode="auto">
          <a:xfrm rot="5400000" flipH="1" flipV="1">
            <a:off x="5558635" y="4074108"/>
            <a:ext cx="758950" cy="15937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stCxn id="10" idx="0"/>
            <a:endCxn id="11" idx="2"/>
          </p:cNvCxnSpPr>
          <p:nvPr/>
        </p:nvCxnSpPr>
        <p:spPr bwMode="auto">
          <a:xfrm rot="16200000" flipV="1">
            <a:off x="7152430" y="4074107"/>
            <a:ext cx="758950" cy="15937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0"/>
          </p:cNvCxnSpPr>
          <p:nvPr/>
        </p:nvCxnSpPr>
        <p:spPr bwMode="auto">
          <a:xfrm flipH="1" flipV="1">
            <a:off x="6723305" y="4871004"/>
            <a:ext cx="11703" cy="379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1" idx="0"/>
            <a:endCxn id="12" idx="2"/>
          </p:cNvCxnSpPr>
          <p:nvPr/>
        </p:nvCxnSpPr>
        <p:spPr bwMode="auto">
          <a:xfrm flipV="1">
            <a:off x="6735007" y="3429000"/>
            <a:ext cx="1946" cy="607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209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152400"/>
            <a:ext cx="8062865" cy="623888"/>
          </a:xfrm>
        </p:spPr>
        <p:txBody>
          <a:bodyPr/>
          <a:lstStyle/>
          <a:p>
            <a:r>
              <a:rPr lang="en-US" sz="2800" dirty="0" smtClean="0"/>
              <a:t>How Do We Send Message to Another Real Phone?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0" y="1573433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24" y="1578446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1991570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548818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106066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3314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2740" y="1584851"/>
            <a:ext cx="358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RESTful service call transfer data to the REST service at the given URL;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two </a:t>
            </a:r>
            <a:r>
              <a:rPr lang="en-US" dirty="0" smtClean="0"/>
              <a:t>pages </a:t>
            </a:r>
            <a:r>
              <a:rPr lang="en-US" dirty="0" smtClean="0"/>
              <a:t>are in the same solution and we can use local URL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Another real phone does not have a URL.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9565" y="1041281"/>
            <a:ext cx="8518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(new Uri("/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MainPage.xaml?msg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msg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229072" y="1379835"/>
            <a:ext cx="633143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9" y="4140865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92" y="4112055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3950012" y="4140866"/>
            <a:ext cx="1098436" cy="1750598"/>
            <a:chOff x="3813050" y="4140866"/>
            <a:chExt cx="1098436" cy="175059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13050" y="4140866"/>
              <a:ext cx="1098436" cy="175059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Message Queue Service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3813050" y="498072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813050" y="520840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813050" y="543609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813050" y="566377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ight Arrow 34"/>
          <p:cNvSpPr/>
          <p:nvPr/>
        </p:nvSpPr>
        <p:spPr bwMode="auto">
          <a:xfrm>
            <a:off x="2067465" y="487100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2685780" y="487100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3363570" y="4871004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366034" y="483650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5923282" y="483650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6525177" y="483650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2020520" y="6147495"/>
            <a:ext cx="5207805" cy="620885"/>
          </a:xfrm>
          <a:prstGeom prst="wedgeRoundRectCallout">
            <a:avLst>
              <a:gd name="adj1" fmla="val -6858"/>
              <a:gd name="adj2" fmla="val -776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Take CSE446 or read text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chapter 8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learn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message-based integration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asynchronous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communication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57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152400"/>
            <a:ext cx="8062865" cy="623888"/>
          </a:xfrm>
        </p:spPr>
        <p:txBody>
          <a:bodyPr/>
          <a:lstStyle/>
          <a:p>
            <a:pPr algn="ctr"/>
            <a:r>
              <a:rPr lang="en-US" sz="2800" dirty="0" smtClean="0"/>
              <a:t>If SSL is not supported, then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8" y="3837285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29" y="3808475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3853039" y="4107042"/>
            <a:ext cx="1098436" cy="1750598"/>
            <a:chOff x="3813050" y="4140866"/>
            <a:chExt cx="1098436" cy="175059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13050" y="4140866"/>
              <a:ext cx="1098436" cy="175059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Message Queue Service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3813050" y="498072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813050" y="520840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813050" y="543609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813050" y="566377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ight Arrow 34"/>
          <p:cNvSpPr/>
          <p:nvPr/>
        </p:nvSpPr>
        <p:spPr bwMode="auto">
          <a:xfrm>
            <a:off x="2067464" y="456742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2624712" y="456742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3226607" y="4567424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229071" y="453292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5786319" y="453292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6388214" y="453292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578359" y="1152150"/>
            <a:ext cx="1840447" cy="15179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Encryption Decryption Service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963749" y="1759310"/>
            <a:ext cx="2614610" cy="2049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19364055">
            <a:off x="1545033" y="24853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text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1839780" y="2366470"/>
            <a:ext cx="1821480" cy="1442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 rot="19242654">
            <a:off x="2106593" y="30758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74596" y="51437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52224" y="5037205"/>
            <a:ext cx="1300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Encrypted </a:t>
            </a:r>
            <a:r>
              <a:rPr lang="en-US" dirty="0" smtClean="0"/>
              <a:t>text stored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73565" y="51526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 flipV="1">
            <a:off x="5103265" y="2518261"/>
            <a:ext cx="2200955" cy="12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418806" y="2193457"/>
            <a:ext cx="2720259" cy="1615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 rot="1817697">
            <a:off x="5243223" y="300064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55323">
            <a:off x="6183314" y="252073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text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685800" y="1531625"/>
            <a:ext cx="1153980" cy="735614"/>
          </a:xfrm>
          <a:prstGeom prst="wedgeRoundRectCallout">
            <a:avLst>
              <a:gd name="adj1" fmla="val 62533"/>
              <a:gd name="adj2" fmla="val 9616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SSL is necessary</a:t>
            </a: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968100" y="1446418"/>
            <a:ext cx="1153980" cy="735614"/>
          </a:xfrm>
          <a:prstGeom prst="wedgeRoundRectCallout">
            <a:avLst>
              <a:gd name="adj1" fmla="val -59627"/>
              <a:gd name="adj2" fmla="val 9487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SSL is necessary</a:t>
            </a: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5209329" y="5996432"/>
            <a:ext cx="1153980" cy="735614"/>
          </a:xfrm>
          <a:prstGeom prst="wedgeRoundRectCallout">
            <a:avLst>
              <a:gd name="adj1" fmla="val -105024"/>
              <a:gd name="adj2" fmla="val -104534"/>
              <a:gd name="adj3" fmla="val 16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SSL </a:t>
            </a:r>
            <a:r>
              <a:rPr lang="en-US" dirty="0" smtClean="0">
                <a:solidFill>
                  <a:schemeClr val="bg1"/>
                </a:solidFill>
              </a:rPr>
              <a:t>does not help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56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152400"/>
            <a:ext cx="8062865" cy="623888"/>
          </a:xfrm>
        </p:spPr>
        <p:txBody>
          <a:bodyPr/>
          <a:lstStyle/>
          <a:p>
            <a:pPr algn="ctr"/>
            <a:r>
              <a:rPr lang="en-US" sz="2800" dirty="0" smtClean="0"/>
              <a:t>How are Confidentiality Guaranteed?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2939543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536" y="2910733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3777146" y="3209300"/>
            <a:ext cx="1098436" cy="1750598"/>
            <a:chOff x="3813050" y="4140866"/>
            <a:chExt cx="1098436" cy="175059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13050" y="4140866"/>
              <a:ext cx="1098436" cy="175059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Message Queue Service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3813050" y="498072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813050" y="520840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813050" y="543609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813050" y="566377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ight Arrow 34"/>
          <p:cNvSpPr/>
          <p:nvPr/>
        </p:nvSpPr>
        <p:spPr bwMode="auto">
          <a:xfrm>
            <a:off x="1991571" y="3669683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2548819" y="3669683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3150714" y="3669682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153178" y="3635179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5710426" y="3635179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6312321" y="363517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98703" y="424602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76331" y="4139463"/>
            <a:ext cx="1300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Encrypted </a:t>
            </a:r>
            <a:r>
              <a:rPr lang="en-US" dirty="0" smtClean="0"/>
              <a:t>text stored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97672" y="425490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2565477" y="1468728"/>
            <a:ext cx="1385472" cy="1062530"/>
          </a:xfrm>
          <a:prstGeom prst="wedgeRoundRectCallout">
            <a:avLst>
              <a:gd name="adj1" fmla="val -95077"/>
              <a:gd name="adj2" fmla="val 15653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Built-in encryption/ decryption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5273736" y="1435467"/>
            <a:ext cx="1385472" cy="1062530"/>
          </a:xfrm>
          <a:prstGeom prst="wedgeRoundRectCallout">
            <a:avLst>
              <a:gd name="adj1" fmla="val 74354"/>
              <a:gd name="adj2" fmla="val 17066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Built-in encryption/ decryption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Weather Forecast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953172"/>
            <a:ext cx="8269288" cy="5208048"/>
          </a:xfrm>
        </p:spPr>
        <p:txBody>
          <a:bodyPr/>
          <a:lstStyle/>
          <a:p>
            <a:r>
              <a:rPr lang="en-US" dirty="0" smtClean="0"/>
              <a:t>Microsoft Windows Phone Samples: </a:t>
            </a:r>
            <a:r>
              <a:rPr lang="en-US" dirty="0"/>
              <a:t>h</a:t>
            </a:r>
            <a:r>
              <a:rPr lang="en-US" sz="2400" dirty="0"/>
              <a:t>ttp://go.microsoft.com/fwlink/?LinkID=219604</a:t>
            </a:r>
          </a:p>
          <a:p>
            <a:r>
              <a:rPr lang="en-US" dirty="0" smtClean="0"/>
              <a:t>Download the Weather Forecast Sample: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sample shows how you can call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data from a web service in a Windows Phone application.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uses the </a:t>
            </a:r>
            <a:r>
              <a:rPr lang="en-US" dirty="0" smtClean="0"/>
              <a:t>RESTful service call </a:t>
            </a:r>
            <a:r>
              <a:rPr lang="en-US" dirty="0" err="1" smtClean="0"/>
              <a:t>HttpWebRequest</a:t>
            </a:r>
            <a:r>
              <a:rPr lang="en-US" dirty="0" smtClean="0"/>
              <a:t> </a:t>
            </a:r>
            <a:r>
              <a:rPr lang="en-US" dirty="0"/>
              <a:t>class to make an asynchronous call to a web service that provides weather </a:t>
            </a:r>
            <a:r>
              <a:rPr lang="en-US" dirty="0" smtClean="0"/>
              <a:t>forecast services: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7-day </a:t>
            </a:r>
            <a:r>
              <a:rPr lang="en-US" sz="2400" dirty="0"/>
              <a:t>forecast data downloadable in the format of</a:t>
            </a:r>
            <a:br>
              <a:rPr lang="en-US" sz="2400" dirty="0"/>
            </a:br>
            <a:r>
              <a:rPr lang="en-US" sz="1600" dirty="0"/>
              <a:t>http://forecast.weather.gov/MapClick.php?lat=33.43417&amp;lon=-</a:t>
            </a:r>
            <a:r>
              <a:rPr lang="en-US" sz="1600" dirty="0" smtClean="0"/>
              <a:t>112.05111&amp;FcstType=dwml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30" y="802353"/>
            <a:ext cx="1821708" cy="33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7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z="2000" dirty="0" smtClean="0"/>
              <a:t>Phoenix Seven-Day Weather Data Download: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http</a:t>
            </a:r>
            <a:r>
              <a:rPr lang="en-US" sz="1600" b="0" dirty="0"/>
              <a:t>://forecast.weather.gov/MapClick.php?lat=33.43417&amp;lon=-</a:t>
            </a:r>
            <a:r>
              <a:rPr lang="en-US" sz="1600" b="0" dirty="0" smtClean="0"/>
              <a:t>112.05111&amp;FcstType=dwml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28506"/>
            <a:ext cx="8991600" cy="567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5029200" y="366712"/>
            <a:ext cx="838200" cy="4714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24600" y="381000"/>
            <a:ext cx="914400" cy="4714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76400" y="1981200"/>
            <a:ext cx="1219200" cy="4714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924800" cy="762000"/>
          </a:xfrm>
        </p:spPr>
        <p:txBody>
          <a:bodyPr/>
          <a:lstStyle/>
          <a:p>
            <a:r>
              <a:rPr lang="en-US" sz="3600" dirty="0" smtClean="0"/>
              <a:t>To Get Forecast from the URL</a:t>
            </a:r>
            <a:br>
              <a:rPr lang="en-US" sz="3600" dirty="0" smtClean="0"/>
            </a:br>
            <a:r>
              <a:rPr lang="en-US" sz="1600" b="0" dirty="0"/>
              <a:t>http://forecast.weather.gov/MapClick.php?lat=33.43417&amp;lon=-112.05111&amp;FcstType=dwml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878888" cy="4953000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The operation takes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latitude and longitude as inputs, and obtain 7-day forecast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GetForecast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latitude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longitude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400050" lvl="1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form the URI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UriBuilder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fullUri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UriBuilder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("http://forecast.weather.gov/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MapClick.php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fullUri.Query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latitude + "&amp;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longitude + "&amp;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FcstType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dwml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initialize a 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RESTful style service access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forecastRequest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WebRequest.Create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fullUri.Uri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set up the state object for the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request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ForecastUpdateState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ForecastUpdateState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forecastState.AsyncRequest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start the asynchronous request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forecastRequest.BeginGetResponse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AsyncCallback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HandleForecastResponse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Forecast Response (XML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686800" cy="538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6705600" y="5548057"/>
            <a:ext cx="1905000" cy="915988"/>
          </a:xfrm>
          <a:prstGeom prst="wedgeRoundRectCallout">
            <a:avLst>
              <a:gd name="adj1" fmla="val -84058"/>
              <a:gd name="adj2" fmla="val -530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Text 10.4.5: LINQ to XML Processing</a:t>
            </a:r>
          </a:p>
        </p:txBody>
      </p:sp>
    </p:spTree>
    <p:extLst>
      <p:ext uri="{BB962C8B-B14F-4D97-AF65-F5344CB8AC3E}">
        <p14:creationId xmlns:p14="http://schemas.microsoft.com/office/powerpoint/2010/main" val="15173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 Display the Weather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3124200" cy="580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 bwMode="auto">
          <a:xfrm flipH="1">
            <a:off x="689610" y="2743200"/>
            <a:ext cx="44958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086046" cy="574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 bwMode="auto">
          <a:xfrm>
            <a:off x="4343400" y="2743200"/>
            <a:ext cx="762000" cy="609600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255" y="3429000"/>
            <a:ext cx="6236200" cy="1752600"/>
          </a:xfrm>
        </p:spPr>
        <p:txBody>
          <a:bodyPr/>
          <a:lstStyle/>
          <a:p>
            <a:pPr algn="l"/>
            <a:r>
              <a:rPr lang="en-US" dirty="0" smtClean="0"/>
              <a:t>Developing a Robotics Application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smtClean="0"/>
              <a:t>Web Application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smtClean="0"/>
              <a:t>Phone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EACDDA-044F-44D7-8E2E-44BE8F16948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SimSun" charset="-122"/>
              </a:rPr>
              <a:t>Silverlight Web App 1</a:t>
            </a:r>
            <a:endParaRPr lang="en-US" sz="2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6200" y="12308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hlinkClick r:id="rId3"/>
              </a:rPr>
              <a:t>http://venus.eas.asu.edu/WSRepository/raas/hexcrawler/</a:t>
            </a:r>
            <a:r>
              <a:rPr lang="en-US" b="0" dirty="0" smtClean="0"/>
              <a:t> </a:t>
            </a:r>
            <a:endParaRPr lang="en-US" b="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057400"/>
            <a:ext cx="571600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643500"/>
            <a:ext cx="32766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74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992" y="1076255"/>
            <a:ext cx="7889813" cy="5692125"/>
          </a:xfrm>
        </p:spPr>
        <p:txBody>
          <a:bodyPr/>
          <a:lstStyle/>
          <a:p>
            <a:r>
              <a:rPr lang="en-US" sz="2400" dirty="0" smtClean="0"/>
              <a:t>In addition to the dynamic Graphic classes, Silverlight also supports animation of objects of animation classes.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Linear interpretation</a:t>
            </a:r>
            <a:r>
              <a:rPr lang="en-US" sz="2400" dirty="0" smtClean="0"/>
              <a:t>: The object moves smoothly from </a:t>
            </a:r>
            <a:br>
              <a:rPr lang="en-US" sz="2400" dirty="0" smtClean="0"/>
            </a:br>
            <a:r>
              <a:rPr lang="en-US" sz="2400" dirty="0" smtClean="0"/>
              <a:t>point A to point B</a:t>
            </a:r>
          </a:p>
          <a:p>
            <a:pPr lvl="1"/>
            <a:r>
              <a:rPr lang="en-US" sz="2000" dirty="0" err="1"/>
              <a:t>DoubleAnimation</a:t>
            </a:r>
            <a:endParaRPr lang="en-US" sz="2000" dirty="0"/>
          </a:p>
          <a:p>
            <a:pPr lvl="1"/>
            <a:r>
              <a:rPr lang="en-US" sz="2000" dirty="0" err="1"/>
              <a:t>PointAnimation</a:t>
            </a:r>
            <a:endParaRPr lang="en-US" sz="2000" dirty="0"/>
          </a:p>
          <a:p>
            <a:pPr lvl="1"/>
            <a:r>
              <a:rPr lang="en-US" sz="2000" dirty="0" err="1"/>
              <a:t>ColorAnimation</a:t>
            </a:r>
            <a:endParaRPr lang="en-US" sz="20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Key-frame animation</a:t>
            </a:r>
            <a:r>
              <a:rPr lang="en-US" sz="2400" dirty="0" smtClean="0"/>
              <a:t>: Object jump </a:t>
            </a:r>
            <a:r>
              <a:rPr lang="en-US" sz="2400" dirty="0"/>
              <a:t>from point A to point B</a:t>
            </a:r>
          </a:p>
          <a:p>
            <a:pPr lvl="1"/>
            <a:r>
              <a:rPr lang="en-US" sz="2000" dirty="0" err="1"/>
              <a:t>DoubleAnimationUsingKeyFrames</a:t>
            </a:r>
            <a:endParaRPr lang="en-US" sz="2000" dirty="0"/>
          </a:p>
          <a:p>
            <a:pPr lvl="1"/>
            <a:r>
              <a:rPr lang="en-US" sz="2000" dirty="0" err="1"/>
              <a:t>PointAnimationKeyUsingFrames</a:t>
            </a:r>
            <a:endParaRPr lang="en-US" sz="2000" dirty="0"/>
          </a:p>
          <a:p>
            <a:pPr lvl="1"/>
            <a:r>
              <a:rPr lang="en-US" sz="2000" dirty="0" err="1" smtClean="0"/>
              <a:t>ColorAnimationUsingKeyFrames</a:t>
            </a:r>
            <a:endParaRPr lang="en-US" sz="2000" dirty="0" smtClean="0"/>
          </a:p>
          <a:p>
            <a:pPr lvl="1"/>
            <a:r>
              <a:rPr lang="en-US" sz="2000" dirty="0" err="1" smtClean="0"/>
              <a:t>ObjectAnimationUsingKeyFrames</a:t>
            </a:r>
            <a:endParaRPr lang="en-US" sz="2000" dirty="0" smtClean="0"/>
          </a:p>
          <a:p>
            <a:r>
              <a:rPr lang="en-US" sz="2000" dirty="0" smtClean="0"/>
              <a:t>Each animation can be implemented (coded)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00FF"/>
                </a:solidFill>
              </a:rPr>
              <a:t>XAML</a:t>
            </a:r>
            <a:r>
              <a:rPr lang="en-US" sz="2000" dirty="0" smtClean="0"/>
              <a:t> or 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00FF"/>
                </a:solidFill>
              </a:rPr>
              <a:t>C#</a:t>
            </a:r>
            <a:r>
              <a:rPr lang="en-US" sz="2000" dirty="0" smtClean="0"/>
              <a:t> code behind XAML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EACDDA-044F-44D7-8E2E-44BE8F16948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515" y="13725"/>
            <a:ext cx="7759285" cy="6238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SimSun" charset="-122"/>
              </a:rPr>
              <a:t>Silverlight Web App 2: With Programming Capacity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763885" y="772675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http://venus.eas.asu.edu/WSRepository/RaaS/MazeNav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" y="1158155"/>
            <a:ext cx="879157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28653" y="4397099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Farthest Difference Algorithm</a:t>
            </a:r>
            <a:endParaRPr lang="en-US" sz="1100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6939" y="4520208"/>
            <a:ext cx="3151351" cy="1944591"/>
            <a:chOff x="2446939" y="4520208"/>
            <a:chExt cx="3151351" cy="194459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939" y="4520208"/>
              <a:ext cx="3115765" cy="194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372937" y="4567425"/>
              <a:ext cx="2225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</a:rPr>
                <a:t>Right-Wall-Following Algorithm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App: Change Maze and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1072524"/>
            <a:ext cx="2865351" cy="53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95" y="1072523"/>
            <a:ext cx="2891946" cy="53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60" y="1074658"/>
            <a:ext cx="2878740" cy="539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0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MainPage.xaml</a:t>
            </a:r>
            <a:r>
              <a:rPr lang="en-US" dirty="0" smtClean="0"/>
              <a:t> Defines Phone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28045"/>
            <a:ext cx="8991600" cy="561623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&lt;Grid x:Name="LayoutRoot" Background="Transparent"&gt;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&gt;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Height="Auto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"/&gt;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Height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="*"/&gt; &lt;/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&lt;Grid x:Name="ContentPanel" Margin="12,37,12,0"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ShowGridLines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="True" Height="875"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Grid.RowSpan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="2"&gt;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Content="Forward"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Margin="125,533,0,0"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forwardButton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forwardButton_Click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Content="Left"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Margin="-5,590,0,0"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leftButton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leftButton_Click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Content="Stop"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Margin="125,590,0,0"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stopButton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stopButton_Click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Content="Reverse"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Margin="125,649,0,0"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reverseButton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reverseButton_Click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CheckBox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Content="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CheckBox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Margin="285,522,0,0"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manualControlCheckBox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Checked="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manualControlCheckBox_Click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Content="Autonomous"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Margin="265,649,0,0"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autonomousButton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autonomousButton_Click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TextBox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Margin="-5,643,0,0" Name="textBox1" Text="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TextBox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Width="151"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="18"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Content="Right"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Margin="265,590,0,0"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rightButton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rightButton_Click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&lt;/Grid&gt;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TitlePanel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contains the name of the application and page title--&gt;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x:Name="TitlePanel"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="0" Margin="12,17,0,28"&gt;&lt;/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&lt;Canvas Height="560"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Name="canvas1"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Width="480"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Grid.RowSpan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="2"&gt;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&lt;Image Height="50"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theRobot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Stretch="Fill" Width="50" Source="/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RobotSimulatorForWP;component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/Images/Robot.jpg"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Canvas.Left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="121"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="357"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&lt;/Canvas&gt;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ContentPanel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- place additional content here--&gt;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&lt;/Grid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Buttons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830" y="924465"/>
            <a:ext cx="7893080" cy="591981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forwardButton_Click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("forward");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leftButton_Click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("left");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rightButton_Click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("right");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reverseButton_Click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("reverse");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stopButton_Click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false;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move("stop");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move()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924465"/>
            <a:ext cx="8500240" cy="5692125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public void </a:t>
            </a:r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string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{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Configure the animation in Silverlight to do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                                 // the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correct action based on the motion received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(direction == "stop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motion = direction;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(motion != direction)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{ //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Check if not already going that same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direction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(motion != "stop")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{  //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Check if already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moving; It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moving;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Stop moving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motion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Move in the new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else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{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It is already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stopped 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motion =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Move right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            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// Else: it is already moving the correct direction.  Do nothing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TurnLeft90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409" y="848570"/>
            <a:ext cx="7513606" cy="5919810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private void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turnLeft90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double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originalCompassReading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400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originalCompassReading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crossThreadSensorRead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("compass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double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originalCompassReading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- 90;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0)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360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crossThreadMoveCall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("left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double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400;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while (true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crossThreadSensorRead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("compass");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if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0)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360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differenceInAngles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&gt;= -2)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break;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crossThreadMoveCall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("stop");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wantedAngle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-= 90;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wantedAngle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0)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wantedAngle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360;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Key Down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144" y="772675"/>
            <a:ext cx="7893081" cy="6071038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private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KeyDownHandler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Key.Up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("forward");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Key.Left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("left");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Key.Right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("right");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Key.Down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("reverse");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      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Key Up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392223"/>
            <a:ext cx="7968976" cy="4996682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private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KeyUpHandler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Key.Up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||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Key.Left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||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Key.Down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||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Key.Right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false)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true;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false;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move("stop");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Mouse Click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00360"/>
            <a:ext cx="8991600" cy="5616230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mouseDownClick_Handler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GestureEventArgs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Convert.ToInt32(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e.GetPosition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(null).X);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Convert.ToInt32(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e.GetPosition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(null).Y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This is a WP fix.  When clicking it is offset by +30 on the Y-axis.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-= 30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Make sure the mouse-click occurred inside the "playable" region.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worldSize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&amp;&amp;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worldSize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//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Deplaying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info in textbox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textBox1.Text = "X: "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mouseXPos.ToString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+ ".  Y: "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mouseYPos.ToString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// Determine what "block"/"square" the mouse is in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*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*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toggleBlockNumber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772955" y="5151334"/>
            <a:ext cx="1593795" cy="9866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all event handlers are given here.</a:t>
            </a:r>
          </a:p>
        </p:txBody>
      </p:sp>
    </p:spTree>
    <p:extLst>
      <p:ext uri="{BB962C8B-B14F-4D97-AF65-F5344CB8AC3E}">
        <p14:creationId xmlns:p14="http://schemas.microsoft.com/office/powerpoint/2010/main" val="36601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Phone App to Real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000360"/>
            <a:ext cx="8481418" cy="4828573"/>
          </a:xfrm>
        </p:spPr>
        <p:txBody>
          <a:bodyPr/>
          <a:lstStyle/>
          <a:p>
            <a:r>
              <a:rPr lang="en-US" dirty="0" smtClean="0"/>
              <a:t>Deployment for Testing (Preparation):</a:t>
            </a:r>
          </a:p>
          <a:p>
            <a:pPr lvl="1"/>
            <a:r>
              <a:rPr lang="en-US" sz="2400" dirty="0" smtClean="0"/>
              <a:t>Connect your phone to your computer through USB;</a:t>
            </a:r>
          </a:p>
          <a:p>
            <a:pPr lvl="1"/>
            <a:r>
              <a:rPr lang="en-US" sz="2400" dirty="0" smtClean="0"/>
              <a:t>Your phone should appear in Zune software, assuming that you have installed Zune software;</a:t>
            </a:r>
          </a:p>
          <a:p>
            <a:pPr lvl="1"/>
            <a:r>
              <a:rPr lang="en-US" sz="2400" dirty="0" smtClean="0"/>
              <a:t>See next page for deployment</a:t>
            </a:r>
          </a:p>
          <a:p>
            <a:pPr lvl="1" fontAlgn="ctr"/>
            <a:r>
              <a:rPr lang="en-US" sz="2400" dirty="0" smtClean="0"/>
              <a:t>You may download </a:t>
            </a:r>
            <a:r>
              <a:rPr lang="en-US" sz="2400" dirty="0"/>
              <a:t>Windows Phone Developer Tools </a:t>
            </a:r>
            <a:r>
              <a:rPr lang="en-US" sz="2400" dirty="0" smtClean="0"/>
              <a:t>RTW, instead of using Visual Studio</a:t>
            </a:r>
            <a:endParaRPr lang="en-US" dirty="0"/>
          </a:p>
          <a:p>
            <a:pPr marL="400050" lvl="1" indent="0">
              <a:buNone/>
              <a:tabLst>
                <a:tab pos="346075" algn="l"/>
              </a:tabLst>
            </a:pPr>
            <a:r>
              <a:rPr lang="en-US" dirty="0" smtClean="0"/>
              <a:t>	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www.microsoft.com/en-us/download/details.aspx?id=13890</a:t>
            </a:r>
            <a:endParaRPr lang="en-US" sz="2000" dirty="0" smtClean="0"/>
          </a:p>
          <a:p>
            <a:r>
              <a:rPr lang="en-US" dirty="0" smtClean="0"/>
              <a:t>Commercial Deployment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must register an account at Microsoft App Store. </a:t>
            </a:r>
            <a:endParaRPr lang="en-US" sz="2400" dirty="0" smtClean="0"/>
          </a:p>
          <a:p>
            <a:pPr lvl="1"/>
            <a:r>
              <a:rPr lang="en-US" sz="2400" dirty="0"/>
              <a:t>Free for </a:t>
            </a:r>
            <a:r>
              <a:rPr lang="en-US" sz="2400" dirty="0" err="1">
                <a:solidFill>
                  <a:srgbClr val="0000FF"/>
                </a:solidFill>
              </a:rPr>
              <a:t>DreamSpark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student, and otherwise $99/year</a:t>
            </a:r>
            <a:endParaRPr lang="en-US" sz="2400" dirty="0"/>
          </a:p>
          <a:p>
            <a:pPr lvl="1"/>
            <a:r>
              <a:rPr lang="en-US" sz="2400" dirty="0"/>
              <a:t>MS will make acceptance test before release your apps;</a:t>
            </a:r>
          </a:p>
          <a:p>
            <a:pPr lvl="1"/>
            <a:r>
              <a:rPr lang="en-US" sz="2400" dirty="0"/>
              <a:t>The profit will be shared between you and </a:t>
            </a:r>
            <a:r>
              <a:rPr lang="en-US" sz="2400" dirty="0" smtClean="0"/>
              <a:t>Apps Store;</a:t>
            </a:r>
            <a:endParaRPr lang="en-US" sz="2400" dirty="0"/>
          </a:p>
          <a:p>
            <a:pPr marL="400050" lvl="1" indent="0">
              <a:buNone/>
              <a:tabLst>
                <a:tab pos="346075" algn="l"/>
              </a:tabLs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0" y="152400"/>
            <a:ext cx="7891510" cy="623888"/>
          </a:xfrm>
        </p:spPr>
        <p:txBody>
          <a:bodyPr/>
          <a:lstStyle/>
          <a:p>
            <a:pPr algn="ctr"/>
            <a:r>
              <a:rPr lang="en-US" dirty="0" smtClean="0"/>
              <a:t>Creating a Silverlight Application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55" y="866963"/>
            <a:ext cx="7589500" cy="182148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MainPage.xaml</a:t>
            </a:r>
            <a:r>
              <a:rPr lang="en-US" sz="2400" dirty="0" smtClean="0"/>
              <a:t>: Creating the GUI:</a:t>
            </a:r>
          </a:p>
          <a:p>
            <a:pPr lvl="1"/>
            <a:r>
              <a:rPr lang="en-US" sz="2400" dirty="0" smtClean="0"/>
              <a:t>A canvas for dynamic objects to move around</a:t>
            </a:r>
          </a:p>
          <a:p>
            <a:pPr lvl="1"/>
            <a:r>
              <a:rPr lang="en-US" sz="2400" dirty="0" smtClean="0"/>
              <a:t>Other I/O controls, e.g., textboxes, buttons, and labels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0" y="2234785"/>
            <a:ext cx="6962775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071077" y="4889398"/>
            <a:ext cx="2200955" cy="1669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071077" y="5192977"/>
            <a:ext cx="2349133" cy="1290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071077" y="2612547"/>
            <a:ext cx="4853668" cy="3415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AutoShape 2" descr="data:image/jpeg;base64,/9j/4AAQSkZJRgABAQAAAQABAAD/2wCEAAkGBxQRERQUERQWFRQVFxgXFRYYFRgYGRwYGRcXHhgXHBYZHCgkHBsmHBwbITEjJikrLi4uFx8zODMtNygtLisBCgoKDg0OGxAQGiwlICYsLC80LS8sLiwsLCwsLCwsLDQsLCwsLDQsLCwsLCwsLCwsLSwsLCwsLCwsLCwsLCwsLP/AABEIAOEA4QMBEQACEQEDEQH/xAAcAAEAAgMBAQEAAAAAAAAAAAAABgcDBAUBCAL/xABFEAABAwICBwMJBgUCBQUAAAABAAIDBBEFIQYHEjFBUWETInEUIzJCUoGRoaJicoKSscEIFSQzskNjNIPR0uFEVKPC8f/EABsBAQABBQEAAAAAAAAAAAAAAAAEAQIDBgcF/8QAOREAAgEDAQUECgEDBAMBAAAAAAECAwQRBRIhMUFRBmFxgRMiMpGhscHR4fAUQlLxM0NighYjohX/2gAMAwEAAhEDEQA/ALxQBAEAQBAEAQBAEBjmmaxpc9wa0b3OIAHiSgIbjOtXC6a4NSJXD1YQZPqHd+pAR52t+ab/AIDC6mYHc592j6GuH1KPVu6FL25peLRVRb5GN+lekUp81h9PG37bgT85h+igz1ywhxqLyTf0L1Sl0PTV6SnjRt6WH/lR32ksF/U/cV9DICr0lHGjd0sP/Cf+SWH9z9w9DI8bpTpHEfOYfTSt+w4A/KY/os8NdsJcKnvTX0Keil0MrNbk8P8Ax2FVMQG9zLuH1NaPqU6neW9X2Jp+aLHFrkd7BtbOF1JA8o7Fx9WZpj+v0PqUkoTSnnbI0OY5r2nc5pBB8CEBkQBAEAQBAEAQBAEAQBAEAQBAEAQBAcvSDSKmoY+0qpmRN4XPedbg1gzcfAICtqjWVXYg4swWjIZexqZx3Rv3D0QfEuP2VDur+3tVmrJLu5+4ujFy4GGLVpNVuEmL10tSd/ZMJbGDbMAnh91rfmtXu+1T4W8PN/YzxodSW4RohRUtuwpomkesW7T/AM7rn5rXbjVryv7dR46LcvcjKoRXI7igNt8S4KmSoQBAEyUCqngHGxfRSjqr9vTRPJy2tkNf+dtnfNTrfVLuh/p1H4Zyvcy1wi+KInJqzfTOMmE1s1K+99guLoz0PT7wctgte1VRbq8M963P3f4MUqC5GaHT/EcOOzi9J2sQNvKqfMWyzc3d8djwK2ez1S1u1/65b+j3P98DDKEo8SwtHdJaWvj26SZsg9YA2c37zDm33hegWHXQBAEAQBAEAQBAEAQBAEAQHj3AAkmwGZJ3Ac7oCrdJdaD5pTSYJH5ROcnT2vEzmRwdb2j3fvLDXuKdCDnUeEiqTbwjVwTVqHyeU4tKaypOZDiTG37NvWA5ZN6LS9R7TVKmYW3qrrz/AASYUUuJYMcYaAGgADIACwHgAtVnOU3mTyzNg/StKhAEAQBAEAQBAEAQHhF8juVU2nlAhGO6uYnSeUYfI6iqgbh8ZIYTxDmDcD0y5grY9P7R16GI1vXj8V58/Mwyop8D3BNY01HK2lx2PsnnKOraPMydXWFm8MxzzDVu9pe0buG3Sln5rxRGlFx4lnxyBwDmkEEXBBuCDuII3hSy0/SAIAgCAIAgCAIAgCA1MVxKKlhfNO8RxMF3OPAfuTuAGZKAp2txKs0kkcyAupcLabOdufNY7jz+76I43NreXqeq0rGG/fJ8F9+iL4U3IsDR/AIKGIRU0YY3id7nH2nO4lc6vb+teT26r8uS8CZGKjwOmoRcEAQBAEAQBAEAQBAEAQBAEBqYrhkVVE6KojbJG7e1w+YO8Ecxms9vc1LeaqUpYZa1lYZAInVejji6PbqsKJu5hN5Ke5zLfs/I8dk5noGk65TvEqdTdP4Pw+xFqUnHeuBa2C4vDVwsnp3iSN4u1w+YIOYI4g5he+YjeQBAEAQBAEAQBAauJ4hHTRPmneGRxjae47gP3PADiSAgKajZUaS1PbT7cOFwu8zFuMpB9I8yeJ3NB2RncnxNY1eFlDZjvm+C6d7MtOnteBaFLTMiY1kbQ1jRZrQLADkAuc1q0603Oo8tktLG4yrEVCAIAgCAIAgCAIAgCAIAgCAIAgPHNBBBFwciDutyVYycXlArivopsAndWULTJQSG9XSj1P8Adj5AfLccvR37Q9c/kJUK79fk/wC78/PxIlWljei1MFxaKrgZPTvD45Bdrh8wRwIORHAhbOYTeQBAEAQBAEB4TbegKWxisfpHXGCJxbhdK4do8ZdtIOR4jlyF3byLeVq2pwsaOf6nwX18C+nDaZZdLTtiY1kbQ1jAGtaNwA3ALmdatOrNzm8tk1LHAyrEVCAIAgCAIAgCAIAgCAIAgCAIAgCAIDxzQRYi4ORBVVJp5QK6Y92jtbttBOFVTwJGjPyeU5B4HsfsLb2tv0XQtXV3T9HUfrr4rr49SHUp7O9cC3o3hwBaQQQCCMwQdxB5LYDEfpAEAQBAEBWetvH5XuiwqiP9RVf3XD1IDe9zw2rG/wBkHmFhuK8KFN1JvciqWXg7+jeBx0NNHTwjusGZ4ucfSeepK5XfXs7us6s/8InRiorB01DLggCAIAgONpBpVSUIHlUzYyfRbYueeuw0E262sp9nplzd/wClHK68F72WSnGPExaPaZUVcS2mna54z2CHMfbmGvAuPC6vvNJu7VbVSG7qt6/HmI1Iy4HeXml4QBAEAQBAcjH9JqWhANVM2O/otzc49QxoJI62sp1pp1zdv/0wz38F72Wymo8TWwDTSirnbFPO1z/YcHMcfBrwNr3XWW70i7tY7VSG7qt6+BSM4y4EgXmF4QBAEAQGrimHx1MMkMzdqORpa4dOYPAg5g8CAs1vXnQqxqQeGijSawyL6ssVko6iTB6t13RDbo5D/qQZ93xaOHRw9VdUsLyF3QjVjz49z5ogyjsvBZimFoQBAEBoY7isdHTy1EpsyJhcettzR1JsB1IQFa6r8MfKZsUqheorHEsv6kPqgcgbC32WtWi9ptR9JU/jQe6PHx/BKowwsk/WpmcIAgCAIDh6aaQNw+jlqDYuaLRtPrSOyaPDiegK9HS7J3lxGly4vwXEsnLZWT5bxGvkqJXyzPL5Hm7nHeT+w4ADIAABdSp040oKEFhLkQXv3mOmqHRva+Nxa9pBa5pIII3EEbirpRUouMllMH03q40o/mVE2R1hKw9nMB7YA7wHJwIPjccFzHWtP/h3LjH2XvX28ibTntIlK8gyBAEAQHI0sx1tBSS1DxfYb3W+085Mb7yRfkLlTdOs5XdxGkufHw5ls5bKyfLWL4pLVTPmncXyPN3E/IDkBuA4ALqtCjToU1TprCRBbbeWa0MzmODmktc0gtcCQQRuII3EFZGlJYfAofS+rHSr+Y0YdIfPxERzbszbuyWG7aGfiHLmeuacrO49X2Zb13dV5fImU57SJcvFMoQBAEAQEN1l4M+SFlXTZVVE7toiL3c0ZvYQN4IF7cbEesVsPZ3UP49x6OT9We7wfL7GGtDKyTbRXHWV9JDUx7pG3I9lwyc0+DrhdFIh1kAQBAVdrXmdW1dHhMZOzI7t6ojhEwmwv1s4+IYoeoXatbeVV8lu8eRdGO08E1ijDQGtFgAAANwA3BcnnNzk5S4snI/StKhAEAQBAU3/ABB4gf6SAHLvyuHXJrD/AJ/Fbr2SorZqVfBfVkau+CKaW4kcIC09QGIFtXPB6skW3+KNwA+T3fBax2qoqVtGpzT+D/UZqD34L2WgEsIAgCAqP+ILECIqWAbnufI78Aa1v+bvgty7JUVmpVfcvfvf0I9d8EUmt0Ix4gLM1C4gWV8kV+7NCTb7UZBb9Jf8Vrfaiip2inzi/nu+xmoP1sF+rnpLCAIAgCAFVTwCD6vpP5dilVhpyhmHlVJyF8nxj4Gw/wBsniup6Refy7WNR8eD8V9+JBqR2XgtJekWBAeONt6AqbV2fLKzEMTdmJpexpzyhjtu6EBnvaVpnaq73wt0+9/T6kihHmWAtMJIQBAEAQBAUT/ECw+W054GntfqJH3/AFHxXQOyrX8SS/5fRESv7RVi2YwhAWBqPYTijbcIpCfCwH6kLwe0jSsJeK+Zlo+0fRK5uTAgCAICkP4hGHyilPAxvA8Q4X/ULe+ybXoKi/5fQi1+KKlW1mAICdalWk4vDbgyUnw7Nw/UheL2haVhPPd8zJS9o+j1zMmhAEAQBAEBAtajDT+SYjGO/RztL7cYpCA4fGw/GVtfZW62K0qD4SWV4r8GCvHdktOnmbIxr2m7XAOaeYIuCt7IpkQEX1m4t5JhVXKDZ3ZljDx2pCGAjwLr+5AaGguF+S4fTRWsRE1z/vv7z/qJXKtXuPT3lSfLOF4LcTqaxFHdXnF4QBAEAQBAVRr+wkvp6eoaP7T3Mf8AdkAsT0Dm2/Gtv7J3CjUnRfNZXlxI9dbslGrdyMEBcH8P2EkvqaojINELDzJIe/4AM/MtR7V3KVOFDm3n3bl9TPQW9sulaOSggCAICr9feEmSjhqGi5gkId0ZLYX/ADNYPxLa+ylyo150X/Us+a/BHrx3ZKHK3sjHiAtnUBhJdPPUkd1jBE08C55Dj7wGj861TtVcKNGNFcW8+S/JnoLfkvBaISggCAIAgCA5ukmGiqpJ4D/qxuaOjiO6fc6x9yl2Ff0FxCp0a9xbNZTRqamsWNThNPtHvRXhd/yzZt/w7K62QCboCt9dZ7WKhpP/AHNZG1w5sb6XzcD7lguqvoqM6nRN/ArFZeCXBchk8vJ6AVAEAQBAEAQGpi+Gx1UEkEwvHI0tcPHiORBsR1CkWtxO3qxqw4otksrB8yaYaG1GGyFsrC6K/cmaDsOHDP1Xc2n5ixPT7DUqF5DapvfzXNfvUhyg48TW0Y0XqMQlEdPGSL96Q3DGDm537bzwCyXl9QtKe3VflzfgikYuTwj6b0YwOOhpo6eL0WDNx3ucc3OPifgLDguYX95O7ryqy58ui5E2MdlYOooZcEAQBAa2JULKiKSGUbUcjSxw6Ec+B68Fmt686FRVIPenko1lYPmjTXQmow2V220vgJ83MB3SOAcR6Luh91wun6dqlC9ppxeJc48/8EKcHFnO0c0bqK+QR00ZdnZz8wxg5ufuA+Z4AqRdXlG1ht1ZY+b8EWxi5cD6Z0R0fZh9LHTx57Iu91rbbz6T7dTuHAADguYajfTvK7qy8l0XImwjsrB2FBLwgCAIAgCAICFao3djWYtSbgyp7Zo+zJe3yDV1rT6vpbWnPrFfYgTWJMs9TC0rLT49pjuDxHc0VEluuxcH4sXla3PYsKrXT5tIvpLMkTNcuJwQBAEAQBAEAQAi+9VTaeUDxrQBYCw5JKTk8tg9VAEAQBAEAQAhVTa4A8a0AWAsOQVZSct7ZQ9VpUIAgCAIAgCAICC6Ou7LSeqbwnpWP97RGP2K6X2entWEO7K+JDqr1i1F7ZiKw0hN9KKUcGULnDxL5gV4faJ4sJ+K+Zlo+0TVc1JgQBAEAQBAEAQBAEAQBAEAQBAEAQBAEAQBAEAQBAEAQECDi3SqC3r0RB8Ly/8AaF0Tsu82X/Z/QiVvaLWWxGErHSIbOk9ITufRPaPFrpnH5Lw+0SzYT8vmZaPtImq5qTAgCAIAgCAIAgCAIAgCAIAgCAIAgCAIAgCAIAgCAIAgK/8AS0rgt6tGb9P7v/UfFdE7MLFl/wBn9CHW9otlbEYitNYDezxzB5eDvKIulyyw/wA15Wtw27Cqu75NMvp+0iZLlxOCAIAgCA1sTr46eJ80ztmONu051ibAdBmfBZrehOvUVOmstlG0llmSkqGyxskYbse1r2mxF2uAINjmMirKtOVObhLinh+QTyZVYVCAIAgCAIAgCAIAgCAIAgNHBcYhq4u1p37bNpzb2IzabEWcAf8A9Um6tKttPYqrD4lsZKW9G8oxcEAQBAEBANG/O6U1Ts7QUzWdO82M/qT8F0zs/DYsId+X8SFVfrFsr2jGVtrtb2cFFVj/ANLWRPceTDv+YaFhuKfpaUodU170VTw8kuBvuXIJLDwTz1UKhAEAQFf6dVH8wqIsKgN2lzZa14OTImEEMJ9pxseh2eZts2lUlZUZX9XjjEF1b5/veYJvaeyifMYGgACwAsByA3Ba3OTk23xZmR+laVCAIAgCAIAgCAIAgCAIAgK+wyX+VYnLBJ3aSveZqd5ya2c/3IieF8reDBxy2avD/wDSsY1Yb6lNYkubjyf73mFepLHJlgrWTMEAQBAESKEB1M/1FbitZe4kn7Nh+yC4ix+7srrljS9DbU6fRL343kGTy2WwpRaRvWPhHleGVUIF3GMuYPtss9vzagORq/xTyrDaWW93dmGPPHbj7jifEtJ965ZrFv6C9qR5ZyvB7ydTeYokK8wvCAiGKaycPp5XxPlcZY3FjmNikJ2gbEA7NjnlvXtUNAvasVNRSTWctrgYnVitxycR0kxOujeMNo307Nknt6izJDYejHFn3juDsx4b1PoafYWk07qqpPPsx3rzf+C1ylL2UaeojEopKeeO1qkSGSV5JLpGu9F5J5G4IHQ73FZO1VCpGpCefUxhLkn+SlBrGOZaK1IkBAEAQBAEAQBAEAQBAEAQBAQTXNXQR4a9szQ98hDYWneHjPtARmNkXPW4Bycti7N0qs7xSg8JLf4dPP8AJhrNKJxtEsexWlpIJKmmdWUz2BzHRnaqGMPo7TD6YIsR0ObuCnahZadc15Rp1FCae9P2W/p+7i2Eppb1k71PrTw5xDXySRPJALJIXhwJ4HZBA+K82fZu9W+KUl1TX1L/AE0SbLwTKEBx9MMU8koaie9iyN2z98jZYPzEKfplv/IuqdPq9/gt7LJvEWzU1I4T5PhMJIs6YumPg7Jv0gLq5BJ6gPCEBVGgLfIq/EMNdkGyeUU45xSWuB0Hc95ctN7V2vsXC8H819SRQlyJ8tLJIQHgYL3sLnjbP4q/bljGSh6rCpRunlHLguKsrqYeamcXFueztH+7E63B3pDxy9Fb/pdanqdi7at7Ud3f3NeH7xIs04Syi4sAxmKtp2TwOux497Txa4cHA5LSr20qWtV0qi3r4rqSIyUllHQUUuCAIAgCAIAgCAIAgCAIDBXVbIY3ySuDGMBc5x3ABZKNGdaahBZbKN4WWUXTuk0jxcFwcKWHMt9mIHIHhtyHf+4at/mqei6e0n67+Mn9F+8SKs1JF9NbYADIDcFz2UnJ5ZKDmA2uAbbuiuU5JYTB6rCoQFa6353VDqPDYj36qVrn24MabC45XJd/y1t/ZW0zOVw+W5eL4/veR68uRbtDSthjZGzJrGta3waAAt3IxnQBAVhrapzSVFHi0Y/sPENSB60Lzb32u4Dq5vJRL+1V1bypPmt3jyLoy2XkmUErXta5hDmuAc0jcQRcEdLLk04OEnGS3rcTkftWlQgCA5Wk2BR19NJTzei8ZOG9rh6Lx1B+IuOKmWF7O0rKrDly6roWyjtLBROAY3U6PVz4Z2l0RPnY+Dm+rNGTxt8dxsRlv91aW+r2qqQe/k+j6P8Ae9ESMnTlgv8AwnFIqqFs0Dw+N4uHD5gjeCOIOYXPLm1qW9R06qw0S1JNZRuKOXBAEAQBAEAQBAEAQGKqqWRMc+RwYxoJc5xsABvJJWSnSnVkoQWWyjeCgtPtM5sYnbSUTXGDbAYwCzpn8HuHBo3gHdvP2ehaVpdLTaTrVmtrG98orov3fwREnNzeEW9oHoozDaURCzpHd6Z/tPtuH2RuHvO8labq2oyva23/AErcl3fdkinDZRJF5ZkCAID8yPDQSSAALkncAN5V0IuTwuJQrjVnCcTxaqxR4PYxeZpr+FgQCPZz8ZCurabaK0to0ufPxfEgzltPJcanFoQBAaeMYbHVQSwSi8crCxw6Ebx1G9AVpq0r3wOmwqqPnqMnsifXgJ7pHhce5zRwK0XtNp3o6iuYLdLj4/n5kqjPKwT1amZwgCAICM6d6GxYnBsu7krLmKW2bT7J5sPEe8L1tK1WpY1MrfF8V9u8x1IKSKNw7Fa7AKt0ZGzYgyROzjkbwcD14OGeVjxC3ytb2mrW6lx6Pmn+8iKnKDLv0P07pcRaBG7s5rd6F5G112TueOo94C0TUdFuLN5azH+5fXoSoVFIlK8gyBAEAQBAEAQBAcLSnS2lw5m1USd4i7Im5yO8G8B1Nh1Xo2Gl3F5LFNbur4IslNR4lE6UaX1mNTthja4RudaKmZnc+08+seNzYNAvlmVvtjpttplJzk9+N8n9On1IspubwW5q30BZhsfaSWfVPFnu3hg9hn7nj4LUNZ1mV5LYhugvj3skU6eyTdeAZQgCAICvdbuPObEygpu9U1hDLDeIybH8x7vgH8ltHZrTvS1v5El6seHfL8fYwVp4WCwdDNH2YfRQ0zPUb3zzec3n4rfiKdtAEAQBAV1rX0ek83idEP6ujzcAL9pDntMIGZsCfcXDksNxQhXpSpT4Mqm08o6+jOOxV9NHUQnuvGbTva4ekw9QfjkdxXK76zqWlZ0p8ufVdSdGSkso6ihlwQBAEBx9J9GqfEIuyqGX9h4yew82u4eGYPEFTrDUa1lPbpPxXJlkoKS3lD6X6uKvDnGSMGaBpu2WMHabbcXsGbSOYuOo3Lf9P1u2vFst7Muj5+HUizpuJs6M62qylAZPapjHtm0gHSUb/wAQcViveztrcetD1Jd3D3fbBWNZosvBtbOHz2Ej3U7jwkabX++y4t1NlrNx2avKfsJSXdx9zMyrRZMKDFoJxeCaKUfYka79CvFq2dek8Tg14pmVST4G4o+GVCYBrVmIRQi80rIxze9rR8SVmp21aq8Qg34Io2kRPGdaWHU9wJjM4erC0u+s2b8169t2dvavtR2V3/biY3WiiudJdcdTNdtIwU7D63pyW8SNlvuBPVbLZdmbeliVZ7b9y/f3BhlWb4Ef0a0LrcVk7Szthx79RKSQeZBOcjvD3kL0b3VLWwjstrPKK/dxZGEpF8aG6GU+GR2hG1I4d+Z1tt3Qey3oOl7nNaBqWrVr6Xr7orglw/LJUKaiSNeWZAgCAIDnaQYzHRU8k8xsxgvbi4+q0dSclKsrSpdVo0ocX8EWykorLIZqkwOWsqJcYrR3pCRTNO5rN1wOQFmj3niuqWttC2pRpQ4L9z5kGTy8lvKQUCAIAgCAFAU5j9E/R6tNVC1zsNqnf1EbRfsZCcngcBc5e9vsrydX0uN9Rwt01wf08GZKc9lliUlSyVjZI3B7HgOa4G4IO4grmdWlKlNwmsNExPJlWMqEAQBAFXIIfpJq1oa27jH2MhzMkNmEkm5Lm22XE8Ta/Ve1Za/d23q52o9Hv+PExSpRZWuNal6uO5ppY5xyPmn/AAJLfqWz23ai1qbqqcfiv3yMLoNcCH1+hlfCbSUk/i2Mvb+dlx817FLUrSqswqR9+PgzG4SXI1DW1cP+pUR/ikb+6y+joT5RfuKbwMSq5d0tRJ+OR37p6KhDjGK8kMsz0eildOR2dJUO2vWMTw3nm9wAHvKsqX9rSXrVIrzXyK7EnyJbg2pyulsZ3R07eNz2j/ysy+oLyLjtNZ0/9PMn3bl739i9UZPiWLo5qpoaWzpGmpk5ygbHuiGVvvbS1u87SXVfdT9Rd3H3/bBmjRiuJO2tAFhkBuC1+UnJ5ZlPVQqEAQBAY6mobGxz5HBrGguc5xsAALkkncFfTpyqSUYrLZRvBU8Ecmk2ICwczDKV187jtHf9x+lvUldL0fSo2NL1vbfF/REOpPaZeVPA2NrWMAa1oDWgZAAbgF7BjMiAIAgCAIAgNevo2TxvilaHxvBa9pFwQeCAp+aObRqfZdtzYTM/uuzc6ncTuPTpx3jO9/C1nRo3sduG6a+Pc/ozLTqbPgWRSVTJWNkicHseLtc03BB4grnVWlOlNwmsNciWnngZljKhAEAQBAEAQBVUmuDACOUnxYCoAgCAIAgCAIDFU1DY2OfI4MY0FznONgAN5JO4K+nTlUkoQWW+RRvBU9bW1GktT5LSbUWHxOBmmItt23Ej/Fng53ADomjaLGzj6Spvm/8A57l39X5LviVKm1uXAubAMEhooGQU7AyNgy5k8XE8Sea98xHRQBAEAQBAEAQBAa+IUUc8b4pmB8bwWuaRcEFAU9iODVmjsjpaQOqcNc68kJN3xX3kH/7biPS5rytT0mjfR37pLg/v1RfCo4k50b0jp6+LtaZ4cPWacntPJzeB+R4Ernd7YVrSexVXnyfgyZGSlwOsoRcEAQBAEAQBAEAQBAEAQBAEBy9IdIKehiMtTIGN3Ab3OPstaMyf03mwUuzsa13U2KUc/JeJbKSissrWCnrtJpRcOpsMY6/V9j9bvpb1OZ6Jpej0rGOeM3xf2Ik6jkXPgOCw0UDYKZgZG3cOJPEk8Sea9cxnRQBAEAQBAEAQBAEAQHjm3FjmDvQFX6V6rnNlNZg8nktSLkxjKN9945NvyILTyWKvQp14OFWKaKptb0c/CNZZhk8mxiF1LOMu02T2butt7R1F29QtM1DsxOPr2zyv7Xx8upIhW/uLCpqlkrA+NzXscLtc1wc0jmCMitVqUp05bM00+jM6eTKsZUIAgCAIAgCAIAgCAx1FQ2NpfI5rGNF3OcQ1oA4knIBX06cqklGCbfRFG8Fc6Ra1G7fk+FxGrndkHBriwHoBm/5DqVtOn9mak8TuXsrouP4MM6y5GTRnVZNVSirxyQyyHNsF+6BwDrZAfZbkt0t7elbwUKUcIjNt8S3KeBsbQxjQ1rRZrQLAAcAAsxQyIAgCAIAgCAIAgCAIAgCAIDmY9gFPWxmOqibI08xmOrXbwfBAVjXarKuhc6XBKtzL5mCQ5H4gtd+Ie9RrmzoXK2a0U/n7y5Sa4Go3WVV0JDMXoHs/3YhkfBrjsn3P9y1i67KQe+3njuf3X2M0a/UleEawcPqfQqWNdu2ZPNG/Lv2B9xK1+40O9o8aba6rf8jKqkXzJLG8OALSCDuINx8V5coSi8NYL8n6VpUIAgCA8e4AXJAA3k5D4q6MXJ4SyUI3i+n2H01+0qoy4erGe0dflZl7e+y9O30W9r+zTaXV7vmWOpFcyHVGtWerd2WE0Ukrj68gvb8DDYeJctgteyiTzcTz3R+7+xilX6Gaj1ZYjiT2yYzVFrL3EDCCR+EDYYeFwCVs9tZW9ssUoJfP3mGUnLiWfozonSYezYpYms5vPee7xecypRadtAEAQBAEAQBAEAQBAEAQBAEAQBAEBjnga9pa9oc07w4Aj4FAQ3G9VeGVRJNOInH1oiWZ89kZfJARSXUgYiTQ4hPCTz/6xlqx1KUKixOKfishNoxO0I0ghHmcRbJbdtuJP/yNcoVTSLKbzKlH5fIvVSS5mM4XpQw27WF/XzFv8AVHloGnv/b+L+5X0s+p4cM0pcbdpEzr/T2/wKR0CwX+38X9x6WfU/Y0L0imymxBkYv6j7G3PzbAs8NIsob1SXz+ZR1JdT9xakZJiDXYjLKelyfzSOP6KdTpU6e6EUvBYLW2yUYLqhwynsTCZnDjK7aH5RZvyWQoTako44m7MTGsaODWho+AQGdAEAQBAEAQBAEAQBAEAQBAEAQBAEAQBAEAQBAEB4gCA9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RERQUERQWFRQVFxgXFRYYFRgYGRwYGRcXHhgXHBYZHCgkHBsmHBwbITEjJikrLi4uFx8zODMtNygtLisBCgoKDg0OGxAQGiwlICYsLC80LS8sLiwsLCwsLCwsLDQsLCwsLDQsLCwsLCwsLCwsLSwsLCwsLCwsLCwsLCwsLP/AABEIAOEA4QMBEQACEQEDEQH/xAAcAAEAAgMBAQEAAAAAAAAAAAAABgcDBAUBCAL/xABFEAABAwICBwMJBgUCBQUAAAABAAIDBBEFIQYHEjFBUWETInEUIzJCUoGRoaJicoKSscEIFSQzskNjNIPR0uFEVKPC8f/EABsBAQABBQEAAAAAAAAAAAAAAAAEAQIDBgcF/8QAOREAAgEDAQUECgEDBAMBAAAAAAECAwQRBRIhMUFRBmFxgRMiMpGhscHR4fAUQlLxM0NighYjohX/2gAMAwEAAhEDEQA/ALxQBAEAQBAEAQBAEBjmmaxpc9wa0b3OIAHiSgIbjOtXC6a4NSJXD1YQZPqHd+pAR52t+ab/AIDC6mYHc592j6GuH1KPVu6FL25peLRVRb5GN+lekUp81h9PG37bgT85h+igz1ywhxqLyTf0L1Sl0PTV6SnjRt6WH/lR32ksF/U/cV9DICr0lHGjd0sP/Cf+SWH9z9w9DI8bpTpHEfOYfTSt+w4A/KY/os8NdsJcKnvTX0Keil0MrNbk8P8Ax2FVMQG9zLuH1NaPqU6neW9X2Jp+aLHFrkd7BtbOF1JA8o7Fx9WZpj+v0PqUkoTSnnbI0OY5r2nc5pBB8CEBkQBAEAQBAEAQBAEAQBAEAQBAEAQBAcvSDSKmoY+0qpmRN4XPedbg1gzcfAICtqjWVXYg4swWjIZexqZx3Rv3D0QfEuP2VDur+3tVmrJLu5+4ujFy4GGLVpNVuEmL10tSd/ZMJbGDbMAnh91rfmtXu+1T4W8PN/YzxodSW4RohRUtuwpomkesW7T/AM7rn5rXbjVryv7dR46LcvcjKoRXI7igNt8S4KmSoQBAEyUCqngHGxfRSjqr9vTRPJy2tkNf+dtnfNTrfVLuh/p1H4Zyvcy1wi+KInJqzfTOMmE1s1K+99guLoz0PT7wctgte1VRbq8M963P3f4MUqC5GaHT/EcOOzi9J2sQNvKqfMWyzc3d8djwK2ez1S1u1/65b+j3P98DDKEo8SwtHdJaWvj26SZsg9YA2c37zDm33hegWHXQBAEAQBAEAQBAEAQBAEAQHj3AAkmwGZJ3Ac7oCrdJdaD5pTSYJH5ROcnT2vEzmRwdb2j3fvLDXuKdCDnUeEiqTbwjVwTVqHyeU4tKaypOZDiTG37NvWA5ZN6LS9R7TVKmYW3qrrz/AASYUUuJYMcYaAGgADIACwHgAtVnOU3mTyzNg/StKhAEAQBAEAQBAEAQHhF8juVU2nlAhGO6uYnSeUYfI6iqgbh8ZIYTxDmDcD0y5grY9P7R16GI1vXj8V58/Mwyop8D3BNY01HK2lx2PsnnKOraPMydXWFm8MxzzDVu9pe0buG3Sln5rxRGlFx4lnxyBwDmkEEXBBuCDuII3hSy0/SAIAgCAIAgCAIAgCA1MVxKKlhfNO8RxMF3OPAfuTuAGZKAp2txKs0kkcyAupcLabOdufNY7jz+76I43NreXqeq0rGG/fJ8F9+iL4U3IsDR/AIKGIRU0YY3id7nH2nO4lc6vb+teT26r8uS8CZGKjwOmoRcEAQBAEAQBAEAQBAEAQBAEBqYrhkVVE6KojbJG7e1w+YO8Ecxms9vc1LeaqUpYZa1lYZAInVejji6PbqsKJu5hN5Ke5zLfs/I8dk5noGk65TvEqdTdP4Pw+xFqUnHeuBa2C4vDVwsnp3iSN4u1w+YIOYI4g5he+YjeQBAEAQBAEAQBAauJ4hHTRPmneGRxjae47gP3PADiSAgKajZUaS1PbT7cOFwu8zFuMpB9I8yeJ3NB2RncnxNY1eFlDZjvm+C6d7MtOnteBaFLTMiY1kbQ1jRZrQLADkAuc1q0603Oo8tktLG4yrEVCAIAgCAIAgCAIAgCAIAgCAIAgPHNBBBFwciDutyVYycXlArivopsAndWULTJQSG9XSj1P8Adj5AfLccvR37Q9c/kJUK79fk/wC78/PxIlWljei1MFxaKrgZPTvD45Bdrh8wRwIORHAhbOYTeQBAEAQBAEB4TbegKWxisfpHXGCJxbhdK4do8ZdtIOR4jlyF3byLeVq2pwsaOf6nwX18C+nDaZZdLTtiY1kbQ1jAGtaNwA3ALmdatOrNzm8tk1LHAyrEVCAIAgCAIAgCAIAgCAIAgCAIAgCAIDxzQRYi4ORBVVJp5QK6Y92jtbttBOFVTwJGjPyeU5B4HsfsLb2tv0XQtXV3T9HUfrr4rr49SHUp7O9cC3o3hwBaQQQCCMwQdxB5LYDEfpAEAQBAEBWetvH5XuiwqiP9RVf3XD1IDe9zw2rG/wBkHmFhuK8KFN1JvciqWXg7+jeBx0NNHTwjusGZ4ucfSeepK5XfXs7us6s/8InRiorB01DLggCAIAgONpBpVSUIHlUzYyfRbYueeuw0E262sp9nplzd/wClHK68F72WSnGPExaPaZUVcS2mna54z2CHMfbmGvAuPC6vvNJu7VbVSG7qt6/HmI1Iy4HeXml4QBAEAQBAcjH9JqWhANVM2O/otzc49QxoJI62sp1pp1zdv/0wz38F72Wymo8TWwDTSirnbFPO1z/YcHMcfBrwNr3XWW70i7tY7VSG7qt6+BSM4y4EgXmF4QBAEAQGrimHx1MMkMzdqORpa4dOYPAg5g8CAs1vXnQqxqQeGijSawyL6ssVko6iTB6t13RDbo5D/qQZ93xaOHRw9VdUsLyF3QjVjz49z5ogyjsvBZimFoQBAEBoY7isdHTy1EpsyJhcettzR1JsB1IQFa6r8MfKZsUqheorHEsv6kPqgcgbC32WtWi9ptR9JU/jQe6PHx/BKowwsk/WpmcIAgCAIDh6aaQNw+jlqDYuaLRtPrSOyaPDiegK9HS7J3lxGly4vwXEsnLZWT5bxGvkqJXyzPL5Hm7nHeT+w4ADIAABdSp040oKEFhLkQXv3mOmqHRva+Nxa9pBa5pIII3EEbirpRUouMllMH03q40o/mVE2R1hKw9nMB7YA7wHJwIPjccFzHWtP/h3LjH2XvX28ibTntIlK8gyBAEAQHI0sx1tBSS1DxfYb3W+085Mb7yRfkLlTdOs5XdxGkufHw5ls5bKyfLWL4pLVTPmncXyPN3E/IDkBuA4ALqtCjToU1TprCRBbbeWa0MzmODmktc0gtcCQQRuII3EFZGlJYfAofS+rHSr+Y0YdIfPxERzbszbuyWG7aGfiHLmeuacrO49X2Zb13dV5fImU57SJcvFMoQBAEAQEN1l4M+SFlXTZVVE7toiL3c0ZvYQN4IF7cbEesVsPZ3UP49x6OT9We7wfL7GGtDKyTbRXHWV9JDUx7pG3I9lwyc0+DrhdFIh1kAQBAVdrXmdW1dHhMZOzI7t6ojhEwmwv1s4+IYoeoXatbeVV8lu8eRdGO08E1ijDQGtFgAAANwA3BcnnNzk5S4snI/StKhAEAQBAU3/ABB4gf6SAHLvyuHXJrD/AJ/Fbr2SorZqVfBfVkau+CKaW4kcIC09QGIFtXPB6skW3+KNwA+T3fBax2qoqVtGpzT+D/UZqD34L2WgEsIAgCAqP+ILECIqWAbnufI78Aa1v+bvgty7JUVmpVfcvfvf0I9d8EUmt0Ix4gLM1C4gWV8kV+7NCTb7UZBb9Jf8Vrfaiip2inzi/nu+xmoP1sF+rnpLCAIAgCAFVTwCD6vpP5dilVhpyhmHlVJyF8nxj4Gw/wBsniup6Refy7WNR8eD8V9+JBqR2XgtJekWBAeONt6AqbV2fLKzEMTdmJpexpzyhjtu6EBnvaVpnaq73wt0+9/T6kihHmWAtMJIQBAEAQBAUT/ECw+W054GntfqJH3/AFHxXQOyrX8SS/5fRESv7RVi2YwhAWBqPYTijbcIpCfCwH6kLwe0jSsJeK+Zlo+0fRK5uTAgCAICkP4hGHyilPAxvA8Q4X/ULe+ybXoKi/5fQi1+KKlW1mAICdalWk4vDbgyUnw7Nw/UheL2haVhPPd8zJS9o+j1zMmhAEAQBAEBAtajDT+SYjGO/RztL7cYpCA4fGw/GVtfZW62K0qD4SWV4r8GCvHdktOnmbIxr2m7XAOaeYIuCt7IpkQEX1m4t5JhVXKDZ3ZljDx2pCGAjwLr+5AaGguF+S4fTRWsRE1z/vv7z/qJXKtXuPT3lSfLOF4LcTqaxFHdXnF4QBAEAQBAVRr+wkvp6eoaP7T3Mf8AdkAsT0Dm2/Gtv7J3CjUnRfNZXlxI9dbslGrdyMEBcH8P2EkvqaojINELDzJIe/4AM/MtR7V3KVOFDm3n3bl9TPQW9sulaOSggCAICr9feEmSjhqGi5gkId0ZLYX/ADNYPxLa+ylyo150X/Us+a/BHrx3ZKHK3sjHiAtnUBhJdPPUkd1jBE08C55Dj7wGj861TtVcKNGNFcW8+S/JnoLfkvBaISggCAIAgCA5ukmGiqpJ4D/qxuaOjiO6fc6x9yl2Ff0FxCp0a9xbNZTRqamsWNThNPtHvRXhd/yzZt/w7K62QCboCt9dZ7WKhpP/AHNZG1w5sb6XzcD7lguqvoqM6nRN/ArFZeCXBchk8vJ6AVAEAQBAEAQGpi+Gx1UEkEwvHI0tcPHiORBsR1CkWtxO3qxqw4otksrB8yaYaG1GGyFsrC6K/cmaDsOHDP1Xc2n5ixPT7DUqF5DapvfzXNfvUhyg48TW0Y0XqMQlEdPGSL96Q3DGDm537bzwCyXl9QtKe3VflzfgikYuTwj6b0YwOOhpo6eL0WDNx3ucc3OPifgLDguYX95O7ryqy58ui5E2MdlYOooZcEAQBAa2JULKiKSGUbUcjSxw6Ec+B68Fmt686FRVIPenko1lYPmjTXQmow2V220vgJ83MB3SOAcR6Luh91wun6dqlC9ppxeJc48/8EKcHFnO0c0bqK+QR00ZdnZz8wxg5ufuA+Z4AqRdXlG1ht1ZY+b8EWxi5cD6Z0R0fZh9LHTx57Iu91rbbz6T7dTuHAADguYajfTvK7qy8l0XImwjsrB2FBLwgCAIAgCAICFao3djWYtSbgyp7Zo+zJe3yDV1rT6vpbWnPrFfYgTWJMs9TC0rLT49pjuDxHc0VEluuxcH4sXla3PYsKrXT5tIvpLMkTNcuJwQBAEAQBAEAQAi+9VTaeUDxrQBYCw5JKTk8tg9VAEAQBAEAQAhVTa4A8a0AWAsOQVZSct7ZQ9VpUIAgCAIAgCAICC6Ou7LSeqbwnpWP97RGP2K6X2entWEO7K+JDqr1i1F7ZiKw0hN9KKUcGULnDxL5gV4faJ4sJ+K+Zlo+0TVc1JgQBAEAQBAEAQBAEAQBAEAQBAEAQBAEAQBAEAQBAEAQECDi3SqC3r0RB8Ly/8AaF0Tsu82X/Z/QiVvaLWWxGErHSIbOk9ITufRPaPFrpnH5Lw+0SzYT8vmZaPtImq5qTAgCAIAgCAIAgCAIAgCAIAgCAIAgCAIAgCAIAgCAIAgK/8AS0rgt6tGb9P7v/UfFdE7MLFl/wBn9CHW9otlbEYitNYDezxzB5eDvKIulyyw/wA15Wtw27Cqu75NMvp+0iZLlxOCAIAgCA1sTr46eJ80ztmONu051ibAdBmfBZrehOvUVOmstlG0llmSkqGyxskYbse1r2mxF2uAINjmMirKtOVObhLinh+QTyZVYVCAIAgCAIAgCAIAgCAIAgNHBcYhq4u1p37bNpzb2IzabEWcAf8A9Um6tKttPYqrD4lsZKW9G8oxcEAQBAEBANG/O6U1Ts7QUzWdO82M/qT8F0zs/DYsId+X8SFVfrFsr2jGVtrtb2cFFVj/ANLWRPceTDv+YaFhuKfpaUodU170VTw8kuBvuXIJLDwTz1UKhAEAQFf6dVH8wqIsKgN2lzZa14OTImEEMJ9pxseh2eZts2lUlZUZX9XjjEF1b5/veYJvaeyifMYGgACwAsByA3Ba3OTk23xZmR+laVCAIAgCAIAgCAIAgCAIAgK+wyX+VYnLBJ3aSveZqd5ya2c/3IieF8reDBxy2avD/wDSsY1Yb6lNYkubjyf73mFepLHJlgrWTMEAQBAESKEB1M/1FbitZe4kn7Nh+yC4ix+7srrljS9DbU6fRL343kGTy2WwpRaRvWPhHleGVUIF3GMuYPtss9vzagORq/xTyrDaWW93dmGPPHbj7jifEtJ965ZrFv6C9qR5ZyvB7ydTeYokK8wvCAiGKaycPp5XxPlcZY3FjmNikJ2gbEA7NjnlvXtUNAvasVNRSTWctrgYnVitxycR0kxOujeMNo307Nknt6izJDYejHFn3juDsx4b1PoafYWk07qqpPPsx3rzf+C1ylL2UaeojEopKeeO1qkSGSV5JLpGu9F5J5G4IHQ73FZO1VCpGpCefUxhLkn+SlBrGOZaK1IkBAEAQBAEAQBAEAQBAEAQBAQTXNXQR4a9szQ98hDYWneHjPtARmNkXPW4Bycti7N0qs7xSg8JLf4dPP8AJhrNKJxtEsexWlpIJKmmdWUz2BzHRnaqGMPo7TD6YIsR0ObuCnahZadc15Rp1FCae9P2W/p+7i2Eppb1k71PrTw5xDXySRPJALJIXhwJ4HZBA+K82fZu9W+KUl1TX1L/AE0SbLwTKEBx9MMU8koaie9iyN2z98jZYPzEKfplv/IuqdPq9/gt7LJvEWzU1I4T5PhMJIs6YumPg7Jv0gLq5BJ6gPCEBVGgLfIq/EMNdkGyeUU45xSWuB0Hc95ctN7V2vsXC8H819SRQlyJ8tLJIQHgYL3sLnjbP4q/bljGSh6rCpRunlHLguKsrqYeamcXFueztH+7E63B3pDxy9Fb/pdanqdi7at7Ud3f3NeH7xIs04Syi4sAxmKtp2TwOux497Txa4cHA5LSr20qWtV0qi3r4rqSIyUllHQUUuCAIAgCAIAgCAIAgCAIDBXVbIY3ySuDGMBc5x3ABZKNGdaahBZbKN4WWUXTuk0jxcFwcKWHMt9mIHIHhtyHf+4at/mqei6e0n67+Mn9F+8SKs1JF9NbYADIDcFz2UnJ5ZKDmA2uAbbuiuU5JYTB6rCoQFa6353VDqPDYj36qVrn24MabC45XJd/y1t/ZW0zOVw+W5eL4/veR68uRbtDSthjZGzJrGta3waAAt3IxnQBAVhrapzSVFHi0Y/sPENSB60Lzb32u4Dq5vJRL+1V1bypPmt3jyLoy2XkmUErXta5hDmuAc0jcQRcEdLLk04OEnGS3rcTkftWlQgCA5Wk2BR19NJTzei8ZOG9rh6Lx1B+IuOKmWF7O0rKrDly6roWyjtLBROAY3U6PVz4Z2l0RPnY+Dm+rNGTxt8dxsRlv91aW+r2qqQe/k+j6P8Ae9ESMnTlgv8AwnFIqqFs0Dw+N4uHD5gjeCOIOYXPLm1qW9R06qw0S1JNZRuKOXBAEAQBAEAQBAEAQGKqqWRMc+RwYxoJc5xsABvJJWSnSnVkoQWWyjeCgtPtM5sYnbSUTXGDbAYwCzpn8HuHBo3gHdvP2ehaVpdLTaTrVmtrG98orov3fwREnNzeEW9oHoozDaURCzpHd6Z/tPtuH2RuHvO8labq2oyva23/AErcl3fdkinDZRJF5ZkCAID8yPDQSSAALkncAN5V0IuTwuJQrjVnCcTxaqxR4PYxeZpr+FgQCPZz8ZCurabaK0to0ufPxfEgzltPJcanFoQBAaeMYbHVQSwSi8crCxw6Ebx1G9AVpq0r3wOmwqqPnqMnsifXgJ7pHhce5zRwK0XtNp3o6iuYLdLj4/n5kqjPKwT1amZwgCAICM6d6GxYnBsu7krLmKW2bT7J5sPEe8L1tK1WpY1MrfF8V9u8x1IKSKNw7Fa7AKt0ZGzYgyROzjkbwcD14OGeVjxC3ytb2mrW6lx6Pmn+8iKnKDLv0P07pcRaBG7s5rd6F5G112TueOo94C0TUdFuLN5azH+5fXoSoVFIlK8gyBAEAQBAEAQBAcLSnS2lw5m1USd4i7Im5yO8G8B1Nh1Xo2Gl3F5LFNbur4IslNR4lE6UaX1mNTthja4RudaKmZnc+08+seNzYNAvlmVvtjpttplJzk9+N8n9On1IspubwW5q30BZhsfaSWfVPFnu3hg9hn7nj4LUNZ1mV5LYhugvj3skU6eyTdeAZQgCAICvdbuPObEygpu9U1hDLDeIybH8x7vgH8ltHZrTvS1v5El6seHfL8fYwVp4WCwdDNH2YfRQ0zPUb3zzec3n4rfiKdtAEAQBAV1rX0ek83idEP6ujzcAL9pDntMIGZsCfcXDksNxQhXpSpT4Mqm08o6+jOOxV9NHUQnuvGbTva4ekw9QfjkdxXK76zqWlZ0p8ufVdSdGSkso6ihlwQBAEBx9J9GqfEIuyqGX9h4yew82u4eGYPEFTrDUa1lPbpPxXJlkoKS3lD6X6uKvDnGSMGaBpu2WMHabbcXsGbSOYuOo3Lf9P1u2vFst7Muj5+HUizpuJs6M62qylAZPapjHtm0gHSUb/wAQcViveztrcetD1Jd3D3fbBWNZosvBtbOHz2Ej3U7jwkabX++y4t1NlrNx2avKfsJSXdx9zMyrRZMKDFoJxeCaKUfYka79CvFq2dek8Tg14pmVST4G4o+GVCYBrVmIRQi80rIxze9rR8SVmp21aq8Qg34Io2kRPGdaWHU9wJjM4erC0u+s2b8169t2dvavtR2V3/biY3WiiudJdcdTNdtIwU7D63pyW8SNlvuBPVbLZdmbeliVZ7b9y/f3BhlWb4Ef0a0LrcVk7Szthx79RKSQeZBOcjvD3kL0b3VLWwjstrPKK/dxZGEpF8aG6GU+GR2hG1I4d+Z1tt3Qey3oOl7nNaBqWrVr6Xr7orglw/LJUKaiSNeWZAgCAIDnaQYzHRU8k8xsxgvbi4+q0dSclKsrSpdVo0ocX8EWykorLIZqkwOWsqJcYrR3pCRTNO5rN1wOQFmj3niuqWttC2pRpQ4L9z5kGTy8lvKQUCAIAgCAFAU5j9E/R6tNVC1zsNqnf1EbRfsZCcngcBc5e9vsrydX0uN9Rwt01wf08GZKc9lliUlSyVjZI3B7HgOa4G4IO4grmdWlKlNwmsNExPJlWMqEAQBAFXIIfpJq1oa27jH2MhzMkNmEkm5Lm22XE8Ta/Ve1Za/d23q52o9Hv+PExSpRZWuNal6uO5ppY5xyPmn/AAJLfqWz23ai1qbqqcfiv3yMLoNcCH1+hlfCbSUk/i2Mvb+dlx817FLUrSqswqR9+PgzG4SXI1DW1cP+pUR/ikb+6y+joT5RfuKbwMSq5d0tRJ+OR37p6KhDjGK8kMsz0eildOR2dJUO2vWMTw3nm9wAHvKsqX9rSXrVIrzXyK7EnyJbg2pyulsZ3R07eNz2j/ysy+oLyLjtNZ0/9PMn3bl739i9UZPiWLo5qpoaWzpGmpk5ygbHuiGVvvbS1u87SXVfdT9Rd3H3/bBmjRiuJO2tAFhkBuC1+UnJ5ZlPVQqEAQBAY6mobGxz5HBrGguc5xsAALkkncFfTpyqSUYrLZRvBU8Ecmk2ICwczDKV187jtHf9x+lvUldL0fSo2NL1vbfF/REOpPaZeVPA2NrWMAa1oDWgZAAbgF7BjMiAIAgCAIAgNevo2TxvilaHxvBa9pFwQeCAp+aObRqfZdtzYTM/uuzc6ncTuPTpx3jO9/C1nRo3sduG6a+Pc/ozLTqbPgWRSVTJWNkicHseLtc03BB4grnVWlOlNwmsNciWnngZljKhAEAQBAEAQBVUmuDACOUnxYCoAgCAIAgCAIDFU1DY2OfI4MY0FznONgAN5JO4K+nTlUkoQWW+RRvBU9bW1GktT5LSbUWHxOBmmItt23Ej/Fng53ADomjaLGzj6Spvm/8A57l39X5LviVKm1uXAubAMEhooGQU7AyNgy5k8XE8Sea98xHRQBAEAQBAEAQBAa+IUUc8b4pmB8bwWuaRcEFAU9iODVmjsjpaQOqcNc68kJN3xX3kH/7biPS5rytT0mjfR37pLg/v1RfCo4k50b0jp6+LtaZ4cPWacntPJzeB+R4Ernd7YVrSexVXnyfgyZGSlwOsoRcEAQBAEAQBAEAQBAEAQBAEBy9IdIKehiMtTIGN3Ab3OPstaMyf03mwUuzsa13U2KUc/JeJbKSissrWCnrtJpRcOpsMY6/V9j9bvpb1OZ6Jpej0rGOeM3xf2Ik6jkXPgOCw0UDYKZgZG3cOJPEk8Sea9cxnRQBAEAQBAEAQBAEAQHjm3FjmDvQFX6V6rnNlNZg8nktSLkxjKN9945NvyILTyWKvQp14OFWKaKptb0c/CNZZhk8mxiF1LOMu02T2butt7R1F29QtM1DsxOPr2zyv7Xx8upIhW/uLCpqlkrA+NzXscLtc1wc0jmCMitVqUp05bM00+jM6eTKsZUIAgCAIAgCAIAgCAx1FQ2NpfI5rGNF3OcQ1oA4knIBX06cqklGCbfRFG8Fc6Ra1G7fk+FxGrndkHBriwHoBm/5DqVtOn9mak8TuXsrouP4MM6y5GTRnVZNVSirxyQyyHNsF+6BwDrZAfZbkt0t7elbwUKUcIjNt8S3KeBsbQxjQ1rRZrQLAAcAAsxQyIAgCAIAgCAIAgCAIAgCAIDmY9gFPWxmOqibI08xmOrXbwfBAVjXarKuhc6XBKtzL5mCQ5H4gtd+Ie9RrmzoXK2a0U/n7y5Sa4Go3WVV0JDMXoHs/3YhkfBrjsn3P9y1i67KQe+3njuf3X2M0a/UleEawcPqfQqWNdu2ZPNG/Lv2B9xK1+40O9o8aba6rf8jKqkXzJLG8OALSCDuINx8V5coSi8NYL8n6VpUIAgCA8e4AXJAA3k5D4q6MXJ4SyUI3i+n2H01+0qoy4erGe0dflZl7e+y9O30W9r+zTaXV7vmWOpFcyHVGtWerd2WE0Ukrj68gvb8DDYeJctgteyiTzcTz3R+7+xilX6Gaj1ZYjiT2yYzVFrL3EDCCR+EDYYeFwCVs9tZW9ssUoJfP3mGUnLiWfozonSYezYpYms5vPee7xecypRadtAEAQBAEAQBAEAQBAEAQBAEAQBAEBjnga9pa9oc07w4Aj4FAQ3G9VeGVRJNOInH1oiWZ89kZfJARSXUgYiTQ4hPCTz/6xlqx1KUKixOKfishNoxO0I0ghHmcRbJbdtuJP/yNcoVTSLKbzKlH5fIvVSS5mM4XpQw27WF/XzFv8AVHloGnv/b+L+5X0s+p4cM0pcbdpEzr/T2/wKR0CwX+38X9x6WfU/Y0L0imymxBkYv6j7G3PzbAs8NIsob1SXz+ZR1JdT9xakZJiDXYjLKelyfzSOP6KdTpU6e6EUvBYLW2yUYLqhwynsTCZnDjK7aH5RZvyWQoTako44m7MTGsaODWho+AQGdAEAQBAEAQBAEAQBAEAQBAEAQBAEAQBAEAQBAEB4gCA9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192172" y="3125420"/>
            <a:ext cx="910740" cy="455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223477" y="3429000"/>
            <a:ext cx="2196733" cy="9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41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repeatCount="200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750"/>
                            </p:stCondLst>
                            <p:childTnLst>
                              <p:par>
                                <p:cTn id="11" presetID="50" presetClass="path" presetSubtype="0" repeatCount="2000" accel="50000" decel="5000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2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97735"/>
            <a:ext cx="47625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45" y="13725"/>
            <a:ext cx="8138760" cy="623888"/>
          </a:xfrm>
        </p:spPr>
        <p:txBody>
          <a:bodyPr/>
          <a:lstStyle/>
          <a:p>
            <a:pPr algn="r"/>
            <a:r>
              <a:rPr lang="en-US" sz="2400" dirty="0" smtClean="0"/>
              <a:t>Register Your Phone and Link it in the Development Tool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1485830"/>
            <a:ext cx="39052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950" y="11164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Menu Search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25" y="1142202"/>
            <a:ext cx="3960050" cy="354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42360" y="802659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Phone Emulator to Device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41" y="3652838"/>
            <a:ext cx="43434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594207" y="5264528"/>
            <a:ext cx="455598" cy="5334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Phone Apps on Other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000360"/>
            <a:ext cx="7893080" cy="4608513"/>
          </a:xfrm>
        </p:spPr>
        <p:txBody>
          <a:bodyPr/>
          <a:lstStyle/>
          <a:p>
            <a:r>
              <a:rPr lang="en-US" sz="2000" dirty="0" smtClean="0"/>
              <a:t>You can download an other development SDKs to Visual Studio </a:t>
            </a:r>
          </a:p>
          <a:p>
            <a:r>
              <a:rPr lang="en-US" sz="2000" dirty="0" smtClean="0"/>
              <a:t>develop C# phone apps on other platforms, </a:t>
            </a:r>
          </a:p>
          <a:p>
            <a:pPr lvl="1"/>
            <a:r>
              <a:rPr lang="en-US" sz="2000" dirty="0" smtClean="0"/>
              <a:t>Android and </a:t>
            </a:r>
          </a:p>
          <a:p>
            <a:pPr lvl="1"/>
            <a:r>
              <a:rPr lang="en-US" sz="2000" dirty="0" smtClean="0"/>
              <a:t>iPhone</a:t>
            </a:r>
          </a:p>
          <a:p>
            <a:r>
              <a:rPr lang="en-US" sz="2000" dirty="0" smtClean="0"/>
              <a:t>For example: http</a:t>
            </a:r>
            <a:r>
              <a:rPr lang="en-US" sz="2000" dirty="0"/>
              <a:t>://</a:t>
            </a:r>
            <a:r>
              <a:rPr lang="en-US" sz="2000" dirty="0" smtClean="0"/>
              <a:t>xamarin.com/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10" y="1807607"/>
            <a:ext cx="2125060" cy="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" y="2973629"/>
            <a:ext cx="6934906" cy="387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39" y="2804924"/>
            <a:ext cx="4080929" cy="263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 bwMode="auto">
          <a:xfrm>
            <a:off x="2841735" y="3826000"/>
            <a:ext cx="30358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045"/>
            <a:ext cx="8269288" cy="5236754"/>
          </a:xfrm>
        </p:spPr>
        <p:txBody>
          <a:bodyPr/>
          <a:lstStyle/>
          <a:p>
            <a:r>
              <a:rPr lang="en-US" dirty="0" smtClean="0"/>
              <a:t>Silverlight Overview: Components and Controls</a:t>
            </a:r>
          </a:p>
          <a:p>
            <a:r>
              <a:rPr lang="en-US" dirty="0" smtClean="0"/>
              <a:t>Getting Started with Hello Phone application</a:t>
            </a:r>
          </a:p>
          <a:p>
            <a:r>
              <a:rPr lang="en-US" dirty="0" smtClean="0"/>
              <a:t>Creating Animations in Phone Apps</a:t>
            </a:r>
          </a:p>
          <a:p>
            <a:pPr lvl="1"/>
            <a:r>
              <a:rPr lang="en-US" sz="2400" dirty="0" smtClean="0"/>
              <a:t>Using XAML</a:t>
            </a:r>
          </a:p>
          <a:p>
            <a:pPr lvl="1"/>
            <a:r>
              <a:rPr lang="en-US" sz="2400" dirty="0" smtClean="0"/>
              <a:t>Using Code behind Page</a:t>
            </a:r>
          </a:p>
          <a:p>
            <a:r>
              <a:rPr lang="en-US" dirty="0" smtClean="0"/>
              <a:t>Calling Web services in Phone Apps</a:t>
            </a:r>
          </a:p>
          <a:p>
            <a:pPr lvl="1"/>
            <a:r>
              <a:rPr lang="en-US" sz="2400" dirty="0" smtClean="0"/>
              <a:t>Secure Messenger Using Encryption/Decryption Service</a:t>
            </a:r>
          </a:p>
          <a:p>
            <a:pPr lvl="1"/>
            <a:r>
              <a:rPr lang="en-US" sz="2400" dirty="0" smtClean="0"/>
              <a:t>Weather Service Using National Weather Service</a:t>
            </a:r>
          </a:p>
          <a:p>
            <a:r>
              <a:rPr lang="en-US" dirty="0" smtClean="0"/>
              <a:t>Complex Applications</a:t>
            </a:r>
          </a:p>
          <a:p>
            <a:pPr lvl="1"/>
            <a:r>
              <a:rPr lang="en-US" sz="2400" dirty="0" smtClean="0"/>
              <a:t>Robotics Applications and GUI-based </a:t>
            </a:r>
            <a:r>
              <a:rPr lang="en-US" sz="2400" dirty="0" smtClean="0"/>
              <a:t>Programming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smtClean="0"/>
              <a:t>Code behind </a:t>
            </a:r>
            <a:r>
              <a:rPr lang="en-US" dirty="0" err="1" smtClean="0"/>
              <a:t>MainPage</a:t>
            </a:r>
            <a:r>
              <a:rPr lang="en-US" dirty="0" smtClean="0"/>
              <a:t>: </a:t>
            </a:r>
            <a:r>
              <a:rPr lang="en-US" dirty="0" err="1" smtClean="0"/>
              <a:t>MainPage.xaml.cs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4465"/>
            <a:ext cx="8269288" cy="585764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partial 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UserControl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private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MasterList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list;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list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MasterList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mainSpace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addButton_Click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list.addLast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removeButton_Click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list.remove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entercapture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Key.Enter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list.addLast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     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971550" y="3390900"/>
            <a:ext cx="1095375" cy="2352675"/>
          </a:xfrm>
          <a:custGeom>
            <a:avLst/>
            <a:gdLst>
              <a:gd name="connsiteX0" fmla="*/ 1095375 w 1095375"/>
              <a:gd name="connsiteY0" fmla="*/ 2343150 h 2352675"/>
              <a:gd name="connsiteX1" fmla="*/ 9525 w 1095375"/>
              <a:gd name="connsiteY1" fmla="*/ 2352675 h 2352675"/>
              <a:gd name="connsiteX2" fmla="*/ 0 w 1095375"/>
              <a:gd name="connsiteY2" fmla="*/ 0 h 2352675"/>
              <a:gd name="connsiteX3" fmla="*/ 1047750 w 1095375"/>
              <a:gd name="connsiteY3" fmla="*/ 1905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2352675">
                <a:moveTo>
                  <a:pt x="1095375" y="2343150"/>
                </a:moveTo>
                <a:lnTo>
                  <a:pt x="9525" y="2352675"/>
                </a:lnTo>
                <a:lnTo>
                  <a:pt x="0" y="0"/>
                </a:lnTo>
                <a:lnTo>
                  <a:pt x="1047750" y="1905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2525" y="6161220"/>
            <a:ext cx="2428640" cy="455370"/>
          </a:xfrm>
          <a:prstGeom prst="wedgeRoundRectCallout">
            <a:avLst>
              <a:gd name="adj1" fmla="val -105939"/>
              <a:gd name="adj2" fmla="val -10274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If Enter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198903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smtClean="0"/>
              <a:t>Code behind </a:t>
            </a:r>
            <a:r>
              <a:rPr lang="en-US" dirty="0" err="1" smtClean="0"/>
              <a:t>MainPage</a:t>
            </a:r>
            <a:r>
              <a:rPr lang="en-US" dirty="0" smtClean="0"/>
              <a:t>: </a:t>
            </a:r>
            <a:r>
              <a:rPr lang="en-US" dirty="0" err="1" smtClean="0"/>
              <a:t>MainPage.xaml.cs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924465"/>
            <a:ext cx="8709103" cy="585764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public void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animateLastAdd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Duration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duration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Duration(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TimeSpan.FromSeconds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(1.5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duration; 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duration;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duration;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Storyboard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story = new Storyboard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)"));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)"));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)"));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)"));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upperBox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70;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valueLabel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70;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lowerBox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  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100;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nullLabel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100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story.Begin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App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24465"/>
            <a:ext cx="9043990" cy="53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6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21804</TotalTime>
  <Words>3570</Words>
  <Application>Microsoft Office PowerPoint</Application>
  <PresentationFormat>On-screen Show (4:3)</PresentationFormat>
  <Paragraphs>701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Blends</vt:lpstr>
      <vt:lpstr>Lecture 26 Silverlight and  Mobile Apps Development</vt:lpstr>
      <vt:lpstr>Lecture Outline </vt:lpstr>
      <vt:lpstr>Visual Studio Development Environment</vt:lpstr>
      <vt:lpstr>Silverlight Components / Controls</vt:lpstr>
      <vt:lpstr>Silverlight Animation</vt:lpstr>
      <vt:lpstr>Creating a Silverlight Application Example</vt:lpstr>
      <vt:lpstr>Code behind MainPage: MainPage.xaml.cs</vt:lpstr>
      <vt:lpstr>Code behind MainPage: MainPage.xaml.cs</vt:lpstr>
      <vt:lpstr>Silverlight App Deployment</vt:lpstr>
      <vt:lpstr>Silverlight App Test</vt:lpstr>
      <vt:lpstr>Preparation for Phone App Development</vt:lpstr>
      <vt:lpstr>Main Page XAML View for GUI Design</vt:lpstr>
      <vt:lpstr>Change the TextBlock Text</vt:lpstr>
      <vt:lpstr>Using XAML &amp; Toolbox for GUI Design</vt:lpstr>
      <vt:lpstr>Add a Textbox, a Button, and a TextBlock</vt:lpstr>
      <vt:lpstr>Define Events behind Textbox and Button</vt:lpstr>
      <vt:lpstr>XAML Code of the GUI Design</vt:lpstr>
      <vt:lpstr>Main Page C# View for Programming</vt:lpstr>
      <vt:lpstr>Start the Program in the Emulator</vt:lpstr>
      <vt:lpstr>Orientation</vt:lpstr>
      <vt:lpstr>Steps of Creating Animation (1)</vt:lpstr>
      <vt:lpstr>Steps of Creating Animation (2)</vt:lpstr>
      <vt:lpstr>Put in a User Control in a Web Application if we are developing a Web app</vt:lpstr>
      <vt:lpstr>Put it in a Phone Application</vt:lpstr>
      <vt:lpstr>XAML Defining the GUI (Part 1: MainPage.xaml)</vt:lpstr>
      <vt:lpstr>XAML Defining (Part 2: Storyboard)</vt:lpstr>
      <vt:lpstr>XAML Defining (Part 3: Root Grid)</vt:lpstr>
      <vt:lpstr>XAML Defining (Part 4: Animation Object Head)</vt:lpstr>
      <vt:lpstr>XAML Defining (Part 4: Animation Objects Arms)</vt:lpstr>
      <vt:lpstr>XAML Defining (Part 4: Your Animation Objects)</vt:lpstr>
      <vt:lpstr>Code Behind the GUI: MainPage.xaml.cs (1)</vt:lpstr>
      <vt:lpstr>Code Behind the GUI: MainPage.xaml.cs (1)</vt:lpstr>
      <vt:lpstr>Demonstration</vt:lpstr>
      <vt:lpstr>Case Study: Secure Phone Messenger</vt:lpstr>
      <vt:lpstr>Add Encryption/Decryption Service</vt:lpstr>
      <vt:lpstr>Code Behind GUI: MainPage.xaml.cs (1)</vt:lpstr>
      <vt:lpstr>Code Behind GUI: MainPage.xaml.cs (2)</vt:lpstr>
      <vt:lpstr>Code Behind GUI: decrypt.xaml.cs (1)</vt:lpstr>
      <vt:lpstr>Code Behind GUI: decrypt.xaml.cs (1)</vt:lpstr>
      <vt:lpstr>How Do We Send Message to Another Real Phone?</vt:lpstr>
      <vt:lpstr>If SSL is not supported, then</vt:lpstr>
      <vt:lpstr>How are Confidentiality Guaranteed?</vt:lpstr>
      <vt:lpstr>Case Study: Weather Forecast App</vt:lpstr>
      <vt:lpstr>Phoenix Seven-Day Weather Data Download: http://forecast.weather.gov/MapClick.php?lat=33.43417&amp;lon=-112.05111&amp;FcstType=dwml</vt:lpstr>
      <vt:lpstr>To Get Forecast from the URL http://forecast.weather.gov/MapClick.php?lat=33.43417&amp;lon=-112.05111&amp;FcstType=dwml</vt:lpstr>
      <vt:lpstr>Process Forecast Response (XML File)</vt:lpstr>
      <vt:lpstr>Extract and Display the Weather Info</vt:lpstr>
      <vt:lpstr>More Examples</vt:lpstr>
      <vt:lpstr>Silverlight Web App 1</vt:lpstr>
      <vt:lpstr>Silverlight Web App 2: With Programming Capacity</vt:lpstr>
      <vt:lpstr>Phone App: Change Maze and Drive</vt:lpstr>
      <vt:lpstr>MainPage.xaml Defines Phone GUI</vt:lpstr>
      <vt:lpstr>MainPage.xaml.cs Code Behind GUI: Buttons</vt:lpstr>
      <vt:lpstr>MainPage.xaml.cs Code Behind GUI: move()</vt:lpstr>
      <vt:lpstr>MainPage.xaml.cs Code Behind GUI: TurnLeft90</vt:lpstr>
      <vt:lpstr>MainPage.xaml.cs Code Behind GUI: Key Down</vt:lpstr>
      <vt:lpstr>MainPage.xaml.cs Code Behind GUI: Key Up</vt:lpstr>
      <vt:lpstr>MainPage.xaml.cs Code Behind GUI: Mouse Click</vt:lpstr>
      <vt:lpstr>Deploy Phone App to Real Device</vt:lpstr>
      <vt:lpstr>Register Your Phone and Link it in the Development Tool</vt:lpstr>
      <vt:lpstr>Develop Phone Apps on Other Platforms</vt:lpstr>
      <vt:lpstr>Lecture 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1506</cp:revision>
  <dcterms:created xsi:type="dcterms:W3CDTF">2005-09-17T18:09:54Z</dcterms:created>
  <dcterms:modified xsi:type="dcterms:W3CDTF">2013-12-02T18:06:07Z</dcterms:modified>
</cp:coreProperties>
</file>