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72" r:id="rId11"/>
    <p:sldId id="273" r:id="rId12"/>
    <p:sldId id="274" r:id="rId13"/>
    <p:sldId id="275" r:id="rId14"/>
    <p:sldId id="276" r:id="rId15"/>
    <p:sldId id="268" r:id="rId16"/>
    <p:sldId id="277" r:id="rId17"/>
    <p:sldId id="269" r:id="rId18"/>
    <p:sldId id="278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2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9EF1-02E2-264F-86B4-19B554E1315B}" type="datetimeFigureOut">
              <a:rPr lang="en-US" smtClean="0"/>
              <a:t>14-4-21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4637E-94AE-3C48-983B-015E39BB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2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298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54DDC-7050-458E-98AA-7B4F3CE6A881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170F-52CA-438E-BE1E-117F414A5259}" type="datetimeFigureOut">
              <a:rPr lang="en-US" smtClean="0"/>
              <a:t>14-4-21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D198E-6D4A-478F-85F2-EA7ECAA8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51003" y="4867503"/>
            <a:ext cx="5312347" cy="59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3200" b="1" dirty="0" err="1" smtClean="0">
                <a:solidFill>
                  <a:schemeClr val="accent5"/>
                </a:solidFill>
              </a:rPr>
              <a:t>Jiaqi</a:t>
            </a:r>
            <a:r>
              <a:rPr lang="en-US" sz="3200" b="1" dirty="0" smtClean="0">
                <a:solidFill>
                  <a:schemeClr val="accent5"/>
                </a:solidFill>
              </a:rPr>
              <a:t> He, </a:t>
            </a:r>
            <a:r>
              <a:rPr lang="en-US" sz="3200" b="1" dirty="0" err="1" smtClean="0">
                <a:solidFill>
                  <a:schemeClr val="accent5"/>
                </a:solidFill>
              </a:rPr>
              <a:t>Yezhuo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smtClean="0">
                <a:solidFill>
                  <a:schemeClr val="accent5"/>
                </a:solidFill>
              </a:rPr>
              <a:t>Zhu, </a:t>
            </a:r>
            <a:r>
              <a:rPr lang="en-US" sz="3200" b="1" dirty="0" err="1" smtClean="0">
                <a:solidFill>
                  <a:schemeClr val="accent5"/>
                </a:solidFill>
              </a:rPr>
              <a:t>Ersi</a:t>
            </a:r>
            <a:r>
              <a:rPr 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sz="3200" b="1" dirty="0" err="1" smtClean="0">
                <a:solidFill>
                  <a:schemeClr val="accent5"/>
                </a:solidFill>
              </a:rPr>
              <a:t>Zha</a:t>
            </a:r>
            <a:r>
              <a:rPr lang="en-US" sz="3200" b="1" dirty="0" smtClean="0">
                <a:solidFill>
                  <a:schemeClr val="accent5"/>
                </a:solidFill>
              </a:rPr>
              <a:t> 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885207" y="2402238"/>
            <a:ext cx="10428817" cy="51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>
                <a:solidFill>
                  <a:schemeClr val="accent2">
                    <a:lumMod val="75000"/>
                  </a:schemeClr>
                </a:solidFill>
              </a:rPr>
              <a:t>CSE </a:t>
            </a: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591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Computer Visualization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Milestone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US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A 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Story</a:t>
            </a:r>
            <a:r>
              <a:rPr lang="zh-CN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Behind</a:t>
            </a:r>
            <a:r>
              <a:rPr lang="zh-CN" altLang="en-US" sz="44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400" b="1" i="1" dirty="0" smtClean="0">
                <a:solidFill>
                  <a:schemeClr val="accent2">
                    <a:lumMod val="75000"/>
                  </a:schemeClr>
                </a:solidFill>
              </a:rPr>
              <a:t>GDP</a:t>
            </a:r>
            <a:endParaRPr lang="en-US" altLang="en-US" sz="44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9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4171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55A11"/>
                </a:solidFill>
              </a:rPr>
              <a:t>Choropleth</a:t>
            </a:r>
            <a:r>
              <a:rPr lang="zh-CN" altLang="en-US" sz="4000" b="1" dirty="0" smtClean="0">
                <a:solidFill>
                  <a:srgbClr val="C55A11"/>
                </a:solidFill>
              </a:rPr>
              <a:t> </a:t>
            </a:r>
            <a:r>
              <a:rPr lang="en-US" altLang="zh-CN" sz="4000" b="1" dirty="0" smtClean="0">
                <a:solidFill>
                  <a:srgbClr val="C55A11"/>
                </a:solidFill>
              </a:rPr>
              <a:t>of</a:t>
            </a:r>
            <a:r>
              <a:rPr lang="zh-CN" altLang="en-US" sz="4000" b="1" dirty="0" smtClean="0">
                <a:solidFill>
                  <a:srgbClr val="C55A11"/>
                </a:solidFill>
              </a:rPr>
              <a:t> </a:t>
            </a:r>
            <a:r>
              <a:rPr lang="en-US" altLang="zh-CN" sz="4000" b="1" dirty="0" smtClean="0">
                <a:solidFill>
                  <a:srgbClr val="C55A11"/>
                </a:solidFill>
              </a:rPr>
              <a:t>GDP</a:t>
            </a:r>
            <a:endParaRPr lang="en-US" sz="4000" b="1" dirty="0">
              <a:solidFill>
                <a:srgbClr val="C55A1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4" y="2014698"/>
            <a:ext cx="7325654" cy="4204585"/>
          </a:xfrm>
          <a:prstGeom prst="rect">
            <a:avLst/>
          </a:prstGeom>
        </p:spPr>
      </p:pic>
      <p:sp>
        <p:nvSpPr>
          <p:cNvPr id="10" name="Rectangle 1"/>
          <p:cNvSpPr/>
          <p:nvPr/>
        </p:nvSpPr>
        <p:spPr>
          <a:xfrm>
            <a:off x="7298413" y="2394709"/>
            <a:ext cx="46417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 err="1" smtClean="0">
                <a:solidFill>
                  <a:srgbClr val="4472C4"/>
                </a:solidFill>
              </a:rPr>
              <a:t>Quantile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Classification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Sequential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Color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Scheme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Tooltip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rgbClr val="4472C4"/>
                </a:solidFill>
              </a:rPr>
              <a:t>Zoom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in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and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Zoom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out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Timeline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sz="3200" b="1" dirty="0" smtClean="0">
                <a:solidFill>
                  <a:srgbClr val="4472C4"/>
                </a:solidFill>
              </a:rPr>
              <a:t>Slider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Drag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and</a:t>
            </a:r>
            <a:r>
              <a:rPr lang="zh-CN" altLang="en-US" sz="3200" b="1" dirty="0" smtClean="0">
                <a:solidFill>
                  <a:srgbClr val="4472C4"/>
                </a:solidFill>
              </a:rPr>
              <a:t> </a:t>
            </a:r>
            <a:r>
              <a:rPr lang="en-US" altLang="zh-CN" sz="3200" b="1" dirty="0" smtClean="0">
                <a:solidFill>
                  <a:srgbClr val="4472C4"/>
                </a:solidFill>
              </a:rPr>
              <a:t>Move</a:t>
            </a:r>
            <a:endParaRPr lang="en-US" sz="32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4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7539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</a:rPr>
              <a:t>Choropleth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GDP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Annual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</a:rPr>
              <a:t>Growth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7389645" y="2993278"/>
            <a:ext cx="46417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Equal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Interval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Classification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Diverging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Color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Scheme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More</a:t>
            </a:r>
            <a:r>
              <a:rPr lang="zh-CN" altLang="en-US" sz="3200" b="1" dirty="0">
                <a:solidFill>
                  <a:schemeClr val="accent5"/>
                </a:solidFill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</a:rPr>
              <a:t>Y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ears’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More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Expressive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3731"/>
            <a:ext cx="7404800" cy="44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7667" y="1265649"/>
            <a:ext cx="2639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55A11"/>
                </a:solidFill>
              </a:rPr>
              <a:t>Scatter Plot</a:t>
            </a:r>
            <a:endParaRPr lang="en-US" sz="4000" b="1" dirty="0">
              <a:solidFill>
                <a:srgbClr val="C55A1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6268" y="1829218"/>
            <a:ext cx="784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of Urban population ratio</a:t>
            </a:r>
          </a:p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GDP per capita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0" y="2649560"/>
            <a:ext cx="6996594" cy="37131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9406" y="497567"/>
            <a:ext cx="459277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5"/>
                </a:solidFill>
              </a:rPr>
              <a:t>T</a:t>
            </a:r>
            <a:r>
              <a:rPr lang="en-US" sz="2400" b="1" dirty="0" smtClean="0">
                <a:solidFill>
                  <a:schemeClr val="accent5"/>
                </a:solidFill>
              </a:rPr>
              <a:t>his </a:t>
            </a:r>
            <a:r>
              <a:rPr lang="en-US" sz="2400" b="1" dirty="0">
                <a:solidFill>
                  <a:schemeClr val="accent5"/>
                </a:solidFill>
              </a:rPr>
              <a:t>S</a:t>
            </a:r>
            <a:r>
              <a:rPr lang="en-US" sz="2400" b="1" dirty="0" smtClean="0">
                <a:solidFill>
                  <a:schemeClr val="accent5"/>
                </a:solidFill>
              </a:rPr>
              <a:t>catter Plot shows the relationship of Urban population ratio and GDP per capita.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The higher is GDP per capita, the higher is Urban population ratio.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China, India and Brazil,  though GDP increase fast and urban population ratio also increase, GDP per capita still keep low. 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USA, Japan and Denmark, GDP per capita and Urban population ratio keeps higher level.</a:t>
            </a:r>
          </a:p>
          <a:p>
            <a:pPr algn="just"/>
            <a:r>
              <a:rPr lang="en-US" sz="2400" b="1" dirty="0" smtClean="0">
                <a:solidFill>
                  <a:schemeClr val="accent5"/>
                </a:solidFill>
              </a:rPr>
              <a:t>For Liechtenstein, the urban population ratio is lower but GDP per capita is very high.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3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810" y="1409057"/>
            <a:ext cx="6936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Histogram: Composition of GDP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0078" y="4645314"/>
            <a:ext cx="8820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The composition of GDP, is there any relationship among composition of GDP, GDP per capita and Urban population ratio?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8" y="2423866"/>
            <a:ext cx="8943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113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84591" y="1671801"/>
            <a:ext cx="39353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32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13502" y="307304"/>
            <a:ext cx="41937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How about the distribution of GDP compositions of developing countries such as China, India and Brazil?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How about the distribution of  GDP compositions of developed countries such as U.S.A, Japan and Denmark?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>
                <a:solidFill>
                  <a:schemeClr val="accent5"/>
                </a:solidFill>
              </a:rPr>
              <a:t>Why do some countries have higher GDP per capita but lower urban population ratio?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638688"/>
            <a:ext cx="5275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Explore the relationship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46574"/>
            <a:ext cx="6108700" cy="42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825" y="0"/>
            <a:ext cx="10515600" cy="85407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Parallel Coordinates Plot</a:t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Of School Enrollment Rate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206" y="6123000"/>
            <a:ext cx="885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472C4"/>
                </a:solidFill>
              </a:rPr>
              <a:t>Each line represents the data of a region in a particular year</a:t>
            </a:r>
          </a:p>
        </p:txBody>
      </p:sp>
      <p:pic>
        <p:nvPicPr>
          <p:cNvPr id="8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7" y="180376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creen Shot 2014-04-20 at 15.3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36"/>
            <a:ext cx="7148270" cy="48228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11173" y="10194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4472C4"/>
                </a:solidFill>
              </a:rPr>
              <a:t>Prim</a:t>
            </a:r>
            <a:r>
              <a:rPr lang="en-US" altLang="zh-TW" sz="2400" b="1" dirty="0" smtClean="0">
                <a:solidFill>
                  <a:srgbClr val="4472C4"/>
                </a:solidFill>
              </a:rPr>
              <a:t>ary School </a:t>
            </a:r>
            <a:r>
              <a:rPr lang="en-US" sz="2400" b="1" dirty="0" smtClean="0">
                <a:solidFill>
                  <a:srgbClr val="4472C4"/>
                </a:solidFill>
              </a:rPr>
              <a:t>Enrollment Rate =</a:t>
            </a:r>
          </a:p>
          <a:p>
            <a:r>
              <a:rPr lang="en-US" sz="2400" b="1" dirty="0" smtClean="0">
                <a:solidFill>
                  <a:srgbClr val="4472C4"/>
                </a:solidFill>
              </a:rPr>
              <a:t>total enrollment in primary education/</a:t>
            </a:r>
          </a:p>
          <a:p>
            <a:r>
              <a:rPr lang="en-US" sz="2400" b="1" dirty="0" smtClean="0">
                <a:solidFill>
                  <a:srgbClr val="4472C4"/>
                </a:solidFill>
              </a:rPr>
              <a:t>total population of primary</a:t>
            </a:r>
          </a:p>
          <a:p>
            <a:r>
              <a:rPr lang="en-US" sz="2400" b="1" dirty="0">
                <a:solidFill>
                  <a:srgbClr val="4472C4"/>
                </a:solidFill>
              </a:rPr>
              <a:t>e</a:t>
            </a:r>
            <a:r>
              <a:rPr lang="en-US" sz="2400" b="1" dirty="0" smtClean="0">
                <a:solidFill>
                  <a:srgbClr val="4472C4"/>
                </a:solidFill>
              </a:rPr>
              <a:t>ducation age.</a:t>
            </a:r>
          </a:p>
          <a:p>
            <a:endParaRPr lang="en-US" sz="2400" b="1" dirty="0">
              <a:solidFill>
                <a:srgbClr val="ED7D3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2535" y="26475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From 1970-2010, </a:t>
            </a:r>
            <a:r>
              <a:rPr lang="en-US" altLang="zh-CN" sz="2400" b="1" dirty="0">
                <a:solidFill>
                  <a:schemeClr val="accent5"/>
                </a:solidFill>
              </a:rPr>
              <a:t>d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ivided worldwide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countries into 7 regions: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East </a:t>
            </a:r>
            <a:r>
              <a:rPr lang="en-US" altLang="zh-CN" sz="2400" b="1" dirty="0">
                <a:solidFill>
                  <a:schemeClr val="accent5"/>
                </a:solidFill>
              </a:rPr>
              <a:t>Asia &amp;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</a:rPr>
              <a:t>Europe and Central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Asia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(4) </a:t>
            </a:r>
            <a:r>
              <a:rPr lang="en-US" altLang="zh-CN" sz="2400" b="1" dirty="0">
                <a:solidFill>
                  <a:schemeClr val="accent5"/>
                </a:solidFill>
              </a:rPr>
              <a:t>Middle East &amp; North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(5) </a:t>
            </a:r>
            <a:r>
              <a:rPr lang="en-US" altLang="zh-CN" sz="2400" b="1" dirty="0">
                <a:solidFill>
                  <a:schemeClr val="accent5"/>
                </a:solidFill>
              </a:rPr>
              <a:t>Sub-Saharan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(6) </a:t>
            </a:r>
            <a:r>
              <a:rPr lang="en-US" altLang="zh-CN" sz="2400" b="1" dirty="0">
                <a:solidFill>
                  <a:schemeClr val="accent5"/>
                </a:solidFill>
              </a:rPr>
              <a:t>Latin America &amp;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Caribbean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(7) North America</a:t>
            </a:r>
            <a:endParaRPr lang="en-US" altLang="zh-CN" sz="24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1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52484" y="20487"/>
            <a:ext cx="8365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Line Chart of Life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Expectancy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Worldwide Countries</a:t>
            </a:r>
          </a:p>
          <a:p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7440744" y="173825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X-axis: years ,Y-axis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: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life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expectancy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From 1960</a:t>
            </a:r>
            <a:r>
              <a:rPr lang="en-US" altLang="zh-CN" sz="2400" b="1" dirty="0">
                <a:solidFill>
                  <a:schemeClr val="accent5"/>
                </a:solidFill>
              </a:rPr>
              <a:t>-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2010, divided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worldwide </a:t>
            </a:r>
            <a:r>
              <a:rPr lang="en-US" altLang="zh-CN" sz="2400" b="1" dirty="0">
                <a:solidFill>
                  <a:schemeClr val="accent5"/>
                </a:solidFill>
              </a:rPr>
              <a:t>countries into 7 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regions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East Asia &amp; 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>
                <a:solidFill>
                  <a:schemeClr val="accent5"/>
                </a:solidFill>
              </a:rPr>
              <a:t> Europe and Central Asia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(4) Middle East &amp; North Africa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(5) Sub-Saharan Africa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(6) Latin America &amp; Caribbean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(7) North America</a:t>
            </a:r>
          </a:p>
        </p:txBody>
      </p:sp>
      <p:pic>
        <p:nvPicPr>
          <p:cNvPr id="3" name="Picture 2" descr="Screen Shot 2014-04-20 at 22.27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4" y="1503207"/>
            <a:ext cx="7235494" cy="4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2" y="1524000"/>
            <a:ext cx="4760596" cy="1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184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000" b="1" dirty="0">
              <a:solidFill>
                <a:srgbClr val="44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6195" y="1363559"/>
            <a:ext cx="1962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endParaRPr lang="en-US" sz="3200" b="1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52484" y="20487"/>
            <a:ext cx="8365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Line Chart of Life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Expectancy </a:t>
            </a:r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Worldwide Countries</a:t>
            </a:r>
          </a:p>
          <a:p>
            <a:endParaRPr lang="en-US" sz="3200" b="1" dirty="0"/>
          </a:p>
        </p:txBody>
      </p:sp>
      <p:pic>
        <p:nvPicPr>
          <p:cNvPr id="4" name="Picture 3" descr="Screen Shot 2014-04-20 at 21.5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2" y="1255334"/>
            <a:ext cx="7230759" cy="53041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11064" y="1747087"/>
            <a:ext cx="6096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South Asia</a:t>
            </a:r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East Asia &amp; Pacific</a:t>
            </a:r>
          </a:p>
          <a:p>
            <a:pPr marL="457200" indent="-457200">
              <a:buAutoNum type="arabicParenBoth"/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 Europe and Central Asia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(4) Middle East &amp; North 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(5) Sub-Saharan Africa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(6) Latin America &amp; Caribbean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(7) North America</a:t>
            </a:r>
          </a:p>
          <a:p>
            <a:endParaRPr lang="en-US" altLang="zh-CN" sz="2400" b="1" dirty="0">
              <a:solidFill>
                <a:schemeClr val="accent5"/>
              </a:solidFill>
            </a:endParaRP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Each color represents a region, it’s </a:t>
            </a:r>
          </a:p>
          <a:p>
            <a:r>
              <a:rPr lang="en-US" altLang="zh-CN" sz="2400" b="1" dirty="0">
                <a:solidFill>
                  <a:schemeClr val="accent5"/>
                </a:solidFill>
              </a:rPr>
              <a:t>i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nteresting to see the distribution of </a:t>
            </a:r>
          </a:p>
          <a:p>
            <a:r>
              <a:rPr lang="en-US" altLang="zh-CN" sz="2400" b="1" dirty="0" smtClean="0">
                <a:solidFill>
                  <a:schemeClr val="accent5"/>
                </a:solidFill>
              </a:rPr>
              <a:t>different of regions in the world,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0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9698" y="166428"/>
            <a:ext cx="6962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55A11"/>
                </a:solidFill>
                <a:latin typeface="Arial Rounded MT Bold"/>
                <a:cs typeface="Arial Rounded MT Bold"/>
              </a:rPr>
              <a:t>Health status of 7 countries</a:t>
            </a:r>
          </a:p>
          <a:p>
            <a:endParaRPr lang="en-US" sz="3200" dirty="0">
              <a:solidFill>
                <a:srgbClr val="C55A1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4075" y="1610969"/>
            <a:ext cx="3097925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1960- 2012: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1.Life Expectancy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2.Improved Sanitation Facilities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3.Health </a:t>
            </a:r>
            <a:r>
              <a:rPr lang="en-US" sz="2400" b="1" dirty="0" smtClean="0">
                <a:solidFill>
                  <a:schemeClr val="accent5"/>
                </a:solidFill>
              </a:rPr>
              <a:t>Expenditure</a:t>
            </a:r>
            <a:endParaRPr lang="en-US" sz="24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4.Population </a:t>
            </a:r>
            <a:r>
              <a:rPr lang="en-US" sz="2400" b="1" dirty="0" smtClean="0">
                <a:solidFill>
                  <a:schemeClr val="accent5"/>
                </a:solidFill>
              </a:rPr>
              <a:t>Composition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7" name="Picture 6" descr="Screen Shot 2014-04-20 at 22.13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5" y="1293492"/>
            <a:ext cx="8853804" cy="53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16950" y="275108"/>
            <a:ext cx="7074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b="1" dirty="0" smtClean="0">
                <a:solidFill>
                  <a:schemeClr val="accent2"/>
                </a:solidFill>
              </a:rPr>
              <a:t>Scatter Plot: Infrastructure Level 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5" name="Picture 4" descr="Screen Shot 2014-04-20 at 22.22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5" y="1404762"/>
            <a:ext cx="8201913" cy="5247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29059" y="1802482"/>
            <a:ext cx="6096000" cy="3393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</a:rPr>
              <a:t>1960- </a:t>
            </a:r>
            <a:r>
              <a:rPr lang="en-US" b="1" dirty="0" smtClean="0">
                <a:solidFill>
                  <a:schemeClr val="accent5"/>
                </a:solidFill>
              </a:rPr>
              <a:t>2012: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</a:t>
            </a:r>
            <a:r>
              <a:rPr lang="en-US" b="1" dirty="0">
                <a:solidFill>
                  <a:schemeClr val="accent5"/>
                </a:solidFill>
              </a:rPr>
              <a:t>Brazil, China, </a:t>
            </a:r>
            <a:r>
              <a:rPr lang="en-US" b="1" dirty="0" smtClean="0">
                <a:solidFill>
                  <a:schemeClr val="accent5"/>
                </a:solidFill>
              </a:rPr>
              <a:t>Denmark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, India, Japan</a:t>
            </a:r>
            <a:r>
              <a:rPr lang="en-US" b="1" dirty="0">
                <a:solidFill>
                  <a:schemeClr val="accent5"/>
                </a:solidFill>
              </a:rPr>
              <a:t>, USA, Zambia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X-axis: Mobile Cellular Subscription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(per 100 people)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Y-axis: Internet Users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(per 100 people)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/>
                </a:solidFill>
              </a:rPr>
              <a:t>Each bubble represents a county</a:t>
            </a:r>
          </a:p>
        </p:txBody>
      </p:sp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914401" y="1524000"/>
            <a:ext cx="1042881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endParaRPr lang="en-US" altLang="en-US" sz="4400" b="1" i="1" dirty="0" smtClean="0">
              <a:solidFill>
                <a:srgbClr val="5B9BD5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2914" y="1159126"/>
            <a:ext cx="361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Data Selection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0875" y="2555926"/>
            <a:ext cx="5102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Data Source:</a:t>
            </a:r>
          </a:p>
          <a:p>
            <a:endParaRPr lang="en-US" sz="3200" b="1" dirty="0" smtClean="0">
              <a:solidFill>
                <a:schemeClr val="accent5"/>
              </a:solidFill>
            </a:endParaRPr>
          </a:p>
          <a:p>
            <a:r>
              <a:rPr lang="en-US" sz="2800" b="1" dirty="0" err="1" smtClean="0">
                <a:solidFill>
                  <a:schemeClr val="accent5"/>
                </a:solidFill>
              </a:rPr>
              <a:t>WorldBank</a:t>
            </a:r>
            <a:r>
              <a:rPr lang="en-US" sz="2800" b="1" dirty="0" smtClean="0">
                <a:solidFill>
                  <a:schemeClr val="accent5"/>
                </a:solidFill>
              </a:rPr>
              <a:t> Organization</a:t>
            </a:r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>
                <a:solidFill>
                  <a:schemeClr val="accent5"/>
                </a:solidFill>
              </a:rPr>
              <a:t>http://</a:t>
            </a:r>
            <a:r>
              <a:rPr lang="en-US" sz="2800" b="1" dirty="0" err="1">
                <a:solidFill>
                  <a:schemeClr val="accent5"/>
                </a:solidFill>
              </a:rPr>
              <a:t>data.worldbank.org</a:t>
            </a:r>
            <a:r>
              <a:rPr lang="en-US" sz="2800" b="1" dirty="0">
                <a:solidFill>
                  <a:schemeClr val="accent5"/>
                </a:solidFill>
              </a:rPr>
              <a:t>/</a:t>
            </a:r>
            <a:endParaRPr lang="en-US" sz="28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 smtClean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4302"/>
              </p:ext>
            </p:extLst>
          </p:nvPr>
        </p:nvGraphicFramePr>
        <p:xfrm>
          <a:off x="426349" y="1960601"/>
          <a:ext cx="6492548" cy="469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61"/>
                <a:gridCol w="4183287"/>
              </a:tblGrid>
              <a:tr h="466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Data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Field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/>
                </a:tc>
              </a:tr>
              <a:tr h="9327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Gross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annual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growth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capita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Rural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Urban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Urban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population</a:t>
                      </a:r>
                    </a:p>
                    <a:p>
                      <a:r>
                        <a:rPr lang="en-US" altLang="zh-CN" dirty="0" smtClean="0"/>
                        <a:t>GDP</a:t>
                      </a:r>
                      <a:r>
                        <a:rPr lang="en-US" altLang="zh-CN" baseline="0" dirty="0" smtClean="0"/>
                        <a:t> composition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Education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Primary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Secondary</a:t>
                      </a:r>
                    </a:p>
                    <a:p>
                      <a:r>
                        <a:rPr lang="en-US" altLang="zh-CN" dirty="0" smtClean="0"/>
                        <a:t>School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Enrollment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Tertiary</a:t>
                      </a:r>
                      <a:endParaRPr lang="zh-CN" altLang="en-US" dirty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Health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Life Expectancy,</a:t>
                      </a:r>
                      <a:r>
                        <a:rPr lang="en-US" altLang="zh-CN" baseline="0" dirty="0" smtClean="0"/>
                        <a:t> Improved Sanitation Facilities, Health Expenditure , Population Composition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7331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Infrastructure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Mobile</a:t>
                      </a:r>
                      <a:r>
                        <a:rPr lang="en-US" altLang="zh-CN" baseline="0" dirty="0" smtClean="0"/>
                        <a:t> Cellular Subscription, Internet users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5082" y="2058823"/>
            <a:ext cx="699636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listening!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ED7D3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D7D3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ED7D3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0474" y="54202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95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0641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err="1" smtClean="0">
                <a:solidFill>
                  <a:schemeClr val="accent5"/>
                </a:solidFill>
              </a:rPr>
              <a:t>Choropleth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Map: GDP of worldwide countries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145" y="2525672"/>
            <a:ext cx="7325654" cy="42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200" b="1" dirty="0" err="1" smtClean="0">
                <a:solidFill>
                  <a:schemeClr val="accent5"/>
                </a:solidFill>
              </a:rPr>
              <a:t>Choropleth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Map: GDP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of annual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growth of worldwide countries</a:t>
            </a: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137" y="2530106"/>
            <a:ext cx="6948089" cy="41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200" b="1" dirty="0" smtClean="0">
                <a:solidFill>
                  <a:schemeClr val="accent5"/>
                </a:solidFill>
              </a:rPr>
              <a:t>Scatter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</a:rPr>
              <a:t>Plot: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Urban population ratio and GDP per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capita</a:t>
            </a: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Histogram:   Composition </a:t>
            </a:r>
            <a:r>
              <a:rPr lang="en-US" sz="3200" b="1" dirty="0">
                <a:solidFill>
                  <a:schemeClr val="accent5"/>
                </a:solidFill>
              </a:rPr>
              <a:t>of </a:t>
            </a:r>
            <a:r>
              <a:rPr lang="en-US" sz="3200" b="1" dirty="0" smtClean="0">
                <a:solidFill>
                  <a:schemeClr val="accent5"/>
                </a:solidFill>
              </a:rPr>
              <a:t>GDP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44" y="3153438"/>
            <a:ext cx="5003979" cy="34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Parallel </a:t>
            </a:r>
            <a:r>
              <a:rPr lang="en-US" sz="3200" b="1" dirty="0">
                <a:solidFill>
                  <a:schemeClr val="accent5"/>
                </a:solidFill>
              </a:rPr>
              <a:t>Coordinates </a:t>
            </a:r>
            <a:r>
              <a:rPr lang="en-US" sz="3200" b="1" dirty="0" smtClean="0">
                <a:solidFill>
                  <a:schemeClr val="accent5"/>
                </a:solidFill>
              </a:rPr>
              <a:t>Plot:  School </a:t>
            </a:r>
            <a:r>
              <a:rPr lang="en-US" sz="3200" b="1" dirty="0">
                <a:solidFill>
                  <a:schemeClr val="accent5"/>
                </a:solidFill>
              </a:rPr>
              <a:t>Enrollment </a:t>
            </a:r>
            <a:r>
              <a:rPr lang="en-US" sz="3200" b="1" dirty="0" smtClean="0">
                <a:solidFill>
                  <a:schemeClr val="accent5"/>
                </a:solidFill>
              </a:rPr>
              <a:t>Rate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15" descr="Screen Shot 2014-04-20 at 15.38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00" y="2628465"/>
            <a:ext cx="5707359" cy="3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rgbClr val="4472C4"/>
                </a:solidFill>
              </a:rPr>
              <a:t>Line Chart:  Life Expectancy</a:t>
            </a: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3" descr="Screen Shot 2014-04-20 at 21.5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90" y="2613266"/>
            <a:ext cx="5567650" cy="40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Histogram</a:t>
            </a:r>
            <a:r>
              <a:rPr lang="en-US" sz="3200" b="1" dirty="0" smtClean="0">
                <a:solidFill>
                  <a:schemeClr val="accent5"/>
                </a:solidFill>
              </a:rPr>
              <a:t>,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sz="3200" b="1" dirty="0" smtClean="0">
                <a:solidFill>
                  <a:schemeClr val="accent5"/>
                </a:solidFill>
              </a:rPr>
              <a:t>Line Chart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</a:rPr>
              <a:t>and</a:t>
            </a:r>
            <a:r>
              <a:rPr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en-US" sz="3200" b="1" dirty="0" smtClean="0">
                <a:solidFill>
                  <a:schemeClr val="accent5"/>
                </a:solidFill>
              </a:rPr>
              <a:t>Pie </a:t>
            </a:r>
            <a:r>
              <a:rPr lang="en-US" sz="3200" b="1" dirty="0" smtClean="0">
                <a:solidFill>
                  <a:schemeClr val="accent5"/>
                </a:solidFill>
              </a:rPr>
              <a:t>Chart:  Health status of 7 major countries</a:t>
            </a: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6" descr="Screen Shot 2014-04-20 at 22.13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56" y="2876052"/>
            <a:ext cx="6219660" cy="37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7634" y="2819400"/>
            <a:ext cx="1118235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dirty="0">
              <a:solidFill>
                <a:schemeClr val="folHlink"/>
              </a:solidFill>
            </a:endParaRPr>
          </a:p>
        </p:txBody>
      </p:sp>
      <p:pic>
        <p:nvPicPr>
          <p:cNvPr id="307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495511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424" y="1234959"/>
            <a:ext cx="2223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0" y="2000047"/>
            <a:ext cx="11866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dirty="0" smtClean="0">
                <a:solidFill>
                  <a:schemeClr val="accent5"/>
                </a:solidFill>
              </a:rPr>
              <a:t>Scatter Plot: Infrastructure level of 7 major countries</a:t>
            </a:r>
          </a:p>
          <a:p>
            <a:pPr marL="571500" indent="-571500">
              <a:buFont typeface="Arial"/>
              <a:buChar char="•"/>
            </a:pPr>
            <a:endParaRPr lang="en-US" sz="3200" b="1" dirty="0" smtClean="0">
              <a:solidFill>
                <a:schemeClr val="accent5"/>
              </a:solidFill>
            </a:endParaRPr>
          </a:p>
          <a:p>
            <a:endParaRPr lang="en-US" sz="3200" b="1" dirty="0">
              <a:solidFill>
                <a:srgbClr val="4472C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chemeClr val="accent5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altLang="zh-CN" sz="3200" b="1" dirty="0" smtClean="0">
              <a:solidFill>
                <a:srgbClr val="4472C4"/>
              </a:solidFill>
            </a:endParaRPr>
          </a:p>
          <a:p>
            <a:r>
              <a:rPr lang="en-US" altLang="zh-CN" sz="3200" b="1" dirty="0" smtClean="0">
                <a:solidFill>
                  <a:srgbClr val="4472C4"/>
                </a:solidFill>
              </a:rPr>
              <a:t> </a:t>
            </a:r>
          </a:p>
        </p:txBody>
      </p:sp>
      <p:pic>
        <p:nvPicPr>
          <p:cNvPr id="6" name="Picture 4" descr="Screen Shot 2014-04-20 at 22.22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33" y="2832255"/>
            <a:ext cx="5630125" cy="36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711</Words>
  <Application>Microsoft Macintosh PowerPoint</Application>
  <PresentationFormat>自定义</PresentationFormat>
  <Paragraphs>205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Coordinates Plot Of School Enrollment Rate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dnangel026</dc:creator>
  <cp:lastModifiedBy>Alec He</cp:lastModifiedBy>
  <cp:revision>66</cp:revision>
  <dcterms:created xsi:type="dcterms:W3CDTF">2014-03-02T21:45:32Z</dcterms:created>
  <dcterms:modified xsi:type="dcterms:W3CDTF">2014-04-21T20:58:39Z</dcterms:modified>
</cp:coreProperties>
</file>