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5" r:id="rId3"/>
    <p:sldId id="379" r:id="rId4"/>
    <p:sldId id="380" r:id="rId5"/>
    <p:sldId id="346" r:id="rId6"/>
    <p:sldId id="381" r:id="rId7"/>
    <p:sldId id="382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44" r:id="rId16"/>
    <p:sldId id="347" r:id="rId17"/>
    <p:sldId id="348" r:id="rId18"/>
    <p:sldId id="349" r:id="rId19"/>
    <p:sldId id="350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59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83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57" d="100"/>
          <a:sy n="57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3/5/2012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nodexl.codeplex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An Introduction to Graph Theory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Infinite Random Graph</a:t>
                </a:r>
                <a:r>
                  <a:rPr lang="en-US" dirty="0" smtClean="0"/>
                  <a:t> – Start with an infinite set of vertices, and let every possible edge occur independently with probability p</a:t>
                </a:r>
              </a:p>
              <a:p>
                <a:pPr lvl="1"/>
                <a:r>
                  <a:rPr lang="en-US" dirty="0" smtClean="0"/>
                  <a:t>Such a graph is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to have the property:</a:t>
                </a:r>
              </a:p>
              <a:p>
                <a:pPr lvl="2"/>
                <a:r>
                  <a:rPr lang="en-US" dirty="0"/>
                  <a:t>Given any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 there is a </a:t>
                </a:r>
                <a:r>
                  <a:rPr lang="en-US" dirty="0" smtClean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is adjacent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and is not adjacent to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Note that this is not true for trivial cases of p =0 or p = 1</a:t>
                </a:r>
              </a:p>
              <a:p>
                <a:pPr lvl="2"/>
                <a:r>
                  <a:rPr lang="en-US" dirty="0" smtClean="0"/>
                  <a:t>Note that the phrase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is defined in probability theory as the case that an event will happen with probability of 1</a:t>
                </a:r>
              </a:p>
              <a:p>
                <a:pPr lvl="1"/>
                <a:r>
                  <a:rPr lang="en-US" dirty="0" smtClean="0"/>
                  <a:t>If the vertex set is countable, then there this graph is the </a:t>
                </a:r>
                <a:r>
                  <a:rPr lang="en-US" dirty="0" err="1" smtClean="0"/>
                  <a:t>Rado</a:t>
                </a:r>
                <a:r>
                  <a:rPr lang="en-US" dirty="0" smtClean="0"/>
                  <a:t> Graph </a:t>
                </a:r>
                <a:r>
                  <a:rPr lang="en-US" dirty="0"/>
                  <a:t>(up to isomorphism)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isomorphism of graph G and H is a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between the vertex sets of G and H such that any two vertices u and v of G are adjacent in G if and only if f(u) and f(v) are adjacent in H</a:t>
            </a:r>
          </a:p>
          <a:p>
            <a:r>
              <a:rPr lang="en-US" sz="2400" dirty="0" smtClean="0"/>
              <a:t>This kind of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is typically called </a:t>
            </a:r>
            <a:r>
              <a:rPr lang="en-US" sz="2400" i="1" dirty="0" smtClean="0"/>
              <a:t>edge-preserving</a:t>
            </a:r>
            <a:endParaRPr lang="en-US" sz="2400" dirty="0" smtClean="0"/>
          </a:p>
          <a:p>
            <a:r>
              <a:rPr lang="en-US" sz="2400" dirty="0" smtClean="0"/>
              <a:t>In this definition, the graphs are undirected, non-labeled and non-weighted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3810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3810000"/>
            <a:ext cx="12001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50480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Isomorphism Example taken from Wikipedia</a:t>
            </a:r>
            <a:r>
              <a:rPr lang="en-US" sz="1200" dirty="0"/>
              <a:t>: http://en.wikipedia.org/wiki/Graph_isomorphism</a:t>
            </a:r>
          </a:p>
        </p:txBody>
      </p:sp>
    </p:spTree>
    <p:extLst>
      <p:ext uri="{BB962C8B-B14F-4D97-AF65-F5344CB8AC3E}">
        <p14:creationId xmlns:p14="http://schemas.microsoft.com/office/powerpoint/2010/main" val="40594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WhitneyTheorem</a:t>
            </a:r>
            <a:r>
              <a:rPr lang="en-US" dirty="0" smtClean="0"/>
              <a:t> – two connected graphs are isomorphic if and only if their line graphs are isomorphic</a:t>
            </a:r>
          </a:p>
          <a:p>
            <a:pPr lvl="1"/>
            <a:r>
              <a:rPr lang="en-US" b="1" dirty="0" smtClean="0"/>
              <a:t>Exception</a:t>
            </a:r>
            <a:r>
              <a:rPr lang="en-US" dirty="0" smtClean="0"/>
              <a:t> – The complete graph on  three vertices and the complete bipartite graph are not isomorphic; however, their line graphs are isomorphic</a:t>
            </a:r>
          </a:p>
          <a:p>
            <a:r>
              <a:rPr lang="en-US" dirty="0" smtClean="0"/>
              <a:t>Determining if two finite graphs are isomorphic is NP</a:t>
            </a:r>
          </a:p>
          <a:p>
            <a:r>
              <a:rPr lang="en-US" b="1" dirty="0" err="1" smtClean="0"/>
              <a:t>Subgraph</a:t>
            </a:r>
            <a:r>
              <a:rPr lang="en-US" b="1" dirty="0" smtClean="0"/>
              <a:t> Isomorphism</a:t>
            </a:r>
            <a:r>
              <a:rPr lang="en-US" dirty="0" smtClean="0"/>
              <a:t> – given two graphs G and H, determine whether G contains a </a:t>
            </a:r>
            <a:r>
              <a:rPr lang="en-US" dirty="0" err="1" smtClean="0"/>
              <a:t>subgraph</a:t>
            </a:r>
            <a:r>
              <a:rPr lang="en-US" dirty="0" smtClean="0"/>
              <a:t> that is isomorphic to H (this problem is NP complete)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H. Whitney, "Congruent graphs and the connectivity of graphs", </a:t>
            </a:r>
            <a:r>
              <a:rPr lang="en-US" sz="1200" i="1" dirty="0" smtClean="0"/>
              <a:t>Am. J. Math.</a:t>
            </a:r>
            <a:r>
              <a:rPr lang="en-US" sz="1200" dirty="0" smtClean="0"/>
              <a:t>, </a:t>
            </a:r>
            <a:r>
              <a:rPr lang="en-US" sz="1200" b="1" dirty="0" smtClean="0"/>
              <a:t>54</a:t>
            </a:r>
            <a:r>
              <a:rPr lang="en-US" sz="1200" dirty="0" smtClean="0"/>
              <a:t>(1932) pp. 160–168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Automorphism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Automorphism</a:t>
                </a:r>
                <a:r>
                  <a:rPr lang="en-US" dirty="0" smtClean="0"/>
                  <a:t> of a graph G is a permutation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of the vertex set V such that the pair of vertices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form an edge if and only if the pair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also form an edge</a:t>
                </a:r>
              </a:p>
              <a:p>
                <a:r>
                  <a:rPr lang="en-US" b="1" dirty="0" smtClean="0"/>
                  <a:t>Symmetry display</a:t>
                </a:r>
                <a:r>
                  <a:rPr lang="en-US" dirty="0" smtClean="0"/>
                  <a:t> – research has investigated algorithms for drawing graphs in such a way that the </a:t>
                </a:r>
                <a:r>
                  <a:rPr lang="en-US" dirty="0" err="1" smtClean="0"/>
                  <a:t>automorphisms</a:t>
                </a:r>
                <a:r>
                  <a:rPr lang="en-US" dirty="0" smtClean="0"/>
                  <a:t> become visible as symmetries of the drawing</a:t>
                </a:r>
                <a:r>
                  <a:rPr lang="en-US" baseline="30000" dirty="0" smtClean="0"/>
                  <a:t>1,2</a:t>
                </a:r>
              </a:p>
              <a:p>
                <a:pPr lvl="1"/>
                <a:r>
                  <a:rPr lang="en-US" dirty="0" smtClean="0"/>
                  <a:t>Algorithms for this typically explicitly identify symmetries and then use these to guide vertex placement</a:t>
                </a:r>
              </a:p>
              <a:p>
                <a:pPr lvl="1"/>
                <a:r>
                  <a:rPr lang="en-US" dirty="0" smtClean="0"/>
                  <a:t>It is not always possible to display all symmetries of the graph simultaneously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5867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Di </a:t>
            </a:r>
            <a:r>
              <a:rPr lang="en-US" sz="1200" dirty="0"/>
              <a:t>Battista, Giuseppe; Tamassia, Roberto; </a:t>
            </a:r>
            <a:r>
              <a:rPr lang="en-US" sz="1200" dirty="0" err="1"/>
              <a:t>Tollis</a:t>
            </a:r>
            <a:r>
              <a:rPr lang="en-US" sz="1200" dirty="0"/>
              <a:t>, </a:t>
            </a:r>
            <a:r>
              <a:rPr lang="en-US" sz="1200" dirty="0" err="1"/>
              <a:t>Ioannis</a:t>
            </a:r>
            <a:r>
              <a:rPr lang="en-US" sz="1200" dirty="0"/>
              <a:t> G. (1992), "Area requirement and symmetry display of planar upward drawings", </a:t>
            </a:r>
            <a:r>
              <a:rPr lang="en-US" sz="1200" i="1" dirty="0"/>
              <a:t>Discrete and Computational Geometry</a:t>
            </a:r>
            <a:r>
              <a:rPr lang="en-US" sz="1200" dirty="0"/>
              <a:t> </a:t>
            </a:r>
            <a:r>
              <a:rPr lang="en-US" sz="1200" b="1" dirty="0"/>
              <a:t>7</a:t>
            </a:r>
            <a:r>
              <a:rPr lang="en-US" sz="1200" dirty="0"/>
              <a:t> (1): </a:t>
            </a:r>
            <a:r>
              <a:rPr lang="en-US" sz="1200" dirty="0" smtClean="0"/>
              <a:t>381–401</a:t>
            </a:r>
          </a:p>
          <a:p>
            <a:r>
              <a:rPr lang="en-US" sz="1200" dirty="0" smtClean="0"/>
              <a:t>2 - Hong</a:t>
            </a:r>
            <a:r>
              <a:rPr lang="en-US" sz="1200" dirty="0"/>
              <a:t>, </a:t>
            </a:r>
            <a:r>
              <a:rPr lang="en-US" sz="1200" dirty="0" err="1"/>
              <a:t>Seok-Hee</a:t>
            </a:r>
            <a:r>
              <a:rPr lang="en-US" sz="1200" dirty="0"/>
              <a:t> (2002), "Drawing Graphs Symmetrically in Three Dimensions", </a:t>
            </a:r>
            <a:r>
              <a:rPr lang="en-US" sz="1200" i="1" dirty="0"/>
              <a:t>Proc. 9th Int. </a:t>
            </a:r>
            <a:r>
              <a:rPr lang="en-US" sz="1200" i="1" dirty="0" err="1"/>
              <a:t>Symp</a:t>
            </a:r>
            <a:r>
              <a:rPr lang="en-US" sz="1200" i="1" dirty="0"/>
              <a:t>. Graph Drawing (GD 2001)</a:t>
            </a:r>
            <a:r>
              <a:rPr lang="en-US" sz="1200" dirty="0"/>
              <a:t>, Lecture Notes in Computer Science, </a:t>
            </a:r>
            <a:r>
              <a:rPr lang="en-US" sz="1200" b="1" dirty="0"/>
              <a:t>2265</a:t>
            </a:r>
            <a:r>
              <a:rPr lang="en-US" sz="1200" dirty="0"/>
              <a:t>, Springer-</a:t>
            </a:r>
            <a:r>
              <a:rPr lang="en-US" sz="1200" dirty="0" err="1"/>
              <a:t>Verlag</a:t>
            </a:r>
            <a:r>
              <a:rPr lang="en-US" sz="1200" dirty="0"/>
              <a:t>, pp. </a:t>
            </a:r>
            <a:r>
              <a:rPr lang="en-US" sz="1200" dirty="0" smtClean="0"/>
              <a:t>106–108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Families by </a:t>
            </a:r>
            <a:r>
              <a:rPr lang="en-US" dirty="0" err="1" smtClean="0"/>
              <a:t>Automorphisms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asymmetric graph </a:t>
            </a:r>
            <a:r>
              <a:rPr lang="en-US" dirty="0"/>
              <a:t>is an undirected graph without any nontrivial </a:t>
            </a:r>
            <a:r>
              <a:rPr lang="en-US" dirty="0" err="1"/>
              <a:t>automorphisms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vertex-transitive graph</a:t>
            </a:r>
            <a:r>
              <a:rPr lang="en-US" dirty="0"/>
              <a:t> is an undirected graph in which every vertex may be mapped by an </a:t>
            </a:r>
            <a:r>
              <a:rPr lang="en-US" dirty="0" err="1"/>
              <a:t>automorphism</a:t>
            </a:r>
            <a:r>
              <a:rPr lang="en-US" dirty="0"/>
              <a:t> into any other vertex.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edge-transitive graph</a:t>
            </a:r>
            <a:r>
              <a:rPr lang="en-US" dirty="0"/>
              <a:t> is an undirected graph in which every edge may be mapped by an </a:t>
            </a:r>
            <a:r>
              <a:rPr lang="en-US" dirty="0" err="1"/>
              <a:t>automorphism</a:t>
            </a:r>
            <a:r>
              <a:rPr lang="en-US" dirty="0"/>
              <a:t> into any other edge.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symmetric graph</a:t>
            </a:r>
            <a:r>
              <a:rPr lang="en-US" dirty="0"/>
              <a:t> is a graph such that every pair of adjacent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adjacent vertices.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distance-transitive graph</a:t>
            </a:r>
            <a:r>
              <a:rPr lang="en-US" dirty="0"/>
              <a:t> is a graph such that every pair of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vertices that are the same distance apart.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type of mathematical graph in which most nodes are not neighbors of one another, but most can be reached from every other by a small number of hops</a:t>
                </a:r>
              </a:p>
              <a:p>
                <a:r>
                  <a:rPr lang="en-US" dirty="0" smtClean="0"/>
                  <a:t>Defined to be a network where the typical distance L between two randomly chosen nodes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networks tend to contain </a:t>
                </a:r>
                <a:r>
                  <a:rPr lang="en-US" i="1" dirty="0" smtClean="0"/>
                  <a:t>cliques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Clique – sub-networks which have connections between almost any two nodes</a:t>
                </a:r>
              </a:p>
              <a:p>
                <a:r>
                  <a:rPr lang="en-US" dirty="0" smtClean="0"/>
                  <a:t>The concept of a clique is related to that of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time, we talked about visualizing graphs</a:t>
            </a:r>
          </a:p>
          <a:p>
            <a:pPr lvl="1"/>
            <a:r>
              <a:rPr lang="en-US" dirty="0" smtClean="0"/>
              <a:t>Discussed optimizing graph aesthetics for layouts</a:t>
            </a:r>
          </a:p>
          <a:p>
            <a:pPr lvl="2"/>
            <a:r>
              <a:rPr lang="en-US" dirty="0" smtClean="0"/>
              <a:t>Planarity</a:t>
            </a:r>
          </a:p>
          <a:p>
            <a:pPr lvl="2"/>
            <a:r>
              <a:rPr lang="en-US" dirty="0" smtClean="0"/>
              <a:t>Edge Crossing</a:t>
            </a:r>
          </a:p>
          <a:p>
            <a:pPr lvl="2"/>
            <a:r>
              <a:rPr lang="en-US" dirty="0" smtClean="0"/>
              <a:t>Adding interaction</a:t>
            </a:r>
          </a:p>
          <a:p>
            <a:r>
              <a:rPr lang="en-US" dirty="0" smtClean="0"/>
              <a:t>Now we want to discuss what sorts of metrics and measurements we can use to learn about graphs</a:t>
            </a:r>
          </a:p>
        </p:txBody>
      </p:sp>
    </p:spTree>
    <p:extLst>
      <p:ext uri="{BB962C8B-B14F-4D97-AF65-F5344CB8AC3E}">
        <p14:creationId xmlns:p14="http://schemas.microsoft.com/office/powerpoint/2010/main" val="461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Distance</a:t>
            </a:r>
            <a:r>
              <a:rPr lang="en-US" dirty="0" smtClean="0"/>
              <a:t> – number of edges in a shortest path connecting two vertices</a:t>
            </a:r>
          </a:p>
          <a:p>
            <a:r>
              <a:rPr lang="en-US" dirty="0" smtClean="0"/>
              <a:t>If there is no path between two vertices, they belong to different connected components and the distance is defined as infinite</a:t>
            </a:r>
          </a:p>
          <a:p>
            <a:r>
              <a:rPr lang="en-US" b="1" dirty="0" smtClean="0"/>
              <a:t>Eccentricity</a:t>
            </a:r>
            <a:r>
              <a:rPr lang="en-US" dirty="0" smtClean="0"/>
              <a:t> – greatest distance between a vertex and any other vertex</a:t>
            </a:r>
          </a:p>
          <a:p>
            <a:r>
              <a:rPr lang="en-US" b="1" dirty="0" smtClean="0"/>
              <a:t>Radius</a:t>
            </a:r>
            <a:r>
              <a:rPr lang="en-US" dirty="0" smtClean="0"/>
              <a:t> – the minimum eccentricity of any vertex</a:t>
            </a:r>
          </a:p>
          <a:p>
            <a:r>
              <a:rPr lang="en-US" b="1" dirty="0" smtClean="0"/>
              <a:t>Diameter</a:t>
            </a:r>
            <a:r>
              <a:rPr lang="en-US" dirty="0" smtClean="0"/>
              <a:t> – the maximum eccentricity of any vertex in the graph</a:t>
            </a:r>
          </a:p>
          <a:p>
            <a:r>
              <a:rPr lang="en-US" b="1" dirty="0" smtClean="0"/>
              <a:t>Central vertex</a:t>
            </a:r>
            <a:r>
              <a:rPr lang="en-US" dirty="0" smtClean="0"/>
              <a:t> – in a graph of radius r, this would be any vertex with a radius of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5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Small-World </a:t>
            </a:r>
            <a:r>
              <a:rPr lang="en-US" dirty="0" smtClean="0"/>
              <a:t>Networks are classified based on their clustering coefficient and their average node-to-node distance</a:t>
            </a:r>
          </a:p>
          <a:p>
            <a:r>
              <a:rPr lang="en-US" dirty="0" err="1" smtClean="0"/>
              <a:t>Rado</a:t>
            </a:r>
            <a:r>
              <a:rPr lang="en-US" dirty="0" smtClean="0"/>
              <a:t> Graphs exhibit a small average shortest path length (varying with the logarithm of the number of nodes) and a small clustering coefficient</a:t>
            </a:r>
          </a:p>
          <a:p>
            <a:r>
              <a:rPr lang="en-US" dirty="0" smtClean="0"/>
              <a:t>Watts and </a:t>
            </a:r>
            <a:r>
              <a:rPr lang="en-US" dirty="0" err="1" smtClean="0"/>
              <a:t>Strogatz</a:t>
            </a:r>
            <a:r>
              <a:rPr lang="en-US" dirty="0" smtClean="0"/>
              <a:t> measured that many real-world networks have a small average shortest path length, but a clustering coefficient significantly higher than expected by random chance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classical random graph is the </a:t>
            </a:r>
            <a:r>
              <a:rPr lang="en-US" dirty="0" err="1" smtClean="0"/>
              <a:t>Rado</a:t>
            </a:r>
            <a:r>
              <a:rPr lang="en-US" dirty="0" smtClean="0"/>
              <a:t> Graph (</a:t>
            </a:r>
            <a:r>
              <a:rPr lang="en-US" dirty="0" err="1" smtClean="0"/>
              <a:t>Erdos-Renyi</a:t>
            </a:r>
            <a:r>
              <a:rPr lang="en-US" dirty="0" smtClean="0"/>
              <a:t>) offer a simple and powerful model with many applications</a:t>
            </a:r>
          </a:p>
          <a:p>
            <a:r>
              <a:rPr lang="en-US" dirty="0" smtClean="0"/>
              <a:t>However, these graphs do not have two important properties observed in many real-world networks</a:t>
            </a:r>
          </a:p>
          <a:p>
            <a:pPr lvl="1"/>
            <a:r>
              <a:rPr lang="en-US" dirty="0" smtClean="0"/>
              <a:t>They do not generate local clustering and triadic closures.  As such, they have a low clustering coefficient.</a:t>
            </a:r>
          </a:p>
          <a:p>
            <a:pPr lvl="1"/>
            <a:r>
              <a:rPr lang="en-US" dirty="0" smtClean="0"/>
              <a:t>They do not account for the formation of hubs.  The degree distribution of </a:t>
            </a:r>
            <a:r>
              <a:rPr lang="en-US" dirty="0" err="1" smtClean="0"/>
              <a:t>Rado</a:t>
            </a:r>
            <a:r>
              <a:rPr lang="en-US" dirty="0" smtClean="0"/>
              <a:t> Graphs converges to a Poisson distribution rather than a power law distribution observed in many real-world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Designed as a simple model to address the first of the limitations</a:t>
            </a:r>
          </a:p>
          <a:p>
            <a:r>
              <a:rPr lang="en-US" dirty="0" smtClean="0"/>
              <a:t>Goal is to account for clustering while retaining the short average path lengths</a:t>
            </a:r>
          </a:p>
          <a:p>
            <a:r>
              <a:rPr lang="en-US" dirty="0" smtClean="0"/>
              <a:t>Does so by interpolating between a </a:t>
            </a:r>
            <a:r>
              <a:rPr lang="en-US" dirty="0" err="1" smtClean="0"/>
              <a:t>Rado</a:t>
            </a:r>
            <a:r>
              <a:rPr lang="en-US" dirty="0" smtClean="0"/>
              <a:t> graph and a regular ring lattice</a:t>
            </a:r>
          </a:p>
          <a:p>
            <a:r>
              <a:rPr lang="en-US" dirty="0" smtClean="0"/>
              <a:t>This model is able to partially explain small-world phenomena in power grids, movie actor networks and others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the desired number of nodes N, the mean degree K (assumed to be an even integer) and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≫1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The model will construct an undirected graph with N nodes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edges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Construct a regular ring lattice (a graph with N nodes each connected to K neighbors, K/2 on each side).  If nodes are labeled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…n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, there is an edge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For every node, take every edge with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&lt;j and rewire it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by replacing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with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,n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 where k is chosen with uniform probability from all possible values that avoid loops and link duplication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31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underlying lattice structure produces a locally clustered network and the random links reduce the average path length</a:t>
                </a:r>
              </a:p>
              <a:p>
                <a:r>
                  <a:rPr lang="en-US" dirty="0" smtClean="0"/>
                  <a:t>The algorithm introduces approximately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non-lattice edges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=0 you will get a complete regular lattice graph 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=1 you get a </a:t>
                </a:r>
                <a:r>
                  <a:rPr lang="en-US" dirty="0" err="1" smtClean="0"/>
                  <a:t>Rando</a:t>
                </a:r>
                <a:r>
                  <a:rPr lang="en-US" dirty="0" smtClean="0"/>
                  <a:t> Graph</a:t>
                </a:r>
              </a:p>
              <a:p>
                <a:r>
                  <a:rPr lang="en-US" b="1" dirty="0" smtClean="0"/>
                  <a:t>Average Path Length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(0)=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i="1" dirty="0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Clustering Coefficient: </a:t>
                </a:r>
                <a:r>
                  <a:rPr lang="en-US" dirty="0" smtClean="0"/>
                  <a:t>C(0) = ¾</a:t>
                </a:r>
                <a:endParaRPr lang="en-US" b="1" dirty="0" smtClean="0"/>
              </a:p>
              <a:p>
                <a:r>
                  <a:rPr lang="en-US" dirty="0" smtClean="0"/>
                  <a:t>Major limitation of this model is that it produces an unrealistic degree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Small-World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networks allow for the modeling of real-world phenomenon</a:t>
            </a:r>
          </a:p>
          <a:p>
            <a:r>
              <a:rPr lang="en-US" dirty="0" smtClean="0"/>
              <a:t>Often, we are trying to visualize some real world process or help analysts understand such processes</a:t>
            </a:r>
          </a:p>
          <a:p>
            <a:r>
              <a:rPr lang="en-US" dirty="0" smtClean="0"/>
              <a:t>If we can provide extra information about their networks, we can help them further develop their hypotheses</a:t>
            </a:r>
          </a:p>
          <a:p>
            <a:r>
              <a:rPr lang="en-US" dirty="0" smtClean="0"/>
              <a:t>Small-world networks are found in sociology, relating to social movement groups</a:t>
            </a:r>
          </a:p>
          <a:p>
            <a:r>
              <a:rPr lang="en-US" dirty="0" smtClean="0"/>
              <a:t>Found in earth sciences with networks that define fracture systems and porous substances</a:t>
            </a:r>
          </a:p>
          <a:p>
            <a:r>
              <a:rPr lang="en-US" dirty="0" smtClean="0"/>
              <a:t>Many other examples!!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until now, we’ve talked about how we can visualize the data and look for patterns and relationships</a:t>
            </a:r>
          </a:p>
          <a:p>
            <a:r>
              <a:rPr lang="en-US" dirty="0" smtClean="0"/>
              <a:t>However, we know that graph drawing is hard, there are many ways to layout a graph, and the visual representation may not always let us see all the patterns</a:t>
            </a:r>
          </a:p>
          <a:p>
            <a:r>
              <a:rPr lang="en-US" dirty="0" smtClean="0"/>
              <a:t>By using formal representations of the data, patterns are stored within the computer, and we can begin asking various questions of the data</a:t>
            </a:r>
          </a:p>
          <a:p>
            <a:r>
              <a:rPr lang="en-US" dirty="0" smtClean="0"/>
              <a:t>We can answer these questions by using both analysis and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Random-Walk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Classically, the spread of something is done through the shortest path; however, this might not be realistic</a:t>
            </a:r>
          </a:p>
          <a:p>
            <a:r>
              <a:rPr lang="en-US" dirty="0" smtClean="0"/>
              <a:t>Random-walk centrality measures the speed with which randomly walking messages reach a vertex from elsewhere in the network</a:t>
            </a:r>
          </a:p>
          <a:p>
            <a:r>
              <a:rPr lang="en-US" dirty="0" smtClean="0"/>
              <a:t>There are many variations of a random-walk model, the one-dimensional case would be moving an integer on a number line, at each iteration it moves +1 or -1 with equal probability</a:t>
            </a:r>
          </a:p>
          <a:p>
            <a:r>
              <a:rPr lang="en-US" dirty="0" smtClean="0"/>
              <a:t>Similarly in a network, at each stage, we could move to any connected node with equal probability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D. Noh and H. </a:t>
            </a:r>
            <a:r>
              <a:rPr lang="en-US" sz="1200" dirty="0" err="1" smtClean="0"/>
              <a:t>Rieger</a:t>
            </a:r>
            <a:r>
              <a:rPr lang="en-US" sz="1200" dirty="0" smtClean="0"/>
              <a:t>, Phys. Rev. </a:t>
            </a:r>
            <a:r>
              <a:rPr lang="en-US" sz="1200" dirty="0" err="1" smtClean="0"/>
              <a:t>Lett</a:t>
            </a:r>
            <a:r>
              <a:rPr lang="en-US" sz="1200" dirty="0" smtClean="0"/>
              <a:t>. 92, 118701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Measure of a vertex within a graph</a:t>
                </a:r>
              </a:p>
              <a:p>
                <a:r>
                  <a:rPr lang="en-US" dirty="0" smtClean="0"/>
                  <a:t>Introduced as a measure for quantifying the control of a human on the communication between other humans in a social network</a:t>
                </a:r>
              </a:p>
              <a:p>
                <a:r>
                  <a:rPr lang="en-US" dirty="0" err="1" smtClean="0"/>
                  <a:t>Betweenness</a:t>
                </a:r>
                <a:r>
                  <a:rPr lang="en-US" dirty="0" smtClean="0"/>
                  <a:t> of a vertex in a graph is computed as follows: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compute the shortest paths between them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determine the fraction of shortest paths that pass through the vertex in question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Sum this fraction over all pairs of vertices</a:t>
                </a:r>
              </a:p>
              <a:p>
                <a:pPr marL="50292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total number of shortest paths from node s to node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v) is the number of those paths that pass through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176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both </a:t>
                </a:r>
                <a:r>
                  <a:rPr lang="en-US" dirty="0" err="1" smtClean="0"/>
                  <a:t>betweenness</a:t>
                </a:r>
                <a:r>
                  <a:rPr lang="en-US" dirty="0" smtClean="0"/>
                  <a:t> and closeness centralities require the calculation of the shortest paths</a:t>
                </a:r>
              </a:p>
              <a:p>
                <a:r>
                  <a:rPr lang="en-US" dirty="0" smtClean="0"/>
                  <a:t>Floyd-</a:t>
                </a:r>
                <a:r>
                  <a:rPr lang="en-US" dirty="0" err="1" smtClean="0"/>
                  <a:t>Warshall</a:t>
                </a:r>
                <a:r>
                  <a:rPr lang="en-US" dirty="0" smtClean="0"/>
                  <a:t> algorithm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Johnson’s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𝑉𝐸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Brandes</a:t>
                </a:r>
                <a:r>
                  <a:rPr lang="en-US" dirty="0" smtClean="0"/>
                  <a:t>’ algorithm (</a:t>
                </a:r>
                <a:r>
                  <a:rPr lang="en-US" dirty="0" err="1" smtClean="0"/>
                  <a:t>unweighted</a:t>
                </a:r>
                <a:r>
                  <a:rPr lang="en-US" dirty="0" smtClean="0"/>
                  <a:t> graph)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Again, we can see how these calculations can quickly become expensive for large graphs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assume that the input is represented by a weight matrix W= (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  <a:r>
              <a:rPr lang="en-US" baseline="-25000" dirty="0" err="1"/>
              <a:t>i,j</a:t>
            </a:r>
            <a:r>
              <a:rPr lang="en-US" baseline="-25000" dirty="0"/>
              <a:t> in E </a:t>
            </a:r>
            <a:r>
              <a:rPr lang="en-US" dirty="0"/>
              <a:t>that is defined by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0 		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w(</a:t>
            </a:r>
            <a:r>
              <a:rPr lang="en-US" dirty="0" err="1"/>
              <a:t>i,j</a:t>
            </a:r>
            <a:r>
              <a:rPr lang="en-US" dirty="0"/>
              <a:t>) 	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in E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</a:t>
            </a:r>
            <a:r>
              <a:rPr lang="en-US" dirty="0">
                <a:sym typeface="Symbol" pitchFamily="18" charset="2"/>
              </a:rPr>
              <a:t> 	</a:t>
            </a: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not in E</a:t>
            </a:r>
          </a:p>
          <a:p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</a:t>
            </a:r>
            <a:r>
              <a:rPr lang="en-US" dirty="0"/>
              <a:t>loss of generality, we will assume that V={1,2,…,n}, i.e., that the vertices of the graph are numbered from 1 to n. 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the Floyd-</a:t>
            </a:r>
            <a:r>
              <a:rPr lang="en-US" dirty="0" err="1"/>
              <a:t>Warshall</a:t>
            </a:r>
            <a:r>
              <a:rPr lang="en-US" dirty="0"/>
              <a:t> algorithm is the following definition: 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b="1" dirty="0" err="1"/>
              <a:t>d</a:t>
            </a:r>
            <a:r>
              <a:rPr lang="en-US" b="1" baseline="-25000" dirty="0" err="1"/>
              <a:t>ij</a:t>
            </a:r>
            <a:r>
              <a:rPr lang="en-US" b="1" baseline="30000" dirty="0"/>
              <a:t>(k)</a:t>
            </a:r>
            <a:r>
              <a:rPr lang="en-US" dirty="0"/>
              <a:t> denote the length of the shortest path from </a:t>
            </a:r>
            <a:r>
              <a:rPr lang="en-US" dirty="0" err="1"/>
              <a:t>i</a:t>
            </a:r>
            <a:r>
              <a:rPr lang="en-US" dirty="0"/>
              <a:t> to j such that all intermediate vertices are contained in the set {1,…,k}. </a:t>
            </a:r>
          </a:p>
          <a:p>
            <a:r>
              <a:rPr lang="en-US" dirty="0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shortest path p from </a:t>
            </a:r>
            <a:r>
              <a:rPr lang="en-US" dirty="0" err="1"/>
              <a:t>i</a:t>
            </a:r>
            <a:r>
              <a:rPr lang="en-US" dirty="0"/>
              <a:t> to j such that the intermediate vertices are from the set {1,…,k}.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the vertex k is not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</a:p>
          <a:p>
            <a:pPr marL="0" indent="0"/>
            <a:r>
              <a:rPr lang="en-US" dirty="0" smtClean="0"/>
              <a:t> If </a:t>
            </a:r>
            <a:r>
              <a:rPr lang="en-US" dirty="0"/>
              <a:t>the vertex k is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</a:t>
            </a:r>
            <a:r>
              <a:rPr lang="en-US" baseline="30000" dirty="0"/>
              <a:t>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Therefore, we can conclude </a:t>
            </a:r>
            <a:r>
              <a:rPr lang="en-US" dirty="0" smtClean="0"/>
              <a:t>that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min{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 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</a:t>
            </a:r>
            <a:r>
              <a:rPr lang="en-US" baseline="30000" dirty="0" smtClean="0"/>
              <a:t>)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800" dirty="0"/>
              <a:t>Floyd-</a:t>
            </a:r>
            <a:r>
              <a:rPr lang="en-US" sz="2800" dirty="0" err="1"/>
              <a:t>Warshall</a:t>
            </a:r>
            <a:r>
              <a:rPr lang="en-US" sz="2800" dirty="0"/>
              <a:t>(W)</a:t>
            </a:r>
          </a:p>
          <a:p>
            <a:pPr>
              <a:buFontTx/>
              <a:buNone/>
            </a:pPr>
            <a:r>
              <a:rPr lang="en-US" sz="2800" dirty="0"/>
              <a:t>n = # of rows of W;</a:t>
            </a:r>
          </a:p>
          <a:p>
            <a:pPr>
              <a:buFontTx/>
              <a:buNone/>
            </a:pPr>
            <a:r>
              <a:rPr lang="en-US" sz="2800" dirty="0"/>
              <a:t>D</a:t>
            </a:r>
            <a:r>
              <a:rPr lang="en-US" sz="2800" baseline="30000" dirty="0"/>
              <a:t>(0)</a:t>
            </a:r>
            <a:r>
              <a:rPr lang="en-US" sz="2800" dirty="0"/>
              <a:t> = W; </a:t>
            </a:r>
          </a:p>
          <a:p>
            <a:pPr>
              <a:buFontTx/>
              <a:buNone/>
            </a:pPr>
            <a:r>
              <a:rPr lang="en-US" sz="2800" dirty="0"/>
              <a:t>for k = 1 to n do </a:t>
            </a:r>
          </a:p>
          <a:p>
            <a:pPr>
              <a:buFontTx/>
              <a:buNone/>
            </a:pPr>
            <a:r>
              <a:rPr lang="en-US" sz="2800" dirty="0"/>
              <a:t>	for </a:t>
            </a:r>
            <a:r>
              <a:rPr lang="en-US" sz="2800" dirty="0" err="1"/>
              <a:t>i</a:t>
            </a:r>
            <a:r>
              <a:rPr lang="en-US" sz="2800" dirty="0"/>
              <a:t> = 1 to n do </a:t>
            </a:r>
          </a:p>
          <a:p>
            <a:pPr>
              <a:buFontTx/>
              <a:buNone/>
            </a:pPr>
            <a:r>
              <a:rPr lang="en-US" sz="2800" dirty="0"/>
              <a:t>		for j = 1 to n do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	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(k)</a:t>
            </a:r>
            <a:r>
              <a:rPr lang="en-US" sz="2800" dirty="0"/>
              <a:t> = min{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(k-1)</a:t>
            </a:r>
            <a:r>
              <a:rPr lang="en-US" sz="2800" dirty="0"/>
              <a:t> , </a:t>
            </a:r>
            <a:r>
              <a:rPr lang="en-US" sz="2800" dirty="0" err="1"/>
              <a:t>d</a:t>
            </a:r>
            <a:r>
              <a:rPr lang="en-US" sz="2800" baseline="-25000" dirty="0" err="1"/>
              <a:t>ik</a:t>
            </a:r>
            <a:r>
              <a:rPr lang="en-US" sz="2800" baseline="30000" dirty="0"/>
              <a:t>(k-1)</a:t>
            </a:r>
            <a:r>
              <a:rPr lang="en-US" sz="2800" dirty="0"/>
              <a:t> + </a:t>
            </a:r>
            <a:r>
              <a:rPr lang="en-US" sz="2800" dirty="0" err="1"/>
              <a:t>d</a:t>
            </a:r>
            <a:r>
              <a:rPr lang="en-US" sz="2800" baseline="-25000" dirty="0" err="1"/>
              <a:t>kj</a:t>
            </a:r>
            <a:r>
              <a:rPr lang="en-US" sz="2800" baseline="30000" dirty="0"/>
              <a:t>(k-1)</a:t>
            </a:r>
            <a:r>
              <a:rPr lang="en-US" sz="2800" dirty="0"/>
              <a:t>};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/>
              <a:t>od; </a:t>
            </a:r>
          </a:p>
          <a:p>
            <a:pPr>
              <a:buFontTx/>
              <a:buNone/>
            </a:pPr>
            <a:r>
              <a:rPr lang="en-US" sz="2800" dirty="0"/>
              <a:t>	od; </a:t>
            </a:r>
          </a:p>
          <a:p>
            <a:pPr>
              <a:buFontTx/>
              <a:buNone/>
            </a:pPr>
            <a:r>
              <a:rPr lang="en-US" sz="2800" dirty="0"/>
              <a:t>od;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return D</a:t>
            </a:r>
            <a:r>
              <a:rPr lang="en-US" sz="2800" baseline="30000" dirty="0"/>
              <a:t>(n)</a:t>
            </a:r>
            <a:r>
              <a:rPr lang="en-US" sz="2800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influence of a node in a network</a:t>
            </a:r>
          </a:p>
          <a:p>
            <a:r>
              <a:rPr lang="en-US" dirty="0" smtClean="0"/>
              <a:t>Assigns relative scores to all nodes in the network based on the concept that connections to high-scoring nodes contribute </a:t>
            </a:r>
            <a:r>
              <a:rPr lang="en-US" dirty="0" smtClean="0"/>
              <a:t>more </a:t>
            </a:r>
            <a:r>
              <a:rPr lang="en-US" dirty="0" smtClean="0"/>
              <a:t>to the score of the node in question</a:t>
            </a:r>
          </a:p>
          <a:p>
            <a:r>
              <a:rPr lang="en-US" dirty="0" smtClean="0"/>
              <a:t>Google’s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 smtClean="0"/>
              <a:t>algorithm </a:t>
            </a:r>
            <a:r>
              <a:rPr lang="en-US" dirty="0" smtClean="0"/>
              <a:t>is a variant of the eigenvector centrality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given graph,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the adjacency matrix</a:t>
                </a:r>
              </a:p>
              <a:p>
                <a:r>
                  <a:rPr lang="en-US" dirty="0" smtClean="0"/>
                  <a:t>Centrality score of a vertex can be defined as a linear combination of the scores of the other nodes</a:t>
                </a:r>
              </a:p>
              <a:p>
                <a:pPr lvl="1"/>
                <a:r>
                  <a:rPr lang="en-US" dirty="0" smtClean="0"/>
                  <a:t>Ax = x</a:t>
                </a:r>
              </a:p>
              <a:p>
                <a:r>
                  <a:rPr lang="en-US" dirty="0" smtClean="0"/>
                  <a:t>We normalize the adjacency matrix so that the sum of each column is one, and the eigenvector corresponding to the largest eigenvalue would be the eigenvector centrality where the </a:t>
                </a:r>
                <a:r>
                  <a:rPr lang="en-US" dirty="0" err="1" smtClean="0"/>
                  <a:t>v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component of the related eigenvector then gives the centrality score of the vertex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6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Katz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Generalization of degree centrality</a:t>
                </a:r>
              </a:p>
              <a:p>
                <a:r>
                  <a:rPr lang="en-US" dirty="0" smtClean="0"/>
                  <a:t>Degree centrality measures the number of direct neighbors, Katz measures the number of all nodes that can be connected through a path</a:t>
                </a:r>
              </a:p>
              <a:p>
                <a:r>
                  <a:rPr lang="en-US" dirty="0" smtClean="0"/>
                  <a:t>Distant nodes are penalized by an attenuation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 has also been shown that the principal eigenvector associated with the largest eigenvalue of A is the limit of Katz centrality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approaches 1/lambda from below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067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Katz, L. 1953. A New Status Index Derived from </a:t>
            </a:r>
            <a:r>
              <a:rPr lang="en-US" sz="1200" dirty="0" err="1" smtClean="0"/>
              <a:t>Sociometric</a:t>
            </a:r>
            <a:r>
              <a:rPr lang="en-US" sz="1200" dirty="0" smtClean="0"/>
              <a:t> Index. </a:t>
            </a:r>
            <a:r>
              <a:rPr lang="en-US" sz="1200" dirty="0" err="1" smtClean="0"/>
              <a:t>Psychometrika</a:t>
            </a:r>
            <a:r>
              <a:rPr lang="en-US" sz="1200" dirty="0" smtClean="0"/>
              <a:t>, 39-43.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are analyzing the structure of friends, and we have four people: A, B, C and D.  Suppose that A likes C and not B, C likes D but not A or B, and D likes A, B and C. </a:t>
            </a:r>
          </a:p>
          <a:p>
            <a:r>
              <a:rPr lang="en-US" dirty="0" smtClean="0"/>
              <a:t>We now know the group dynamics; however, it’s hard to look for patterns in this statement</a:t>
            </a:r>
          </a:p>
          <a:p>
            <a:r>
              <a:rPr lang="en-US" dirty="0" smtClean="0"/>
              <a:t>We want to be able to ask questions of our data, and we want to have analytical ways to answer these questions that can aid the visualization!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Link analysis algorithm named after Larry Page and used by Google to assign a numerical weighting to each element of a hyperlinked set of documents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Brin</a:t>
            </a:r>
            <a:r>
              <a:rPr lang="en-US" sz="1200" dirty="0"/>
              <a:t>, S.; Page, L. (1998). "The anatomy of a large-scale </a:t>
            </a:r>
            <a:r>
              <a:rPr lang="en-US" sz="1200" dirty="0" err="1"/>
              <a:t>hypertextual</a:t>
            </a:r>
            <a:r>
              <a:rPr lang="en-US" sz="1200" dirty="0"/>
              <a:t> Web search engine". </a:t>
            </a:r>
            <a:r>
              <a:rPr lang="en-US" sz="1200" i="1" dirty="0"/>
              <a:t>Computer Networks and ISDN Systems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107–117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Are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NodeXL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http://nodexl.codeplex.com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Plug-in for MS Excel</a:t>
            </a:r>
          </a:p>
          <a:p>
            <a:pPr lvl="1"/>
            <a:r>
              <a:rPr lang="en-US" dirty="0" smtClean="0"/>
              <a:t>Includes many network layout and network analysis metrics</a:t>
            </a:r>
          </a:p>
          <a:p>
            <a:pPr lvl="1"/>
            <a:r>
              <a:rPr lang="en-US" dirty="0" smtClean="0"/>
              <a:t>Data import:</a:t>
            </a:r>
          </a:p>
          <a:p>
            <a:pPr lvl="2"/>
            <a:r>
              <a:rPr lang="en-US" dirty="0" smtClean="0"/>
              <a:t>List out vertices and edges in Excel columns</a:t>
            </a:r>
          </a:p>
          <a:p>
            <a:pPr lvl="2"/>
            <a:r>
              <a:rPr lang="en-US" dirty="0" smtClean="0"/>
              <a:t>Native importers for email, Twitter, YouTube, etc.</a:t>
            </a:r>
          </a:p>
          <a:p>
            <a:r>
              <a:rPr lang="en-US" dirty="0" err="1" smtClean="0"/>
              <a:t>Ploceus</a:t>
            </a:r>
            <a:endParaRPr lang="en-US" dirty="0" smtClean="0"/>
          </a:p>
          <a:p>
            <a:pPr lvl="1"/>
            <a:r>
              <a:rPr lang="en-US" dirty="0" smtClean="0"/>
              <a:t>Framework and system for modeling and visualizing tabular data as network</a:t>
            </a:r>
          </a:p>
          <a:p>
            <a:pPr lvl="1"/>
            <a:r>
              <a:rPr lang="en-US" smtClean="0"/>
              <a:t>Models data as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sz="2200" b="1" dirty="0"/>
              <a:t>D. J. Watts and S. H. </a:t>
            </a:r>
            <a:r>
              <a:rPr lang="en-US" sz="2200" b="1" dirty="0" err="1"/>
              <a:t>Strogatz</a:t>
            </a:r>
            <a:r>
              <a:rPr lang="en-US" sz="2200" b="1" dirty="0"/>
              <a:t>, “Collective dynamics of `small-world' networks,” </a:t>
            </a:r>
            <a:r>
              <a:rPr lang="en-US" sz="2200" i="1" dirty="0"/>
              <a:t>Nature</a:t>
            </a:r>
            <a:r>
              <a:rPr lang="en-US" sz="2200" dirty="0"/>
              <a:t>, Vol. 393, No. 6684. (4 June 1998), pp. </a:t>
            </a:r>
            <a:r>
              <a:rPr lang="en-US" sz="2200" dirty="0" smtClean="0"/>
              <a:t>440-442</a:t>
            </a:r>
          </a:p>
          <a:p>
            <a:pPr lvl="1"/>
            <a:r>
              <a:rPr lang="en-US" sz="2200" dirty="0"/>
              <a:t>Frank van Ham, Martin Wattenberg: Centrality Based Visualization of Small World Graphs. </a:t>
            </a:r>
            <a:r>
              <a:rPr lang="en-US" sz="2200" dirty="0" err="1"/>
              <a:t>Comput</a:t>
            </a:r>
            <a:r>
              <a:rPr lang="en-US" sz="2200" dirty="0"/>
              <a:t>. Graph. Forum 27(3): 975-982 (2008)</a:t>
            </a:r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Assignment #5 is out.</a:t>
            </a:r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38600"/>
              </p:ext>
            </p:extLst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  <a:gridCol w="338455"/>
                <a:gridCol w="338455"/>
                <a:gridCol w="3384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adjacency matrix representation, each entry represents the count of the number of pathways between two nodes that are of length 1</a:t>
            </a:r>
          </a:p>
          <a:p>
            <a:r>
              <a:rPr lang="en-US" dirty="0" smtClean="0"/>
              <a:t>The adjacency matrix squared represents the count of the number of pathways between two nodes that are of length 2</a:t>
            </a:r>
          </a:p>
          <a:p>
            <a:r>
              <a:rPr lang="en-US" dirty="0" smtClean="0"/>
              <a:t>The adjacency matrix cubed represents …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Many questions about networks deal with how connected things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also compute the means and standard deviations of the rows and columns in the adjacency matrix</a:t>
            </a:r>
          </a:p>
          <a:p>
            <a:r>
              <a:rPr lang="en-US" dirty="0" smtClean="0"/>
              <a:t>The mean tells us what percent of all possible ties are present</a:t>
            </a:r>
          </a:p>
          <a:p>
            <a:r>
              <a:rPr lang="en-US" dirty="0" smtClean="0"/>
              <a:t>The standard deviation would tell us how much variation there is among elements</a:t>
            </a:r>
          </a:p>
          <a:p>
            <a:r>
              <a:rPr lang="en-US" dirty="0" smtClean="0"/>
              <a:t>The rows would compute the </a:t>
            </a:r>
            <a:r>
              <a:rPr lang="en-US" dirty="0" err="1" smtClean="0"/>
              <a:t>outdegree</a:t>
            </a:r>
            <a:r>
              <a:rPr lang="en-US" dirty="0" smtClean="0"/>
              <a:t>, and the columns would compute </a:t>
            </a:r>
            <a:r>
              <a:rPr lang="en-US" dirty="0" err="1" smtClean="0"/>
              <a:t>indegree</a:t>
            </a:r>
            <a:endParaRPr lang="en-US" dirty="0" smtClean="0"/>
          </a:p>
          <a:p>
            <a:r>
              <a:rPr lang="en-US" dirty="0" smtClean="0"/>
              <a:t>Ok, but what about computing the distributions of a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Random graphs</a:t>
            </a:r>
            <a:r>
              <a:rPr lang="en-US" dirty="0" smtClean="0"/>
              <a:t> are graphs generated by some random process</a:t>
            </a:r>
          </a:p>
          <a:p>
            <a:r>
              <a:rPr lang="en-US" dirty="0" smtClean="0"/>
              <a:t>Given a starting set of n vertices, add edges between them at random, different graphs will be obtained depending on how the edges are added</a:t>
            </a:r>
          </a:p>
          <a:p>
            <a:r>
              <a:rPr lang="en-US" b="1" dirty="0" smtClean="0"/>
              <a:t>Edgar Gilbert Model</a:t>
            </a:r>
            <a:r>
              <a:rPr lang="en-US" b="1" baseline="30000" dirty="0" smtClean="0"/>
              <a:t>1</a:t>
            </a:r>
            <a:r>
              <a:rPr lang="en-US" dirty="0" smtClean="0"/>
              <a:t> – every possible edge occurs independently with probability p</a:t>
            </a:r>
          </a:p>
          <a:p>
            <a:r>
              <a:rPr lang="en-US" b="1" dirty="0" err="1" smtClean="0"/>
              <a:t>Erdos-Renyi</a:t>
            </a:r>
            <a:r>
              <a:rPr lang="en-US" b="1" dirty="0" smtClean="0"/>
              <a:t> Model</a:t>
            </a:r>
            <a:r>
              <a:rPr lang="en-US" b="1" baseline="30000" dirty="0" smtClean="0"/>
              <a:t>2</a:t>
            </a:r>
            <a:r>
              <a:rPr lang="en-US" dirty="0" smtClean="0"/>
              <a:t> – assigns equal probability to all graphs with exactly M edges, also called the </a:t>
            </a:r>
            <a:r>
              <a:rPr lang="en-US" b="1" dirty="0" err="1" smtClean="0"/>
              <a:t>Rado</a:t>
            </a:r>
            <a:r>
              <a:rPr lang="en-US" b="1" dirty="0" smtClean="0"/>
              <a:t> Graph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Gilbert</a:t>
            </a:r>
            <a:r>
              <a:rPr lang="en-US" sz="1200" dirty="0"/>
              <a:t>, E. N. (1959), "Random graphs", </a:t>
            </a:r>
            <a:r>
              <a:rPr lang="en-US" sz="1200" i="1" dirty="0"/>
              <a:t>Annals of Mathematical Statistics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</a:t>
            </a:r>
            <a:r>
              <a:rPr lang="en-US" sz="1200" dirty="0" smtClean="0"/>
              <a:t>1141–1144</a:t>
            </a:r>
          </a:p>
          <a:p>
            <a:r>
              <a:rPr lang="en-US" sz="1200" dirty="0" smtClean="0"/>
              <a:t>2 - </a:t>
            </a:r>
            <a:r>
              <a:rPr lang="hu-HU" sz="1200" dirty="0"/>
              <a:t>Erdős, P. Rényi, A. (1959) "On Random Graphs I" in Publ. Math. Debrecen 6, p. 290–297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90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Random Graph Process</a:t>
            </a:r>
            <a:r>
              <a:rPr lang="en-US" dirty="0" smtClean="0"/>
              <a:t> – stochastic process that starts with n vertices and no edges</a:t>
            </a:r>
          </a:p>
          <a:p>
            <a:pPr lvl="1"/>
            <a:r>
              <a:rPr lang="en-US" dirty="0" smtClean="0"/>
              <a:t>At each time step, one new edge is added chosen uniformly from the set of missing edges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Erdos-Renyi</a:t>
            </a:r>
            <a:r>
              <a:rPr lang="en-US" dirty="0" smtClean="0"/>
              <a:t> model can be seen as a snapshot of this process at a given time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9597</TotalTime>
  <Words>3927</Words>
  <Application>Microsoft Office PowerPoint</Application>
  <PresentationFormat>On-screen Show (4:3)</PresentationFormat>
  <Paragraphs>300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Equity</vt:lpstr>
      <vt:lpstr>CSE 591 An Introduction to Graph Theory</vt:lpstr>
      <vt:lpstr>Visualizing Graphs</vt:lpstr>
      <vt:lpstr>So Why Formal Methods?</vt:lpstr>
      <vt:lpstr>Why Formal Methods?</vt:lpstr>
      <vt:lpstr>What is a Graph?</vt:lpstr>
      <vt:lpstr>Some Easy Statistics</vt:lpstr>
      <vt:lpstr>Some Easy Statistics</vt:lpstr>
      <vt:lpstr>Random Graph Models</vt:lpstr>
      <vt:lpstr>Random Graph Models</vt:lpstr>
      <vt:lpstr>Random Graph Models</vt:lpstr>
      <vt:lpstr>Graph Isomorphism</vt:lpstr>
      <vt:lpstr>Graph Isomorphism</vt:lpstr>
      <vt:lpstr>Graph Automorphism</vt:lpstr>
      <vt:lpstr>Graph Families by Automorphisms</vt:lpstr>
      <vt:lpstr>Small-World Network</vt:lpstr>
      <vt:lpstr>Clustering Coefficient</vt:lpstr>
      <vt:lpstr>Global Clustering Coefficient</vt:lpstr>
      <vt:lpstr>Local Clustering Coefficient</vt:lpstr>
      <vt:lpstr>Local Clustering Coefficient</vt:lpstr>
      <vt:lpstr>Graph Theory Distance Measures</vt:lpstr>
      <vt:lpstr>Watts-Strogatz Model</vt:lpstr>
      <vt:lpstr>Watts-Strogatz Model</vt:lpstr>
      <vt:lpstr>Watts-Strogatz Model</vt:lpstr>
      <vt:lpstr>Watts-Strogatz Algorithm</vt:lpstr>
      <vt:lpstr>Watts-Strogatz Algorithm Properties</vt:lpstr>
      <vt:lpstr>Applications of Small-World Networks</vt:lpstr>
      <vt:lpstr>Graph Centrality</vt:lpstr>
      <vt:lpstr>Degree Centrality</vt:lpstr>
      <vt:lpstr>Closeness Centrality</vt:lpstr>
      <vt:lpstr>Random-Walk Centrality</vt:lpstr>
      <vt:lpstr>Betweenness Centrality</vt:lpstr>
      <vt:lpstr>Shortest Paths</vt:lpstr>
      <vt:lpstr>Floyd-Warshall Algorithm</vt:lpstr>
      <vt:lpstr>Floyd-Warshall Algorithm</vt:lpstr>
      <vt:lpstr>Floyd-Warshall Algorithm</vt:lpstr>
      <vt:lpstr>Floyd-Warshall Algorithm</vt:lpstr>
      <vt:lpstr>Eigenvector Centrality</vt:lpstr>
      <vt:lpstr>Eigenvector Centrality</vt:lpstr>
      <vt:lpstr>Katz Centrality</vt:lpstr>
      <vt:lpstr>Page Rank</vt:lpstr>
      <vt:lpstr>What Tools Are Available?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354</cp:revision>
  <dcterms:created xsi:type="dcterms:W3CDTF">2011-08-04T19:58:28Z</dcterms:created>
  <dcterms:modified xsi:type="dcterms:W3CDTF">2012-03-06T01:17:08Z</dcterms:modified>
</cp:coreProperties>
</file>