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55" r:id="rId3"/>
    <p:sldId id="356" r:id="rId4"/>
    <p:sldId id="357" r:id="rId5"/>
    <p:sldId id="358" r:id="rId6"/>
    <p:sldId id="395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96" r:id="rId15"/>
    <p:sldId id="397" r:id="rId16"/>
    <p:sldId id="398" r:id="rId17"/>
    <p:sldId id="370" r:id="rId18"/>
    <p:sldId id="371" r:id="rId19"/>
    <p:sldId id="399" r:id="rId20"/>
    <p:sldId id="400" r:id="rId21"/>
    <p:sldId id="401" r:id="rId22"/>
    <p:sldId id="375" r:id="rId23"/>
    <p:sldId id="376" r:id="rId24"/>
    <p:sldId id="402" r:id="rId25"/>
    <p:sldId id="378" r:id="rId26"/>
    <p:sldId id="379" r:id="rId27"/>
    <p:sldId id="380" r:id="rId28"/>
    <p:sldId id="381" r:id="rId29"/>
    <p:sldId id="382" r:id="rId30"/>
    <p:sldId id="383" r:id="rId31"/>
    <p:sldId id="351" r:id="rId32"/>
    <p:sldId id="352" r:id="rId33"/>
    <p:sldId id="353" r:id="rId34"/>
    <p:sldId id="354" r:id="rId35"/>
    <p:sldId id="411" r:id="rId36"/>
    <p:sldId id="412" r:id="rId37"/>
    <p:sldId id="405" r:id="rId38"/>
    <p:sldId id="409" r:id="rId39"/>
    <p:sldId id="413" r:id="rId40"/>
    <p:sldId id="410" r:id="rId41"/>
    <p:sldId id="408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B2D5E-890F-48C9-8789-596FA190D180}" type="slidenum">
              <a:rPr lang="en-US"/>
              <a:pPr/>
              <a:t>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D7A9D-82E3-4BE1-A75D-9967AE6B71CF}" type="slidenum">
              <a:rPr lang="en-US"/>
              <a:pPr/>
              <a:t>23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AF8C4-74D6-4B80-A819-48C9A59564EB}" type="slidenum">
              <a:rPr lang="en-US"/>
              <a:pPr/>
              <a:t>25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9A4CE-999E-4561-BF43-4694E281EB60}" type="slidenum">
              <a:rPr lang="en-US"/>
              <a:pPr/>
              <a:t>28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1781E-8A69-45D0-A0C6-63F74D228B65}" type="slidenum">
              <a:rPr lang="en-US"/>
              <a:pPr/>
              <a:t>29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71DB3-4FA1-4273-BA15-CF7E36572408}" type="slidenum">
              <a:rPr lang="en-US"/>
              <a:pPr/>
              <a:t>30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1356-E2F9-4354-BEFE-109529AC8723}" type="slidenum">
              <a:rPr lang="en-US"/>
              <a:pPr/>
              <a:t>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C3767-F805-4472-81BC-17B23575F89B}" type="slidenum">
              <a:rPr lang="en-US"/>
              <a:pPr/>
              <a:t>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70925-B376-43C8-A423-84F5DE9B8DB9}" type="slidenum">
              <a:rPr lang="en-US"/>
              <a:pPr/>
              <a:t>7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DBAA0-026D-4FB2-98D9-E46D9F0D63A5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981A-1241-45FA-AE46-CC6C28DF8CC1}" type="slidenum">
              <a:rPr lang="en-US"/>
              <a:pPr/>
              <a:t>9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C25C1-0DAF-4BD2-9FAA-CC3285E10E95}" type="slidenum">
              <a:rPr lang="en-US"/>
              <a:pPr/>
              <a:t>10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55BCC-86BB-4639-931F-D5BCCC6B7AD2}" type="slidenum">
              <a:rPr lang="en-US"/>
              <a:pPr/>
              <a:t>13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7C3DC-5934-4FEE-929B-FCE8646444B2}" type="slidenum">
              <a:rPr lang="en-US"/>
              <a:pPr/>
              <a:t>18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3/20/2013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Hierarchical Clustering and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Merging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“How </a:t>
            </a:r>
            <a:r>
              <a:rPr lang="en-US" sz="2200" dirty="0"/>
              <a:t>do we update the </a:t>
            </a:r>
            <a:r>
              <a:rPr lang="en-US" sz="2200" dirty="0" smtClean="0"/>
              <a:t>distance </a:t>
            </a:r>
            <a:r>
              <a:rPr lang="en-US" sz="2200" dirty="0"/>
              <a:t>matrix?” </a:t>
            </a:r>
          </a:p>
          <a:p>
            <a:pPr lvl="1"/>
            <a:endParaRPr lang="en-US" sz="2000" dirty="0"/>
          </a:p>
        </p:txBody>
      </p:sp>
      <p:sp>
        <p:nvSpPr>
          <p:cNvPr id="63181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1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3181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</a:t>
            </a:r>
            <a:r>
              <a:rPr lang="en-US" sz="1400" b="1">
                <a:latin typeface="Arial" charset="0"/>
              </a:rPr>
              <a:t> C5</a:t>
            </a:r>
          </a:p>
        </p:txBody>
      </p:sp>
      <p:sp>
        <p:nvSpPr>
          <p:cNvPr id="63181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20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        ?        ?        ?    	   </a:t>
            </a:r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2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3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4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31825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28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29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30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Arial" charset="0"/>
              </a:rPr>
              <a:t>C4</a:t>
            </a:r>
          </a:p>
        </p:txBody>
      </p:sp>
      <p:sp>
        <p:nvSpPr>
          <p:cNvPr id="631831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31832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33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6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31843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cluster is a set of points</a:t>
            </a:r>
          </a:p>
          <a:p>
            <a:endParaRPr lang="en-US" dirty="0" smtClean="0"/>
          </a:p>
          <a:p>
            <a:r>
              <a:rPr lang="en-US" dirty="0" smtClean="0"/>
              <a:t>How do we define distance between two sets of points</a:t>
            </a:r>
          </a:p>
          <a:p>
            <a:pPr lvl="1"/>
            <a:r>
              <a:rPr lang="en-US" dirty="0" smtClean="0"/>
              <a:t>Lots of alternatives</a:t>
            </a:r>
          </a:p>
          <a:p>
            <a:pPr lvl="1"/>
            <a:r>
              <a:rPr lang="en-US" dirty="0" smtClean="0"/>
              <a:t>Not an easy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1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Single-link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minimum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distance is </a:t>
            </a:r>
            <a:r>
              <a:rPr lang="en-US" b="1" dirty="0" smtClean="0"/>
              <a:t>defined by the two most similar objects</a:t>
            </a:r>
            <a:endParaRPr lang="en-US" b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5029200"/>
          <a:ext cx="617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565360" imgH="279360" progId="Equation.3">
                  <p:embed/>
                </p:oleObj>
              </mc:Choice>
              <mc:Fallback>
                <p:oleObj name="Equation" r:id="rId3" imgW="2565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172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9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Single-link clustering: example </a:t>
            </a:r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Determined </a:t>
            </a:r>
            <a:r>
              <a:rPr lang="en-US" dirty="0"/>
              <a:t>by one pair of points, i.e., by one link in the proximity graph.</a:t>
            </a:r>
          </a:p>
        </p:txBody>
      </p:sp>
      <p:graphicFrame>
        <p:nvGraphicFramePr>
          <p:cNvPr id="644100" name="Object 4"/>
          <p:cNvGraphicFramePr>
            <a:graphicFrameLocks noChangeAspect="1"/>
          </p:cNvGraphicFramePr>
          <p:nvPr/>
        </p:nvGraphicFramePr>
        <p:xfrm>
          <a:off x="304800" y="3505200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228975"/>
            <a:ext cx="2820987" cy="2562225"/>
            <a:chOff x="3616" y="2256"/>
            <a:chExt cx="1777" cy="1614"/>
          </a:xfrm>
        </p:grpSpPr>
        <p:sp>
          <p:nvSpPr>
            <p:cNvPr id="64410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4412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4412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4412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3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655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Single-Link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>
                <a:latin typeface="Arial" charset="0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6348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Single-Link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16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70413" y="1524000"/>
            <a:ext cx="4268787" cy="3567113"/>
            <a:chOff x="2496" y="960"/>
            <a:chExt cx="2689" cy="2247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4400" y="5576888"/>
            <a:ext cx="632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>
                <a:latin typeface="Arial" charset="0"/>
              </a:rPr>
              <a:t> Sensitive to noise and </a:t>
            </a:r>
            <a:r>
              <a:rPr lang="en-US" sz="1800" b="1" dirty="0" smtClean="0">
                <a:latin typeface="Arial" charset="0"/>
              </a:rPr>
              <a:t>outliers</a:t>
            </a:r>
          </a:p>
          <a:p>
            <a:pPr>
              <a:buFontTx/>
              <a:buChar char="•"/>
            </a:pPr>
            <a:r>
              <a:rPr lang="en-US" b="1" dirty="0" smtClean="0">
                <a:latin typeface="Arial" charset="0"/>
              </a:rPr>
              <a:t> It produces long, elongated clusters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Complete-link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maximum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distance is </a:t>
            </a:r>
            <a:r>
              <a:rPr lang="en-US" b="1" dirty="0" smtClean="0"/>
              <a:t>defined by the two most dissimilar objects</a:t>
            </a:r>
            <a:endParaRPr lang="en-US" b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93838" y="5029200"/>
          <a:ext cx="623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590560" imgH="279360" progId="Equation.3">
                  <p:embed/>
                </p:oleObj>
              </mc:Choice>
              <mc:Fallback>
                <p:oleObj name="Equation" r:id="rId3" imgW="2590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029200"/>
                        <a:ext cx="6232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41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Complete-link clustering: example</a:t>
            </a:r>
            <a:endParaRPr lang="en-US" sz="40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 smtClean="0"/>
              <a:t>Distance between clusters is determined by the two most distant </a:t>
            </a:r>
            <a:r>
              <a:rPr lang="en-US" dirty="0"/>
              <a:t>points in the different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652292" name="Object 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652294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5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7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8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9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0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1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2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3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4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6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8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9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10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52311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52312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52313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52314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2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3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Produces a set of </a:t>
            </a:r>
            <a:r>
              <a:rPr lang="en-US" b="1" i="1" dirty="0"/>
              <a:t>nested clusters </a:t>
            </a:r>
            <a:r>
              <a:rPr lang="en-US" dirty="0"/>
              <a:t>organized as a hierarchical tree</a:t>
            </a:r>
          </a:p>
          <a:p>
            <a:pPr marL="292100" indent="-292100"/>
            <a:r>
              <a:rPr lang="en-US" dirty="0"/>
              <a:t>Can be visualized as a </a:t>
            </a:r>
            <a:r>
              <a:rPr lang="en-US" b="1" dirty="0" err="1" smtClean="0">
                <a:solidFill>
                  <a:srgbClr val="FF0000"/>
                </a:solidFill>
              </a:rPr>
              <a:t>dendrogram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(along with other options)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/>
            <a:r>
              <a:rPr lang="en-US" dirty="0"/>
              <a:t>A </a:t>
            </a:r>
            <a:r>
              <a:rPr lang="en-US" dirty="0" smtClean="0"/>
              <a:t>tree-like </a:t>
            </a:r>
            <a:r>
              <a:rPr lang="en-US" dirty="0"/>
              <a:t>diagram that records the sequences of merges or splits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3164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617477" name="Object 5"/>
          <p:cNvGraphicFramePr>
            <a:graphicFrameLocks noChangeAspect="1"/>
          </p:cNvGraphicFramePr>
          <p:nvPr/>
        </p:nvGraphicFramePr>
        <p:xfrm>
          <a:off x="5257800" y="4116387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5" imgW="3168720" imgH="3227760" progId="">
                  <p:embed/>
                </p:oleObj>
              </mc:Choice>
              <mc:Fallback>
                <p:oleObj name="VISIO" r:id="rId5" imgW="3168720" imgH="3227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6387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9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Strengths of complete-link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0013" y="4687669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b="11905"/>
          <a:stretch>
            <a:fillRect/>
          </a:stretch>
        </p:blipFill>
        <p:spPr bwMode="auto">
          <a:xfrm>
            <a:off x="303213" y="1625381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41813" y="1549181"/>
            <a:ext cx="4268787" cy="3505200"/>
            <a:chOff x="2735" y="768"/>
            <a:chExt cx="2689" cy="2208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906869"/>
            <a:ext cx="632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 More balanced clusters (with equal diameter)</a:t>
            </a:r>
          </a:p>
          <a:p>
            <a:pPr>
              <a:buFontTx/>
              <a:buChar char="•"/>
            </a:pPr>
            <a:r>
              <a:rPr lang="en-US" sz="1800" b="1" dirty="0" smtClean="0">
                <a:latin typeface="Arial" charset="0"/>
              </a:rPr>
              <a:t>  Less susceptible to noise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Complete-Link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48910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418013" y="1524000"/>
            <a:ext cx="4268787" cy="3733800"/>
            <a:chOff x="2783" y="864"/>
            <a:chExt cx="2689" cy="2352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638800"/>
            <a:ext cx="6324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 smtClean="0">
                <a:latin typeface="Arial" charset="0"/>
              </a:rPr>
              <a:t> Tends </a:t>
            </a:r>
            <a:r>
              <a:rPr lang="en-US" sz="1800" b="1" dirty="0">
                <a:latin typeface="Arial" charset="0"/>
              </a:rPr>
              <a:t>to break large clusters</a:t>
            </a:r>
          </a:p>
          <a:p>
            <a:pPr>
              <a:buFontTx/>
              <a:buChar char="•"/>
            </a:pPr>
            <a:r>
              <a:rPr lang="en-US" b="1" dirty="0" smtClean="0">
                <a:latin typeface="Arial" charset="0"/>
              </a:rPr>
              <a:t>  All clusters tend to have the same diameter – small  clusters are merged with larger ones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Group average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average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4675" y="4338638"/>
          <a:ext cx="5284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197080" imgH="469800" progId="Equation.3">
                  <p:embed/>
                </p:oleObj>
              </mc:Choice>
              <mc:Fallback>
                <p:oleObj name="Equation" r:id="rId3" imgW="2197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338638"/>
                        <a:ext cx="52847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39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Average-link clustering: example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65463"/>
          </a:xfrm>
        </p:spPr>
        <p:txBody>
          <a:bodyPr/>
          <a:lstStyle/>
          <a:p>
            <a:pPr marL="292100" indent="-292100"/>
            <a:r>
              <a:rPr lang="en-US" sz="2800" dirty="0"/>
              <a:t>Proximity of two clusters is the average of </a:t>
            </a:r>
            <a:r>
              <a:rPr lang="en-US" sz="2800" dirty="0" err="1"/>
              <a:t>pairwise</a:t>
            </a:r>
            <a:r>
              <a:rPr lang="en-US" sz="2800" dirty="0"/>
              <a:t> proximity between points in the two clusters.</a:t>
            </a:r>
          </a:p>
          <a:p>
            <a:pPr marL="292100" indent="-292100"/>
            <a:endParaRPr lang="en-US" sz="2200" dirty="0"/>
          </a:p>
          <a:p>
            <a:pPr marL="292100" indent="-292100"/>
            <a:endParaRPr lang="en-US" sz="2200" dirty="0"/>
          </a:p>
        </p:txBody>
      </p:sp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152400" y="34290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Worksheet" r:id="rId5" imgW="2167200" imgH="957600" progId="Excel.Sheet.8">
                  <p:embed/>
                </p:oleObj>
              </mc:Choice>
              <mc:Fallback>
                <p:oleObj name="Worksheet" r:id="rId5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3124200"/>
            <a:ext cx="2957513" cy="2755900"/>
            <a:chOff x="3504" y="2112"/>
            <a:chExt cx="1863" cy="1736"/>
          </a:xfrm>
        </p:grpSpPr>
        <p:sp>
          <p:nvSpPr>
            <p:cNvPr id="660487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89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0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1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5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8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1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2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3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3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Average-link clustering: discussion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104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Centroid</a:t>
            </a:r>
            <a:r>
              <a:rPr lang="en-US" b="1" dirty="0" smtClean="0">
                <a:solidFill>
                  <a:srgbClr val="FF0000"/>
                </a:solidFill>
              </a:rPr>
              <a:t>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distance between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63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Ward’s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difference</a:t>
            </a:r>
            <a:r>
              <a:rPr lang="en-US" dirty="0" smtClean="0"/>
              <a:t> between the </a:t>
            </a:r>
            <a:r>
              <a:rPr lang="en-US" b="1" i="1" dirty="0" smtClean="0"/>
              <a:t>total within cluster sum of squares for the two clusters separately</a:t>
            </a:r>
            <a:r>
              <a:rPr lang="en-US" dirty="0" smtClean="0"/>
              <a:t>, and the </a:t>
            </a:r>
            <a:r>
              <a:rPr lang="en-US" b="1" i="1" dirty="0" smtClean="0"/>
              <a:t>within cluster sum of squares resulting from merging the two clusters </a:t>
            </a:r>
            <a:r>
              <a:rPr lang="en-US" dirty="0" smtClean="0"/>
              <a:t>in cluster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35814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3085920" imgH="393480" progId="Equation.3">
                  <p:embed/>
                </p:oleObj>
              </mc:Choice>
              <mc:Fallback>
                <p:oleObj name="Equation" r:id="rId3" imgW="308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769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Ward’s distance for clusters</a:t>
            </a:r>
            <a:endParaRPr lang="en-US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dirty="0" smtClean="0"/>
              <a:t>Similar to group average and </a:t>
            </a:r>
            <a:r>
              <a:rPr lang="en-US" dirty="0" err="1" smtClean="0"/>
              <a:t>centroid</a:t>
            </a:r>
            <a:r>
              <a:rPr lang="en-US" dirty="0" smtClean="0"/>
              <a:t> distance</a:t>
            </a:r>
            <a:endParaRPr lang="en-US" dirty="0"/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Hierarchical analogue of </a:t>
            </a:r>
            <a:r>
              <a:rPr lang="en-US" dirty="0" smtClean="0"/>
              <a:t>k-means</a:t>
            </a:r>
            <a:endParaRPr lang="en-US" dirty="0"/>
          </a:p>
          <a:p>
            <a:pPr marL="800100" lvl="1" indent="-342900"/>
            <a:r>
              <a:rPr lang="en-US" dirty="0"/>
              <a:t>Can be used to initialize </a:t>
            </a:r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3600"/>
              <a:t>Hierarchical Clustering: Comparison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Group Average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Ward’s Method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668678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79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0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1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2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3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4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5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6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7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8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9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668691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92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668694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95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668697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98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668700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01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668703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04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870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MIN</a:t>
            </a:r>
          </a:p>
        </p:txBody>
      </p:sp>
      <p:sp>
        <p:nvSpPr>
          <p:cNvPr id="66870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MAX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668708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6" y="26"/>
                </a:cxn>
                <a:cxn ang="0">
                  <a:pos x="88" y="43"/>
                </a:cxn>
                <a:cxn ang="0">
                  <a:pos x="86" y="61"/>
                </a:cxn>
                <a:cxn ang="0">
                  <a:pos x="75" y="74"/>
                </a:cxn>
                <a:cxn ang="0">
                  <a:pos x="62" y="84"/>
                </a:cxn>
                <a:cxn ang="0">
                  <a:pos x="45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09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6" y="26"/>
                </a:cxn>
                <a:cxn ang="0">
                  <a:pos x="89" y="43"/>
                </a:cxn>
                <a:cxn ang="0">
                  <a:pos x="86" y="60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8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0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2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3" y="4"/>
                </a:cxn>
                <a:cxn ang="0">
                  <a:pos x="76" y="12"/>
                </a:cxn>
                <a:cxn ang="0">
                  <a:pos x="87" y="28"/>
                </a:cxn>
                <a:cxn ang="0">
                  <a:pos x="89" y="45"/>
                </a:cxn>
                <a:cxn ang="0">
                  <a:pos x="87" y="62"/>
                </a:cxn>
                <a:cxn ang="0">
                  <a:pos x="76" y="75"/>
                </a:cxn>
                <a:cxn ang="0">
                  <a:pos x="63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1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1" y="13"/>
                </a:cxn>
                <a:cxn ang="0">
                  <a:pos x="26" y="4"/>
                </a:cxn>
                <a:cxn ang="0">
                  <a:pos x="44" y="0"/>
                </a:cxn>
                <a:cxn ang="0">
                  <a:pos x="61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5"/>
                </a:cxn>
                <a:cxn ang="0">
                  <a:pos x="61" y="86"/>
                </a:cxn>
                <a:cxn ang="0">
                  <a:pos x="44" y="88"/>
                </a:cxn>
                <a:cxn ang="0">
                  <a:pos x="26" y="86"/>
                </a:cxn>
                <a:cxn ang="0">
                  <a:pos x="11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2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3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1" y="4"/>
                </a:cxn>
                <a:cxn ang="0">
                  <a:pos x="76" y="13"/>
                </a:cxn>
                <a:cxn ang="0">
                  <a:pos x="85" y="28"/>
                </a:cxn>
                <a:cxn ang="0">
                  <a:pos x="89" y="45"/>
                </a:cxn>
                <a:cxn ang="0">
                  <a:pos x="85" y="62"/>
                </a:cxn>
                <a:cxn ang="0">
                  <a:pos x="76" y="75"/>
                </a:cxn>
                <a:cxn ang="0">
                  <a:pos x="61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3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4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5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6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7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8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9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668721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1" y="2"/>
                </a:cxn>
                <a:cxn ang="0">
                  <a:pos x="572" y="6"/>
                </a:cxn>
                <a:cxn ang="0">
                  <a:pos x="630" y="15"/>
                </a:cxn>
                <a:cxn ang="0">
                  <a:pos x="684" y="28"/>
                </a:cxn>
                <a:cxn ang="0">
                  <a:pos x="734" y="43"/>
                </a:cxn>
                <a:cxn ang="0">
                  <a:pos x="779" y="60"/>
                </a:cxn>
                <a:cxn ang="0">
                  <a:pos x="818" y="79"/>
                </a:cxn>
                <a:cxn ang="0">
                  <a:pos x="851" y="101"/>
                </a:cxn>
                <a:cxn ang="0">
                  <a:pos x="875" y="125"/>
                </a:cxn>
                <a:cxn ang="0">
                  <a:pos x="892" y="149"/>
                </a:cxn>
                <a:cxn ang="0">
                  <a:pos x="898" y="174"/>
                </a:cxn>
                <a:cxn ang="0">
                  <a:pos x="898" y="200"/>
                </a:cxn>
                <a:cxn ang="0">
                  <a:pos x="892" y="226"/>
                </a:cxn>
                <a:cxn ang="0">
                  <a:pos x="875" y="250"/>
                </a:cxn>
                <a:cxn ang="0">
                  <a:pos x="851" y="274"/>
                </a:cxn>
                <a:cxn ang="0">
                  <a:pos x="818" y="295"/>
                </a:cxn>
                <a:cxn ang="0">
                  <a:pos x="779" y="315"/>
                </a:cxn>
                <a:cxn ang="0">
                  <a:pos x="734" y="332"/>
                </a:cxn>
                <a:cxn ang="0">
                  <a:pos x="684" y="347"/>
                </a:cxn>
                <a:cxn ang="0">
                  <a:pos x="630" y="360"/>
                </a:cxn>
                <a:cxn ang="0">
                  <a:pos x="572" y="369"/>
                </a:cxn>
                <a:cxn ang="0">
                  <a:pos x="511" y="373"/>
                </a:cxn>
                <a:cxn ang="0">
                  <a:pos x="450" y="375"/>
                </a:cxn>
                <a:cxn ang="0">
                  <a:pos x="390" y="373"/>
                </a:cxn>
                <a:cxn ang="0">
                  <a:pos x="329" y="369"/>
                </a:cxn>
                <a:cxn ang="0">
                  <a:pos x="271" y="360"/>
                </a:cxn>
                <a:cxn ang="0">
                  <a:pos x="217" y="347"/>
                </a:cxn>
                <a:cxn ang="0">
                  <a:pos x="167" y="332"/>
                </a:cxn>
                <a:cxn ang="0">
                  <a:pos x="122" y="315"/>
                </a:cxn>
                <a:cxn ang="0">
                  <a:pos x="83" y="295"/>
                </a:cxn>
                <a:cxn ang="0">
                  <a:pos x="50" y="274"/>
                </a:cxn>
                <a:cxn ang="0">
                  <a:pos x="26" y="250"/>
                </a:cxn>
                <a:cxn ang="0">
                  <a:pos x="9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9" y="149"/>
                </a:cxn>
                <a:cxn ang="0">
                  <a:pos x="26" y="125"/>
                </a:cxn>
                <a:cxn ang="0">
                  <a:pos x="50" y="101"/>
                </a:cxn>
                <a:cxn ang="0">
                  <a:pos x="83" y="79"/>
                </a:cxn>
                <a:cxn ang="0">
                  <a:pos x="122" y="60"/>
                </a:cxn>
                <a:cxn ang="0">
                  <a:pos x="167" y="43"/>
                </a:cxn>
                <a:cxn ang="0">
                  <a:pos x="217" y="28"/>
                </a:cxn>
                <a:cxn ang="0">
                  <a:pos x="271" y="15"/>
                </a:cxn>
                <a:cxn ang="0">
                  <a:pos x="329" y="6"/>
                </a:cxn>
                <a:cxn ang="0">
                  <a:pos x="390" y="2"/>
                </a:cxn>
                <a:cxn ang="0">
                  <a:pos x="450" y="0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22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668724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/>
              <a:ahLst/>
              <a:cxnLst>
                <a:cxn ang="0">
                  <a:pos x="523" y="5"/>
                </a:cxn>
                <a:cxn ang="0">
                  <a:pos x="586" y="11"/>
                </a:cxn>
                <a:cxn ang="0">
                  <a:pos x="649" y="22"/>
                </a:cxn>
                <a:cxn ang="0">
                  <a:pos x="707" y="35"/>
                </a:cxn>
                <a:cxn ang="0">
                  <a:pos x="766" y="50"/>
                </a:cxn>
                <a:cxn ang="0">
                  <a:pos x="818" y="67"/>
                </a:cxn>
                <a:cxn ang="0">
                  <a:pos x="865" y="87"/>
                </a:cxn>
                <a:cxn ang="0">
                  <a:pos x="906" y="108"/>
                </a:cxn>
                <a:cxn ang="0">
                  <a:pos x="943" y="130"/>
                </a:cxn>
                <a:cxn ang="0">
                  <a:pos x="971" y="154"/>
                </a:cxn>
                <a:cxn ang="0">
                  <a:pos x="993" y="180"/>
                </a:cxn>
                <a:cxn ang="0">
                  <a:pos x="1006" y="203"/>
                </a:cxn>
                <a:cxn ang="0">
                  <a:pos x="1012" y="227"/>
                </a:cxn>
                <a:cxn ang="0">
                  <a:pos x="1010" y="251"/>
                </a:cxn>
                <a:cxn ang="0">
                  <a:pos x="999" y="275"/>
                </a:cxn>
                <a:cxn ang="0">
                  <a:pos x="982" y="296"/>
                </a:cxn>
                <a:cxn ang="0">
                  <a:pos x="956" y="318"/>
                </a:cxn>
                <a:cxn ang="0">
                  <a:pos x="924" y="335"/>
                </a:cxn>
                <a:cxn ang="0">
                  <a:pos x="885" y="352"/>
                </a:cxn>
                <a:cxn ang="0">
                  <a:pos x="842" y="365"/>
                </a:cxn>
                <a:cxn ang="0">
                  <a:pos x="790" y="376"/>
                </a:cxn>
                <a:cxn ang="0">
                  <a:pos x="736" y="385"/>
                </a:cxn>
                <a:cxn ang="0">
                  <a:pos x="677" y="389"/>
                </a:cxn>
                <a:cxn ang="0">
                  <a:pos x="616" y="391"/>
                </a:cxn>
                <a:cxn ang="0">
                  <a:pos x="554" y="391"/>
                </a:cxn>
                <a:cxn ang="0">
                  <a:pos x="489" y="387"/>
                </a:cxn>
                <a:cxn ang="0">
                  <a:pos x="426" y="380"/>
                </a:cxn>
                <a:cxn ang="0">
                  <a:pos x="363" y="370"/>
                </a:cxn>
                <a:cxn ang="0">
                  <a:pos x="305" y="357"/>
                </a:cxn>
                <a:cxn ang="0">
                  <a:pos x="249" y="342"/>
                </a:cxn>
                <a:cxn ang="0">
                  <a:pos x="195" y="324"/>
                </a:cxn>
                <a:cxn ang="0">
                  <a:pos x="147" y="305"/>
                </a:cxn>
                <a:cxn ang="0">
                  <a:pos x="106" y="283"/>
                </a:cxn>
                <a:cxn ang="0">
                  <a:pos x="69" y="262"/>
                </a:cxn>
                <a:cxn ang="0">
                  <a:pos x="41" y="238"/>
                </a:cxn>
                <a:cxn ang="0">
                  <a:pos x="19" y="212"/>
                </a:cxn>
                <a:cxn ang="0">
                  <a:pos x="6" y="188"/>
                </a:cxn>
                <a:cxn ang="0">
                  <a:pos x="0" y="164"/>
                </a:cxn>
                <a:cxn ang="0">
                  <a:pos x="2" y="139"/>
                </a:cxn>
                <a:cxn ang="0">
                  <a:pos x="13" y="117"/>
                </a:cxn>
                <a:cxn ang="0">
                  <a:pos x="30" y="95"/>
                </a:cxn>
                <a:cxn ang="0">
                  <a:pos x="56" y="74"/>
                </a:cxn>
                <a:cxn ang="0">
                  <a:pos x="89" y="57"/>
                </a:cxn>
                <a:cxn ang="0">
                  <a:pos x="128" y="39"/>
                </a:cxn>
                <a:cxn ang="0">
                  <a:pos x="171" y="26"/>
                </a:cxn>
                <a:cxn ang="0">
                  <a:pos x="223" y="16"/>
                </a:cxn>
                <a:cxn ang="0">
                  <a:pos x="277" y="7"/>
                </a:cxn>
                <a:cxn ang="0">
                  <a:pos x="335" y="3"/>
                </a:cxn>
                <a:cxn ang="0">
                  <a:pos x="396" y="0"/>
                </a:cxn>
                <a:cxn ang="0">
                  <a:pos x="459" y="0"/>
                </a:cxn>
                <a:cxn ang="0">
                  <a:pos x="523" y="5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25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668727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28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/>
              <a:ahLst/>
              <a:cxnLst>
                <a:cxn ang="0">
                  <a:pos x="1363" y="2"/>
                </a:cxn>
                <a:cxn ang="0">
                  <a:pos x="1569" y="32"/>
                </a:cxn>
                <a:cxn ang="0">
                  <a:pos x="1766" y="93"/>
                </a:cxn>
                <a:cxn ang="0">
                  <a:pos x="1950" y="179"/>
                </a:cxn>
                <a:cxn ang="0">
                  <a:pos x="2114" y="293"/>
                </a:cxn>
                <a:cxn ang="0">
                  <a:pos x="2255" y="429"/>
                </a:cxn>
                <a:cxn ang="0">
                  <a:pos x="2369" y="583"/>
                </a:cxn>
                <a:cxn ang="0">
                  <a:pos x="2454" y="753"/>
                </a:cxn>
                <a:cxn ang="0">
                  <a:pos x="2506" y="930"/>
                </a:cxn>
                <a:cxn ang="0">
                  <a:pos x="2523" y="1116"/>
                </a:cxn>
                <a:cxn ang="0">
                  <a:pos x="2506" y="1299"/>
                </a:cxn>
                <a:cxn ang="0">
                  <a:pos x="2454" y="1479"/>
                </a:cxn>
                <a:cxn ang="0">
                  <a:pos x="2372" y="1647"/>
                </a:cxn>
                <a:cxn ang="0">
                  <a:pos x="2257" y="1803"/>
                </a:cxn>
                <a:cxn ang="0">
                  <a:pos x="2116" y="1939"/>
                </a:cxn>
                <a:cxn ang="0">
                  <a:pos x="1952" y="2053"/>
                </a:cxn>
                <a:cxn ang="0">
                  <a:pos x="1770" y="2142"/>
                </a:cxn>
                <a:cxn ang="0">
                  <a:pos x="1573" y="2202"/>
                </a:cxn>
                <a:cxn ang="0">
                  <a:pos x="1368" y="2232"/>
                </a:cxn>
                <a:cxn ang="0">
                  <a:pos x="1160" y="2232"/>
                </a:cxn>
                <a:cxn ang="0">
                  <a:pos x="954" y="2202"/>
                </a:cxn>
                <a:cxn ang="0">
                  <a:pos x="757" y="2144"/>
                </a:cxn>
                <a:cxn ang="0">
                  <a:pos x="574" y="2055"/>
                </a:cxn>
                <a:cxn ang="0">
                  <a:pos x="409" y="1943"/>
                </a:cxn>
                <a:cxn ang="0">
                  <a:pos x="268" y="1807"/>
                </a:cxn>
                <a:cxn ang="0">
                  <a:pos x="154" y="1651"/>
                </a:cxn>
                <a:cxn ang="0">
                  <a:pos x="69" y="1483"/>
                </a:cxn>
                <a:cxn ang="0">
                  <a:pos x="17" y="1304"/>
                </a:cxn>
                <a:cxn ang="0">
                  <a:pos x="0" y="1120"/>
                </a:cxn>
                <a:cxn ang="0">
                  <a:pos x="17" y="935"/>
                </a:cxn>
                <a:cxn ang="0">
                  <a:pos x="69" y="755"/>
                </a:cxn>
                <a:cxn ang="0">
                  <a:pos x="152" y="587"/>
                </a:cxn>
                <a:cxn ang="0">
                  <a:pos x="266" y="431"/>
                </a:cxn>
                <a:cxn ang="0">
                  <a:pos x="407" y="295"/>
                </a:cxn>
                <a:cxn ang="0">
                  <a:pos x="571" y="183"/>
                </a:cxn>
                <a:cxn ang="0">
                  <a:pos x="753" y="95"/>
                </a:cxn>
                <a:cxn ang="0">
                  <a:pos x="950" y="34"/>
                </a:cxn>
                <a:cxn ang="0">
                  <a:pos x="1156" y="4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668730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31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/>
              <a:ahLst/>
              <a:cxnLst>
                <a:cxn ang="0">
                  <a:pos x="422" y="162"/>
                </a:cxn>
                <a:cxn ang="0">
                  <a:pos x="487" y="123"/>
                </a:cxn>
                <a:cxn ang="0">
                  <a:pos x="556" y="89"/>
                </a:cxn>
                <a:cxn ang="0">
                  <a:pos x="626" y="61"/>
                </a:cxn>
                <a:cxn ang="0">
                  <a:pos x="695" y="37"/>
                </a:cxn>
                <a:cxn ang="0">
                  <a:pos x="764" y="18"/>
                </a:cxn>
                <a:cxn ang="0">
                  <a:pos x="831" y="7"/>
                </a:cxn>
                <a:cxn ang="0">
                  <a:pos x="896" y="0"/>
                </a:cxn>
                <a:cxn ang="0">
                  <a:pos x="959" y="0"/>
                </a:cxn>
                <a:cxn ang="0">
                  <a:pos x="1017" y="7"/>
                </a:cxn>
                <a:cxn ang="0">
                  <a:pos x="1071" y="18"/>
                </a:cxn>
                <a:cxn ang="0">
                  <a:pos x="1121" y="35"/>
                </a:cxn>
                <a:cxn ang="0">
                  <a:pos x="1164" y="59"/>
                </a:cxn>
                <a:cxn ang="0">
                  <a:pos x="1203" y="87"/>
                </a:cxn>
                <a:cxn ang="0">
                  <a:pos x="1234" y="121"/>
                </a:cxn>
                <a:cxn ang="0">
                  <a:pos x="1257" y="160"/>
                </a:cxn>
                <a:cxn ang="0">
                  <a:pos x="1275" y="201"/>
                </a:cxn>
                <a:cxn ang="0">
                  <a:pos x="1283" y="249"/>
                </a:cxn>
                <a:cxn ang="0">
                  <a:pos x="1285" y="298"/>
                </a:cxn>
                <a:cxn ang="0">
                  <a:pos x="1279" y="350"/>
                </a:cxn>
                <a:cxn ang="0">
                  <a:pos x="1266" y="404"/>
                </a:cxn>
                <a:cxn ang="0">
                  <a:pos x="1247" y="458"/>
                </a:cxn>
                <a:cxn ang="0">
                  <a:pos x="1218" y="514"/>
                </a:cxn>
                <a:cxn ang="0">
                  <a:pos x="1184" y="570"/>
                </a:cxn>
                <a:cxn ang="0">
                  <a:pos x="1145" y="624"/>
                </a:cxn>
                <a:cxn ang="0">
                  <a:pos x="1097" y="678"/>
                </a:cxn>
                <a:cxn ang="0">
                  <a:pos x="1045" y="730"/>
                </a:cxn>
                <a:cxn ang="0">
                  <a:pos x="989" y="780"/>
                </a:cxn>
                <a:cxn ang="0">
                  <a:pos x="928" y="827"/>
                </a:cxn>
                <a:cxn ang="0">
                  <a:pos x="866" y="870"/>
                </a:cxn>
                <a:cxn ang="0">
                  <a:pos x="799" y="907"/>
                </a:cxn>
                <a:cxn ang="0">
                  <a:pos x="729" y="942"/>
                </a:cxn>
                <a:cxn ang="0">
                  <a:pos x="660" y="972"/>
                </a:cxn>
                <a:cxn ang="0">
                  <a:pos x="591" y="996"/>
                </a:cxn>
                <a:cxn ang="0">
                  <a:pos x="522" y="1013"/>
                </a:cxn>
                <a:cxn ang="0">
                  <a:pos x="455" y="1026"/>
                </a:cxn>
                <a:cxn ang="0">
                  <a:pos x="390" y="1030"/>
                </a:cxn>
                <a:cxn ang="0">
                  <a:pos x="327" y="1030"/>
                </a:cxn>
                <a:cxn ang="0">
                  <a:pos x="269" y="1026"/>
                </a:cxn>
                <a:cxn ang="0">
                  <a:pos x="214" y="1013"/>
                </a:cxn>
                <a:cxn ang="0">
                  <a:pos x="165" y="996"/>
                </a:cxn>
                <a:cxn ang="0">
                  <a:pos x="121" y="972"/>
                </a:cxn>
                <a:cxn ang="0">
                  <a:pos x="85" y="944"/>
                </a:cxn>
                <a:cxn ang="0">
                  <a:pos x="52" y="909"/>
                </a:cxn>
                <a:cxn ang="0">
                  <a:pos x="28" y="873"/>
                </a:cxn>
                <a:cxn ang="0">
                  <a:pos x="13" y="829"/>
                </a:cxn>
                <a:cxn ang="0">
                  <a:pos x="2" y="784"/>
                </a:cxn>
                <a:cxn ang="0">
                  <a:pos x="0" y="734"/>
                </a:cxn>
                <a:cxn ang="0">
                  <a:pos x="7" y="683"/>
                </a:cxn>
                <a:cxn ang="0">
                  <a:pos x="20" y="629"/>
                </a:cxn>
                <a:cxn ang="0">
                  <a:pos x="39" y="572"/>
                </a:cxn>
                <a:cxn ang="0">
                  <a:pos x="67" y="516"/>
                </a:cxn>
                <a:cxn ang="0">
                  <a:pos x="102" y="462"/>
                </a:cxn>
                <a:cxn ang="0">
                  <a:pos x="143" y="406"/>
                </a:cxn>
                <a:cxn ang="0">
                  <a:pos x="188" y="352"/>
                </a:cxn>
                <a:cxn ang="0">
                  <a:pos x="240" y="300"/>
                </a:cxn>
                <a:cxn ang="0">
                  <a:pos x="297" y="251"/>
                </a:cxn>
                <a:cxn ang="0">
                  <a:pos x="357" y="205"/>
                </a:cxn>
                <a:cxn ang="0">
                  <a:pos x="422" y="162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668733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34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/>
              <a:ahLst/>
              <a:cxnLst>
                <a:cxn ang="0">
                  <a:pos x="1275" y="0"/>
                </a:cxn>
                <a:cxn ang="0">
                  <a:pos x="1474" y="22"/>
                </a:cxn>
                <a:cxn ang="0">
                  <a:pos x="1664" y="67"/>
                </a:cxn>
                <a:cxn ang="0">
                  <a:pos x="1842" y="136"/>
                </a:cxn>
                <a:cxn ang="0">
                  <a:pos x="2002" y="227"/>
                </a:cxn>
                <a:cxn ang="0">
                  <a:pos x="2138" y="335"/>
                </a:cxn>
                <a:cxn ang="0">
                  <a:pos x="2246" y="460"/>
                </a:cxn>
                <a:cxn ang="0">
                  <a:pos x="2324" y="596"/>
                </a:cxn>
                <a:cxn ang="0">
                  <a:pos x="2370" y="741"/>
                </a:cxn>
                <a:cxn ang="0">
                  <a:pos x="2380" y="887"/>
                </a:cxn>
                <a:cxn ang="0">
                  <a:pos x="2359" y="1036"/>
                </a:cxn>
                <a:cxn ang="0">
                  <a:pos x="2302" y="1179"/>
                </a:cxn>
                <a:cxn ang="0">
                  <a:pos x="2214" y="1313"/>
                </a:cxn>
                <a:cxn ang="0">
                  <a:pos x="2097" y="1436"/>
                </a:cxn>
                <a:cxn ang="0">
                  <a:pos x="1954" y="1542"/>
                </a:cxn>
                <a:cxn ang="0">
                  <a:pos x="1787" y="1628"/>
                </a:cxn>
                <a:cxn ang="0">
                  <a:pos x="1606" y="1693"/>
                </a:cxn>
                <a:cxn ang="0">
                  <a:pos x="1411" y="1736"/>
                </a:cxn>
                <a:cxn ang="0">
                  <a:pos x="1210" y="1751"/>
                </a:cxn>
                <a:cxn ang="0">
                  <a:pos x="1009" y="1742"/>
                </a:cxn>
                <a:cxn ang="0">
                  <a:pos x="812" y="1710"/>
                </a:cxn>
                <a:cxn ang="0">
                  <a:pos x="626" y="1652"/>
                </a:cxn>
                <a:cxn ang="0">
                  <a:pos x="457" y="1572"/>
                </a:cxn>
                <a:cxn ang="0">
                  <a:pos x="310" y="1473"/>
                </a:cxn>
                <a:cxn ang="0">
                  <a:pos x="186" y="1356"/>
                </a:cxn>
                <a:cxn ang="0">
                  <a:pos x="93" y="1226"/>
                </a:cxn>
                <a:cxn ang="0">
                  <a:pos x="31" y="1084"/>
                </a:cxn>
                <a:cxn ang="0">
                  <a:pos x="2" y="937"/>
                </a:cxn>
                <a:cxn ang="0">
                  <a:pos x="9" y="788"/>
                </a:cxn>
                <a:cxn ang="0">
                  <a:pos x="48" y="643"/>
                </a:cxn>
                <a:cxn ang="0">
                  <a:pos x="119" y="503"/>
                </a:cxn>
                <a:cxn ang="0">
                  <a:pos x="223" y="374"/>
                </a:cxn>
                <a:cxn ang="0">
                  <a:pos x="355" y="259"/>
                </a:cxn>
                <a:cxn ang="0">
                  <a:pos x="509" y="164"/>
                </a:cxn>
                <a:cxn ang="0">
                  <a:pos x="684" y="86"/>
                </a:cxn>
                <a:cxn ang="0">
                  <a:pos x="874" y="35"/>
                </a:cxn>
                <a:cxn ang="0">
                  <a:pos x="1071" y="4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668736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7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8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9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0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1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2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3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4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5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6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7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668749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50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668752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53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668755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56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668758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59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668761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62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668764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5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6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7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8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9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70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1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2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3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4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5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668777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78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668780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1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668783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4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668786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7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668789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90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8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dirty="0" smtClean="0"/>
              <a:t>No assumptions on the </a:t>
            </a:r>
            <a:r>
              <a:rPr lang="en-US" dirty="0"/>
              <a:t>number of clusters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Any desired number of clusters can be obtained by ‘cutting’ the </a:t>
            </a:r>
            <a:r>
              <a:rPr lang="en-US" dirty="0" err="1"/>
              <a:t>dendogram</a:t>
            </a:r>
            <a:r>
              <a:rPr lang="en-US" dirty="0"/>
              <a:t> at the proper level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292100" indent="-292100">
              <a:lnSpc>
                <a:spcPct val="90000"/>
              </a:lnSpc>
            </a:pPr>
            <a:r>
              <a:rPr lang="en-US" dirty="0" smtClean="0"/>
              <a:t>Hierarchical </a:t>
            </a:r>
            <a:r>
              <a:rPr lang="en-US" dirty="0" err="1" smtClean="0"/>
              <a:t>clusterings</a:t>
            </a:r>
            <a:r>
              <a:rPr lang="en-US" dirty="0" smtClean="0"/>
              <a:t> may correspond </a:t>
            </a:r>
            <a:r>
              <a:rPr lang="en-US" dirty="0"/>
              <a:t>to meaningful taxonomies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Example in biological sciences (e.g., </a:t>
            </a:r>
            <a:r>
              <a:rPr lang="en-US" dirty="0" smtClean="0"/>
              <a:t>phylogeny reconstruction, etc), web (e.g., product catalogs)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/>
              <a:t>Hierarchical Clustering:  Time and Space requirements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dirty="0" smtClean="0"/>
              <a:t>For a dataset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consisting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points</a:t>
            </a:r>
          </a:p>
          <a:p>
            <a:pPr marL="292100" indent="-292100"/>
            <a:endParaRPr lang="en-US" dirty="0" smtClean="0"/>
          </a:p>
          <a:p>
            <a:pPr marL="292100" indent="-292100"/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space</a:t>
            </a:r>
            <a:r>
              <a:rPr lang="en-US" dirty="0" smtClean="0"/>
              <a:t>; it requires storing the distance matrix </a:t>
            </a:r>
            <a:endParaRPr lang="en-US" dirty="0"/>
          </a:p>
          <a:p>
            <a:pPr marL="800100" lvl="1" indent="-342900"/>
            <a:endParaRPr lang="en-US" dirty="0"/>
          </a:p>
          <a:p>
            <a:pPr marL="292100" indent="-292100"/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in </a:t>
            </a:r>
            <a:r>
              <a:rPr lang="en-US" dirty="0" smtClean="0"/>
              <a:t>most of the cases</a:t>
            </a:r>
            <a:endParaRPr lang="en-US" dirty="0"/>
          </a:p>
          <a:p>
            <a:pPr marL="800100" lvl="1" indent="-342900"/>
            <a:r>
              <a:rPr lang="en-US" dirty="0"/>
              <a:t>There are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steps and at each step the </a:t>
            </a:r>
            <a:r>
              <a:rPr lang="en-US" dirty="0" smtClean="0"/>
              <a:t>size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distance </a:t>
            </a:r>
            <a:r>
              <a:rPr lang="en-US" dirty="0"/>
              <a:t>matrix must be updated and searched</a:t>
            </a:r>
          </a:p>
          <a:p>
            <a:pPr marL="800100" lvl="1" indent="-342900"/>
            <a:r>
              <a:rPr lang="en-US" dirty="0"/>
              <a:t>Complexity can be reduced to </a:t>
            </a:r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log(n) 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time for some </a:t>
            </a:r>
            <a:r>
              <a:rPr lang="en-US" dirty="0" smtClean="0"/>
              <a:t>approaches by using appropriate data structures</a:t>
            </a:r>
            <a:endParaRPr lang="en-US" dirty="0"/>
          </a:p>
          <a:p>
            <a:pPr marL="292100" indent="-292100"/>
            <a:endParaRPr lang="en-US" dirty="0"/>
          </a:p>
          <a:p>
            <a:pPr marL="800100" lvl="1" indent="-342900"/>
            <a:endParaRPr lang="en-US" dirty="0"/>
          </a:p>
          <a:p>
            <a:pPr marL="292100" indent="-2921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Issues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Distinct clusters are not produced – sometimes this can be good, if the data has a hierarchical structure w/o clear boundaries</a:t>
            </a:r>
          </a:p>
          <a:p>
            <a:r>
              <a:rPr lang="en-US" sz="2800"/>
              <a:t>There are methods for producing distinct clusters, but these usually involve specifying somewhat arbitrary cutoff values</a:t>
            </a:r>
          </a:p>
          <a:p>
            <a:r>
              <a:rPr lang="en-US" sz="2800"/>
              <a:t>What if data doesn’t have a hierarchical structure?  Is HC appropriate?</a:t>
            </a:r>
          </a:p>
        </p:txBody>
      </p:sp>
    </p:spTree>
    <p:extLst>
      <p:ext uri="{BB962C8B-B14F-4D97-AF65-F5344CB8AC3E}">
        <p14:creationId xmlns:p14="http://schemas.microsoft.com/office/powerpoint/2010/main" val="274931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Ordering in HC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order of the leaves (data points) is arbitrary in Eisen’s implementation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33796" name="Picture 4" descr="J:\Xfer\northeastern\my_lectures\hier_animation\f\dendro0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Freeform 6"/>
          <p:cNvSpPr>
            <a:spLocks/>
          </p:cNvSpPr>
          <p:nvPr/>
        </p:nvSpPr>
        <p:spPr bwMode="auto">
          <a:xfrm flipV="1">
            <a:off x="838200" y="54102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 flipV="1">
            <a:off x="1143000" y="3962400"/>
            <a:ext cx="990600" cy="3048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 flipV="1">
            <a:off x="1752600" y="3124200"/>
            <a:ext cx="1447800" cy="2286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 flipV="1">
            <a:off x="1905000" y="52578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 flipV="1">
            <a:off x="2971800" y="51816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3124200"/>
            <a:ext cx="48006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If we have </a:t>
            </a:r>
            <a:r>
              <a:rPr lang="en-US" sz="2800" i="1"/>
              <a:t>n</a:t>
            </a:r>
            <a:r>
              <a:rPr lang="en-US" sz="2800"/>
              <a:t> data points, this leads to 2</a:t>
            </a:r>
            <a:r>
              <a:rPr lang="en-US" sz="2800" i="1" baseline="30000"/>
              <a:t>n-1 </a:t>
            </a:r>
            <a:r>
              <a:rPr lang="en-US" sz="2800"/>
              <a:t>possible orderings</a:t>
            </a:r>
          </a:p>
          <a:p>
            <a:pPr>
              <a:spcBef>
                <a:spcPct val="50000"/>
              </a:spcBef>
            </a:pPr>
            <a:r>
              <a:rPr lang="en-US" sz="2800"/>
              <a:t>Eisen claims that computing an optimal ordering is impractical, but he is wrong…</a:t>
            </a:r>
          </a:p>
        </p:txBody>
      </p:sp>
    </p:spTree>
    <p:extLst>
      <p:ext uri="{BB962C8B-B14F-4D97-AF65-F5344CB8AC3E}">
        <p14:creationId xmlns:p14="http://schemas.microsoft.com/office/powerpoint/2010/main" val="49879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Leaf Ordering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Z. Bar-Joseph </a:t>
            </a:r>
            <a:r>
              <a:rPr lang="en-US" sz="2800" i="1"/>
              <a:t>et al.</a:t>
            </a:r>
            <a:r>
              <a:rPr lang="en-US" sz="2800"/>
              <a:t>, Fast optimal leaf ordering for hierarchical clustering</a:t>
            </a:r>
            <a:r>
              <a:rPr lang="en-US" sz="2800" b="1"/>
              <a:t>, </a:t>
            </a:r>
            <a:r>
              <a:rPr lang="en-US" sz="2800"/>
              <a:t>ISMB 2001.</a:t>
            </a:r>
          </a:p>
          <a:p>
            <a:r>
              <a:rPr lang="en-US" sz="2800"/>
              <a:t>Idea is to arrange leaves so that the most similar ones are next to each other</a:t>
            </a:r>
          </a:p>
          <a:p>
            <a:r>
              <a:rPr lang="en-US" sz="2800"/>
              <a:t>Algorithm is practical (runs in minutes to  a few hours on large expression data sets)</a:t>
            </a:r>
          </a:p>
        </p:txBody>
      </p:sp>
    </p:spTree>
    <p:extLst>
      <p:ext uri="{BB962C8B-B14F-4D97-AF65-F5344CB8AC3E}">
        <p14:creationId xmlns:p14="http://schemas.microsoft.com/office/powerpoint/2010/main" val="283112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9" name="Group 3075"/>
          <p:cNvGrpSpPr>
            <a:grpSpLocks/>
          </p:cNvGrpSpPr>
          <p:nvPr/>
        </p:nvGrpSpPr>
        <p:grpSpPr bwMode="auto">
          <a:xfrm>
            <a:off x="0" y="3276600"/>
            <a:ext cx="8839200" cy="3276600"/>
            <a:chOff x="0" y="2064"/>
            <a:chExt cx="5568" cy="2064"/>
          </a:xfrm>
        </p:grpSpPr>
        <p:sp>
          <p:nvSpPr>
            <p:cNvPr id="60420" name="Text Box 3076"/>
            <p:cNvSpPr txBox="1">
              <a:spLocks noChangeArrowheads="1"/>
            </p:cNvSpPr>
            <p:nvPr/>
          </p:nvSpPr>
          <p:spPr bwMode="auto">
            <a:xfrm>
              <a:off x="2352" y="384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Input</a:t>
              </a:r>
            </a:p>
          </p:txBody>
        </p:sp>
        <p:pic>
          <p:nvPicPr>
            <p:cNvPr id="60421" name="Picture 3077" descr="D:\Marker\inputFile\myResults\fig30In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2208" y="2064"/>
              <a:ext cx="1313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22" name="Picture 3078" descr="D:\Marker\inputFile\myResults\fig30res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4080" y="2064"/>
              <a:ext cx="1313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23" name="Text Box 3079"/>
            <p:cNvSpPr txBox="1">
              <a:spLocks noChangeArrowheads="1"/>
            </p:cNvSpPr>
            <p:nvPr/>
          </p:nvSpPr>
          <p:spPr bwMode="auto">
            <a:xfrm>
              <a:off x="3936" y="384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Optimal ordering</a:t>
              </a:r>
            </a:p>
          </p:txBody>
        </p:sp>
        <p:sp>
          <p:nvSpPr>
            <p:cNvPr id="60424" name="Text Box 3080"/>
            <p:cNvSpPr txBox="1">
              <a:spLocks noChangeArrowheads="1"/>
            </p:cNvSpPr>
            <p:nvPr/>
          </p:nvSpPr>
          <p:spPr bwMode="auto">
            <a:xfrm>
              <a:off x="0" y="3840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Hierarchical clustering</a:t>
              </a:r>
            </a:p>
          </p:txBody>
        </p:sp>
        <p:pic>
          <p:nvPicPr>
            <p:cNvPr id="60425" name="Picture 3081" descr="D:\Marker\inputFile\myResults\fig30eisen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240" y="2064"/>
              <a:ext cx="1312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26" name="Text Box 3082"/>
          <p:cNvSpPr txBox="1">
            <a:spLocks noChangeArrowheads="1"/>
          </p:cNvSpPr>
          <p:nvPr/>
        </p:nvSpPr>
        <p:spPr bwMode="auto">
          <a:xfrm>
            <a:off x="3657600" y="3124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Input</a:t>
            </a:r>
          </a:p>
        </p:txBody>
      </p:sp>
      <p:grpSp>
        <p:nvGrpSpPr>
          <p:cNvPr id="60428" name="Group 3084"/>
          <p:cNvGrpSpPr>
            <a:grpSpLocks/>
          </p:cNvGrpSpPr>
          <p:nvPr/>
        </p:nvGrpSpPr>
        <p:grpSpPr bwMode="auto">
          <a:xfrm>
            <a:off x="0" y="914400"/>
            <a:ext cx="8915400" cy="2667000"/>
            <a:chOff x="0" y="576"/>
            <a:chExt cx="5616" cy="1680"/>
          </a:xfrm>
        </p:grpSpPr>
        <p:pic>
          <p:nvPicPr>
            <p:cNvPr id="60429" name="Picture 3085" descr="D:\Marker\inputFile\myResults\fig40eisen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4"/>
            <a:stretch>
              <a:fillRect/>
            </a:stretch>
          </p:blipFill>
          <p:spPr bwMode="auto">
            <a:xfrm>
              <a:off x="48" y="576"/>
              <a:ext cx="1745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30" name="Text Box 3086"/>
            <p:cNvSpPr txBox="1">
              <a:spLocks noChangeArrowheads="1"/>
            </p:cNvSpPr>
            <p:nvPr/>
          </p:nvSpPr>
          <p:spPr bwMode="auto">
            <a:xfrm>
              <a:off x="0" y="196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Hierarchical clustering</a:t>
              </a:r>
            </a:p>
          </p:txBody>
        </p:sp>
        <p:sp>
          <p:nvSpPr>
            <p:cNvPr id="60431" name="Text Box 3087"/>
            <p:cNvSpPr txBox="1">
              <a:spLocks noChangeArrowheads="1"/>
            </p:cNvSpPr>
            <p:nvPr/>
          </p:nvSpPr>
          <p:spPr bwMode="auto">
            <a:xfrm>
              <a:off x="3888" y="1968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Optimal ordering</a:t>
              </a:r>
            </a:p>
          </p:txBody>
        </p:sp>
        <p:pic>
          <p:nvPicPr>
            <p:cNvPr id="60432" name="Picture 3088" descr="D:\Marker\inputFile\myResults\fig40res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4"/>
            <a:stretch>
              <a:fillRect/>
            </a:stretch>
          </p:blipFill>
          <p:spPr bwMode="auto">
            <a:xfrm>
              <a:off x="3874" y="576"/>
              <a:ext cx="1742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427" name="Picture 3083" descr="D:\Marker\inputFile\myResults\fig40In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4"/>
          <a:stretch>
            <a:fillRect/>
          </a:stretch>
        </p:blipFill>
        <p:spPr bwMode="auto">
          <a:xfrm>
            <a:off x="3124200" y="914400"/>
            <a:ext cx="2770188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r>
              <a:rPr lang="en-US"/>
              <a:t>Optimal Ordering Results</a:t>
            </a:r>
          </a:p>
        </p:txBody>
      </p:sp>
    </p:spTree>
    <p:extLst>
      <p:ext uri="{BB962C8B-B14F-4D97-AF65-F5344CB8AC3E}">
        <p14:creationId xmlns:p14="http://schemas.microsoft.com/office/powerpoint/2010/main" val="2576363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Multidimensional data sets are common in many areas</a:t>
            </a:r>
          </a:p>
          <a:p>
            <a:r>
              <a:rPr lang="en-US" dirty="0" smtClean="0"/>
              <a:t>One common field that uses data visualization is biology</a:t>
            </a:r>
          </a:p>
          <a:p>
            <a:r>
              <a:rPr lang="en-US" dirty="0" smtClean="0"/>
              <a:t>Genome researchers often use cluster analysis to find meaningful groups in microarray data</a:t>
            </a:r>
          </a:p>
          <a:p>
            <a:r>
              <a:rPr lang="en-US" dirty="0" err="1" smtClean="0"/>
              <a:t>Seo</a:t>
            </a:r>
            <a:r>
              <a:rPr lang="en-US" dirty="0" smtClean="0"/>
              <a:t> and </a:t>
            </a:r>
            <a:r>
              <a:rPr lang="en-US" dirty="0" err="1" smtClean="0"/>
              <a:t>Shneiderman</a:t>
            </a:r>
            <a:r>
              <a:rPr lang="en-US" dirty="0" smtClean="0"/>
              <a:t> developed the Hierarchical Cluster Explorer</a:t>
            </a:r>
          </a:p>
          <a:p>
            <a:pPr lvl="1"/>
            <a:r>
              <a:rPr lang="en-US" dirty="0" smtClean="0"/>
              <a:t>Provides overview of the data set to help researchers look for patterns</a:t>
            </a:r>
          </a:p>
        </p:txBody>
      </p:sp>
    </p:spTree>
    <p:extLst>
      <p:ext uri="{BB962C8B-B14F-4D97-AF65-F5344CB8AC3E}">
        <p14:creationId xmlns:p14="http://schemas.microsoft.com/office/powerpoint/2010/main" val="2685332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Found that the high dimensionality of such data sets still hindered users from finding interesting patterns, clusters and outliers</a:t>
            </a:r>
          </a:p>
          <a:p>
            <a:r>
              <a:rPr lang="en-US" dirty="0" smtClean="0"/>
              <a:t>All of these contribute to difficulties in determining the biological significance of features</a:t>
            </a:r>
          </a:p>
          <a:p>
            <a:r>
              <a:rPr lang="en-US" dirty="0" smtClean="0"/>
              <a:t>For large datasets it may also be inefficient to do hierarchical clustering for the entire dataset</a:t>
            </a:r>
          </a:p>
          <a:p>
            <a:r>
              <a:rPr lang="en-US" dirty="0" smtClean="0"/>
              <a:t>If the user has some knowledge of where to explore, can help reduce the computation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Explorer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599"/>
            <a:ext cx="7010400" cy="489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400800"/>
            <a:ext cx="853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Jinwook</a:t>
            </a:r>
            <a:r>
              <a:rPr lang="en-US" sz="1200" dirty="0" smtClean="0"/>
              <a:t> </a:t>
            </a:r>
            <a:r>
              <a:rPr lang="en-US" sz="1200" dirty="0" err="1" smtClean="0"/>
              <a:t>Seo</a:t>
            </a:r>
            <a:r>
              <a:rPr lang="en-US" sz="1200" dirty="0" smtClean="0"/>
              <a:t>, Ben </a:t>
            </a:r>
            <a:r>
              <a:rPr lang="en-US" sz="1200" dirty="0" err="1" smtClean="0"/>
              <a:t>Shneiderman</a:t>
            </a:r>
            <a:r>
              <a:rPr lang="en-US" sz="1200" dirty="0" smtClean="0"/>
              <a:t>, "Interactively Exploring Hierarchical Clustering Results," </a:t>
            </a:r>
            <a:r>
              <a:rPr lang="en-US" sz="1200" i="1" dirty="0" smtClean="0"/>
              <a:t>IEEE Computer</a:t>
            </a:r>
            <a:r>
              <a:rPr lang="en-US" sz="1200" dirty="0" smtClean="0"/>
              <a:t>, Volume 35, Number 7, pp. 80-86, July 2002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486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Rank-by-Feature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 to filter by similar features?</a:t>
            </a:r>
          </a:p>
          <a:p>
            <a:pPr lvl="1"/>
            <a:r>
              <a:rPr lang="en-US" dirty="0" smtClean="0"/>
              <a:t>Provided a Minimum Similarity Bar which users can drag to change the similarity threshold level</a:t>
            </a:r>
          </a:p>
          <a:p>
            <a:pPr lvl="1"/>
            <a:r>
              <a:rPr lang="en-US" dirty="0" smtClean="0"/>
              <a:t>Detail Cutoff Bar, </a:t>
            </a:r>
            <a:r>
              <a:rPr lang="en-US" dirty="0" err="1" smtClean="0"/>
              <a:t>subtrees</a:t>
            </a:r>
            <a:r>
              <a:rPr lang="en-US" dirty="0" smtClean="0"/>
              <a:t> below the detail cutoff level are rendered using only their average</a:t>
            </a:r>
          </a:p>
          <a:p>
            <a:r>
              <a:rPr lang="en-US" dirty="0" smtClean="0"/>
              <a:t>Can also use our concepts of </a:t>
            </a:r>
            <a:r>
              <a:rPr lang="en-US" dirty="0" err="1" smtClean="0"/>
              <a:t>scagnostics</a:t>
            </a:r>
            <a:r>
              <a:rPr lang="en-US" dirty="0" smtClean="0"/>
              <a:t> again</a:t>
            </a:r>
          </a:p>
          <a:p>
            <a:pPr lvl="1"/>
            <a:r>
              <a:rPr lang="en-US" dirty="0" smtClean="0"/>
              <a:t>Ranking histograms</a:t>
            </a:r>
          </a:p>
          <a:p>
            <a:pPr lvl="1"/>
            <a:r>
              <a:rPr lang="en-US" dirty="0" smtClean="0"/>
              <a:t>Ranking scatterplots</a:t>
            </a:r>
          </a:p>
          <a:p>
            <a:r>
              <a:rPr lang="en-US" dirty="0"/>
              <a:t>Graphics, Ranking and Insight for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/>
              <a:t>Study 1D, study 2D, then find features</a:t>
            </a:r>
          </a:p>
          <a:p>
            <a:pPr lvl="1"/>
            <a:r>
              <a:rPr lang="en-US" dirty="0"/>
              <a:t>Ranking guides insight, </a:t>
            </a:r>
            <a:r>
              <a:rPr lang="en-US" dirty="0" smtClean="0"/>
              <a:t>statistics confirms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Jinwook</a:t>
            </a:r>
            <a:r>
              <a:rPr lang="en-US" sz="1200" dirty="0"/>
              <a:t> </a:t>
            </a:r>
            <a:r>
              <a:rPr lang="en-US" sz="1200" dirty="0" err="1"/>
              <a:t>Seo</a:t>
            </a:r>
            <a:r>
              <a:rPr lang="en-US" sz="1200" dirty="0"/>
              <a:t> and Ben </a:t>
            </a:r>
            <a:r>
              <a:rPr lang="en-US" sz="1200" dirty="0" err="1"/>
              <a:t>Shneiderman</a:t>
            </a:r>
            <a:r>
              <a:rPr lang="en-US" sz="1200" dirty="0"/>
              <a:t>, "Knowledge Discovery in High Dimensional Data: Case Studies and a User Survey for the Rank-by-Feature Framework," </a:t>
            </a:r>
            <a:r>
              <a:rPr lang="en-US" sz="1200" i="1" dirty="0"/>
              <a:t>IEEE Transactions on Visualization and Computer Graphics</a:t>
            </a:r>
            <a:r>
              <a:rPr lang="en-US" sz="1200" dirty="0"/>
              <a:t>, Vol. 12, No. 3, pp. 311-322, 2006</a:t>
            </a:r>
          </a:p>
        </p:txBody>
      </p:sp>
    </p:spTree>
    <p:extLst>
      <p:ext uri="{BB962C8B-B14F-4D97-AF65-F5344CB8AC3E}">
        <p14:creationId xmlns:p14="http://schemas.microsoft.com/office/powerpoint/2010/main" val="151037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TreeJuxtaposer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243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Munzner</a:t>
            </a:r>
            <a:r>
              <a:rPr lang="en-US" sz="1200" dirty="0"/>
              <a:t>, T., </a:t>
            </a:r>
            <a:r>
              <a:rPr lang="en-US" sz="1200" dirty="0" err="1"/>
              <a:t>Guimbretiere</a:t>
            </a:r>
            <a:r>
              <a:rPr lang="en-US" sz="1200" dirty="0"/>
              <a:t>, F., </a:t>
            </a:r>
            <a:r>
              <a:rPr lang="en-US" sz="1200" dirty="0" err="1"/>
              <a:t>Tasiran</a:t>
            </a:r>
            <a:r>
              <a:rPr lang="en-US" sz="1200" dirty="0"/>
              <a:t>, S., Zhang, L., &amp; Zhou, Y. (2003). </a:t>
            </a:r>
            <a:r>
              <a:rPr lang="en-US" sz="1200" dirty="0" err="1" smtClean="0"/>
              <a:t>TreeJuxtaposer</a:t>
            </a:r>
            <a:r>
              <a:rPr lang="en-US" sz="1200" dirty="0" smtClean="0"/>
              <a:t>: Scalable </a:t>
            </a:r>
            <a:r>
              <a:rPr lang="en-US" sz="1200" dirty="0"/>
              <a:t>tree comparison using </a:t>
            </a:r>
            <a:r>
              <a:rPr lang="en-US" sz="1200" dirty="0" err="1"/>
              <a:t>Focus+Context</a:t>
            </a:r>
            <a:r>
              <a:rPr lang="en-US" sz="1200" dirty="0"/>
              <a:t> </a:t>
            </a:r>
            <a:r>
              <a:rPr lang="en-US" sz="1200" dirty="0" smtClean="0"/>
              <a:t>with guaranteed </a:t>
            </a:r>
            <a:r>
              <a:rPr lang="en-US" sz="1200" dirty="0"/>
              <a:t>visibility. </a:t>
            </a:r>
            <a:r>
              <a:rPr lang="en-US" sz="1200" i="1" dirty="0"/>
              <a:t>ACM </a:t>
            </a:r>
            <a:r>
              <a:rPr lang="en-US" sz="1200" i="1" dirty="0" smtClean="0"/>
              <a:t>Transactions on </a:t>
            </a:r>
            <a:r>
              <a:rPr lang="en-US" sz="1200" i="1" dirty="0"/>
              <a:t>Graphics, 22</a:t>
            </a:r>
            <a:r>
              <a:rPr lang="en-US" sz="1200" dirty="0"/>
              <a:t>(3), 453–462.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44" y="1447800"/>
            <a:ext cx="424535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14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sz="2400" dirty="0"/>
              <a:t>Two main types of hierarchical clustering</a:t>
            </a:r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/>
            <a:r>
              <a:rPr lang="en-US" sz="1800" dirty="0"/>
              <a:t> Start with the points as individual clusters</a:t>
            </a:r>
          </a:p>
          <a:p>
            <a:pPr marL="914400" lvl="2" indent="0"/>
            <a:r>
              <a:rPr lang="en-US" sz="1800" dirty="0"/>
              <a:t> At each step, merge the closest pair of clusters until only one cluster (or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 left</a:t>
            </a:r>
          </a:p>
          <a:p>
            <a:pPr lvl="4"/>
            <a:endParaRPr lang="en-US" sz="1600" dirty="0"/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/>
            <a:r>
              <a:rPr lang="en-US" sz="1800" dirty="0"/>
              <a:t> Start with one, all-inclusive cluster </a:t>
            </a:r>
          </a:p>
          <a:p>
            <a:pPr marL="914400" lvl="2" indent="0"/>
            <a:r>
              <a:rPr lang="en-US" sz="1800" dirty="0"/>
              <a:t> At each step, split a cluster until each cluster contains a point (or there are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</a:t>
            </a:r>
          </a:p>
          <a:p>
            <a:pPr lvl="4"/>
            <a:endParaRPr lang="en-US" sz="1600" dirty="0"/>
          </a:p>
          <a:p>
            <a:pPr marL="292100" indent="-292100"/>
            <a:r>
              <a:rPr lang="en-US" sz="2400" dirty="0"/>
              <a:t>Traditional hierarchical algorithms use a similarity or distance matrix</a:t>
            </a:r>
          </a:p>
          <a:p>
            <a:pPr marL="800100" lvl="1" indent="-342900"/>
            <a:r>
              <a:rPr lang="en-US" sz="2000" dirty="0"/>
              <a:t>Merge or split one cluster at a time</a:t>
            </a:r>
          </a:p>
          <a:p>
            <a:pPr lvl="4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067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Overview + Detail </a:t>
            </a:r>
            <a:r>
              <a:rPr lang="en-US" dirty="0" err="1"/>
              <a:t>Dendrogram</a:t>
            </a:r>
            <a:r>
              <a:rPr lang="en-US" dirty="0"/>
              <a:t>-Matrix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http://www.youtube.com/watch?v=IRhKPpluwQ4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3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smtClean="0"/>
              <a:t>Jin Chen, Alan M.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, Donna J. </a:t>
            </a:r>
            <a:r>
              <a:rPr lang="en-US" sz="1200" dirty="0" err="1" smtClean="0"/>
              <a:t>Peuquet</a:t>
            </a:r>
            <a:r>
              <a:rPr lang="en-US" sz="1200" dirty="0" smtClean="0"/>
              <a:t>, "Constructing Overview + Detail </a:t>
            </a:r>
            <a:r>
              <a:rPr lang="en-US" sz="1200" dirty="0" err="1" smtClean="0"/>
              <a:t>Dendrogram</a:t>
            </a:r>
            <a:r>
              <a:rPr lang="en-US" sz="1200" dirty="0" smtClean="0"/>
              <a:t>-Matrix Views," IEEE Transactions on Visualization and Computer Graphics, pp. 889-896, November/December, 2009.</a:t>
            </a:r>
            <a:endParaRPr lang="en-US" sz="1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" y="1371600"/>
            <a:ext cx="87796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62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http://blog.revolutionanalytics.com/2009/09/hierarchical-clustering-in-r.html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1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 err="1"/>
              <a:t>Jinwook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, Ben </a:t>
            </a:r>
            <a:r>
              <a:rPr lang="en-US" dirty="0" err="1"/>
              <a:t>Shneiderman</a:t>
            </a:r>
            <a:r>
              <a:rPr lang="en-US" dirty="0"/>
              <a:t>, "Interactively Exploring Hierarchical Clustering Results," </a:t>
            </a:r>
            <a:r>
              <a:rPr lang="en-US" i="1" dirty="0"/>
              <a:t>IEEE Computer</a:t>
            </a:r>
            <a:r>
              <a:rPr lang="en-US" dirty="0"/>
              <a:t>, Volume 35, Number 7, pp. 80-86, July </a:t>
            </a:r>
            <a:r>
              <a:rPr lang="en-US" dirty="0" smtClean="0"/>
              <a:t>2002</a:t>
            </a:r>
          </a:p>
          <a:p>
            <a:pPr lvl="1"/>
            <a:r>
              <a:rPr lang="en-US" dirty="0" err="1"/>
              <a:t>Jinwook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 and Ben </a:t>
            </a:r>
            <a:r>
              <a:rPr lang="en-US" dirty="0" err="1"/>
              <a:t>Shneiderman</a:t>
            </a:r>
            <a:r>
              <a:rPr lang="en-US" dirty="0"/>
              <a:t>, "Knowledge Discovery in High Dimensional Data: Case Studies and a User Survey for the Rank-by-Feature Framework,"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Vol. 12, No. 3, pp. 311-322, </a:t>
            </a:r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Jin </a:t>
            </a:r>
            <a:r>
              <a:rPr lang="en-US" dirty="0"/>
              <a:t>Chen, Alan M. </a:t>
            </a:r>
            <a:r>
              <a:rPr lang="en-US" dirty="0" err="1"/>
              <a:t>MacEachren</a:t>
            </a:r>
            <a:r>
              <a:rPr lang="en-US" dirty="0"/>
              <a:t>, Donna J. </a:t>
            </a:r>
            <a:r>
              <a:rPr lang="en-US" dirty="0" err="1"/>
              <a:t>Peuquet</a:t>
            </a:r>
            <a:r>
              <a:rPr lang="en-US" dirty="0"/>
              <a:t>, "Constructing Overview + Detail </a:t>
            </a:r>
            <a:r>
              <a:rPr lang="en-US" dirty="0" err="1"/>
              <a:t>Dendrogram</a:t>
            </a:r>
            <a:r>
              <a:rPr lang="en-US" dirty="0"/>
              <a:t>-Matrix Views," IEEE Transactions on Visualization and Computer Graphics, pp. 889-896, November/December, </a:t>
            </a:r>
            <a:r>
              <a:rPr lang="en-US" dirty="0" smtClean="0"/>
              <a:t>2009.</a:t>
            </a:r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Assignment </a:t>
            </a:r>
            <a:r>
              <a:rPr lang="pt-BR" dirty="0" smtClean="0"/>
              <a:t>#6 </a:t>
            </a:r>
            <a:r>
              <a:rPr lang="pt-BR" dirty="0" smtClean="0"/>
              <a:t>is due </a:t>
            </a:r>
            <a:r>
              <a:rPr lang="pt-BR" smtClean="0"/>
              <a:t>in </a:t>
            </a:r>
            <a:r>
              <a:rPr lang="pt-BR" smtClean="0"/>
              <a:t>1 week.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matrix is used for deciding which clusters to merge/split</a:t>
            </a:r>
          </a:p>
          <a:p>
            <a:endParaRPr lang="en-US" dirty="0" smtClean="0"/>
          </a:p>
          <a:p>
            <a:r>
              <a:rPr lang="en-US" dirty="0" smtClean="0"/>
              <a:t>At least quadratic in the number of data points</a:t>
            </a:r>
          </a:p>
          <a:p>
            <a:endParaRPr lang="en-US" dirty="0" smtClean="0"/>
          </a:p>
          <a:p>
            <a:r>
              <a:rPr lang="en-US" dirty="0" smtClean="0"/>
              <a:t>Not usable for large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5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7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Until</a:t>
            </a:r>
            <a:r>
              <a:rPr 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Key operation is the computation of the distance between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Different definitions of the distance between clusters lead to  different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 Initial setting</a:t>
            </a:r>
            <a:endParaRPr lang="en-US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Start with clusters of individual points and a </a:t>
            </a:r>
            <a:r>
              <a:rPr lang="en-US" dirty="0" smtClean="0"/>
              <a:t>distance/proximity </a:t>
            </a:r>
            <a:r>
              <a:rPr lang="en-US" dirty="0"/>
              <a:t>matrix</a:t>
            </a:r>
          </a:p>
          <a:p>
            <a:pPr marL="800100" lvl="1" indent="-342900"/>
            <a:endParaRPr lang="en-US" dirty="0"/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4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5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6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7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8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9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625681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2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3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4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5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6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7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8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9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0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1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2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3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625694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625695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625696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625697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625698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625699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625700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625701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625702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625703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. . .</a:t>
              </a:r>
            </a:p>
          </p:txBody>
        </p:sp>
        <p:sp>
          <p:nvSpPr>
            <p:cNvPr id="625704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1">
                  <a:latin typeface="Arial" charset="0"/>
                </a:rPr>
                <a:t>.</a:t>
              </a:r>
            </a:p>
            <a:p>
              <a:r>
                <a:rPr lang="en-US" sz="1200" b="1">
                  <a:latin typeface="Arial" charset="0"/>
                </a:rPr>
                <a:t>.</a:t>
              </a:r>
            </a:p>
            <a:p>
              <a:r>
                <a:rPr lang="en-US" sz="1200" b="1">
                  <a:latin typeface="Arial" charset="0"/>
                </a:rPr>
                <a:t>.</a:t>
              </a:r>
            </a:p>
          </p:txBody>
        </p:sp>
      </p:grp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5105400" y="4724400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5706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0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After some merging steps, we have some clusters </a:t>
            </a:r>
          </a:p>
          <a:p>
            <a:pPr lvl="1"/>
            <a:endParaRPr lang="en-US" sz="2000"/>
          </a:p>
        </p:txBody>
      </p:sp>
      <p:sp>
        <p:nvSpPr>
          <p:cNvPr id="6277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9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0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1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27723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627724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62772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772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773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773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773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773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773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773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774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774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749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7750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2" y="5105400"/>
          <a:ext cx="40401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7591349" imgH="2996548" progId="">
                  <p:embed/>
                </p:oleObj>
              </mc:Choice>
              <mc:Fallback>
                <p:oleObj name="Visio" r:id="rId4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2" y="5105400"/>
                        <a:ext cx="40401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4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Merge the </a:t>
            </a:r>
            <a:r>
              <a:rPr lang="en-US" sz="2200" dirty="0"/>
              <a:t>two closest clusters (C2 and C5)  and update the </a:t>
            </a:r>
            <a:r>
              <a:rPr lang="en-US" sz="2200" dirty="0" smtClean="0"/>
              <a:t>distance </a:t>
            </a:r>
            <a:r>
              <a:rPr lang="en-US" sz="2200" dirty="0"/>
              <a:t>matrix. </a:t>
            </a:r>
          </a:p>
          <a:p>
            <a:pPr lvl="1"/>
            <a:endParaRPr lang="en-US" sz="2000" dirty="0"/>
          </a:p>
        </p:txBody>
      </p:sp>
      <p:sp>
        <p:nvSpPr>
          <p:cNvPr id="62976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6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8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2977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2977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629775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9776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9777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78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79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80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81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9782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9783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9784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9785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9786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9787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9788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9789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0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1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2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3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5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7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98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99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00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9801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802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9803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7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7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3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11188</TotalTime>
  <Words>1650</Words>
  <Application>Microsoft Office PowerPoint</Application>
  <PresentationFormat>On-screen Show (4:3)</PresentationFormat>
  <Paragraphs>376</Paragraphs>
  <Slides>42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Equity</vt:lpstr>
      <vt:lpstr>VISIO</vt:lpstr>
      <vt:lpstr>Visio</vt:lpstr>
      <vt:lpstr>Equation</vt:lpstr>
      <vt:lpstr>Worksheet</vt:lpstr>
      <vt:lpstr>CSE 591 Hierarchical Clustering and Visualization</vt:lpstr>
      <vt:lpstr>Hierarchical Clustering </vt:lpstr>
      <vt:lpstr>Strengths of Hierarchical Clustering</vt:lpstr>
      <vt:lpstr>Hierarchical Clustering</vt:lpstr>
      <vt:lpstr>Complexity of hierarchical clustering</vt:lpstr>
      <vt:lpstr>Agglomerative clustering algorithm</vt:lpstr>
      <vt:lpstr>Input/ Initial setting</vt:lpstr>
      <vt:lpstr>Intermediate State</vt:lpstr>
      <vt:lpstr>Intermediate State</vt:lpstr>
      <vt:lpstr>After Merging</vt:lpstr>
      <vt:lpstr>Distance between two clusters</vt:lpstr>
      <vt:lpstr>Distance between two clusters</vt:lpstr>
      <vt:lpstr>Single-link clustering: example </vt:lpstr>
      <vt:lpstr>Single-Link Clustering Example</vt:lpstr>
      <vt:lpstr>Strengths of Single-Link Clustering</vt:lpstr>
      <vt:lpstr>Limitations of Single-Link Clustering</vt:lpstr>
      <vt:lpstr>Distance between two clusters</vt:lpstr>
      <vt:lpstr>Complete-link clustering: example</vt:lpstr>
      <vt:lpstr>Complete-Link Clustering Example</vt:lpstr>
      <vt:lpstr>Strengths of complete-link clustering</vt:lpstr>
      <vt:lpstr>Limitations of Complete-Link Clustering</vt:lpstr>
      <vt:lpstr>Distance between two clusters</vt:lpstr>
      <vt:lpstr>Average-link clustering: example</vt:lpstr>
      <vt:lpstr>Average-Link Clustering Example</vt:lpstr>
      <vt:lpstr>Average-link clustering: discussion</vt:lpstr>
      <vt:lpstr>Distance between two clusters</vt:lpstr>
      <vt:lpstr>Distance between two clusters</vt:lpstr>
      <vt:lpstr>Ward’s distance for clusters</vt:lpstr>
      <vt:lpstr>Hierarchical Clustering: Comparison</vt:lpstr>
      <vt:lpstr>Hierarchical Clustering:  Time and Space requirements</vt:lpstr>
      <vt:lpstr>Hierarchical Clustering Issues</vt:lpstr>
      <vt:lpstr>Leaf Ordering in HC</vt:lpstr>
      <vt:lpstr>Optimal Leaf Ordering</vt:lpstr>
      <vt:lpstr>Optimal Ordering Results</vt:lpstr>
      <vt:lpstr>Hierarchical Clustering Explorer</vt:lpstr>
      <vt:lpstr>Hierarchical Cluster Explorer</vt:lpstr>
      <vt:lpstr>Hierarchical Clustering Explorer</vt:lpstr>
      <vt:lpstr>Rank-by-Feature Framework</vt:lpstr>
      <vt:lpstr>TreeJuxtaposer</vt:lpstr>
      <vt:lpstr>Constructing Overview + Detail Dendrogram-Matrix Views</vt:lpstr>
      <vt:lpstr>Hierarchical Clustering in R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387</cp:revision>
  <dcterms:created xsi:type="dcterms:W3CDTF">2011-08-04T19:58:28Z</dcterms:created>
  <dcterms:modified xsi:type="dcterms:W3CDTF">2013-03-20T15:05:07Z</dcterms:modified>
</cp:coreProperties>
</file>