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84" r:id="rId3"/>
    <p:sldId id="385" r:id="rId4"/>
    <p:sldId id="386" r:id="rId5"/>
    <p:sldId id="388" r:id="rId6"/>
    <p:sldId id="408" r:id="rId7"/>
    <p:sldId id="404" r:id="rId8"/>
    <p:sldId id="409" r:id="rId9"/>
    <p:sldId id="410" r:id="rId10"/>
    <p:sldId id="411" r:id="rId11"/>
    <p:sldId id="414" r:id="rId12"/>
    <p:sldId id="419" r:id="rId13"/>
    <p:sldId id="420" r:id="rId14"/>
    <p:sldId id="421" r:id="rId15"/>
    <p:sldId id="422" r:id="rId16"/>
    <p:sldId id="387" r:id="rId17"/>
    <p:sldId id="389" r:id="rId18"/>
    <p:sldId id="390" r:id="rId19"/>
    <p:sldId id="391" r:id="rId20"/>
    <p:sldId id="392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360" r:id="rId30"/>
    <p:sldId id="415" r:id="rId31"/>
    <p:sldId id="426" r:id="rId32"/>
    <p:sldId id="425" r:id="rId33"/>
    <p:sldId id="424" r:id="rId34"/>
    <p:sldId id="427" r:id="rId35"/>
    <p:sldId id="363" r:id="rId36"/>
    <p:sldId id="366" r:id="rId37"/>
    <p:sldId id="367" r:id="rId38"/>
    <p:sldId id="423" r:id="rId39"/>
    <p:sldId id="428" r:id="rId40"/>
    <p:sldId id="429" r:id="rId41"/>
    <p:sldId id="430" r:id="rId42"/>
    <p:sldId id="431" r:id="rId43"/>
    <p:sldId id="416" r:id="rId44"/>
    <p:sldId id="433" r:id="rId45"/>
    <p:sldId id="432" r:id="rId46"/>
    <p:sldId id="417" r:id="rId47"/>
    <p:sldId id="434" r:id="rId48"/>
    <p:sldId id="435" r:id="rId49"/>
    <p:sldId id="407" r:id="rId50"/>
    <p:sldId id="343" r:id="rId51"/>
    <p:sldId id="34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apers\Book-VA\Baseb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Sheet3!$D$1:$D$10</c:f>
              <c:numCache>
                <c:formatCode>General</c:formatCode>
                <c:ptCount val="10"/>
                <c:pt idx="0">
                  <c:v>-1.6448536269514726</c:v>
                </c:pt>
                <c:pt idx="1">
                  <c:v>-1.0364333894937898</c:v>
                </c:pt>
                <c:pt idx="2">
                  <c:v>-0.67448975019608193</c:v>
                </c:pt>
                <c:pt idx="3">
                  <c:v>-0.38532046640756784</c:v>
                </c:pt>
                <c:pt idx="4">
                  <c:v>-0.12566134685507402</c:v>
                </c:pt>
                <c:pt idx="5">
                  <c:v>0.12566134685507416</c:v>
                </c:pt>
                <c:pt idx="6">
                  <c:v>0.38532046640756784</c:v>
                </c:pt>
                <c:pt idx="7">
                  <c:v>0.67448975019608193</c:v>
                </c:pt>
                <c:pt idx="8">
                  <c:v>1.0364333894937898</c:v>
                </c:pt>
                <c:pt idx="9">
                  <c:v>1.6448536269514715</c:v>
                </c:pt>
              </c:numCache>
            </c:numRef>
          </c:xVal>
          <c:yVal>
            <c:numRef>
              <c:f>Sheet3!$E$1:$E$10</c:f>
              <c:numCache>
                <c:formatCode>General</c:formatCode>
                <c:ptCount val="10"/>
                <c:pt idx="0">
                  <c:v>41</c:v>
                </c:pt>
                <c:pt idx="1">
                  <c:v>47</c:v>
                </c:pt>
                <c:pt idx="2">
                  <c:v>66</c:v>
                </c:pt>
                <c:pt idx="3">
                  <c:v>85</c:v>
                </c:pt>
                <c:pt idx="4">
                  <c:v>95</c:v>
                </c:pt>
                <c:pt idx="5">
                  <c:v>103</c:v>
                </c:pt>
                <c:pt idx="6">
                  <c:v>103</c:v>
                </c:pt>
                <c:pt idx="7">
                  <c:v>113</c:v>
                </c:pt>
                <c:pt idx="8">
                  <c:v>117</c:v>
                </c:pt>
                <c:pt idx="9">
                  <c:v>118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291136"/>
        <c:axId val="99292672"/>
      </c:scatterChart>
      <c:valAx>
        <c:axId val="9929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292672"/>
        <c:crosses val="autoZero"/>
        <c:crossBetween val="midCat"/>
      </c:valAx>
      <c:valAx>
        <c:axId val="99292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291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FD53EAF8-4546-4075-BACF-C3F2318243EB}" type="slidenum">
              <a:rPr lang="en-US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Show examples of skewness and random noise power transforms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24B83CA-538B-4F30-B589-443230D35EAD}" type="slidenum">
              <a:rPr lang="en-US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1/25/2012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Statistics and Graphics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1078468"/>
            <a:ext cx="8077200" cy="4560332"/>
            <a:chOff x="152400" y="1447800"/>
            <a:chExt cx="8077200" cy="4560332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914400" y="1905000"/>
              <a:ext cx="1981200" cy="3352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0800000">
              <a:off x="762000" y="1919514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62000" y="4346377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848428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800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788352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7200" y="17671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162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319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.303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005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.320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0037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5600" y="3429000"/>
              <a:ext cx="19812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76800" y="4343400"/>
              <a:ext cx="1981200" cy="914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38400" y="1447800"/>
              <a:ext cx="1757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Sturges</a:t>
              </a:r>
              <a:r>
                <a:rPr lang="en-US" dirty="0" smtClean="0"/>
                <a:t>’ Formula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1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With the histogram, we have take a set of samples and constructed a crude means of analyzing the distribution of the data</a:t>
                </a:r>
              </a:p>
              <a:p>
                <a:r>
                  <a:rPr lang="en-US" sz="2400" dirty="0" smtClean="0"/>
                  <a:t>Histograms are the simplest for of non-parametric density 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[#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𝑠𝑎𝑚𝑒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𝑏𝑖𝑛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[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𝑤𝑖𝑑𝑡h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𝑏𝑖𝑛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Histogram requires two parameters to be defined: bin width and the position of the first bin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067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900" y="62134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en-US" sz="1200" dirty="0"/>
              <a:t>– B. W. Silverman. </a:t>
            </a:r>
            <a:r>
              <a:rPr lang="en-US" sz="1200" i="1" dirty="0"/>
              <a:t>Density Estimation for Statistics and Data Analysis</a:t>
            </a:r>
            <a:r>
              <a:rPr lang="en-US" sz="1200" dirty="0"/>
              <a:t>. Chapman &amp; Hall/CRC, 1986.</a:t>
            </a:r>
          </a:p>
          <a:p>
            <a:r>
              <a:rPr lang="en-US" sz="1200" dirty="0"/>
              <a:t>* - http://parallel.vub.ac.be/research/causalModels/tutorial/kde.html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52959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2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Density estimate depends on starting position of the bins</a:t>
            </a:r>
          </a:p>
          <a:p>
            <a:pPr lvl="1"/>
            <a:r>
              <a:rPr lang="en-US" dirty="0" smtClean="0"/>
              <a:t>Discontinuities of the estimate are not due to the underlying density, only artifacts of the chosen bin location</a:t>
            </a:r>
          </a:p>
          <a:p>
            <a:pPr lvl="1"/>
            <a:r>
              <a:rPr lang="en-US" dirty="0" smtClean="0"/>
              <a:t>As the number of dimensions grow, need many samples or else most bins would be empty</a:t>
            </a:r>
          </a:p>
          <a:p>
            <a:r>
              <a:rPr lang="en-US" dirty="0" smtClean="0"/>
              <a:t>Histograms are best suited for quick visualizations in 1 or 2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7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Non-parametric way of estimating the probability density function of a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𝑁h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 is the number of samples in the population, h is the smoothing parameter called the bandwidth, and 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59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problem of choosing h is crucial in density estimation</a:t>
            </a:r>
          </a:p>
          <a:p>
            <a:pPr lvl="1"/>
            <a:r>
              <a:rPr lang="en-US" dirty="0" smtClean="0"/>
              <a:t>This is analogous to choosing the bin width in histograms</a:t>
            </a:r>
          </a:p>
          <a:p>
            <a:pPr lvl="1"/>
            <a:r>
              <a:rPr lang="en-US" dirty="0" smtClean="0"/>
              <a:t>A large h will over-smooth the density estimation</a:t>
            </a:r>
          </a:p>
          <a:p>
            <a:pPr lvl="1"/>
            <a:r>
              <a:rPr lang="en-US" dirty="0" smtClean="0"/>
              <a:t>A small h will yield a spiky estimation that is hard to interpret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95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Subjective choice</a:t>
                </a:r>
              </a:p>
              <a:p>
                <a:pPr lvl="1"/>
                <a:r>
                  <a:rPr lang="en-US" dirty="0" smtClean="0"/>
                  <a:t>Plot out several density estimates with different h values and choose the one that matches one’s underlying assumption</a:t>
                </a:r>
              </a:p>
              <a:p>
                <a:r>
                  <a:rPr lang="en-US" dirty="0" smtClean="0"/>
                  <a:t>Reference to a standard distribution</a:t>
                </a:r>
              </a:p>
              <a:p>
                <a:pPr lvl="1"/>
                <a:r>
                  <a:rPr lang="en-US" dirty="0" smtClean="0"/>
                  <a:t>If we assume a Gaussian distribution h = 1.06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−1/5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h=.9A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−1/5</m:t>
                        </m:r>
                      </m:sup>
                    </m:sSup>
                  </m:oMath>
                </a14:m>
                <a:r>
                  <a:rPr lang="en-US" dirty="0" smtClean="0"/>
                  <a:t> where A=min(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, IQR/1.34)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7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Quantiles</a:t>
            </a:r>
            <a:r>
              <a:rPr lang="en-US" dirty="0" smtClean="0"/>
              <a:t> – points taken at regular intervals from the cumulative distribution function of a random variable</a:t>
            </a:r>
          </a:p>
          <a:p>
            <a:r>
              <a:rPr lang="en-US" dirty="0" smtClean="0"/>
              <a:t>Data is divided into </a:t>
            </a:r>
            <a:r>
              <a:rPr lang="en-US" i="1" dirty="0" smtClean="0"/>
              <a:t>q</a:t>
            </a:r>
            <a:r>
              <a:rPr lang="en-US" dirty="0" smtClean="0"/>
              <a:t> equal-sized data subset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i="1" dirty="0" smtClean="0"/>
              <a:t>q-</a:t>
            </a:r>
            <a:r>
              <a:rPr lang="en-US" dirty="0" err="1" smtClean="0"/>
              <a:t>quantile</a:t>
            </a:r>
            <a:r>
              <a:rPr lang="en-US" dirty="0" smtClean="0"/>
              <a:t> for a random variable is the value </a:t>
            </a:r>
            <a:r>
              <a:rPr lang="en-US" i="1" dirty="0" smtClean="0"/>
              <a:t>x</a:t>
            </a:r>
            <a:r>
              <a:rPr lang="en-US" dirty="0" smtClean="0"/>
              <a:t> such that the probability that the random variable will be less than </a:t>
            </a:r>
            <a:r>
              <a:rPr lang="en-US" i="1" dirty="0" smtClean="0"/>
              <a:t>x</a:t>
            </a:r>
            <a:r>
              <a:rPr lang="en-US" dirty="0" smtClean="0"/>
              <a:t> is at most </a:t>
            </a:r>
            <a:r>
              <a:rPr lang="en-US" i="1" dirty="0" smtClean="0"/>
              <a:t>k/q</a:t>
            </a:r>
          </a:p>
          <a:p>
            <a:r>
              <a:rPr lang="en-US" dirty="0"/>
              <a:t>The 2-quantile is the </a:t>
            </a:r>
            <a:r>
              <a:rPr lang="en-US" i="1" dirty="0"/>
              <a:t>median</a:t>
            </a:r>
            <a:endParaRPr lang="en-US" dirty="0"/>
          </a:p>
          <a:p>
            <a:r>
              <a:rPr lang="en-US" dirty="0"/>
              <a:t>The 4-quantiles are called </a:t>
            </a:r>
            <a:r>
              <a:rPr lang="en-US" i="1" dirty="0" smtClean="0"/>
              <a:t>quartiles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4387099"/>
              </p:ext>
            </p:extLst>
          </p:nvPr>
        </p:nvGraphicFramePr>
        <p:xfrm>
          <a:off x="609600" y="1905000"/>
          <a:ext cx="8162686" cy="31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670"/>
                <a:gridCol w="407670"/>
                <a:gridCol w="407670"/>
                <a:gridCol w="416956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  <a:gridCol w="407670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447800"/>
            <a:ext cx="807720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explore the distribution of at bats</a:t>
            </a:r>
          </a:p>
          <a:p>
            <a:endParaRPr lang="en-US" dirty="0"/>
          </a:p>
          <a:p>
            <a:r>
              <a:rPr lang="en-US" dirty="0" smtClean="0"/>
              <a:t>Calculating quartiles</a:t>
            </a:r>
          </a:p>
          <a:p>
            <a:r>
              <a:rPr lang="en-US" dirty="0" smtClean="0"/>
              <a:t>1) Determine the size of your sample (N=20 in our example)</a:t>
            </a:r>
          </a:p>
          <a:p>
            <a:r>
              <a:rPr lang="en-US" dirty="0" smtClean="0"/>
              <a:t>2) Determine the rank of the quartiles</a:t>
            </a:r>
          </a:p>
          <a:p>
            <a:pPr lvl="1"/>
            <a:r>
              <a:rPr lang="en-US" dirty="0" smtClean="0"/>
              <a:t>First quartile is N/4 (20/4 = 5)</a:t>
            </a:r>
          </a:p>
          <a:p>
            <a:r>
              <a:rPr lang="en-US" dirty="0" smtClean="0"/>
              <a:t>3) Order your data</a:t>
            </a:r>
          </a:p>
          <a:p>
            <a:endParaRPr lang="en-US" dirty="0"/>
          </a:p>
          <a:p>
            <a:r>
              <a:rPr lang="en-US" dirty="0" smtClean="0"/>
              <a:t>4) So the first quartile value (5 in our example</a:t>
            </a:r>
            <a:r>
              <a:rPr lang="en-US" dirty="0"/>
              <a:t>) is the rank in the population (from least to greatest values) at which approximately 1/4 of the values are less than the value of the first </a:t>
            </a:r>
            <a:r>
              <a:rPr lang="en-US" dirty="0" smtClean="0"/>
              <a:t>quartile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38364"/>
              </p:ext>
            </p:extLst>
          </p:nvPr>
        </p:nvGraphicFramePr>
        <p:xfrm>
          <a:off x="609600" y="4261128"/>
          <a:ext cx="8229600" cy="31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77940"/>
              </p:ext>
            </p:extLst>
          </p:nvPr>
        </p:nvGraphicFramePr>
        <p:xfrm>
          <a:off x="609600" y="1517928"/>
          <a:ext cx="8229600" cy="310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72" marR="6072" marT="60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447800"/>
            <a:ext cx="8077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Our first quartile was rank 5, since 5 is an integer, we average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value in our ordered data ((517+525)/2 = 521)</a:t>
            </a:r>
          </a:p>
          <a:p>
            <a:r>
              <a:rPr lang="en-US" dirty="0" smtClean="0"/>
              <a:t>Thus, 521 is the value at which we expect approximately ¼ of our data values will b less than (note that actually any value between 517 and 525 could be taken as the first quartile)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Quantiles are useful measures because they are less susceptible to long-tailed distributions and outliers</a:t>
            </a:r>
          </a:p>
          <a:p>
            <a:r>
              <a:rPr lang="en-US" dirty="0" smtClean="0"/>
              <a:t>If data is not distributed according to an assumed distribution, the quantiles may be more descriptive statistics than means and other moment related statistics</a:t>
            </a:r>
          </a:p>
          <a:p>
            <a:r>
              <a:rPr lang="en-US" dirty="0" smtClean="0"/>
              <a:t>Quantiles of a random variable are preserved under increasing transformations</a:t>
            </a:r>
          </a:p>
          <a:p>
            <a:r>
              <a:rPr lang="en-US" dirty="0" smtClean="0"/>
              <a:t>Quantiles can also be used in cases where only ordinal data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Detective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Statistics is about </a:t>
            </a:r>
            <a:r>
              <a:rPr lang="en-US" i="1" dirty="0" smtClean="0"/>
              <a:t>learning</a:t>
            </a:r>
            <a:r>
              <a:rPr lang="en-US" dirty="0" smtClean="0"/>
              <a:t> from the data</a:t>
            </a:r>
          </a:p>
          <a:p>
            <a:r>
              <a:rPr lang="en-US" dirty="0" smtClean="0"/>
              <a:t>It can guide how we interpret numerical data, weigh evidence and draw conclusion</a:t>
            </a:r>
          </a:p>
          <a:p>
            <a:r>
              <a:rPr lang="en-US" dirty="0" smtClean="0"/>
              <a:t>Statistical graphics are tools that data detectives use in </a:t>
            </a:r>
            <a:r>
              <a:rPr lang="en-US" i="1" dirty="0" smtClean="0"/>
              <a:t>exploratory data analysis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2484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1 - </a:t>
            </a:r>
            <a:r>
              <a:rPr lang="en-US" sz="1200" dirty="0" err="1" smtClean="0"/>
              <a:t>Tukey</a:t>
            </a:r>
            <a:r>
              <a:rPr lang="en-US" sz="1200" dirty="0" smtClean="0"/>
              <a:t>, J. W. (1969.) Analyzing data: Sanctification or detective work? </a:t>
            </a:r>
            <a:r>
              <a:rPr lang="en-US" sz="1200" i="1" dirty="0" smtClean="0"/>
              <a:t>American Psychologist, </a:t>
            </a:r>
            <a:r>
              <a:rPr lang="en-US" sz="1200" dirty="0" smtClean="0"/>
              <a:t>24, 83 - 91.</a:t>
            </a:r>
          </a:p>
          <a:p>
            <a:pPr eaLnBrk="1" hangingPunct="1"/>
            <a:r>
              <a:rPr lang="en-US" sz="1200" dirty="0" smtClean="0"/>
              <a:t>2 - </a:t>
            </a:r>
            <a:r>
              <a:rPr lang="en-US" sz="1200" dirty="0" err="1" smtClean="0"/>
              <a:t>Tukey</a:t>
            </a:r>
            <a:r>
              <a:rPr lang="en-US" sz="1200" dirty="0" smtClean="0"/>
              <a:t>, John Wilder (1977). </a:t>
            </a:r>
            <a:r>
              <a:rPr lang="en-US" sz="1200" i="1" dirty="0" smtClean="0"/>
              <a:t>Exploratory Data Analysis</a:t>
            </a:r>
            <a:r>
              <a:rPr lang="en-US" sz="1200" dirty="0" smtClean="0"/>
              <a:t>. Addison-Wesley.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9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Convenient way of graphically depicting groups of numerical data</a:t>
            </a:r>
          </a:p>
          <a:p>
            <a:r>
              <a:rPr lang="en-US" dirty="0" smtClean="0"/>
              <a:t>Display differences between populations without making assumptions of the underlying statistical distribution</a:t>
            </a:r>
          </a:p>
          <a:p>
            <a:r>
              <a:rPr lang="en-US" dirty="0" smtClean="0"/>
              <a:t>They are non-parametric</a:t>
            </a:r>
          </a:p>
          <a:p>
            <a:r>
              <a:rPr lang="en-US" dirty="0" smtClean="0"/>
              <a:t>The spacing between the different parts of the box help indicate the degree of dispersion and skewness in the data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3087" y="64008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pt-BR" sz="1200" dirty="0" smtClean="0"/>
              <a:t>R. McGill, J. W. Tukey and W. A. Larsen, “Variations of Box Plots,” The American Statistician 32(1):12-16, 1978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21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Graphically depict groups of numerical data through their five-number summaries:</a:t>
            </a:r>
          </a:p>
          <a:p>
            <a:pPr lvl="1"/>
            <a:r>
              <a:rPr lang="en-US" dirty="0" smtClean="0"/>
              <a:t>Smallest observation</a:t>
            </a:r>
          </a:p>
          <a:p>
            <a:pPr lvl="1"/>
            <a:r>
              <a:rPr lang="en-US" dirty="0" smtClean="0"/>
              <a:t>Lower quartile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Upper quartile</a:t>
            </a:r>
          </a:p>
          <a:p>
            <a:pPr lvl="1"/>
            <a:r>
              <a:rPr lang="en-US" dirty="0" smtClean="0"/>
              <a:t>Sample maximum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3938" y="3243263"/>
            <a:ext cx="3933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419600"/>
            <a:ext cx="485697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Interquantile</a:t>
            </a:r>
            <a:r>
              <a:rPr lang="en-US" sz="2400" dirty="0"/>
              <a:t> </a:t>
            </a:r>
            <a:r>
              <a:rPr lang="en-US" sz="2400" dirty="0" smtClean="0"/>
              <a:t>range (IQR)  </a:t>
            </a:r>
            <a:r>
              <a:rPr lang="en-US" sz="2400" dirty="0"/>
              <a:t>is the difference between the upper and lower quartile (Q</a:t>
            </a:r>
            <a:r>
              <a:rPr lang="en-US" sz="2400" baseline="-25000" dirty="0"/>
              <a:t>3</a:t>
            </a:r>
            <a:r>
              <a:rPr lang="en-US" sz="2400" dirty="0"/>
              <a:t>-Q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forms of 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ends of the whiskers can be used to represent several alternatives</a:t>
            </a:r>
          </a:p>
          <a:p>
            <a:pPr lvl="1"/>
            <a:r>
              <a:rPr lang="en-US" dirty="0" smtClean="0"/>
              <a:t>The lowest datum within 1.5 IQR of the lower quartile, and the highest datum within 1.5 IQR of the upper quartile</a:t>
            </a:r>
          </a:p>
          <a:p>
            <a:pPr lvl="1"/>
            <a:r>
              <a:rPr lang="en-US" dirty="0" smtClean="0"/>
              <a:t>One standard deviation above and below the mean of the data</a:t>
            </a:r>
          </a:p>
          <a:p>
            <a:pPr lvl="1"/>
            <a:r>
              <a:rPr lang="en-US" dirty="0" smtClean="0"/>
              <a:t>The 9</a:t>
            </a:r>
            <a:r>
              <a:rPr lang="en-US" baseline="30000" dirty="0" smtClean="0"/>
              <a:t>th</a:t>
            </a:r>
            <a:r>
              <a:rPr lang="en-US" dirty="0" smtClean="0"/>
              <a:t> percentile and the 91</a:t>
            </a:r>
            <a:r>
              <a:rPr lang="en-US" baseline="30000" dirty="0" smtClean="0"/>
              <a:t>st</a:t>
            </a:r>
            <a:r>
              <a:rPr lang="en-US" dirty="0" smtClean="0"/>
              <a:t> percentile</a:t>
            </a:r>
          </a:p>
          <a:p>
            <a:pPr lvl="1"/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percentile and the 98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r>
              <a:rPr lang="en-US" dirty="0" smtClean="0"/>
              <a:t>Any data not included within the whiskers should be plotted as an outlier using a glyph (a circle, star, etc.)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3087" y="64008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pt-BR" sz="1200" dirty="0" smtClean="0"/>
              <a:t>R. McGill, J. W. Tukey and W. A. Larsen, “Variations of Box Plots,” The American Statistician 32(1):12-16, 1978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forms of Box and Whisker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Width of the box can be mapped to the size of the group</a:t>
                </a:r>
              </a:p>
              <a:p>
                <a:pPr lvl="1"/>
                <a:r>
                  <a:rPr lang="en-US" dirty="0" smtClean="0"/>
                  <a:t>One convention is to make the width proportional to the square root of the group size</a:t>
                </a:r>
              </a:p>
              <a:p>
                <a:r>
                  <a:rPr lang="en-US" dirty="0" smtClean="0"/>
                  <a:t>Notched box plots</a:t>
                </a:r>
              </a:p>
              <a:p>
                <a:pPr lvl="1"/>
                <a:r>
                  <a:rPr lang="en-US" dirty="0" smtClean="0"/>
                  <a:t>If the notches of two boxes do not overlap, this is offers evidence of a statistically </a:t>
                </a:r>
                <a:r>
                  <a:rPr lang="en-US" dirty="0" err="1" smtClean="0"/>
                  <a:t>signficant</a:t>
                </a:r>
                <a:r>
                  <a:rPr lang="en-US" dirty="0" smtClean="0"/>
                  <a:t> difference between the medians</a:t>
                </a:r>
              </a:p>
              <a:p>
                <a:pPr lvl="1"/>
                <a:r>
                  <a:rPr lang="en-US" dirty="0" smtClean="0"/>
                  <a:t>Width of the notches is proportional to IQR</a:t>
                </a:r>
              </a:p>
              <a:p>
                <a:pPr lvl="1"/>
                <a:r>
                  <a:rPr lang="en-US" dirty="0" smtClean="0"/>
                  <a:t>One convention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 is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1.58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4008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pt-BR" sz="1200" dirty="0" smtClean="0"/>
              <a:t>1 - "R: Box Plot Statistics". </a:t>
            </a:r>
            <a:r>
              <a:rPr lang="pt-BR" sz="1200" i="1" dirty="0" smtClean="0"/>
              <a:t>R manual</a:t>
            </a:r>
            <a:r>
              <a:rPr lang="pt-BR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7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compare two groups of baseball players</a:t>
            </a:r>
          </a:p>
          <a:p>
            <a:pPr lvl="1"/>
            <a:r>
              <a:rPr lang="en-US" dirty="0" smtClean="0"/>
              <a:t>Top ten players by batting average vs. the rest of the top twenty</a:t>
            </a:r>
          </a:p>
          <a:p>
            <a:pPr lvl="1"/>
            <a:r>
              <a:rPr lang="en-US" dirty="0" smtClean="0"/>
              <a:t>Compare them with respect to RBI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21423"/>
              </p:ext>
            </p:extLst>
          </p:nvPr>
        </p:nvGraphicFramePr>
        <p:xfrm>
          <a:off x="1752600" y="2895600"/>
          <a:ext cx="13589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Batting 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04431"/>
              </p:ext>
            </p:extLst>
          </p:nvPr>
        </p:nvGraphicFramePr>
        <p:xfrm>
          <a:off x="3492500" y="2895600"/>
          <a:ext cx="13589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Batting 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4964668"/>
            <a:ext cx="97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#1-10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4964668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B: #11-20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00800" y="25146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63514" y="60198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324600" y="61722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63342" y="51054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324428" y="5257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63514" y="41910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324600" y="43434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32766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324428" y="34290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3622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324598" y="25146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53200" y="3276600"/>
            <a:ext cx="304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62800" y="4038600"/>
            <a:ext cx="304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0"/>
          </p:cNvCxnSpPr>
          <p:nvPr/>
        </p:nvCxnSpPr>
        <p:spPr>
          <a:xfrm flipV="1">
            <a:off x="6705600" y="2516088"/>
            <a:ext cx="0" cy="76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6705600" y="5105400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</p:cNvCxnSpPr>
          <p:nvPr/>
        </p:nvCxnSpPr>
        <p:spPr>
          <a:xfrm flipV="1">
            <a:off x="7315200" y="31242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2"/>
          </p:cNvCxnSpPr>
          <p:nvPr/>
        </p:nvCxnSpPr>
        <p:spPr>
          <a:xfrm>
            <a:off x="7315200" y="5105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3200" y="2514600"/>
            <a:ext cx="304800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62800" y="3122712"/>
            <a:ext cx="304800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62800" y="5637312"/>
            <a:ext cx="304800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53200" y="6170712"/>
            <a:ext cx="304800" cy="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53200" y="3429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62800" y="4343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53200" y="6172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2800" y="565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comparing the probability distribution by plotting their quantiles against each other</a:t>
            </a:r>
          </a:p>
          <a:p>
            <a:r>
              <a:rPr lang="en-US" dirty="0" smtClean="0"/>
              <a:t>A point (</a:t>
            </a:r>
            <a:r>
              <a:rPr lang="en-US" dirty="0" err="1" smtClean="0"/>
              <a:t>x,y</a:t>
            </a:r>
            <a:r>
              <a:rPr lang="en-US" dirty="0" smtClean="0"/>
              <a:t>) on the plot corresponds to one of the quantiles of the second distribution</a:t>
            </a:r>
          </a:p>
          <a:p>
            <a:r>
              <a:rPr lang="en-US" dirty="0" smtClean="0"/>
              <a:t>If the two distributions being compared are similar, the points in the Q-Q plot will approximately lie on the line y=x</a:t>
            </a:r>
          </a:p>
          <a:p>
            <a:r>
              <a:rPr lang="en-US" dirty="0" smtClean="0"/>
              <a:t>If the distributions are linearly related they will lie approximately on a line, but not necessarily y=x</a:t>
            </a:r>
          </a:p>
          <a:p>
            <a:r>
              <a:rPr lang="en-US" dirty="0" smtClean="0"/>
              <a:t>Q-Q plots can also be used as a graphical means of estimating parameters in a location-scale family of distributions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887" y="63246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err="1"/>
              <a:t>Wilk</a:t>
            </a:r>
            <a:r>
              <a:rPr lang="en-US" sz="1200" dirty="0"/>
              <a:t>, M.B.; </a:t>
            </a:r>
            <a:r>
              <a:rPr lang="en-US" sz="1200" dirty="0" err="1"/>
              <a:t>Gnanadesikan</a:t>
            </a:r>
            <a:r>
              <a:rPr lang="en-US" sz="1200" dirty="0"/>
              <a:t>, R. (1968), "Probability plotting methods for the analysis of data", </a:t>
            </a:r>
            <a:r>
              <a:rPr lang="en-US" sz="1200" i="1" dirty="0" err="1"/>
              <a:t>Biometrika</a:t>
            </a:r>
            <a:r>
              <a:rPr lang="en-US" sz="1200" dirty="0"/>
              <a:t> (</a:t>
            </a:r>
            <a:r>
              <a:rPr lang="en-US" sz="1200" dirty="0" err="1"/>
              <a:t>Biometrika</a:t>
            </a:r>
            <a:r>
              <a:rPr lang="en-US" sz="1200" dirty="0"/>
              <a:t> Trust) </a:t>
            </a:r>
            <a:r>
              <a:rPr lang="en-US" sz="1200" b="1" dirty="0"/>
              <a:t>55</a:t>
            </a:r>
            <a:r>
              <a:rPr lang="en-US" sz="1200" dirty="0"/>
              <a:t> (1): 1–17</a:t>
            </a:r>
            <a:r>
              <a:rPr lang="pt-BR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56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Generally a more powerful approach to comparing two distributions than comparing their histograms</a:t>
            </a:r>
          </a:p>
          <a:p>
            <a:r>
              <a:rPr lang="en-US" dirty="0" smtClean="0"/>
              <a:t>Alternative is a </a:t>
            </a:r>
            <a:r>
              <a:rPr lang="en-US" i="1" dirty="0" smtClean="0"/>
              <a:t>probability plot </a:t>
            </a:r>
            <a:r>
              <a:rPr lang="en-US" dirty="0" smtClean="0"/>
              <a:t>to compare  a data set to a theoretical model</a:t>
            </a:r>
          </a:p>
          <a:p>
            <a:pPr lvl="1"/>
            <a:r>
              <a:rPr lang="en-US" dirty="0" smtClean="0"/>
              <a:t>For example, randomly sample the Normal distribution and compare that to the original distribution</a:t>
            </a:r>
          </a:p>
          <a:p>
            <a:r>
              <a:rPr lang="en-US" dirty="0" smtClean="0"/>
              <a:t>Sample sizes do not need to be equal for comparison</a:t>
            </a:r>
          </a:p>
          <a:p>
            <a:r>
              <a:rPr lang="en-US" dirty="0" smtClean="0"/>
              <a:t>Vertical axis formed by quantiles from first dataset, horizontal axis formed by quantiles from second dataset</a:t>
            </a:r>
          </a:p>
          <a:p>
            <a:r>
              <a:rPr lang="en-US" dirty="0"/>
              <a:t>Both axes are in units of their respective data </a:t>
            </a:r>
            <a:r>
              <a:rPr lang="en-US" dirty="0" smtClean="0"/>
              <a:t>sets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actual </a:t>
            </a:r>
            <a:r>
              <a:rPr lang="en-US" dirty="0" err="1"/>
              <a:t>quantile</a:t>
            </a:r>
            <a:r>
              <a:rPr lang="en-US" dirty="0"/>
              <a:t> level is not </a:t>
            </a:r>
            <a:r>
              <a:rPr lang="en-US" dirty="0" smtClean="0"/>
              <a:t>plotted; instead, for </a:t>
            </a:r>
            <a:r>
              <a:rPr lang="en-US" dirty="0"/>
              <a:t>a given point on the q-q plot, we know that the </a:t>
            </a:r>
            <a:r>
              <a:rPr lang="en-US" dirty="0" err="1"/>
              <a:t>quantile</a:t>
            </a:r>
            <a:r>
              <a:rPr lang="en-US" dirty="0"/>
              <a:t> level is the same for both points, but not what that </a:t>
            </a:r>
            <a:r>
              <a:rPr lang="en-US" dirty="0" err="1"/>
              <a:t>quantile</a:t>
            </a:r>
            <a:r>
              <a:rPr lang="en-US" dirty="0"/>
              <a:t> level actually is</a:t>
            </a:r>
          </a:p>
        </p:txBody>
      </p:sp>
    </p:spTree>
    <p:extLst>
      <p:ext uri="{BB962C8B-B14F-4D97-AF65-F5344CB8AC3E}">
        <p14:creationId xmlns:p14="http://schemas.microsoft.com/office/powerpoint/2010/main" val="1744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what quantiles do we pick to plot?</a:t>
            </a:r>
          </a:p>
          <a:p>
            <a:r>
              <a:rPr lang="en-US" dirty="0" smtClean="0"/>
              <a:t>Natural choice is k/N (where N is the sample size and k=1, …, N)</a:t>
            </a:r>
          </a:p>
          <a:p>
            <a:pPr lvl="1"/>
            <a:r>
              <a:rPr lang="en-US" dirty="0" smtClean="0"/>
              <a:t>Note that N/N corresponds to the 100% percentile which is often infinite (so may use k/(N+1) for choice)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compare our first groups of baseball players (RBI) to a theoretical normal distribution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09140"/>
              </p:ext>
            </p:extLst>
          </p:nvPr>
        </p:nvGraphicFramePr>
        <p:xfrm>
          <a:off x="1155700" y="2514600"/>
          <a:ext cx="13589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Batting 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4300" y="4583668"/>
            <a:ext cx="97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#1-10</a:t>
            </a:r>
            <a:endParaRPr lang="en-US" dirty="0"/>
          </a:p>
        </p:txBody>
      </p:sp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853694"/>
              </p:ext>
            </p:extLst>
          </p:nvPr>
        </p:nvGraphicFramePr>
        <p:xfrm>
          <a:off x="3657600" y="2514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7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Distributions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type of data distribution affects not only the way the data should be analyzed, but also the way it should be visualized!</a:t>
            </a:r>
          </a:p>
          <a:p>
            <a:r>
              <a:rPr lang="en-US" smtClean="0"/>
              <a:t>Pre-conditioning data through transformations is a key step for appropriate analysis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042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Exploratory data analysis is an approach to analyzing data sets to summarize their main characteristics</a:t>
            </a:r>
          </a:p>
          <a:p>
            <a:r>
              <a:rPr lang="en-US" dirty="0" smtClean="0"/>
              <a:t>Elements of exploratory data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Residual analysis</a:t>
            </a:r>
          </a:p>
          <a:p>
            <a:pPr lvl="1"/>
            <a:r>
              <a:rPr lang="en-US" dirty="0" smtClean="0"/>
              <a:t>Data transformations and re-expression</a:t>
            </a:r>
          </a:p>
          <a:p>
            <a:pPr lvl="1"/>
            <a:r>
              <a:rPr lang="en-US" dirty="0" smtClean="0"/>
              <a:t>Resistance procedures</a:t>
            </a:r>
          </a:p>
        </p:txBody>
      </p:sp>
    </p:spTree>
    <p:extLst>
      <p:ext uri="{BB962C8B-B14F-4D97-AF65-F5344CB8AC3E}">
        <p14:creationId xmlns:p14="http://schemas.microsoft.com/office/powerpoint/2010/main" val="1057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Normal (Gaussian) distribution has many features which make it popular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can be fully characterized with two parameters</a:t>
                </a:r>
              </a:p>
              <a:p>
                <a:pPr lvl="1"/>
                <a:r>
                  <a:rPr lang="en-US" dirty="0" smtClean="0"/>
                  <a:t>The probability of any value can be obtained by knowing how many standard deviations it is away from the mean</a:t>
                </a:r>
              </a:p>
              <a:p>
                <a:pPr lvl="1"/>
                <a:r>
                  <a:rPr lang="en-US" dirty="0" smtClean="0"/>
                  <a:t>Many statistical measures and tests are well defined for this distribution</a:t>
                </a:r>
              </a:p>
              <a:p>
                <a:r>
                  <a:rPr lang="en-US" dirty="0" smtClean="0"/>
                  <a:t>Must be careful not to characterize non-Normal data as Normal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sample population X = {x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… 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} the mean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standard deviation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17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asymmetry of the probability distribution</a:t>
            </a:r>
          </a:p>
          <a:p>
            <a:r>
              <a:rPr lang="en-US" dirty="0" smtClean="0"/>
              <a:t>Can be positive, negative or undefined</a:t>
            </a:r>
          </a:p>
          <a:p>
            <a:r>
              <a:rPr lang="en-US" dirty="0" smtClean="0"/>
              <a:t>Negative skew indicates that the tail on the left side is longer than on the right</a:t>
            </a:r>
          </a:p>
          <a:p>
            <a:r>
              <a:rPr lang="en-US" dirty="0" smtClean="0"/>
              <a:t>Positive skew indicates that the tail on the right side is longer than on the left</a:t>
            </a:r>
          </a:p>
          <a:p>
            <a:r>
              <a:rPr lang="en-US" dirty="0" smtClean="0"/>
              <a:t>A zero value indicates the tails are relatively evenly distributed on both sides of the mean, but does not </a:t>
            </a:r>
            <a:r>
              <a:rPr lang="en-US" dirty="0" smtClean="0"/>
              <a:t>necessarily imply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1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sample of N values, the sample skewness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" y="3581400"/>
            <a:ext cx="6507480" cy="258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36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 of the “</a:t>
                </a:r>
                <a:r>
                  <a:rPr lang="en-US" dirty="0" err="1" smtClean="0"/>
                  <a:t>peakedness</a:t>
                </a:r>
                <a:r>
                  <a:rPr lang="en-US" dirty="0" smtClean="0"/>
                  <a:t>” of the probability distribution</a:t>
                </a:r>
              </a:p>
              <a:p>
                <a:r>
                  <a:rPr lang="en-US" dirty="0" smtClean="0"/>
                  <a:t>Higher kurtosis means more of the variance is the result of infrequent extreme deviations as opposed to frequent modestly sized deviations</a:t>
                </a:r>
              </a:p>
              <a:p>
                <a:r>
                  <a:rPr lang="en-US" dirty="0"/>
                  <a:t>For a sample of N values, the sample </a:t>
                </a:r>
                <a:r>
                  <a:rPr lang="en-US" dirty="0" smtClean="0"/>
                  <a:t>kurtosis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</m:e>
                                </m:nary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-3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318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Plotting skewed data compresses data values into smaller regions, resulting in lower visual fidelity</a:t>
            </a:r>
            <a:r>
              <a:rPr lang="en-US" baseline="30000" dirty="0" smtClean="0">
                <a:cs typeface="Arial" charset="0"/>
              </a:rPr>
              <a:t>1</a:t>
            </a:r>
            <a:endParaRPr lang="en-US" sz="2000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How to overcome skewness?</a:t>
            </a:r>
          </a:p>
          <a:p>
            <a:pPr lvl="1"/>
            <a:r>
              <a:rPr lang="en-US" sz="2000" dirty="0" smtClean="0">
                <a:cs typeface="Arial" charset="0"/>
              </a:rPr>
              <a:t>Remove data outliers</a:t>
            </a:r>
          </a:p>
          <a:p>
            <a:pPr lvl="1"/>
            <a:r>
              <a:rPr lang="en-US" sz="2000" dirty="0" smtClean="0">
                <a:cs typeface="Arial" charset="0"/>
              </a:rPr>
              <a:t>Interactive techniques (zoom, pan, brush)</a:t>
            </a:r>
          </a:p>
          <a:p>
            <a:r>
              <a:rPr lang="en-US" dirty="0" smtClean="0">
                <a:cs typeface="Arial" charset="0"/>
              </a:rPr>
              <a:t>This can help for the visual analysis, but not always!</a:t>
            </a:r>
          </a:p>
          <a:p>
            <a:pPr lvl="1"/>
            <a:r>
              <a:rPr lang="en-US" sz="2000" dirty="0" smtClean="0">
                <a:cs typeface="Arial" charset="0"/>
              </a:rPr>
              <a:t>What if I want to compare data sets with different skews?</a:t>
            </a:r>
          </a:p>
          <a:p>
            <a:pPr lvl="1"/>
            <a:r>
              <a:rPr lang="en-US" sz="2000" dirty="0" smtClean="0">
                <a:cs typeface="Arial" charset="0"/>
              </a:rPr>
              <a:t>What if I want to perform statistical analyses?</a:t>
            </a:r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Visualizing Skewed Data</a:t>
            </a:r>
          </a:p>
        </p:txBody>
      </p:sp>
      <p:sp>
        <p:nvSpPr>
          <p:cNvPr id="74756" name="TextBox 4"/>
          <p:cNvSpPr txBox="1">
            <a:spLocks noChangeArrowheads="1"/>
          </p:cNvSpPr>
          <p:nvPr/>
        </p:nvSpPr>
        <p:spPr bwMode="auto">
          <a:xfrm>
            <a:off x="457200" y="6238875"/>
            <a:ext cx="42546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- W. S. Cleveland.  </a:t>
            </a:r>
            <a:r>
              <a:rPr lang="en-US" sz="1200" i="1" dirty="0"/>
              <a:t>Visualizing Data</a:t>
            </a:r>
            <a:r>
              <a:rPr lang="en-US" sz="1200" dirty="0"/>
              <a:t>. Hobart Press, 1993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The Power Transformation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can transform data to a normal approximation by a power transformation</a:t>
            </a:r>
            <a:r>
              <a:rPr lang="en-US" baseline="30000" dirty="0" smtClean="0">
                <a:cs typeface="Arial" charset="0"/>
              </a:rPr>
              <a:t>1</a:t>
            </a:r>
          </a:p>
          <a:p>
            <a:r>
              <a:rPr lang="en-US" dirty="0" smtClean="0">
                <a:cs typeface="Arial" charset="0"/>
              </a:rPr>
              <a:t>Such transformations reduce the effects of:</a:t>
            </a:r>
          </a:p>
          <a:p>
            <a:pPr lvl="1"/>
            <a:r>
              <a:rPr lang="en-US" sz="2000" dirty="0" smtClean="0">
                <a:cs typeface="Arial" charset="0"/>
              </a:rPr>
              <a:t>Skewness (transformations changes the range of data values and helps fit data onto the display)</a:t>
            </a:r>
          </a:p>
          <a:p>
            <a:pPr lvl="1"/>
            <a:r>
              <a:rPr lang="en-US" sz="2000" dirty="0" smtClean="0">
                <a:cs typeface="Arial" charset="0"/>
              </a:rPr>
              <a:t>Random noise (transformations can help show global trends)</a:t>
            </a:r>
          </a:p>
          <a:p>
            <a:pPr lvl="1"/>
            <a:r>
              <a:rPr lang="en-US" sz="2000" dirty="0" smtClean="0">
                <a:cs typeface="Arial" charset="0"/>
              </a:rPr>
              <a:t>Monotone spread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320675" y="6299200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J. W. </a:t>
            </a:r>
            <a:r>
              <a:rPr lang="en-US" sz="1200" dirty="0" err="1"/>
              <a:t>Tukey</a:t>
            </a:r>
            <a:r>
              <a:rPr lang="en-US" sz="1200" dirty="0"/>
              <a:t>.  On the comparative anatomy of transformations.  </a:t>
            </a:r>
            <a:r>
              <a:rPr lang="en-US" sz="1200" i="1" dirty="0"/>
              <a:t>Annals of Mathematical Statistics</a:t>
            </a:r>
            <a:r>
              <a:rPr lang="en-US" sz="1200" dirty="0"/>
              <a:t>, 28: 602-632, 1955.</a:t>
            </a:r>
          </a:p>
        </p:txBody>
      </p:sp>
    </p:spTree>
    <p:extLst>
      <p:ext uri="{BB962C8B-B14F-4D97-AF65-F5344CB8AC3E}">
        <p14:creationId xmlns:p14="http://schemas.microsoft.com/office/powerpoint/2010/main" val="14113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The Box-Cox</a:t>
            </a:r>
            <a:r>
              <a:rPr lang="en-US" baseline="30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Power Transformation</a:t>
            </a:r>
          </a:p>
          <a:p>
            <a:pPr lvl="1"/>
            <a:r>
              <a:rPr lang="en-US" sz="2000" dirty="0" smtClean="0">
                <a:cs typeface="Arial" charset="0"/>
              </a:rPr>
              <a:t>x is the observed (recorded) data and </a:t>
            </a:r>
            <a:r>
              <a:rPr lang="el-GR" sz="2000" dirty="0" smtClean="0">
                <a:cs typeface="Arial" charset="0"/>
              </a:rPr>
              <a:t>λ</a:t>
            </a:r>
            <a:r>
              <a:rPr lang="en-US" sz="2000" dirty="0" smtClean="0">
                <a:cs typeface="Arial" charset="0"/>
              </a:rPr>
              <a:t> is the power</a:t>
            </a:r>
          </a:p>
          <a:p>
            <a:pPr lvl="1"/>
            <a:endParaRPr lang="en-US" sz="2000" dirty="0" smtClean="0">
              <a:cs typeface="Arial" charset="0"/>
            </a:endParaRPr>
          </a:p>
          <a:p>
            <a:pPr lvl="1"/>
            <a:endParaRPr lang="en-US" sz="2000" dirty="0" smtClean="0">
              <a:cs typeface="Arial" charset="0"/>
            </a:endParaRPr>
          </a:p>
          <a:p>
            <a:pPr lvl="1"/>
            <a:endParaRPr lang="en-US" sz="2000" dirty="0" smtClean="0">
              <a:cs typeface="Arial" charset="0"/>
            </a:endParaRPr>
          </a:p>
          <a:p>
            <a:pPr lvl="1"/>
            <a:endParaRPr lang="en-US" sz="2000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The power (</a:t>
            </a:r>
            <a:r>
              <a:rPr lang="el-GR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) is chosen by maximizing the logarithm of the likelihood function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2281237"/>
            <a:ext cx="246856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The Power Transformation</a:t>
            </a:r>
          </a:p>
        </p:txBody>
      </p:sp>
      <p:sp>
        <p:nvSpPr>
          <p:cNvPr id="78853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G. Box and D. Cox.  An analysis of transformations.  </a:t>
            </a:r>
            <a:r>
              <a:rPr lang="en-US" sz="1200" i="1" dirty="0" smtClean="0"/>
              <a:t>Journal of the Royal Statistical Society.  Series B (Methodological</a:t>
            </a:r>
            <a:r>
              <a:rPr lang="en-US" sz="1200" dirty="0" smtClean="0"/>
              <a:t>)</a:t>
            </a:r>
            <a:r>
              <a:rPr lang="en-US" sz="1200" i="1" dirty="0" smtClean="0"/>
              <a:t>, 26(2):211-252, 1964.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7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943600" cy="441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79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Non-Data Components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Axes and legends can often be as important as the data themselves</a:t>
            </a:r>
          </a:p>
          <a:p>
            <a:r>
              <a:rPr lang="en-US" dirty="0" smtClean="0"/>
              <a:t>Poor axis choices and label choices can lead to confusing visualizations</a:t>
            </a:r>
          </a:p>
          <a:p>
            <a:r>
              <a:rPr lang="en-US" dirty="0" smtClean="0"/>
              <a:t>Axis tick labels provide cognitive context for most basic plot types</a:t>
            </a:r>
          </a:p>
          <a:p>
            <a:r>
              <a:rPr lang="en-US" dirty="0" smtClean="0"/>
              <a:t>They support estimation and contribute to the overall appearance of the graphic</a:t>
            </a:r>
          </a:p>
          <a:p>
            <a:r>
              <a:rPr lang="en-US" dirty="0" smtClean="0"/>
              <a:t>Cleveland suggests choosing the scales so that the data rectangle fills up as much of the scale-line rectangle as possible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W. S. Cleveland. The Elements of Graphing Data. Wadsworth Publ. Co</a:t>
            </a:r>
            <a:r>
              <a:rPr lang="en-US" sz="1200" dirty="0" smtClean="0"/>
              <a:t>., Belmont</a:t>
            </a:r>
            <a:r>
              <a:rPr lang="en-US" sz="1200" dirty="0"/>
              <a:t>, CA, USA, 1985.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97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visualization facilitates advanced data analysis</a:t>
            </a:r>
          </a:p>
          <a:p>
            <a:pPr lvl="1"/>
            <a:r>
              <a:rPr lang="en-US" dirty="0" smtClean="0"/>
              <a:t>Spotting outliers</a:t>
            </a:r>
          </a:p>
          <a:p>
            <a:pPr lvl="1"/>
            <a:r>
              <a:rPr lang="en-US" dirty="0" smtClean="0"/>
              <a:t>Discriminating clusters</a:t>
            </a:r>
          </a:p>
          <a:p>
            <a:pPr lvl="1"/>
            <a:r>
              <a:rPr lang="en-US" dirty="0" smtClean="0"/>
              <a:t>Checking distributional and other assumptions</a:t>
            </a:r>
          </a:p>
          <a:p>
            <a:pPr lvl="1"/>
            <a:r>
              <a:rPr lang="en-US" dirty="0" smtClean="0"/>
              <a:t>Examining relationships</a:t>
            </a:r>
          </a:p>
          <a:p>
            <a:pPr lvl="1"/>
            <a:r>
              <a:rPr lang="en-US" dirty="0" smtClean="0"/>
              <a:t>Comparing mean differences</a:t>
            </a:r>
          </a:p>
          <a:p>
            <a:pPr lvl="1"/>
            <a:r>
              <a:rPr lang="en-US" dirty="0" smtClean="0"/>
              <a:t>Observing time-based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Heckbert’s</a:t>
            </a:r>
            <a:r>
              <a:rPr lang="en-US" dirty="0" smtClean="0"/>
              <a:t> Labeling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desirable to label the x and y axes with “nice” number</a:t>
            </a:r>
          </a:p>
          <a:p>
            <a:pPr lvl="1"/>
            <a:r>
              <a:rPr lang="en-US" dirty="0" smtClean="0"/>
              <a:t>Nice number are simple decimal numbers</a:t>
            </a:r>
          </a:p>
          <a:p>
            <a:pPr lvl="1"/>
            <a:r>
              <a:rPr lang="en-US" dirty="0" smtClean="0"/>
              <a:t>What numbers would you pick if the data range was from 105 to 543?</a:t>
            </a:r>
          </a:p>
          <a:p>
            <a:pPr lvl="1"/>
            <a:r>
              <a:rPr lang="en-US" dirty="0" smtClean="0"/>
              <a:t>What is the data range is 2.03 to 2.17</a:t>
            </a:r>
          </a:p>
          <a:p>
            <a:r>
              <a:rPr lang="en-US" dirty="0" smtClean="0"/>
              <a:t>Humans are good at picking “nice” numbers, but simplistic algorithms are not</a:t>
            </a:r>
          </a:p>
          <a:p>
            <a:r>
              <a:rPr lang="en-US" dirty="0" smtClean="0"/>
              <a:t>A primary observation is that the “nicest” numbers in decimal are 1, 2 and 5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P. </a:t>
            </a:r>
            <a:r>
              <a:rPr lang="en-US" sz="1200" dirty="0" err="1"/>
              <a:t>Heckbert</a:t>
            </a:r>
            <a:r>
              <a:rPr lang="en-US" sz="1200" dirty="0"/>
              <a:t>. Nice numbers for graph labels. In A. </a:t>
            </a:r>
            <a:r>
              <a:rPr lang="en-US" sz="1200" dirty="0" err="1"/>
              <a:t>Glassner</a:t>
            </a:r>
            <a:r>
              <a:rPr lang="en-US" sz="1200" dirty="0"/>
              <a:t>, </a:t>
            </a:r>
            <a:r>
              <a:rPr lang="en-US" sz="1200" dirty="0" smtClean="0"/>
              <a:t>editor, Graphics </a:t>
            </a:r>
            <a:r>
              <a:rPr lang="en-US" sz="1200" dirty="0"/>
              <a:t>Gems, pages 61–63 657–659. Academic Press, Boston, 1990.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3911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599"/>
            <a:ext cx="5105400" cy="594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236482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791200" y="533400"/>
            <a:ext cx="0" cy="564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50837" y="63201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P. </a:t>
            </a:r>
            <a:r>
              <a:rPr lang="en-US" sz="1200" dirty="0" err="1"/>
              <a:t>Heckbert</a:t>
            </a:r>
            <a:r>
              <a:rPr lang="en-US" sz="1200" dirty="0"/>
              <a:t>. Nice numbers for graph labels. In A. </a:t>
            </a:r>
            <a:r>
              <a:rPr lang="en-US" sz="1200" dirty="0" err="1"/>
              <a:t>Glassner</a:t>
            </a:r>
            <a:r>
              <a:rPr lang="en-US" sz="1200" dirty="0"/>
              <a:t>, </a:t>
            </a:r>
            <a:r>
              <a:rPr lang="en-US" sz="1200" dirty="0" smtClean="0"/>
              <a:t>editor, Graphics </a:t>
            </a:r>
            <a:r>
              <a:rPr lang="en-US" sz="1200" dirty="0"/>
              <a:t>Gems, pages 61–63 657–659. Academic Press, Boston, 1990.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599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Heckbert’s</a:t>
            </a:r>
            <a:r>
              <a:rPr lang="en-US" dirty="0"/>
              <a:t> Labeling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Problems with this approach</a:t>
            </a:r>
          </a:p>
          <a:p>
            <a:pPr lvl="1"/>
            <a:r>
              <a:rPr lang="en-US" dirty="0" smtClean="0"/>
              <a:t>For small numbers, the range of labels can be much larger than the data range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Drop labels which overlap or fall outside the data range</a:t>
            </a:r>
          </a:p>
          <a:p>
            <a:pPr lvl="1"/>
            <a:r>
              <a:rPr lang="en-US" dirty="0" smtClean="0"/>
              <a:t>This leads to unevenly spaced labels or axes with only one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69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Wilkinson’s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Utilizes four components for optimizing tick placement</a:t>
                </a:r>
              </a:p>
              <a:p>
                <a:pPr lvl="1"/>
                <a:r>
                  <a:rPr lang="en-US" dirty="0" smtClean="0"/>
                  <a:t>Simplicity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-j+v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Density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2−</m:t>
                    </m:r>
                    <m:r>
                      <a:rPr lang="en-US" b="0" i="1" smtClean="0">
                        <a:latin typeface="Cambria Math"/>
                      </a:rPr>
                      <m:t>𝑚𝑎𝑥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133981"/>
            <a:ext cx="8488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– J. Talbot, S. Lin, P. </a:t>
            </a:r>
            <a:r>
              <a:rPr lang="en-US" sz="1000" dirty="0" err="1" smtClean="0"/>
              <a:t>Hanrahan</a:t>
            </a:r>
            <a:r>
              <a:rPr lang="en-US" sz="1000" dirty="0" smtClean="0"/>
              <a:t>, “</a:t>
            </a:r>
            <a:r>
              <a:rPr lang="en-US" sz="1000" b="1" dirty="0" smtClean="0"/>
              <a:t>An Extension of Wilkinson's Algorithm for Positioning Tick Labels on Axes</a:t>
            </a:r>
            <a:r>
              <a:rPr lang="en-US" sz="1000" dirty="0" smtClean="0"/>
              <a:t>,” IEEE Transactions on Visualization and Computer Graphics 16(6): 1036-1043, 2010</a:t>
            </a:r>
          </a:p>
          <a:p>
            <a:pPr eaLnBrk="1" hangingPunct="1"/>
            <a:r>
              <a:rPr lang="en-US" sz="1000" dirty="0" smtClean="0"/>
              <a:t>2 - </a:t>
            </a:r>
            <a:r>
              <a:rPr lang="en-US" sz="1000" dirty="0"/>
              <a:t>L. Wilkinson. The Grammar of Graphics (Statistics and Computing). Springer-</a:t>
            </a:r>
            <a:r>
              <a:rPr lang="en-US" sz="1000" dirty="0" err="1"/>
              <a:t>Verlag</a:t>
            </a:r>
            <a:r>
              <a:rPr lang="en-US" sz="1000" dirty="0"/>
              <a:t> New York, Inc., Secaucus, NJ, USA, 2005.</a:t>
            </a:r>
          </a:p>
          <a:p>
            <a:pPr eaLnBrk="1" hangingPunct="1"/>
            <a:endParaRPr lang="en-US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89760"/>
            <a:ext cx="36004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3" y="3733800"/>
            <a:ext cx="868221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7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Wilkinson’s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14400" y="1447800"/>
                <a:ext cx="7772400" cy="4572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Utilizes four components for optimizing tick placement</a:t>
                </a:r>
              </a:p>
              <a:p>
                <a:pPr lvl="1"/>
                <a:r>
                  <a:rPr lang="en-US" dirty="0" smtClean="0"/>
                  <a:t>Coverage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.1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Legibility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𝑓𝑜𝑟𝑚𝑎𝑡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𝑠𝑖𝑧𝑒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𝑜𝑟𝑖𝑒𝑛𝑡𝑎𝑡𝑖𝑜𝑛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𝑜𝑣𝑒𝑟𝑙𝑎𝑝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47800"/>
                <a:ext cx="7772400" cy="4572000"/>
              </a:xfrm>
              <a:prstGeom prst="rect">
                <a:avLst/>
              </a:prstGeom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50837" y="6302514"/>
            <a:ext cx="8488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– J. Talbot, S. Lin, P. </a:t>
            </a:r>
            <a:r>
              <a:rPr lang="en-US" sz="1000" dirty="0" err="1" smtClean="0"/>
              <a:t>Hanrahan</a:t>
            </a:r>
            <a:r>
              <a:rPr lang="en-US" sz="1000" dirty="0" smtClean="0"/>
              <a:t>, “</a:t>
            </a:r>
            <a:r>
              <a:rPr lang="en-US" sz="1000" b="1" dirty="0" smtClean="0"/>
              <a:t>An Extension of Wilkinson's Algorithm for Positioning Tick Labels on Axes</a:t>
            </a:r>
            <a:r>
              <a:rPr lang="en-US" sz="1000" dirty="0" smtClean="0"/>
              <a:t>,” IEEE Transactions on Visualization and Computer Graphics 16(6): 1036-1043, 2010</a:t>
            </a:r>
            <a:endParaRPr lang="en-US" sz="10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9577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599"/>
            <a:ext cx="4472940" cy="608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50837" y="6304002"/>
            <a:ext cx="8488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1 – J. Talbot, S. Lin, P. </a:t>
            </a:r>
            <a:r>
              <a:rPr lang="en-US" sz="1000" dirty="0" err="1" smtClean="0"/>
              <a:t>Hanrahan</a:t>
            </a:r>
            <a:r>
              <a:rPr lang="en-US" sz="1000" dirty="0" smtClean="0"/>
              <a:t>, “</a:t>
            </a:r>
            <a:r>
              <a:rPr lang="en-US" sz="1000" b="1" dirty="0" smtClean="0"/>
              <a:t>An Extension of Wilkinson's Algorithm for Positioning Tick Labels on Axes</a:t>
            </a:r>
            <a:r>
              <a:rPr lang="en-US" sz="1000" dirty="0" smtClean="0"/>
              <a:t>,” IEEE Transactions on Visualization and Computer Graphics 16(6): 1036-1043, 2010</a:t>
            </a:r>
            <a:endParaRPr lang="en-US" sz="10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8187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Aspect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ability to perceive trends and patterns in a given display is heavily influenced by the aspect ratio</a:t>
            </a:r>
          </a:p>
          <a:p>
            <a:r>
              <a:rPr lang="en-US" dirty="0" smtClean="0"/>
              <a:t>Aspect ratio affects densities, relative distances and orientations</a:t>
            </a:r>
          </a:p>
          <a:p>
            <a:r>
              <a:rPr lang="en-US" dirty="0" smtClean="0"/>
              <a:t>Several methods have been proposed for automatically selecting the aspect ratio</a:t>
            </a:r>
          </a:p>
          <a:p>
            <a:r>
              <a:rPr lang="en-US" dirty="0" smtClean="0"/>
              <a:t>Aspect ratio: a = width/height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Length-based Aspect Ratio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- angle made between the two line segments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and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lengths of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line segments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Talbot, J. </a:t>
            </a:r>
            <a:r>
              <a:rPr lang="en-US" sz="1200" dirty="0" err="1" smtClean="0"/>
              <a:t>Gerth</a:t>
            </a:r>
            <a:r>
              <a:rPr lang="en-US" sz="1200" dirty="0" smtClean="0"/>
              <a:t>, P. </a:t>
            </a:r>
            <a:r>
              <a:rPr lang="en-US" sz="1200" dirty="0" err="1" smtClean="0"/>
              <a:t>Hanrahan</a:t>
            </a:r>
            <a:r>
              <a:rPr lang="en-US" sz="1200" dirty="0" smtClean="0"/>
              <a:t>, “Arc Length-based Aspect Ratio Selection,” IEEE Transactions on Visualization and Computer Graphics 17(12): 2276-2282,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8910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630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Talbot, J. </a:t>
            </a:r>
            <a:r>
              <a:rPr lang="en-US" sz="1200" dirty="0" err="1" smtClean="0"/>
              <a:t>Gerth</a:t>
            </a:r>
            <a:r>
              <a:rPr lang="en-US" sz="1200" dirty="0" smtClean="0"/>
              <a:t>, P. </a:t>
            </a:r>
            <a:r>
              <a:rPr lang="en-US" sz="1200" dirty="0" err="1" smtClean="0"/>
              <a:t>Hanrahan</a:t>
            </a:r>
            <a:r>
              <a:rPr lang="en-US" sz="1200" dirty="0" smtClean="0"/>
              <a:t>, “Arc Length-based Aspect Ratio Selection,” IEEE Transactions on Visualization and Computer Graphics 17(12): 2276-2282,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7291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CSE591DataVisualization\etc_correlation50__01__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"/>
            <a:ext cx="6096000" cy="67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211"/>
              </p:ext>
            </p:extLst>
          </p:nvPr>
        </p:nvGraphicFramePr>
        <p:xfrm>
          <a:off x="838200" y="838200"/>
          <a:ext cx="7239002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265"/>
                <a:gridCol w="1069145"/>
                <a:gridCol w="1069145"/>
                <a:gridCol w="1069145"/>
                <a:gridCol w="1069145"/>
                <a:gridCol w="1314157"/>
              </a:tblGrid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 Bats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Runs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RBI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Batting Ave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C. Gonzalez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Votto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O. Infante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T. Tulowitzki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Holiday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Pujols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Prado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R. Zimmerman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R. Braun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S. Castro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H. Ramirez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P. Polanco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Gonzalez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Werth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 Byrd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Ethier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Pagan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NYM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A. Huff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J. Keppinger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D. Uggla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8576" y="6172200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 League Batting Average Leaders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pt-BR" dirty="0"/>
              <a:t>R. McGill, J. W. Tukey and W. A. Larsen, “Variations of Box Plots</a:t>
            </a:r>
            <a:r>
              <a:rPr lang="pt-BR" dirty="0" smtClean="0"/>
              <a:t>,”  </a:t>
            </a:r>
            <a:r>
              <a:rPr lang="pt-BR" dirty="0"/>
              <a:t>The American Statistician 32(1):12-16, </a:t>
            </a:r>
            <a:r>
              <a:rPr lang="pt-BR" dirty="0" smtClean="0"/>
              <a:t>1978</a:t>
            </a:r>
          </a:p>
          <a:p>
            <a:pPr lvl="1"/>
            <a:r>
              <a:rPr lang="pt-BR" dirty="0" smtClean="0"/>
              <a:t>M. P. Wand, “Data-Based Choice of Histogram Bin Width,” The American Statistician 51(1):59-64, </a:t>
            </a:r>
            <a:r>
              <a:rPr lang="pt-BR" dirty="0" smtClean="0"/>
              <a:t>1997</a:t>
            </a:r>
          </a:p>
          <a:p>
            <a:pPr lvl="1"/>
            <a:r>
              <a:rPr lang="en-US" dirty="0"/>
              <a:t>J. Talbot, S. Lin, P. </a:t>
            </a:r>
            <a:r>
              <a:rPr lang="en-US" dirty="0" err="1"/>
              <a:t>Hanrahan</a:t>
            </a:r>
            <a:r>
              <a:rPr lang="en-US" dirty="0"/>
              <a:t>, “</a:t>
            </a:r>
            <a:r>
              <a:rPr lang="en-US" b="1" dirty="0"/>
              <a:t>An Extension of Wilkinson's Algorithm for Positioning Tick Labels on Axes</a:t>
            </a:r>
            <a:r>
              <a:rPr lang="en-US" dirty="0"/>
              <a:t>,” IEEE Transactions on Visualization and Computer Graphics 16(6): 1036-1043, </a:t>
            </a:r>
            <a:r>
              <a:rPr lang="en-US" dirty="0" smtClean="0"/>
              <a:t>2010</a:t>
            </a:r>
          </a:p>
          <a:p>
            <a:pPr lvl="1"/>
            <a:r>
              <a:rPr lang="en-US" dirty="0"/>
              <a:t>J. Talbot, J. </a:t>
            </a:r>
            <a:r>
              <a:rPr lang="en-US" dirty="0" err="1"/>
              <a:t>Gerth</a:t>
            </a:r>
            <a:r>
              <a:rPr lang="en-US" dirty="0"/>
              <a:t>, P. </a:t>
            </a:r>
            <a:r>
              <a:rPr lang="en-US" dirty="0" err="1"/>
              <a:t>Hanrahan</a:t>
            </a:r>
            <a:r>
              <a:rPr lang="en-US" dirty="0"/>
              <a:t>, “Arc Length-based Aspect Ratio Selection,” IEEE Transactions on Visualization and Computer Graphics 17(12): 2276-2282, </a:t>
            </a:r>
            <a:r>
              <a:rPr lang="en-US" dirty="0" smtClean="0"/>
              <a:t>2011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Homework #2 is now assigned</a:t>
            </a:r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 first look visualization method</a:t>
            </a:r>
          </a:p>
          <a:p>
            <a:pPr lvl="1"/>
            <a:r>
              <a:rPr lang="en-US" dirty="0" smtClean="0"/>
              <a:t>Shows the shape of the data distribution</a:t>
            </a:r>
          </a:p>
          <a:p>
            <a:r>
              <a:rPr lang="en-US" dirty="0">
                <a:cs typeface="Arial" charset="0"/>
              </a:rPr>
              <a:t>The choice of the histogram bin width greatly impacts the resultant visualization</a:t>
            </a:r>
          </a:p>
          <a:p>
            <a:r>
              <a:rPr lang="en-US" dirty="0">
                <a:cs typeface="Arial" charset="0"/>
              </a:rPr>
              <a:t>There is no “best” number of bins, instead, different bin sizes can reveal different features of the data</a:t>
            </a:r>
          </a:p>
          <a:p>
            <a:r>
              <a:rPr lang="en-US" dirty="0">
                <a:cs typeface="Arial" charset="0"/>
              </a:rPr>
              <a:t>Some methods work to determine an optimal number of bins, but these methods make assumptions on the underlying data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Histogram Binning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Arial" charset="0"/>
                  </a:rPr>
                  <a:t>Number of bins (k) can be user specified or chosen from a suggested bin width (h) such that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begChr m:val="⌈"/>
                        <m:endChr m:val="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cs typeface="Arial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 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  <a:cs typeface="Arial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Common choices for k include the square-root choice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err="1" smtClean="0">
                    <a:cs typeface="Arial" charset="0"/>
                  </a:rPr>
                  <a:t>Sturge’s</a:t>
                </a:r>
                <a:r>
                  <a:rPr lang="en-US" dirty="0" smtClean="0">
                    <a:cs typeface="Arial" charset="0"/>
                  </a:rPr>
                  <a:t> formula</a:t>
                </a:r>
                <a:r>
                  <a:rPr lang="en-US" baseline="30000" dirty="0">
                    <a:cs typeface="Arial" charset="0"/>
                  </a:rPr>
                  <a:t>1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en-US" i="0" dirty="0" smtClean="0">
                    <a:latin typeface="+mj-lt"/>
                    <a:cs typeface="Arial" charset="0"/>
                  </a:rPr>
                  <a:t>⌈</a:t>
                </a:r>
                <a:r>
                  <a:rPr lang="en-US" b="0" i="0" dirty="0" smtClean="0">
                    <a:latin typeface="+mj-lt"/>
                    <a:cs typeface="Arial" charset="0"/>
                  </a:rPr>
                  <a:t>log N+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⌉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Scott’s choice</a:t>
                </a:r>
                <a:r>
                  <a:rPr lang="en-US" baseline="30000" dirty="0" smtClean="0">
                    <a:cs typeface="Arial" charset="0"/>
                  </a:rPr>
                  <a:t>2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3.5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  <m:t>𝑁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Freedman-</a:t>
                </a:r>
                <a:r>
                  <a:rPr lang="en-US" dirty="0" err="1" smtClean="0">
                    <a:cs typeface="Arial" charset="0"/>
                  </a:rPr>
                  <a:t>Diaconis</a:t>
                </a:r>
                <a:r>
                  <a:rPr lang="en-US" dirty="0" smtClean="0">
                    <a:cs typeface="Arial" charset="0"/>
                  </a:rPr>
                  <a:t> rule</a:t>
                </a:r>
                <a:r>
                  <a:rPr lang="en-US" baseline="30000" dirty="0" smtClean="0">
                    <a:cs typeface="Arial" charset="0"/>
                  </a:rPr>
                  <a:t>3</a:t>
                </a:r>
                <a:r>
                  <a:rPr lang="en-US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=2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𝐼𝑄𝑅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1" name="TextBox 3"/>
          <p:cNvSpPr txBox="1">
            <a:spLocks noChangeArrowheads="1"/>
          </p:cNvSpPr>
          <p:nvPr/>
        </p:nvSpPr>
        <p:spPr bwMode="auto">
          <a:xfrm>
            <a:off x="427037" y="5943600"/>
            <a:ext cx="84883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en-US" sz="1200" dirty="0"/>
              <a:t>– H. A. </a:t>
            </a:r>
            <a:r>
              <a:rPr lang="en-US" sz="1200" dirty="0" err="1"/>
              <a:t>Sturges</a:t>
            </a:r>
            <a:r>
              <a:rPr lang="en-US" sz="1200" dirty="0"/>
              <a:t>.  The choice of a class interval.  </a:t>
            </a:r>
            <a:r>
              <a:rPr lang="en-US" sz="1200" i="1" dirty="0"/>
              <a:t>Journal of the American Statistical Association, p. 65-66, </a:t>
            </a:r>
            <a:r>
              <a:rPr lang="en-US" sz="1200" i="1" dirty="0" smtClean="0"/>
              <a:t>1926</a:t>
            </a:r>
          </a:p>
          <a:p>
            <a:pPr eaLnBrk="1" hangingPunct="1"/>
            <a:r>
              <a:rPr lang="en-US" sz="1200" i="1" dirty="0" smtClean="0"/>
              <a:t>2 - </a:t>
            </a:r>
            <a:r>
              <a:rPr lang="en-US" sz="1200" dirty="0" smtClean="0"/>
              <a:t>D</a:t>
            </a:r>
            <a:r>
              <a:rPr lang="en-US" sz="1200" dirty="0"/>
              <a:t>. W. Scott.  On optimal and data-based histograms.  </a:t>
            </a:r>
            <a:r>
              <a:rPr lang="en-US" sz="1200" i="1" dirty="0" err="1"/>
              <a:t>Biometrika</a:t>
            </a:r>
            <a:r>
              <a:rPr lang="en-US" sz="1200" i="1" dirty="0"/>
              <a:t>, 66(3):605-610, 1979</a:t>
            </a:r>
            <a:r>
              <a:rPr lang="en-US" sz="1200" i="1" dirty="0" smtClean="0"/>
              <a:t>.</a:t>
            </a:r>
          </a:p>
          <a:p>
            <a:pPr eaLnBrk="1" hangingPunct="1"/>
            <a:r>
              <a:rPr lang="en-US" sz="1200" i="1" dirty="0" smtClean="0"/>
              <a:t>3 - </a:t>
            </a:r>
            <a:r>
              <a:rPr lang="en-US" sz="1000" dirty="0"/>
              <a:t>Freedman, David; </a:t>
            </a:r>
            <a:r>
              <a:rPr lang="en-US" sz="1000" dirty="0" err="1"/>
              <a:t>Diaconis</a:t>
            </a:r>
            <a:r>
              <a:rPr lang="en-US" sz="1000" dirty="0"/>
              <a:t>, </a:t>
            </a:r>
            <a:r>
              <a:rPr lang="en-US" sz="1000" dirty="0" err="1" smtClean="0"/>
              <a:t>Persi</a:t>
            </a:r>
            <a:r>
              <a:rPr lang="en-US" sz="1000" dirty="0" smtClean="0"/>
              <a:t>, "On </a:t>
            </a:r>
            <a:r>
              <a:rPr lang="en-US" sz="1000" dirty="0"/>
              <a:t>the histogram as a density estimator: </a:t>
            </a:r>
            <a:r>
              <a:rPr lang="en-US" sz="1000" i="1" dirty="0"/>
              <a:t>L</a:t>
            </a:r>
            <a:r>
              <a:rPr lang="en-US" sz="1000" baseline="-25000" dirty="0"/>
              <a:t>2</a:t>
            </a:r>
            <a:r>
              <a:rPr lang="en-US" sz="1000" dirty="0"/>
              <a:t> theory</a:t>
            </a:r>
            <a:r>
              <a:rPr lang="en-US" sz="1000" dirty="0" smtClean="0"/>
              <a:t>". </a:t>
            </a:r>
            <a:r>
              <a:rPr lang="en-US" sz="1000" i="1" dirty="0"/>
              <a:t>Probability Theory and Related Fields</a:t>
            </a:r>
            <a:r>
              <a:rPr lang="en-US" sz="1000" dirty="0"/>
              <a:t> (Heidelberg: Springer Berlin) </a:t>
            </a:r>
            <a:r>
              <a:rPr lang="en-US" sz="1000" b="1" dirty="0"/>
              <a:t>57</a:t>
            </a:r>
            <a:r>
              <a:rPr lang="en-US" sz="1000" dirty="0"/>
              <a:t> (4): </a:t>
            </a:r>
            <a:r>
              <a:rPr lang="en-US" sz="1000" dirty="0" smtClean="0"/>
              <a:t>453–476, 1981.</a:t>
            </a:r>
            <a:endParaRPr lang="en-US" sz="1000" dirty="0"/>
          </a:p>
          <a:p>
            <a:pPr eaLnBrk="1" hangingPunct="1"/>
            <a:r>
              <a:rPr lang="en-US" sz="1200" i="1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01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1078468"/>
            <a:ext cx="8077200" cy="4560332"/>
            <a:chOff x="152400" y="1447800"/>
            <a:chExt cx="8077200" cy="45603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144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4038600"/>
              <a:ext cx="609600" cy="1219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2000" y="2819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62000" y="4038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4648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447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67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86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05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24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2162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2162" y="3883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25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17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909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105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47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400" y="1447800"/>
              <a:ext cx="23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defined bin width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4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1078468"/>
            <a:ext cx="8077200" cy="4560332"/>
            <a:chOff x="152400" y="1447800"/>
            <a:chExt cx="8077200" cy="4560332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914400" y="2057400"/>
              <a:ext cx="1219200" cy="3200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2971800"/>
              <a:ext cx="1219200" cy="2286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2971800"/>
              <a:ext cx="1219200" cy="2286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4343400"/>
              <a:ext cx="1219200" cy="914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0" y="4800600"/>
              <a:ext cx="1219200" cy="457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762000" y="29718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762000" y="3886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762000" y="4800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2162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0800000">
              <a:off x="762001" y="4343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762000" y="2514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762000" y="2057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2162" y="3730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188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2162" y="4645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21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2162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162" y="1905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8400" y="1447800"/>
              <a:ext cx="1947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Square root choice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61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6840</TotalTime>
  <Words>3504</Words>
  <Application>Microsoft Office PowerPoint</Application>
  <PresentationFormat>On-screen Show (4:3)</PresentationFormat>
  <Paragraphs>571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Equity</vt:lpstr>
      <vt:lpstr>CSE 591 Statistics and Graphics</vt:lpstr>
      <vt:lpstr>Data Detective</vt:lpstr>
      <vt:lpstr>Exploratory Data Analysis</vt:lpstr>
      <vt:lpstr>Data Visualization</vt:lpstr>
      <vt:lpstr>PowerPoint Presentation</vt:lpstr>
      <vt:lpstr>Histograms</vt:lpstr>
      <vt:lpstr>Histogram Binning</vt:lpstr>
      <vt:lpstr>PowerPoint Presentation</vt:lpstr>
      <vt:lpstr>PowerPoint Presentation</vt:lpstr>
      <vt:lpstr>PowerPoint Presentation</vt:lpstr>
      <vt:lpstr>Histograms</vt:lpstr>
      <vt:lpstr>Histograms</vt:lpstr>
      <vt:lpstr>Kernel Density Estimation</vt:lpstr>
      <vt:lpstr>Bandwidth Selection</vt:lpstr>
      <vt:lpstr>Bandwidth Selection</vt:lpstr>
      <vt:lpstr>Quantiles</vt:lpstr>
      <vt:lpstr>Quantiles</vt:lpstr>
      <vt:lpstr>Quantiles</vt:lpstr>
      <vt:lpstr>Quantiles</vt:lpstr>
      <vt:lpstr>Box and Whisker Plots</vt:lpstr>
      <vt:lpstr>Box and Whisker Plots</vt:lpstr>
      <vt:lpstr>Alternate forms of Box and Whisker Plots</vt:lpstr>
      <vt:lpstr>Alternate forms of Box and Whisker Plots</vt:lpstr>
      <vt:lpstr>Box and Whisker Plots</vt:lpstr>
      <vt:lpstr>Q-Q Plots</vt:lpstr>
      <vt:lpstr>Q-Q Plot</vt:lpstr>
      <vt:lpstr>Q-Q Plot</vt:lpstr>
      <vt:lpstr>Q-Q Plot</vt:lpstr>
      <vt:lpstr>Data Distributions</vt:lpstr>
      <vt:lpstr>The Normal Distribution</vt:lpstr>
      <vt:lpstr>Mean and Standard Deviation</vt:lpstr>
      <vt:lpstr>Skewness</vt:lpstr>
      <vt:lpstr>Skewed Data</vt:lpstr>
      <vt:lpstr>Kurtosis</vt:lpstr>
      <vt:lpstr>Visualizing Skewed Data</vt:lpstr>
      <vt:lpstr>The Power Transformation</vt:lpstr>
      <vt:lpstr>The Power Transformation</vt:lpstr>
      <vt:lpstr>The Power Transformation</vt:lpstr>
      <vt:lpstr>Non-Data Components of Graphs</vt:lpstr>
      <vt:lpstr>Heckbert’s Labeling Algorithm</vt:lpstr>
      <vt:lpstr>PowerPoint Presentation</vt:lpstr>
      <vt:lpstr>Heckbert’s Labeling Algorithm</vt:lpstr>
      <vt:lpstr>Extension of Wilkinson’s Algorithm</vt:lpstr>
      <vt:lpstr>Extension of Wilkinson’s Algorithm</vt:lpstr>
      <vt:lpstr>PowerPoint Presentation</vt:lpstr>
      <vt:lpstr>Graph Aspect Ratios</vt:lpstr>
      <vt:lpstr>Arc Length-based Aspect Ratio</vt:lpstr>
      <vt:lpstr>PowerPoint Presentation</vt:lpstr>
      <vt:lpstr>PowerPoint Presentation</vt:lpstr>
      <vt:lpstr>Readings and Homework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234</cp:revision>
  <dcterms:created xsi:type="dcterms:W3CDTF">2011-08-04T19:58:28Z</dcterms:created>
  <dcterms:modified xsi:type="dcterms:W3CDTF">2012-01-25T19:56:51Z</dcterms:modified>
</cp:coreProperties>
</file>