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48" r:id="rId3"/>
    <p:sldId id="349" r:id="rId4"/>
    <p:sldId id="350" r:id="rId5"/>
    <p:sldId id="351" r:id="rId6"/>
    <p:sldId id="352" r:id="rId7"/>
    <p:sldId id="353" r:id="rId8"/>
    <p:sldId id="354" r:id="rId9"/>
    <p:sldId id="344" r:id="rId10"/>
    <p:sldId id="355" r:id="rId11"/>
    <p:sldId id="356" r:id="rId12"/>
    <p:sldId id="357" r:id="rId13"/>
    <p:sldId id="358" r:id="rId14"/>
    <p:sldId id="359" r:id="rId15"/>
    <p:sldId id="360" r:id="rId16"/>
    <p:sldId id="346" r:id="rId17"/>
    <p:sldId id="361" r:id="rId18"/>
    <p:sldId id="362" r:id="rId19"/>
    <p:sldId id="364" r:id="rId20"/>
    <p:sldId id="365" r:id="rId21"/>
    <p:sldId id="36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72" r:id="rId35"/>
    <p:sldId id="386" r:id="rId36"/>
    <p:sldId id="387" r:id="rId37"/>
    <p:sldId id="388" r:id="rId38"/>
    <p:sldId id="389" r:id="rId39"/>
    <p:sldId id="390" r:id="rId40"/>
    <p:sldId id="391" r:id="rId41"/>
    <p:sldId id="343" r:id="rId42"/>
    <p:sldId id="34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737" autoAdjust="0"/>
  </p:normalViewPr>
  <p:slideViewPr>
    <p:cSldViewPr>
      <p:cViewPr varScale="1">
        <p:scale>
          <a:sx n="87" d="100"/>
          <a:sy n="87" d="100"/>
        </p:scale>
        <p:origin x="-145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44C77-4A82-4484-AF45-71FB31E79701}" type="datetimeFigureOut">
              <a:rPr lang="en-US" smtClean="0"/>
              <a:t>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D7014-3A32-427F-85A0-BBEBCB83E276}" type="slidenum">
              <a:rPr lang="en-US" smtClean="0"/>
              <a:t>‹#›</a:t>
            </a:fld>
            <a:endParaRPr lang="en-US"/>
          </a:p>
        </p:txBody>
      </p:sp>
    </p:spTree>
    <p:extLst>
      <p:ext uri="{BB962C8B-B14F-4D97-AF65-F5344CB8AC3E}">
        <p14:creationId xmlns:p14="http://schemas.microsoft.com/office/powerpoint/2010/main" val="117277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5007C-EF31-4FFE-944F-27DE593C1339}" type="slidenum">
              <a:rPr lang="nl-NL"/>
              <a:pPr/>
              <a:t>35</a:t>
            </a:fld>
            <a:endParaRPr lang="nl-NL"/>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nl-NL"/>
              <a:t>There are many researchers who require biological plausibility in proposed neural network models especially since the aim of (most) networks is to emulate the brain. It is generally accepted that perceptrons, back-propagation and many other techniques are not biologically plausible.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F111D-7CA8-4456-BEDF-BA21B150ACA2}" type="slidenum">
              <a:rPr lang="nl-NL"/>
              <a:pPr/>
              <a:t>36</a:t>
            </a:fld>
            <a:endParaRPr lang="nl-NL"/>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nl-NL"/>
              <a:t>There are many researchers who require biological plausibility in proposed neural network models especially since the aim of (most) networks is to emulate the brain. It is generally accepted that perceptrons, back-propagation and many other techniques are not biologically plausible.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1/29/2013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39000" y="0"/>
            <a:ext cx="1905000" cy="457200"/>
          </a:xfrm>
        </p:spPr>
        <p:txBody>
          <a:bodyPr/>
          <a:lstStyle>
            <a:lvl1pPr>
              <a:defRPr/>
            </a:lvl1pPr>
          </a:lstStyle>
          <a:p>
            <a:fld id="{73D065C8-3343-4C2A-AD78-4E0B333E3460}" type="slidenum">
              <a:rPr lang="en-US"/>
              <a:pPr/>
              <a:t>‹#›</a:t>
            </a:fld>
            <a:endParaRPr lang="en-US"/>
          </a:p>
        </p:txBody>
      </p:sp>
    </p:spTree>
    <p:extLst>
      <p:ext uri="{BB962C8B-B14F-4D97-AF65-F5344CB8AC3E}">
        <p14:creationId xmlns:p14="http://schemas.microsoft.com/office/powerpoint/2010/main" val="69143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1/29/2013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1/29/2013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1/29/2013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1/29/2013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1/29/2013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1/29/2013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8.png"/><Relationship Id="rId5" Type="http://schemas.openxmlformats.org/officeDocument/2006/relationships/oleObject" Target="../embeddings/oleObject3.bin"/><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Ross </a:t>
            </a:r>
            <a:r>
              <a:rPr lang="en-US" dirty="0" err="1" smtClean="0"/>
              <a:t>Maciejewski</a:t>
            </a:r>
            <a:endParaRPr lang="en-US" dirty="0" smtClean="0"/>
          </a:p>
          <a:p>
            <a:r>
              <a:rPr lang="en-US" dirty="0" smtClean="0"/>
              <a:t>rmacieje@asu.edu</a:t>
            </a:r>
            <a:endParaRPr lang="en-US" dirty="0"/>
          </a:p>
        </p:txBody>
      </p:sp>
      <p:sp>
        <p:nvSpPr>
          <p:cNvPr id="3" name="Title 2"/>
          <p:cNvSpPr>
            <a:spLocks noGrp="1"/>
          </p:cNvSpPr>
          <p:nvPr>
            <p:ph type="ctrTitle"/>
          </p:nvPr>
        </p:nvSpPr>
        <p:spPr/>
        <p:txBody>
          <a:bodyPr/>
          <a:lstStyle/>
          <a:p>
            <a:r>
              <a:rPr lang="en-US" dirty="0" smtClean="0"/>
              <a:t>CSE 591</a:t>
            </a:r>
            <a:br>
              <a:rPr lang="en-US" dirty="0" smtClean="0"/>
            </a:br>
            <a:r>
              <a:rPr lang="en-US" dirty="0" smtClean="0"/>
              <a:t>Dimensional Reduction</a:t>
            </a:r>
            <a:endParaRPr lang="en-US" dirty="0"/>
          </a:p>
        </p:txBody>
      </p:sp>
      <p:pic>
        <p:nvPicPr>
          <p:cNvPr id="4" name="Picture 7" descr="ASU Logo1"/>
          <p:cNvPicPr>
            <a:picLocks noChangeAspect="1" noChangeArrowheads="1"/>
          </p:cNvPicPr>
          <p:nvPr/>
        </p:nvPicPr>
        <p:blipFill>
          <a:blip r:embed="rId2" cstate="print"/>
          <a:srcRect/>
          <a:stretch>
            <a:fillRect/>
          </a:stretch>
        </p:blipFill>
        <p:spPr bwMode="auto">
          <a:xfrm>
            <a:off x="5486400" y="5486400"/>
            <a:ext cx="3384550" cy="1077913"/>
          </a:xfrm>
          <a:prstGeom prst="rect">
            <a:avLst/>
          </a:prstGeom>
          <a:noFill/>
          <a:ln w="9525">
            <a:noFill/>
            <a:miter lim="800000"/>
            <a:headEnd/>
            <a:tailEnd/>
          </a:ln>
        </p:spPr>
      </p:pic>
      <p:pic>
        <p:nvPicPr>
          <p:cNvPr id="1026" name="Picture 2" descr="C:\Users\cadlabadmin\Desktop\tumblr_lp2so4aYv71r0cv6do1_500.gif"/>
          <p:cNvPicPr>
            <a:picLocks noChangeAspect="1" noChangeArrowheads="1" noCrop="1"/>
          </p:cNvPicPr>
          <p:nvPr/>
        </p:nvPicPr>
        <p:blipFill>
          <a:blip r:embed="rId3" cstate="print"/>
          <a:srcRect/>
          <a:stretch>
            <a:fillRect/>
          </a:stretch>
        </p:blipFill>
        <p:spPr bwMode="auto">
          <a:xfrm>
            <a:off x="304800" y="4919662"/>
            <a:ext cx="2787651" cy="20907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PCA seeks to preserve as much of the randomness (variance) in the high-dimensional space as possible</a:t>
                </a:r>
              </a:p>
              <a:p>
                <a:pPr lvl="1"/>
                <a:r>
                  <a:rPr lang="en-US" dirty="0" smtClean="0"/>
                  <a:t>Let </a:t>
                </a:r>
                <a14:m>
                  <m:oMath xmlns:m="http://schemas.openxmlformats.org/officeDocument/2006/math">
                    <m:r>
                      <a:rPr lang="en-US" b="0" i="1" smtClean="0">
                        <a:latin typeface="Cambria Math"/>
                      </a:rPr>
                      <m:t>𝑥</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𝑁</m:t>
                        </m:r>
                      </m:sup>
                    </m:sSup>
                  </m:oMath>
                </a14:m>
                <a:r>
                  <a:rPr lang="en-US" dirty="0" smtClean="0"/>
                  <a:t> be represented as a linear combination of orthonormal basis vectors </a:t>
                </a:r>
                <a14:m>
                  <m:oMath xmlns:m="http://schemas.openxmlformats.org/officeDocument/2006/math">
                    <m:d>
                      <m:dPr>
                        <m:begChr m:val="["/>
                        <m:endChr m:val="]"/>
                        <m:ctrlPr>
                          <a:rPr lang="en-US" i="1" smtClean="0">
                            <a:latin typeface="Cambria Math"/>
                          </a:rPr>
                        </m:ctrlPr>
                      </m:dPr>
                      <m:e>
                        <m:sSub>
                          <m:sSubPr>
                            <m:ctrlPr>
                              <a:rPr lang="en-US" i="1" smtClean="0">
                                <a:latin typeface="Cambria Math"/>
                              </a:rPr>
                            </m:ctrlPr>
                          </m:sSubPr>
                          <m:e>
                            <m:r>
                              <a:rPr lang="en-US" i="1" smtClean="0">
                                <a:latin typeface="Cambria Math"/>
                                <a:ea typeface="Cambria Math"/>
                              </a:rPr>
                              <m:t>𝜑</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ea typeface="Cambria Math"/>
                              </a:rPr>
                              <m:t>𝜑</m:t>
                            </m:r>
                          </m:e>
                          <m:sub>
                            <m:r>
                              <a:rPr lang="en-US" b="0" i="1" smtClean="0">
                                <a:latin typeface="Cambria Math"/>
                              </a:rPr>
                              <m:t>𝑁</m:t>
                            </m:r>
                          </m:sub>
                        </m:sSub>
                      </m:e>
                    </m:d>
                  </m:oMath>
                </a14:m>
                <a:r>
                  <a:rPr lang="en-US" dirty="0" smtClean="0"/>
                  <a:t> as</a:t>
                </a:r>
              </a:p>
              <a:p>
                <a:pPr lvl="1"/>
                <a:endParaRPr lang="en-US" dirty="0"/>
              </a:p>
              <a:p>
                <a:pPr lvl="1"/>
                <a:endParaRPr lang="en-US" dirty="0" smtClean="0"/>
              </a:p>
              <a:p>
                <a:pPr lvl="1"/>
                <a:r>
                  <a:rPr lang="en-US" dirty="0" smtClean="0"/>
                  <a:t>Suppose we want to represent x with only M(M&lt;N) basis vectors</a:t>
                </a:r>
              </a:p>
              <a:p>
                <a:pPr lvl="1"/>
                <a:r>
                  <a:rPr lang="en-US" dirty="0" smtClean="0"/>
                  <a:t>We can do this by replacing the components </a:t>
                </a:r>
                <a14:m>
                  <m:oMath xmlns:m="http://schemas.openxmlformats.org/officeDocument/2006/math">
                    <m:sSup>
                      <m:sSupPr>
                        <m:ctrlPr>
                          <a:rPr lang="en-US" i="1" dirty="0" smtClean="0">
                            <a:latin typeface="Cambria Math"/>
                          </a:rPr>
                        </m:ctrlPr>
                      </m:sSupPr>
                      <m:e>
                        <m:d>
                          <m:dPr>
                            <m:begChr m:val="["/>
                            <m:endChr m:val="]"/>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𝑚</m:t>
                                </m:r>
                                <m:r>
                                  <a:rPr lang="en-US" i="1">
                                    <a:latin typeface="Cambria Math"/>
                                  </a:rPr>
                                  <m:t>+1</m:t>
                                </m:r>
                              </m:sub>
                            </m:sSub>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𝑁</m:t>
                                </m:r>
                              </m:sub>
                            </m:sSub>
                          </m:e>
                        </m:d>
                      </m:e>
                      <m:sup>
                        <m:r>
                          <a:rPr lang="en-US" b="0" i="1" dirty="0" smtClean="0">
                            <a:latin typeface="Cambria Math"/>
                          </a:rPr>
                          <m:t>𝑇</m:t>
                        </m:r>
                      </m:sup>
                    </m:sSup>
                  </m:oMath>
                </a14:m>
                <a:r>
                  <a:rPr lang="en-US" dirty="0" smtClean="0"/>
                  <a:t> with some pre-selected constants b</a:t>
                </a:r>
                <a:r>
                  <a:rPr lang="en-US" baseline="-25000" dirty="0" smtClean="0"/>
                  <a:t>i</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1255"/>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9" y="3124200"/>
            <a:ext cx="4777151"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86400"/>
            <a:ext cx="4670251"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9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The error is then represented by</a:t>
                </a:r>
              </a:p>
              <a:p>
                <a:endParaRPr lang="en-US" dirty="0"/>
              </a:p>
              <a:p>
                <a:endParaRPr lang="en-US" dirty="0" smtClean="0"/>
              </a:p>
              <a:p>
                <a:endParaRPr lang="en-US" dirty="0"/>
              </a:p>
              <a:p>
                <a:r>
                  <a:rPr lang="en-US" dirty="0" smtClean="0"/>
                  <a:t>So our goal is to find the basis vectors and constants that minimize our mean square error</a:t>
                </a:r>
              </a:p>
              <a:p>
                <a:r>
                  <a:rPr lang="en-US" dirty="0" smtClean="0"/>
                  <a:t>It turns out that in order to represent x with the minimum mean square error, we will choose the eigenvectors </a:t>
                </a:r>
                <a14:m>
                  <m:oMath xmlns:m="http://schemas.openxmlformats.org/officeDocument/2006/math">
                    <m:sSub>
                      <m:sSubPr>
                        <m:ctrlPr>
                          <a:rPr lang="en-US" i="1">
                            <a:latin typeface="Cambria Math"/>
                          </a:rPr>
                        </m:ctrlPr>
                      </m:sSubPr>
                      <m:e>
                        <m:r>
                          <a:rPr lang="en-US" i="1">
                            <a:latin typeface="Cambria Math"/>
                            <a:ea typeface="Cambria Math"/>
                          </a:rPr>
                          <m:t>𝜑</m:t>
                        </m:r>
                      </m:e>
                      <m:sub>
                        <m:r>
                          <a:rPr lang="en-US" i="1">
                            <a:latin typeface="Cambria Math"/>
                          </a:rPr>
                          <m:t>1</m:t>
                        </m:r>
                      </m:sub>
                    </m:sSub>
                  </m:oMath>
                </a14:m>
                <a:r>
                  <a:rPr lang="en-US" dirty="0" smtClean="0"/>
                  <a:t>corresponding to the largest eigenvalues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1" y="1981200"/>
            <a:ext cx="474344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66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So, given a data matrix X of size </a:t>
                </a:r>
                <a14:m>
                  <m:oMath xmlns:m="http://schemas.openxmlformats.org/officeDocument/2006/math">
                    <m:r>
                      <a:rPr lang="en-US" b="0" i="1" smtClean="0">
                        <a:latin typeface="Cambria Math"/>
                      </a:rPr>
                      <m:t>𝑛</m:t>
                    </m:r>
                    <m:r>
                      <a:rPr lang="en-US" b="0" i="1" smtClean="0">
                        <a:latin typeface="Cambria Math"/>
                        <a:ea typeface="Cambria Math"/>
                      </a:rPr>
                      <m:t>×</m:t>
                    </m:r>
                    <m:r>
                      <a:rPr lang="en-US" b="0" i="1" smtClean="0">
                        <a:latin typeface="Cambria Math"/>
                        <a:ea typeface="Cambria Math"/>
                      </a:rPr>
                      <m:t>𝑚</m:t>
                    </m:r>
                  </m:oMath>
                </a14:m>
                <a:r>
                  <a:rPr lang="en-US" dirty="0" smtClean="0"/>
                  <a:t> each row of the matrix represents values corresponding to an observed sample, and each column represents a particular data variable</a:t>
                </a:r>
              </a:p>
              <a:p>
                <a:r>
                  <a:rPr lang="en-US" dirty="0" smtClean="0"/>
                  <a:t>Next, subtract the mean of the dataset from X in order to get the zero mean data set</a:t>
                </a:r>
              </a:p>
              <a:p>
                <a:r>
                  <a:rPr lang="en-US" dirty="0" smtClean="0"/>
                  <a:t>Then calculate the covariance matrix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r="-1961"/>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352" y="4114800"/>
            <a:ext cx="413844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769726"/>
            <a:ext cx="4460327" cy="140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27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45508"/>
            <a:ext cx="1676400" cy="79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sz="quarter" idx="1"/>
          </p:nvPr>
        </p:nvSpPr>
        <p:spPr/>
        <p:txBody>
          <a:bodyPr/>
          <a:lstStyle/>
          <a:p>
            <a:r>
              <a:rPr lang="en-US" dirty="0" smtClean="0"/>
              <a:t>Next find the eigenvectors of the covariance matrix</a:t>
            </a:r>
          </a:p>
          <a:p>
            <a:endParaRPr lang="en-US" dirty="0"/>
          </a:p>
          <a:p>
            <a:r>
              <a:rPr lang="en-US" dirty="0" smtClean="0"/>
              <a:t>The eigenvectors are linearly independent and correspond to feature vectors of the data</a:t>
            </a:r>
          </a:p>
          <a:p>
            <a:r>
              <a:rPr lang="en-US" dirty="0" smtClean="0"/>
              <a:t>Since PCA uses the eigenvectors of the covariance matrix, it is able to find the independent axes of the data under the </a:t>
            </a:r>
            <a:r>
              <a:rPr lang="en-US" dirty="0" err="1" smtClean="0"/>
              <a:t>unimodal</a:t>
            </a:r>
            <a:r>
              <a:rPr lang="en-US" dirty="0" smtClean="0"/>
              <a:t> Gaussian assumption</a:t>
            </a:r>
          </a:p>
          <a:p>
            <a:pPr lvl="1"/>
            <a:r>
              <a:rPr lang="en-US" dirty="0" smtClean="0"/>
              <a:t>For non-Gaussian or multi-modal Gaussian, PCA simple de-correlates the axes</a:t>
            </a:r>
          </a:p>
        </p:txBody>
      </p:sp>
    </p:spTree>
    <p:extLst>
      <p:ext uri="{BB962C8B-B14F-4D97-AF65-F5344CB8AC3E}">
        <p14:creationId xmlns:p14="http://schemas.microsoft.com/office/powerpoint/2010/main" val="215971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sz="quarter" idx="1"/>
          </p:nvPr>
        </p:nvSpPr>
        <p:spPr/>
        <p:txBody>
          <a:bodyPr/>
          <a:lstStyle/>
          <a:p>
            <a:r>
              <a:rPr lang="en-US" dirty="0" smtClean="0"/>
              <a:t>The main limitation of PCA is that it does not consider class </a:t>
            </a:r>
            <a:r>
              <a:rPr lang="en-US" dirty="0" err="1" smtClean="0"/>
              <a:t>separability</a:t>
            </a:r>
            <a:r>
              <a:rPr lang="en-US" dirty="0" smtClean="0"/>
              <a:t> since it does not take into account the class label of the feature vector</a:t>
            </a:r>
          </a:p>
          <a:p>
            <a:pPr lvl="1"/>
            <a:r>
              <a:rPr lang="en-US" dirty="0" smtClean="0"/>
              <a:t>PCA simple performs a coordinate rotation that aligns the transformed axes with the directions of maximum variance</a:t>
            </a:r>
          </a:p>
          <a:p>
            <a:pPr lvl="1"/>
            <a:r>
              <a:rPr lang="en-US" dirty="0" smtClean="0"/>
              <a:t>There is no guarantee that the directions of maximum variance will contain the most interesting/important features </a:t>
            </a:r>
            <a:endParaRPr lang="en-US" dirty="0"/>
          </a:p>
        </p:txBody>
      </p:sp>
    </p:spTree>
    <p:extLst>
      <p:ext uri="{BB962C8B-B14F-4D97-AF65-F5344CB8AC3E}">
        <p14:creationId xmlns:p14="http://schemas.microsoft.com/office/powerpoint/2010/main" val="2305855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PCA</a:t>
            </a:r>
            <a:endParaRPr lang="en-US" dirty="0"/>
          </a:p>
        </p:txBody>
      </p:sp>
      <p:sp>
        <p:nvSpPr>
          <p:cNvPr id="3" name="Content Placeholder 2"/>
          <p:cNvSpPr>
            <a:spLocks noGrp="1"/>
          </p:cNvSpPr>
          <p:nvPr>
            <p:ph sz="quarter" idx="1"/>
          </p:nvPr>
        </p:nvSpPr>
        <p:spPr/>
        <p:txBody>
          <a:bodyPr/>
          <a:lstStyle/>
          <a:p>
            <a:r>
              <a:rPr lang="en-US" dirty="0" smtClean="0"/>
              <a:t>Compute the PCA for :</a:t>
            </a:r>
          </a:p>
          <a:p>
            <a:pPr lvl="1"/>
            <a:r>
              <a:rPr lang="en-US" dirty="0" smtClean="0"/>
              <a:t>X = {(1,2), (3,3), (3,5), (5,4), (5,6), (6,5), (8,7), (9,8)}</a:t>
            </a:r>
          </a:p>
          <a:p>
            <a:r>
              <a:rPr lang="en-US" dirty="0" smtClean="0"/>
              <a:t>The sample covariance</a:t>
            </a:r>
          </a:p>
          <a:p>
            <a:pPr lvl="1"/>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2667000" cy="757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899" y="2819400"/>
            <a:ext cx="4028478"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95800"/>
            <a:ext cx="6719170" cy="165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9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In the classical multi-dimensional scaling scheme, the pairwise distances between observations is preserved in lower-dimensional projections</a:t>
            </a:r>
          </a:p>
          <a:p>
            <a:r>
              <a:rPr lang="en-US" dirty="0" smtClean="0"/>
              <a:t>In this manner analysts can learn about differences in the high-dimensional space by viewing their relative distances in a two-dimensional projection</a:t>
            </a:r>
            <a:endParaRPr lang="en-US" dirty="0"/>
          </a:p>
        </p:txBody>
      </p:sp>
      <p:sp>
        <p:nvSpPr>
          <p:cNvPr id="4" name="TextBox 3"/>
          <p:cNvSpPr txBox="1"/>
          <p:nvPr/>
        </p:nvSpPr>
        <p:spPr>
          <a:xfrm>
            <a:off x="457200" y="6412468"/>
            <a:ext cx="8434297" cy="369332"/>
          </a:xfrm>
          <a:prstGeom prst="rect">
            <a:avLst/>
          </a:prstGeom>
          <a:noFill/>
        </p:spPr>
        <p:txBody>
          <a:bodyPr wrap="none" rtlCol="0">
            <a:spAutoFit/>
          </a:bodyPr>
          <a:lstStyle/>
          <a:p>
            <a:r>
              <a:rPr lang="en-US" dirty="0"/>
              <a:t>Details on MDS from: http://www.bristol.ac.uk/cmm/publications/aimdss-2nd-ed/chapter3.pdf</a:t>
            </a:r>
          </a:p>
        </p:txBody>
      </p:sp>
    </p:spTree>
    <p:extLst>
      <p:ext uri="{BB962C8B-B14F-4D97-AF65-F5344CB8AC3E}">
        <p14:creationId xmlns:p14="http://schemas.microsoft.com/office/powerpoint/2010/main" val="1725065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Given a set of distances (dis-similarities) between objects, the goal is to recreate a dimensional representation of those objects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2483049"/>
              </p:ext>
            </p:extLst>
          </p:nvPr>
        </p:nvGraphicFramePr>
        <p:xfrm>
          <a:off x="1981200" y="2743200"/>
          <a:ext cx="5791201" cy="3276600"/>
        </p:xfrm>
        <a:graphic>
          <a:graphicData uri="http://schemas.openxmlformats.org/drawingml/2006/table">
            <a:tbl>
              <a:tblPr/>
              <a:tblGrid>
                <a:gridCol w="554182"/>
                <a:gridCol w="581891"/>
                <a:gridCol w="581891"/>
                <a:gridCol w="581891"/>
                <a:gridCol w="581891"/>
                <a:gridCol w="581891"/>
                <a:gridCol w="581891"/>
                <a:gridCol w="581891"/>
                <a:gridCol w="581891"/>
                <a:gridCol w="581891"/>
              </a:tblGrid>
              <a:tr h="327660">
                <a:tc>
                  <a:txBody>
                    <a:bodyPr/>
                    <a:lstStyle/>
                    <a:p>
                      <a:pPr algn="l" fontAlgn="b"/>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LA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1949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1949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1235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LA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MIA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2815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2815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SF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1235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6864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Using the dataset of distances between American cities, can we represent these cities in a two-dimensional space?</a:t>
            </a:r>
          </a:p>
          <a:p>
            <a:r>
              <a:rPr lang="en-US" dirty="0" smtClean="0"/>
              <a:t>We could do this by trial and error, moving points about until we got the right distances</a:t>
            </a:r>
          </a:p>
          <a:p>
            <a:r>
              <a:rPr lang="en-US" dirty="0" smtClean="0"/>
              <a:t>However, MDS will do this automatically for us</a:t>
            </a:r>
          </a:p>
          <a:p>
            <a:r>
              <a:rPr lang="en-US" dirty="0"/>
              <a:t>This problem is simplified in that there is no ambiguity in “distance”</a:t>
            </a:r>
          </a:p>
          <a:p>
            <a:r>
              <a:rPr lang="en-US" dirty="0"/>
              <a:t>Also, we know that the cities can be arranged in two dimensions</a:t>
            </a:r>
          </a:p>
          <a:p>
            <a:endParaRPr lang="en-US" dirty="0" smtClean="0"/>
          </a:p>
        </p:txBody>
      </p:sp>
    </p:spTree>
    <p:extLst>
      <p:ext uri="{BB962C8B-B14F-4D97-AF65-F5344CB8AC3E}">
        <p14:creationId xmlns:p14="http://schemas.microsoft.com/office/powerpoint/2010/main" val="2133211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First consider that the data to be analyzed is a collection of objects (in our example, they are cities)</a:t>
                </a:r>
              </a:p>
              <a:p>
                <a:r>
                  <a:rPr lang="en-US" dirty="0" smtClean="0"/>
                  <a:t>We then create a dis-similarity matrix (in our case this is the distance between the cities)</a:t>
                </a:r>
              </a:p>
              <a:p>
                <a:endParaRPr lang="en-US" dirty="0"/>
              </a:p>
              <a:p>
                <a:endParaRPr lang="en-US" dirty="0" smtClean="0"/>
              </a:p>
              <a:p>
                <a:endParaRPr lang="en-US" dirty="0"/>
              </a:p>
              <a:p>
                <a:r>
                  <a:rPr lang="en-US" dirty="0" smtClean="0"/>
                  <a:t>Our goal is that given </a:t>
                </a:r>
                <a14:m>
                  <m:oMath xmlns:m="http://schemas.openxmlformats.org/officeDocument/2006/math">
                    <m:r>
                      <a:rPr lang="en-US" i="1" smtClean="0">
                        <a:latin typeface="Cambria Math"/>
                        <a:ea typeface="Cambria Math"/>
                      </a:rPr>
                      <m:t>∆</m:t>
                    </m:r>
                  </m:oMath>
                </a14:m>
                <a:r>
                  <a:rPr lang="en-US" dirty="0" smtClean="0"/>
                  <a:t>, find I vectors such that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2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199" y="3200400"/>
            <a:ext cx="350369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076" y="5105400"/>
            <a:ext cx="2247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880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term coined by Bellman in 1961</a:t>
            </a:r>
          </a:p>
          <a:p>
            <a:r>
              <a:rPr lang="en-US" dirty="0" smtClean="0"/>
              <a:t>Refers to the problems associated with multivariate data analysis as the dimensionality increases the available data becomes sparse</a:t>
            </a:r>
          </a:p>
          <a:p>
            <a:r>
              <a:rPr lang="en-US" dirty="0" smtClean="0"/>
              <a:t>Sparsity is a problem for any method that requires statistical significance</a:t>
            </a:r>
          </a:p>
          <a:p>
            <a:r>
              <a:rPr lang="en-US" dirty="0" smtClean="0"/>
              <a:t>Sometimes data dimensions are redundant and can be reduced with minimal information loss</a:t>
            </a:r>
          </a:p>
          <a:p>
            <a:r>
              <a:rPr lang="en-US" dirty="0" smtClean="0"/>
              <a:t>In visualization we are also limited with screen space and the number of available visual variables, so choosing the most appropriate dimensions is key</a:t>
            </a:r>
            <a:endParaRPr lang="en-US" dirty="0"/>
          </a:p>
        </p:txBody>
      </p:sp>
      <p:sp>
        <p:nvSpPr>
          <p:cNvPr id="4" name="TextBox 3"/>
          <p:cNvSpPr txBox="1"/>
          <p:nvPr/>
        </p:nvSpPr>
        <p:spPr>
          <a:xfrm>
            <a:off x="711280" y="6477000"/>
            <a:ext cx="5841920" cy="276999"/>
          </a:xfrm>
          <a:prstGeom prst="rect">
            <a:avLst/>
          </a:prstGeom>
          <a:noFill/>
        </p:spPr>
        <p:txBody>
          <a:bodyPr wrap="none" rtlCol="0">
            <a:spAutoFit/>
          </a:bodyPr>
          <a:lstStyle/>
          <a:p>
            <a:r>
              <a:rPr lang="en-US" sz="1200" dirty="0" smtClean="0"/>
              <a:t>Richard Ernest Bellman; Rand Corporation (1957). </a:t>
            </a:r>
            <a:r>
              <a:rPr lang="en-US" sz="1200" i="1" dirty="0" smtClean="0"/>
              <a:t>Dynamic programming</a:t>
            </a:r>
            <a:r>
              <a:rPr lang="en-US" sz="1200" dirty="0" smtClean="0"/>
              <a:t>. Princeton University Press. </a:t>
            </a:r>
            <a:endParaRPr lang="en-US" sz="1200" dirty="0"/>
          </a:p>
        </p:txBody>
      </p:sp>
    </p:spTree>
    <p:extLst>
      <p:ext uri="{BB962C8B-B14F-4D97-AF65-F5344CB8AC3E}">
        <p14:creationId xmlns:p14="http://schemas.microsoft.com/office/powerpoint/2010/main" val="356182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We formulate this as an </a:t>
                </a:r>
                <a:r>
                  <a:rPr lang="en-US" dirty="0"/>
                  <a:t>o</a:t>
                </a:r>
                <a:r>
                  <a:rPr lang="en-US" dirty="0" smtClean="0"/>
                  <a:t>ptimization problem and can solve is doing eigenvalue decomposition</a:t>
                </a:r>
              </a:p>
              <a:p>
                <a:pPr marL="594360" lvl="2"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𝑚𝑖𝑛</m:t>
                          </m:r>
                        </m:e>
                        <m:sub>
                          <m:r>
                            <a:rPr lang="en-US" b="0" i="1" smtClean="0">
                              <a:latin typeface="Cambria Math"/>
                            </a:rPr>
                            <m:t>𝑧</m:t>
                          </m:r>
                        </m:sub>
                      </m:sSub>
                      <m:nary>
                        <m:naryPr>
                          <m:chr m:val="∑"/>
                          <m:subHide m:val="on"/>
                          <m:supHide m:val="on"/>
                          <m:ctrlPr>
                            <a:rPr lang="en-US" i="1" smtClean="0">
                              <a:latin typeface="Cambria Math"/>
                            </a:rPr>
                          </m:ctrlPr>
                        </m:naryPr>
                        <m:sub/>
                        <m:sup/>
                        <m:e>
                          <m:sSup>
                            <m:sSupPr>
                              <m:ctrlPr>
                                <a:rPr lang="en-US" i="1" smtClean="0">
                                  <a:latin typeface="Cambria Math"/>
                                </a:rPr>
                              </m:ctrlPr>
                            </m:sSupPr>
                            <m:e>
                              <m:d>
                                <m:dPr>
                                  <m:ctrlPr>
                                    <a:rPr lang="en-US" i="1" smtClean="0">
                                      <a:latin typeface="Cambria Math"/>
                                    </a:rPr>
                                  </m:ctrlPr>
                                </m:dPr>
                                <m:e>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𝑗</m:t>
                                          </m:r>
                                        </m:sub>
                                      </m:sSub>
                                    </m:e>
                                  </m:d>
                                  <m:r>
                                    <a:rPr lang="en-US" b="0" i="1" smtClean="0">
                                      <a:latin typeface="Cambria Math"/>
                                    </a:rPr>
                                    <m:t>−</m:t>
                                  </m:r>
                                  <m:sSub>
                                    <m:sSubPr>
                                      <m:ctrlPr>
                                        <a:rPr lang="en-US" b="0" i="1" smtClean="0">
                                          <a:latin typeface="Cambria Math"/>
                                        </a:rPr>
                                      </m:ctrlPr>
                                    </m:sSubPr>
                                    <m:e>
                                      <m:r>
                                        <a:rPr lang="en-US" b="0" i="1" smtClean="0">
                                          <a:latin typeface="Cambria Math"/>
                                          <a:ea typeface="Cambria Math"/>
                                        </a:rPr>
                                        <m:t>𝛿</m:t>
                                      </m:r>
                                    </m:e>
                                    <m:sub>
                                      <m:r>
                                        <a:rPr lang="en-US" b="0" i="1" smtClean="0">
                                          <a:latin typeface="Cambria Math"/>
                                        </a:rPr>
                                        <m:t>𝑖</m:t>
                                      </m:r>
                                      <m:r>
                                        <a:rPr lang="en-US" b="0" i="1" smtClean="0">
                                          <a:latin typeface="Cambria Math"/>
                                        </a:rPr>
                                        <m:t>,</m:t>
                                      </m:r>
                                      <m:r>
                                        <a:rPr lang="en-US" b="0" i="1" smtClean="0">
                                          <a:latin typeface="Cambria Math"/>
                                        </a:rPr>
                                        <m:t>𝑗</m:t>
                                      </m:r>
                                    </m:sub>
                                  </m:sSub>
                                </m:e>
                              </m:d>
                            </m:e>
                            <m:sup>
                              <m:r>
                                <a:rPr lang="en-US" b="0" i="1" smtClean="0">
                                  <a:latin typeface="Cambria Math"/>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40266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In classical MDS, the aim is to find a configuration in a low number of dimensions such that the distances between the points in the configuration are close to the observed distances</a:t>
                </a:r>
              </a:p>
              <a:p>
                <a:r>
                  <a:rPr lang="en-US" dirty="0" smtClean="0"/>
                  <a:t>If </a:t>
                </a:r>
                <a:r>
                  <a:rPr lang="en-US" dirty="0"/>
                  <a:t>we use a square root model on our data, we can create a dis-similarity matrix of values</a:t>
                </a:r>
              </a:p>
              <a:p>
                <a:r>
                  <a:rPr lang="en-US" dirty="0" smtClean="0"/>
                  <a:t>Euclidean metric - </a:t>
                </a: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𝑥𝑦</m:t>
                        </m:r>
                      </m:sub>
                    </m:sSub>
                    <m:r>
                      <a:rPr lang="en-US" i="1">
                        <a:latin typeface="Cambria Math"/>
                      </a:rPr>
                      <m:t>=</m:t>
                    </m:r>
                    <m:rad>
                      <m:radPr>
                        <m:degHide m:val="on"/>
                        <m:ctrlPr>
                          <a:rPr lang="en-US" i="1">
                            <a:latin typeface="Cambria Math"/>
                          </a:rPr>
                        </m:ctrlPr>
                      </m:radPr>
                      <m:deg/>
                      <m:e>
                        <m:nary>
                          <m:naryPr>
                            <m:chr m:val="∑"/>
                            <m:subHide m:val="on"/>
                            <m:supHide m:val="on"/>
                            <m:ctrlPr>
                              <a:rPr lang="en-US" i="1">
                                <a:latin typeface="Cambria Math"/>
                              </a:rPr>
                            </m:ctrlPr>
                          </m:naryP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e>
                                </m:d>
                              </m:e>
                              <m:sup>
                                <m:r>
                                  <a:rPr lang="en-US" i="1">
                                    <a:latin typeface="Cambria Math"/>
                                  </a:rPr>
                                  <m:t>2</m:t>
                                </m:r>
                              </m:sup>
                            </m:sSup>
                          </m:e>
                        </m:nary>
                      </m:e>
                    </m:rad>
                  </m:oMath>
                </a14:m>
                <a:endParaRPr lang="en-US" dirty="0" smtClean="0"/>
              </a:p>
              <a:p>
                <a:r>
                  <a:rPr lang="en-US" dirty="0" smtClean="0"/>
                  <a:t>Manhattan metric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𝑥𝑦</m:t>
                        </m:r>
                      </m:sub>
                    </m:sSub>
                  </m:oMath>
                </a14:m>
                <a:r>
                  <a:rPr lang="en-US" dirty="0" smtClean="0"/>
                  <a:t>=</a:t>
                </a:r>
                <a14:m>
                  <m:oMath xmlns:m="http://schemas.openxmlformats.org/officeDocument/2006/math">
                    <m:nary>
                      <m:naryPr>
                        <m:chr m:val="∑"/>
                        <m:ctrlPr>
                          <a:rPr lang="en-US"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𝑁</m:t>
                        </m:r>
                      </m:sup>
                      <m:e>
                        <m:d>
                          <m:dPr>
                            <m:begChr m:val="|"/>
                            <m:endChr m:val="|"/>
                            <m:ctrlPr>
                              <a:rPr lang="en-US" i="1" dirty="0" smtClean="0">
                                <a:latin typeface="Cambria Math"/>
                              </a:rPr>
                            </m:ctrlPr>
                          </m:dPr>
                          <m:e>
                            <m:sSub>
                              <m:sSubPr>
                                <m:ctrlPr>
                                  <a:rPr lang="en-US" i="1" dirty="0" smtClean="0">
                                    <a:latin typeface="Cambria Math"/>
                                  </a:rPr>
                                </m:ctrlPr>
                              </m:sSubPr>
                              <m:e>
                                <m:r>
                                  <a:rPr lang="en-US" b="0" i="1" dirty="0" smtClean="0">
                                    <a:latin typeface="Cambria Math"/>
                                  </a:rPr>
                                  <m:t>𝑥</m:t>
                                </m:r>
                              </m:e>
                              <m:sub>
                                <m:r>
                                  <a:rPr lang="en-US" b="0" i="1" dirty="0" smtClean="0">
                                    <a:latin typeface="Cambria Math"/>
                                  </a:rPr>
                                  <m:t>𝑖</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𝑦</m:t>
                                </m:r>
                              </m:e>
                              <m:sub>
                                <m:r>
                                  <a:rPr lang="en-US" b="0" i="1" dirty="0" smtClean="0">
                                    <a:latin typeface="Cambria Math"/>
                                  </a:rPr>
                                  <m:t>𝑖</m:t>
                                </m:r>
                              </m:sub>
                            </m:sSub>
                          </m:e>
                        </m:d>
                      </m:e>
                    </m:nary>
                  </m:oMath>
                </a14:m>
                <a:endParaRPr lang="en-US" dirty="0" smtClean="0"/>
              </a:p>
              <a:p>
                <a:r>
                  <a:rPr lang="en-US" dirty="0" smtClean="0"/>
                  <a:t>Other metrics exist</a:t>
                </a:r>
              </a:p>
              <a:p>
                <a:r>
                  <a:rPr lang="en-US" dirty="0" smtClean="0"/>
                  <a:t>Note that when using Euclidean distances this is equivalent to plotting the first k principal components!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2039" b="-3200"/>
                </a:stretch>
              </a:blipFill>
            </p:spPr>
            <p:txBody>
              <a:bodyPr/>
              <a:lstStyle/>
              <a:p>
                <a:r>
                  <a:rPr lang="en-US">
                    <a:noFill/>
                  </a:rPr>
                  <a:t> </a:t>
                </a:r>
              </a:p>
            </p:txBody>
          </p:sp>
        </mc:Fallback>
      </mc:AlternateContent>
    </p:spTree>
    <p:extLst>
      <p:ext uri="{BB962C8B-B14F-4D97-AF65-F5344CB8AC3E}">
        <p14:creationId xmlns:p14="http://schemas.microsoft.com/office/powerpoint/2010/main" val="158634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GB" sz="2800" b="1" smtClean="0">
                <a:solidFill>
                  <a:srgbClr val="4F6228"/>
                </a:solidFill>
              </a:rPr>
              <a:t>Clustering (introduction)</a:t>
            </a:r>
          </a:p>
        </p:txBody>
      </p:sp>
      <p:sp>
        <p:nvSpPr>
          <p:cNvPr id="14339" name="Rectangle 3"/>
          <p:cNvSpPr>
            <a:spLocks noGrp="1"/>
          </p:cNvSpPr>
          <p:nvPr>
            <p:ph type="body" idx="4294967295"/>
          </p:nvPr>
        </p:nvSpPr>
        <p:spPr>
          <a:xfrm>
            <a:off x="500063" y="1357313"/>
            <a:ext cx="8229600" cy="4525962"/>
          </a:xfrm>
        </p:spPr>
        <p:txBody>
          <a:bodyPr>
            <a:normAutofit lnSpcReduction="10000"/>
          </a:bodyPr>
          <a:lstStyle/>
          <a:p>
            <a:r>
              <a:rPr lang="en-GB" sz="2000" smtClean="0">
                <a:solidFill>
                  <a:schemeClr val="tx2"/>
                </a:solidFill>
              </a:rPr>
              <a:t>Clustering is a type of unsupervised machine learning</a:t>
            </a:r>
          </a:p>
          <a:p>
            <a:pPr>
              <a:lnSpc>
                <a:spcPct val="90000"/>
              </a:lnSpc>
            </a:pPr>
            <a:r>
              <a:rPr lang="en-GB" sz="2000" smtClean="0">
                <a:solidFill>
                  <a:schemeClr val="tx2"/>
                </a:solidFill>
              </a:rPr>
              <a:t>It is distinguished from supervised learning by the fact that there is not a priori output (i.e. no labels)</a:t>
            </a:r>
          </a:p>
          <a:p>
            <a:pPr lvl="1">
              <a:lnSpc>
                <a:spcPct val="90000"/>
              </a:lnSpc>
            </a:pPr>
            <a:r>
              <a:rPr lang="en-GB" sz="1800" smtClean="0">
                <a:solidFill>
                  <a:schemeClr val="tx2"/>
                </a:solidFill>
              </a:rPr>
              <a:t>The task is to learn the classification/grouping  from the data</a:t>
            </a:r>
          </a:p>
          <a:p>
            <a:r>
              <a:rPr lang="en-GB" sz="2000" smtClean="0">
                <a:solidFill>
                  <a:schemeClr val="tx2"/>
                </a:solidFill>
              </a:rPr>
              <a:t>A cluster is a collection of objects which are </a:t>
            </a:r>
            <a:r>
              <a:rPr lang="en-GB" sz="2000" i="1" smtClean="0">
                <a:solidFill>
                  <a:schemeClr val="tx2"/>
                </a:solidFill>
              </a:rPr>
              <a:t>similar </a:t>
            </a:r>
            <a:r>
              <a:rPr lang="en-GB" sz="2000" smtClean="0">
                <a:solidFill>
                  <a:schemeClr val="tx2"/>
                </a:solidFill>
              </a:rPr>
              <a:t>in some way</a:t>
            </a:r>
          </a:p>
          <a:p>
            <a:r>
              <a:rPr lang="en-GB" sz="2000" smtClean="0">
                <a:solidFill>
                  <a:schemeClr val="tx2"/>
                </a:solidFill>
              </a:rPr>
              <a:t>Clustering is the process of grouping </a:t>
            </a:r>
            <a:r>
              <a:rPr lang="en-GB" sz="2000" i="1" smtClean="0">
                <a:solidFill>
                  <a:schemeClr val="tx2"/>
                </a:solidFill>
              </a:rPr>
              <a:t>similar </a:t>
            </a:r>
            <a:r>
              <a:rPr lang="en-GB" sz="2000" smtClean="0">
                <a:solidFill>
                  <a:schemeClr val="tx2"/>
                </a:solidFill>
              </a:rPr>
              <a:t>objects into groups</a:t>
            </a:r>
          </a:p>
          <a:p>
            <a:r>
              <a:rPr lang="en-GB" sz="2000" smtClean="0">
                <a:solidFill>
                  <a:schemeClr val="tx2"/>
                </a:solidFill>
              </a:rPr>
              <a:t>Eg: a group of people clustered based on their height and weight</a:t>
            </a:r>
          </a:p>
          <a:p>
            <a:r>
              <a:rPr lang="en-GB" sz="2000" smtClean="0">
                <a:solidFill>
                  <a:schemeClr val="tx2"/>
                </a:solidFill>
              </a:rPr>
              <a:t>Normally, clusters are created using distance measures</a:t>
            </a:r>
          </a:p>
          <a:p>
            <a:pPr lvl="1"/>
            <a:r>
              <a:rPr lang="en-GB" sz="1600" smtClean="0"/>
              <a:t>Two or more objects belong to the same cluster if they are “close” according to a given distance (in this case geometrical distance like Euclidean or Manhattan)</a:t>
            </a:r>
            <a:endParaRPr lang="en-GB" sz="1600" smtClean="0">
              <a:solidFill>
                <a:schemeClr val="tx2"/>
              </a:solidFill>
            </a:endParaRPr>
          </a:p>
          <a:p>
            <a:r>
              <a:rPr lang="en-GB" sz="2000" smtClean="0">
                <a:solidFill>
                  <a:srgbClr val="0070C0"/>
                </a:solidFill>
              </a:rPr>
              <a:t>Another measure is conceptual </a:t>
            </a:r>
          </a:p>
          <a:p>
            <a:pPr lvl="1"/>
            <a:r>
              <a:rPr lang="en-GB" sz="1600" smtClean="0"/>
              <a:t>Two or more objects belong to the same cluster if this one defines a concept </a:t>
            </a:r>
            <a:r>
              <a:rPr lang="en-GB" sz="1600" i="1" smtClean="0"/>
              <a:t>common</a:t>
            </a:r>
            <a:r>
              <a:rPr lang="en-GB" sz="1600" smtClean="0"/>
              <a:t> to all that objects</a:t>
            </a:r>
          </a:p>
          <a:p>
            <a:pPr lvl="1"/>
            <a:r>
              <a:rPr lang="en-GB" sz="1600" smtClean="0"/>
              <a:t>In other words, objects are grouped according to their fit to descriptive concepts, not according to simple similarity measures</a:t>
            </a:r>
            <a:endParaRPr lang="en-GB" sz="1600" smtClean="0">
              <a:solidFill>
                <a:schemeClr val="tx2"/>
              </a:solidFill>
            </a:endParaRPr>
          </a:p>
          <a:p>
            <a:endParaRPr lang="en-GB" sz="2000" smtClean="0">
              <a:solidFill>
                <a:schemeClr val="tx2"/>
              </a:solidFill>
            </a:endParaRPr>
          </a:p>
        </p:txBody>
      </p:sp>
      <p:sp>
        <p:nvSpPr>
          <p:cNvPr id="1434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dirty="0">
                <a:solidFill>
                  <a:srgbClr val="898989"/>
                </a:solidFill>
              </a:rPr>
              <a:t>Lecture 7 slides for CC282 Machine Learning, R. </a:t>
            </a:r>
            <a:r>
              <a:rPr lang="en-GB" sz="1000" i="1" dirty="0" err="1">
                <a:solidFill>
                  <a:srgbClr val="898989"/>
                </a:solidFill>
              </a:rPr>
              <a:t>Palaniappan</a:t>
            </a:r>
            <a:r>
              <a:rPr lang="en-GB" sz="1000" i="1" dirty="0">
                <a:solidFill>
                  <a:srgbClr val="898989"/>
                </a:solidFill>
              </a:rPr>
              <a:t>, 2008</a:t>
            </a:r>
          </a:p>
        </p:txBody>
      </p:sp>
    </p:spTree>
    <p:extLst>
      <p:ext uri="{BB962C8B-B14F-4D97-AF65-F5344CB8AC3E}">
        <p14:creationId xmlns:p14="http://schemas.microsoft.com/office/powerpoint/2010/main" val="3122320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74638"/>
            <a:ext cx="8258175" cy="654050"/>
          </a:xfrm>
        </p:spPr>
        <p:txBody>
          <a:bodyPr>
            <a:normAutofit fontScale="90000"/>
          </a:bodyPr>
          <a:lstStyle/>
          <a:p>
            <a:pPr>
              <a:defRPr/>
            </a:pPr>
            <a:r>
              <a:rPr lang="en-GB" dirty="0" smtClean="0">
                <a:solidFill>
                  <a:srgbClr val="4F6228"/>
                </a:solidFill>
              </a:rPr>
              <a:t>Clustering (introduction)</a:t>
            </a:r>
            <a:endParaRPr lang="en-GB" dirty="0"/>
          </a:p>
        </p:txBody>
      </p:sp>
      <p:sp>
        <p:nvSpPr>
          <p:cNvPr id="15363" name="Content Placeholder 2"/>
          <p:cNvSpPr>
            <a:spLocks noGrp="1"/>
          </p:cNvSpPr>
          <p:nvPr>
            <p:ph idx="1"/>
          </p:nvPr>
        </p:nvSpPr>
        <p:spPr>
          <a:xfrm>
            <a:off x="428625" y="1000125"/>
            <a:ext cx="8258175" cy="5214938"/>
          </a:xfrm>
        </p:spPr>
        <p:txBody>
          <a:bodyPr/>
          <a:lstStyle/>
          <a:p>
            <a:r>
              <a:rPr lang="en-GB" sz="2000" smtClean="0"/>
              <a:t>Example: using distance based clustering</a:t>
            </a:r>
          </a:p>
          <a:p>
            <a:endParaRPr lang="en-GB" sz="2000" smtClean="0"/>
          </a:p>
          <a:p>
            <a:endParaRPr lang="en-GB" sz="2000" smtClean="0"/>
          </a:p>
          <a:p>
            <a:endParaRPr lang="en-GB" sz="2000" smtClean="0"/>
          </a:p>
          <a:p>
            <a:endParaRPr lang="en-GB" sz="2000" smtClean="0"/>
          </a:p>
          <a:p>
            <a:endParaRPr lang="en-GB" sz="2000" smtClean="0"/>
          </a:p>
          <a:p>
            <a:endParaRPr lang="en-GB" sz="1000" smtClean="0"/>
          </a:p>
          <a:p>
            <a:r>
              <a:rPr lang="en-GB" sz="2000" smtClean="0"/>
              <a:t>This was easy but how if you had to create 4 clusters?</a:t>
            </a:r>
          </a:p>
          <a:p>
            <a:r>
              <a:rPr lang="en-GB" sz="2000" smtClean="0"/>
              <a:t>Some possibilities are shown below but which is correct?</a:t>
            </a:r>
          </a:p>
          <a:p>
            <a:endParaRPr lang="en-GB" sz="2000" smtClean="0"/>
          </a:p>
          <a:p>
            <a:endParaRPr lang="en-GB" sz="2000" smtClean="0"/>
          </a:p>
        </p:txBody>
      </p:sp>
      <p:sp>
        <p:nvSpPr>
          <p:cNvPr id="4" name="Footer Placeholder 3"/>
          <p:cNvSpPr>
            <a:spLocks noGrp="1"/>
          </p:cNvSpPr>
          <p:nvPr>
            <p:ph type="ftr" sz="quarter" idx="10"/>
          </p:nvPr>
        </p:nvSpPr>
        <p:spPr/>
        <p:txBody>
          <a:bodyPr/>
          <a:lstStyle/>
          <a:p>
            <a:pPr>
              <a:defRPr/>
            </a:pPr>
            <a:r>
              <a:rPr lang="en-GB" dirty="0" smtClean="0"/>
              <a:t>Lecture 7 slides for CC282 Machine Learning, R. Palaniappan, 2008</a:t>
            </a:r>
            <a:endParaRPr lang="en-GB" dirty="0"/>
          </a:p>
        </p:txBody>
      </p:sp>
      <p:sp>
        <p:nvSpPr>
          <p:cNvPr id="5" name="Slide Number Placeholder 4"/>
          <p:cNvSpPr>
            <a:spLocks noGrp="1"/>
          </p:cNvSpPr>
          <p:nvPr>
            <p:ph type="sldNum" sz="quarter" idx="11"/>
          </p:nvPr>
        </p:nvSpPr>
        <p:spPr/>
        <p:txBody>
          <a:bodyPr/>
          <a:lstStyle/>
          <a:p>
            <a:pPr>
              <a:defRPr/>
            </a:pPr>
            <a:fld id="{384D69F6-432A-40C6-880A-A1786B037668}" type="slidenum">
              <a:rPr lang="en-GB" smtClean="0"/>
              <a:pPr>
                <a:defRPr/>
              </a:pPr>
              <a:t>23</a:t>
            </a:fld>
            <a:endParaRPr lang="en-GB" dirty="0"/>
          </a:p>
        </p:txBody>
      </p:sp>
      <p:pic>
        <p:nvPicPr>
          <p:cNvPr id="15366"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1428750"/>
            <a:ext cx="51911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4286250"/>
            <a:ext cx="7615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358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GB" sz="2800" b="1" smtClean="0">
                <a:solidFill>
                  <a:srgbClr val="4F6228"/>
                </a:solidFill>
              </a:rPr>
              <a:t>Clustering (introduction – ctd)</a:t>
            </a:r>
          </a:p>
        </p:txBody>
      </p:sp>
      <p:sp>
        <p:nvSpPr>
          <p:cNvPr id="16387" name="Rectangle 3"/>
          <p:cNvSpPr>
            <a:spLocks noGrp="1"/>
          </p:cNvSpPr>
          <p:nvPr>
            <p:ph type="body" idx="4294967295"/>
          </p:nvPr>
        </p:nvSpPr>
        <p:spPr>
          <a:xfrm>
            <a:off x="500063" y="1285875"/>
            <a:ext cx="8229600" cy="4525963"/>
          </a:xfrm>
        </p:spPr>
        <p:txBody>
          <a:bodyPr/>
          <a:lstStyle/>
          <a:p>
            <a:r>
              <a:rPr lang="en-GB" sz="2000" smtClean="0"/>
              <a:t>So, the goal of clustering is to determine the intrinsic grouping in a set of unlabeled data</a:t>
            </a:r>
          </a:p>
          <a:p>
            <a:r>
              <a:rPr lang="en-GB" sz="2000" smtClean="0"/>
              <a:t>But how to decide what constitutes a good clustering? </a:t>
            </a:r>
          </a:p>
          <a:p>
            <a:r>
              <a:rPr lang="en-GB" sz="2000" smtClean="0"/>
              <a:t>It can be shown that there is no absolute “best” criterion which would be independent of the final aim of the clustering </a:t>
            </a:r>
          </a:p>
          <a:p>
            <a:r>
              <a:rPr lang="en-GB" sz="2000" smtClean="0"/>
              <a:t>Consequently, it is the user which must supply this criterion, to suit the application</a:t>
            </a:r>
          </a:p>
          <a:p>
            <a:r>
              <a:rPr lang="en-GB" sz="2000" smtClean="0"/>
              <a:t>Some possible applications of clustering</a:t>
            </a:r>
          </a:p>
          <a:p>
            <a:pPr lvl="1"/>
            <a:r>
              <a:rPr lang="en-GB" sz="1800" smtClean="0"/>
              <a:t>data reduction – reduce data that are homogeneous (similar)</a:t>
            </a:r>
          </a:p>
          <a:p>
            <a:pPr lvl="1"/>
            <a:r>
              <a:rPr lang="en-GB" sz="1800" smtClean="0"/>
              <a:t>find “natural clusters” and describe their unknown properties</a:t>
            </a:r>
          </a:p>
          <a:p>
            <a:pPr lvl="1"/>
            <a:r>
              <a:rPr lang="en-GB" sz="1800" smtClean="0"/>
              <a:t>find useful and suitable groupings </a:t>
            </a:r>
          </a:p>
          <a:p>
            <a:pPr lvl="1"/>
            <a:r>
              <a:rPr lang="en-GB" sz="1800" smtClean="0"/>
              <a:t>find unusual </a:t>
            </a:r>
            <a:r>
              <a:rPr lang="en-GB" sz="1600" smtClean="0"/>
              <a:t>data objects (i.e. outlier detection)</a:t>
            </a:r>
            <a:endParaRPr lang="en-GB" sz="1600" smtClean="0">
              <a:solidFill>
                <a:schemeClr val="tx2"/>
              </a:solidFill>
            </a:endParaRPr>
          </a:p>
        </p:txBody>
      </p:sp>
      <p:sp>
        <p:nvSpPr>
          <p:cNvPr id="16388"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69288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GB" sz="2800" b="1" smtClean="0">
                <a:solidFill>
                  <a:srgbClr val="4F6228"/>
                </a:solidFill>
              </a:rPr>
              <a:t>Clustering – an early application example</a:t>
            </a:r>
          </a:p>
        </p:txBody>
      </p:sp>
      <p:sp>
        <p:nvSpPr>
          <p:cNvPr id="17411" name="Rectangle 3"/>
          <p:cNvSpPr>
            <a:spLocks noGrp="1"/>
          </p:cNvSpPr>
          <p:nvPr>
            <p:ph type="body" idx="4294967295"/>
          </p:nvPr>
        </p:nvSpPr>
        <p:spPr>
          <a:xfrm>
            <a:off x="428625" y="2214563"/>
            <a:ext cx="4500563" cy="3500437"/>
          </a:xfrm>
        </p:spPr>
        <p:txBody>
          <a:bodyPr/>
          <a:lstStyle/>
          <a:p>
            <a:pPr lvl="1"/>
            <a:r>
              <a:rPr lang="en-GB" sz="2000" smtClean="0"/>
              <a:t>Two astonomers in the early 20</a:t>
            </a:r>
            <a:r>
              <a:rPr lang="en-GB" sz="2000" baseline="30000" smtClean="0"/>
              <a:t>th</a:t>
            </a:r>
            <a:r>
              <a:rPr lang="en-GB" sz="2000" smtClean="0"/>
              <a:t> century clustered stars into three groups using scatter plots</a:t>
            </a:r>
          </a:p>
          <a:p>
            <a:pPr lvl="1"/>
            <a:r>
              <a:rPr lang="en-GB" sz="2000" smtClean="0"/>
              <a:t>Main sequence: 80% of stars spending active life converting hydrogen to helium through nuclear fusion</a:t>
            </a:r>
          </a:p>
          <a:p>
            <a:pPr lvl="1"/>
            <a:r>
              <a:rPr lang="en-GB" sz="2000" smtClean="0"/>
              <a:t>Giants: Helium fusion or fusion stops: generates great deal of light </a:t>
            </a:r>
          </a:p>
          <a:p>
            <a:pPr lvl="1"/>
            <a:r>
              <a:rPr lang="en-GB" sz="2000" smtClean="0"/>
              <a:t>White dwarf: Core cools off</a:t>
            </a:r>
          </a:p>
          <a:p>
            <a:pPr lvl="1"/>
            <a:endParaRPr lang="en-GB" sz="2000" smtClean="0"/>
          </a:p>
          <a:p>
            <a:endParaRPr lang="en-GB" sz="2400" smtClean="0"/>
          </a:p>
        </p:txBody>
      </p:sp>
      <p:sp>
        <p:nvSpPr>
          <p:cNvPr id="17412"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17413" name="Picture 6" descr="http://www4.nau.edu/meteorite/Meteorite/Images/bt2lf1509_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1714500"/>
            <a:ext cx="39338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p:cNvSpPr>
          <p:nvPr/>
        </p:nvSpPr>
        <p:spPr bwMode="auto">
          <a:xfrm>
            <a:off x="785813" y="1214438"/>
            <a:ext cx="8072437" cy="1071562"/>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GB" sz="2400" dirty="0" err="1">
                <a:solidFill>
                  <a:schemeClr val="tx2"/>
                </a:solidFill>
                <a:latin typeface="+mn-lt"/>
                <a:cs typeface="+mn-cs"/>
              </a:rPr>
              <a:t>Hertzsprung</a:t>
            </a:r>
            <a:r>
              <a:rPr lang="en-GB" sz="2400" dirty="0">
                <a:solidFill>
                  <a:schemeClr val="tx2"/>
                </a:solidFill>
                <a:latin typeface="+mn-lt"/>
                <a:cs typeface="+mn-cs"/>
              </a:rPr>
              <a:t>-Russell diagram clustering stars by temperature and luminosity</a:t>
            </a:r>
          </a:p>
        </p:txBody>
      </p:sp>
      <p:sp>
        <p:nvSpPr>
          <p:cNvPr id="7" name="TextBox 6"/>
          <p:cNvSpPr txBox="1"/>
          <p:nvPr/>
        </p:nvSpPr>
        <p:spPr>
          <a:xfrm>
            <a:off x="6715125" y="5786438"/>
            <a:ext cx="2214563" cy="254000"/>
          </a:xfrm>
          <a:prstGeom prst="rect">
            <a:avLst/>
          </a:prstGeom>
          <a:noFill/>
        </p:spPr>
        <p:txBody>
          <a:bodyPr>
            <a:spAutoFit/>
          </a:bodyPr>
          <a:lstStyle/>
          <a:p>
            <a:pPr>
              <a:defRPr/>
            </a:pPr>
            <a:r>
              <a:rPr lang="en-GB" sz="1050" i="1" dirty="0"/>
              <a:t>Diagram from Google Images</a:t>
            </a:r>
          </a:p>
        </p:txBody>
      </p:sp>
    </p:spTree>
    <p:extLst>
      <p:ext uri="{BB962C8B-B14F-4D97-AF65-F5344CB8AC3E}">
        <p14:creationId xmlns:p14="http://schemas.microsoft.com/office/powerpoint/2010/main" val="1948464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76200"/>
            <a:ext cx="7772400" cy="1143000"/>
          </a:xfrm>
        </p:spPr>
        <p:txBody>
          <a:bodyPr/>
          <a:lstStyle/>
          <a:p>
            <a:r>
              <a:rPr lang="en-GB" sz="2800" b="1" dirty="0" smtClean="0">
                <a:solidFill>
                  <a:srgbClr val="4F6228"/>
                </a:solidFill>
              </a:rPr>
              <a:t>Clustering – Major approaches </a:t>
            </a:r>
          </a:p>
        </p:txBody>
      </p:sp>
      <p:sp>
        <p:nvSpPr>
          <p:cNvPr id="18435" name="Rectangle 3"/>
          <p:cNvSpPr>
            <a:spLocks noGrp="1"/>
          </p:cNvSpPr>
          <p:nvPr>
            <p:ph type="body" idx="4294967295"/>
          </p:nvPr>
        </p:nvSpPr>
        <p:spPr>
          <a:xfrm>
            <a:off x="428625" y="1143000"/>
            <a:ext cx="8229600" cy="5072063"/>
          </a:xfrm>
        </p:spPr>
        <p:txBody>
          <a:bodyPr/>
          <a:lstStyle/>
          <a:p>
            <a:r>
              <a:rPr lang="en-GB" sz="2000" smtClean="0"/>
              <a:t>Exclusive (partitioning)</a:t>
            </a:r>
          </a:p>
          <a:p>
            <a:pPr lvl="1"/>
            <a:r>
              <a:rPr lang="en-GB" sz="1600" smtClean="0"/>
              <a:t>Data are grouped in an exclusive way, one data can only belong to one cluster</a:t>
            </a:r>
          </a:p>
          <a:p>
            <a:pPr lvl="1"/>
            <a:r>
              <a:rPr lang="en-GB" sz="1600" smtClean="0"/>
              <a:t>Eg: </a:t>
            </a:r>
            <a:r>
              <a:rPr lang="en-GB" sz="1600" i="1" smtClean="0"/>
              <a:t>K-means</a:t>
            </a:r>
          </a:p>
          <a:p>
            <a:r>
              <a:rPr lang="en-GB" sz="2000" smtClean="0"/>
              <a:t>Agglomerative </a:t>
            </a:r>
          </a:p>
          <a:p>
            <a:pPr lvl="1"/>
            <a:r>
              <a:rPr lang="en-GB" sz="1600" smtClean="0"/>
              <a:t>Every data is a cluster initially and iterative unions between the two nearest clusters reduces the number of clusters</a:t>
            </a:r>
          </a:p>
          <a:p>
            <a:pPr lvl="1"/>
            <a:r>
              <a:rPr lang="en-GB" sz="1600" smtClean="0"/>
              <a:t>Eg: Hierarchical clustering</a:t>
            </a:r>
          </a:p>
          <a:p>
            <a:r>
              <a:rPr lang="en-GB" sz="2000" smtClean="0"/>
              <a:t>Overlapping </a:t>
            </a:r>
          </a:p>
          <a:p>
            <a:pPr lvl="1"/>
            <a:r>
              <a:rPr lang="en-GB" sz="1600" smtClean="0"/>
              <a:t>Uses fuzzy sets to cluster data, so that each point may belong to two or more clusters with different degrees of membership</a:t>
            </a:r>
          </a:p>
          <a:p>
            <a:pPr lvl="1"/>
            <a:r>
              <a:rPr lang="en-GB" sz="1600" smtClean="0"/>
              <a:t>In this case, data will be associated to an appropriate membership value</a:t>
            </a:r>
          </a:p>
          <a:p>
            <a:pPr lvl="1"/>
            <a:r>
              <a:rPr lang="en-GB" sz="1600" smtClean="0"/>
              <a:t>Eg: Fuzzy C-Means</a:t>
            </a:r>
          </a:p>
          <a:p>
            <a:r>
              <a:rPr lang="en-GB" sz="2000" smtClean="0"/>
              <a:t>Probabilistic</a:t>
            </a:r>
          </a:p>
          <a:p>
            <a:pPr lvl="1"/>
            <a:r>
              <a:rPr lang="en-GB" sz="1600" smtClean="0"/>
              <a:t>Uses probability distribution measures to create the clusters</a:t>
            </a:r>
          </a:p>
          <a:p>
            <a:pPr lvl="1"/>
            <a:r>
              <a:rPr lang="en-GB" sz="1600" smtClean="0"/>
              <a:t>Eg: Gaussian mixture model clustering, which is a variant of </a:t>
            </a:r>
            <a:r>
              <a:rPr lang="en-GB" sz="1600" i="1" smtClean="0"/>
              <a:t>K</a:t>
            </a:r>
            <a:r>
              <a:rPr lang="en-GB" sz="1600" smtClean="0"/>
              <a:t>-means</a:t>
            </a:r>
          </a:p>
          <a:p>
            <a:pPr lvl="1"/>
            <a:r>
              <a:rPr lang="en-GB" sz="1600" smtClean="0"/>
              <a:t>Will not be discussed in this course</a:t>
            </a:r>
          </a:p>
          <a:p>
            <a:pPr lvl="1"/>
            <a:endParaRPr lang="en-GB" sz="1800" smtClean="0"/>
          </a:p>
        </p:txBody>
      </p:sp>
      <p:sp>
        <p:nvSpPr>
          <p:cNvPr id="18436"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3988418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GB" sz="2800" b="1" smtClean="0">
                <a:solidFill>
                  <a:srgbClr val="4F6228"/>
                </a:solidFill>
              </a:rPr>
              <a:t>Exclusive (partitioning) clustering</a:t>
            </a:r>
          </a:p>
        </p:txBody>
      </p:sp>
      <p:sp>
        <p:nvSpPr>
          <p:cNvPr id="19459" name="Rectangle 3"/>
          <p:cNvSpPr>
            <a:spLocks noGrp="1"/>
          </p:cNvSpPr>
          <p:nvPr>
            <p:ph type="body" idx="4294967295"/>
          </p:nvPr>
        </p:nvSpPr>
        <p:spPr>
          <a:xfrm>
            <a:off x="428625" y="1285875"/>
            <a:ext cx="8229600" cy="4525963"/>
          </a:xfrm>
        </p:spPr>
        <p:txBody>
          <a:bodyPr/>
          <a:lstStyle/>
          <a:p>
            <a:r>
              <a:rPr lang="en-GB" sz="2000" smtClean="0">
                <a:solidFill>
                  <a:schemeClr val="tx2"/>
                </a:solidFill>
              </a:rPr>
              <a:t>Aim: Construct a partition of a database </a:t>
            </a:r>
            <a:r>
              <a:rPr lang="en-GB" sz="2000" i="1" smtClean="0">
                <a:solidFill>
                  <a:schemeClr val="tx2"/>
                </a:solidFill>
              </a:rPr>
              <a:t>D</a:t>
            </a:r>
            <a:r>
              <a:rPr lang="en-GB" sz="2000" smtClean="0">
                <a:solidFill>
                  <a:schemeClr val="tx2"/>
                </a:solidFill>
              </a:rPr>
              <a:t> of </a:t>
            </a:r>
            <a:r>
              <a:rPr lang="en-GB" sz="2000" i="1" smtClean="0">
                <a:solidFill>
                  <a:schemeClr val="tx2"/>
                </a:solidFill>
              </a:rPr>
              <a:t>N</a:t>
            </a:r>
            <a:r>
              <a:rPr lang="en-GB" sz="2000" smtClean="0">
                <a:solidFill>
                  <a:schemeClr val="tx2"/>
                </a:solidFill>
              </a:rPr>
              <a:t> objects into a set of </a:t>
            </a:r>
            <a:r>
              <a:rPr lang="en-GB" sz="2000" i="1" smtClean="0">
                <a:solidFill>
                  <a:schemeClr val="tx2"/>
                </a:solidFill>
              </a:rPr>
              <a:t>K</a:t>
            </a:r>
            <a:r>
              <a:rPr lang="en-GB" sz="2000" smtClean="0">
                <a:solidFill>
                  <a:schemeClr val="tx2"/>
                </a:solidFill>
              </a:rPr>
              <a:t> clusters</a:t>
            </a:r>
          </a:p>
          <a:p>
            <a:r>
              <a:rPr lang="en-GB" sz="2000" smtClean="0">
                <a:solidFill>
                  <a:schemeClr val="tx2"/>
                </a:solidFill>
              </a:rPr>
              <a:t>Method: Given a </a:t>
            </a:r>
            <a:r>
              <a:rPr lang="en-GB" sz="2000" i="1" smtClean="0">
                <a:solidFill>
                  <a:schemeClr val="tx2"/>
                </a:solidFill>
              </a:rPr>
              <a:t>K</a:t>
            </a:r>
            <a:r>
              <a:rPr lang="en-GB" sz="2000" smtClean="0">
                <a:solidFill>
                  <a:schemeClr val="tx2"/>
                </a:solidFill>
              </a:rPr>
              <a:t>, find a partition of </a:t>
            </a:r>
            <a:r>
              <a:rPr lang="en-GB" sz="2000" i="1" smtClean="0">
                <a:solidFill>
                  <a:schemeClr val="tx2"/>
                </a:solidFill>
              </a:rPr>
              <a:t>K</a:t>
            </a:r>
            <a:r>
              <a:rPr lang="en-GB" sz="2000" smtClean="0">
                <a:solidFill>
                  <a:schemeClr val="tx2"/>
                </a:solidFill>
              </a:rPr>
              <a:t> clusters that optimises the chosen partitioning criterion</a:t>
            </a:r>
          </a:p>
          <a:p>
            <a:endParaRPr lang="en-GB" sz="2000" i="1" smtClean="0"/>
          </a:p>
          <a:p>
            <a:r>
              <a:rPr lang="en-GB" sz="2000" i="1" smtClean="0"/>
              <a:t>K</a:t>
            </a:r>
            <a:r>
              <a:rPr lang="en-GB" sz="2000" smtClean="0"/>
              <a:t>-means (MacQueen’67) is one of the commonly used clustering algorithm</a:t>
            </a:r>
          </a:p>
          <a:p>
            <a:r>
              <a:rPr lang="en-GB" sz="2000" smtClean="0"/>
              <a:t>It is a heuristic method where each cluster is represented by the centre of the cluster (i.e. the centroid)</a:t>
            </a:r>
          </a:p>
          <a:p>
            <a:endParaRPr lang="en-GB" sz="2000" i="1" smtClean="0">
              <a:solidFill>
                <a:srgbClr val="7030A0"/>
              </a:solidFill>
            </a:endParaRPr>
          </a:p>
          <a:p>
            <a:r>
              <a:rPr lang="en-GB" sz="2000" i="1" smtClean="0">
                <a:solidFill>
                  <a:srgbClr val="7030A0"/>
                </a:solidFill>
              </a:rPr>
              <a:t>Note: One and two dimensional (i.e. with one and two features) data are used in this lecture for simplicity of explanation</a:t>
            </a:r>
          </a:p>
          <a:p>
            <a:r>
              <a:rPr lang="en-GB" sz="2000" i="1" smtClean="0">
                <a:solidFill>
                  <a:srgbClr val="7030A0"/>
                </a:solidFill>
              </a:rPr>
              <a:t>In general, clustering algorithms are used with much higher dimensions</a:t>
            </a:r>
          </a:p>
          <a:p>
            <a:endParaRPr lang="en-GB" sz="2000" smtClean="0"/>
          </a:p>
        </p:txBody>
      </p:sp>
      <p:sp>
        <p:nvSpPr>
          <p:cNvPr id="1946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442043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GB" sz="2800" b="1" i="1" smtClean="0">
                <a:solidFill>
                  <a:srgbClr val="4F6228"/>
                </a:solidFill>
              </a:rPr>
              <a:t>K</a:t>
            </a:r>
            <a:r>
              <a:rPr lang="en-GB" sz="2800" b="1" smtClean="0">
                <a:solidFill>
                  <a:srgbClr val="4F6228"/>
                </a:solidFill>
              </a:rPr>
              <a:t>-means</a:t>
            </a:r>
            <a:r>
              <a:rPr lang="en-GB" sz="2800" b="1" i="1" smtClean="0">
                <a:solidFill>
                  <a:srgbClr val="4F6228"/>
                </a:solidFill>
              </a:rPr>
              <a:t> </a:t>
            </a:r>
            <a:r>
              <a:rPr lang="en-GB" sz="2800" b="1" smtClean="0">
                <a:solidFill>
                  <a:srgbClr val="4F6228"/>
                </a:solidFill>
              </a:rPr>
              <a:t>clustering algorithm</a:t>
            </a:r>
          </a:p>
        </p:txBody>
      </p:sp>
      <p:sp>
        <p:nvSpPr>
          <p:cNvPr id="20483" name="Rectangle 3"/>
          <p:cNvSpPr>
            <a:spLocks noGrp="1"/>
          </p:cNvSpPr>
          <p:nvPr>
            <p:ph type="body" idx="4294967295"/>
          </p:nvPr>
        </p:nvSpPr>
        <p:spPr/>
        <p:txBody>
          <a:bodyPr/>
          <a:lstStyle/>
          <a:p>
            <a:pPr>
              <a:buFont typeface="Arial" charset="0"/>
              <a:buNone/>
            </a:pPr>
            <a:r>
              <a:rPr lang="en-GB" sz="2400" smtClean="0">
                <a:solidFill>
                  <a:schemeClr val="tx2"/>
                </a:solidFill>
              </a:rPr>
              <a:t>Given </a:t>
            </a:r>
            <a:r>
              <a:rPr lang="en-GB" sz="2400" i="1" smtClean="0">
                <a:solidFill>
                  <a:schemeClr val="tx2"/>
                </a:solidFill>
              </a:rPr>
              <a:t>K</a:t>
            </a:r>
            <a:r>
              <a:rPr lang="en-GB" sz="2400" smtClean="0">
                <a:solidFill>
                  <a:schemeClr val="tx2"/>
                </a:solidFill>
              </a:rPr>
              <a:t>, the </a:t>
            </a:r>
            <a:r>
              <a:rPr lang="en-GB" sz="2400" i="1" smtClean="0">
                <a:solidFill>
                  <a:schemeClr val="tx2"/>
                </a:solidFill>
              </a:rPr>
              <a:t>K-means </a:t>
            </a:r>
            <a:r>
              <a:rPr lang="en-GB" sz="2400" smtClean="0">
                <a:solidFill>
                  <a:schemeClr val="tx2"/>
                </a:solidFill>
              </a:rPr>
              <a:t>algorithm is implemented in four steps:</a:t>
            </a:r>
          </a:p>
          <a:p>
            <a:pPr>
              <a:buFont typeface="Arial" charset="0"/>
              <a:buNone/>
            </a:pPr>
            <a:r>
              <a:rPr lang="en-GB" sz="2400" smtClean="0"/>
              <a:t>	1. Choose </a:t>
            </a:r>
            <a:r>
              <a:rPr lang="en-GB" sz="2400" i="1" smtClean="0"/>
              <a:t>K</a:t>
            </a:r>
            <a:r>
              <a:rPr lang="en-GB" sz="2400" smtClean="0"/>
              <a:t> points at random as cluster centres (centroids)</a:t>
            </a:r>
          </a:p>
          <a:p>
            <a:pPr>
              <a:buFont typeface="Arial" charset="0"/>
              <a:buNone/>
            </a:pPr>
            <a:r>
              <a:rPr lang="en-GB" sz="2400" smtClean="0"/>
              <a:t>	2. Assign each instance to its closest cluster centre using certain distance measure (usually Euclidean or Manhattan)</a:t>
            </a:r>
          </a:p>
          <a:p>
            <a:pPr>
              <a:buFont typeface="Arial" charset="0"/>
              <a:buNone/>
            </a:pPr>
            <a:r>
              <a:rPr lang="en-GB" sz="2400" smtClean="0"/>
              <a:t>	3. Calculate the centroid of each cluster, use it as the new cluster centre (one measure of centroid is mean)</a:t>
            </a:r>
          </a:p>
          <a:p>
            <a:pPr>
              <a:buFont typeface="Arial" charset="0"/>
              <a:buNone/>
            </a:pPr>
            <a:r>
              <a:rPr lang="en-GB" sz="2400" smtClean="0"/>
              <a:t>	4. Go back to Step 2, stop when cluster centres do not change any more</a:t>
            </a:r>
          </a:p>
          <a:p>
            <a:endParaRPr lang="en-GB" sz="2400" smtClean="0"/>
          </a:p>
        </p:txBody>
      </p:sp>
      <p:sp>
        <p:nvSpPr>
          <p:cNvPr id="20484"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930847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274638"/>
            <a:ext cx="8229600" cy="725487"/>
          </a:xfrm>
        </p:spPr>
        <p:txBody>
          <a:bodyPr/>
          <a:lstStyle/>
          <a:p>
            <a:r>
              <a:rPr lang="en-GB" sz="2800" b="1" i="1" smtClean="0">
                <a:solidFill>
                  <a:srgbClr val="4F6228"/>
                </a:solidFill>
              </a:rPr>
              <a:t>K-means </a:t>
            </a:r>
            <a:r>
              <a:rPr lang="en-GB" sz="2800" b="1" smtClean="0">
                <a:solidFill>
                  <a:srgbClr val="4F6228"/>
                </a:solidFill>
              </a:rPr>
              <a:t>– an example</a:t>
            </a:r>
          </a:p>
        </p:txBody>
      </p:sp>
      <p:sp>
        <p:nvSpPr>
          <p:cNvPr id="21507" name="Rectangle 3"/>
          <p:cNvSpPr>
            <a:spLocks noGrp="1"/>
          </p:cNvSpPr>
          <p:nvPr>
            <p:ph type="body" idx="4294967295"/>
          </p:nvPr>
        </p:nvSpPr>
        <p:spPr>
          <a:xfrm>
            <a:off x="428625" y="1214438"/>
            <a:ext cx="8229600" cy="5214937"/>
          </a:xfrm>
        </p:spPr>
        <p:txBody>
          <a:bodyPr/>
          <a:lstStyle/>
          <a:p>
            <a:r>
              <a:rPr lang="en-GB" sz="2000" smtClean="0">
                <a:solidFill>
                  <a:schemeClr val="tx2"/>
                </a:solidFill>
              </a:rPr>
              <a:t>Say, we have the data: {20, 3, 9, 10, 9, 3, 1, 8, 5, 3, 24, 2, 14, 7, 8, 23, 6, 12, 18} and we are asked to use K-means to cluster these data into 3 groups</a:t>
            </a:r>
          </a:p>
          <a:p>
            <a:r>
              <a:rPr lang="en-GB" sz="2000" smtClean="0">
                <a:solidFill>
                  <a:schemeClr val="tx2"/>
                </a:solidFill>
              </a:rPr>
              <a:t>Assume we use Manhattan distance*</a:t>
            </a:r>
          </a:p>
          <a:p>
            <a:r>
              <a:rPr lang="en-GB" sz="2000" smtClean="0">
                <a:solidFill>
                  <a:schemeClr val="tx2"/>
                </a:solidFill>
              </a:rPr>
              <a:t>Step one: Choose </a:t>
            </a:r>
            <a:r>
              <a:rPr lang="en-GB" sz="2000" i="1" smtClean="0">
                <a:solidFill>
                  <a:schemeClr val="tx2"/>
                </a:solidFill>
              </a:rPr>
              <a:t>K</a:t>
            </a:r>
            <a:r>
              <a:rPr lang="en-GB" sz="2000" smtClean="0">
                <a:solidFill>
                  <a:schemeClr val="tx2"/>
                </a:solidFill>
              </a:rPr>
              <a:t> points at random to be cluster centres </a:t>
            </a:r>
          </a:p>
          <a:p>
            <a:r>
              <a:rPr lang="en-GB" sz="2000" smtClean="0">
                <a:solidFill>
                  <a:schemeClr val="tx2"/>
                </a:solidFill>
              </a:rPr>
              <a:t>Say 6, 12, 18 are chosen</a:t>
            </a:r>
          </a:p>
          <a:p>
            <a:pPr>
              <a:buFont typeface="Arial" charset="0"/>
              <a:buNone/>
            </a:pPr>
            <a:endParaRPr lang="en-GB" sz="2400" smtClean="0"/>
          </a:p>
        </p:txBody>
      </p:sp>
      <p:sp>
        <p:nvSpPr>
          <p:cNvPr id="21508"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3571875"/>
            <a:ext cx="21907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2857500"/>
            <a:ext cx="22574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7"/>
          <p:cNvSpPr txBox="1">
            <a:spLocks noChangeArrowheads="1"/>
          </p:cNvSpPr>
          <p:nvPr/>
        </p:nvSpPr>
        <p:spPr bwMode="auto">
          <a:xfrm>
            <a:off x="571500" y="5786438"/>
            <a:ext cx="3786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eaLnBrk="1" hangingPunct="1"/>
            <a:r>
              <a:rPr lang="en-GB" sz="1400"/>
              <a:t>*note for one dimensional data, Manhattan distance=Euclidean distance</a:t>
            </a:r>
          </a:p>
        </p:txBody>
      </p:sp>
    </p:spTree>
    <p:extLst>
      <p:ext uri="{BB962C8B-B14F-4D97-AF65-F5344CB8AC3E}">
        <p14:creationId xmlns:p14="http://schemas.microsoft.com/office/powerpoint/2010/main" val="317268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Let’s consider a simple 3-class pattern recognition problem</a:t>
            </a:r>
          </a:p>
          <a:p>
            <a:r>
              <a:rPr lang="en-US" i="1" dirty="0" smtClean="0"/>
              <a:t>Feature space</a:t>
            </a:r>
            <a:r>
              <a:rPr lang="en-US" dirty="0" smtClean="0"/>
              <a:t> –the abstract space where each sample is represented as a point in n-dimensional space </a:t>
            </a:r>
          </a:p>
          <a:p>
            <a:pPr lvl="1"/>
            <a:r>
              <a:rPr lang="en-US" dirty="0" smtClean="0"/>
              <a:t>S</a:t>
            </a:r>
            <a:r>
              <a:rPr lang="en-US" baseline="-25000" dirty="0" smtClean="0"/>
              <a:t>1</a:t>
            </a:r>
            <a:r>
              <a:rPr lang="en-US" dirty="0" smtClean="0"/>
              <a:t> = {x</a:t>
            </a:r>
            <a:r>
              <a:rPr lang="en-US" baseline="-25000" dirty="0" smtClean="0"/>
              <a:t>1</a:t>
            </a:r>
            <a:r>
              <a:rPr lang="en-US" dirty="0" smtClean="0"/>
              <a:t>, x</a:t>
            </a:r>
            <a:r>
              <a:rPr lang="en-US" baseline="-25000" dirty="0" smtClean="0"/>
              <a:t>2</a:t>
            </a:r>
            <a:r>
              <a:rPr lang="en-US" dirty="0" smtClean="0"/>
              <a:t>, … , </a:t>
            </a:r>
            <a:r>
              <a:rPr lang="en-US" dirty="0" err="1" smtClean="0"/>
              <a:t>x</a:t>
            </a:r>
            <a:r>
              <a:rPr lang="en-US" baseline="-25000" dirty="0" err="1" smtClean="0"/>
              <a:t>N</a:t>
            </a:r>
            <a:r>
              <a:rPr lang="en-US" dirty="0" smtClean="0"/>
              <a:t>}</a:t>
            </a:r>
          </a:p>
          <a:p>
            <a:r>
              <a:rPr lang="en-US" dirty="0" smtClean="0"/>
              <a:t>Simple approach is to divide the feature space into uniform bins, for our example start with one feature and divide the real line into 3 segments</a:t>
            </a:r>
          </a:p>
          <a:p>
            <a:endParaRPr lang="en-US" dirty="0"/>
          </a:p>
          <a:p>
            <a:endParaRPr lang="en-US" dirty="0" smtClean="0"/>
          </a:p>
          <a:p>
            <a:r>
              <a:rPr lang="en-US" dirty="0" smtClean="0"/>
              <a:t>Notice the overlap in our objects with regards to the chosen feature</a:t>
            </a:r>
          </a:p>
        </p:txBody>
      </p:sp>
      <p:cxnSp>
        <p:nvCxnSpPr>
          <p:cNvPr id="5" name="Straight Arrow Connector 4"/>
          <p:cNvCxnSpPr/>
          <p:nvPr/>
        </p:nvCxnSpPr>
        <p:spPr>
          <a:xfrm>
            <a:off x="2352490" y="4724400"/>
            <a:ext cx="3276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524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668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812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94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00490" y="4800600"/>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1</a:t>
            </a:r>
            <a:endParaRPr lang="en-US" baseline="-25000" dirty="0"/>
          </a:p>
        </p:txBody>
      </p:sp>
      <p:sp>
        <p:nvSpPr>
          <p:cNvPr id="13" name="Oval 12"/>
          <p:cNvSpPr/>
          <p:nvPr/>
        </p:nvSpPr>
        <p:spPr>
          <a:xfrm>
            <a:off x="2352490" y="4572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81090" y="4572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382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71690" y="4583668"/>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526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860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800290" y="4572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4714690" y="4583668"/>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4867090" y="4572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490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457200" y="274638"/>
            <a:ext cx="8229600" cy="725487"/>
          </a:xfrm>
        </p:spPr>
        <p:txBody>
          <a:bodyPr/>
          <a:lstStyle/>
          <a:p>
            <a:r>
              <a:rPr lang="en-GB" sz="2800" b="1" i="1" smtClean="0">
                <a:solidFill>
                  <a:srgbClr val="4F6228"/>
                </a:solidFill>
              </a:rPr>
              <a:t>K-means </a:t>
            </a:r>
            <a:r>
              <a:rPr lang="en-GB" sz="2800" b="1" smtClean="0">
                <a:solidFill>
                  <a:srgbClr val="4F6228"/>
                </a:solidFill>
              </a:rPr>
              <a:t>– an example (ctd)</a:t>
            </a:r>
          </a:p>
        </p:txBody>
      </p:sp>
      <p:sp>
        <p:nvSpPr>
          <p:cNvPr id="22531" name="Rectangle 3"/>
          <p:cNvSpPr>
            <a:spLocks noGrp="1"/>
          </p:cNvSpPr>
          <p:nvPr>
            <p:ph type="body" idx="4294967295"/>
          </p:nvPr>
        </p:nvSpPr>
        <p:spPr>
          <a:xfrm>
            <a:off x="500063" y="1214438"/>
            <a:ext cx="8229600" cy="4525962"/>
          </a:xfrm>
        </p:spPr>
        <p:txBody>
          <a:bodyPr/>
          <a:lstStyle/>
          <a:p>
            <a:r>
              <a:rPr lang="en-GB" sz="2000" smtClean="0">
                <a:solidFill>
                  <a:schemeClr val="tx2"/>
                </a:solidFill>
              </a:rPr>
              <a:t>Step two: Assign each instance to its closest cluster centre using Manhattan distance</a:t>
            </a:r>
          </a:p>
          <a:p>
            <a:r>
              <a:rPr lang="en-GB" sz="2000" smtClean="0">
                <a:solidFill>
                  <a:schemeClr val="tx2"/>
                </a:solidFill>
              </a:rPr>
              <a:t>For instance: </a:t>
            </a:r>
          </a:p>
          <a:p>
            <a:pPr lvl="1"/>
            <a:r>
              <a:rPr lang="en-GB" sz="1800" smtClean="0">
                <a:solidFill>
                  <a:schemeClr val="tx2"/>
                </a:solidFill>
              </a:rPr>
              <a:t>20 is assigned </a:t>
            </a:r>
            <a:r>
              <a:rPr lang="en-GB" sz="1800" smtClean="0">
                <a:solidFill>
                  <a:schemeClr val="tx2"/>
                </a:solidFill>
                <a:sym typeface="Wingdings" pitchFamily="2" charset="2"/>
              </a:rPr>
              <a:t>to cluster 3</a:t>
            </a:r>
          </a:p>
          <a:p>
            <a:pPr lvl="1"/>
            <a:r>
              <a:rPr lang="en-GB" sz="1800" smtClean="0">
                <a:solidFill>
                  <a:schemeClr val="tx2"/>
                </a:solidFill>
                <a:sym typeface="Wingdings" pitchFamily="2" charset="2"/>
              </a:rPr>
              <a:t>3 is assigned to cluster 1</a:t>
            </a:r>
          </a:p>
          <a:p>
            <a:endParaRPr lang="en-GB" sz="1800" smtClean="0">
              <a:solidFill>
                <a:schemeClr val="tx2"/>
              </a:solidFill>
            </a:endParaRPr>
          </a:p>
          <a:p>
            <a:endParaRPr lang="en-GB" sz="2800" smtClean="0"/>
          </a:p>
        </p:txBody>
      </p:sp>
      <p:sp>
        <p:nvSpPr>
          <p:cNvPr id="22532"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253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3786188"/>
            <a:ext cx="457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643063"/>
            <a:ext cx="43815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840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274638"/>
            <a:ext cx="8229600" cy="582612"/>
          </a:xfrm>
        </p:spPr>
        <p:txBody>
          <a:bodyPr/>
          <a:lstStyle/>
          <a:p>
            <a:r>
              <a:rPr lang="en-GB" sz="2800" b="1" i="1" smtClean="0">
                <a:solidFill>
                  <a:srgbClr val="4F6228"/>
                </a:solidFill>
              </a:rPr>
              <a:t>K-means </a:t>
            </a:r>
            <a:r>
              <a:rPr lang="en-GB" sz="2800" b="1" smtClean="0">
                <a:solidFill>
                  <a:srgbClr val="4F6228"/>
                </a:solidFill>
              </a:rPr>
              <a:t>– Example (ctd)</a:t>
            </a:r>
            <a:endParaRPr lang="en-GB" sz="2800" smtClean="0">
              <a:solidFill>
                <a:srgbClr val="4F6228"/>
              </a:solidFill>
            </a:endParaRPr>
          </a:p>
        </p:txBody>
      </p:sp>
      <p:sp>
        <p:nvSpPr>
          <p:cNvPr id="23555" name="Rectangle 3"/>
          <p:cNvSpPr>
            <a:spLocks noGrp="1"/>
          </p:cNvSpPr>
          <p:nvPr>
            <p:ph type="body" idx="4294967295"/>
          </p:nvPr>
        </p:nvSpPr>
        <p:spPr>
          <a:xfrm>
            <a:off x="395288" y="1196975"/>
            <a:ext cx="8229600" cy="5040313"/>
          </a:xfrm>
        </p:spPr>
        <p:txBody>
          <a:bodyPr/>
          <a:lstStyle/>
          <a:p>
            <a:r>
              <a:rPr lang="en-GB" sz="2400" smtClean="0">
                <a:solidFill>
                  <a:schemeClr val="tx2"/>
                </a:solidFill>
                <a:sym typeface="Wingdings" pitchFamily="2" charset="2"/>
              </a:rPr>
              <a:t>Step two continued: 9 can be assigned to cluster 1, 2 but let us say that it is arbitrarily assigned to cluster 2</a:t>
            </a:r>
          </a:p>
          <a:p>
            <a:r>
              <a:rPr lang="en-GB" sz="2400" smtClean="0">
                <a:solidFill>
                  <a:schemeClr val="tx2"/>
                </a:solidFill>
                <a:sym typeface="Wingdings" pitchFamily="2" charset="2"/>
              </a:rPr>
              <a:t>Repeat for all the rest of the instances</a:t>
            </a:r>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1600" smtClean="0">
              <a:solidFill>
                <a:schemeClr val="tx2"/>
              </a:solidFill>
            </a:endParaRPr>
          </a:p>
          <a:p>
            <a:endParaRPr lang="en-GB" smtClean="0"/>
          </a:p>
        </p:txBody>
      </p:sp>
      <p:sp>
        <p:nvSpPr>
          <p:cNvPr id="23556"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643188"/>
            <a:ext cx="56197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030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457200" y="274638"/>
            <a:ext cx="8229600" cy="654050"/>
          </a:xfrm>
        </p:spPr>
        <p:txBody>
          <a:bodyPr/>
          <a:lstStyle/>
          <a:p>
            <a:r>
              <a:rPr lang="en-GB" sz="2800" b="1" i="1" smtClean="0">
                <a:solidFill>
                  <a:srgbClr val="4F6228"/>
                </a:solidFill>
              </a:rPr>
              <a:t>K-Means </a:t>
            </a:r>
            <a:r>
              <a:rPr lang="en-GB" sz="2800" b="1" smtClean="0">
                <a:solidFill>
                  <a:srgbClr val="4F6228"/>
                </a:solidFill>
              </a:rPr>
              <a:t>– Example (ctd)</a:t>
            </a:r>
            <a:endParaRPr lang="en-GB" sz="2800" smtClean="0">
              <a:solidFill>
                <a:srgbClr val="4F6228"/>
              </a:solidFill>
            </a:endParaRPr>
          </a:p>
        </p:txBody>
      </p:sp>
      <p:sp>
        <p:nvSpPr>
          <p:cNvPr id="24579" name="Rectangle 3"/>
          <p:cNvSpPr>
            <a:spLocks noGrp="1"/>
          </p:cNvSpPr>
          <p:nvPr>
            <p:ph type="body" idx="4294967295"/>
          </p:nvPr>
        </p:nvSpPr>
        <p:spPr>
          <a:xfrm>
            <a:off x="357188" y="1214438"/>
            <a:ext cx="8229600" cy="4895850"/>
          </a:xfrm>
        </p:spPr>
        <p:txBody>
          <a:bodyPr>
            <a:normAutofit fontScale="92500" lnSpcReduction="10000"/>
          </a:bodyPr>
          <a:lstStyle/>
          <a:p>
            <a:r>
              <a:rPr lang="en-GB" sz="2000" smtClean="0">
                <a:solidFill>
                  <a:schemeClr val="tx2"/>
                </a:solidFill>
              </a:rPr>
              <a:t>And after exhausting all instances…</a:t>
            </a: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r>
              <a:rPr lang="en-GB" sz="2000" smtClean="0">
                <a:solidFill>
                  <a:schemeClr val="tx2"/>
                </a:solidFill>
              </a:rPr>
              <a:t>Step three: Calculate the centroid (i.e. mean) of each cluster, use it as the new cluster centre</a:t>
            </a: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r>
              <a:rPr lang="en-GB" sz="2000" smtClean="0">
                <a:solidFill>
                  <a:schemeClr val="tx2"/>
                </a:solidFill>
              </a:rPr>
              <a:t>End of iteration 1</a:t>
            </a:r>
          </a:p>
          <a:p>
            <a:r>
              <a:rPr lang="en-GB" sz="2000" smtClean="0">
                <a:solidFill>
                  <a:schemeClr val="tx2"/>
                </a:solidFill>
              </a:rPr>
              <a:t>Step four: Iterate (repeat steps 2 and 3) until the cluster centres do not change any more</a:t>
            </a:r>
          </a:p>
        </p:txBody>
      </p:sp>
      <p:sp>
        <p:nvSpPr>
          <p:cNvPr id="2458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458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42938"/>
            <a:ext cx="13033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3525838"/>
            <a:ext cx="35433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852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GB" sz="2800" b="1" i="1" smtClean="0">
                <a:solidFill>
                  <a:srgbClr val="4F6228"/>
                </a:solidFill>
              </a:rPr>
              <a:t>K - means</a:t>
            </a:r>
          </a:p>
        </p:txBody>
      </p:sp>
      <p:sp>
        <p:nvSpPr>
          <p:cNvPr id="25603" name="Rectangle 3"/>
          <p:cNvSpPr>
            <a:spLocks noGrp="1"/>
          </p:cNvSpPr>
          <p:nvPr>
            <p:ph type="body" idx="4294967295"/>
          </p:nvPr>
        </p:nvSpPr>
        <p:spPr/>
        <p:txBody>
          <a:bodyPr/>
          <a:lstStyle/>
          <a:p>
            <a:r>
              <a:rPr lang="en-GB" sz="2400" smtClean="0">
                <a:solidFill>
                  <a:schemeClr val="tx2"/>
                </a:solidFill>
              </a:rPr>
              <a:t>Strengths</a:t>
            </a:r>
          </a:p>
          <a:p>
            <a:pPr lvl="1"/>
            <a:r>
              <a:rPr lang="en-GB" sz="2000" smtClean="0"/>
              <a:t>Relatively efficient: where </a:t>
            </a:r>
            <a:r>
              <a:rPr lang="en-GB" sz="2000" i="1" smtClean="0"/>
              <a:t>N</a:t>
            </a:r>
            <a:r>
              <a:rPr lang="en-GB" sz="2000" smtClean="0"/>
              <a:t> is no. objects, </a:t>
            </a:r>
            <a:r>
              <a:rPr lang="en-GB" sz="2000" i="1" smtClean="0"/>
              <a:t>K</a:t>
            </a:r>
            <a:r>
              <a:rPr lang="en-GB" sz="2000" smtClean="0"/>
              <a:t> is no. clusters, and </a:t>
            </a:r>
            <a:r>
              <a:rPr lang="en-GB" sz="2000" i="1" smtClean="0"/>
              <a:t>T</a:t>
            </a:r>
            <a:r>
              <a:rPr lang="en-GB" sz="2000" smtClean="0"/>
              <a:t> is no. iterations. Normally, </a:t>
            </a:r>
            <a:r>
              <a:rPr lang="en-GB" sz="2000" i="1" smtClean="0"/>
              <a:t>K, T &lt;&lt; N.</a:t>
            </a:r>
          </a:p>
          <a:p>
            <a:pPr lvl="1"/>
            <a:r>
              <a:rPr lang="en-GB" sz="2000" smtClean="0"/>
              <a:t>Procedure always terminates successfully (but see below)</a:t>
            </a:r>
          </a:p>
          <a:p>
            <a:pPr lvl="1"/>
            <a:endParaRPr lang="en-GB" sz="2000" smtClean="0"/>
          </a:p>
          <a:p>
            <a:r>
              <a:rPr lang="en-GB" sz="2400" smtClean="0">
                <a:solidFill>
                  <a:schemeClr val="tx2"/>
                </a:solidFill>
              </a:rPr>
              <a:t>Weaknesses</a:t>
            </a:r>
          </a:p>
          <a:p>
            <a:pPr lvl="1"/>
            <a:r>
              <a:rPr lang="en-GB" sz="2000" smtClean="0"/>
              <a:t>Does not necessarily find the most optimal configuration </a:t>
            </a:r>
          </a:p>
          <a:p>
            <a:pPr lvl="1"/>
            <a:r>
              <a:rPr lang="en-GB" sz="2000" smtClean="0"/>
              <a:t>Significantly sensitive to the initial randomly selected cluster centres</a:t>
            </a:r>
          </a:p>
          <a:p>
            <a:pPr lvl="1"/>
            <a:r>
              <a:rPr lang="en-GB" sz="2000" smtClean="0"/>
              <a:t>Applicable only when mean is defined (i.e. can be computed)</a:t>
            </a:r>
          </a:p>
          <a:p>
            <a:pPr lvl="1"/>
            <a:r>
              <a:rPr lang="en-GB" sz="2000" smtClean="0"/>
              <a:t>Need to specify </a:t>
            </a:r>
            <a:r>
              <a:rPr lang="en-GB" sz="2000" i="1" smtClean="0"/>
              <a:t>K</a:t>
            </a:r>
            <a:r>
              <a:rPr lang="en-GB" sz="2000" smtClean="0"/>
              <a:t>, the number of clusters, in advance</a:t>
            </a:r>
          </a:p>
          <a:p>
            <a:pPr>
              <a:lnSpc>
                <a:spcPct val="90000"/>
              </a:lnSpc>
            </a:pPr>
            <a:endParaRPr lang="en-GB" sz="2400" smtClean="0"/>
          </a:p>
        </p:txBody>
      </p:sp>
      <p:sp>
        <p:nvSpPr>
          <p:cNvPr id="25604"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500047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p:txBody>
          <a:bodyPr/>
          <a:lstStyle/>
          <a:p>
            <a:pPr eaLnBrk="1" hangingPunct="1"/>
            <a:r>
              <a:rPr lang="en-GB" smtClean="0"/>
              <a:t>Local optimality</a:t>
            </a:r>
          </a:p>
        </p:txBody>
      </p:sp>
      <p:sp>
        <p:nvSpPr>
          <p:cNvPr id="27652" name="Line 1027"/>
          <p:cNvSpPr>
            <a:spLocks noChangeShapeType="1"/>
          </p:cNvSpPr>
          <p:nvPr/>
        </p:nvSpPr>
        <p:spPr bwMode="auto">
          <a:xfrm>
            <a:off x="1814513" y="4975225"/>
            <a:ext cx="6334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3" name="Line 1028"/>
          <p:cNvSpPr>
            <a:spLocks noChangeShapeType="1"/>
          </p:cNvSpPr>
          <p:nvPr/>
        </p:nvSpPr>
        <p:spPr bwMode="auto">
          <a:xfrm flipV="1">
            <a:off x="1827213" y="1735138"/>
            <a:ext cx="0" cy="32400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Text Box 1031"/>
          <p:cNvSpPr txBox="1">
            <a:spLocks noChangeArrowheads="1"/>
          </p:cNvSpPr>
          <p:nvPr/>
        </p:nvSpPr>
        <p:spPr bwMode="auto">
          <a:xfrm>
            <a:off x="296863" y="1976438"/>
            <a:ext cx="166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000000"/>
                </a:solidFill>
              </a:rPr>
              <a:t>Distortion</a:t>
            </a:r>
          </a:p>
        </p:txBody>
      </p:sp>
      <p:sp>
        <p:nvSpPr>
          <p:cNvPr id="27655" name="Text Box 1033"/>
          <p:cNvSpPr txBox="1">
            <a:spLocks noChangeArrowheads="1"/>
          </p:cNvSpPr>
          <p:nvPr/>
        </p:nvSpPr>
        <p:spPr bwMode="auto">
          <a:xfrm>
            <a:off x="2151063" y="4987925"/>
            <a:ext cx="318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000000"/>
                </a:solidFill>
              </a:rPr>
              <a:t>Cluster set</a:t>
            </a:r>
          </a:p>
        </p:txBody>
      </p:sp>
      <p:sp>
        <p:nvSpPr>
          <p:cNvPr id="27656" name="Text Box 1034"/>
          <p:cNvSpPr txBox="1">
            <a:spLocks noChangeArrowheads="1"/>
          </p:cNvSpPr>
          <p:nvPr/>
        </p:nvSpPr>
        <p:spPr bwMode="auto">
          <a:xfrm>
            <a:off x="5445125" y="4987925"/>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i="1">
                <a:solidFill>
                  <a:srgbClr val="000000"/>
                </a:solidFill>
              </a:rPr>
              <a:t>C</a:t>
            </a:r>
            <a:r>
              <a:rPr lang="en-GB" sz="1800" i="1" baseline="30000">
                <a:solidFill>
                  <a:srgbClr val="000000"/>
                </a:solidFill>
              </a:rPr>
              <a:t>0</a:t>
            </a:r>
            <a:r>
              <a:rPr lang="en-GB" sz="1800" i="1">
                <a:solidFill>
                  <a:srgbClr val="000000"/>
                </a:solidFill>
              </a:rPr>
              <a:t> C</a:t>
            </a:r>
            <a:r>
              <a:rPr lang="en-GB" sz="1800" i="1" baseline="30000">
                <a:solidFill>
                  <a:srgbClr val="000000"/>
                </a:solidFill>
              </a:rPr>
              <a:t>1</a:t>
            </a:r>
            <a:r>
              <a:rPr lang="en-GB" sz="1800" i="1">
                <a:solidFill>
                  <a:srgbClr val="000000"/>
                </a:solidFill>
              </a:rPr>
              <a:t> ..C</a:t>
            </a:r>
            <a:r>
              <a:rPr lang="en-GB" sz="1800" i="1" baseline="30000">
                <a:solidFill>
                  <a:srgbClr val="000000"/>
                </a:solidFill>
              </a:rPr>
              <a:t>n</a:t>
            </a:r>
            <a:endParaRPr lang="en-GB" sz="1800" i="1">
              <a:solidFill>
                <a:srgbClr val="000000"/>
              </a:solidFill>
            </a:endParaRPr>
          </a:p>
        </p:txBody>
      </p:sp>
      <p:sp>
        <p:nvSpPr>
          <p:cNvPr id="27657" name="Line 1035"/>
          <p:cNvSpPr>
            <a:spLocks noChangeShapeType="1"/>
          </p:cNvSpPr>
          <p:nvPr/>
        </p:nvSpPr>
        <p:spPr bwMode="auto">
          <a:xfrm flipV="1">
            <a:off x="5889625" y="3321050"/>
            <a:ext cx="0" cy="1654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1036"/>
          <p:cNvSpPr>
            <a:spLocks noChangeShapeType="1"/>
          </p:cNvSpPr>
          <p:nvPr/>
        </p:nvSpPr>
        <p:spPr bwMode="auto">
          <a:xfrm flipH="1">
            <a:off x="1841500" y="3321050"/>
            <a:ext cx="40354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Text Box 1037"/>
          <p:cNvSpPr txBox="1">
            <a:spLocks noChangeArrowheads="1"/>
          </p:cNvSpPr>
          <p:nvPr/>
        </p:nvSpPr>
        <p:spPr bwMode="auto">
          <a:xfrm>
            <a:off x="523875" y="3025775"/>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i="1">
                <a:solidFill>
                  <a:srgbClr val="000000"/>
                </a:solidFill>
              </a:rPr>
              <a:t>Dist</a:t>
            </a:r>
            <a:r>
              <a:rPr lang="en-GB" sz="1800">
                <a:solidFill>
                  <a:srgbClr val="000000"/>
                </a:solidFill>
              </a:rPr>
              <a:t>(</a:t>
            </a:r>
            <a:r>
              <a:rPr lang="en-GB" sz="1800" i="1">
                <a:solidFill>
                  <a:srgbClr val="000000"/>
                </a:solidFill>
              </a:rPr>
              <a:t>C</a:t>
            </a:r>
            <a:r>
              <a:rPr lang="en-GB" sz="1800" i="1" baseline="30000">
                <a:solidFill>
                  <a:srgbClr val="000000"/>
                </a:solidFill>
              </a:rPr>
              <a:t>0</a:t>
            </a:r>
            <a:r>
              <a:rPr lang="en-GB" sz="1800">
                <a:solidFill>
                  <a:srgbClr val="000000"/>
                </a:solidFill>
              </a:rPr>
              <a:t>)</a:t>
            </a:r>
            <a:endParaRPr lang="en-GB" sz="1800" i="1">
              <a:solidFill>
                <a:srgbClr val="000000"/>
              </a:solidFill>
            </a:endParaRPr>
          </a:p>
        </p:txBody>
      </p:sp>
      <p:sp>
        <p:nvSpPr>
          <p:cNvPr id="27660" name="Line 1038"/>
          <p:cNvSpPr>
            <a:spLocks noChangeShapeType="1"/>
          </p:cNvSpPr>
          <p:nvPr/>
        </p:nvSpPr>
        <p:spPr bwMode="auto">
          <a:xfrm flipV="1">
            <a:off x="6105525" y="3697288"/>
            <a:ext cx="0" cy="12779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039"/>
          <p:cNvSpPr>
            <a:spLocks noChangeShapeType="1"/>
          </p:cNvSpPr>
          <p:nvPr/>
        </p:nvSpPr>
        <p:spPr bwMode="auto">
          <a:xfrm flipH="1">
            <a:off x="6508750" y="4181475"/>
            <a:ext cx="0" cy="7810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040"/>
          <p:cNvSpPr>
            <a:spLocks noChangeShapeType="1"/>
          </p:cNvSpPr>
          <p:nvPr/>
        </p:nvSpPr>
        <p:spPr bwMode="auto">
          <a:xfrm flipH="1">
            <a:off x="1828800" y="4168775"/>
            <a:ext cx="45720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Text Box 1041"/>
          <p:cNvSpPr txBox="1">
            <a:spLocks noChangeArrowheads="1"/>
          </p:cNvSpPr>
          <p:nvPr/>
        </p:nvSpPr>
        <p:spPr bwMode="auto">
          <a:xfrm>
            <a:off x="6143625" y="2259013"/>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FF3300"/>
                </a:solidFill>
              </a:rPr>
              <a:t>Local minimum</a:t>
            </a:r>
          </a:p>
        </p:txBody>
      </p:sp>
      <p:sp>
        <p:nvSpPr>
          <p:cNvPr id="27664" name="Freeform 1042"/>
          <p:cNvSpPr>
            <a:spLocks/>
          </p:cNvSpPr>
          <p:nvPr/>
        </p:nvSpPr>
        <p:spPr bwMode="auto">
          <a:xfrm>
            <a:off x="1828800" y="2151063"/>
            <a:ext cx="6238875" cy="2560637"/>
          </a:xfrm>
          <a:custGeom>
            <a:avLst/>
            <a:gdLst>
              <a:gd name="T0" fmla="*/ 0 w 3930"/>
              <a:gd name="T1" fmla="*/ 0 h 1613"/>
              <a:gd name="T2" fmla="*/ 2147483647 w 3930"/>
              <a:gd name="T3" fmla="*/ 2147483647 h 1613"/>
              <a:gd name="T4" fmla="*/ 2147483647 w 3930"/>
              <a:gd name="T5" fmla="*/ 2147483647 h 1613"/>
              <a:gd name="T6" fmla="*/ 2147483647 w 3930"/>
              <a:gd name="T7" fmla="*/ 2147483647 h 1613"/>
              <a:gd name="T8" fmla="*/ 2147483647 w 3930"/>
              <a:gd name="T9" fmla="*/ 2147483647 h 1613"/>
              <a:gd name="T10" fmla="*/ 2147483647 w 3930"/>
              <a:gd name="T11" fmla="*/ 2147483647 h 1613"/>
              <a:gd name="T12" fmla="*/ 2147483647 w 3930"/>
              <a:gd name="T13" fmla="*/ 2147483647 h 1613"/>
              <a:gd name="T14" fmla="*/ 2147483647 w 3930"/>
              <a:gd name="T15" fmla="*/ 2147483647 h 1613"/>
              <a:gd name="T16" fmla="*/ 2147483647 w 3930"/>
              <a:gd name="T17" fmla="*/ 2147483647 h 1613"/>
              <a:gd name="T18" fmla="*/ 2147483647 w 3930"/>
              <a:gd name="T19" fmla="*/ 2147483647 h 1613"/>
              <a:gd name="T20" fmla="*/ 2147483647 w 3930"/>
              <a:gd name="T21" fmla="*/ 2147483647 h 1613"/>
              <a:gd name="T22" fmla="*/ 2147483647 w 3930"/>
              <a:gd name="T23" fmla="*/ 2147483647 h 1613"/>
              <a:gd name="T24" fmla="*/ 2147483647 w 3930"/>
              <a:gd name="T25" fmla="*/ 2147483647 h 1613"/>
              <a:gd name="T26" fmla="*/ 2147483647 w 3930"/>
              <a:gd name="T27" fmla="*/ 2147483647 h 1613"/>
              <a:gd name="T28" fmla="*/ 2147483647 w 3930"/>
              <a:gd name="T29" fmla="*/ 2147483647 h 1613"/>
              <a:gd name="T30" fmla="*/ 2147483647 w 3930"/>
              <a:gd name="T31" fmla="*/ 2147483647 h 1613"/>
              <a:gd name="T32" fmla="*/ 2147483647 w 3930"/>
              <a:gd name="T33" fmla="*/ 2147483647 h 1613"/>
              <a:gd name="T34" fmla="*/ 2147483647 w 3930"/>
              <a:gd name="T35" fmla="*/ 2147483647 h 16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30"/>
              <a:gd name="T55" fmla="*/ 0 h 1613"/>
              <a:gd name="T56" fmla="*/ 3930 w 3930"/>
              <a:gd name="T57" fmla="*/ 1613 h 16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30" h="1613">
                <a:moveTo>
                  <a:pt x="0" y="0"/>
                </a:moveTo>
                <a:cubicBezTo>
                  <a:pt x="80" y="407"/>
                  <a:pt x="160" y="815"/>
                  <a:pt x="246" y="1068"/>
                </a:cubicBezTo>
                <a:cubicBezTo>
                  <a:pt x="332" y="1321"/>
                  <a:pt x="417" y="1613"/>
                  <a:pt x="517" y="1516"/>
                </a:cubicBezTo>
                <a:cubicBezTo>
                  <a:pt x="617" y="1419"/>
                  <a:pt x="772" y="659"/>
                  <a:pt x="847" y="483"/>
                </a:cubicBezTo>
                <a:cubicBezTo>
                  <a:pt x="922" y="307"/>
                  <a:pt x="927" y="373"/>
                  <a:pt x="966" y="458"/>
                </a:cubicBezTo>
                <a:cubicBezTo>
                  <a:pt x="1005" y="543"/>
                  <a:pt x="1035" y="897"/>
                  <a:pt x="1084" y="991"/>
                </a:cubicBezTo>
                <a:cubicBezTo>
                  <a:pt x="1133" y="1085"/>
                  <a:pt x="1207" y="1083"/>
                  <a:pt x="1262" y="1025"/>
                </a:cubicBezTo>
                <a:cubicBezTo>
                  <a:pt x="1317" y="967"/>
                  <a:pt x="1354" y="709"/>
                  <a:pt x="1415" y="644"/>
                </a:cubicBezTo>
                <a:cubicBezTo>
                  <a:pt x="1476" y="579"/>
                  <a:pt x="1557" y="666"/>
                  <a:pt x="1626" y="636"/>
                </a:cubicBezTo>
                <a:cubicBezTo>
                  <a:pt x="1695" y="606"/>
                  <a:pt x="1775" y="386"/>
                  <a:pt x="1830" y="466"/>
                </a:cubicBezTo>
                <a:cubicBezTo>
                  <a:pt x="1885" y="546"/>
                  <a:pt x="1905" y="1083"/>
                  <a:pt x="1957" y="1118"/>
                </a:cubicBezTo>
                <a:cubicBezTo>
                  <a:pt x="2009" y="1153"/>
                  <a:pt x="2084" y="799"/>
                  <a:pt x="2143" y="678"/>
                </a:cubicBezTo>
                <a:cubicBezTo>
                  <a:pt x="2202" y="557"/>
                  <a:pt x="2220" y="342"/>
                  <a:pt x="2312" y="390"/>
                </a:cubicBezTo>
                <a:cubicBezTo>
                  <a:pt x="2404" y="438"/>
                  <a:pt x="2590" y="819"/>
                  <a:pt x="2694" y="966"/>
                </a:cubicBezTo>
                <a:cubicBezTo>
                  <a:pt x="2798" y="1113"/>
                  <a:pt x="2863" y="1295"/>
                  <a:pt x="2939" y="1271"/>
                </a:cubicBezTo>
                <a:cubicBezTo>
                  <a:pt x="3015" y="1247"/>
                  <a:pt x="3070" y="952"/>
                  <a:pt x="3151" y="822"/>
                </a:cubicBezTo>
                <a:cubicBezTo>
                  <a:pt x="3232" y="692"/>
                  <a:pt x="3292" y="512"/>
                  <a:pt x="3422" y="492"/>
                </a:cubicBezTo>
                <a:cubicBezTo>
                  <a:pt x="3552" y="472"/>
                  <a:pt x="3741" y="587"/>
                  <a:pt x="3930" y="70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5" name="Line 1043"/>
          <p:cNvSpPr>
            <a:spLocks noChangeShapeType="1"/>
          </p:cNvSpPr>
          <p:nvPr/>
        </p:nvSpPr>
        <p:spPr bwMode="auto">
          <a:xfrm flipH="1">
            <a:off x="6494463" y="2716213"/>
            <a:ext cx="457200" cy="14525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Text Box 1044"/>
          <p:cNvSpPr txBox="1">
            <a:spLocks noChangeArrowheads="1"/>
          </p:cNvSpPr>
          <p:nvPr/>
        </p:nvSpPr>
        <p:spPr bwMode="auto">
          <a:xfrm>
            <a:off x="0" y="4464050"/>
            <a:ext cx="1895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FF3300"/>
                </a:solidFill>
              </a:rPr>
              <a:t>Global minimum</a:t>
            </a:r>
          </a:p>
        </p:txBody>
      </p:sp>
      <p:sp>
        <p:nvSpPr>
          <p:cNvPr id="27667" name="Line 1045"/>
          <p:cNvSpPr>
            <a:spLocks noChangeShapeType="1"/>
          </p:cNvSpPr>
          <p:nvPr/>
        </p:nvSpPr>
        <p:spPr bwMode="auto">
          <a:xfrm flipV="1">
            <a:off x="1546225" y="4572000"/>
            <a:ext cx="1049338" cy="2413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Text Box 1046"/>
          <p:cNvSpPr txBox="1">
            <a:spLocks noChangeArrowheads="1"/>
          </p:cNvSpPr>
          <p:nvPr/>
        </p:nvSpPr>
        <p:spPr bwMode="auto">
          <a:xfrm>
            <a:off x="1438275" y="5635625"/>
            <a:ext cx="5634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a:solidFill>
                  <a:srgbClr val="FF3300"/>
                </a:solidFill>
              </a:rPr>
              <a:t>N.B: I’ve drawn the cluster set space as 1 dimensional for simplicity.  In reality it is a very high dimensional space</a:t>
            </a:r>
          </a:p>
        </p:txBody>
      </p:sp>
    </p:spTree>
    <p:extLst>
      <p:ext uri="{BB962C8B-B14F-4D97-AF65-F5344CB8AC3E}">
        <p14:creationId xmlns:p14="http://schemas.microsoft.com/office/powerpoint/2010/main" val="209641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p:cNvSpPr>
            <a:spLocks noGrp="1" noChangeArrowheads="1"/>
          </p:cNvSpPr>
          <p:nvPr>
            <p:ph type="title"/>
          </p:nvPr>
        </p:nvSpPr>
        <p:spPr/>
        <p:txBody>
          <a:bodyPr/>
          <a:lstStyle/>
          <a:p>
            <a:r>
              <a:rPr lang="nl-NL"/>
              <a:t>Kohonen SOM’s</a:t>
            </a:r>
          </a:p>
        </p:txBody>
      </p:sp>
      <p:pic>
        <p:nvPicPr>
          <p:cNvPr id="66565" name="Picture 5"/>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68538" y="1989138"/>
            <a:ext cx="4695825" cy="3149600"/>
          </a:xfrm>
          <a:noFill/>
          <a:ln/>
        </p:spPr>
      </p:pic>
      <p:sp>
        <p:nvSpPr>
          <p:cNvPr id="66568" name="Rectangle 8"/>
          <p:cNvSpPr>
            <a:spLocks noChangeArrowheads="1"/>
          </p:cNvSpPr>
          <p:nvPr/>
        </p:nvSpPr>
        <p:spPr bwMode="auto">
          <a:xfrm>
            <a:off x="611188" y="5373688"/>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nl-NL" sz="2400" i="0"/>
              <a:t>The Self-Organizing Map (SOM) is an unsupervised artificial neural network algorithm. It is a compromise between biological modeling and statistical data processing </a:t>
            </a:r>
          </a:p>
        </p:txBody>
      </p:sp>
      <p:sp>
        <p:nvSpPr>
          <p:cNvPr id="5" name="TextBox 4"/>
          <p:cNvSpPr txBox="1"/>
          <p:nvPr/>
        </p:nvSpPr>
        <p:spPr>
          <a:xfrm>
            <a:off x="609600" y="6477000"/>
            <a:ext cx="4941096" cy="276999"/>
          </a:xfrm>
          <a:prstGeom prst="rect">
            <a:avLst/>
          </a:prstGeom>
          <a:noFill/>
        </p:spPr>
        <p:txBody>
          <a:bodyPr wrap="none" rtlCol="0">
            <a:spAutoFit/>
          </a:bodyPr>
          <a:lstStyle/>
          <a:p>
            <a:r>
              <a:rPr lang="en-US" sz="1200" dirty="0"/>
              <a:t>T. </a:t>
            </a:r>
            <a:r>
              <a:rPr lang="en-US" sz="1200" dirty="0" err="1"/>
              <a:t>Kohonen</a:t>
            </a:r>
            <a:r>
              <a:rPr lang="en-US" sz="1200" dirty="0"/>
              <a:t>, </a:t>
            </a:r>
            <a:r>
              <a:rPr lang="en-US" sz="1200" dirty="0" smtClean="0"/>
              <a:t>“The </a:t>
            </a:r>
            <a:r>
              <a:rPr lang="en-US" sz="1200" dirty="0"/>
              <a:t>self-organizing map," </a:t>
            </a:r>
            <a:r>
              <a:rPr lang="en-US" sz="1200" i="1" dirty="0"/>
              <a:t>Proceedings of the IEEE</a:t>
            </a:r>
            <a:r>
              <a:rPr lang="en-US" sz="1200" dirty="0"/>
              <a:t>, pp. </a:t>
            </a:r>
            <a:r>
              <a:rPr lang="en-US" sz="1200" dirty="0" smtClean="0"/>
              <a:t>1464-1480</a:t>
            </a:r>
            <a:r>
              <a:rPr lang="en-US" sz="1200" dirty="0"/>
              <a:t>, 1986.</a:t>
            </a:r>
          </a:p>
        </p:txBody>
      </p:sp>
    </p:spTree>
    <p:extLst>
      <p:ext uri="{BB962C8B-B14F-4D97-AF65-F5344CB8AC3E}">
        <p14:creationId xmlns:p14="http://schemas.microsoft.com/office/powerpoint/2010/main" val="3718735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nl-NL"/>
              <a:t>Kohonen SOM’s</a:t>
            </a:r>
          </a:p>
        </p:txBody>
      </p:sp>
      <p:pic>
        <p:nvPicPr>
          <p:cNvPr id="138243" name="Picture 3"/>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68538" y="1989138"/>
            <a:ext cx="4248150" cy="2663825"/>
          </a:xfrm>
          <a:noFill/>
          <a:ln/>
        </p:spPr>
      </p:pic>
      <p:sp>
        <p:nvSpPr>
          <p:cNvPr id="138244" name="Rectangle 4"/>
          <p:cNvSpPr>
            <a:spLocks noChangeArrowheads="1"/>
          </p:cNvSpPr>
          <p:nvPr/>
        </p:nvSpPr>
        <p:spPr bwMode="auto">
          <a:xfrm>
            <a:off x="611188" y="5392738"/>
            <a:ext cx="82089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chemeClr val="folHlink"/>
              </a:buClr>
              <a:buFont typeface="Wingdings" pitchFamily="2" charset="2"/>
              <a:buChar char="§"/>
            </a:pPr>
            <a:r>
              <a:rPr lang="nl-NL" sz="2000" i="0"/>
              <a:t> Each weight is representative of a certain input. </a:t>
            </a:r>
          </a:p>
          <a:p>
            <a:pPr>
              <a:buClr>
                <a:schemeClr val="folHlink"/>
              </a:buClr>
              <a:buFont typeface="Wingdings" pitchFamily="2" charset="2"/>
              <a:buChar char="§"/>
            </a:pPr>
            <a:r>
              <a:rPr lang="nl-NL" sz="2000" i="0"/>
              <a:t> Input patterns are shown to </a:t>
            </a:r>
            <a:r>
              <a:rPr lang="nl-NL" sz="2000"/>
              <a:t>all</a:t>
            </a:r>
            <a:r>
              <a:rPr lang="nl-NL" sz="2000" i="0"/>
              <a:t> neurons simultaneously. </a:t>
            </a:r>
          </a:p>
          <a:p>
            <a:pPr>
              <a:buClr>
                <a:schemeClr val="folHlink"/>
              </a:buClr>
              <a:buFont typeface="Wingdings" pitchFamily="2" charset="2"/>
              <a:buChar char="§"/>
            </a:pPr>
            <a:r>
              <a:rPr lang="nl-NL" sz="2000" i="0"/>
              <a:t> Competitive learning: the neuron with the largest response is chosen. </a:t>
            </a:r>
          </a:p>
          <a:p>
            <a:endParaRPr lang="nl-NL" sz="2400" i="0"/>
          </a:p>
        </p:txBody>
      </p:sp>
    </p:spTree>
    <p:extLst>
      <p:ext uri="{BB962C8B-B14F-4D97-AF65-F5344CB8AC3E}">
        <p14:creationId xmlns:p14="http://schemas.microsoft.com/office/powerpoint/2010/main" val="3148198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nl-NL"/>
              <a:t>Kohonen SOM’s</a:t>
            </a:r>
          </a:p>
        </p:txBody>
      </p:sp>
      <p:sp>
        <p:nvSpPr>
          <p:cNvPr id="62467" name="Rectangle 3"/>
          <p:cNvSpPr>
            <a:spLocks noGrp="1" noChangeArrowheads="1"/>
          </p:cNvSpPr>
          <p:nvPr>
            <p:ph type="body" sz="half" idx="1"/>
          </p:nvPr>
        </p:nvSpPr>
        <p:spPr>
          <a:xfrm>
            <a:off x="684213" y="849313"/>
            <a:ext cx="8207375" cy="2808287"/>
          </a:xfrm>
        </p:spPr>
        <p:txBody>
          <a:bodyPr/>
          <a:lstStyle/>
          <a:p>
            <a:pPr>
              <a:buFont typeface="Wingdings" pitchFamily="2" charset="2"/>
              <a:buNone/>
            </a:pPr>
            <a:endParaRPr lang="nl-NL" sz="2400" dirty="0"/>
          </a:p>
          <a:p>
            <a:r>
              <a:rPr lang="nl-NL" sz="2400" dirty="0"/>
              <a:t>Initialize weights</a:t>
            </a:r>
          </a:p>
          <a:p>
            <a:r>
              <a:rPr lang="nl-NL" sz="2400" dirty="0"/>
              <a:t>Repeat until convergence</a:t>
            </a:r>
          </a:p>
          <a:p>
            <a:pPr lvl="1"/>
            <a:r>
              <a:rPr lang="nl-NL" sz="2000" dirty="0"/>
              <a:t>Select next input pattern</a:t>
            </a:r>
          </a:p>
          <a:p>
            <a:pPr lvl="1"/>
            <a:r>
              <a:rPr lang="nl-NL" sz="2000" dirty="0"/>
              <a:t>Find Best Matching Unit</a:t>
            </a:r>
          </a:p>
          <a:p>
            <a:pPr lvl="1"/>
            <a:r>
              <a:rPr lang="nl-NL" sz="2000" dirty="0"/>
              <a:t>Update weights of winner and neighbours</a:t>
            </a:r>
          </a:p>
          <a:p>
            <a:pPr lvl="1"/>
            <a:r>
              <a:rPr lang="nl-NL" sz="2000" dirty="0"/>
              <a:t>Decrease learning rate &amp; neighbourhood size</a:t>
            </a:r>
          </a:p>
          <a:p>
            <a:endParaRPr lang="nl-NL" sz="2400" dirty="0"/>
          </a:p>
        </p:txBody>
      </p:sp>
      <p:graphicFrame>
        <p:nvGraphicFramePr>
          <p:cNvPr id="62478" name="Object 14"/>
          <p:cNvGraphicFramePr>
            <a:graphicFrameLocks noGrp="1" noChangeAspect="1"/>
          </p:cNvGraphicFramePr>
          <p:nvPr>
            <p:ph sz="quarter" idx="2"/>
          </p:nvPr>
        </p:nvGraphicFramePr>
        <p:xfrm>
          <a:off x="2411413" y="4581525"/>
          <a:ext cx="3810000" cy="1652588"/>
        </p:xfrm>
        <a:graphic>
          <a:graphicData uri="http://schemas.openxmlformats.org/presentationml/2006/ole">
            <mc:AlternateContent xmlns:mc="http://schemas.openxmlformats.org/markup-compatibility/2006">
              <mc:Choice xmlns:v="urn:schemas-microsoft-com:vml" Requires="v">
                <p:oleObj spid="_x0000_s7173" name="Image" r:id="rId3" imgW="5561905" imgH="2412698" progId="Photoshop.Image.7">
                  <p:embed/>
                </p:oleObj>
              </mc:Choice>
              <mc:Fallback>
                <p:oleObj name="Image" r:id="rId3" imgW="5561905" imgH="2412698"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581525"/>
                        <a:ext cx="3810000"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82" name="Text Box 18"/>
          <p:cNvSpPr txBox="1">
            <a:spLocks noChangeArrowheads="1"/>
          </p:cNvSpPr>
          <p:nvPr/>
        </p:nvSpPr>
        <p:spPr bwMode="auto">
          <a:xfrm>
            <a:off x="2411413" y="6381750"/>
            <a:ext cx="381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i="0"/>
              <a:t>Learning rate &amp; neighbourhood size</a:t>
            </a:r>
          </a:p>
        </p:txBody>
      </p:sp>
    </p:spTree>
    <p:extLst>
      <p:ext uri="{BB962C8B-B14F-4D97-AF65-F5344CB8AC3E}">
        <p14:creationId xmlns:p14="http://schemas.microsoft.com/office/powerpoint/2010/main" val="2524517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nl-NL"/>
              <a:t>Kohonen SOM’s</a:t>
            </a:r>
          </a:p>
        </p:txBody>
      </p:sp>
      <p:graphicFrame>
        <p:nvGraphicFramePr>
          <p:cNvPr id="128008" name="Object 8"/>
          <p:cNvGraphicFramePr>
            <a:graphicFrameLocks noChangeAspect="1"/>
          </p:cNvGraphicFramePr>
          <p:nvPr/>
        </p:nvGraphicFramePr>
        <p:xfrm>
          <a:off x="4356100" y="2781300"/>
          <a:ext cx="4533900" cy="2082800"/>
        </p:xfrm>
        <a:graphic>
          <a:graphicData uri="http://schemas.openxmlformats.org/presentationml/2006/ole">
            <mc:AlternateContent xmlns:mc="http://schemas.openxmlformats.org/markup-compatibility/2006">
              <mc:Choice xmlns:v="urn:schemas-microsoft-com:vml" Requires="v">
                <p:oleObj spid="_x0000_s8200" name="Image" r:id="rId3" imgW="4533333" imgH="2082540" progId="Photoshop.Image.7">
                  <p:embed/>
                </p:oleObj>
              </mc:Choice>
              <mc:Fallback>
                <p:oleObj name="Image" r:id="rId3" imgW="4533333" imgH="208254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781300"/>
                        <a:ext cx="45339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20" name="Object 20"/>
          <p:cNvGraphicFramePr>
            <a:graphicFrameLocks noGrp="1" noChangeAspect="1"/>
          </p:cNvGraphicFramePr>
          <p:nvPr>
            <p:ph sz="half" idx="2"/>
          </p:nvPr>
        </p:nvGraphicFramePr>
        <p:xfrm>
          <a:off x="1187450" y="2133600"/>
          <a:ext cx="3136900" cy="3022600"/>
        </p:xfrm>
        <a:graphic>
          <a:graphicData uri="http://schemas.openxmlformats.org/presentationml/2006/ole">
            <mc:AlternateContent xmlns:mc="http://schemas.openxmlformats.org/markup-compatibility/2006">
              <mc:Choice xmlns:v="urn:schemas-microsoft-com:vml" Requires="v">
                <p:oleObj spid="_x0000_s8201" name="Image" r:id="rId5" imgW="3136508" imgH="3022222" progId="Photoshop.Image.7">
                  <p:embed/>
                </p:oleObj>
              </mc:Choice>
              <mc:Fallback>
                <p:oleObj name="Image" r:id="rId5" imgW="3136508" imgH="3022222"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133600"/>
                        <a:ext cx="313690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7" name="Line 27"/>
          <p:cNvSpPr>
            <a:spLocks noChangeShapeType="1"/>
          </p:cNvSpPr>
          <p:nvPr/>
        </p:nvSpPr>
        <p:spPr bwMode="auto">
          <a:xfrm>
            <a:off x="3203575" y="3213100"/>
            <a:ext cx="3313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29" name="Line 29"/>
          <p:cNvSpPr>
            <a:spLocks noChangeShapeType="1"/>
          </p:cNvSpPr>
          <p:nvPr/>
        </p:nvSpPr>
        <p:spPr bwMode="auto">
          <a:xfrm>
            <a:off x="3203575" y="3644900"/>
            <a:ext cx="2808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30" name="Line 30"/>
          <p:cNvSpPr>
            <a:spLocks noChangeShapeType="1"/>
          </p:cNvSpPr>
          <p:nvPr/>
        </p:nvSpPr>
        <p:spPr bwMode="auto">
          <a:xfrm>
            <a:off x="3203575" y="4076700"/>
            <a:ext cx="25923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31" name="Text Box 31"/>
          <p:cNvSpPr txBox="1">
            <a:spLocks noChangeArrowheads="1"/>
          </p:cNvSpPr>
          <p:nvPr/>
        </p:nvSpPr>
        <p:spPr bwMode="auto">
          <a:xfrm>
            <a:off x="2843213" y="5661025"/>
            <a:ext cx="356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l-NL" sz="2400" i="0"/>
              <a:t>Distance related learning</a:t>
            </a:r>
          </a:p>
        </p:txBody>
      </p:sp>
    </p:spTree>
    <p:extLst>
      <p:ext uri="{BB962C8B-B14F-4D97-AF65-F5344CB8AC3E}">
        <p14:creationId xmlns:p14="http://schemas.microsoft.com/office/powerpoint/2010/main" val="3026595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Grp="1" noChangeArrowheads="1"/>
          </p:cNvSpPr>
          <p:nvPr>
            <p:ph type="title"/>
          </p:nvPr>
        </p:nvSpPr>
        <p:spPr/>
        <p:txBody>
          <a:bodyPr/>
          <a:lstStyle/>
          <a:p>
            <a:r>
              <a:rPr lang="nl-NL"/>
              <a:t>Kohonen SOM’s</a:t>
            </a:r>
          </a:p>
        </p:txBody>
      </p:sp>
      <p:pic>
        <p:nvPicPr>
          <p:cNvPr id="532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11413" y="1844675"/>
            <a:ext cx="4668837" cy="4624388"/>
          </a:xfrm>
          <a:noFill/>
          <a:ln/>
        </p:spPr>
      </p:pic>
    </p:spTree>
    <p:extLst>
      <p:ext uri="{BB962C8B-B14F-4D97-AF65-F5344CB8AC3E}">
        <p14:creationId xmlns:p14="http://schemas.microsoft.com/office/powerpoint/2010/main" val="1885971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lstStyle/>
          <a:p>
            <a:r>
              <a:rPr lang="en-US" dirty="0" smtClean="0"/>
              <a:t>Lets add another feature axis and explore</a:t>
            </a:r>
          </a:p>
          <a:p>
            <a:r>
              <a:rPr lang="en-US" dirty="0" smtClean="0"/>
              <a:t>Now we start getting a relatively sparse scatterplot</a:t>
            </a:r>
          </a:p>
          <a:p>
            <a:r>
              <a:rPr lang="en-US" dirty="0" smtClean="0"/>
              <a:t>Now imagine if we use our third dimension</a:t>
            </a:r>
            <a:endParaRPr lang="en-US" dirty="0"/>
          </a:p>
        </p:txBody>
      </p:sp>
      <p:cxnSp>
        <p:nvCxnSpPr>
          <p:cNvPr id="4" name="Straight Arrow Connector 3"/>
          <p:cNvCxnSpPr/>
          <p:nvPr/>
        </p:nvCxnSpPr>
        <p:spPr>
          <a:xfrm>
            <a:off x="2504890" y="6260068"/>
            <a:ext cx="3276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04890" y="6260068"/>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192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336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718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52890" y="6336268"/>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1</a:t>
            </a:r>
            <a:endParaRPr lang="en-US" baseline="-25000" dirty="0"/>
          </a:p>
        </p:txBody>
      </p:sp>
      <p:sp>
        <p:nvSpPr>
          <p:cNvPr id="10" name="Oval 9"/>
          <p:cNvSpPr/>
          <p:nvPr/>
        </p:nvSpPr>
        <p:spPr>
          <a:xfrm>
            <a:off x="2678060" y="3810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38290" y="39624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1460" y="4974074"/>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8945" y="41148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47120" y="3786862"/>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94820" y="5715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4638490" y="3810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4066990" y="4692134"/>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4847220" y="4974074"/>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499810" y="3124200"/>
            <a:ext cx="0" cy="31358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286000" y="6248400"/>
            <a:ext cx="157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286000" y="53340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86000" y="44196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286000" y="35052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33600" y="3048000"/>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2</a:t>
            </a:r>
            <a:endParaRPr lang="en-US" baseline="-25000" dirty="0"/>
          </a:p>
        </p:txBody>
      </p:sp>
    </p:spTree>
    <p:extLst>
      <p:ext uri="{BB962C8B-B14F-4D97-AF65-F5344CB8AC3E}">
        <p14:creationId xmlns:p14="http://schemas.microsoft.com/office/powerpoint/2010/main" val="2269393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nl-NL"/>
              <a:t>Some nice illustrations</a:t>
            </a:r>
          </a:p>
        </p:txBody>
      </p:sp>
      <p:pic>
        <p:nvPicPr>
          <p:cNvPr id="132106" name="Picture 10" descr="kohonen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73238"/>
            <a:ext cx="6481763" cy="425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3069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and Homework</a:t>
            </a:r>
            <a:endParaRPr lang="en-US" dirty="0"/>
          </a:p>
        </p:txBody>
      </p:sp>
      <p:sp>
        <p:nvSpPr>
          <p:cNvPr id="3" name="Content Placeholder 2"/>
          <p:cNvSpPr>
            <a:spLocks noGrp="1"/>
          </p:cNvSpPr>
          <p:nvPr>
            <p:ph sz="quarter" idx="1"/>
          </p:nvPr>
        </p:nvSpPr>
        <p:spPr/>
        <p:txBody>
          <a:bodyPr>
            <a:normAutofit/>
          </a:bodyPr>
          <a:lstStyle/>
          <a:p>
            <a:r>
              <a:rPr lang="en-US" dirty="0" smtClean="0"/>
              <a:t>Required Reading:</a:t>
            </a:r>
          </a:p>
          <a:p>
            <a:pPr lvl="1"/>
            <a:r>
              <a:rPr lang="en-US" dirty="0"/>
              <a:t>Alex </a:t>
            </a:r>
            <a:r>
              <a:rPr lang="en-US" dirty="0" err="1"/>
              <a:t>Endert</a:t>
            </a:r>
            <a:r>
              <a:rPr lang="en-US" dirty="0"/>
              <a:t>, Chao Han, Dipayan </a:t>
            </a:r>
            <a:r>
              <a:rPr lang="en-US" dirty="0" err="1"/>
              <a:t>Maiti</a:t>
            </a:r>
            <a:r>
              <a:rPr lang="en-US" dirty="0"/>
              <a:t>, </a:t>
            </a:r>
            <a:r>
              <a:rPr lang="en-US" dirty="0" err="1"/>
              <a:t>Leanna</a:t>
            </a:r>
            <a:r>
              <a:rPr lang="en-US" dirty="0"/>
              <a:t> House, Scotland Leman, Chris North: Observation-level interaction with </a:t>
            </a:r>
            <a:r>
              <a:rPr lang="en-US" dirty="0" smtClean="0"/>
              <a:t> Statistical </a:t>
            </a:r>
            <a:r>
              <a:rPr lang="en-US" dirty="0"/>
              <a:t>models for visual analytics. IEEE </a:t>
            </a:r>
            <a:r>
              <a:rPr lang="en-US" dirty="0" smtClean="0"/>
              <a:t>VAST </a:t>
            </a:r>
            <a:r>
              <a:rPr lang="en-US" dirty="0"/>
              <a:t>2011: </a:t>
            </a:r>
            <a:r>
              <a:rPr lang="en-US" dirty="0" smtClean="0"/>
              <a:t>121-130</a:t>
            </a:r>
          </a:p>
          <a:p>
            <a:pPr lvl="1"/>
            <a:r>
              <a:rPr lang="en-US" dirty="0" err="1"/>
              <a:t>Jaegul</a:t>
            </a:r>
            <a:r>
              <a:rPr lang="en-US" dirty="0"/>
              <a:t> Choo, </a:t>
            </a:r>
            <a:r>
              <a:rPr lang="en-US" dirty="0" err="1"/>
              <a:t>Hanseung</a:t>
            </a:r>
            <a:r>
              <a:rPr lang="en-US" dirty="0"/>
              <a:t> Lee, </a:t>
            </a:r>
            <a:r>
              <a:rPr lang="en-US" dirty="0" err="1"/>
              <a:t>Jaeyeon</a:t>
            </a:r>
            <a:r>
              <a:rPr lang="en-US" dirty="0"/>
              <a:t> Kihm, </a:t>
            </a:r>
            <a:r>
              <a:rPr lang="en-US" dirty="0" err="1"/>
              <a:t>Haesun</a:t>
            </a:r>
            <a:r>
              <a:rPr lang="en-US" dirty="0"/>
              <a:t> Park: </a:t>
            </a:r>
            <a:r>
              <a:rPr lang="en-US" dirty="0" err="1"/>
              <a:t>iVisClassifier</a:t>
            </a:r>
            <a:r>
              <a:rPr lang="en-US" dirty="0"/>
              <a:t>: An interactive visual analytics system for classification based on supervised dimension reduction. IEEE VAST 2010: </a:t>
            </a:r>
            <a:r>
              <a:rPr lang="en-US" dirty="0" smtClean="0"/>
              <a:t>27-34</a:t>
            </a:r>
            <a:endParaRPr lang="en-US" dirty="0" smtClean="0"/>
          </a:p>
        </p:txBody>
      </p:sp>
    </p:spTree>
    <p:extLst>
      <p:ext uri="{BB962C8B-B14F-4D97-AF65-F5344CB8AC3E}">
        <p14:creationId xmlns:p14="http://schemas.microsoft.com/office/powerpoint/2010/main" val="2881181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lstStyle/>
          <a:p>
            <a:r>
              <a:rPr lang="en-US" dirty="0" smtClean="0"/>
              <a:t>Obviously dividing the sample space into equally spaced bins is inefficient, but it illustrates the problem</a:t>
            </a:r>
          </a:p>
          <a:p>
            <a:r>
              <a:rPr lang="en-US" dirty="0" smtClean="0"/>
              <a:t>So, what can we do?</a:t>
            </a:r>
          </a:p>
          <a:p>
            <a:pPr lvl="1"/>
            <a:r>
              <a:rPr lang="en-US" dirty="0" smtClean="0"/>
              <a:t>We can incorporate prior knowledge of the data</a:t>
            </a:r>
          </a:p>
          <a:p>
            <a:pPr lvl="1"/>
            <a:r>
              <a:rPr lang="en-US" dirty="0" smtClean="0"/>
              <a:t>We can smooth the target function</a:t>
            </a:r>
          </a:p>
          <a:p>
            <a:pPr lvl="1"/>
            <a:r>
              <a:rPr lang="en-US" dirty="0" smtClean="0"/>
              <a:t>We can reduce the dimensionality</a:t>
            </a:r>
            <a:endParaRPr lang="en-US" dirty="0"/>
          </a:p>
        </p:txBody>
      </p:sp>
    </p:spTree>
    <p:extLst>
      <p:ext uri="{BB962C8B-B14F-4D97-AF65-F5344CB8AC3E}">
        <p14:creationId xmlns:p14="http://schemas.microsoft.com/office/powerpoint/2010/main" val="14620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Practicality of the Curse of Dimensionality</a:t>
            </a:r>
            <a:endParaRPr lang="en-US" dirty="0"/>
          </a:p>
        </p:txBody>
      </p:sp>
      <p:sp>
        <p:nvSpPr>
          <p:cNvPr id="3" name="Content Placeholder 2"/>
          <p:cNvSpPr>
            <a:spLocks noGrp="1"/>
          </p:cNvSpPr>
          <p:nvPr>
            <p:ph sz="quarter" idx="1"/>
          </p:nvPr>
        </p:nvSpPr>
        <p:spPr/>
        <p:txBody>
          <a:bodyPr/>
          <a:lstStyle/>
          <a:p>
            <a:r>
              <a:rPr lang="en-US" dirty="0" smtClean="0"/>
              <a:t>For a given sample size, there is a maximum number of features above which the performance of classifying samples will degrade rather than improve</a:t>
            </a:r>
          </a:p>
          <a:p>
            <a:r>
              <a:rPr lang="en-US" dirty="0" smtClean="0"/>
              <a:t>In most cases, the additional information that is lost when discarding some features is compensated by a more accurate mapping in the lower-dimensional space</a:t>
            </a:r>
          </a:p>
          <a:p>
            <a:r>
              <a:rPr lang="en-US" dirty="0" smtClean="0"/>
              <a:t>So, how do we know what features we can throw away?</a:t>
            </a:r>
          </a:p>
          <a:p>
            <a:r>
              <a:rPr lang="en-US" dirty="0" smtClean="0"/>
              <a:t>For visualization this implies that there are some features of a dataset that will be better to visualize (contain more information) than others!</a:t>
            </a:r>
            <a:endParaRPr lang="en-US" dirty="0"/>
          </a:p>
        </p:txBody>
      </p:sp>
    </p:spTree>
    <p:extLst>
      <p:ext uri="{BB962C8B-B14F-4D97-AF65-F5344CB8AC3E}">
        <p14:creationId xmlns:p14="http://schemas.microsoft.com/office/powerpoint/2010/main" val="1916676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Two approaches are available to reduce dimensionality</a:t>
                </a:r>
              </a:p>
              <a:p>
                <a:pPr lvl="1"/>
                <a:r>
                  <a:rPr lang="en-US" b="1" dirty="0" smtClean="0"/>
                  <a:t>Feature extraction:</a:t>
                </a:r>
                <a:r>
                  <a:rPr lang="en-US" dirty="0" smtClean="0"/>
                  <a:t> creating a subset of new features by combinations of the existing features</a:t>
                </a:r>
              </a:p>
              <a:p>
                <a:pPr lvl="1"/>
                <a:r>
                  <a:rPr lang="en-US" b="1" dirty="0" smtClean="0"/>
                  <a:t>Feature Selection: </a:t>
                </a:r>
                <a:r>
                  <a:rPr lang="en-US" dirty="0" smtClean="0"/>
                  <a:t>choosing a subset of all the features</a:t>
                </a:r>
              </a:p>
              <a:p>
                <a:pPr lvl="1"/>
                <a:endParaRPr lang="en-US" b="1" dirty="0"/>
              </a:p>
              <a:p>
                <a:pPr lvl="1"/>
                <a:endParaRPr lang="en-US" b="1" dirty="0" smtClean="0"/>
              </a:p>
              <a:p>
                <a:pPr lvl="1"/>
                <a:endParaRPr lang="en-US" b="1" dirty="0"/>
              </a:p>
              <a:p>
                <a:pPr lvl="1"/>
                <a:r>
                  <a:rPr lang="en-US" dirty="0" smtClean="0"/>
                  <a:t>Given a feature space </a:t>
                </a:r>
                <a14:m>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𝑖</m:t>
                        </m:r>
                      </m:sub>
                    </m:sSub>
                    <m:r>
                      <a:rPr lang="en-US" i="1" smtClean="0">
                        <a:latin typeface="Cambria Math"/>
                        <a:ea typeface="Cambria Math"/>
                      </a:rPr>
                      <m:t>∈</m:t>
                    </m:r>
                    <m:sSup>
                      <m:sSupPr>
                        <m:ctrlPr>
                          <a:rPr lang="en-US"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𝑁</m:t>
                        </m:r>
                      </m:sup>
                    </m:sSup>
                  </m:oMath>
                </a14:m>
                <a:r>
                  <a:rPr lang="en-US" dirty="0" smtClean="0"/>
                  <a:t>find a mapping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m:t>
                    </m:r>
                    <m:sSup>
                      <m:sSupPr>
                        <m:ctrlPr>
                          <a:rPr lang="en-US" b="0" i="1" smtClean="0">
                            <a:latin typeface="Cambria Math"/>
                          </a:rPr>
                        </m:ctrlPr>
                      </m:sSupPr>
                      <m:e>
                        <m:r>
                          <a:rPr lang="en-US" b="0" i="1" smtClean="0">
                            <a:latin typeface="Cambria Math"/>
                          </a:rPr>
                          <m:t>𝑅</m:t>
                        </m:r>
                      </m:e>
                      <m:sup>
                        <m:r>
                          <a:rPr lang="en-US" b="0" i="1" smtClean="0">
                            <a:latin typeface="Cambria Math"/>
                          </a:rPr>
                          <m:t>𝑁</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𝑀</m:t>
                        </m:r>
                      </m:sup>
                    </m:sSup>
                  </m:oMath>
                </a14:m>
                <a:r>
                  <a:rPr lang="en-US" dirty="0" smtClean="0"/>
                  <a:t> with M&lt;N such that the transformed feature vector </a:t>
                </a:r>
                <a:r>
                  <a:rPr lang="en-US" dirty="0"/>
                  <a:t> </a:t>
                </a:r>
                <a14:m>
                  <m:oMath xmlns:m="http://schemas.openxmlformats.org/officeDocument/2006/math">
                    <m:r>
                      <a:rPr lang="en-US" b="0" i="1" smtClean="0">
                        <a:latin typeface="Cambria Math"/>
                      </a:rPr>
                      <m:t>𝑦</m:t>
                    </m:r>
                    <m:r>
                      <a:rPr lang="en-US" i="1">
                        <a:latin typeface="Cambria Math"/>
                        <a:ea typeface="Cambria Math"/>
                      </a:rPr>
                      <m:t>∈</m:t>
                    </m:r>
                    <m:sSup>
                      <m:sSupPr>
                        <m:ctrlPr>
                          <a:rPr lang="en-US" i="1" smtClean="0">
                            <a:latin typeface="Cambria Math"/>
                            <a:ea typeface="Cambria Math"/>
                          </a:rPr>
                        </m:ctrlPr>
                      </m:sSupPr>
                      <m:e>
                        <m:r>
                          <a:rPr lang="en-US" i="1">
                            <a:latin typeface="Cambria Math"/>
                            <a:ea typeface="Cambria Math"/>
                          </a:rPr>
                          <m:t>𝑅</m:t>
                        </m:r>
                      </m:e>
                      <m:sup>
                        <m:r>
                          <a:rPr lang="en-US" b="0" i="1" smtClean="0">
                            <a:latin typeface="Cambria Math"/>
                            <a:ea typeface="Cambria Math"/>
                          </a:rPr>
                          <m:t>𝑀</m:t>
                        </m:r>
                      </m:sup>
                    </m:sSup>
                  </m:oMath>
                </a14:m>
                <a:r>
                  <a:rPr lang="en-US" dirty="0" smtClean="0"/>
                  <a:t>preserves (most of) the information or structure in </a:t>
                </a:r>
                <a14:m>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𝑁</m:t>
                        </m:r>
                      </m:sup>
                    </m:sSup>
                  </m:oMath>
                </a14:m>
                <a:endParaRPr lang="en-US" dirty="0" smtClean="0"/>
              </a:p>
              <a:p>
                <a:pPr lvl="1"/>
                <a:r>
                  <a:rPr lang="en-US" dirty="0" smtClean="0"/>
                  <a:t>An optimal mapping is one that does not increase error</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73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02304"/>
            <a:ext cx="4267200" cy="123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69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In general, the mapping function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𝑥</m:t>
                    </m:r>
                    <m:r>
                      <a:rPr lang="en-US" b="0" i="1" smtClean="0">
                        <a:latin typeface="Cambria Math"/>
                      </a:rPr>
                      <m:t>)</m:t>
                    </m:r>
                  </m:oMath>
                </a14:m>
                <a:r>
                  <a:rPr lang="en-US" dirty="0" smtClean="0"/>
                  <a:t> will be a non-linear function</a:t>
                </a:r>
              </a:p>
              <a:p>
                <a:pPr lvl="1"/>
                <a:r>
                  <a:rPr lang="en-US" dirty="0" smtClean="0"/>
                  <a:t>However, there is no systematic way to generate a non-linear transformation</a:t>
                </a:r>
              </a:p>
              <a:p>
                <a:pPr lvl="1"/>
                <a:r>
                  <a:rPr lang="en-US" dirty="0" smtClean="0"/>
                  <a:t>For these reasons, feature extraction is commonly based on linear transforms of the form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𝑊𝑥</m:t>
                    </m:r>
                  </m:oMath>
                </a14:m>
                <a:endParaRPr lang="en-US" dirty="0" smtClean="0"/>
              </a:p>
              <a:p>
                <a:pPr lvl="1"/>
                <a:endParaRPr lang="en-US" dirty="0"/>
              </a:p>
              <a:p>
                <a:pPr lvl="1"/>
                <a:endParaRPr lang="en-US" dirty="0" smtClean="0"/>
              </a:p>
              <a:p>
                <a:pPr lvl="1"/>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33" y="3886200"/>
            <a:ext cx="4476467" cy="145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177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p:sp>
        <p:nvSpPr>
          <p:cNvPr id="3" name="Content Placeholder 2"/>
          <p:cNvSpPr>
            <a:spLocks noGrp="1"/>
          </p:cNvSpPr>
          <p:nvPr>
            <p:ph sz="quarter" idx="1"/>
          </p:nvPr>
        </p:nvSpPr>
        <p:spPr/>
        <p:txBody>
          <a:bodyPr/>
          <a:lstStyle/>
          <a:p>
            <a:r>
              <a:rPr lang="en-US" dirty="0" smtClean="0"/>
              <a:t>One of the most commonly applied dimension reduction techniques</a:t>
            </a:r>
          </a:p>
          <a:p>
            <a:r>
              <a:rPr lang="en-US" dirty="0" smtClean="0"/>
              <a:t>PCA is a deterministic analytical procedure that utilizes an orthogonal transformation to reduce a set of sample observations with potentially correlated variables into a set of uncorrelated variables called principal components</a:t>
            </a:r>
          </a:p>
          <a:p>
            <a:r>
              <a:rPr lang="en-US" dirty="0" smtClean="0"/>
              <a:t>The number of principal components will always be less than or equal to the original number of variables in the sample set</a:t>
            </a:r>
            <a:endParaRPr lang="en-US" dirty="0"/>
          </a:p>
        </p:txBody>
      </p:sp>
      <p:sp>
        <p:nvSpPr>
          <p:cNvPr id="4" name="TextBox 3"/>
          <p:cNvSpPr txBox="1"/>
          <p:nvPr/>
        </p:nvSpPr>
        <p:spPr>
          <a:xfrm>
            <a:off x="635080" y="6400800"/>
            <a:ext cx="7823120" cy="276999"/>
          </a:xfrm>
          <a:prstGeom prst="rect">
            <a:avLst/>
          </a:prstGeom>
          <a:noFill/>
        </p:spPr>
        <p:txBody>
          <a:bodyPr wrap="square" rtlCol="0">
            <a:spAutoFit/>
          </a:bodyPr>
          <a:lstStyle/>
          <a:p>
            <a:r>
              <a:rPr lang="en-US" sz="1200" dirty="0"/>
              <a:t>. T. </a:t>
            </a:r>
            <a:r>
              <a:rPr lang="en-US" sz="1200" dirty="0" err="1"/>
              <a:t>Jolliffe</a:t>
            </a:r>
            <a:r>
              <a:rPr lang="en-US" sz="1200" dirty="0"/>
              <a:t>, \Principal Component Analysis," </a:t>
            </a:r>
            <a:r>
              <a:rPr lang="en-US" sz="1200" i="1" dirty="0"/>
              <a:t>Springer Series in Statistics</a:t>
            </a:r>
            <a:r>
              <a:rPr lang="en-US" sz="1200" dirty="0"/>
              <a:t>, </a:t>
            </a:r>
            <a:r>
              <a:rPr lang="en-US" sz="1200" dirty="0" smtClean="0"/>
              <a:t>Springer, NY</a:t>
            </a:r>
            <a:r>
              <a:rPr lang="en-US" sz="1200" dirty="0"/>
              <a:t>, 2002.</a:t>
            </a:r>
          </a:p>
        </p:txBody>
      </p:sp>
    </p:spTree>
    <p:extLst>
      <p:ext uri="{BB962C8B-B14F-4D97-AF65-F5344CB8AC3E}">
        <p14:creationId xmlns:p14="http://schemas.microsoft.com/office/powerpoint/2010/main" val="1769303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7439</TotalTime>
  <Words>2852</Words>
  <Application>Microsoft Office PowerPoint</Application>
  <PresentationFormat>On-screen Show (4:3)</PresentationFormat>
  <Paragraphs>380</Paragraphs>
  <Slides>42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Equity</vt:lpstr>
      <vt:lpstr>Image</vt:lpstr>
      <vt:lpstr>CSE 591 Dimensional Reduction</vt:lpstr>
      <vt:lpstr>The Curse of Dimensionality</vt:lpstr>
      <vt:lpstr>The Curse of Dimensionality</vt:lpstr>
      <vt:lpstr>The Curse of Dimensionality</vt:lpstr>
      <vt:lpstr>The Curse of Dimensionality</vt:lpstr>
      <vt:lpstr>The Practicality of the Curse of Dimensionality</vt:lpstr>
      <vt:lpstr>Dimensional Reduction</vt:lpstr>
      <vt:lpstr>Linear Dimensionality Reduction</vt:lpstr>
      <vt:lpstr>Principle Components Analysis</vt:lpstr>
      <vt:lpstr>Principle Components Analysis</vt:lpstr>
      <vt:lpstr>Principle Components Analysis</vt:lpstr>
      <vt:lpstr>Principle Component Analysis</vt:lpstr>
      <vt:lpstr>Principle Component Analysis</vt:lpstr>
      <vt:lpstr>Principle Component Analysis</vt:lpstr>
      <vt:lpstr>Example of PCA</vt:lpstr>
      <vt:lpstr>Multi-Dimensional Scaling</vt:lpstr>
      <vt:lpstr>Multidimensional Scaling</vt:lpstr>
      <vt:lpstr>Multidimensional Scaling</vt:lpstr>
      <vt:lpstr>Multidimensional Scaling</vt:lpstr>
      <vt:lpstr>Multidimensional Scaling</vt:lpstr>
      <vt:lpstr>Classical Multidimensional Scaling</vt:lpstr>
      <vt:lpstr>Clustering (introduction)</vt:lpstr>
      <vt:lpstr>Clustering (introduction)</vt:lpstr>
      <vt:lpstr>Clustering (introduction – ctd)</vt:lpstr>
      <vt:lpstr>Clustering – an early application example</vt:lpstr>
      <vt:lpstr>Clustering – Major approaches </vt:lpstr>
      <vt:lpstr>Exclusive (partitioning) clustering</vt:lpstr>
      <vt:lpstr>K-means clustering algorithm</vt:lpstr>
      <vt:lpstr>K-means – an example</vt:lpstr>
      <vt:lpstr>K-means – an example (ctd)</vt:lpstr>
      <vt:lpstr>K-means – Example (ctd)</vt:lpstr>
      <vt:lpstr>K-Means – Example (ctd)</vt:lpstr>
      <vt:lpstr>K - means</vt:lpstr>
      <vt:lpstr>Local optimality</vt:lpstr>
      <vt:lpstr>Kohonen SOM’s</vt:lpstr>
      <vt:lpstr>Kohonen SOM’s</vt:lpstr>
      <vt:lpstr>Kohonen SOM’s</vt:lpstr>
      <vt:lpstr>Kohonen SOM’s</vt:lpstr>
      <vt:lpstr>Kohonen SOM’s</vt:lpstr>
      <vt:lpstr>Some nice illustrations</vt:lpstr>
      <vt:lpstr>Readings and Homework</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cadlabadmin</dc:creator>
  <cp:lastModifiedBy>Ross Maciejewski</cp:lastModifiedBy>
  <cp:revision>265</cp:revision>
  <dcterms:created xsi:type="dcterms:W3CDTF">2011-08-04T19:58:28Z</dcterms:created>
  <dcterms:modified xsi:type="dcterms:W3CDTF">2013-01-29T17:03:11Z</dcterms:modified>
</cp:coreProperties>
</file>