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344" r:id="rId3"/>
    <p:sldId id="361" r:id="rId4"/>
    <p:sldId id="346" r:id="rId5"/>
    <p:sldId id="347" r:id="rId6"/>
    <p:sldId id="354" r:id="rId7"/>
    <p:sldId id="366" r:id="rId8"/>
    <p:sldId id="367" r:id="rId9"/>
    <p:sldId id="368" r:id="rId10"/>
    <p:sldId id="355" r:id="rId11"/>
    <p:sldId id="356" r:id="rId12"/>
    <p:sldId id="350" r:id="rId13"/>
    <p:sldId id="362" r:id="rId14"/>
    <p:sldId id="358" r:id="rId15"/>
    <p:sldId id="359" r:id="rId16"/>
    <p:sldId id="360" r:id="rId17"/>
    <p:sldId id="351" r:id="rId18"/>
    <p:sldId id="363" r:id="rId19"/>
    <p:sldId id="365" r:id="rId20"/>
    <p:sldId id="349" r:id="rId21"/>
    <p:sldId id="357" r:id="rId22"/>
    <p:sldId id="352" r:id="rId23"/>
    <p:sldId id="382" r:id="rId24"/>
    <p:sldId id="345" r:id="rId25"/>
    <p:sldId id="380" r:id="rId26"/>
    <p:sldId id="372" r:id="rId27"/>
    <p:sldId id="371" r:id="rId28"/>
    <p:sldId id="373" r:id="rId29"/>
    <p:sldId id="374" r:id="rId30"/>
    <p:sldId id="375" r:id="rId31"/>
    <p:sldId id="376" r:id="rId32"/>
    <p:sldId id="377" r:id="rId33"/>
    <p:sldId id="378" r:id="rId34"/>
    <p:sldId id="381" r:id="rId35"/>
    <p:sldId id="379" r:id="rId36"/>
    <p:sldId id="383" r:id="rId37"/>
    <p:sldId id="384" r:id="rId38"/>
    <p:sldId id="385" r:id="rId39"/>
    <p:sldId id="343" r:id="rId40"/>
    <p:sldId id="342"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B44C77-4A82-4484-AF45-71FB31E79701}" type="datetimeFigureOut">
              <a:rPr lang="en-US" smtClean="0"/>
              <a:t>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2D7014-3A32-427F-85A0-BBEBCB83E276}" type="slidenum">
              <a:rPr lang="en-US" smtClean="0"/>
              <a:t>‹#›</a:t>
            </a:fld>
            <a:endParaRPr lang="en-US"/>
          </a:p>
        </p:txBody>
      </p:sp>
    </p:spTree>
    <p:extLst>
      <p:ext uri="{BB962C8B-B14F-4D97-AF65-F5344CB8AC3E}">
        <p14:creationId xmlns:p14="http://schemas.microsoft.com/office/powerpoint/2010/main" val="117277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2D7014-3A32-427F-85A0-BBEBCB83E276}" type="slidenum">
              <a:rPr lang="en-US" smtClean="0"/>
              <a:t>2</a:t>
            </a:fld>
            <a:endParaRPr lang="en-US"/>
          </a:p>
        </p:txBody>
      </p:sp>
    </p:spTree>
    <p:extLst>
      <p:ext uri="{BB962C8B-B14F-4D97-AF65-F5344CB8AC3E}">
        <p14:creationId xmlns:p14="http://schemas.microsoft.com/office/powerpoint/2010/main" val="1910942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2/3/2013</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2/3/2013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2/3/2013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2/3/2013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2/3/2013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2/3/2013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2/3/2013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2/3/2013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2/3/2013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2/3/2013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2/3/2013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2/3/2013</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Ross Maciejewski</a:t>
            </a:r>
          </a:p>
          <a:p>
            <a:r>
              <a:rPr lang="en-US" dirty="0" smtClean="0"/>
              <a:t>rmacieje@asu.edu</a:t>
            </a:r>
            <a:endParaRPr lang="en-US" dirty="0"/>
          </a:p>
        </p:txBody>
      </p:sp>
      <p:sp>
        <p:nvSpPr>
          <p:cNvPr id="3" name="Title 2"/>
          <p:cNvSpPr>
            <a:spLocks noGrp="1"/>
          </p:cNvSpPr>
          <p:nvPr>
            <p:ph type="ctrTitle"/>
          </p:nvPr>
        </p:nvSpPr>
        <p:spPr/>
        <p:txBody>
          <a:bodyPr>
            <a:normAutofit fontScale="90000"/>
          </a:bodyPr>
          <a:lstStyle/>
          <a:p>
            <a:r>
              <a:rPr lang="en-US" dirty="0" smtClean="0"/>
              <a:t>CSE 591</a:t>
            </a:r>
            <a:br>
              <a:rPr lang="en-US" dirty="0" smtClean="0"/>
            </a:br>
            <a:r>
              <a:rPr lang="en-US" dirty="0" smtClean="0"/>
              <a:t>Time Series Visualization and Analysis</a:t>
            </a:r>
            <a:endParaRPr lang="en-US" dirty="0"/>
          </a:p>
        </p:txBody>
      </p:sp>
      <p:pic>
        <p:nvPicPr>
          <p:cNvPr id="4" name="Picture 7" descr="ASU Logo1"/>
          <p:cNvPicPr>
            <a:picLocks noChangeAspect="1" noChangeArrowheads="1"/>
          </p:cNvPicPr>
          <p:nvPr/>
        </p:nvPicPr>
        <p:blipFill>
          <a:blip r:embed="rId2" cstate="print"/>
          <a:srcRect/>
          <a:stretch>
            <a:fillRect/>
          </a:stretch>
        </p:blipFill>
        <p:spPr bwMode="auto">
          <a:xfrm>
            <a:off x="5486400" y="5486400"/>
            <a:ext cx="3384550" cy="1077913"/>
          </a:xfrm>
          <a:prstGeom prst="rect">
            <a:avLst/>
          </a:prstGeom>
          <a:noFill/>
          <a:ln w="9525">
            <a:noFill/>
            <a:miter lim="800000"/>
            <a:headEnd/>
            <a:tailEnd/>
          </a:ln>
        </p:spPr>
      </p:pic>
      <p:pic>
        <p:nvPicPr>
          <p:cNvPr id="1026" name="Picture 2" descr="C:\Users\cadlabadmin\Desktop\tumblr_lp2so4aYv71r0cv6do1_500.gif"/>
          <p:cNvPicPr>
            <a:picLocks noChangeAspect="1" noChangeArrowheads="1" noCrop="1"/>
          </p:cNvPicPr>
          <p:nvPr/>
        </p:nvPicPr>
        <p:blipFill>
          <a:blip r:embed="rId3" cstate="print"/>
          <a:srcRect/>
          <a:stretch>
            <a:fillRect/>
          </a:stretch>
        </p:blipFill>
        <p:spPr bwMode="auto">
          <a:xfrm>
            <a:off x="304800" y="4919662"/>
            <a:ext cx="2787651" cy="209073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Vs. Cyclical	</a:t>
            </a:r>
            <a:endParaRPr lang="en-US" dirty="0"/>
          </a:p>
        </p:txBody>
      </p:sp>
      <p:sp>
        <p:nvSpPr>
          <p:cNvPr id="3" name="Content Placeholder 2"/>
          <p:cNvSpPr>
            <a:spLocks noGrp="1"/>
          </p:cNvSpPr>
          <p:nvPr>
            <p:ph sz="quarter" idx="1"/>
          </p:nvPr>
        </p:nvSpPr>
        <p:spPr/>
        <p:txBody>
          <a:bodyPr/>
          <a:lstStyle/>
          <a:p>
            <a:r>
              <a:rPr lang="en-US" dirty="0" smtClean="0"/>
              <a:t>Trends are easily seen in a linear plot, but what about repeating patterns?</a:t>
            </a:r>
          </a:p>
          <a:p>
            <a:pPr lvl="1"/>
            <a:r>
              <a:rPr lang="en-US" dirty="0" smtClean="0"/>
              <a:t>One idea is to use spirals as they easily represent the idea of repetition</a:t>
            </a:r>
          </a:p>
          <a:p>
            <a:pPr lvl="1"/>
            <a:r>
              <a:rPr lang="en-US" dirty="0" smtClean="0"/>
              <a:t>Finding periodicity may be easier than a bar chart because similar distances in a bar chart may look periodic when in fact they are not</a:t>
            </a:r>
            <a:endParaRPr lang="en-US" dirty="0"/>
          </a:p>
        </p:txBody>
      </p:sp>
    </p:spTree>
    <p:extLst>
      <p:ext uri="{BB962C8B-B14F-4D97-AF65-F5344CB8AC3E}">
        <p14:creationId xmlns:p14="http://schemas.microsoft.com/office/powerpoint/2010/main" val="1280791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Graph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Archimedean spiral – locus of points correspond to the locations over time of a point moving away from a fixed point</a:t>
                </a:r>
                <a:endParaRPr lang="en-US"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𝑟</m:t>
                      </m:r>
                      <m:r>
                        <a:rPr lang="en-US" b="0" i="1" smtClean="0">
                          <a:latin typeface="Cambria Math"/>
                        </a:rPr>
                        <m:t>=</m:t>
                      </m:r>
                      <m:r>
                        <a:rPr lang="en-US" b="0" i="1" smtClean="0">
                          <a:latin typeface="Cambria Math"/>
                        </a:rPr>
                        <m:t>𝑎</m:t>
                      </m:r>
                      <m:r>
                        <a:rPr lang="en-US" b="0" i="1" smtClean="0">
                          <a:latin typeface="Cambria Math"/>
                        </a:rPr>
                        <m:t>+</m:t>
                      </m:r>
                      <m:r>
                        <a:rPr lang="en-US" b="0" i="1" smtClean="0">
                          <a:latin typeface="Cambria Math"/>
                        </a:rPr>
                        <m:t>𝑏</m:t>
                      </m:r>
                      <m:r>
                        <a:rPr lang="en-US" b="0" i="1" smtClean="0">
                          <a:latin typeface="Cambria Math"/>
                          <a:ea typeface="Cambria Math"/>
                        </a:rPr>
                        <m:t>𝜃</m:t>
                      </m:r>
                    </m:oMath>
                  </m:oMathPara>
                </a14:m>
                <a:endParaRPr lang="en-US" dirty="0" smtClean="0"/>
              </a:p>
              <a:p>
                <a:pPr marL="0" indent="0">
                  <a:buNone/>
                </a:pPr>
                <a:endParaRPr lang="en-US" dirty="0" smtClean="0"/>
              </a:p>
              <a:p>
                <a:r>
                  <a:rPr lang="en-US" dirty="0" smtClean="0"/>
                  <a:t>Logarithmic spiral – special kind of spiral appearing in nature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𝑟</m:t>
                      </m:r>
                      <m:r>
                        <a:rPr lang="en-US" b="0" i="1" smtClean="0">
                          <a:latin typeface="Cambria Math"/>
                        </a:rPr>
                        <m:t>=</m:t>
                      </m:r>
                      <m:r>
                        <a:rPr lang="en-US" b="0" i="1" smtClean="0">
                          <a:latin typeface="Cambria Math"/>
                        </a:rPr>
                        <m:t>𝑎</m:t>
                      </m:r>
                      <m:sSup>
                        <m:sSupPr>
                          <m:ctrlPr>
                            <a:rPr lang="en-US" b="0" i="1" smtClean="0">
                              <a:latin typeface="Cambria Math"/>
                            </a:rPr>
                          </m:ctrlPr>
                        </m:sSupPr>
                        <m:e>
                          <m:r>
                            <a:rPr lang="en-US" b="0" i="1" smtClean="0">
                              <a:latin typeface="Cambria Math"/>
                            </a:rPr>
                            <m:t>𝑒</m:t>
                          </m:r>
                        </m:e>
                        <m:sup>
                          <m:r>
                            <a:rPr lang="en-US" b="0" i="1" smtClean="0">
                              <a:latin typeface="Cambria Math"/>
                            </a:rPr>
                            <m:t>𝑏</m:t>
                          </m:r>
                          <m:r>
                            <a:rPr lang="en-US" b="0" i="1" smtClean="0">
                              <a:latin typeface="Cambria Math"/>
                              <a:ea typeface="Cambria Math"/>
                            </a:rPr>
                            <m:t>𝜃</m:t>
                          </m:r>
                        </m:sup>
                      </m:sSup>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𝜃</m:t>
                      </m:r>
                      <m:r>
                        <a:rPr lang="en-US" b="0" i="1" smtClean="0">
                          <a:latin typeface="Cambria Math"/>
                          <a:ea typeface="Cambria Math"/>
                        </a:rPr>
                        <m:t>=</m:t>
                      </m:r>
                      <m:f>
                        <m:fPr>
                          <m:ctrlPr>
                            <a:rPr lang="en-US" b="0" i="1" smtClean="0">
                              <a:latin typeface="Cambria Math"/>
                              <a:ea typeface="Cambria Math"/>
                            </a:rPr>
                          </m:ctrlPr>
                        </m:fPr>
                        <m:num>
                          <m:r>
                            <a:rPr lang="en-US" b="0" i="1" smtClean="0">
                              <a:latin typeface="Cambria Math"/>
                              <a:ea typeface="Cambria Math"/>
                            </a:rPr>
                            <m:t>1</m:t>
                          </m:r>
                        </m:num>
                        <m:den>
                          <m:r>
                            <a:rPr lang="en-US" b="0" i="1" smtClean="0">
                              <a:latin typeface="Cambria Math"/>
                              <a:ea typeface="Cambria Math"/>
                            </a:rPr>
                            <m:t>𝑏</m:t>
                          </m:r>
                        </m:den>
                      </m:f>
                      <m:r>
                        <m:rPr>
                          <m:sty m:val="p"/>
                        </m:rPr>
                        <a:rPr lang="en-US" b="0" i="0" smtClean="0">
                          <a:latin typeface="Cambria Math"/>
                          <a:ea typeface="Cambria Math"/>
                        </a:rPr>
                        <m:t>ln</m:t>
                      </m:r>
                      <m:r>
                        <a:rPr lang="en-US" b="0" i="1" smtClean="0">
                          <a:latin typeface="Cambria Math"/>
                          <a:ea typeface="Cambria Math"/>
                        </a:rPr>
                        <m:t>⁡(</m:t>
                      </m:r>
                      <m:f>
                        <m:fPr>
                          <m:ctrlPr>
                            <a:rPr lang="en-US" b="0" i="1" smtClean="0">
                              <a:latin typeface="Cambria Math"/>
                              <a:ea typeface="Cambria Math"/>
                            </a:rPr>
                          </m:ctrlPr>
                        </m:fPr>
                        <m:num>
                          <m:r>
                            <a:rPr lang="en-US" b="0" i="1" smtClean="0">
                              <a:latin typeface="Cambria Math"/>
                              <a:ea typeface="Cambria Math"/>
                            </a:rPr>
                            <m:t>𝑟</m:t>
                          </m:r>
                        </m:num>
                        <m:den>
                          <m:r>
                            <a:rPr lang="en-US" b="0" i="1" smtClean="0">
                              <a:latin typeface="Cambria Math"/>
                              <a:ea typeface="Cambria Math"/>
                            </a:rPr>
                            <m:t>𝑎</m:t>
                          </m:r>
                        </m:den>
                      </m:f>
                      <m:r>
                        <a:rPr lang="en-US" b="0" i="1" smtClean="0">
                          <a:latin typeface="Cambria Math"/>
                          <a:ea typeface="Cambria Math"/>
                        </a:rPr>
                        <m:t>)</m:t>
                      </m:r>
                    </m:oMath>
                  </m:oMathPara>
                </a14:m>
                <a:endParaRPr lang="en-US" dirty="0" smtClean="0"/>
              </a:p>
              <a:p>
                <a:r>
                  <a:rPr lang="en-US" dirty="0" smtClean="0"/>
                  <a:t>For spiral graphs, use Archimedean to map the same amount of data to the same angle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1067" r="-1255"/>
                </a:stretch>
              </a:blipFill>
            </p:spPr>
            <p:txBody>
              <a:bodyPr/>
              <a:lstStyle/>
              <a:p>
                <a:r>
                  <a:rPr lang="en-US">
                    <a:noFill/>
                  </a:rPr>
                  <a:t> </a:t>
                </a:r>
              </a:p>
            </p:txBody>
          </p:sp>
        </mc:Fallback>
      </mc:AlternateContent>
    </p:spTree>
    <p:extLst>
      <p:ext uri="{BB962C8B-B14F-4D97-AF65-F5344CB8AC3E}">
        <p14:creationId xmlns:p14="http://schemas.microsoft.com/office/powerpoint/2010/main" val="3087056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Graph</a:t>
            </a:r>
            <a:endParaRPr lang="en-US" dirty="0"/>
          </a:p>
        </p:txBody>
      </p:sp>
      <p:sp>
        <p:nvSpPr>
          <p:cNvPr id="3" name="Content Placeholder 2"/>
          <p:cNvSpPr>
            <a:spLocks noGrp="1"/>
          </p:cNvSpPr>
          <p:nvPr>
            <p:ph sz="quarter" idx="1"/>
          </p:nvPr>
        </p:nvSpPr>
        <p:spPr/>
        <p:txBody>
          <a:bodyPr/>
          <a:lstStyle/>
          <a:p>
            <a:endParaRPr lang="en-US" dirty="0"/>
          </a:p>
        </p:txBody>
      </p:sp>
      <p:sp>
        <p:nvSpPr>
          <p:cNvPr id="4" name="TextBox 3"/>
          <p:cNvSpPr txBox="1">
            <a:spLocks noChangeArrowheads="1"/>
          </p:cNvSpPr>
          <p:nvPr/>
        </p:nvSpPr>
        <p:spPr bwMode="auto">
          <a:xfrm>
            <a:off x="427037" y="5918537"/>
            <a:ext cx="84883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r>
              <a:rPr lang="en-US" sz="1000" dirty="0" smtClean="0"/>
              <a:t>1 - John </a:t>
            </a:r>
            <a:r>
              <a:rPr lang="en-US" sz="1000" dirty="0"/>
              <a:t>V. </a:t>
            </a:r>
            <a:r>
              <a:rPr lang="en-US" sz="1000" dirty="0" err="1"/>
              <a:t>Carlis</a:t>
            </a:r>
            <a:r>
              <a:rPr lang="en-US" sz="1000" dirty="0"/>
              <a:t> and Joseph A. </a:t>
            </a:r>
            <a:r>
              <a:rPr lang="en-US" sz="1000" dirty="0" err="1"/>
              <a:t>Konstan</a:t>
            </a:r>
            <a:r>
              <a:rPr lang="en-US" sz="1000" dirty="0"/>
              <a:t>, </a:t>
            </a:r>
            <a:r>
              <a:rPr lang="en-US" sz="1000" i="1" dirty="0"/>
              <a:t>Interactive Visualization of Serial Periodic Data</a:t>
            </a:r>
            <a:r>
              <a:rPr lang="en-US" sz="1000" dirty="0"/>
              <a:t>, Proceedings User Interface Software and Technology (UIST), pp. 29-38, 1998</a:t>
            </a:r>
            <a:endParaRPr lang="en-US" sz="1000" dirty="0" smtClean="0"/>
          </a:p>
          <a:p>
            <a:r>
              <a:rPr lang="en-US" sz="1000" dirty="0" smtClean="0"/>
              <a:t>2 - M. Weber, M. </a:t>
            </a:r>
            <a:r>
              <a:rPr lang="en-US" sz="1000" dirty="0" err="1" smtClean="0"/>
              <a:t>Alexa</a:t>
            </a:r>
            <a:r>
              <a:rPr lang="en-US" sz="1000" dirty="0" smtClean="0"/>
              <a:t>, and W. Mu¨ </a:t>
            </a:r>
            <a:r>
              <a:rPr lang="en-US" sz="1000" dirty="0" err="1" smtClean="0"/>
              <a:t>ller</a:t>
            </a:r>
            <a:r>
              <a:rPr lang="en-US" sz="1000" dirty="0" smtClean="0"/>
              <a:t>, “Visualizing Time-Series on Spirals,” Proceedings of the IEEE Symposium on Information Visualization (</a:t>
            </a:r>
            <a:r>
              <a:rPr lang="en-US" sz="1000" dirty="0" err="1" smtClean="0"/>
              <a:t>InfoVis</a:t>
            </a:r>
            <a:r>
              <a:rPr lang="en-US" sz="1000" dirty="0" smtClean="0"/>
              <a:t> ’01), pp. 7-14, Oct. 2001.</a:t>
            </a:r>
          </a:p>
          <a:p>
            <a:r>
              <a:rPr lang="en-US" sz="1000" dirty="0" smtClean="0"/>
              <a:t>3 - </a:t>
            </a:r>
            <a:r>
              <a:rPr lang="en-US" sz="1000" b="1" dirty="0"/>
              <a:t>Spirals for Periodic </a:t>
            </a:r>
            <a:r>
              <a:rPr lang="en-US" sz="1000" b="1" dirty="0" smtClean="0"/>
              <a:t>Data </a:t>
            </a:r>
            <a:r>
              <a:rPr lang="en-US" sz="1000" i="1" dirty="0" smtClean="0"/>
              <a:t>By </a:t>
            </a:r>
            <a:r>
              <a:rPr lang="en-US" sz="1000" i="1" dirty="0"/>
              <a:t>Robert </a:t>
            </a:r>
            <a:r>
              <a:rPr lang="en-US" sz="1000" i="1" dirty="0" err="1"/>
              <a:t>Kosara</a:t>
            </a:r>
            <a:r>
              <a:rPr lang="en-US" sz="1000" i="1" dirty="0"/>
              <a:t> On August 7, 2011: http://eagereyes.org/techniques/spirals</a:t>
            </a:r>
            <a:endParaRPr lang="en-US" sz="1000" dirty="0"/>
          </a:p>
          <a:p>
            <a:endParaRPr lang="en-US" sz="1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185" y="1600200"/>
            <a:ext cx="3434781"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756" y="1591228"/>
            <a:ext cx="3231444" cy="3285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465200" y="5410200"/>
            <a:ext cx="3604000" cy="369332"/>
          </a:xfrm>
          <a:prstGeom prst="rect">
            <a:avLst/>
          </a:prstGeom>
          <a:noFill/>
        </p:spPr>
        <p:txBody>
          <a:bodyPr wrap="none" rtlCol="0">
            <a:spAutoFit/>
          </a:bodyPr>
          <a:lstStyle/>
          <a:p>
            <a:r>
              <a:rPr lang="en-US" dirty="0" smtClean="0"/>
              <a:t>Number of people born each day in 1978</a:t>
            </a:r>
            <a:endParaRPr lang="en-US" dirty="0"/>
          </a:p>
        </p:txBody>
      </p:sp>
      <p:sp>
        <p:nvSpPr>
          <p:cNvPr id="8" name="TextBox 7"/>
          <p:cNvSpPr txBox="1"/>
          <p:nvPr/>
        </p:nvSpPr>
        <p:spPr>
          <a:xfrm>
            <a:off x="1143000" y="4876800"/>
            <a:ext cx="3048000" cy="369332"/>
          </a:xfrm>
          <a:prstGeom prst="rect">
            <a:avLst/>
          </a:prstGeom>
          <a:noFill/>
        </p:spPr>
        <p:txBody>
          <a:bodyPr wrap="square" rtlCol="0">
            <a:spAutoFit/>
          </a:bodyPr>
          <a:lstStyle/>
          <a:p>
            <a:pPr algn="ctr"/>
            <a:r>
              <a:rPr lang="en-US" dirty="0" smtClean="0"/>
              <a:t>9 Day Spiral</a:t>
            </a:r>
            <a:endParaRPr lang="en-US" dirty="0"/>
          </a:p>
        </p:txBody>
      </p:sp>
      <p:sp>
        <p:nvSpPr>
          <p:cNvPr id="9" name="TextBox 8"/>
          <p:cNvSpPr txBox="1"/>
          <p:nvPr/>
        </p:nvSpPr>
        <p:spPr>
          <a:xfrm>
            <a:off x="4876800" y="4876800"/>
            <a:ext cx="3048000" cy="369332"/>
          </a:xfrm>
          <a:prstGeom prst="rect">
            <a:avLst/>
          </a:prstGeom>
          <a:noFill/>
        </p:spPr>
        <p:txBody>
          <a:bodyPr wrap="square" rtlCol="0">
            <a:spAutoFit/>
          </a:bodyPr>
          <a:lstStyle/>
          <a:p>
            <a:pPr algn="ctr"/>
            <a:r>
              <a:rPr lang="en-US" dirty="0" smtClean="0"/>
              <a:t>7 Day Spiral</a:t>
            </a:r>
            <a:endParaRPr lang="en-US" dirty="0"/>
          </a:p>
        </p:txBody>
      </p:sp>
    </p:spTree>
    <p:extLst>
      <p:ext uri="{BB962C8B-B14F-4D97-AF65-F5344CB8AC3E}">
        <p14:creationId xmlns:p14="http://schemas.microsoft.com/office/powerpoint/2010/main" val="736556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Based Visualization</a:t>
            </a:r>
            <a:endParaRPr lang="en-US" dirty="0"/>
          </a:p>
        </p:txBody>
      </p:sp>
      <p:sp>
        <p:nvSpPr>
          <p:cNvPr id="3" name="Content Placeholder 2"/>
          <p:cNvSpPr>
            <a:spLocks noGrp="1"/>
          </p:cNvSpPr>
          <p:nvPr>
            <p:ph sz="quarter"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413" y="1652588"/>
            <a:ext cx="5919787" cy="435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a:spLocks noChangeArrowheads="1"/>
          </p:cNvSpPr>
          <p:nvPr/>
        </p:nvSpPr>
        <p:spPr bwMode="auto">
          <a:xfrm>
            <a:off x="457200" y="6324600"/>
            <a:ext cx="8037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1200" dirty="0" smtClean="0"/>
              <a:t>1 </a:t>
            </a:r>
            <a:r>
              <a:rPr lang="en-US" sz="1200" dirty="0"/>
              <a:t>– J. J. Van </a:t>
            </a:r>
            <a:r>
              <a:rPr lang="en-US" sz="1200" dirty="0" err="1"/>
              <a:t>Wijk</a:t>
            </a:r>
            <a:r>
              <a:rPr lang="en-US" sz="1200" dirty="0"/>
              <a:t> and E. R. Van </a:t>
            </a:r>
            <a:r>
              <a:rPr lang="en-US" sz="1200" dirty="0" err="1"/>
              <a:t>Selow</a:t>
            </a:r>
            <a:r>
              <a:rPr lang="en-US" sz="1200" dirty="0"/>
              <a:t>.  </a:t>
            </a:r>
            <a:r>
              <a:rPr lang="en-US" sz="1200" i="1" dirty="0"/>
              <a:t>Cluster and calendar based visualization of time series data</a:t>
            </a:r>
            <a:r>
              <a:rPr lang="en-US" sz="1200" dirty="0"/>
              <a:t>. Proceedings of the 1999 IEEE Symposium on Information Visualization, 1999</a:t>
            </a:r>
            <a:r>
              <a:rPr lang="en-US" sz="1000" dirty="0"/>
              <a:t>.</a:t>
            </a:r>
          </a:p>
        </p:txBody>
      </p:sp>
    </p:spTree>
    <p:extLst>
      <p:ext uri="{BB962C8B-B14F-4D97-AF65-F5344CB8AC3E}">
        <p14:creationId xmlns:p14="http://schemas.microsoft.com/office/powerpoint/2010/main" val="308184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Based Visualization</a:t>
            </a:r>
            <a:endParaRPr lang="en-US" dirty="0"/>
          </a:p>
        </p:txBody>
      </p:sp>
      <p:sp>
        <p:nvSpPr>
          <p:cNvPr id="4" name="Rectangle 3"/>
          <p:cNvSpPr/>
          <p:nvPr/>
        </p:nvSpPr>
        <p:spPr>
          <a:xfrm>
            <a:off x="7162800" y="5254823"/>
            <a:ext cx="304800" cy="6096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705600" y="5254823"/>
            <a:ext cx="304800" cy="1524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50169" y="5254823"/>
            <a:ext cx="304800" cy="3048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792969" y="5254823"/>
            <a:ext cx="304800" cy="2286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57035" y="5254823"/>
            <a:ext cx="304800" cy="4572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21101" y="5254823"/>
            <a:ext cx="304800" cy="5334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85167" y="5254823"/>
            <a:ext cx="304800" cy="3048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038600" y="5254823"/>
            <a:ext cx="304800" cy="3048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81400" y="5254823"/>
            <a:ext cx="304800" cy="3048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124200" y="5254823"/>
            <a:ext cx="304800" cy="1524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667000" y="5254823"/>
            <a:ext cx="304800" cy="1524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09800" y="5254823"/>
            <a:ext cx="304800" cy="4572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741967" y="5254823"/>
            <a:ext cx="304800" cy="6858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95400" y="5254823"/>
            <a:ext cx="304800" cy="8382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543800" y="4873823"/>
            <a:ext cx="685800" cy="3048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543800" y="4648200"/>
            <a:ext cx="990600" cy="3048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543800" y="3959423"/>
            <a:ext cx="76200" cy="3048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543800" y="3502223"/>
            <a:ext cx="762000" cy="3048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543800" y="3045023"/>
            <a:ext cx="609600" cy="3048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543800" y="2587823"/>
            <a:ext cx="152400" cy="3048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543800" y="2130623"/>
            <a:ext cx="685800" cy="3048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543800" y="1673423"/>
            <a:ext cx="457200" cy="3048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143000" y="1597223"/>
            <a:ext cx="6400800" cy="3657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234509" y="1216223"/>
            <a:ext cx="6378669" cy="369332"/>
          </a:xfrm>
          <a:prstGeom prst="rect">
            <a:avLst/>
          </a:prstGeom>
          <a:noFill/>
        </p:spPr>
        <p:txBody>
          <a:bodyPr wrap="none" rtlCol="0">
            <a:spAutoFit/>
          </a:bodyPr>
          <a:lstStyle/>
          <a:p>
            <a:r>
              <a:rPr lang="en-US" dirty="0" smtClean="0"/>
              <a:t>Su     M      T     W     </a:t>
            </a:r>
            <a:r>
              <a:rPr lang="en-US" dirty="0" err="1" smtClean="0"/>
              <a:t>Th</a:t>
            </a:r>
            <a:r>
              <a:rPr lang="en-US" dirty="0" smtClean="0"/>
              <a:t>      F     Sa    Su    M      T      W    </a:t>
            </a:r>
            <a:r>
              <a:rPr lang="en-US" dirty="0" err="1" smtClean="0"/>
              <a:t>Th</a:t>
            </a:r>
            <a:r>
              <a:rPr lang="en-US" dirty="0" smtClean="0"/>
              <a:t>      F     Sa</a:t>
            </a:r>
            <a:endParaRPr lang="en-US" dirty="0"/>
          </a:p>
        </p:txBody>
      </p:sp>
      <p:sp>
        <p:nvSpPr>
          <p:cNvPr id="28" name="Oval 27"/>
          <p:cNvSpPr/>
          <p:nvPr/>
        </p:nvSpPr>
        <p:spPr>
          <a:xfrm>
            <a:off x="1295400" y="16734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9" name="Oval 28"/>
          <p:cNvSpPr/>
          <p:nvPr/>
        </p:nvSpPr>
        <p:spPr>
          <a:xfrm>
            <a:off x="1752600" y="16734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0" name="Oval 29"/>
          <p:cNvSpPr/>
          <p:nvPr/>
        </p:nvSpPr>
        <p:spPr>
          <a:xfrm>
            <a:off x="2209800" y="16734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1" name="Oval 30"/>
          <p:cNvSpPr/>
          <p:nvPr/>
        </p:nvSpPr>
        <p:spPr>
          <a:xfrm>
            <a:off x="2667000" y="16734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32" name="Oval 31"/>
          <p:cNvSpPr/>
          <p:nvPr/>
        </p:nvSpPr>
        <p:spPr>
          <a:xfrm>
            <a:off x="3124200" y="16734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3" name="Oval 32"/>
          <p:cNvSpPr/>
          <p:nvPr/>
        </p:nvSpPr>
        <p:spPr>
          <a:xfrm>
            <a:off x="3581400" y="16734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34" name="Oval 33"/>
          <p:cNvSpPr/>
          <p:nvPr/>
        </p:nvSpPr>
        <p:spPr>
          <a:xfrm>
            <a:off x="4038600" y="16734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35" name="Oval 34"/>
          <p:cNvSpPr/>
          <p:nvPr/>
        </p:nvSpPr>
        <p:spPr>
          <a:xfrm>
            <a:off x="4483398" y="16734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6" name="Oval 35"/>
          <p:cNvSpPr/>
          <p:nvPr/>
        </p:nvSpPr>
        <p:spPr>
          <a:xfrm>
            <a:off x="4898066" y="16734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7" name="Oval 36"/>
          <p:cNvSpPr/>
          <p:nvPr/>
        </p:nvSpPr>
        <p:spPr>
          <a:xfrm>
            <a:off x="5334000" y="16734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8" name="Oval 37"/>
          <p:cNvSpPr/>
          <p:nvPr/>
        </p:nvSpPr>
        <p:spPr>
          <a:xfrm>
            <a:off x="5791200" y="16734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39" name="Oval 38"/>
          <p:cNvSpPr/>
          <p:nvPr/>
        </p:nvSpPr>
        <p:spPr>
          <a:xfrm>
            <a:off x="6248400" y="16734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0" name="Oval 39"/>
          <p:cNvSpPr/>
          <p:nvPr/>
        </p:nvSpPr>
        <p:spPr>
          <a:xfrm>
            <a:off x="6705600" y="16734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Oval 40"/>
          <p:cNvSpPr/>
          <p:nvPr/>
        </p:nvSpPr>
        <p:spPr>
          <a:xfrm>
            <a:off x="7162800" y="1673423"/>
            <a:ext cx="304800" cy="304800"/>
          </a:xfrm>
          <a:prstGeom prst="ellipse">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42" name="Oval 41"/>
          <p:cNvSpPr/>
          <p:nvPr/>
        </p:nvSpPr>
        <p:spPr>
          <a:xfrm>
            <a:off x="1295400" y="2130623"/>
            <a:ext cx="304800" cy="304800"/>
          </a:xfrm>
          <a:prstGeom prst="ellipse">
            <a:avLst/>
          </a:prstGeom>
          <a:solidFill>
            <a:srgbClr val="54278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9</a:t>
            </a:r>
            <a:endParaRPr lang="en-US" dirty="0">
              <a:solidFill>
                <a:schemeClr val="bg1"/>
              </a:solidFill>
            </a:endParaRPr>
          </a:p>
        </p:txBody>
      </p:sp>
      <p:sp>
        <p:nvSpPr>
          <p:cNvPr id="43" name="Oval 42"/>
          <p:cNvSpPr/>
          <p:nvPr/>
        </p:nvSpPr>
        <p:spPr>
          <a:xfrm>
            <a:off x="1752600" y="2130623"/>
            <a:ext cx="304800" cy="304800"/>
          </a:xfrm>
          <a:prstGeom prst="ellipse">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44" name="Oval 43"/>
          <p:cNvSpPr/>
          <p:nvPr/>
        </p:nvSpPr>
        <p:spPr>
          <a:xfrm>
            <a:off x="2209800" y="21306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5" name="Oval 44"/>
          <p:cNvSpPr/>
          <p:nvPr/>
        </p:nvSpPr>
        <p:spPr>
          <a:xfrm>
            <a:off x="2667000" y="21306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Oval 45"/>
          <p:cNvSpPr/>
          <p:nvPr/>
        </p:nvSpPr>
        <p:spPr>
          <a:xfrm>
            <a:off x="3124200" y="21306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Oval 46"/>
          <p:cNvSpPr/>
          <p:nvPr/>
        </p:nvSpPr>
        <p:spPr>
          <a:xfrm>
            <a:off x="3581400" y="21306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Oval 47"/>
          <p:cNvSpPr/>
          <p:nvPr/>
        </p:nvSpPr>
        <p:spPr>
          <a:xfrm>
            <a:off x="4038600" y="21306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9" name="Oval 48"/>
          <p:cNvSpPr/>
          <p:nvPr/>
        </p:nvSpPr>
        <p:spPr>
          <a:xfrm>
            <a:off x="4483398" y="21306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0" name="Oval 49"/>
          <p:cNvSpPr/>
          <p:nvPr/>
        </p:nvSpPr>
        <p:spPr>
          <a:xfrm>
            <a:off x="4898066" y="2130623"/>
            <a:ext cx="304800" cy="304800"/>
          </a:xfrm>
          <a:prstGeom prst="ellipse">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1" name="Oval 50"/>
          <p:cNvSpPr/>
          <p:nvPr/>
        </p:nvSpPr>
        <p:spPr>
          <a:xfrm>
            <a:off x="5334000" y="21306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2" name="Oval 51"/>
          <p:cNvSpPr/>
          <p:nvPr/>
        </p:nvSpPr>
        <p:spPr>
          <a:xfrm>
            <a:off x="5791200" y="21306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3" name="Oval 52"/>
          <p:cNvSpPr/>
          <p:nvPr/>
        </p:nvSpPr>
        <p:spPr>
          <a:xfrm>
            <a:off x="6248400" y="21306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4" name="Oval 53"/>
          <p:cNvSpPr/>
          <p:nvPr/>
        </p:nvSpPr>
        <p:spPr>
          <a:xfrm>
            <a:off x="6705600" y="21306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5" name="Oval 54"/>
          <p:cNvSpPr/>
          <p:nvPr/>
        </p:nvSpPr>
        <p:spPr>
          <a:xfrm>
            <a:off x="7162800" y="2130623"/>
            <a:ext cx="304800" cy="304800"/>
          </a:xfrm>
          <a:prstGeom prst="ellipse">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6" name="Oval 55"/>
          <p:cNvSpPr/>
          <p:nvPr/>
        </p:nvSpPr>
        <p:spPr>
          <a:xfrm>
            <a:off x="1295400" y="25878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7" name="Oval 56"/>
          <p:cNvSpPr/>
          <p:nvPr/>
        </p:nvSpPr>
        <p:spPr>
          <a:xfrm>
            <a:off x="1752600" y="25878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8" name="Oval 57"/>
          <p:cNvSpPr/>
          <p:nvPr/>
        </p:nvSpPr>
        <p:spPr>
          <a:xfrm>
            <a:off x="2209800" y="25878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9" name="Oval 58"/>
          <p:cNvSpPr/>
          <p:nvPr/>
        </p:nvSpPr>
        <p:spPr>
          <a:xfrm>
            <a:off x="2667000" y="25878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Oval 59"/>
          <p:cNvSpPr/>
          <p:nvPr/>
        </p:nvSpPr>
        <p:spPr>
          <a:xfrm>
            <a:off x="3124200" y="25878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1" name="Oval 60"/>
          <p:cNvSpPr/>
          <p:nvPr/>
        </p:nvSpPr>
        <p:spPr>
          <a:xfrm>
            <a:off x="3581400" y="25878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2" name="Oval 61"/>
          <p:cNvSpPr/>
          <p:nvPr/>
        </p:nvSpPr>
        <p:spPr>
          <a:xfrm>
            <a:off x="4038600" y="25878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63" name="Oval 62"/>
          <p:cNvSpPr/>
          <p:nvPr/>
        </p:nvSpPr>
        <p:spPr>
          <a:xfrm>
            <a:off x="4483398" y="25878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4" name="Oval 63"/>
          <p:cNvSpPr/>
          <p:nvPr/>
        </p:nvSpPr>
        <p:spPr>
          <a:xfrm>
            <a:off x="4898066" y="25878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65" name="Oval 64"/>
          <p:cNvSpPr/>
          <p:nvPr/>
        </p:nvSpPr>
        <p:spPr>
          <a:xfrm>
            <a:off x="5334000" y="25878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6" name="Oval 65"/>
          <p:cNvSpPr/>
          <p:nvPr/>
        </p:nvSpPr>
        <p:spPr>
          <a:xfrm>
            <a:off x="5791200" y="25878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67" name="Oval 66"/>
          <p:cNvSpPr/>
          <p:nvPr/>
        </p:nvSpPr>
        <p:spPr>
          <a:xfrm>
            <a:off x="6248400" y="25878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68" name="Oval 67"/>
          <p:cNvSpPr/>
          <p:nvPr/>
        </p:nvSpPr>
        <p:spPr>
          <a:xfrm>
            <a:off x="6705600" y="25878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69" name="Oval 68"/>
          <p:cNvSpPr/>
          <p:nvPr/>
        </p:nvSpPr>
        <p:spPr>
          <a:xfrm>
            <a:off x="7162800" y="25878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0" name="Oval 69"/>
          <p:cNvSpPr/>
          <p:nvPr/>
        </p:nvSpPr>
        <p:spPr>
          <a:xfrm>
            <a:off x="1295400" y="3045023"/>
            <a:ext cx="304800" cy="304800"/>
          </a:xfrm>
          <a:prstGeom prst="ellipse">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1" name="Oval 70"/>
          <p:cNvSpPr/>
          <p:nvPr/>
        </p:nvSpPr>
        <p:spPr>
          <a:xfrm>
            <a:off x="1752600" y="30450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2" name="Oval 71"/>
          <p:cNvSpPr/>
          <p:nvPr/>
        </p:nvSpPr>
        <p:spPr>
          <a:xfrm>
            <a:off x="2209800" y="30450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3" name="Oval 72"/>
          <p:cNvSpPr/>
          <p:nvPr/>
        </p:nvSpPr>
        <p:spPr>
          <a:xfrm>
            <a:off x="2667000" y="30450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4" name="Oval 73"/>
          <p:cNvSpPr/>
          <p:nvPr/>
        </p:nvSpPr>
        <p:spPr>
          <a:xfrm>
            <a:off x="3124200" y="30450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5" name="Oval 74"/>
          <p:cNvSpPr/>
          <p:nvPr/>
        </p:nvSpPr>
        <p:spPr>
          <a:xfrm>
            <a:off x="3581400" y="30450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6" name="Oval 75"/>
          <p:cNvSpPr/>
          <p:nvPr/>
        </p:nvSpPr>
        <p:spPr>
          <a:xfrm>
            <a:off x="4038600" y="30450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7" name="Oval 76"/>
          <p:cNvSpPr/>
          <p:nvPr/>
        </p:nvSpPr>
        <p:spPr>
          <a:xfrm>
            <a:off x="4483398" y="30450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8" name="Oval 77"/>
          <p:cNvSpPr/>
          <p:nvPr/>
        </p:nvSpPr>
        <p:spPr>
          <a:xfrm>
            <a:off x="4898066" y="30450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9" name="Oval 78"/>
          <p:cNvSpPr/>
          <p:nvPr/>
        </p:nvSpPr>
        <p:spPr>
          <a:xfrm>
            <a:off x="5334000" y="30450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0" name="Oval 79"/>
          <p:cNvSpPr/>
          <p:nvPr/>
        </p:nvSpPr>
        <p:spPr>
          <a:xfrm>
            <a:off x="5791200" y="30450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Oval 80"/>
          <p:cNvSpPr/>
          <p:nvPr/>
        </p:nvSpPr>
        <p:spPr>
          <a:xfrm>
            <a:off x="6248400" y="30450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2" name="Oval 81"/>
          <p:cNvSpPr/>
          <p:nvPr/>
        </p:nvSpPr>
        <p:spPr>
          <a:xfrm>
            <a:off x="6705600" y="30450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3" name="Oval 82"/>
          <p:cNvSpPr/>
          <p:nvPr/>
        </p:nvSpPr>
        <p:spPr>
          <a:xfrm>
            <a:off x="7162800" y="3045023"/>
            <a:ext cx="304800" cy="304800"/>
          </a:xfrm>
          <a:prstGeom prst="ellipse">
            <a:avLst/>
          </a:prstGeom>
          <a:solidFill>
            <a:srgbClr val="756BB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84" name="Oval 83"/>
          <p:cNvSpPr/>
          <p:nvPr/>
        </p:nvSpPr>
        <p:spPr>
          <a:xfrm>
            <a:off x="1295400" y="35022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5" name="Oval 84"/>
          <p:cNvSpPr/>
          <p:nvPr/>
        </p:nvSpPr>
        <p:spPr>
          <a:xfrm>
            <a:off x="1752600" y="3502223"/>
            <a:ext cx="304800" cy="304800"/>
          </a:xfrm>
          <a:prstGeom prst="ellipse">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86" name="Oval 85"/>
          <p:cNvSpPr/>
          <p:nvPr/>
        </p:nvSpPr>
        <p:spPr>
          <a:xfrm>
            <a:off x="2209800" y="3502223"/>
            <a:ext cx="304800" cy="304800"/>
          </a:xfrm>
          <a:prstGeom prst="ellipse">
            <a:avLst/>
          </a:prstGeom>
          <a:solidFill>
            <a:srgbClr val="756BB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87" name="Oval 86"/>
          <p:cNvSpPr/>
          <p:nvPr/>
        </p:nvSpPr>
        <p:spPr>
          <a:xfrm>
            <a:off x="2667000" y="35022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8" name="Oval 87"/>
          <p:cNvSpPr/>
          <p:nvPr/>
        </p:nvSpPr>
        <p:spPr>
          <a:xfrm>
            <a:off x="3124200" y="35022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9" name="Oval 88"/>
          <p:cNvSpPr/>
          <p:nvPr/>
        </p:nvSpPr>
        <p:spPr>
          <a:xfrm>
            <a:off x="3581400" y="35022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90" name="Oval 89"/>
          <p:cNvSpPr/>
          <p:nvPr/>
        </p:nvSpPr>
        <p:spPr>
          <a:xfrm>
            <a:off x="4038600" y="35022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1" name="Oval 90"/>
          <p:cNvSpPr/>
          <p:nvPr/>
        </p:nvSpPr>
        <p:spPr>
          <a:xfrm>
            <a:off x="4483398" y="35022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92" name="Oval 91"/>
          <p:cNvSpPr/>
          <p:nvPr/>
        </p:nvSpPr>
        <p:spPr>
          <a:xfrm>
            <a:off x="4898066" y="3502223"/>
            <a:ext cx="304800" cy="304800"/>
          </a:xfrm>
          <a:prstGeom prst="ellipse">
            <a:avLst/>
          </a:prstGeom>
          <a:solidFill>
            <a:srgbClr val="756BB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93" name="Oval 92"/>
          <p:cNvSpPr/>
          <p:nvPr/>
        </p:nvSpPr>
        <p:spPr>
          <a:xfrm>
            <a:off x="5334000" y="35022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94" name="Oval 93"/>
          <p:cNvSpPr/>
          <p:nvPr/>
        </p:nvSpPr>
        <p:spPr>
          <a:xfrm>
            <a:off x="5791200" y="35022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95" name="Oval 94"/>
          <p:cNvSpPr/>
          <p:nvPr/>
        </p:nvSpPr>
        <p:spPr>
          <a:xfrm>
            <a:off x="6248400" y="35022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6" name="Oval 95"/>
          <p:cNvSpPr/>
          <p:nvPr/>
        </p:nvSpPr>
        <p:spPr>
          <a:xfrm>
            <a:off x="6705600" y="35022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97" name="Oval 96"/>
          <p:cNvSpPr/>
          <p:nvPr/>
        </p:nvSpPr>
        <p:spPr>
          <a:xfrm>
            <a:off x="7162800" y="35022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8" name="Oval 97"/>
          <p:cNvSpPr/>
          <p:nvPr/>
        </p:nvSpPr>
        <p:spPr>
          <a:xfrm>
            <a:off x="1295400" y="39594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99" name="Oval 98"/>
          <p:cNvSpPr/>
          <p:nvPr/>
        </p:nvSpPr>
        <p:spPr>
          <a:xfrm>
            <a:off x="1752600" y="39594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00" name="Oval 99"/>
          <p:cNvSpPr/>
          <p:nvPr/>
        </p:nvSpPr>
        <p:spPr>
          <a:xfrm>
            <a:off x="2209800" y="39594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01" name="Oval 100"/>
          <p:cNvSpPr/>
          <p:nvPr/>
        </p:nvSpPr>
        <p:spPr>
          <a:xfrm>
            <a:off x="2667000" y="39594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02" name="Oval 101"/>
          <p:cNvSpPr/>
          <p:nvPr/>
        </p:nvSpPr>
        <p:spPr>
          <a:xfrm>
            <a:off x="3124200" y="39594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03" name="Oval 102"/>
          <p:cNvSpPr/>
          <p:nvPr/>
        </p:nvSpPr>
        <p:spPr>
          <a:xfrm>
            <a:off x="3581400" y="39594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04" name="Oval 103"/>
          <p:cNvSpPr/>
          <p:nvPr/>
        </p:nvSpPr>
        <p:spPr>
          <a:xfrm>
            <a:off x="4038600" y="39594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5" name="Oval 104"/>
          <p:cNvSpPr/>
          <p:nvPr/>
        </p:nvSpPr>
        <p:spPr>
          <a:xfrm>
            <a:off x="4483398" y="39594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06" name="Oval 105"/>
          <p:cNvSpPr/>
          <p:nvPr/>
        </p:nvSpPr>
        <p:spPr>
          <a:xfrm>
            <a:off x="4898066" y="39594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07" name="Oval 106"/>
          <p:cNvSpPr/>
          <p:nvPr/>
        </p:nvSpPr>
        <p:spPr>
          <a:xfrm>
            <a:off x="5334000" y="3959423"/>
            <a:ext cx="304800" cy="304800"/>
          </a:xfrm>
          <a:prstGeom prst="ellipse">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08" name="Oval 107"/>
          <p:cNvSpPr/>
          <p:nvPr/>
        </p:nvSpPr>
        <p:spPr>
          <a:xfrm>
            <a:off x="5791200" y="39594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9" name="Oval 108"/>
          <p:cNvSpPr/>
          <p:nvPr/>
        </p:nvSpPr>
        <p:spPr>
          <a:xfrm>
            <a:off x="6248400" y="39594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10" name="Oval 109"/>
          <p:cNvSpPr/>
          <p:nvPr/>
        </p:nvSpPr>
        <p:spPr>
          <a:xfrm>
            <a:off x="6705600" y="39594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11" name="Oval 110"/>
          <p:cNvSpPr/>
          <p:nvPr/>
        </p:nvSpPr>
        <p:spPr>
          <a:xfrm>
            <a:off x="7162800" y="39594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12" name="Oval 111"/>
          <p:cNvSpPr/>
          <p:nvPr/>
        </p:nvSpPr>
        <p:spPr>
          <a:xfrm>
            <a:off x="1295400" y="4416623"/>
            <a:ext cx="304800" cy="304800"/>
          </a:xfrm>
          <a:prstGeom prst="ellipse">
            <a:avLst/>
          </a:prstGeom>
          <a:solidFill>
            <a:srgbClr val="54278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9</a:t>
            </a:r>
            <a:endParaRPr lang="en-US" dirty="0">
              <a:solidFill>
                <a:schemeClr val="bg1"/>
              </a:solidFill>
            </a:endParaRPr>
          </a:p>
        </p:txBody>
      </p:sp>
      <p:sp>
        <p:nvSpPr>
          <p:cNvPr id="113" name="Oval 112"/>
          <p:cNvSpPr/>
          <p:nvPr/>
        </p:nvSpPr>
        <p:spPr>
          <a:xfrm>
            <a:off x="1752600" y="4416623"/>
            <a:ext cx="304800" cy="304800"/>
          </a:xfrm>
          <a:prstGeom prst="ellipse">
            <a:avLst/>
          </a:prstGeom>
          <a:solidFill>
            <a:srgbClr val="54278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9</a:t>
            </a:r>
            <a:endParaRPr lang="en-US" dirty="0">
              <a:solidFill>
                <a:schemeClr val="bg1"/>
              </a:solidFill>
            </a:endParaRPr>
          </a:p>
        </p:txBody>
      </p:sp>
      <p:sp>
        <p:nvSpPr>
          <p:cNvPr id="114" name="Oval 113"/>
          <p:cNvSpPr/>
          <p:nvPr/>
        </p:nvSpPr>
        <p:spPr>
          <a:xfrm>
            <a:off x="2209800" y="44166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15" name="Oval 114"/>
          <p:cNvSpPr/>
          <p:nvPr/>
        </p:nvSpPr>
        <p:spPr>
          <a:xfrm>
            <a:off x="2667000" y="44166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6" name="Oval 115"/>
          <p:cNvSpPr/>
          <p:nvPr/>
        </p:nvSpPr>
        <p:spPr>
          <a:xfrm>
            <a:off x="3124200" y="44166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7" name="Oval 116"/>
          <p:cNvSpPr/>
          <p:nvPr/>
        </p:nvSpPr>
        <p:spPr>
          <a:xfrm>
            <a:off x="3581400" y="44166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8" name="Oval 117"/>
          <p:cNvSpPr/>
          <p:nvPr/>
        </p:nvSpPr>
        <p:spPr>
          <a:xfrm>
            <a:off x="4038600" y="44166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9" name="Oval 118"/>
          <p:cNvSpPr/>
          <p:nvPr/>
        </p:nvSpPr>
        <p:spPr>
          <a:xfrm>
            <a:off x="4483398" y="4416623"/>
            <a:ext cx="304800" cy="304800"/>
          </a:xfrm>
          <a:prstGeom prst="ellipse">
            <a:avLst/>
          </a:prstGeom>
          <a:solidFill>
            <a:srgbClr val="756BB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120" name="Oval 119"/>
          <p:cNvSpPr/>
          <p:nvPr/>
        </p:nvSpPr>
        <p:spPr>
          <a:xfrm>
            <a:off x="4898066" y="4416623"/>
            <a:ext cx="304800" cy="304800"/>
          </a:xfrm>
          <a:prstGeom prst="ellipse">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21" name="Oval 120"/>
          <p:cNvSpPr/>
          <p:nvPr/>
        </p:nvSpPr>
        <p:spPr>
          <a:xfrm>
            <a:off x="5334000" y="44166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22" name="Oval 121"/>
          <p:cNvSpPr/>
          <p:nvPr/>
        </p:nvSpPr>
        <p:spPr>
          <a:xfrm>
            <a:off x="5791200" y="44166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23" name="Oval 122"/>
          <p:cNvSpPr/>
          <p:nvPr/>
        </p:nvSpPr>
        <p:spPr>
          <a:xfrm>
            <a:off x="6248400" y="44166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24" name="Oval 123"/>
          <p:cNvSpPr/>
          <p:nvPr/>
        </p:nvSpPr>
        <p:spPr>
          <a:xfrm>
            <a:off x="6705600" y="44166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25" name="Oval 124"/>
          <p:cNvSpPr/>
          <p:nvPr/>
        </p:nvSpPr>
        <p:spPr>
          <a:xfrm>
            <a:off x="7162800" y="44166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26" name="Oval 125"/>
          <p:cNvSpPr/>
          <p:nvPr/>
        </p:nvSpPr>
        <p:spPr>
          <a:xfrm>
            <a:off x="1295400" y="4873823"/>
            <a:ext cx="304800" cy="304800"/>
          </a:xfrm>
          <a:prstGeom prst="ellipse">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127" name="Oval 126"/>
          <p:cNvSpPr/>
          <p:nvPr/>
        </p:nvSpPr>
        <p:spPr>
          <a:xfrm>
            <a:off x="1752600" y="48738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28" name="Oval 127"/>
          <p:cNvSpPr/>
          <p:nvPr/>
        </p:nvSpPr>
        <p:spPr>
          <a:xfrm>
            <a:off x="2209800" y="48738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29" name="Oval 128"/>
          <p:cNvSpPr/>
          <p:nvPr/>
        </p:nvSpPr>
        <p:spPr>
          <a:xfrm>
            <a:off x="2667000" y="48738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30" name="Oval 129"/>
          <p:cNvSpPr/>
          <p:nvPr/>
        </p:nvSpPr>
        <p:spPr>
          <a:xfrm>
            <a:off x="3124200" y="48738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31" name="Oval 130"/>
          <p:cNvSpPr/>
          <p:nvPr/>
        </p:nvSpPr>
        <p:spPr>
          <a:xfrm>
            <a:off x="3581400" y="48738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32" name="Oval 131"/>
          <p:cNvSpPr/>
          <p:nvPr/>
        </p:nvSpPr>
        <p:spPr>
          <a:xfrm>
            <a:off x="4038600" y="48738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33" name="Oval 132"/>
          <p:cNvSpPr/>
          <p:nvPr/>
        </p:nvSpPr>
        <p:spPr>
          <a:xfrm>
            <a:off x="4483398" y="4873823"/>
            <a:ext cx="304800" cy="304800"/>
          </a:xfrm>
          <a:prstGeom prst="ellipse">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34" name="Oval 133"/>
          <p:cNvSpPr/>
          <p:nvPr/>
        </p:nvSpPr>
        <p:spPr>
          <a:xfrm>
            <a:off x="4898066" y="48738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35" name="Oval 134"/>
          <p:cNvSpPr/>
          <p:nvPr/>
        </p:nvSpPr>
        <p:spPr>
          <a:xfrm>
            <a:off x="5334000" y="4873823"/>
            <a:ext cx="304800" cy="304800"/>
          </a:xfrm>
          <a:prstGeom prst="ellipse">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36" name="Oval 135"/>
          <p:cNvSpPr/>
          <p:nvPr/>
        </p:nvSpPr>
        <p:spPr>
          <a:xfrm>
            <a:off x="5791200" y="48738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37" name="Oval 136"/>
          <p:cNvSpPr/>
          <p:nvPr/>
        </p:nvSpPr>
        <p:spPr>
          <a:xfrm>
            <a:off x="6248400" y="48738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38" name="Oval 137"/>
          <p:cNvSpPr/>
          <p:nvPr/>
        </p:nvSpPr>
        <p:spPr>
          <a:xfrm>
            <a:off x="6705600" y="48738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39" name="Oval 138"/>
          <p:cNvSpPr/>
          <p:nvPr/>
        </p:nvSpPr>
        <p:spPr>
          <a:xfrm>
            <a:off x="7162800" y="4873823"/>
            <a:ext cx="304800" cy="304800"/>
          </a:xfrm>
          <a:prstGeom prst="ellipse">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0" name="Rectangle 139"/>
          <p:cNvSpPr/>
          <p:nvPr/>
        </p:nvSpPr>
        <p:spPr>
          <a:xfrm>
            <a:off x="3124200" y="5864423"/>
            <a:ext cx="304800" cy="304800"/>
          </a:xfrm>
          <a:prstGeom prst="rect">
            <a:avLst/>
          </a:prstGeom>
          <a:solidFill>
            <a:srgbClr val="F2F0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3429000" y="5864423"/>
            <a:ext cx="304800" cy="304800"/>
          </a:xfrm>
          <a:prstGeom prst="rect">
            <a:avLst/>
          </a:prstGeom>
          <a:solidFill>
            <a:srgbClr val="CBC9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3733800" y="5864423"/>
            <a:ext cx="304800" cy="304800"/>
          </a:xfrm>
          <a:prstGeom prst="rect">
            <a:avLst/>
          </a:prstGeom>
          <a:solidFill>
            <a:srgbClr val="9E9AC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4038600" y="5864423"/>
            <a:ext cx="304800" cy="304800"/>
          </a:xfrm>
          <a:prstGeom prst="rect">
            <a:avLst/>
          </a:prstGeom>
          <a:solidFill>
            <a:srgbClr val="756BB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4343400" y="5864423"/>
            <a:ext cx="304800" cy="304800"/>
          </a:xfrm>
          <a:prstGeom prst="rect">
            <a:avLst/>
          </a:prstGeom>
          <a:solidFill>
            <a:srgbClr val="54278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p:cNvSpPr txBox="1"/>
          <p:nvPr/>
        </p:nvSpPr>
        <p:spPr>
          <a:xfrm>
            <a:off x="2971800" y="6169223"/>
            <a:ext cx="1906291" cy="307777"/>
          </a:xfrm>
          <a:prstGeom prst="rect">
            <a:avLst/>
          </a:prstGeom>
          <a:noFill/>
        </p:spPr>
        <p:txBody>
          <a:bodyPr wrap="none" rtlCol="0">
            <a:spAutoFit/>
          </a:bodyPr>
          <a:lstStyle/>
          <a:p>
            <a:r>
              <a:rPr lang="en-US" sz="1400" dirty="0" smtClean="0"/>
              <a:t>0      2     4      6     8    10</a:t>
            </a:r>
            <a:endParaRPr lang="en-US" sz="1400" dirty="0"/>
          </a:p>
        </p:txBody>
      </p:sp>
      <p:cxnSp>
        <p:nvCxnSpPr>
          <p:cNvPr id="146" name="Straight Connector 145"/>
          <p:cNvCxnSpPr/>
          <p:nvPr/>
        </p:nvCxnSpPr>
        <p:spPr>
          <a:xfrm rot="5400000">
            <a:off x="3086100" y="6207323"/>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rot="5400000">
            <a:off x="3390900" y="6207323"/>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5400000">
            <a:off x="3695700" y="6207323"/>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5400000">
            <a:off x="4000500" y="6207323"/>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5400000">
            <a:off x="4305299" y="6207323"/>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5400000">
            <a:off x="4610100" y="6207323"/>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599261" y="1618489"/>
            <a:ext cx="543739" cy="400110"/>
          </a:xfrm>
          <a:prstGeom prst="rect">
            <a:avLst/>
          </a:prstGeom>
          <a:noFill/>
        </p:spPr>
        <p:txBody>
          <a:bodyPr wrap="none" rtlCol="0">
            <a:spAutoFit/>
          </a:bodyPr>
          <a:lstStyle/>
          <a:p>
            <a:r>
              <a:rPr lang="en-US" sz="2000" dirty="0" smtClean="0"/>
              <a:t>1/1</a:t>
            </a:r>
            <a:endParaRPr lang="en-US" sz="2000" dirty="0"/>
          </a:p>
        </p:txBody>
      </p:sp>
      <p:sp>
        <p:nvSpPr>
          <p:cNvPr id="154" name="TextBox 153"/>
          <p:cNvSpPr txBox="1"/>
          <p:nvPr/>
        </p:nvSpPr>
        <p:spPr>
          <a:xfrm>
            <a:off x="457829" y="2288156"/>
            <a:ext cx="673582" cy="400110"/>
          </a:xfrm>
          <a:prstGeom prst="rect">
            <a:avLst/>
          </a:prstGeom>
          <a:noFill/>
        </p:spPr>
        <p:txBody>
          <a:bodyPr wrap="none" rtlCol="0">
            <a:spAutoFit/>
          </a:bodyPr>
          <a:lstStyle/>
          <a:p>
            <a:r>
              <a:rPr lang="en-US" sz="2000" dirty="0" smtClean="0"/>
              <a:t>1/15</a:t>
            </a:r>
            <a:endParaRPr lang="en-US" sz="2000" dirty="0"/>
          </a:p>
        </p:txBody>
      </p:sp>
      <p:sp>
        <p:nvSpPr>
          <p:cNvPr id="155" name="TextBox 154"/>
          <p:cNvSpPr txBox="1"/>
          <p:nvPr/>
        </p:nvSpPr>
        <p:spPr>
          <a:xfrm>
            <a:off x="469418" y="2800290"/>
            <a:ext cx="673582" cy="400110"/>
          </a:xfrm>
          <a:prstGeom prst="rect">
            <a:avLst/>
          </a:prstGeom>
          <a:noFill/>
        </p:spPr>
        <p:txBody>
          <a:bodyPr wrap="none" rtlCol="0">
            <a:spAutoFit/>
          </a:bodyPr>
          <a:lstStyle/>
          <a:p>
            <a:r>
              <a:rPr lang="en-US" sz="2000" dirty="0" smtClean="0"/>
              <a:t>1/29</a:t>
            </a:r>
            <a:endParaRPr lang="en-US" sz="2000" dirty="0"/>
          </a:p>
        </p:txBody>
      </p:sp>
      <p:sp>
        <p:nvSpPr>
          <p:cNvPr id="156" name="TextBox 155"/>
          <p:cNvSpPr txBox="1"/>
          <p:nvPr/>
        </p:nvSpPr>
        <p:spPr>
          <a:xfrm>
            <a:off x="457829" y="3257490"/>
            <a:ext cx="673582" cy="400110"/>
          </a:xfrm>
          <a:prstGeom prst="rect">
            <a:avLst/>
          </a:prstGeom>
          <a:noFill/>
        </p:spPr>
        <p:txBody>
          <a:bodyPr wrap="none" rtlCol="0">
            <a:spAutoFit/>
          </a:bodyPr>
          <a:lstStyle/>
          <a:p>
            <a:r>
              <a:rPr lang="en-US" sz="2000" dirty="0" smtClean="0"/>
              <a:t>2/12</a:t>
            </a:r>
            <a:endParaRPr lang="en-US" sz="2000" dirty="0"/>
          </a:p>
        </p:txBody>
      </p:sp>
      <p:sp>
        <p:nvSpPr>
          <p:cNvPr id="157" name="TextBox 156"/>
          <p:cNvSpPr txBox="1"/>
          <p:nvPr/>
        </p:nvSpPr>
        <p:spPr>
          <a:xfrm>
            <a:off x="457829" y="3714690"/>
            <a:ext cx="673582" cy="400110"/>
          </a:xfrm>
          <a:prstGeom prst="rect">
            <a:avLst/>
          </a:prstGeom>
          <a:noFill/>
        </p:spPr>
        <p:txBody>
          <a:bodyPr wrap="none" rtlCol="0">
            <a:spAutoFit/>
          </a:bodyPr>
          <a:lstStyle/>
          <a:p>
            <a:r>
              <a:rPr lang="en-US" sz="2000" dirty="0" smtClean="0"/>
              <a:t>2/26</a:t>
            </a:r>
            <a:endParaRPr lang="en-US" sz="2000" dirty="0"/>
          </a:p>
        </p:txBody>
      </p:sp>
      <p:sp>
        <p:nvSpPr>
          <p:cNvPr id="158" name="TextBox 157"/>
          <p:cNvSpPr txBox="1"/>
          <p:nvPr/>
        </p:nvSpPr>
        <p:spPr>
          <a:xfrm>
            <a:off x="457829" y="4171890"/>
            <a:ext cx="673582" cy="400110"/>
          </a:xfrm>
          <a:prstGeom prst="rect">
            <a:avLst/>
          </a:prstGeom>
          <a:noFill/>
        </p:spPr>
        <p:txBody>
          <a:bodyPr wrap="none" rtlCol="0">
            <a:spAutoFit/>
          </a:bodyPr>
          <a:lstStyle/>
          <a:p>
            <a:r>
              <a:rPr lang="en-US" sz="2000" dirty="0" smtClean="0"/>
              <a:t>3/11</a:t>
            </a:r>
            <a:endParaRPr lang="en-US" sz="2000" dirty="0"/>
          </a:p>
        </p:txBody>
      </p:sp>
      <p:sp>
        <p:nvSpPr>
          <p:cNvPr id="159" name="TextBox 158"/>
          <p:cNvSpPr txBox="1"/>
          <p:nvPr/>
        </p:nvSpPr>
        <p:spPr>
          <a:xfrm>
            <a:off x="457829" y="4607824"/>
            <a:ext cx="673582" cy="400110"/>
          </a:xfrm>
          <a:prstGeom prst="rect">
            <a:avLst/>
          </a:prstGeom>
          <a:noFill/>
        </p:spPr>
        <p:txBody>
          <a:bodyPr wrap="none" rtlCol="0">
            <a:spAutoFit/>
          </a:bodyPr>
          <a:lstStyle/>
          <a:p>
            <a:r>
              <a:rPr lang="en-US" sz="2000" dirty="0" smtClean="0"/>
              <a:t>3/25</a:t>
            </a:r>
            <a:endParaRPr lang="en-US" sz="2000" dirty="0"/>
          </a:p>
        </p:txBody>
      </p:sp>
      <p:sp>
        <p:nvSpPr>
          <p:cNvPr id="160" name="TextBox 159"/>
          <p:cNvSpPr txBox="1"/>
          <p:nvPr/>
        </p:nvSpPr>
        <p:spPr>
          <a:xfrm>
            <a:off x="523061" y="5050466"/>
            <a:ext cx="543739" cy="400110"/>
          </a:xfrm>
          <a:prstGeom prst="rect">
            <a:avLst/>
          </a:prstGeom>
          <a:noFill/>
        </p:spPr>
        <p:txBody>
          <a:bodyPr wrap="none" rtlCol="0">
            <a:spAutoFit/>
          </a:bodyPr>
          <a:lstStyle/>
          <a:p>
            <a:r>
              <a:rPr lang="en-US" sz="2000" dirty="0" smtClean="0"/>
              <a:t>4/8</a:t>
            </a:r>
            <a:endParaRPr lang="en-US" sz="2000" dirty="0"/>
          </a:p>
        </p:txBody>
      </p:sp>
      <p:sp>
        <p:nvSpPr>
          <p:cNvPr id="161" name="TextBox 160"/>
          <p:cNvSpPr txBox="1">
            <a:spLocks noChangeArrowheads="1"/>
          </p:cNvSpPr>
          <p:nvPr/>
        </p:nvSpPr>
        <p:spPr bwMode="auto">
          <a:xfrm>
            <a:off x="457200" y="6324600"/>
            <a:ext cx="8037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1200" dirty="0" smtClean="0"/>
              <a:t>1 </a:t>
            </a:r>
            <a:r>
              <a:rPr lang="en-US" sz="1200" dirty="0"/>
              <a:t>– J. J. Van </a:t>
            </a:r>
            <a:r>
              <a:rPr lang="en-US" sz="1200" dirty="0" err="1"/>
              <a:t>Wijk</a:t>
            </a:r>
            <a:r>
              <a:rPr lang="en-US" sz="1200" dirty="0"/>
              <a:t> and E. R. Van </a:t>
            </a:r>
            <a:r>
              <a:rPr lang="en-US" sz="1200" dirty="0" err="1"/>
              <a:t>Selow</a:t>
            </a:r>
            <a:r>
              <a:rPr lang="en-US" sz="1200" dirty="0"/>
              <a:t>.  </a:t>
            </a:r>
            <a:r>
              <a:rPr lang="en-US" sz="1200" i="1" dirty="0"/>
              <a:t>Cluster and calendar based visualization of time series data</a:t>
            </a:r>
            <a:r>
              <a:rPr lang="en-US" sz="1200" dirty="0"/>
              <a:t>. Proceedings of the 1999 IEEE Symposium on Information Visualization, 1999</a:t>
            </a:r>
            <a:r>
              <a:rPr lang="en-US" sz="1000" dirty="0"/>
              <a:t>.</a:t>
            </a:r>
          </a:p>
        </p:txBody>
      </p:sp>
    </p:spTree>
    <p:extLst>
      <p:ext uri="{BB962C8B-B14F-4D97-AF65-F5344CB8AC3E}">
        <p14:creationId xmlns:p14="http://schemas.microsoft.com/office/powerpoint/2010/main" val="4084255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Visualization</a:t>
            </a:r>
            <a:endParaRPr lang="en-US" dirty="0"/>
          </a:p>
        </p:txBody>
      </p:sp>
      <p:sp>
        <p:nvSpPr>
          <p:cNvPr id="3" name="Content Placeholder 2"/>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964" y="1447800"/>
            <a:ext cx="7849036" cy="451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4803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Calendar</a:t>
            </a:r>
            <a:endParaRPr lang="en-US" dirty="0"/>
          </a:p>
        </p:txBody>
      </p:sp>
      <p:sp>
        <p:nvSpPr>
          <p:cNvPr id="3" name="Content Placeholder 2"/>
          <p:cNvSpPr>
            <a:spLocks noGrp="1"/>
          </p:cNvSpPr>
          <p:nvPr>
            <p:ph sz="quarter" idx="1"/>
          </p:nvPr>
        </p:nvSpPr>
        <p:spPr/>
        <p:txBody>
          <a:bodyPr/>
          <a:lstStyle/>
          <a:p>
            <a:endParaRPr lang="en-US"/>
          </a:p>
        </p:txBody>
      </p:sp>
      <p:sp>
        <p:nvSpPr>
          <p:cNvPr id="5" name="TextBox 4"/>
          <p:cNvSpPr txBox="1">
            <a:spLocks noChangeArrowheads="1"/>
          </p:cNvSpPr>
          <p:nvPr/>
        </p:nvSpPr>
        <p:spPr bwMode="auto">
          <a:xfrm>
            <a:off x="503237" y="6306979"/>
            <a:ext cx="84883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r>
              <a:rPr lang="en-US" sz="1000" dirty="0" err="1" smtClean="0"/>
              <a:t>Mackinlay</a:t>
            </a:r>
            <a:r>
              <a:rPr lang="en-US" sz="1000" dirty="0" smtClean="0"/>
              <a:t>, J., Robertson, G. G., and </a:t>
            </a:r>
            <a:r>
              <a:rPr lang="en-US" sz="1000" dirty="0" err="1" smtClean="0"/>
              <a:t>DeLine</a:t>
            </a:r>
            <a:r>
              <a:rPr lang="en-US" sz="1000" dirty="0" smtClean="0"/>
              <a:t>, R., “Developing Calendar Visualizers for the Information Visualizer,” UIST 1994.</a:t>
            </a:r>
            <a:endParaRPr lang="en-US" sz="10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539324"/>
            <a:ext cx="6353175" cy="4480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20295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Wheel</a:t>
            </a:r>
            <a:endParaRPr lang="en-US" dirty="0"/>
          </a:p>
        </p:txBody>
      </p:sp>
      <p:sp>
        <p:nvSpPr>
          <p:cNvPr id="3" name="Content Placeholder 2"/>
          <p:cNvSpPr>
            <a:spLocks noGrp="1"/>
          </p:cNvSpPr>
          <p:nvPr>
            <p:ph sz="quarter" idx="1"/>
          </p:nvPr>
        </p:nvSpPr>
        <p:spPr/>
        <p:txBody>
          <a:bodyPr/>
          <a:lstStyle/>
          <a:p>
            <a:endParaRPr lang="en-US"/>
          </a:p>
        </p:txBody>
      </p:sp>
      <p:sp>
        <p:nvSpPr>
          <p:cNvPr id="4" name="TextBox 3"/>
          <p:cNvSpPr txBox="1">
            <a:spLocks noChangeArrowheads="1"/>
          </p:cNvSpPr>
          <p:nvPr/>
        </p:nvSpPr>
        <p:spPr bwMode="auto">
          <a:xfrm>
            <a:off x="427037" y="6243935"/>
            <a:ext cx="84883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r>
              <a:rPr lang="en-US" sz="1000" dirty="0" smtClean="0"/>
              <a:t>C. </a:t>
            </a:r>
            <a:r>
              <a:rPr lang="en-US" sz="1000" dirty="0" err="1" smtClean="0"/>
              <a:t>Tominski</a:t>
            </a:r>
            <a:r>
              <a:rPr lang="en-US" sz="1000" dirty="0" smtClean="0"/>
              <a:t>, J. </a:t>
            </a:r>
            <a:r>
              <a:rPr lang="en-US" sz="1000" dirty="0" err="1" smtClean="0"/>
              <a:t>Abello</a:t>
            </a:r>
            <a:r>
              <a:rPr lang="en-US" sz="1000" dirty="0" smtClean="0"/>
              <a:t>, and H. Schumann, “Axes-Based Visualizations with Radial Layouts,” Proceedings of the ACM Symposium on Applied Computing, pp. 1242-1</a:t>
            </a:r>
            <a:endParaRPr lang="en-US" sz="1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81200"/>
            <a:ext cx="6998368"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2237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Gardens</a:t>
            </a:r>
            <a:endParaRPr lang="en-US" dirty="0"/>
          </a:p>
        </p:txBody>
      </p:sp>
      <p:sp>
        <p:nvSpPr>
          <p:cNvPr id="3" name="Content Placeholder 2"/>
          <p:cNvSpPr>
            <a:spLocks noGrp="1"/>
          </p:cNvSpPr>
          <p:nvPr>
            <p:ph sz="quarter"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15532"/>
            <a:ext cx="6934200" cy="4145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a:spLocks noChangeArrowheads="1"/>
          </p:cNvSpPr>
          <p:nvPr/>
        </p:nvSpPr>
        <p:spPr bwMode="auto">
          <a:xfrm>
            <a:off x="457200" y="6324600"/>
            <a:ext cx="80375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1200" dirty="0"/>
              <a:t>Rebecca </a:t>
            </a:r>
            <a:r>
              <a:rPr lang="en-US" sz="1200" dirty="0" err="1"/>
              <a:t>Xiong</a:t>
            </a:r>
            <a:r>
              <a:rPr lang="en-US" sz="1200" dirty="0"/>
              <a:t> and Judith </a:t>
            </a:r>
            <a:r>
              <a:rPr lang="en-US" sz="1200" dirty="0" err="1"/>
              <a:t>Donath</a:t>
            </a:r>
            <a:r>
              <a:rPr lang="en-US" sz="1200" dirty="0"/>
              <a:t>. 1999. </a:t>
            </a:r>
            <a:r>
              <a:rPr lang="en-US" sz="1200" dirty="0" err="1"/>
              <a:t>PeopleGarden</a:t>
            </a:r>
            <a:r>
              <a:rPr lang="en-US" sz="1200" dirty="0"/>
              <a:t>: creating data portraits for users. In </a:t>
            </a:r>
            <a:r>
              <a:rPr lang="en-US" sz="1200" i="1" dirty="0"/>
              <a:t>Proceedings of the 12th annual ACM symposium on User interface software and technology</a:t>
            </a:r>
            <a:r>
              <a:rPr lang="en-US" sz="1200" dirty="0"/>
              <a:t> (UIST '99). ACM, New York, NY, USA, 37-44.</a:t>
            </a:r>
            <a:endParaRPr lang="en-US" sz="1000" dirty="0"/>
          </a:p>
        </p:txBody>
      </p:sp>
    </p:spTree>
    <p:extLst>
      <p:ext uri="{BB962C8B-B14F-4D97-AF65-F5344CB8AC3E}">
        <p14:creationId xmlns:p14="http://schemas.microsoft.com/office/powerpoint/2010/main" val="2812825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 Diagrams</a:t>
            </a:r>
            <a:endParaRPr lang="en-US" dirty="0"/>
          </a:p>
        </p:txBody>
      </p:sp>
      <p:sp>
        <p:nvSpPr>
          <p:cNvPr id="3" name="Content Placeholder 2"/>
          <p:cNvSpPr>
            <a:spLocks noGrp="1"/>
          </p:cNvSpPr>
          <p:nvPr>
            <p:ph sz="quarter"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095499" y="1371600"/>
            <a:ext cx="491490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228600" y="6061075"/>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dirty="0" smtClean="0"/>
              <a:t>1– M. Wattenberg, “Arc </a:t>
            </a:r>
            <a:r>
              <a:rPr lang="en-US" sz="1200" dirty="0"/>
              <a:t>Diagrams: Visualizing Structure in </a:t>
            </a:r>
            <a:r>
              <a:rPr lang="en-US" sz="1200" dirty="0" smtClean="0"/>
              <a:t>Strings,” </a:t>
            </a:r>
            <a:r>
              <a:rPr lang="en-US" sz="1200" dirty="0" err="1"/>
              <a:t>InfoVis</a:t>
            </a:r>
            <a:r>
              <a:rPr lang="en-US" sz="1200" dirty="0"/>
              <a:t> 2002</a:t>
            </a:r>
            <a:r>
              <a:rPr lang="en-US" sz="1200" dirty="0" smtClean="0"/>
              <a:t>.</a:t>
            </a:r>
          </a:p>
          <a:p>
            <a:r>
              <a:rPr lang="en-US" sz="1200" dirty="0"/>
              <a:t>http://www.bewitched.com/song.html</a:t>
            </a:r>
          </a:p>
        </p:txBody>
      </p:sp>
    </p:spTree>
    <p:extLst>
      <p:ext uri="{BB962C8B-B14F-4D97-AF65-F5344CB8AC3E}">
        <p14:creationId xmlns:p14="http://schemas.microsoft.com/office/powerpoint/2010/main" val="302322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1000"/>
                                        <p:tgtEl>
                                          <p:spTgt spid="5"/>
                                        </p:tgtEl>
                                      </p:cBhvr>
                                    </p:animEffect>
                                  </p:childTnLst>
                                </p:cTn>
                              </p:par>
                              <p:par>
                                <p:cTn id="8" presetID="10" presetClass="exit" presetSubtype="0" fill="hold" grpId="1" nodeType="withEffect">
                                  <p:stCondLst>
                                    <p:cond delay="0"/>
                                  </p:stCondLst>
                                  <p:childTnLst>
                                    <p:animEffect transition="out" filter="fade">
                                      <p:cBhvr>
                                        <p:cTn id="9" dur="2000"/>
                                        <p:tgtEl>
                                          <p:spTgt spid="5"/>
                                        </p:tgtEl>
                                      </p:cBhvr>
                                    </p:animEffect>
                                    <p:set>
                                      <p:cBhvr>
                                        <p:cTn id="10"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Time-Oriented Data</a:t>
            </a:r>
            <a:endParaRPr lang="en-US" dirty="0"/>
          </a:p>
        </p:txBody>
      </p:sp>
      <p:sp>
        <p:nvSpPr>
          <p:cNvPr id="3" name="Content Placeholder 2"/>
          <p:cNvSpPr>
            <a:spLocks noGrp="1"/>
          </p:cNvSpPr>
          <p:nvPr>
            <p:ph sz="quarter" idx="1"/>
          </p:nvPr>
        </p:nvSpPr>
        <p:spPr/>
        <p:txBody>
          <a:bodyPr/>
          <a:lstStyle/>
          <a:p>
            <a:r>
              <a:rPr lang="en-US" dirty="0" smtClean="0"/>
              <a:t>Time is an outstanding dimension reflected by </a:t>
            </a:r>
            <a:r>
              <a:rPr lang="en-US" dirty="0" err="1" smtClean="0"/>
              <a:t>Shneiderman’s</a:t>
            </a:r>
            <a:r>
              <a:rPr lang="en-US" dirty="0" smtClean="0"/>
              <a:t> Task by Data Type Taxonomy</a:t>
            </a:r>
            <a:r>
              <a:rPr lang="en-US" baseline="30000" dirty="0" smtClean="0"/>
              <a:t>1</a:t>
            </a:r>
          </a:p>
          <a:p>
            <a:r>
              <a:rPr lang="en-US" dirty="0" smtClean="0"/>
              <a:t>Time oriented data is ubiquitous, stock markets, movie trends, business, medicine</a:t>
            </a:r>
          </a:p>
          <a:p>
            <a:r>
              <a:rPr lang="en-US" dirty="0" smtClean="0"/>
              <a:t>Each data case is likely an event of some kind, with one variable being the date and time</a:t>
            </a:r>
          </a:p>
          <a:p>
            <a:endParaRPr lang="en-US" dirty="0"/>
          </a:p>
        </p:txBody>
      </p:sp>
      <p:sp>
        <p:nvSpPr>
          <p:cNvPr id="4" name="TextBox 3"/>
          <p:cNvSpPr txBox="1">
            <a:spLocks noChangeArrowheads="1"/>
          </p:cNvSpPr>
          <p:nvPr/>
        </p:nvSpPr>
        <p:spPr bwMode="auto">
          <a:xfrm>
            <a:off x="427037" y="6243935"/>
            <a:ext cx="84883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r>
              <a:rPr lang="en-US" sz="1000" dirty="0"/>
              <a:t>W. </a:t>
            </a:r>
            <a:r>
              <a:rPr lang="en-US" sz="1000" dirty="0" err="1"/>
              <a:t>Aigner</a:t>
            </a:r>
            <a:r>
              <a:rPr lang="en-US" sz="1000" dirty="0"/>
              <a:t>, S. </a:t>
            </a:r>
            <a:r>
              <a:rPr lang="en-US" sz="1000" dirty="0" err="1"/>
              <a:t>Miksch</a:t>
            </a:r>
            <a:r>
              <a:rPr lang="en-US" sz="1000" dirty="0"/>
              <a:t>, W. Muller, H. Schumann, C. </a:t>
            </a:r>
            <a:r>
              <a:rPr lang="en-US" sz="1000" dirty="0" err="1"/>
              <a:t>Tominski</a:t>
            </a:r>
            <a:r>
              <a:rPr lang="en-US" sz="1000" dirty="0"/>
              <a:t>, "Visual Methods for Analyzing Time-Oriented Data", </a:t>
            </a:r>
            <a:r>
              <a:rPr lang="en-US" sz="1000" i="1" dirty="0"/>
              <a:t>IEEE Trans. </a:t>
            </a:r>
            <a:r>
              <a:rPr lang="en-US" sz="1000" i="1" dirty="0" smtClean="0"/>
              <a:t>On Visualization </a:t>
            </a:r>
            <a:r>
              <a:rPr lang="en-US" sz="1000" i="1" dirty="0"/>
              <a:t>and Computer Graphics</a:t>
            </a:r>
            <a:r>
              <a:rPr lang="en-US" sz="1000" dirty="0"/>
              <a:t>, Vol. 14, No. 1, Jan.-Feb. 2008, pp. 47-60. </a:t>
            </a:r>
          </a:p>
        </p:txBody>
      </p:sp>
    </p:spTree>
    <p:extLst>
      <p:ext uri="{BB962C8B-B14F-4D97-AF65-F5344CB8AC3E}">
        <p14:creationId xmlns:p14="http://schemas.microsoft.com/office/powerpoint/2010/main" val="1219853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Ordered Time vs. Branching Time</a:t>
            </a:r>
            <a:endParaRPr lang="en-US" dirty="0"/>
          </a:p>
        </p:txBody>
      </p:sp>
      <p:sp>
        <p:nvSpPr>
          <p:cNvPr id="3" name="Content Placeholder 2"/>
          <p:cNvSpPr>
            <a:spLocks noGrp="1"/>
          </p:cNvSpPr>
          <p:nvPr>
            <p:ph sz="quarter" idx="1"/>
          </p:nvPr>
        </p:nvSpPr>
        <p:spPr/>
        <p:txBody>
          <a:bodyPr/>
          <a:lstStyle/>
          <a:p>
            <a:r>
              <a:rPr lang="en-US" dirty="0" smtClean="0"/>
              <a:t>Ordered time domains consider things that happen one after another</a:t>
            </a:r>
          </a:p>
          <a:p>
            <a:r>
              <a:rPr lang="en-US" dirty="0" smtClean="0"/>
              <a:t>Branching time considers multiple what-if scenarios, allowing comparison of alternate scenarios</a:t>
            </a:r>
          </a:p>
          <a:p>
            <a:pPr lvl="1"/>
            <a:r>
              <a:rPr lang="en-US" dirty="0" smtClean="0"/>
              <a:t>Can support decision making process where only one alternative is chosen</a:t>
            </a:r>
          </a:p>
          <a:p>
            <a:pPr lvl="1"/>
            <a:endParaRPr lang="en-US" dirty="0"/>
          </a:p>
        </p:txBody>
      </p:sp>
      <p:sp>
        <p:nvSpPr>
          <p:cNvPr id="4" name="TextBox 3"/>
          <p:cNvSpPr txBox="1">
            <a:spLocks noChangeArrowheads="1"/>
          </p:cNvSpPr>
          <p:nvPr/>
        </p:nvSpPr>
        <p:spPr bwMode="auto">
          <a:xfrm>
            <a:off x="427037" y="6243935"/>
            <a:ext cx="84883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r>
              <a:rPr lang="en-US" sz="1000" dirty="0" smtClean="0"/>
              <a:t>W. </a:t>
            </a:r>
            <a:r>
              <a:rPr lang="en-US" sz="1000" dirty="0" err="1" smtClean="0"/>
              <a:t>Aigner</a:t>
            </a:r>
            <a:r>
              <a:rPr lang="en-US" sz="1000" dirty="0" smtClean="0"/>
              <a:t>, S. </a:t>
            </a:r>
            <a:r>
              <a:rPr lang="en-US" sz="1000" dirty="0" err="1" smtClean="0"/>
              <a:t>Miksch</a:t>
            </a:r>
            <a:r>
              <a:rPr lang="en-US" sz="1000" dirty="0" smtClean="0"/>
              <a:t>, W. Muller, H. Schumann, C. </a:t>
            </a:r>
            <a:r>
              <a:rPr lang="en-US" sz="1000" dirty="0" err="1" smtClean="0"/>
              <a:t>Tominski</a:t>
            </a:r>
            <a:r>
              <a:rPr lang="en-US" sz="1000" dirty="0" smtClean="0"/>
              <a:t>, "Visual Methods for Analyzing Time-Oriented Data", </a:t>
            </a:r>
            <a:r>
              <a:rPr lang="en-US" sz="1000" i="1" dirty="0" smtClean="0"/>
              <a:t>IEEE Trans. On Visualization and Computer Graphics</a:t>
            </a:r>
            <a:r>
              <a:rPr lang="en-US" sz="1000" dirty="0" smtClean="0"/>
              <a:t>, Vol. 14, No. 1, Jan.-Feb. 2008, pp. 47-60. </a:t>
            </a:r>
            <a:endParaRPr lang="en-US" sz="1000" dirty="0"/>
          </a:p>
        </p:txBody>
      </p:sp>
    </p:spTree>
    <p:extLst>
      <p:ext uri="{BB962C8B-B14F-4D97-AF65-F5344CB8AC3E}">
        <p14:creationId xmlns:p14="http://schemas.microsoft.com/office/powerpoint/2010/main" val="7955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Lines</a:t>
            </a:r>
            <a:endParaRPr lang="en-US" dirty="0"/>
          </a:p>
        </p:txBody>
      </p:sp>
      <p:sp>
        <p:nvSpPr>
          <p:cNvPr id="3" name="Content Placeholder 2"/>
          <p:cNvSpPr>
            <a:spLocks noGrp="1"/>
          </p:cNvSpPr>
          <p:nvPr>
            <p:ph sz="quarter"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524000"/>
            <a:ext cx="811530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38200" y="5276850"/>
            <a:ext cx="7848600" cy="369332"/>
          </a:xfrm>
          <a:prstGeom prst="rect">
            <a:avLst/>
          </a:prstGeom>
          <a:noFill/>
        </p:spPr>
        <p:txBody>
          <a:bodyPr wrap="square" rtlCol="0">
            <a:spAutoFit/>
          </a:bodyPr>
          <a:lstStyle/>
          <a:p>
            <a:pPr algn="ctr"/>
            <a:r>
              <a:rPr lang="en-US" dirty="0" smtClean="0"/>
              <a:t>Creating new simulation tracks through temporal branching</a:t>
            </a:r>
            <a:endParaRPr lang="en-US" dirty="0"/>
          </a:p>
        </p:txBody>
      </p:sp>
      <p:sp>
        <p:nvSpPr>
          <p:cNvPr id="5" name="TextBox 4"/>
          <p:cNvSpPr txBox="1"/>
          <p:nvPr/>
        </p:nvSpPr>
        <p:spPr>
          <a:xfrm>
            <a:off x="512756" y="6243935"/>
            <a:ext cx="8326444" cy="461665"/>
          </a:xfrm>
          <a:prstGeom prst="rect">
            <a:avLst/>
          </a:prstGeom>
          <a:noFill/>
        </p:spPr>
        <p:txBody>
          <a:bodyPr wrap="square" rtlCol="0">
            <a:spAutoFit/>
          </a:bodyPr>
          <a:lstStyle/>
          <a:p>
            <a:r>
              <a:rPr lang="en-US" sz="1200" dirty="0" err="1"/>
              <a:t>Waser</a:t>
            </a:r>
            <a:r>
              <a:rPr lang="en-US" sz="1200" dirty="0"/>
              <a:t>, J.; Fuchs, R.; </a:t>
            </a:r>
            <a:r>
              <a:rPr lang="en-US" sz="1200" dirty="0" err="1"/>
              <a:t>Ribičic</a:t>
            </a:r>
            <a:r>
              <a:rPr lang="en-US" sz="1200" dirty="0"/>
              <a:t>̌, H.; Schindler, B.; </a:t>
            </a:r>
            <a:r>
              <a:rPr lang="en-US" sz="1200" dirty="0" err="1"/>
              <a:t>Blöschl</a:t>
            </a:r>
            <a:r>
              <a:rPr lang="en-US" sz="1200" dirty="0"/>
              <a:t>, G.; </a:t>
            </a:r>
            <a:r>
              <a:rPr lang="en-US" sz="1200" dirty="0" err="1"/>
              <a:t>Gröller</a:t>
            </a:r>
            <a:r>
              <a:rPr lang="en-US" sz="1200" dirty="0"/>
              <a:t>, E.; , "World Lines," </a:t>
            </a:r>
            <a:r>
              <a:rPr lang="en-US" sz="1200" i="1" dirty="0" smtClean="0"/>
              <a:t>IEEE Transactions on Visualization </a:t>
            </a:r>
            <a:r>
              <a:rPr lang="en-US" sz="1200" i="1" dirty="0"/>
              <a:t>and Computer Graphics, </a:t>
            </a:r>
            <a:r>
              <a:rPr lang="en-US" sz="1200" dirty="0" smtClean="0"/>
              <a:t>vol.16</a:t>
            </a:r>
            <a:r>
              <a:rPr lang="en-US" sz="1200" dirty="0"/>
              <a:t>, no.6, pp.1458-1467, Nov.-Dec. 2010</a:t>
            </a:r>
          </a:p>
        </p:txBody>
      </p:sp>
    </p:spTree>
    <p:extLst>
      <p:ext uri="{BB962C8B-B14F-4D97-AF65-F5344CB8AC3E}">
        <p14:creationId xmlns:p14="http://schemas.microsoft.com/office/powerpoint/2010/main" val="2774862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14" y="76200"/>
            <a:ext cx="8183879"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a:spLocks noChangeArrowheads="1"/>
          </p:cNvSpPr>
          <p:nvPr/>
        </p:nvSpPr>
        <p:spPr bwMode="auto">
          <a:xfrm>
            <a:off x="427037" y="6243935"/>
            <a:ext cx="84883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r>
              <a:rPr lang="en-US" sz="1000" dirty="0" err="1" smtClean="0"/>
              <a:t>Shehzad</a:t>
            </a:r>
            <a:r>
              <a:rPr lang="en-US" sz="1000" dirty="0" smtClean="0"/>
              <a:t> </a:t>
            </a:r>
            <a:r>
              <a:rPr lang="en-US" sz="1000" dirty="0" err="1"/>
              <a:t>Afzal</a:t>
            </a:r>
            <a:r>
              <a:rPr lang="en-US" sz="1000" dirty="0"/>
              <a:t>, Ross Maciejewski, and David S. Ebert.  Visual Analytics Decision Support Environment for Epidemic Modeling and Response Evaluation.  IEEE Conference on Visual Analytics Science and Technology (VAST), 2011.</a:t>
            </a:r>
          </a:p>
        </p:txBody>
      </p:sp>
    </p:spTree>
    <p:extLst>
      <p:ext uri="{BB962C8B-B14F-4D97-AF65-F5344CB8AC3E}">
        <p14:creationId xmlns:p14="http://schemas.microsoft.com/office/powerpoint/2010/main" val="8130107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Principles</a:t>
            </a:r>
            <a:endParaRPr lang="en-US" dirty="0"/>
          </a:p>
        </p:txBody>
      </p:sp>
      <p:sp>
        <p:nvSpPr>
          <p:cNvPr id="3" name="Content Placeholder 2"/>
          <p:cNvSpPr>
            <a:spLocks noGrp="1"/>
          </p:cNvSpPr>
          <p:nvPr>
            <p:ph sz="quarter" idx="1"/>
          </p:nvPr>
        </p:nvSpPr>
        <p:spPr/>
        <p:txBody>
          <a:bodyPr/>
          <a:lstStyle/>
          <a:p>
            <a:r>
              <a:rPr lang="en-US" dirty="0" smtClean="0"/>
              <a:t>Show familiar visual representations whenever possible</a:t>
            </a:r>
          </a:p>
          <a:p>
            <a:r>
              <a:rPr lang="en-US" dirty="0" smtClean="0"/>
              <a:t>Provide side-by-side comparisons of small multiple views</a:t>
            </a:r>
          </a:p>
          <a:p>
            <a:r>
              <a:rPr lang="en-US" dirty="0" smtClean="0"/>
              <a:t>Spatial position is strongest visual cue</a:t>
            </a:r>
          </a:p>
          <a:p>
            <a:r>
              <a:rPr lang="en-US" dirty="0" smtClean="0"/>
              <a:t>Multiple views are more effective when coordinated through explicit linking</a:t>
            </a:r>
          </a:p>
          <a:p>
            <a:r>
              <a:rPr lang="en-US" dirty="0" smtClean="0"/>
              <a:t>Avoid abrupt visual change</a:t>
            </a:r>
          </a:p>
          <a:p>
            <a:endParaRPr lang="en-US" dirty="0"/>
          </a:p>
        </p:txBody>
      </p:sp>
      <p:sp>
        <p:nvSpPr>
          <p:cNvPr id="4" name="TextBox 3"/>
          <p:cNvSpPr txBox="1"/>
          <p:nvPr/>
        </p:nvSpPr>
        <p:spPr>
          <a:xfrm>
            <a:off x="533400" y="6414700"/>
            <a:ext cx="6858000" cy="276999"/>
          </a:xfrm>
          <a:prstGeom prst="rect">
            <a:avLst/>
          </a:prstGeom>
          <a:noFill/>
        </p:spPr>
        <p:txBody>
          <a:bodyPr wrap="square" rtlCol="0">
            <a:spAutoFit/>
          </a:bodyPr>
          <a:lstStyle/>
          <a:p>
            <a:r>
              <a:rPr lang="en-US" sz="1200" dirty="0" smtClean="0"/>
              <a:t>Borrowed from John </a:t>
            </a:r>
            <a:r>
              <a:rPr lang="en-US" sz="1200" dirty="0" err="1" smtClean="0"/>
              <a:t>Stasko’s</a:t>
            </a:r>
            <a:r>
              <a:rPr lang="en-US" sz="1200" dirty="0" smtClean="0"/>
              <a:t> Time Series </a:t>
            </a:r>
            <a:r>
              <a:rPr lang="en-US" sz="1200" dirty="0"/>
              <a:t>Data lecture: http://www.cc.gatech.edu/~stasko/7450/Notes/time.pdf </a:t>
            </a:r>
          </a:p>
        </p:txBody>
      </p:sp>
    </p:spTree>
    <p:extLst>
      <p:ext uri="{BB962C8B-B14F-4D97-AF65-F5344CB8AC3E}">
        <p14:creationId xmlns:p14="http://schemas.microsoft.com/office/powerpoint/2010/main" val="3865923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a:t>
            </a:r>
            <a:endParaRPr lang="en-US" dirty="0"/>
          </a:p>
        </p:txBody>
      </p:sp>
      <p:sp>
        <p:nvSpPr>
          <p:cNvPr id="3" name="Content Placeholder 2"/>
          <p:cNvSpPr>
            <a:spLocks noGrp="1"/>
          </p:cNvSpPr>
          <p:nvPr>
            <p:ph sz="quarter" idx="1"/>
          </p:nvPr>
        </p:nvSpPr>
        <p:spPr/>
        <p:txBody>
          <a:bodyPr/>
          <a:lstStyle/>
          <a:p>
            <a:r>
              <a:rPr lang="en-US" dirty="0" smtClean="0"/>
              <a:t>Data mining domain has techniques for examining time series, looking for patterns, looking for anomalies</a:t>
            </a:r>
          </a:p>
          <a:p>
            <a:r>
              <a:rPr lang="en-US" dirty="0" smtClean="0"/>
              <a:t>Can be used to enhance the visualizations, show us what is important</a:t>
            </a:r>
          </a:p>
          <a:p>
            <a:r>
              <a:rPr lang="en-US" dirty="0" smtClean="0"/>
              <a:t>Can also be used in exploratory analysis, “I think this looks interesting, show me similar trends.”</a:t>
            </a:r>
            <a:endParaRPr lang="en-US" dirty="0"/>
          </a:p>
        </p:txBody>
      </p:sp>
    </p:spTree>
    <p:extLst>
      <p:ext uri="{BB962C8B-B14F-4D97-AF65-F5344CB8AC3E}">
        <p14:creationId xmlns:p14="http://schemas.microsoft.com/office/powerpoint/2010/main" val="2233564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Time Series Analysis</a:t>
            </a:r>
            <a:endParaRPr lang="en-US" dirty="0"/>
          </a:p>
        </p:txBody>
      </p:sp>
      <p:sp>
        <p:nvSpPr>
          <p:cNvPr id="3" name="Content Placeholder 2"/>
          <p:cNvSpPr>
            <a:spLocks noGrp="1"/>
          </p:cNvSpPr>
          <p:nvPr>
            <p:ph sz="quarter" idx="1"/>
          </p:nvPr>
        </p:nvSpPr>
        <p:spPr/>
        <p:txBody>
          <a:bodyPr/>
          <a:lstStyle/>
          <a:p>
            <a:r>
              <a:rPr lang="en-US" dirty="0" smtClean="0"/>
              <a:t>Identifying Patterns</a:t>
            </a:r>
          </a:p>
          <a:p>
            <a:pPr lvl="1"/>
            <a:r>
              <a:rPr lang="en-US" dirty="0" smtClean="0"/>
              <a:t>Trend analysis</a:t>
            </a:r>
          </a:p>
          <a:p>
            <a:pPr lvl="2"/>
            <a:r>
              <a:rPr lang="en-US" dirty="0" smtClean="0"/>
              <a:t>A company’s linear growth in sales over the years</a:t>
            </a:r>
          </a:p>
          <a:p>
            <a:pPr lvl="1"/>
            <a:r>
              <a:rPr lang="en-US" dirty="0" smtClean="0"/>
              <a:t>Seasonality</a:t>
            </a:r>
          </a:p>
          <a:p>
            <a:pPr lvl="2"/>
            <a:r>
              <a:rPr lang="en-US" dirty="0" smtClean="0"/>
              <a:t>Sales are higher in summer than winter</a:t>
            </a:r>
          </a:p>
          <a:p>
            <a:pPr lvl="1"/>
            <a:r>
              <a:rPr lang="en-US" dirty="0" smtClean="0"/>
              <a:t>Forecasting</a:t>
            </a:r>
          </a:p>
          <a:p>
            <a:pPr lvl="2"/>
            <a:r>
              <a:rPr lang="en-US" dirty="0" smtClean="0"/>
              <a:t>What is the expected sales of next quarter</a:t>
            </a:r>
          </a:p>
        </p:txBody>
      </p:sp>
    </p:spTree>
    <p:extLst>
      <p:ext uri="{BB962C8B-B14F-4D97-AF65-F5344CB8AC3E}">
        <p14:creationId xmlns:p14="http://schemas.microsoft.com/office/powerpoint/2010/main" val="9840699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Analysis Methods</a:t>
            </a:r>
          </a:p>
        </p:txBody>
      </p:sp>
      <p:sp>
        <p:nvSpPr>
          <p:cNvPr id="3" name="Content Placeholder 2"/>
          <p:cNvSpPr>
            <a:spLocks noGrp="1"/>
          </p:cNvSpPr>
          <p:nvPr>
            <p:ph sz="quarter" idx="1"/>
          </p:nvPr>
        </p:nvSpPr>
        <p:spPr/>
        <p:txBody>
          <a:bodyPr>
            <a:normAutofit lnSpcReduction="10000"/>
          </a:bodyPr>
          <a:lstStyle/>
          <a:p>
            <a:pPr>
              <a:defRPr/>
            </a:pPr>
            <a:r>
              <a:rPr lang="en-US" sz="2800" dirty="0"/>
              <a:t>For temporal data, we can find anomalies using control chart methods</a:t>
            </a:r>
          </a:p>
          <a:p>
            <a:pPr>
              <a:defRPr/>
            </a:pPr>
            <a:r>
              <a:rPr lang="en-US" sz="2800" dirty="0"/>
              <a:t>Control charts consist of a statistic representing some measurement in time (number of patients in a hospital, value of a stock, etc.)</a:t>
            </a:r>
          </a:p>
          <a:p>
            <a:pPr>
              <a:defRPr/>
            </a:pPr>
            <a:r>
              <a:rPr lang="en-US" sz="2800" dirty="0"/>
              <a:t>The mean and standard deviation of the statistic is calculated given all the available samples</a:t>
            </a:r>
          </a:p>
          <a:p>
            <a:pPr>
              <a:defRPr/>
            </a:pPr>
            <a:r>
              <a:rPr lang="en-US" sz="2800" dirty="0"/>
              <a:t>If the current value is greater than some pre-set number of standard deviations from the mean, then an alert is generated (</a:t>
            </a:r>
            <a:r>
              <a:rPr lang="en-US" sz="2800" dirty="0" err="1"/>
              <a:t>Shewart</a:t>
            </a:r>
            <a:r>
              <a:rPr lang="en-US" sz="2800" dirty="0"/>
              <a:t> suggested three standard deviations)</a:t>
            </a:r>
          </a:p>
          <a:p>
            <a:endParaRPr lang="en-US" dirty="0"/>
          </a:p>
        </p:txBody>
      </p:sp>
    </p:spTree>
    <p:extLst>
      <p:ext uri="{BB962C8B-B14F-4D97-AF65-F5344CB8AC3E}">
        <p14:creationId xmlns:p14="http://schemas.microsoft.com/office/powerpoint/2010/main" val="7144355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3300" smtClean="0"/>
              <a:t>Control Chart Methods</a:t>
            </a:r>
          </a:p>
        </p:txBody>
      </p:sp>
      <p:sp>
        <p:nvSpPr>
          <p:cNvPr id="67587" name="Content Placeholder 2"/>
          <p:cNvSpPr>
            <a:spLocks noGrp="1"/>
          </p:cNvSpPr>
          <p:nvPr>
            <p:ph idx="1"/>
          </p:nvPr>
        </p:nvSpPr>
        <p:spPr/>
        <p:txBody>
          <a:bodyPr/>
          <a:lstStyle/>
          <a:p>
            <a:pPr>
              <a:lnSpc>
                <a:spcPct val="80000"/>
              </a:lnSpc>
              <a:buNone/>
            </a:pPr>
            <a:r>
              <a:rPr lang="en-US" sz="2400" dirty="0"/>
              <a:t>What is a control chart</a:t>
            </a:r>
            <a:r>
              <a:rPr lang="en-US" sz="2400" dirty="0" smtClean="0"/>
              <a:t>?</a:t>
            </a:r>
            <a:endParaRPr lang="en-US" sz="2400" dirty="0"/>
          </a:p>
          <a:p>
            <a:pPr>
              <a:lnSpc>
                <a:spcPct val="80000"/>
              </a:lnSpc>
            </a:pPr>
            <a:r>
              <a:rPr lang="en-US" sz="2400" dirty="0"/>
              <a:t>The control chart is a graph used to study how a process changes over time. Data are plotted in time order. </a:t>
            </a:r>
          </a:p>
          <a:p>
            <a:pPr>
              <a:lnSpc>
                <a:spcPct val="80000"/>
              </a:lnSpc>
            </a:pPr>
            <a:r>
              <a:rPr lang="en-US" sz="2400" dirty="0"/>
              <a:t>A control chart always has a central line for the average, an upper line for the upper control limit and a lower line for the lower control limit. </a:t>
            </a:r>
          </a:p>
          <a:p>
            <a:pPr>
              <a:lnSpc>
                <a:spcPct val="80000"/>
              </a:lnSpc>
            </a:pPr>
            <a:r>
              <a:rPr lang="en-US" sz="2400" dirty="0"/>
              <a:t>Lines are determined from historical data. By comparing current data to these lines, you can draw conclusions about whether the process variation is consistent (in control) or is unpredictable (out of control, affected by special causes of variation). </a:t>
            </a:r>
          </a:p>
        </p:txBody>
      </p:sp>
    </p:spTree>
    <p:extLst>
      <p:ext uri="{BB962C8B-B14F-4D97-AF65-F5344CB8AC3E}">
        <p14:creationId xmlns:p14="http://schemas.microsoft.com/office/powerpoint/2010/main" val="25123492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Chart Methods</a:t>
            </a:r>
            <a:endParaRPr lang="en-US" dirty="0"/>
          </a:p>
        </p:txBody>
      </p:sp>
      <p:sp>
        <p:nvSpPr>
          <p:cNvPr id="3" name="Content Placeholder 2"/>
          <p:cNvSpPr>
            <a:spLocks noGrp="1"/>
          </p:cNvSpPr>
          <p:nvPr>
            <p:ph sz="quarter" idx="1"/>
          </p:nvPr>
        </p:nvSpPr>
        <p:spPr/>
        <p:txBody>
          <a:bodyPr/>
          <a:lstStyle/>
          <a:p>
            <a:pPr>
              <a:buNone/>
            </a:pPr>
            <a:r>
              <a:rPr lang="en-US" sz="2800" dirty="0" smtClean="0"/>
              <a:t>When to use a control chart?</a:t>
            </a:r>
          </a:p>
          <a:p>
            <a:pPr lvl="1"/>
            <a:r>
              <a:rPr lang="en-US" sz="2200" dirty="0" smtClean="0"/>
              <a:t>Controlling </a:t>
            </a:r>
            <a:r>
              <a:rPr lang="en-US" sz="2200" dirty="0"/>
              <a:t>ongoing processes by finding and correcting problems as they occur. </a:t>
            </a:r>
          </a:p>
          <a:p>
            <a:pPr lvl="1"/>
            <a:r>
              <a:rPr lang="en-US" sz="2200" dirty="0"/>
              <a:t>Predicting the expected range of outcomes from a process. </a:t>
            </a:r>
          </a:p>
          <a:p>
            <a:pPr lvl="1"/>
            <a:r>
              <a:rPr lang="en-US" sz="2200" dirty="0"/>
              <a:t>Determining whether a process is stable (in statistical control). </a:t>
            </a:r>
          </a:p>
          <a:p>
            <a:pPr lvl="1"/>
            <a:r>
              <a:rPr lang="en-US" sz="2200" dirty="0"/>
              <a:t>Analyzing patterns of process variation from special causes (non-routine events) or common causes (built into the process). </a:t>
            </a:r>
          </a:p>
          <a:p>
            <a:pPr lvl="1"/>
            <a:r>
              <a:rPr lang="en-US" sz="2200" dirty="0"/>
              <a:t>Determining whether the quality improvement project should aim to prevent specific problems or to make fundamental changes to the process.</a:t>
            </a:r>
          </a:p>
          <a:p>
            <a:endParaRPr lang="en-US" dirty="0"/>
          </a:p>
        </p:txBody>
      </p:sp>
    </p:spTree>
    <p:extLst>
      <p:ext uri="{BB962C8B-B14F-4D97-AF65-F5344CB8AC3E}">
        <p14:creationId xmlns:p14="http://schemas.microsoft.com/office/powerpoint/2010/main" val="29524960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Chart Model</a:t>
            </a:r>
            <a:endParaRPr lang="en-US" dirty="0"/>
          </a:p>
        </p:txBody>
      </p:sp>
      <p:sp>
        <p:nvSpPr>
          <p:cNvPr id="3" name="Content Placeholder 2"/>
          <p:cNvSpPr>
            <a:spLocks noGrp="1"/>
          </p:cNvSpPr>
          <p:nvPr>
            <p:ph sz="quarter" idx="1"/>
          </p:nvPr>
        </p:nvSpPr>
        <p:spPr/>
        <p:txBody>
          <a:bodyPr/>
          <a:lstStyle/>
          <a:p>
            <a:pPr>
              <a:lnSpc>
                <a:spcPct val="90000"/>
              </a:lnSpc>
            </a:pPr>
            <a:r>
              <a:rPr lang="en-US" sz="3100" dirty="0"/>
              <a:t>General model for a control chart</a:t>
            </a:r>
          </a:p>
          <a:p>
            <a:pPr lvl="1">
              <a:lnSpc>
                <a:spcPct val="90000"/>
              </a:lnSpc>
            </a:pPr>
            <a:r>
              <a:rPr lang="en-US" sz="2800" dirty="0" smtClean="0"/>
              <a:t>Upper Control Limit </a:t>
            </a:r>
            <a:r>
              <a:rPr lang="en-US" sz="2800" dirty="0"/>
              <a:t>= </a:t>
            </a:r>
            <a:r>
              <a:rPr lang="el-GR" sz="2800" dirty="0">
                <a:cs typeface="Arial" charset="0"/>
              </a:rPr>
              <a:t>μ</a:t>
            </a:r>
            <a:r>
              <a:rPr lang="en-US" sz="2800" dirty="0"/>
              <a:t> + k</a:t>
            </a:r>
            <a:r>
              <a:rPr lang="el-GR" sz="2800" dirty="0">
                <a:cs typeface="Arial" charset="0"/>
              </a:rPr>
              <a:t>σ</a:t>
            </a:r>
            <a:endParaRPr lang="en-US" sz="2800" dirty="0">
              <a:cs typeface="Arial" charset="0"/>
            </a:endParaRPr>
          </a:p>
          <a:p>
            <a:pPr lvl="1">
              <a:lnSpc>
                <a:spcPct val="90000"/>
              </a:lnSpc>
            </a:pPr>
            <a:r>
              <a:rPr lang="en-US" sz="2800" dirty="0" smtClean="0">
                <a:cs typeface="Arial" charset="0"/>
              </a:rPr>
              <a:t>Center Line </a:t>
            </a:r>
            <a:r>
              <a:rPr lang="en-US" sz="2800" dirty="0">
                <a:cs typeface="Arial" charset="0"/>
              </a:rPr>
              <a:t>= </a:t>
            </a:r>
            <a:r>
              <a:rPr lang="el-GR" sz="2800" dirty="0">
                <a:cs typeface="Arial" charset="0"/>
              </a:rPr>
              <a:t>μ</a:t>
            </a:r>
            <a:endParaRPr lang="en-US" sz="2800" dirty="0">
              <a:cs typeface="Arial" charset="0"/>
            </a:endParaRPr>
          </a:p>
          <a:p>
            <a:pPr lvl="1">
              <a:lnSpc>
                <a:spcPct val="90000"/>
              </a:lnSpc>
            </a:pPr>
            <a:r>
              <a:rPr lang="en-US" sz="2800" dirty="0" smtClean="0">
                <a:cs typeface="Arial" charset="0"/>
              </a:rPr>
              <a:t>Lower Control Limit </a:t>
            </a:r>
            <a:r>
              <a:rPr lang="en-US" sz="2800" dirty="0">
                <a:cs typeface="Arial" charset="0"/>
              </a:rPr>
              <a:t>= </a:t>
            </a:r>
            <a:r>
              <a:rPr lang="el-GR" sz="2800" dirty="0">
                <a:cs typeface="Arial" charset="0"/>
              </a:rPr>
              <a:t>μ</a:t>
            </a:r>
            <a:r>
              <a:rPr lang="en-US" sz="2800" dirty="0"/>
              <a:t> – k</a:t>
            </a:r>
            <a:r>
              <a:rPr lang="el-GR" sz="2800" dirty="0">
                <a:cs typeface="Arial" charset="0"/>
              </a:rPr>
              <a:t>σ</a:t>
            </a:r>
            <a:endParaRPr lang="en-US" sz="2800" dirty="0">
              <a:cs typeface="Arial" charset="0"/>
            </a:endParaRPr>
          </a:p>
          <a:p>
            <a:pPr lvl="1">
              <a:lnSpc>
                <a:spcPct val="90000"/>
              </a:lnSpc>
              <a:buNone/>
            </a:pPr>
            <a:r>
              <a:rPr lang="en-US" sz="2800" dirty="0">
                <a:cs typeface="Arial" charset="0"/>
              </a:rPr>
              <a:t>   </a:t>
            </a:r>
          </a:p>
          <a:p>
            <a:pPr lvl="1">
              <a:lnSpc>
                <a:spcPct val="90000"/>
              </a:lnSpc>
              <a:buNone/>
            </a:pPr>
            <a:r>
              <a:rPr lang="en-US" sz="2000" dirty="0">
                <a:cs typeface="Arial" charset="0"/>
              </a:rPr>
              <a:t>where </a:t>
            </a:r>
            <a:r>
              <a:rPr lang="el-GR" sz="2000" dirty="0">
                <a:cs typeface="Arial" charset="0"/>
              </a:rPr>
              <a:t>μ</a:t>
            </a:r>
            <a:r>
              <a:rPr lang="en-US" sz="2000" dirty="0"/>
              <a:t> is the mean of the variable, and </a:t>
            </a:r>
            <a:r>
              <a:rPr lang="el-GR" sz="2000" dirty="0">
                <a:cs typeface="Arial" charset="0"/>
              </a:rPr>
              <a:t>σ</a:t>
            </a:r>
            <a:r>
              <a:rPr lang="en-US" sz="2000" dirty="0">
                <a:cs typeface="Arial" charset="0"/>
              </a:rPr>
              <a:t> is the standard deviation</a:t>
            </a:r>
          </a:p>
          <a:p>
            <a:pPr lvl="1">
              <a:lnSpc>
                <a:spcPct val="90000"/>
              </a:lnSpc>
              <a:buNone/>
            </a:pPr>
            <a:r>
              <a:rPr lang="en-US" sz="2000" dirty="0">
                <a:cs typeface="Arial" charset="0"/>
              </a:rPr>
              <a:t>of the variable</a:t>
            </a:r>
            <a:r>
              <a:rPr lang="en-US" sz="2000" dirty="0" smtClean="0">
                <a:cs typeface="Arial" charset="0"/>
              </a:rPr>
              <a:t>.</a:t>
            </a:r>
          </a:p>
          <a:p>
            <a:pPr lvl="1">
              <a:lnSpc>
                <a:spcPct val="90000"/>
              </a:lnSpc>
              <a:buNone/>
            </a:pPr>
            <a:r>
              <a:rPr lang="en-US" sz="2000" dirty="0" smtClean="0">
                <a:cs typeface="Arial" charset="0"/>
              </a:rPr>
              <a:t> </a:t>
            </a:r>
          </a:p>
          <a:p>
            <a:pPr lvl="1">
              <a:lnSpc>
                <a:spcPct val="90000"/>
              </a:lnSpc>
              <a:buNone/>
            </a:pPr>
            <a:r>
              <a:rPr lang="en-US" sz="2000" dirty="0" smtClean="0"/>
              <a:t>When </a:t>
            </a:r>
            <a:r>
              <a:rPr lang="en-US" sz="2000" dirty="0"/>
              <a:t>k </a:t>
            </a:r>
            <a:r>
              <a:rPr lang="en-US" sz="2000" dirty="0" smtClean="0"/>
              <a:t> is </a:t>
            </a:r>
            <a:r>
              <a:rPr lang="en-US" sz="2000" dirty="0"/>
              <a:t>set to 3, we speak of 3-sigma control charts. Historically, k = 3 has </a:t>
            </a:r>
          </a:p>
          <a:p>
            <a:pPr lvl="1">
              <a:lnSpc>
                <a:spcPct val="90000"/>
              </a:lnSpc>
              <a:buNone/>
            </a:pPr>
            <a:r>
              <a:rPr lang="en-US" sz="2000" dirty="0"/>
              <a:t>become an accepted standard in industry.</a:t>
            </a:r>
          </a:p>
          <a:p>
            <a:endParaRPr lang="en-US" dirty="0"/>
          </a:p>
        </p:txBody>
      </p:sp>
    </p:spTree>
    <p:extLst>
      <p:ext uri="{BB962C8B-B14F-4D97-AF65-F5344CB8AC3E}">
        <p14:creationId xmlns:p14="http://schemas.microsoft.com/office/powerpoint/2010/main" val="1183155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 random selection of 4000 graphs from 15 newspapers and magazines worldwide showed that between 1974 and 1980, 75% of these graphs were time series</a:t>
            </a:r>
            <a:r>
              <a:rPr lang="en-US" baseline="30000" dirty="0" smtClean="0"/>
              <a:t>1</a:t>
            </a:r>
            <a:endParaRPr lang="en-US" dirty="0" smtClean="0"/>
          </a:p>
          <a:p>
            <a:r>
              <a:rPr lang="en-US" dirty="0" smtClean="0"/>
              <a:t>What questions can we ask of these visuals?</a:t>
            </a:r>
            <a:r>
              <a:rPr lang="en-US" baseline="30000" dirty="0" smtClean="0"/>
              <a:t>2</a:t>
            </a:r>
          </a:p>
          <a:p>
            <a:pPr lvl="1"/>
            <a:r>
              <a:rPr lang="en-US" dirty="0" smtClean="0"/>
              <a:t>Does a data object exist at a certain time?</a:t>
            </a:r>
          </a:p>
          <a:p>
            <a:pPr lvl="1"/>
            <a:r>
              <a:rPr lang="en-US" dirty="0" smtClean="0"/>
              <a:t>When does a certain data object exist?</a:t>
            </a:r>
          </a:p>
          <a:p>
            <a:pPr lvl="1"/>
            <a:r>
              <a:rPr lang="en-US" dirty="0" smtClean="0"/>
              <a:t>How long does a data object exist?</a:t>
            </a:r>
          </a:p>
          <a:p>
            <a:pPr lvl="1"/>
            <a:r>
              <a:rPr lang="en-US" dirty="0" smtClean="0"/>
              <a:t>How fast and how much does the data object change?</a:t>
            </a:r>
          </a:p>
          <a:p>
            <a:pPr lvl="1"/>
            <a:r>
              <a:rPr lang="en-US" dirty="0" smtClean="0"/>
              <a:t>What order to objects appear/disappear?</a:t>
            </a:r>
          </a:p>
          <a:p>
            <a:pPr lvl="1"/>
            <a:r>
              <a:rPr lang="en-US" dirty="0" smtClean="0"/>
              <a:t>Is there a cyclical pattern to appearances?</a:t>
            </a:r>
          </a:p>
          <a:p>
            <a:pPr lvl="1"/>
            <a:r>
              <a:rPr lang="en-US" dirty="0" smtClean="0"/>
              <a:t>Which objects exist simultaneously?</a:t>
            </a:r>
          </a:p>
          <a:p>
            <a:pPr lvl="1"/>
            <a:endParaRPr lang="en-US" dirty="0"/>
          </a:p>
        </p:txBody>
      </p:sp>
      <p:sp>
        <p:nvSpPr>
          <p:cNvPr id="4" name="TextBox 3"/>
          <p:cNvSpPr txBox="1">
            <a:spLocks noChangeArrowheads="1"/>
          </p:cNvSpPr>
          <p:nvPr/>
        </p:nvSpPr>
        <p:spPr bwMode="auto">
          <a:xfrm>
            <a:off x="427037" y="6243935"/>
            <a:ext cx="84883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r>
              <a:rPr lang="en-US" sz="1000" dirty="0" smtClean="0"/>
              <a:t>1 – E. </a:t>
            </a:r>
            <a:r>
              <a:rPr lang="en-US" sz="1000" dirty="0" err="1" smtClean="0"/>
              <a:t>Tufte</a:t>
            </a:r>
            <a:r>
              <a:rPr lang="en-US" sz="1000" dirty="0" smtClean="0"/>
              <a:t>, “The Visual Display of Quantitative Information,” 1983.</a:t>
            </a:r>
          </a:p>
          <a:p>
            <a:r>
              <a:rPr lang="en-US" sz="1000" dirty="0" smtClean="0"/>
              <a:t>2 – A. </a:t>
            </a:r>
            <a:r>
              <a:rPr lang="en-US" sz="1000" dirty="0" err="1" smtClean="0"/>
              <a:t>MacEachren</a:t>
            </a:r>
            <a:r>
              <a:rPr lang="en-US" sz="1000" dirty="0" smtClean="0"/>
              <a:t>, “How Maps Work,: Representation, Visualization and Design,” The Guilford Press, 1995.</a:t>
            </a:r>
            <a:endParaRPr lang="en-US" sz="1000" dirty="0"/>
          </a:p>
        </p:txBody>
      </p:sp>
    </p:spTree>
    <p:extLst>
      <p:ext uri="{BB962C8B-B14F-4D97-AF65-F5344CB8AC3E}">
        <p14:creationId xmlns:p14="http://schemas.microsoft.com/office/powerpoint/2010/main" val="349149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Average/Range Charts</a:t>
            </a:r>
            <a:endParaRPr lang="en-US" dirty="0"/>
          </a:p>
        </p:txBody>
      </p:sp>
      <p:sp>
        <p:nvSpPr>
          <p:cNvPr id="3" name="Content Placeholder 2"/>
          <p:cNvSpPr>
            <a:spLocks noGrp="1"/>
          </p:cNvSpPr>
          <p:nvPr>
            <p:ph sz="quarter" idx="1"/>
          </p:nvPr>
        </p:nvSpPr>
        <p:spPr/>
        <p:txBody>
          <a:bodyPr>
            <a:normAutofit fontScale="92500" lnSpcReduction="20000"/>
          </a:bodyPr>
          <a:lstStyle/>
          <a:p>
            <a:pPr>
              <a:lnSpc>
                <a:spcPct val="90000"/>
              </a:lnSpc>
            </a:pPr>
            <a:r>
              <a:rPr lang="en-US" sz="2800" dirty="0"/>
              <a:t>Moving Average / Range Charts are a set of control charts for variables data.</a:t>
            </a:r>
          </a:p>
          <a:p>
            <a:pPr>
              <a:lnSpc>
                <a:spcPct val="90000"/>
              </a:lnSpc>
            </a:pPr>
            <a:r>
              <a:rPr lang="en-US" sz="2800" dirty="0"/>
              <a:t>The Moving Average chart monitors the process location over time, based on the average of the current subgroup and one or more prior subgroups. The Range chart monitors the process variation over time. </a:t>
            </a:r>
          </a:p>
          <a:p>
            <a:pPr>
              <a:lnSpc>
                <a:spcPct val="90000"/>
              </a:lnSpc>
            </a:pPr>
            <a:r>
              <a:rPr lang="en-US" sz="2800" dirty="0"/>
              <a:t>Moving Average Charts are generally used for detecting small shifts in the process mean. They will detect shifts of .5 sigma to 2 sigma much faster. They are, however, slower in detecting large shifts in the process mean. </a:t>
            </a:r>
          </a:p>
          <a:p>
            <a:pPr>
              <a:lnSpc>
                <a:spcPct val="90000"/>
              </a:lnSpc>
            </a:pPr>
            <a:r>
              <a:rPr lang="en-US" sz="2800" dirty="0"/>
              <a:t>Always look at the Range chart first. The control limits on the Moving Average chart are derived from the average range, so if the Range chart is out of control, then the control limits on the Moving Average chart are meaningless. </a:t>
            </a:r>
          </a:p>
          <a:p>
            <a:endParaRPr lang="en-US" dirty="0"/>
          </a:p>
        </p:txBody>
      </p:sp>
    </p:spTree>
    <p:extLst>
      <p:ext uri="{BB962C8B-B14F-4D97-AF65-F5344CB8AC3E}">
        <p14:creationId xmlns:p14="http://schemas.microsoft.com/office/powerpoint/2010/main" val="3805377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Average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A simple </a:t>
            </a:r>
            <a:r>
              <a:rPr lang="en-US" dirty="0"/>
              <a:t>moving average is formed by computing the average price of a </a:t>
            </a:r>
            <a:r>
              <a:rPr lang="en-US" dirty="0" smtClean="0"/>
              <a:t>measure </a:t>
            </a:r>
            <a:r>
              <a:rPr lang="en-US" dirty="0"/>
              <a:t>over a specific number of periods. </a:t>
            </a:r>
            <a:endParaRPr lang="en-US" dirty="0" smtClean="0"/>
          </a:p>
          <a:p>
            <a:r>
              <a:rPr lang="en-US" dirty="0" smtClean="0"/>
              <a:t>In this example we’ll look at stock market closing prices</a:t>
            </a:r>
          </a:p>
          <a:p>
            <a:r>
              <a:rPr lang="en-US" dirty="0" smtClean="0"/>
              <a:t>A </a:t>
            </a:r>
            <a:r>
              <a:rPr lang="en-US" dirty="0"/>
              <a:t>5-day simple moving average is the five day sum of closing prices divided by five. </a:t>
            </a:r>
            <a:endParaRPr lang="en-US" dirty="0" smtClean="0"/>
          </a:p>
          <a:p>
            <a:r>
              <a:rPr lang="en-US" dirty="0" smtClean="0"/>
              <a:t>As </a:t>
            </a:r>
            <a:r>
              <a:rPr lang="en-US" dirty="0"/>
              <a:t>its name implies, a moving average is an average that moves. Old data is dropped as new data comes available. </a:t>
            </a:r>
            <a:endParaRPr lang="en-US" dirty="0" smtClean="0"/>
          </a:p>
          <a:p>
            <a:r>
              <a:rPr lang="en-US" dirty="0" smtClean="0"/>
              <a:t>This </a:t>
            </a:r>
            <a:r>
              <a:rPr lang="en-US" dirty="0"/>
              <a:t>causes the average to move along the time scale. Below is an example of a 5-day moving average evolving over three days. </a:t>
            </a:r>
          </a:p>
          <a:p>
            <a:r>
              <a:rPr lang="en-US" dirty="0"/>
              <a:t>Daily Closing Prices: 11,12,13,14,15,16,17 </a:t>
            </a:r>
            <a:endParaRPr lang="en-US" dirty="0" smtClean="0"/>
          </a:p>
          <a:p>
            <a:r>
              <a:rPr lang="en-US" dirty="0" smtClean="0"/>
              <a:t>First </a:t>
            </a:r>
            <a:r>
              <a:rPr lang="en-US" dirty="0"/>
              <a:t>day of 5-day SMA: (11 + 12 + 13 + 14 + 15) / 5 = 13 Second day of 5-day SMA: (12 + 13 + 14 + 15 + 16) / 5 = 14 Third day of 5-day SMA: (13 + 14 + 15 + 16 + 17) / 5 = 15 </a:t>
            </a:r>
          </a:p>
        </p:txBody>
      </p:sp>
    </p:spTree>
    <p:extLst>
      <p:ext uri="{BB962C8B-B14F-4D97-AF65-F5344CB8AC3E}">
        <p14:creationId xmlns:p14="http://schemas.microsoft.com/office/powerpoint/2010/main" val="1806224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Exponentially Weighted Moving Average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a:t>Exponential moving averages reduce the lag by applying more weight to recent prices. </a:t>
            </a:r>
            <a:endParaRPr lang="en-US" dirty="0" smtClean="0"/>
          </a:p>
          <a:p>
            <a:r>
              <a:rPr lang="en-US" dirty="0" smtClean="0"/>
              <a:t>The </a:t>
            </a:r>
            <a:r>
              <a:rPr lang="en-US" dirty="0"/>
              <a:t>weighting applied to the most recent price depends on the number of periods in the moving average. </a:t>
            </a:r>
            <a:endParaRPr lang="en-US" dirty="0" smtClean="0"/>
          </a:p>
          <a:p>
            <a:r>
              <a:rPr lang="en-US" dirty="0" smtClean="0"/>
              <a:t>There </a:t>
            </a:r>
            <a:r>
              <a:rPr lang="en-US" dirty="0"/>
              <a:t>are three steps to calculating an exponential moving average. </a:t>
            </a:r>
            <a:endParaRPr lang="en-US" dirty="0" smtClean="0"/>
          </a:p>
          <a:p>
            <a:pPr lvl="1"/>
            <a:r>
              <a:rPr lang="en-US" dirty="0" smtClean="0"/>
              <a:t>First</a:t>
            </a:r>
            <a:r>
              <a:rPr lang="en-US" dirty="0"/>
              <a:t>, calculate the simple moving average. </a:t>
            </a:r>
            <a:endParaRPr lang="en-US" dirty="0" smtClean="0"/>
          </a:p>
          <a:p>
            <a:pPr lvl="1"/>
            <a:r>
              <a:rPr lang="en-US" dirty="0" smtClean="0"/>
              <a:t>An </a:t>
            </a:r>
            <a:r>
              <a:rPr lang="en-US" dirty="0"/>
              <a:t>exponential moving average (EMA) has to start somewhere so a simple moving average is used as the previous period's EMA in the first calculation. </a:t>
            </a:r>
            <a:endParaRPr lang="en-US" dirty="0" smtClean="0"/>
          </a:p>
          <a:p>
            <a:pPr lvl="1"/>
            <a:r>
              <a:rPr lang="en-US" dirty="0" smtClean="0"/>
              <a:t>Second</a:t>
            </a:r>
            <a:r>
              <a:rPr lang="en-US" dirty="0"/>
              <a:t>, calculate the weighting multiplier. </a:t>
            </a:r>
            <a:endParaRPr lang="en-US" dirty="0" smtClean="0"/>
          </a:p>
          <a:p>
            <a:pPr lvl="1"/>
            <a:r>
              <a:rPr lang="en-US" dirty="0" smtClean="0"/>
              <a:t>Third</a:t>
            </a:r>
            <a:r>
              <a:rPr lang="en-US" dirty="0"/>
              <a:t>, calculate the exponential moving average. The formula below is for a 10-day EMA. </a:t>
            </a:r>
          </a:p>
          <a:p>
            <a:r>
              <a:rPr lang="en-US" dirty="0"/>
              <a:t>SMA: 10 period sum / 10 </a:t>
            </a:r>
            <a:endParaRPr lang="en-US" dirty="0" smtClean="0"/>
          </a:p>
          <a:p>
            <a:r>
              <a:rPr lang="en-US" dirty="0" smtClean="0"/>
              <a:t>Multiplier</a:t>
            </a:r>
            <a:r>
              <a:rPr lang="en-US" dirty="0"/>
              <a:t>: (2 / (Time periods + 1) ) = (2 / (10 + 1) ) = 0.1818 (18.18%) </a:t>
            </a:r>
            <a:endParaRPr lang="en-US" dirty="0" smtClean="0"/>
          </a:p>
          <a:p>
            <a:r>
              <a:rPr lang="en-US" dirty="0" smtClean="0"/>
              <a:t>EMA</a:t>
            </a:r>
            <a:r>
              <a:rPr lang="en-US" dirty="0"/>
              <a:t>: {Close - EMA(previous day)} x multiplier + EMA(previous day). </a:t>
            </a:r>
          </a:p>
          <a:p>
            <a:endParaRPr lang="en-US" dirty="0"/>
          </a:p>
        </p:txBody>
      </p:sp>
    </p:spTree>
    <p:extLst>
      <p:ext uri="{BB962C8B-B14F-4D97-AF65-F5344CB8AC3E}">
        <p14:creationId xmlns:p14="http://schemas.microsoft.com/office/powerpoint/2010/main" val="40418496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Lag Factor</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The longer the moving average, the more the lag. </a:t>
            </a:r>
            <a:endParaRPr lang="en-US" dirty="0" smtClean="0"/>
          </a:p>
          <a:p>
            <a:r>
              <a:rPr lang="en-US" dirty="0" smtClean="0"/>
              <a:t>A </a:t>
            </a:r>
            <a:r>
              <a:rPr lang="en-US" dirty="0"/>
              <a:t>10-day exponential moving average will hug prices quite closely and turn shortly after prices turn. </a:t>
            </a:r>
            <a:endParaRPr lang="en-US" dirty="0" smtClean="0"/>
          </a:p>
          <a:p>
            <a:r>
              <a:rPr lang="en-US" dirty="0" smtClean="0"/>
              <a:t>Short </a:t>
            </a:r>
            <a:r>
              <a:rPr lang="en-US" dirty="0"/>
              <a:t>moving averages </a:t>
            </a:r>
            <a:r>
              <a:rPr lang="en-US" dirty="0" smtClean="0"/>
              <a:t>- </a:t>
            </a:r>
            <a:r>
              <a:rPr lang="en-US" dirty="0"/>
              <a:t>nimble and quick to change</a:t>
            </a:r>
            <a:r>
              <a:rPr lang="en-US" dirty="0" smtClean="0"/>
              <a:t>.</a:t>
            </a:r>
          </a:p>
          <a:p>
            <a:r>
              <a:rPr lang="en-US" dirty="0" smtClean="0"/>
              <a:t> Longer </a:t>
            </a:r>
            <a:r>
              <a:rPr lang="en-US" dirty="0"/>
              <a:t>moving </a:t>
            </a:r>
            <a:r>
              <a:rPr lang="en-US" dirty="0" smtClean="0"/>
              <a:t>- slow </a:t>
            </a:r>
            <a:r>
              <a:rPr lang="en-US" dirty="0"/>
              <a:t>to change. </a:t>
            </a:r>
            <a:endParaRPr lang="en-US" dirty="0" smtClean="0"/>
          </a:p>
          <a:p>
            <a:r>
              <a:rPr lang="en-US" dirty="0"/>
              <a:t>Even though there are clear differences between simple moving averages and exponential moving averages, one is not necessarily better than the other. </a:t>
            </a:r>
            <a:endParaRPr lang="en-US" dirty="0" smtClean="0"/>
          </a:p>
          <a:p>
            <a:pPr lvl="1"/>
            <a:r>
              <a:rPr lang="en-US" dirty="0" smtClean="0"/>
              <a:t>Exponential </a:t>
            </a:r>
            <a:r>
              <a:rPr lang="en-US" dirty="0"/>
              <a:t>moving averages have less lag and are therefore more sensitive to recent prices - and recent price changes. </a:t>
            </a:r>
            <a:endParaRPr lang="en-US" dirty="0" smtClean="0"/>
          </a:p>
          <a:p>
            <a:pPr lvl="1"/>
            <a:r>
              <a:rPr lang="en-US" dirty="0" smtClean="0"/>
              <a:t>Simple </a:t>
            </a:r>
            <a:r>
              <a:rPr lang="en-US" dirty="0"/>
              <a:t>moving averages, on the other hand, represent a true average of prices for the entire time period. As such, simple moving averages may be better suited to identify support or resistance levels. </a:t>
            </a:r>
            <a:endParaRPr lang="en-US" dirty="0" smtClean="0"/>
          </a:p>
          <a:p>
            <a:r>
              <a:rPr lang="en-US" dirty="0" smtClean="0"/>
              <a:t>The length of your moving average depends on your analytical goal</a:t>
            </a:r>
            <a:endParaRPr lang="en-US" dirty="0"/>
          </a:p>
        </p:txBody>
      </p:sp>
    </p:spTree>
    <p:extLst>
      <p:ext uri="{BB962C8B-B14F-4D97-AF65-F5344CB8AC3E}">
        <p14:creationId xmlns:p14="http://schemas.microsoft.com/office/powerpoint/2010/main" val="10082639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Similarities in Time Series</a:t>
            </a:r>
            <a:endParaRPr lang="en-US" dirty="0"/>
          </a:p>
        </p:txBody>
      </p:sp>
      <p:sp>
        <p:nvSpPr>
          <p:cNvPr id="3" name="Content Placeholder 2"/>
          <p:cNvSpPr>
            <a:spLocks noGrp="1"/>
          </p:cNvSpPr>
          <p:nvPr>
            <p:ph sz="quarter" idx="1"/>
          </p:nvPr>
        </p:nvSpPr>
        <p:spPr/>
        <p:txBody>
          <a:bodyPr/>
          <a:lstStyle/>
          <a:p>
            <a:r>
              <a:rPr lang="en-US" dirty="0" smtClean="0"/>
              <a:t>Indexing problem</a:t>
            </a:r>
          </a:p>
          <a:p>
            <a:pPr lvl="1"/>
            <a:r>
              <a:rPr lang="en-US" dirty="0" smtClean="0"/>
              <a:t>Find all stocks whose fluctuations are similar to stock X</a:t>
            </a:r>
          </a:p>
          <a:p>
            <a:r>
              <a:rPr lang="en-US" dirty="0" smtClean="0"/>
              <a:t>Subsequence Similarity</a:t>
            </a:r>
          </a:p>
          <a:p>
            <a:pPr lvl="1"/>
            <a:r>
              <a:rPr lang="en-US" dirty="0" smtClean="0"/>
              <a:t>Find out other days in which stock x had similar movements as today</a:t>
            </a:r>
          </a:p>
          <a:p>
            <a:r>
              <a:rPr lang="en-US" dirty="0" smtClean="0"/>
              <a:t>Clustering</a:t>
            </a:r>
          </a:p>
          <a:p>
            <a:pPr lvl="1"/>
            <a:r>
              <a:rPr lang="en-US" dirty="0" smtClean="0"/>
              <a:t>Group regions that have similar temporal patterns</a:t>
            </a:r>
          </a:p>
          <a:p>
            <a:r>
              <a:rPr lang="en-US" dirty="0" smtClean="0"/>
              <a:t>Rule Discovery</a:t>
            </a:r>
          </a:p>
          <a:p>
            <a:pPr lvl="1"/>
            <a:r>
              <a:rPr lang="en-US" dirty="0" smtClean="0"/>
              <a:t>Find rules like if x goes up, y goes up, etc.</a:t>
            </a:r>
            <a:endParaRPr lang="en-US" dirty="0"/>
          </a:p>
        </p:txBody>
      </p:sp>
    </p:spTree>
    <p:extLst>
      <p:ext uri="{BB962C8B-B14F-4D97-AF65-F5344CB8AC3E}">
        <p14:creationId xmlns:p14="http://schemas.microsoft.com/office/powerpoint/2010/main" val="35238905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Similarities</a:t>
            </a:r>
            <a:endParaRPr lang="en-US" dirty="0"/>
          </a:p>
        </p:txBody>
      </p:sp>
      <p:sp>
        <p:nvSpPr>
          <p:cNvPr id="3" name="Content Placeholder 2"/>
          <p:cNvSpPr>
            <a:spLocks noGrp="1"/>
          </p:cNvSpPr>
          <p:nvPr>
            <p:ph sz="quarter" idx="1"/>
          </p:nvPr>
        </p:nvSpPr>
        <p:spPr/>
        <p:txBody>
          <a:bodyPr/>
          <a:lstStyle/>
          <a:p>
            <a:r>
              <a:rPr lang="en-US" dirty="0" smtClean="0"/>
              <a:t>Brute force search:</a:t>
            </a:r>
          </a:p>
          <a:p>
            <a:pPr lvl="1"/>
            <a:r>
              <a:rPr lang="en-US" sz="2200" dirty="0"/>
              <a:t>Given query time series Q, the best match </a:t>
            </a:r>
            <a:r>
              <a:rPr lang="en-US" sz="2200" dirty="0" smtClean="0"/>
              <a:t>by </a:t>
            </a:r>
            <a:r>
              <a:rPr lang="en-US" sz="2400" dirty="0" smtClean="0"/>
              <a:t>sequential </a:t>
            </a:r>
            <a:r>
              <a:rPr lang="en-US" sz="2400" dirty="0"/>
              <a:t>scanning is found by:</a:t>
            </a:r>
            <a:r>
              <a:rPr lang="en-US" dirty="0" smtClean="0"/>
              <a:t> </a:t>
            </a:r>
          </a:p>
          <a:p>
            <a:pPr lvl="1"/>
            <a:endParaRPr lang="en-US" dirty="0"/>
          </a:p>
          <a:p>
            <a:pPr lvl="1"/>
            <a:endParaRPr lang="en-US" dirty="0" smtClean="0"/>
          </a:p>
          <a:p>
            <a:pPr lvl="1"/>
            <a:endParaRPr lang="en-US" dirty="0"/>
          </a:p>
          <a:p>
            <a:pPr lvl="1"/>
            <a:r>
              <a:rPr lang="en-US" dirty="0" smtClean="0"/>
              <a:t>Method is O(</a:t>
            </a:r>
            <a:r>
              <a:rPr lang="en-US" dirty="0" err="1" smtClean="0"/>
              <a:t>nd</a:t>
            </a:r>
            <a:r>
              <a:rPr lang="en-US" dirty="0" smtClean="0"/>
              <a:t>)</a:t>
            </a:r>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743200"/>
            <a:ext cx="367665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68123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Approach</a:t>
            </a:r>
            <a:endParaRPr lang="en-US" dirty="0"/>
          </a:p>
        </p:txBody>
      </p:sp>
      <p:sp>
        <p:nvSpPr>
          <p:cNvPr id="3" name="Content Placeholder 2"/>
          <p:cNvSpPr>
            <a:spLocks noGrp="1"/>
          </p:cNvSpPr>
          <p:nvPr>
            <p:ph sz="quarter" idx="1"/>
          </p:nvPr>
        </p:nvSpPr>
        <p:spPr/>
        <p:txBody>
          <a:bodyPr/>
          <a:lstStyle/>
          <a:p>
            <a:r>
              <a:rPr lang="en-US" dirty="0" smtClean="0"/>
              <a:t>Extract a few key features for each time series (think PCA and MDS)</a:t>
            </a:r>
          </a:p>
          <a:p>
            <a:r>
              <a:rPr lang="en-US" dirty="0" smtClean="0"/>
              <a:t>Map each time sequence X to a point f(X) in the lower dimensional space</a:t>
            </a:r>
          </a:p>
          <a:p>
            <a:r>
              <a:rPr lang="en-US" dirty="0" smtClean="0"/>
              <a:t>This allows for faster indexing for finding similarities</a:t>
            </a:r>
          </a:p>
          <a:p>
            <a:r>
              <a:rPr lang="en-US" dirty="0" smtClean="0"/>
              <a:t>Research problem is to design solutions that are both accurate and efficient</a:t>
            </a:r>
            <a:endParaRPr lang="en-US" dirty="0"/>
          </a:p>
        </p:txBody>
      </p:sp>
    </p:spTree>
    <p:extLst>
      <p:ext uri="{BB962C8B-B14F-4D97-AF65-F5344CB8AC3E}">
        <p14:creationId xmlns:p14="http://schemas.microsoft.com/office/powerpoint/2010/main" val="2869260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Euclidean Similarity Measure</a:t>
            </a:r>
            <a:endParaRPr lang="en-US" dirty="0"/>
          </a:p>
        </p:txBody>
      </p:sp>
      <p:sp>
        <p:nvSpPr>
          <p:cNvPr id="3" name="Content Placeholder 2"/>
          <p:cNvSpPr>
            <a:spLocks noGrp="1"/>
          </p:cNvSpPr>
          <p:nvPr>
            <p:ph sz="quarter" idx="1"/>
          </p:nvPr>
        </p:nvSpPr>
        <p:spPr/>
        <p:txBody>
          <a:bodyPr/>
          <a:lstStyle/>
          <a:p>
            <a:r>
              <a:rPr lang="en-US" dirty="0" smtClean="0"/>
              <a:t>View each time series as a point in n-dimensional space</a:t>
            </a:r>
          </a:p>
          <a:p>
            <a:r>
              <a:rPr lang="en-US" dirty="0" smtClean="0"/>
              <a:t>Calculate the “distance” between each point</a:t>
            </a:r>
          </a:p>
          <a:p>
            <a:r>
              <a:rPr lang="en-US" dirty="0" smtClean="0"/>
              <a:t>Easy to compute</a:t>
            </a:r>
          </a:p>
          <a:p>
            <a:r>
              <a:rPr lang="en-US" dirty="0" smtClean="0"/>
              <a:t>Scalable solution to other problems</a:t>
            </a:r>
          </a:p>
          <a:p>
            <a:r>
              <a:rPr lang="en-US" dirty="0" smtClean="0"/>
              <a:t>Does not allow for different baselines</a:t>
            </a:r>
            <a:endParaRPr lang="en-US" dirty="0"/>
          </a:p>
        </p:txBody>
      </p:sp>
    </p:spTree>
    <p:extLst>
      <p:ext uri="{BB962C8B-B14F-4D97-AF65-F5344CB8AC3E}">
        <p14:creationId xmlns:p14="http://schemas.microsoft.com/office/powerpoint/2010/main" val="35604876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 of Sequences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Normalize the mean and variance for each sequence</a:t>
                </a:r>
              </a:p>
              <a:p>
                <a:r>
                  <a:rPr lang="en-US" dirty="0" smtClean="0"/>
                  <a:t>Let </a:t>
                </a:r>
                <a14:m>
                  <m:oMath xmlns:m="http://schemas.openxmlformats.org/officeDocument/2006/math">
                    <m:r>
                      <a:rPr lang="en-US" i="1" smtClean="0">
                        <a:latin typeface="Cambria Math"/>
                        <a:ea typeface="Cambria Math"/>
                      </a:rPr>
                      <m:t>𝜇</m:t>
                    </m:r>
                    <m:d>
                      <m:dPr>
                        <m:ctrlPr>
                          <a:rPr lang="en-US" b="0" i="1" smtClean="0">
                            <a:latin typeface="Cambria Math"/>
                            <a:ea typeface="Cambria Math"/>
                          </a:rPr>
                        </m:ctrlPr>
                      </m:dPr>
                      <m:e>
                        <m:r>
                          <a:rPr lang="en-US" b="0" i="1" smtClean="0">
                            <a:latin typeface="Cambria Math"/>
                            <a:ea typeface="Cambria Math"/>
                          </a:rPr>
                          <m:t>𝑥</m:t>
                        </m:r>
                      </m:e>
                    </m:d>
                  </m:oMath>
                </a14:m>
                <a:r>
                  <a:rPr lang="en-US" dirty="0" smtClean="0"/>
                  <a:t> and </a:t>
                </a:r>
                <a14:m>
                  <m:oMath xmlns:m="http://schemas.openxmlformats.org/officeDocument/2006/math">
                    <m:r>
                      <a:rPr lang="en-US" i="1">
                        <a:latin typeface="Cambria Math"/>
                        <a:ea typeface="Cambria Math"/>
                      </a:rPr>
                      <m:t>𝜎</m:t>
                    </m:r>
                    <m:r>
                      <a:rPr lang="en-US" i="1">
                        <a:latin typeface="Cambria Math"/>
                        <a:ea typeface="Cambria Math"/>
                      </a:rPr>
                      <m:t>(</m:t>
                    </m:r>
                    <m:r>
                      <a:rPr lang="en-US" i="1">
                        <a:latin typeface="Cambria Math"/>
                        <a:ea typeface="Cambria Math"/>
                      </a:rPr>
                      <m:t>𝑥</m:t>
                    </m:r>
                    <m:r>
                      <a:rPr lang="en-US" i="1">
                        <a:latin typeface="Cambria Math"/>
                        <a:ea typeface="Cambria Math"/>
                      </a:rPr>
                      <m:t>)</m:t>
                    </m:r>
                  </m:oMath>
                </a14:m>
                <a:r>
                  <a:rPr lang="en-US" dirty="0" smtClean="0"/>
                  <a:t> by the mean and variance of time series X</a:t>
                </a:r>
              </a:p>
              <a:p>
                <a:r>
                  <a:rPr lang="en-US" dirty="0" smtClean="0"/>
                  <a:t>F(x) = (x</a:t>
                </a:r>
                <a:r>
                  <a:rPr lang="en-US" baseline="-25000" dirty="0" smtClean="0"/>
                  <a:t>i</a:t>
                </a:r>
                <a:r>
                  <a:rPr lang="en-US" dirty="0" smtClean="0"/>
                  <a:t>-</a:t>
                </a:r>
                <a:r>
                  <a:rPr lang="en-US" dirty="0">
                    <a:ea typeface="Cambria Math"/>
                  </a:rPr>
                  <a:t> </a:t>
                </a:r>
                <a14:m>
                  <m:oMath xmlns:m="http://schemas.openxmlformats.org/officeDocument/2006/math">
                    <m:r>
                      <a:rPr lang="en-US" i="1">
                        <a:latin typeface="Cambria Math"/>
                        <a:ea typeface="Cambria Math"/>
                      </a:rPr>
                      <m:t>𝜇</m:t>
                    </m:r>
                    <m:d>
                      <m:dPr>
                        <m:ctrlPr>
                          <a:rPr lang="en-US" i="1">
                            <a:latin typeface="Cambria Math"/>
                            <a:ea typeface="Cambria Math"/>
                          </a:rPr>
                        </m:ctrlPr>
                      </m:dPr>
                      <m:e>
                        <m:r>
                          <a:rPr lang="en-US" i="1">
                            <a:latin typeface="Cambria Math"/>
                            <a:ea typeface="Cambria Math"/>
                          </a:rPr>
                          <m:t>𝑥</m:t>
                        </m:r>
                      </m:e>
                    </m:d>
                  </m:oMath>
                </a14:m>
                <a:r>
                  <a:rPr lang="en-US" dirty="0" smtClean="0"/>
                  <a:t>)/</a:t>
                </a:r>
                <a:r>
                  <a:rPr lang="en-US" dirty="0">
                    <a:ea typeface="Cambria Math"/>
                  </a:rPr>
                  <a:t> </a:t>
                </a:r>
                <a14:m>
                  <m:oMath xmlns:m="http://schemas.openxmlformats.org/officeDocument/2006/math">
                    <m:r>
                      <a:rPr lang="en-US" i="1">
                        <a:latin typeface="Cambria Math"/>
                        <a:ea typeface="Cambria Math"/>
                      </a:rPr>
                      <m:t>𝜎</m:t>
                    </m:r>
                    <m:r>
                      <a:rPr lang="en-US" i="1">
                        <a:latin typeface="Cambria Math"/>
                        <a:ea typeface="Cambria Math"/>
                      </a:rPr>
                      <m:t>(</m:t>
                    </m:r>
                    <m:r>
                      <a:rPr lang="en-US" i="1">
                        <a:latin typeface="Cambria Math"/>
                        <a:ea typeface="Cambria Math"/>
                      </a:rPr>
                      <m:t>𝑥</m:t>
                    </m:r>
                    <m:r>
                      <a:rPr lang="en-US" i="1">
                        <a:latin typeface="Cambria Math"/>
                        <a:ea typeface="Cambria Math"/>
                      </a:rPr>
                      <m:t>)</m:t>
                    </m:r>
                  </m:oMath>
                </a14:m>
                <a:endParaRPr lang="en-US" dirty="0" smtClean="0"/>
              </a:p>
              <a:p>
                <a:r>
                  <a:rPr lang="en-US" dirty="0" smtClean="0"/>
                  <a:t>Use normalized sequence for comparisons</a:t>
                </a:r>
              </a:p>
              <a:p>
                <a:r>
                  <a:rPr lang="en-US" dirty="0" smtClean="0"/>
                  <a:t>Problem is that this does not allow for noise or small fluctuations</a:t>
                </a:r>
              </a:p>
              <a:p>
                <a:r>
                  <a:rPr lang="en-US" dirty="0" smtClean="0"/>
                  <a:t>Does not allow for phase shifts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1067"/>
                </a:stretch>
              </a:blipFill>
            </p:spPr>
            <p:txBody>
              <a:bodyPr/>
              <a:lstStyle/>
              <a:p>
                <a:r>
                  <a:rPr lang="en-US">
                    <a:noFill/>
                  </a:rPr>
                  <a:t> </a:t>
                </a:r>
              </a:p>
            </p:txBody>
          </p:sp>
        </mc:Fallback>
      </mc:AlternateContent>
    </p:spTree>
    <p:extLst>
      <p:ext uri="{BB962C8B-B14F-4D97-AF65-F5344CB8AC3E}">
        <p14:creationId xmlns:p14="http://schemas.microsoft.com/office/powerpoint/2010/main" val="5043397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 and Homework</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Required Reading:</a:t>
            </a:r>
          </a:p>
          <a:p>
            <a:pPr lvl="1"/>
            <a:r>
              <a:rPr lang="en-US" dirty="0"/>
              <a:t>W. </a:t>
            </a:r>
            <a:r>
              <a:rPr lang="en-US" dirty="0" err="1"/>
              <a:t>Aigner</a:t>
            </a:r>
            <a:r>
              <a:rPr lang="en-US" dirty="0"/>
              <a:t>, S. </a:t>
            </a:r>
            <a:r>
              <a:rPr lang="en-US" dirty="0" err="1"/>
              <a:t>Miksch</a:t>
            </a:r>
            <a:r>
              <a:rPr lang="en-US" dirty="0"/>
              <a:t>, W. Muller, H. Schumann, C. </a:t>
            </a:r>
            <a:r>
              <a:rPr lang="en-US" dirty="0" err="1"/>
              <a:t>Tominski</a:t>
            </a:r>
            <a:r>
              <a:rPr lang="en-US" dirty="0"/>
              <a:t>, "Visual Methods for Analyzing Time-Oriented Data", </a:t>
            </a:r>
            <a:r>
              <a:rPr lang="en-US" i="1" dirty="0"/>
              <a:t>IEEE Trans. on Visualization and Computer Graphics</a:t>
            </a:r>
            <a:r>
              <a:rPr lang="en-US" dirty="0"/>
              <a:t>, Vol. 14, No. 1, Jan.-Feb. 2008, pp. 47-60. </a:t>
            </a:r>
            <a:endParaRPr lang="en-US" dirty="0" smtClean="0"/>
          </a:p>
          <a:p>
            <a:pPr lvl="1"/>
            <a:r>
              <a:rPr lang="en-US" dirty="0" smtClean="0"/>
              <a:t>L</a:t>
            </a:r>
            <a:r>
              <a:rPr lang="en-US" dirty="0"/>
              <a:t>. Byron &amp; M. Wattenberg, "Stacked Graphs - Geometry &amp; </a:t>
            </a:r>
            <a:r>
              <a:rPr lang="en-US" dirty="0" smtClean="0"/>
              <a:t>Aesthetics</a:t>
            </a:r>
            <a:r>
              <a:rPr lang="en-US" dirty="0"/>
              <a:t>", </a:t>
            </a:r>
            <a:r>
              <a:rPr lang="en-US" i="1" dirty="0"/>
              <a:t>IEEE Trans. on Visualization and Computer Graphics</a:t>
            </a:r>
            <a:r>
              <a:rPr lang="en-US" dirty="0"/>
              <a:t>, Vol. 14, No. 6, Nov.-Dec. 2008, pp. 1245-1252.  </a:t>
            </a:r>
            <a:endParaRPr lang="en-US" dirty="0" smtClean="0"/>
          </a:p>
          <a:p>
            <a:pPr lvl="1"/>
            <a:r>
              <a:rPr lang="en-US" dirty="0"/>
              <a:t>Kincaid, R.; , "</a:t>
            </a:r>
            <a:r>
              <a:rPr lang="en-US" dirty="0" err="1"/>
              <a:t>SignalLens</a:t>
            </a:r>
            <a:r>
              <a:rPr lang="en-US" dirty="0"/>
              <a:t>: </a:t>
            </a:r>
            <a:r>
              <a:rPr lang="en-US" dirty="0" err="1"/>
              <a:t>Focus+Context</a:t>
            </a:r>
            <a:r>
              <a:rPr lang="en-US" dirty="0"/>
              <a:t> Applied to Electronic Time Series," </a:t>
            </a:r>
            <a:r>
              <a:rPr lang="en-US" i="1" dirty="0" smtClean="0"/>
              <a:t>IEEE </a:t>
            </a:r>
            <a:r>
              <a:rPr lang="en-US" i="1" dirty="0"/>
              <a:t>Transactions on</a:t>
            </a:r>
            <a:r>
              <a:rPr lang="en-US" dirty="0"/>
              <a:t> </a:t>
            </a:r>
            <a:r>
              <a:rPr lang="en-US" i="1" dirty="0" smtClean="0"/>
              <a:t>Visualization </a:t>
            </a:r>
            <a:r>
              <a:rPr lang="en-US" i="1" dirty="0"/>
              <a:t>and Computer </a:t>
            </a:r>
            <a:r>
              <a:rPr lang="en-US" i="1" dirty="0" smtClean="0"/>
              <a:t>Graphics</a:t>
            </a:r>
            <a:r>
              <a:rPr lang="en-US" dirty="0" smtClean="0"/>
              <a:t>, </a:t>
            </a:r>
            <a:r>
              <a:rPr lang="en-US" dirty="0"/>
              <a:t>vol.16, no.6, pp.900-907, Nov.-Dec. </a:t>
            </a:r>
            <a:r>
              <a:rPr lang="en-US" dirty="0" smtClean="0"/>
              <a:t>2010</a:t>
            </a:r>
          </a:p>
          <a:p>
            <a:r>
              <a:rPr lang="pt-BR" dirty="0" smtClean="0"/>
              <a:t>Homework</a:t>
            </a:r>
          </a:p>
          <a:p>
            <a:pPr lvl="1"/>
            <a:r>
              <a:rPr lang="pt-BR" dirty="0" smtClean="0"/>
              <a:t>Homework #3 is due </a:t>
            </a:r>
            <a:r>
              <a:rPr lang="pt-BR" dirty="0" smtClean="0"/>
              <a:t>in one week</a:t>
            </a:r>
            <a:r>
              <a:rPr lang="pt-BR" dirty="0" smtClean="0"/>
              <a:t>!</a:t>
            </a:r>
            <a:endParaRPr lang="pt-BR" dirty="0" smtClean="0"/>
          </a:p>
        </p:txBody>
      </p:sp>
    </p:spTree>
    <p:extLst>
      <p:ext uri="{BB962C8B-B14F-4D97-AF65-F5344CB8AC3E}">
        <p14:creationId xmlns:p14="http://schemas.microsoft.com/office/powerpoint/2010/main" val="2881181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a:t>
            </a:r>
            <a:endParaRPr lang="en-US" dirty="0"/>
          </a:p>
        </p:txBody>
      </p:sp>
      <p:sp>
        <p:nvSpPr>
          <p:cNvPr id="3" name="Content Placeholder 2"/>
          <p:cNvSpPr>
            <a:spLocks noGrp="1"/>
          </p:cNvSpPr>
          <p:nvPr>
            <p:ph sz="quarter" idx="1"/>
          </p:nvPr>
        </p:nvSpPr>
        <p:spPr/>
        <p:txBody>
          <a:bodyPr>
            <a:normAutofit/>
          </a:bodyPr>
          <a:lstStyle/>
          <a:p>
            <a:r>
              <a:rPr lang="en-US" dirty="0" smtClean="0"/>
              <a:t>Time is ordered</a:t>
            </a:r>
          </a:p>
          <a:p>
            <a:pPr lvl="1"/>
            <a:r>
              <a:rPr lang="en-US" dirty="0" smtClean="0"/>
              <a:t>We assume one time point precedes another</a:t>
            </a:r>
          </a:p>
          <a:p>
            <a:pPr lvl="1"/>
            <a:r>
              <a:rPr lang="en-US" dirty="0" smtClean="0"/>
              <a:t>The notion of time being ordered is closely bound to the notion of causality (things that happen close together in time are often related)</a:t>
            </a:r>
          </a:p>
          <a:p>
            <a:r>
              <a:rPr lang="en-US" dirty="0" smtClean="0"/>
              <a:t>Time is continuous</a:t>
            </a:r>
          </a:p>
          <a:p>
            <a:pPr lvl="1"/>
            <a:r>
              <a:rPr lang="en-US" dirty="0" smtClean="0"/>
              <a:t>We often break time into discrete components for analysis</a:t>
            </a:r>
          </a:p>
          <a:p>
            <a:pPr lvl="1"/>
            <a:r>
              <a:rPr lang="en-US" dirty="0" smtClean="0"/>
              <a:t>Most people think of time as a flowing stream</a:t>
            </a:r>
          </a:p>
          <a:p>
            <a:r>
              <a:rPr lang="en-US" dirty="0" smtClean="0"/>
              <a:t>Time is cyclical</a:t>
            </a:r>
          </a:p>
          <a:p>
            <a:r>
              <a:rPr lang="en-US" dirty="0" smtClean="0"/>
              <a:t>Time is independent of location</a:t>
            </a:r>
          </a:p>
        </p:txBody>
      </p:sp>
      <p:sp>
        <p:nvSpPr>
          <p:cNvPr id="4" name="TextBox 3"/>
          <p:cNvSpPr txBox="1">
            <a:spLocks noChangeArrowheads="1"/>
          </p:cNvSpPr>
          <p:nvPr/>
        </p:nvSpPr>
        <p:spPr bwMode="auto">
          <a:xfrm>
            <a:off x="427037" y="6243935"/>
            <a:ext cx="84883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r>
              <a:rPr lang="en-US" sz="1200" dirty="0" smtClean="0"/>
              <a:t>L. Wilkinson, The Grammar of Graphics, </a:t>
            </a:r>
            <a:r>
              <a:rPr lang="en-US" sz="1200" i="1" dirty="0" smtClean="0"/>
              <a:t>Springer</a:t>
            </a:r>
            <a:r>
              <a:rPr lang="en-US" sz="1200" dirty="0" smtClean="0"/>
              <a:t>, 2005</a:t>
            </a:r>
            <a:endParaRPr lang="en-US" sz="1000" dirty="0"/>
          </a:p>
        </p:txBody>
      </p:sp>
    </p:spTree>
    <p:extLst>
      <p:ext uri="{BB962C8B-B14F-4D97-AF65-F5344CB8AC3E}">
        <p14:creationId xmlns:p14="http://schemas.microsoft.com/office/powerpoint/2010/main" val="15644764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vs. Cyclical Time</a:t>
            </a:r>
            <a:endParaRPr lang="en-US" dirty="0"/>
          </a:p>
        </p:txBody>
      </p:sp>
      <p:sp>
        <p:nvSpPr>
          <p:cNvPr id="3" name="Content Placeholder 2"/>
          <p:cNvSpPr>
            <a:spLocks noGrp="1"/>
          </p:cNvSpPr>
          <p:nvPr>
            <p:ph sz="quarter" idx="1"/>
          </p:nvPr>
        </p:nvSpPr>
        <p:spPr/>
        <p:txBody>
          <a:bodyPr/>
          <a:lstStyle/>
          <a:p>
            <a:r>
              <a:rPr lang="en-US" dirty="0" smtClean="0"/>
              <a:t>Linear time assumes a starting point and defines the time domain with data elements from the past and future</a:t>
            </a:r>
          </a:p>
          <a:p>
            <a:r>
              <a:rPr lang="en-US" dirty="0" smtClean="0"/>
              <a:t>Natural processes may be cyclic (e.g., seasons)</a:t>
            </a:r>
          </a:p>
          <a:p>
            <a:pPr lvl="1"/>
            <a:r>
              <a:rPr lang="en-US" dirty="0" smtClean="0"/>
              <a:t>The ordering of points in a cyclic time domain would be meaningless</a:t>
            </a:r>
          </a:p>
          <a:p>
            <a:pPr lvl="1"/>
            <a:r>
              <a:rPr lang="en-US" dirty="0" smtClean="0"/>
              <a:t>Winter comes before summer, but also after summer</a:t>
            </a:r>
            <a:endParaRPr lang="en-US" dirty="0"/>
          </a:p>
        </p:txBody>
      </p:sp>
      <p:sp>
        <p:nvSpPr>
          <p:cNvPr id="4" name="TextBox 3"/>
          <p:cNvSpPr txBox="1">
            <a:spLocks noChangeArrowheads="1"/>
          </p:cNvSpPr>
          <p:nvPr/>
        </p:nvSpPr>
        <p:spPr bwMode="auto">
          <a:xfrm>
            <a:off x="427037" y="6243935"/>
            <a:ext cx="84883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r>
              <a:rPr lang="en-US" sz="1000" dirty="0" smtClean="0"/>
              <a:t>W. </a:t>
            </a:r>
            <a:r>
              <a:rPr lang="en-US" sz="1000" dirty="0" err="1" smtClean="0"/>
              <a:t>Aigner</a:t>
            </a:r>
            <a:r>
              <a:rPr lang="en-US" sz="1000" dirty="0" smtClean="0"/>
              <a:t>, S. </a:t>
            </a:r>
            <a:r>
              <a:rPr lang="en-US" sz="1000" dirty="0" err="1" smtClean="0"/>
              <a:t>Miksch</a:t>
            </a:r>
            <a:r>
              <a:rPr lang="en-US" sz="1000" dirty="0" smtClean="0"/>
              <a:t>, W. Muller, H. Schumann, C. </a:t>
            </a:r>
            <a:r>
              <a:rPr lang="en-US" sz="1000" dirty="0" err="1" smtClean="0"/>
              <a:t>Tominski</a:t>
            </a:r>
            <a:r>
              <a:rPr lang="en-US" sz="1000" dirty="0" smtClean="0"/>
              <a:t>, "Visual Methods for Analyzing Time-Oriented Data", </a:t>
            </a:r>
            <a:r>
              <a:rPr lang="en-US" sz="1000" i="1" dirty="0" smtClean="0"/>
              <a:t>IEEE Trans. On Visualization and Computer Graphics</a:t>
            </a:r>
            <a:r>
              <a:rPr lang="en-US" sz="1000" dirty="0" smtClean="0"/>
              <a:t>, Vol. 14, No. 1, Jan.-Feb. 2008, pp. 47-60. </a:t>
            </a:r>
            <a:endParaRPr lang="en-US" sz="1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3923645"/>
            <a:ext cx="222885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886200"/>
            <a:ext cx="22098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3075" y="3850005"/>
            <a:ext cx="2219325"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5860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Time</a:t>
            </a:r>
            <a:endParaRPr lang="en-US" dirty="0"/>
          </a:p>
        </p:txBody>
      </p:sp>
      <p:sp>
        <p:nvSpPr>
          <p:cNvPr id="3" name="Content Placeholder 2"/>
          <p:cNvSpPr>
            <a:spLocks noGrp="1"/>
          </p:cNvSpPr>
          <p:nvPr>
            <p:ph sz="quarter" idx="1"/>
          </p:nvPr>
        </p:nvSpPr>
        <p:spPr/>
        <p:txBody>
          <a:bodyPr/>
          <a:lstStyle/>
          <a:p>
            <a:r>
              <a:rPr lang="en-US" dirty="0" smtClean="0"/>
              <a:t>Standard presentation</a:t>
            </a:r>
          </a:p>
          <a:p>
            <a:pPr lvl="1"/>
            <a:r>
              <a:rPr lang="en-US" dirty="0" smtClean="0"/>
              <a:t>2D line graph with time on x-axis and value on y-axis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362200"/>
            <a:ext cx="6858000" cy="3531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200" y="6059269"/>
            <a:ext cx="8305800" cy="646331"/>
          </a:xfrm>
          <a:prstGeom prst="rect">
            <a:avLst/>
          </a:prstGeom>
          <a:noFill/>
        </p:spPr>
        <p:txBody>
          <a:bodyPr wrap="square" rtlCol="0">
            <a:spAutoFit/>
          </a:bodyPr>
          <a:lstStyle/>
          <a:p>
            <a:r>
              <a:rPr lang="en-US" sz="1200" b="1" dirty="0"/>
              <a:t>New Database Creates Time-Series Plots of Phrases in U.S. Supreme Court </a:t>
            </a:r>
            <a:r>
              <a:rPr lang="en-US" sz="1200" b="1" dirty="0" smtClean="0"/>
              <a:t>Opinions </a:t>
            </a:r>
            <a:r>
              <a:rPr lang="en-US" sz="1200" dirty="0" smtClean="0"/>
              <a:t>December </a:t>
            </a:r>
            <a:r>
              <a:rPr lang="en-US" sz="1200" dirty="0"/>
              <a:t>16, 2011 | Posted by: Scott C. </a:t>
            </a:r>
            <a:r>
              <a:rPr lang="en-US" sz="1200" dirty="0" err="1" smtClean="0"/>
              <a:t>Idleman</a:t>
            </a:r>
            <a:r>
              <a:rPr lang="en-US" sz="1200" dirty="0"/>
              <a:t>: http://law.marquette.edu/facultyblog/2011/12/16/new-database-creates-time-series-plots-of-phrases-in-u-s-supreme-court-opinions/</a:t>
            </a:r>
          </a:p>
          <a:p>
            <a:endParaRPr lang="en-US" sz="1200" dirty="0"/>
          </a:p>
        </p:txBody>
      </p:sp>
    </p:spTree>
    <p:extLst>
      <p:ext uri="{BB962C8B-B14F-4D97-AF65-F5344CB8AC3E}">
        <p14:creationId xmlns:p14="http://schemas.microsoft.com/office/powerpoint/2010/main" val="2372330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Sparkline</a:t>
            </a:r>
            <a:endParaRPr lang="en-US" dirty="0"/>
          </a:p>
        </p:txBody>
      </p:sp>
      <p:sp>
        <p:nvSpPr>
          <p:cNvPr id="3" name="Content Placeholder 2"/>
          <p:cNvSpPr>
            <a:spLocks noGrp="1"/>
          </p:cNvSpPr>
          <p:nvPr>
            <p:ph sz="quarter" idx="1"/>
          </p:nvPr>
        </p:nvSpPr>
        <p:spPr/>
        <p:txBody>
          <a:bodyPr/>
          <a:lstStyle/>
          <a:p>
            <a:r>
              <a:rPr lang="en-US" dirty="0" smtClean="0"/>
              <a:t>“Intense, simple, </a:t>
            </a:r>
            <a:r>
              <a:rPr lang="en-US" dirty="0" err="1" smtClean="0"/>
              <a:t>wordlike</a:t>
            </a:r>
            <a:r>
              <a:rPr lang="en-US" dirty="0" smtClean="0"/>
              <a:t> graphics”</a:t>
            </a: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190" y="2300288"/>
            <a:ext cx="3954410"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a:spLocks noChangeArrowheads="1"/>
          </p:cNvSpPr>
          <p:nvPr/>
        </p:nvSpPr>
        <p:spPr bwMode="auto">
          <a:xfrm>
            <a:off x="427037" y="6243935"/>
            <a:ext cx="84883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r>
              <a:rPr lang="en-US" sz="1000" dirty="0"/>
              <a:t>http://sparkline.org/</a:t>
            </a:r>
          </a:p>
        </p:txBody>
      </p:sp>
    </p:spTree>
    <p:extLst>
      <p:ext uri="{BB962C8B-B14F-4D97-AF65-F5344CB8AC3E}">
        <p14:creationId xmlns:p14="http://schemas.microsoft.com/office/powerpoint/2010/main" val="3759687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 River</a:t>
            </a:r>
            <a:endParaRPr lang="en-US" dirty="0"/>
          </a:p>
        </p:txBody>
      </p:sp>
      <p:sp>
        <p:nvSpPr>
          <p:cNvPr id="3" name="Content Placeholder 2"/>
          <p:cNvSpPr>
            <a:spLocks noGrp="1"/>
          </p:cNvSpPr>
          <p:nvPr>
            <p:ph sz="quarter"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07410"/>
            <a:ext cx="6000750" cy="4183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228600" y="6061075"/>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dirty="0" smtClean="0"/>
              <a:t>1– </a:t>
            </a:r>
            <a:r>
              <a:rPr lang="en-US" sz="1200" dirty="0"/>
              <a:t>S. Havre, E. </a:t>
            </a:r>
            <a:r>
              <a:rPr lang="en-US" sz="1200" dirty="0" err="1"/>
              <a:t>Hetzler</a:t>
            </a:r>
            <a:r>
              <a:rPr lang="en-US" sz="1200" dirty="0"/>
              <a:t>, P. Whitney, and L. </a:t>
            </a:r>
            <a:r>
              <a:rPr lang="en-US" sz="1200" dirty="0" err="1"/>
              <a:t>Nowell</a:t>
            </a:r>
            <a:r>
              <a:rPr lang="en-US" sz="1200" dirty="0"/>
              <a:t>.  </a:t>
            </a:r>
            <a:r>
              <a:rPr lang="en-US" sz="1200" i="1" dirty="0" err="1"/>
              <a:t>Themeriver</a:t>
            </a:r>
            <a:r>
              <a:rPr lang="en-US" sz="1200" i="1" dirty="0"/>
              <a:t>: Visualizing thematic changes in large document collections</a:t>
            </a:r>
            <a:r>
              <a:rPr lang="en-US" sz="1200" dirty="0"/>
              <a:t>.  IEEE Transactions on Visualization and Computer Graphics 8(1):9-20, 2002.</a:t>
            </a:r>
          </a:p>
          <a:p>
            <a:r>
              <a:rPr lang="en-US" sz="1200" dirty="0"/>
              <a:t>* - Theme River Image from: http://www.nytimes.com/interactive/2008/02/23/movies/20080223_REVENUE_GRAPHIC.html#</a:t>
            </a:r>
          </a:p>
        </p:txBody>
      </p:sp>
    </p:spTree>
    <p:extLst>
      <p:ext uri="{BB962C8B-B14F-4D97-AF65-F5344CB8AC3E}">
        <p14:creationId xmlns:p14="http://schemas.microsoft.com/office/powerpoint/2010/main" val="130673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Sizing the Horizon</a:t>
            </a:r>
            <a:endParaRPr lang="en-US" dirty="0"/>
          </a:p>
        </p:txBody>
      </p:sp>
      <p:sp>
        <p:nvSpPr>
          <p:cNvPr id="3" name="Content Placeholder 2"/>
          <p:cNvSpPr>
            <a:spLocks noGrp="1"/>
          </p:cNvSpPr>
          <p:nvPr>
            <p:ph sz="quarter"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2247900"/>
            <a:ext cx="767715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1000" y="5867400"/>
            <a:ext cx="8381999" cy="830997"/>
          </a:xfrm>
          <a:prstGeom prst="rect">
            <a:avLst/>
          </a:prstGeom>
          <a:noFill/>
        </p:spPr>
        <p:txBody>
          <a:bodyPr wrap="square" rtlCol="0">
            <a:spAutoFit/>
          </a:bodyPr>
          <a:lstStyle/>
          <a:p>
            <a:r>
              <a:rPr lang="en-US" sz="1200" dirty="0" smtClean="0"/>
              <a:t>Jeffrey </a:t>
            </a:r>
            <a:r>
              <a:rPr lang="en-US" sz="1200" dirty="0" err="1"/>
              <a:t>Heer</a:t>
            </a:r>
            <a:r>
              <a:rPr lang="en-US" sz="1200" dirty="0"/>
              <a:t>, Nicholas Kong, and </a:t>
            </a:r>
            <a:r>
              <a:rPr lang="en-US" sz="1200" dirty="0" err="1"/>
              <a:t>Maneesh</a:t>
            </a:r>
            <a:r>
              <a:rPr lang="en-US" sz="1200" dirty="0"/>
              <a:t> </a:t>
            </a:r>
            <a:r>
              <a:rPr lang="en-US" sz="1200" dirty="0" err="1"/>
              <a:t>Agrawala</a:t>
            </a:r>
            <a:r>
              <a:rPr lang="en-US" sz="1200" dirty="0"/>
              <a:t>. 2009. Sizing the horizon: the effects of chart size and layering on the graphical perception of time series visualizations. In </a:t>
            </a:r>
            <a:r>
              <a:rPr lang="en-US" sz="1200" i="1" dirty="0"/>
              <a:t>Proceedings of the 27th international conference on Human factors in computing systems</a:t>
            </a:r>
            <a:r>
              <a:rPr lang="en-US" sz="1200" dirty="0"/>
              <a:t> (CHI '09). ACM, New York, NY, USA, 1303-1312.</a:t>
            </a:r>
          </a:p>
          <a:p>
            <a:endParaRPr lang="en-US" sz="1200" dirty="0"/>
          </a:p>
        </p:txBody>
      </p:sp>
    </p:spTree>
    <p:extLst>
      <p:ext uri="{BB962C8B-B14F-4D97-AF65-F5344CB8AC3E}">
        <p14:creationId xmlns:p14="http://schemas.microsoft.com/office/powerpoint/2010/main" val="35827302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7287</TotalTime>
  <Words>2815</Words>
  <Application>Microsoft Office PowerPoint</Application>
  <PresentationFormat>On-screen Show (4:3)</PresentationFormat>
  <Paragraphs>335</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Equity</vt:lpstr>
      <vt:lpstr>CSE 591 Time Series Visualization and Analysis</vt:lpstr>
      <vt:lpstr>Time-Oriented Data</vt:lpstr>
      <vt:lpstr>Time Series</vt:lpstr>
      <vt:lpstr>Time</vt:lpstr>
      <vt:lpstr>Linear vs. Cyclical Time</vt:lpstr>
      <vt:lpstr>Linear Time</vt:lpstr>
      <vt:lpstr>Sparkline</vt:lpstr>
      <vt:lpstr>Theme River</vt:lpstr>
      <vt:lpstr>Sizing the Horizon</vt:lpstr>
      <vt:lpstr>Linear Vs. Cyclical </vt:lpstr>
      <vt:lpstr>Spiral Graph</vt:lpstr>
      <vt:lpstr>Spiral Graph</vt:lpstr>
      <vt:lpstr>Calendar Based Visualization</vt:lpstr>
      <vt:lpstr>Calendar Based Visualization</vt:lpstr>
      <vt:lpstr>Calendar Visualization</vt:lpstr>
      <vt:lpstr>Spiral Calendar</vt:lpstr>
      <vt:lpstr>Time Wheel</vt:lpstr>
      <vt:lpstr>People Gardens</vt:lpstr>
      <vt:lpstr>Arc Diagrams</vt:lpstr>
      <vt:lpstr>Ordered Time vs. Branching Time</vt:lpstr>
      <vt:lpstr>World Lines</vt:lpstr>
      <vt:lpstr>PowerPoint Presentation</vt:lpstr>
      <vt:lpstr>Design Principles</vt:lpstr>
      <vt:lpstr>Data Mining</vt:lpstr>
      <vt:lpstr>Typical Time Series Analysis</vt:lpstr>
      <vt:lpstr>Temporal Analysis Methods</vt:lpstr>
      <vt:lpstr>Control Chart Methods</vt:lpstr>
      <vt:lpstr>Control Chart Methods</vt:lpstr>
      <vt:lpstr>Control Chart Model</vt:lpstr>
      <vt:lpstr>Moving Average/Range Charts</vt:lpstr>
      <vt:lpstr>Moving Average </vt:lpstr>
      <vt:lpstr>Exponentially Weighted Moving Average</vt:lpstr>
      <vt:lpstr>The Lag Factor</vt:lpstr>
      <vt:lpstr>Finding Similarities in Time Series</vt:lpstr>
      <vt:lpstr>Finding Similarities</vt:lpstr>
      <vt:lpstr>Indexing Approach</vt:lpstr>
      <vt:lpstr>Euclidean Similarity Measure</vt:lpstr>
      <vt:lpstr>Normalization of Sequences</vt:lpstr>
      <vt:lpstr>Readings and Homework</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cadlabadmin</dc:creator>
  <cp:lastModifiedBy>Ross Maciejewski</cp:lastModifiedBy>
  <cp:revision>246</cp:revision>
  <dcterms:created xsi:type="dcterms:W3CDTF">2011-08-04T19:58:28Z</dcterms:created>
  <dcterms:modified xsi:type="dcterms:W3CDTF">2013-02-03T20:47:49Z</dcterms:modified>
</cp:coreProperties>
</file>