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6" r:id="rId2"/>
    <p:sldId id="344" r:id="rId3"/>
    <p:sldId id="345" r:id="rId4"/>
    <p:sldId id="346" r:id="rId5"/>
    <p:sldId id="347" r:id="rId6"/>
    <p:sldId id="349" r:id="rId7"/>
    <p:sldId id="350" r:id="rId8"/>
    <p:sldId id="351" r:id="rId9"/>
    <p:sldId id="356" r:id="rId10"/>
    <p:sldId id="357" r:id="rId11"/>
    <p:sldId id="355" r:id="rId12"/>
    <p:sldId id="358" r:id="rId13"/>
    <p:sldId id="359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90" r:id="rId42"/>
    <p:sldId id="391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6" r:id="rId65"/>
    <p:sldId id="417" r:id="rId66"/>
    <p:sldId id="418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432" r:id="rId81"/>
    <p:sldId id="433" r:id="rId82"/>
    <p:sldId id="434" r:id="rId83"/>
    <p:sldId id="435" r:id="rId84"/>
    <p:sldId id="343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apers\Book-VA\Baseb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Sheet1!$D$2:$D$21</c:f>
              <c:numCache>
                <c:formatCode>General</c:formatCode>
                <c:ptCount val="20"/>
                <c:pt idx="0">
                  <c:v>111</c:v>
                </c:pt>
                <c:pt idx="1">
                  <c:v>106</c:v>
                </c:pt>
                <c:pt idx="2">
                  <c:v>65</c:v>
                </c:pt>
                <c:pt idx="3">
                  <c:v>89</c:v>
                </c:pt>
                <c:pt idx="4">
                  <c:v>95</c:v>
                </c:pt>
                <c:pt idx="5">
                  <c:v>115</c:v>
                </c:pt>
                <c:pt idx="6">
                  <c:v>100</c:v>
                </c:pt>
                <c:pt idx="7">
                  <c:v>85</c:v>
                </c:pt>
                <c:pt idx="8">
                  <c:v>101</c:v>
                </c:pt>
                <c:pt idx="9">
                  <c:v>53</c:v>
                </c:pt>
                <c:pt idx="10">
                  <c:v>92</c:v>
                </c:pt>
                <c:pt idx="11">
                  <c:v>76</c:v>
                </c:pt>
                <c:pt idx="12">
                  <c:v>87</c:v>
                </c:pt>
                <c:pt idx="13">
                  <c:v>106</c:v>
                </c:pt>
                <c:pt idx="14">
                  <c:v>84</c:v>
                </c:pt>
                <c:pt idx="15">
                  <c:v>71</c:v>
                </c:pt>
                <c:pt idx="16">
                  <c:v>80</c:v>
                </c:pt>
                <c:pt idx="17">
                  <c:v>100</c:v>
                </c:pt>
                <c:pt idx="18">
                  <c:v>62</c:v>
                </c:pt>
                <c:pt idx="19">
                  <c:v>100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0.33600000000000063</c:v>
                </c:pt>
                <c:pt idx="1">
                  <c:v>0.32400000000000057</c:v>
                </c:pt>
                <c:pt idx="2">
                  <c:v>0.32100000000000056</c:v>
                </c:pt>
                <c:pt idx="3">
                  <c:v>0.3150000000000005</c:v>
                </c:pt>
                <c:pt idx="4">
                  <c:v>0.3120000000000005</c:v>
                </c:pt>
                <c:pt idx="5">
                  <c:v>0.3120000000000005</c:v>
                </c:pt>
                <c:pt idx="6">
                  <c:v>0.30700000000000038</c:v>
                </c:pt>
                <c:pt idx="7">
                  <c:v>0.30700000000000038</c:v>
                </c:pt>
                <c:pt idx="8">
                  <c:v>0.30400000000000038</c:v>
                </c:pt>
                <c:pt idx="9">
                  <c:v>0.30000000000000032</c:v>
                </c:pt>
                <c:pt idx="10">
                  <c:v>0.30000000000000032</c:v>
                </c:pt>
                <c:pt idx="11">
                  <c:v>0.29800000000000032</c:v>
                </c:pt>
                <c:pt idx="12">
                  <c:v>0.29800000000000032</c:v>
                </c:pt>
                <c:pt idx="13">
                  <c:v>0.29600000000000032</c:v>
                </c:pt>
                <c:pt idx="14">
                  <c:v>0.29300000000000032</c:v>
                </c:pt>
                <c:pt idx="15">
                  <c:v>0.29200000000000031</c:v>
                </c:pt>
                <c:pt idx="16">
                  <c:v>0.29000000000000031</c:v>
                </c:pt>
                <c:pt idx="17">
                  <c:v>0.29000000000000031</c:v>
                </c:pt>
                <c:pt idx="18">
                  <c:v>0.28800000000000031</c:v>
                </c:pt>
                <c:pt idx="19">
                  <c:v>0.28700000000000031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81472"/>
        <c:axId val="106402944"/>
      </c:scatterChart>
      <c:valAx>
        <c:axId val="46681472"/>
        <c:scaling>
          <c:orientation val="minMax"/>
          <c:max val="120"/>
          <c:min val="5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6402944"/>
        <c:crosses val="autoZero"/>
        <c:crossBetween val="midCat"/>
      </c:valAx>
      <c:valAx>
        <c:axId val="106402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681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Show examples of skewness and random noise power transforms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924B83CA-538B-4F30-B589-443230D35EAD}" type="slidenum">
              <a:rPr lang="en-US" smtClean="0"/>
              <a:pPr eaLnBrk="1" hangingPunct="1"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C3767-F805-4472-81BC-17B23575F89B}" type="slidenum">
              <a:rPr lang="en-US"/>
              <a:pPr/>
              <a:t>69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3213"/>
          </a:xfrm>
        </p:spPr>
        <p:txBody>
          <a:bodyPr/>
          <a:lstStyle/>
          <a:p>
            <a:pPr defTabSz="963613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304800"/>
            <a:ext cx="73929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12900"/>
            <a:ext cx="4206875" cy="4500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64075" y="1612900"/>
            <a:ext cx="4206875" cy="4500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3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4/15/2014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Final </a:t>
            </a:r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Expressiveness &amp; Effectiveness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Expressiveness: A set of facts is expressible in a visual language if the visualizations express all the facts in the set of data, and only the facts in the data</a:t>
            </a:r>
          </a:p>
          <a:p>
            <a:endParaRPr lang="en-US" dirty="0"/>
          </a:p>
          <a:p>
            <a:r>
              <a:rPr lang="en-US" dirty="0" smtClean="0"/>
              <a:t>Effectiveness: A visualization is more effective than another visualization if the information conveyed by one visualization is more readily perceived than the information in the other visualization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286381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</a:t>
            </a:r>
            <a:r>
              <a:rPr lang="en-US" sz="1200" dirty="0" err="1" smtClean="0"/>
              <a:t>Mackinlay</a:t>
            </a:r>
            <a:r>
              <a:rPr lang="en-US" sz="1200" dirty="0" smtClean="0"/>
              <a:t>, Automating the Design of Graphical Presentations of Relational Information, ACM Transactions on Graphics, 5(2): 110-141, 1986.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07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key goal of visualization is to produce images of data that support visual analysis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Human perception plays an important role in visualization</a:t>
            </a:r>
          </a:p>
          <a:p>
            <a:r>
              <a:rPr lang="en-US" dirty="0" smtClean="0"/>
              <a:t>How we “see” details directly impacts the efficiency and effectiveness of an image (remember </a:t>
            </a:r>
            <a:r>
              <a:rPr lang="en-US" dirty="0" err="1" smtClean="0"/>
              <a:t>Mackinlay’s</a:t>
            </a:r>
            <a:r>
              <a:rPr lang="en-US" dirty="0" smtClean="0"/>
              <a:t> criteria from last lecture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understanding perception, we can improve the quality and quantity of information being displayed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5562600"/>
            <a:ext cx="8037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1 - </a:t>
            </a:r>
            <a:r>
              <a:rPr lang="en-US" sz="1200" dirty="0" smtClean="0"/>
              <a:t>C</a:t>
            </a:r>
            <a:r>
              <a:rPr lang="en-US" sz="1200" dirty="0"/>
              <a:t>. Healey and J. </a:t>
            </a:r>
            <a:r>
              <a:rPr lang="en-US" sz="1200" dirty="0" err="1"/>
              <a:t>Enns</a:t>
            </a:r>
            <a:r>
              <a:rPr lang="en-US" sz="1200" dirty="0"/>
              <a:t>, “Attention and Visual Memory in Visualization and Computer Graphics”, IEEE Transactions on Visualization and Computer Graphics, 2011 (Pre-print</a:t>
            </a:r>
            <a:r>
              <a:rPr lang="en-US" sz="1200" dirty="0" smtClean="0"/>
              <a:t>)</a:t>
            </a:r>
          </a:p>
          <a:p>
            <a:pPr eaLnBrk="1" hangingPunct="1"/>
            <a:r>
              <a:rPr lang="en-US" sz="1200" dirty="0" smtClean="0"/>
              <a:t>2 - J</a:t>
            </a:r>
            <a:r>
              <a:rPr lang="en-US" sz="1200" dirty="0"/>
              <a:t>. </a:t>
            </a:r>
            <a:r>
              <a:rPr lang="en-US" sz="1200" dirty="0" err="1"/>
              <a:t>Mackinlay</a:t>
            </a:r>
            <a:r>
              <a:rPr lang="en-US" sz="1200" dirty="0"/>
              <a:t>, Automating the Design of Graphical Presentations of Relational Information, ACM Transactions on Graphics, 5(2): 110-141, 1986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200" dirty="0" smtClean="0"/>
              <a:t>3 - Ware</a:t>
            </a:r>
            <a:r>
              <a:rPr lang="en-US" sz="1200" dirty="0"/>
              <a:t>, C. </a:t>
            </a:r>
            <a:r>
              <a:rPr lang="en-US" sz="1200" i="1" dirty="0"/>
              <a:t>Information Visualization: Perception for Design</a:t>
            </a:r>
            <a:r>
              <a:rPr lang="en-US" sz="1200" dirty="0"/>
              <a:t>. Morgan Kaufmann Publishers, Inc., San Francisco, California, 2000.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79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Visual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difficult to attend to more than one thing at the same time</a:t>
            </a:r>
          </a:p>
          <a:p>
            <a:r>
              <a:rPr lang="en-US" dirty="0" smtClean="0"/>
              <a:t>When we attend to one task over the other, this is selective attention</a:t>
            </a:r>
          </a:p>
          <a:p>
            <a:r>
              <a:rPr lang="en-US" dirty="0" smtClean="0"/>
              <a:t>Classic </a:t>
            </a:r>
            <a:r>
              <a:rPr lang="en-US" dirty="0" err="1" smtClean="0"/>
              <a:t>Stroop</a:t>
            </a:r>
            <a:r>
              <a:rPr lang="en-US" dirty="0" smtClean="0"/>
              <a:t> task – Read aloud the color of the word, not the word itself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47339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err="1"/>
              <a:t>Stroop</a:t>
            </a:r>
            <a:r>
              <a:rPr lang="en-US" sz="1000" dirty="0"/>
              <a:t>, John Ridley (1935). "Studies of interference in serial verbal reactions". </a:t>
            </a:r>
            <a:r>
              <a:rPr lang="en-US" sz="1000" i="1" dirty="0"/>
              <a:t>Journal of Experimental Psychology</a:t>
            </a:r>
            <a:r>
              <a:rPr lang="en-US" sz="1000" dirty="0"/>
              <a:t> </a:t>
            </a:r>
            <a:r>
              <a:rPr lang="en-US" sz="1000" b="1" dirty="0"/>
              <a:t>18</a:t>
            </a:r>
            <a:r>
              <a:rPr lang="en-US" sz="1000" dirty="0"/>
              <a:t> (6): 643–66</a:t>
            </a:r>
          </a:p>
        </p:txBody>
      </p:sp>
    </p:spTree>
    <p:extLst>
      <p:ext uri="{BB962C8B-B14F-4D97-AF65-F5344CB8AC3E}">
        <p14:creationId xmlns:p14="http://schemas.microsoft.com/office/powerpoint/2010/main" val="19098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Interpretations of Selective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Bottleneck/filter theories</a:t>
            </a:r>
          </a:p>
          <a:p>
            <a:pPr lvl="1"/>
            <a:r>
              <a:rPr lang="en-US" dirty="0" smtClean="0"/>
              <a:t>A bottleneck is a mechanism that limits the amount of information to be attended to</a:t>
            </a:r>
          </a:p>
          <a:p>
            <a:r>
              <a:rPr lang="en-US" i="1" dirty="0" smtClean="0"/>
              <a:t>Early selection</a:t>
            </a:r>
            <a:r>
              <a:rPr lang="en-US" i="1" baseline="30000" dirty="0" smtClean="0"/>
              <a:t>1</a:t>
            </a:r>
            <a:r>
              <a:rPr lang="en-US" dirty="0" smtClean="0"/>
              <a:t> - select one message for further processing and all others are lost</a:t>
            </a:r>
          </a:p>
          <a:p>
            <a:r>
              <a:rPr lang="en-US" i="1" dirty="0" smtClean="0"/>
              <a:t>Attenuation</a:t>
            </a:r>
            <a:r>
              <a:rPr lang="en-US" i="1" baseline="30000" dirty="0" smtClean="0"/>
              <a:t>2</a:t>
            </a:r>
            <a:r>
              <a:rPr lang="en-US" dirty="0" smtClean="0"/>
              <a:t> – select one message for full processing, others are partially processed</a:t>
            </a:r>
          </a:p>
          <a:p>
            <a:r>
              <a:rPr lang="en-US" i="1" dirty="0" smtClean="0"/>
              <a:t>Late selection</a:t>
            </a:r>
            <a:r>
              <a:rPr lang="en-US" i="1" baseline="30000" dirty="0" smtClean="0"/>
              <a:t>3</a:t>
            </a:r>
            <a:r>
              <a:rPr lang="en-US" dirty="0" smtClean="0"/>
              <a:t> – all messages get through but only one is selected for processing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798" y="6059269"/>
            <a:ext cx="8534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– D. E. Broadbent, </a:t>
            </a:r>
            <a:r>
              <a:rPr lang="en-US" sz="1200" i="1" dirty="0" smtClean="0"/>
              <a:t>Perception and Communication</a:t>
            </a:r>
            <a:r>
              <a:rPr lang="en-US" sz="1200" dirty="0" smtClean="0"/>
              <a:t>. Oxford, United Kingdom: Oxford University Press, 1958</a:t>
            </a:r>
          </a:p>
          <a:p>
            <a:pPr eaLnBrk="1" hangingPunct="1"/>
            <a:r>
              <a:rPr lang="en-US" sz="1200" dirty="0" smtClean="0"/>
              <a:t>2 – A. </a:t>
            </a:r>
            <a:r>
              <a:rPr lang="en-US" sz="1200" dirty="0" err="1" smtClean="0"/>
              <a:t>Triesman</a:t>
            </a:r>
            <a:r>
              <a:rPr lang="en-US" sz="1200" dirty="0" smtClean="0"/>
              <a:t>, “Monitoring and storage of irrelevant messages in selective attention,”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87</a:t>
            </a:r>
            <a:r>
              <a:rPr lang="en-US" sz="1200" dirty="0" smtClean="0"/>
              <a:t>:  272-300</a:t>
            </a:r>
          </a:p>
          <a:p>
            <a:pPr eaLnBrk="1" hangingPunct="1"/>
            <a:r>
              <a:rPr lang="en-US" sz="1200" dirty="0" smtClean="0"/>
              <a:t>3 – J. A. Deutsch and D. Deutsch, "Attention: some theoretical considerations,“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70</a:t>
            </a:r>
            <a:r>
              <a:rPr lang="en-US" sz="1200" dirty="0" smtClean="0"/>
              <a:t>: 80–90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6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List of Pre-Attentive Visual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048000"/>
            <a:ext cx="724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orientation            length, width                        closure                                    size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11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4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4400" y="5269468"/>
            <a:ext cx="752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Curvature                        density, contrast           number, estimation                  color(hue)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 from research on visual attention can be used to assign visual features to data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One of the key components of visually representing data is choosing the appropriate color scale</a:t>
            </a:r>
          </a:p>
          <a:p>
            <a:r>
              <a:rPr lang="en-US" dirty="0" smtClean="0"/>
              <a:t>There is no “best” color scale</a:t>
            </a:r>
          </a:p>
          <a:p>
            <a:r>
              <a:rPr lang="en-US" dirty="0"/>
              <a:t>Choice depends </a:t>
            </a:r>
            <a:r>
              <a:rPr lang="en-US" dirty="0" smtClean="0"/>
              <a:t>on</a:t>
            </a:r>
            <a:r>
              <a:rPr lang="en-US" baseline="30000" dirty="0" smtClean="0"/>
              <a:t>1,2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problem domain</a:t>
            </a:r>
          </a:p>
          <a:p>
            <a:pPr lvl="1"/>
            <a:r>
              <a:rPr lang="en-US" dirty="0" smtClean="0"/>
              <a:t>visual representation</a:t>
            </a:r>
          </a:p>
          <a:p>
            <a:pPr lvl="1"/>
            <a:r>
              <a:rPr lang="en-US" dirty="0" smtClean="0"/>
              <a:t>Questions the analyst is asking of the data</a:t>
            </a:r>
          </a:p>
          <a:p>
            <a:r>
              <a:rPr lang="en-US" dirty="0" smtClean="0"/>
              <a:t>While there is no “best” choice, there are design principles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172200"/>
            <a:ext cx="8037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1 - </a:t>
            </a:r>
            <a:r>
              <a:rPr lang="en-US" sz="1000" dirty="0" smtClean="0"/>
              <a:t>H. </a:t>
            </a:r>
            <a:r>
              <a:rPr lang="en-US" sz="1000" dirty="0" err="1" smtClean="0"/>
              <a:t>Levkowitz</a:t>
            </a:r>
            <a:r>
              <a:rPr lang="en-US" sz="1000" dirty="0" smtClean="0"/>
              <a:t> and G. T. Herman, "Color scales for image data," IEEE Computer Graphics and Applications, vol. 12, pp. 72-80, 1992</a:t>
            </a:r>
          </a:p>
          <a:p>
            <a:pPr eaLnBrk="1" hangingPunct="1"/>
            <a:r>
              <a:rPr lang="en-US" sz="1000" dirty="0" smtClean="0"/>
              <a:t>2 - P. </a:t>
            </a:r>
            <a:r>
              <a:rPr lang="en-US" sz="1000" dirty="0" err="1" smtClean="0"/>
              <a:t>Rheingans</a:t>
            </a:r>
            <a:r>
              <a:rPr lang="en-US" sz="1000" dirty="0" smtClean="0"/>
              <a:t>, "Task-based color scale design," Proceedings of Applied Image and Pattern Recognition, pp. 35-43, 1999.</a:t>
            </a:r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87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for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Order</a:t>
            </a:r>
            <a:r>
              <a:rPr lang="en-US" i="1" baseline="30000" dirty="0" smtClean="0"/>
              <a:t>1</a:t>
            </a:r>
            <a:r>
              <a:rPr lang="en-US" dirty="0" smtClean="0"/>
              <a:t> – Given a univariate data type, the color scale that is chosen to map the data must represent a perceived ordering</a:t>
            </a:r>
          </a:p>
          <a:p>
            <a:r>
              <a:rPr lang="en-US" i="1" dirty="0" smtClean="0"/>
              <a:t>Separation</a:t>
            </a:r>
            <a:r>
              <a:rPr lang="en-US" i="1" baseline="30000" dirty="0" smtClean="0"/>
              <a:t>2</a:t>
            </a:r>
            <a:r>
              <a:rPr lang="en-US" dirty="0" smtClean="0"/>
              <a:t> – Important differences between ranges of the variable should be represented by colors that can be perceived as being different</a:t>
            </a:r>
          </a:p>
          <a:p>
            <a:pPr lvl="1"/>
            <a:r>
              <a:rPr lang="en-US" dirty="0" smtClean="0"/>
              <a:t>Not only should they be perceived as different, but also equal</a:t>
            </a:r>
          </a:p>
          <a:p>
            <a:r>
              <a:rPr lang="en-US" i="1" dirty="0" smtClean="0"/>
              <a:t>Aesthetics</a:t>
            </a:r>
            <a:r>
              <a:rPr lang="en-US" i="1" baseline="30000" dirty="0" smtClean="0"/>
              <a:t>3</a:t>
            </a:r>
            <a:r>
              <a:rPr lang="en-US" dirty="0" smtClean="0"/>
              <a:t> – color map should be aesthetically pleasing, contain a maximum perceptual resolution, and ordering should be intuitive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</a:t>
            </a:r>
            <a:r>
              <a:rPr lang="en-US" sz="1000" dirty="0"/>
              <a:t>B. E. Trumbo, </a:t>
            </a:r>
            <a:r>
              <a:rPr lang="en-US" sz="1000" dirty="0" smtClean="0"/>
              <a:t>“Theory </a:t>
            </a:r>
            <a:r>
              <a:rPr lang="en-US" sz="1000" dirty="0"/>
              <a:t>for Coloring Bivariate Statistical Maps," </a:t>
            </a:r>
            <a:r>
              <a:rPr lang="en-US" sz="1000" i="1" dirty="0"/>
              <a:t>The </a:t>
            </a:r>
            <a:r>
              <a:rPr lang="en-US" sz="1000" i="1" dirty="0" smtClean="0"/>
              <a:t>American </a:t>
            </a:r>
            <a:r>
              <a:rPr lang="it-IT" sz="1000" i="1" dirty="0" smtClean="0"/>
              <a:t>Statistician</a:t>
            </a:r>
            <a:r>
              <a:rPr lang="it-IT" sz="1000" dirty="0"/>
              <a:t>, vol. 35, no. 4, pp. </a:t>
            </a:r>
            <a:r>
              <a:rPr lang="it-IT" sz="1000" dirty="0" smtClean="0"/>
              <a:t>220-226</a:t>
            </a:r>
            <a:r>
              <a:rPr lang="it-IT" sz="1000" dirty="0"/>
              <a:t>, 1981.</a:t>
            </a:r>
            <a:endParaRPr lang="en-US" sz="1000" dirty="0" smtClean="0"/>
          </a:p>
          <a:p>
            <a:pPr eaLnBrk="1" hangingPunct="1"/>
            <a:r>
              <a:rPr lang="en-US" sz="1000" dirty="0" smtClean="0"/>
              <a:t>2 - H. </a:t>
            </a:r>
            <a:r>
              <a:rPr lang="en-US" sz="1000" dirty="0" err="1" smtClean="0"/>
              <a:t>Levkowitz</a:t>
            </a:r>
            <a:r>
              <a:rPr lang="en-US" sz="1000" dirty="0" smtClean="0"/>
              <a:t> and G. T. Herman, "Color scales for image data," IEEE Computer Graphics and Applications, vol. 12, pp. 72-80, 1992</a:t>
            </a:r>
          </a:p>
          <a:p>
            <a:r>
              <a:rPr lang="en-US" sz="1000" dirty="0" smtClean="0"/>
              <a:t>3 - </a:t>
            </a:r>
            <a:r>
              <a:rPr lang="en-US" sz="1000" dirty="0"/>
              <a:t>K. Moreland, </a:t>
            </a:r>
            <a:r>
              <a:rPr lang="en-US" sz="1000" dirty="0" smtClean="0"/>
              <a:t>“Diverging </a:t>
            </a:r>
            <a:r>
              <a:rPr lang="en-US" sz="1000" dirty="0"/>
              <a:t>Color Maps for </a:t>
            </a:r>
            <a:r>
              <a:rPr lang="en-US" sz="1000" dirty="0" smtClean="0"/>
              <a:t>Scientific </a:t>
            </a:r>
            <a:r>
              <a:rPr lang="en-US" sz="1000" dirty="0"/>
              <a:t>Visualization," </a:t>
            </a:r>
            <a:r>
              <a:rPr lang="en-US" sz="1000" i="1" dirty="0"/>
              <a:t>Proceedings of </a:t>
            </a:r>
            <a:r>
              <a:rPr lang="en-US" sz="1000" i="1" dirty="0" smtClean="0"/>
              <a:t>the 5th </a:t>
            </a:r>
            <a:r>
              <a:rPr lang="en-US" sz="1000" i="1" dirty="0"/>
              <a:t>International Symposium on Visual Computing</a:t>
            </a:r>
            <a:r>
              <a:rPr lang="en-US" sz="1000" dirty="0"/>
              <a:t>, December 2009.</a:t>
            </a:r>
          </a:p>
        </p:txBody>
      </p:sp>
    </p:spTree>
    <p:extLst>
      <p:ext uri="{BB962C8B-B14F-4D97-AF65-F5344CB8AC3E}">
        <p14:creationId xmlns:p14="http://schemas.microsoft.com/office/powerpoint/2010/main" val="6905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Qualitative scheme</a:t>
            </a:r>
          </a:p>
          <a:p>
            <a:pPr lvl="1"/>
            <a:r>
              <a:rPr lang="en-US" dirty="0" smtClean="0"/>
              <a:t>Rainbow color scale is one of the most commonly used, but it is a poor color map in a large variety of domain problems</a:t>
            </a:r>
          </a:p>
          <a:p>
            <a:pPr lvl="1"/>
            <a:r>
              <a:rPr lang="en-US" dirty="0" smtClean="0"/>
              <a:t>Ordering of the hues is unintuitive</a:t>
            </a:r>
          </a:p>
          <a:p>
            <a:pPr lvl="1"/>
            <a:r>
              <a:rPr lang="en-US" dirty="0" smtClean="0"/>
              <a:t>Nominal data types can use this scale as no ordering is implied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D. Borland and R. M. Taylor, “Rainbow Color Map (Still) Considered Harmful,“ </a:t>
            </a:r>
            <a:r>
              <a:rPr lang="fr-FR" sz="1000" i="1" dirty="0" smtClean="0"/>
              <a:t>Computer </a:t>
            </a:r>
            <a:r>
              <a:rPr lang="fr-FR" sz="1000" i="1" dirty="0" err="1" smtClean="0"/>
              <a:t>Graphics</a:t>
            </a:r>
            <a:r>
              <a:rPr lang="fr-FR" sz="1000" i="1" dirty="0" smtClean="0"/>
              <a:t> &amp; Applications</a:t>
            </a:r>
            <a:r>
              <a:rPr lang="fr-FR" sz="1000" dirty="0" smtClean="0"/>
              <a:t>, vol. 27, no. 2, pp. 14-17, 2007.</a:t>
            </a:r>
          </a:p>
          <a:p>
            <a:r>
              <a:rPr lang="en-US" sz="1000" dirty="0" smtClean="0"/>
              <a:t>2 -P. </a:t>
            </a:r>
            <a:r>
              <a:rPr lang="en-US" sz="1000" dirty="0" err="1" smtClean="0"/>
              <a:t>Rheingans</a:t>
            </a:r>
            <a:r>
              <a:rPr lang="en-US" sz="1000" dirty="0" smtClean="0"/>
              <a:t>, “Task-based color scale design," </a:t>
            </a:r>
            <a:r>
              <a:rPr lang="en-US" sz="1000" i="1" dirty="0" smtClean="0"/>
              <a:t>Proceedings of Applied Image and Pattern Recognition</a:t>
            </a:r>
            <a:r>
              <a:rPr lang="en-US" sz="1000" dirty="0" smtClean="0"/>
              <a:t>, pp. 35-43, 1999.</a:t>
            </a:r>
          </a:p>
          <a:p>
            <a:r>
              <a:rPr lang="en-US" sz="1000" dirty="0" smtClean="0"/>
              <a:t>3 - M. A. Harrower and C. A. Brewer, “ColorBrewer.org: An online tool for selecting color schemes for maps," </a:t>
            </a:r>
            <a:r>
              <a:rPr lang="en-US" sz="1000" i="1" dirty="0" smtClean="0"/>
              <a:t>The </a:t>
            </a:r>
            <a:r>
              <a:rPr lang="en-US" sz="1000" i="1" dirty="0" err="1" smtClean="0"/>
              <a:t>Catrtographic</a:t>
            </a:r>
            <a:r>
              <a:rPr lang="en-US" sz="1000" i="1" dirty="0" smtClean="0"/>
              <a:t> Journal</a:t>
            </a:r>
            <a:r>
              <a:rPr lang="en-US" sz="1000" dirty="0" smtClean="0"/>
              <a:t>, vol. 40, no. 1, pp. 27-37, 2003.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87866"/>
            <a:ext cx="1733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87866"/>
            <a:ext cx="1038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Sequential color scheme</a:t>
            </a:r>
          </a:p>
          <a:p>
            <a:pPr lvl="1"/>
            <a:r>
              <a:rPr lang="en-US" dirty="0" smtClean="0"/>
              <a:t>Simplest is the gray scale map where variable is mapped to brightness</a:t>
            </a:r>
          </a:p>
          <a:p>
            <a:pPr lvl="1"/>
            <a:r>
              <a:rPr lang="en-US" dirty="0" smtClean="0"/>
              <a:t>Sequential maps represent ordered data</a:t>
            </a:r>
          </a:p>
          <a:p>
            <a:pPr lvl="1"/>
            <a:r>
              <a:rPr lang="en-US" dirty="0" smtClean="0"/>
              <a:t>Dark colors typically represent high ranges, bright, low</a:t>
            </a:r>
          </a:p>
          <a:p>
            <a:pPr lvl="1"/>
            <a:r>
              <a:rPr lang="en-US" dirty="0" smtClean="0"/>
              <a:t>Benefits are that the scale is intuitive</a:t>
            </a:r>
          </a:p>
          <a:p>
            <a:pPr lvl="1"/>
            <a:r>
              <a:rPr lang="en-US" dirty="0" smtClean="0"/>
              <a:t>Weakness is that limited number of distinguishable colors can be represented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</a:t>
            </a:r>
            <a:r>
              <a:rPr lang="en-US" sz="1000" dirty="0"/>
              <a:t>D. Borland and R. M. Taylor, </a:t>
            </a:r>
            <a:r>
              <a:rPr lang="en-US" sz="1000" dirty="0" smtClean="0"/>
              <a:t>“Rainbow </a:t>
            </a:r>
            <a:r>
              <a:rPr lang="en-US" sz="1000" dirty="0"/>
              <a:t>Color Map (Still) Considered Harmful</a:t>
            </a:r>
            <a:r>
              <a:rPr lang="en-US" sz="1000" dirty="0" smtClean="0"/>
              <a:t>,“ </a:t>
            </a:r>
            <a:r>
              <a:rPr lang="fr-FR" sz="1000" i="1" dirty="0" smtClean="0"/>
              <a:t>Computer </a:t>
            </a:r>
            <a:r>
              <a:rPr lang="fr-FR" sz="1000" i="1" dirty="0" err="1"/>
              <a:t>Graphics</a:t>
            </a:r>
            <a:r>
              <a:rPr lang="fr-FR" sz="1000" i="1" dirty="0"/>
              <a:t> &amp; Applications</a:t>
            </a:r>
            <a:r>
              <a:rPr lang="fr-FR" sz="1000" dirty="0"/>
              <a:t>, vol. 27, no. 2, pp. </a:t>
            </a:r>
            <a:r>
              <a:rPr lang="fr-FR" sz="1000" dirty="0" smtClean="0"/>
              <a:t>14-17</a:t>
            </a:r>
            <a:r>
              <a:rPr lang="fr-FR" sz="1000" dirty="0"/>
              <a:t>, 2007</a:t>
            </a:r>
            <a:r>
              <a:rPr lang="fr-FR" sz="1000" dirty="0" smtClean="0"/>
              <a:t>.</a:t>
            </a:r>
          </a:p>
          <a:p>
            <a:r>
              <a:rPr lang="en-US" sz="1000" dirty="0" smtClean="0"/>
              <a:t>2 -</a:t>
            </a:r>
            <a:r>
              <a:rPr lang="en-US" sz="1000" dirty="0"/>
              <a:t>P. </a:t>
            </a:r>
            <a:r>
              <a:rPr lang="en-US" sz="1000" dirty="0" err="1"/>
              <a:t>Rheingans</a:t>
            </a:r>
            <a:r>
              <a:rPr lang="en-US" sz="1000" dirty="0"/>
              <a:t>, </a:t>
            </a:r>
            <a:r>
              <a:rPr lang="en-US" sz="1000" dirty="0" smtClean="0"/>
              <a:t>“Task-based </a:t>
            </a:r>
            <a:r>
              <a:rPr lang="en-US" sz="1000" dirty="0"/>
              <a:t>color scale design," </a:t>
            </a:r>
            <a:r>
              <a:rPr lang="en-US" sz="1000" i="1" dirty="0"/>
              <a:t>Proceedings of Applied Image </a:t>
            </a:r>
            <a:r>
              <a:rPr lang="en-US" sz="1000" i="1" dirty="0" smtClean="0"/>
              <a:t>and Pattern </a:t>
            </a:r>
            <a:r>
              <a:rPr lang="en-US" sz="1000" i="1" dirty="0"/>
              <a:t>Recognition</a:t>
            </a:r>
            <a:r>
              <a:rPr lang="en-US" sz="1000" dirty="0"/>
              <a:t>, pp. </a:t>
            </a:r>
            <a:r>
              <a:rPr lang="en-US" sz="1000" dirty="0" smtClean="0"/>
              <a:t>35-43</a:t>
            </a:r>
            <a:r>
              <a:rPr lang="en-US" sz="1000" dirty="0"/>
              <a:t>, 1999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3 - </a:t>
            </a:r>
            <a:r>
              <a:rPr lang="en-US" sz="1000" dirty="0"/>
              <a:t>M. A. Harrower and C. A. Brewer, </a:t>
            </a:r>
            <a:r>
              <a:rPr lang="en-US" sz="1000" dirty="0" smtClean="0"/>
              <a:t>“ColorBrewer.org</a:t>
            </a:r>
            <a:r>
              <a:rPr lang="en-US" sz="1000" dirty="0"/>
              <a:t>:</a:t>
            </a:r>
            <a:r>
              <a:rPr lang="en-US" sz="1000" dirty="0" smtClean="0"/>
              <a:t> </a:t>
            </a:r>
            <a:r>
              <a:rPr lang="en-US" sz="1000" dirty="0"/>
              <a:t>An online tool for selecting </a:t>
            </a:r>
            <a:r>
              <a:rPr lang="en-US" sz="1000" dirty="0" smtClean="0"/>
              <a:t>color schemes </a:t>
            </a:r>
            <a:r>
              <a:rPr lang="en-US" sz="1000" dirty="0"/>
              <a:t>for maps," </a:t>
            </a:r>
            <a:r>
              <a:rPr lang="en-US" sz="1000" i="1" dirty="0"/>
              <a:t>The </a:t>
            </a:r>
            <a:r>
              <a:rPr lang="en-US" sz="1000" i="1" dirty="0" err="1"/>
              <a:t>Catrtographic</a:t>
            </a:r>
            <a:r>
              <a:rPr lang="en-US" sz="1000" i="1" dirty="0"/>
              <a:t> Journal</a:t>
            </a:r>
            <a:r>
              <a:rPr lang="en-US" sz="1000" dirty="0"/>
              <a:t>, vol. 40, no. 1, pp. </a:t>
            </a:r>
            <a:r>
              <a:rPr lang="en-US" sz="1000" dirty="0" smtClean="0"/>
              <a:t>27-37</a:t>
            </a:r>
            <a:r>
              <a:rPr lang="en-US" sz="1000" dirty="0"/>
              <a:t>, 2003.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95850"/>
            <a:ext cx="2085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2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 first look visualization method</a:t>
            </a:r>
          </a:p>
          <a:p>
            <a:pPr lvl="1"/>
            <a:r>
              <a:rPr lang="en-US" dirty="0" smtClean="0"/>
              <a:t>Shows the shape of the data distribution</a:t>
            </a:r>
          </a:p>
          <a:p>
            <a:r>
              <a:rPr lang="en-US" dirty="0">
                <a:cs typeface="Arial" charset="0"/>
              </a:rPr>
              <a:t>The choice of the histogram bin width greatly impacts the resultant visualization</a:t>
            </a:r>
          </a:p>
          <a:p>
            <a:r>
              <a:rPr lang="en-US" dirty="0">
                <a:cs typeface="Arial" charset="0"/>
              </a:rPr>
              <a:t>There is no “best” number of bins, instead, different bin sizes can reveal different features of the data</a:t>
            </a:r>
          </a:p>
          <a:p>
            <a:r>
              <a:rPr lang="en-US" dirty="0">
                <a:cs typeface="Arial" charset="0"/>
              </a:rPr>
              <a:t>Some methods work to determine an optimal number of bins, but these methods make assumptions on the underlying data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“The use of computer-supported, interactive visual representations of data to amplify cognition.”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This is not simply the process of making a graphic or an image, the goal is to create insight, not pretty pictures</a:t>
            </a:r>
          </a:p>
          <a:p>
            <a:r>
              <a:rPr lang="en-US" dirty="0" smtClean="0"/>
              <a:t>We want to help people form a mental image of something and internalize their own understanding</a:t>
            </a:r>
          </a:p>
          <a:p>
            <a:r>
              <a:rPr lang="en-US" dirty="0" smtClean="0"/>
              <a:t>We want to promote discovery, decision making and explanations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9287" y="6287013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1-Readings in Information Visualization: Using Vision to Think, SK Card, J </a:t>
            </a:r>
            <a:r>
              <a:rPr lang="en-US" sz="1000" b="0" dirty="0" err="1" smtClean="0"/>
              <a:t>Mackinlay</a:t>
            </a:r>
            <a:r>
              <a:rPr lang="en-US" sz="1000" b="0" dirty="0" smtClean="0"/>
              <a:t> and </a:t>
            </a:r>
            <a:r>
              <a:rPr lang="en-US" sz="1000" b="0" dirty="0" err="1" smtClean="0"/>
              <a:t>B.Shneiderman</a:t>
            </a:r>
            <a:r>
              <a:rPr lang="en-US" sz="1000" b="0" dirty="0" smtClean="0"/>
              <a:t>, 1999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4244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Histogram Binning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Arial" charset="0"/>
                  </a:rPr>
                  <a:t>Number of bins (k) can be user specified or chosen from a suggested bin width (h) such that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begChr m:val="⌈"/>
                        <m:endChr m:val="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cs typeface="Arial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 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  <a:cs typeface="Arial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func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Common choices for k include the square-root choice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err="1" smtClean="0">
                    <a:cs typeface="Arial" charset="0"/>
                  </a:rPr>
                  <a:t>Sturge’s</a:t>
                </a:r>
                <a:r>
                  <a:rPr lang="en-US" dirty="0" smtClean="0">
                    <a:cs typeface="Arial" charset="0"/>
                  </a:rPr>
                  <a:t> formula</a:t>
                </a:r>
                <a:r>
                  <a:rPr lang="en-US" baseline="30000" dirty="0">
                    <a:cs typeface="Arial" charset="0"/>
                  </a:rPr>
                  <a:t>1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</m:oMath>
                </a14:m>
                <a:r>
                  <a:rPr lang="en-US" i="0" dirty="0" smtClean="0">
                    <a:latin typeface="+mj-lt"/>
                    <a:cs typeface="Arial" charset="0"/>
                  </a:rPr>
                  <a:t>⌈</a:t>
                </a:r>
                <a:r>
                  <a:rPr lang="en-US" b="0" i="0" dirty="0" smtClean="0">
                    <a:latin typeface="+mj-lt"/>
                    <a:cs typeface="Arial" charset="0"/>
                  </a:rPr>
                  <a:t>log N+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⌉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Scott’s choice</a:t>
                </a:r>
                <a:r>
                  <a:rPr lang="en-US" baseline="30000" dirty="0" smtClean="0">
                    <a:cs typeface="Arial" charset="0"/>
                  </a:rPr>
                  <a:t>2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3.5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  <m:t>𝑁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Freedman-</a:t>
                </a:r>
                <a:r>
                  <a:rPr lang="en-US" dirty="0" err="1" smtClean="0">
                    <a:cs typeface="Arial" charset="0"/>
                  </a:rPr>
                  <a:t>Diaconis</a:t>
                </a:r>
                <a:r>
                  <a:rPr lang="en-US" dirty="0" smtClean="0">
                    <a:cs typeface="Arial" charset="0"/>
                  </a:rPr>
                  <a:t> rule</a:t>
                </a:r>
                <a:r>
                  <a:rPr lang="en-US" baseline="30000" dirty="0" smtClean="0">
                    <a:cs typeface="Arial" charset="0"/>
                  </a:rPr>
                  <a:t>3</a:t>
                </a:r>
                <a:r>
                  <a:rPr lang="en-US" dirty="0" smtClean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=2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𝐼𝑄𝑅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51" name="TextBox 3"/>
          <p:cNvSpPr txBox="1">
            <a:spLocks noChangeArrowheads="1"/>
          </p:cNvSpPr>
          <p:nvPr/>
        </p:nvSpPr>
        <p:spPr bwMode="auto">
          <a:xfrm>
            <a:off x="427037" y="5943600"/>
            <a:ext cx="84883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</a:t>
            </a:r>
            <a:r>
              <a:rPr lang="en-US" sz="1200" dirty="0" smtClean="0"/>
              <a:t> </a:t>
            </a:r>
            <a:r>
              <a:rPr lang="en-US" sz="1200" dirty="0"/>
              <a:t>– H. A. </a:t>
            </a:r>
            <a:r>
              <a:rPr lang="en-US" sz="1200" dirty="0" err="1"/>
              <a:t>Sturges</a:t>
            </a:r>
            <a:r>
              <a:rPr lang="en-US" sz="1200" dirty="0"/>
              <a:t>.  The choice of a class interval.  </a:t>
            </a:r>
            <a:r>
              <a:rPr lang="en-US" sz="1200" i="1" dirty="0"/>
              <a:t>Journal of the American Statistical Association, p. 65-66, </a:t>
            </a:r>
            <a:r>
              <a:rPr lang="en-US" sz="1200" i="1" dirty="0" smtClean="0"/>
              <a:t>1926</a:t>
            </a:r>
          </a:p>
          <a:p>
            <a:pPr eaLnBrk="1" hangingPunct="1"/>
            <a:r>
              <a:rPr lang="en-US" sz="1200" i="1" dirty="0" smtClean="0"/>
              <a:t>2 - </a:t>
            </a:r>
            <a:r>
              <a:rPr lang="en-US" sz="1200" dirty="0" smtClean="0"/>
              <a:t>D</a:t>
            </a:r>
            <a:r>
              <a:rPr lang="en-US" sz="1200" dirty="0"/>
              <a:t>. W. Scott.  On optimal and data-based histograms.  </a:t>
            </a:r>
            <a:r>
              <a:rPr lang="en-US" sz="1200" i="1" dirty="0" err="1"/>
              <a:t>Biometrika</a:t>
            </a:r>
            <a:r>
              <a:rPr lang="en-US" sz="1200" i="1" dirty="0"/>
              <a:t>, 66(3):605-610, 1979</a:t>
            </a:r>
            <a:r>
              <a:rPr lang="en-US" sz="1200" i="1" dirty="0" smtClean="0"/>
              <a:t>.</a:t>
            </a:r>
          </a:p>
          <a:p>
            <a:pPr eaLnBrk="1" hangingPunct="1"/>
            <a:r>
              <a:rPr lang="en-US" sz="1200" i="1" dirty="0" smtClean="0"/>
              <a:t>3 - </a:t>
            </a:r>
            <a:r>
              <a:rPr lang="en-US" sz="1000" dirty="0"/>
              <a:t>Freedman, David; </a:t>
            </a:r>
            <a:r>
              <a:rPr lang="en-US" sz="1000" dirty="0" err="1"/>
              <a:t>Diaconis</a:t>
            </a:r>
            <a:r>
              <a:rPr lang="en-US" sz="1000" dirty="0"/>
              <a:t>, </a:t>
            </a:r>
            <a:r>
              <a:rPr lang="en-US" sz="1000" dirty="0" err="1" smtClean="0"/>
              <a:t>Persi</a:t>
            </a:r>
            <a:r>
              <a:rPr lang="en-US" sz="1000" dirty="0" smtClean="0"/>
              <a:t>, "On </a:t>
            </a:r>
            <a:r>
              <a:rPr lang="en-US" sz="1000" dirty="0"/>
              <a:t>the histogram as a density estimator: </a:t>
            </a:r>
            <a:r>
              <a:rPr lang="en-US" sz="1000" i="1" dirty="0"/>
              <a:t>L</a:t>
            </a:r>
            <a:r>
              <a:rPr lang="en-US" sz="1000" baseline="-25000" dirty="0"/>
              <a:t>2</a:t>
            </a:r>
            <a:r>
              <a:rPr lang="en-US" sz="1000" dirty="0"/>
              <a:t> theory</a:t>
            </a:r>
            <a:r>
              <a:rPr lang="en-US" sz="1000" dirty="0" smtClean="0"/>
              <a:t>". </a:t>
            </a:r>
            <a:r>
              <a:rPr lang="en-US" sz="1000" i="1" dirty="0"/>
              <a:t>Probability Theory and Related Fields</a:t>
            </a:r>
            <a:r>
              <a:rPr lang="en-US" sz="1000" dirty="0"/>
              <a:t> (Heidelberg: Springer Berlin) </a:t>
            </a:r>
            <a:r>
              <a:rPr lang="en-US" sz="1000" b="1" dirty="0"/>
              <a:t>57</a:t>
            </a:r>
            <a:r>
              <a:rPr lang="en-US" sz="1000" dirty="0"/>
              <a:t> (4): </a:t>
            </a:r>
            <a:r>
              <a:rPr lang="en-US" sz="1000" dirty="0" smtClean="0"/>
              <a:t>453–476, 1981.</a:t>
            </a:r>
            <a:endParaRPr lang="en-US" sz="1000" dirty="0"/>
          </a:p>
          <a:p>
            <a:pPr eaLnBrk="1" hangingPunct="1"/>
            <a:r>
              <a:rPr lang="en-US" sz="1200" i="1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08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Quantiles</a:t>
            </a:r>
            <a:r>
              <a:rPr lang="en-US" dirty="0" smtClean="0"/>
              <a:t> – points taken at regular intervals from the cumulative distribution function of a random variable</a:t>
            </a:r>
          </a:p>
          <a:p>
            <a:r>
              <a:rPr lang="en-US" dirty="0" smtClean="0"/>
              <a:t>Data is divided into </a:t>
            </a:r>
            <a:r>
              <a:rPr lang="en-US" i="1" dirty="0" smtClean="0"/>
              <a:t>q</a:t>
            </a:r>
            <a:r>
              <a:rPr lang="en-US" dirty="0" smtClean="0"/>
              <a:t> equal-sized data subset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/>
              <a:t> </a:t>
            </a:r>
            <a:r>
              <a:rPr lang="en-US" i="1" dirty="0" smtClean="0"/>
              <a:t>q-</a:t>
            </a:r>
            <a:r>
              <a:rPr lang="en-US" dirty="0" err="1" smtClean="0"/>
              <a:t>quantile</a:t>
            </a:r>
            <a:r>
              <a:rPr lang="en-US" dirty="0" smtClean="0"/>
              <a:t> for a random variable is the value </a:t>
            </a:r>
            <a:r>
              <a:rPr lang="en-US" i="1" dirty="0" smtClean="0"/>
              <a:t>x</a:t>
            </a:r>
            <a:r>
              <a:rPr lang="en-US" dirty="0" smtClean="0"/>
              <a:t> such that the probability that the random variable will be less than </a:t>
            </a:r>
            <a:r>
              <a:rPr lang="en-US" i="1" dirty="0" smtClean="0"/>
              <a:t>x</a:t>
            </a:r>
            <a:r>
              <a:rPr lang="en-US" dirty="0" smtClean="0"/>
              <a:t> is at most </a:t>
            </a:r>
            <a:r>
              <a:rPr lang="en-US" i="1" dirty="0" smtClean="0"/>
              <a:t>k/q</a:t>
            </a:r>
          </a:p>
          <a:p>
            <a:r>
              <a:rPr lang="en-US" dirty="0"/>
              <a:t>The 2-quantile is the </a:t>
            </a:r>
            <a:r>
              <a:rPr lang="en-US" i="1" dirty="0"/>
              <a:t>median</a:t>
            </a:r>
            <a:endParaRPr lang="en-US" dirty="0"/>
          </a:p>
          <a:p>
            <a:r>
              <a:rPr lang="en-US" dirty="0"/>
              <a:t>The 4-quantiles are called </a:t>
            </a:r>
            <a:r>
              <a:rPr lang="en-US" i="1" dirty="0" smtClean="0"/>
              <a:t>quartiles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Graphically depict groups of numerical data through their five-number summaries:</a:t>
            </a:r>
          </a:p>
          <a:p>
            <a:pPr lvl="1"/>
            <a:r>
              <a:rPr lang="en-US" dirty="0" smtClean="0"/>
              <a:t>Smallest observation</a:t>
            </a:r>
          </a:p>
          <a:p>
            <a:pPr lvl="1"/>
            <a:r>
              <a:rPr lang="en-US" dirty="0" smtClean="0"/>
              <a:t>Lower quartile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Upper quartile</a:t>
            </a:r>
          </a:p>
          <a:p>
            <a:pPr lvl="1"/>
            <a:r>
              <a:rPr lang="en-US" dirty="0" smtClean="0"/>
              <a:t>Sample maximum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3938" y="3243263"/>
            <a:ext cx="3933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419600"/>
            <a:ext cx="485697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Interquantile</a:t>
            </a:r>
            <a:r>
              <a:rPr lang="en-US" sz="2400" dirty="0"/>
              <a:t> </a:t>
            </a:r>
            <a:r>
              <a:rPr lang="en-US" sz="2400" dirty="0" smtClean="0"/>
              <a:t>range (IQR)  </a:t>
            </a:r>
            <a:r>
              <a:rPr lang="en-US" sz="2400" dirty="0"/>
              <a:t>is the difference between the upper and lower quartile (Q</a:t>
            </a:r>
            <a:r>
              <a:rPr lang="en-US" sz="2400" baseline="-25000" dirty="0"/>
              <a:t>3</a:t>
            </a:r>
            <a:r>
              <a:rPr lang="en-US" sz="2400" dirty="0"/>
              <a:t>-Q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Plot comparing the probability distribution by plotting their quantiles against each other</a:t>
            </a:r>
          </a:p>
          <a:p>
            <a:r>
              <a:rPr lang="en-US" dirty="0" smtClean="0"/>
              <a:t>A point (</a:t>
            </a:r>
            <a:r>
              <a:rPr lang="en-US" dirty="0" err="1" smtClean="0"/>
              <a:t>x,y</a:t>
            </a:r>
            <a:r>
              <a:rPr lang="en-US" dirty="0" smtClean="0"/>
              <a:t>) on the plot corresponds to one of the quantiles of the second distribution</a:t>
            </a:r>
          </a:p>
          <a:p>
            <a:r>
              <a:rPr lang="en-US" dirty="0" smtClean="0"/>
              <a:t>If the two distributions being compared are similar, the points in the Q-Q plot will approximately lie on the line y=x</a:t>
            </a:r>
          </a:p>
          <a:p>
            <a:r>
              <a:rPr lang="en-US" dirty="0" smtClean="0"/>
              <a:t>If the distributions are linearly related they will lie approximately on a line, but not necessarily y=x</a:t>
            </a:r>
          </a:p>
          <a:p>
            <a:r>
              <a:rPr lang="en-US" dirty="0" smtClean="0"/>
              <a:t>Q-Q plots can also be used as a graphical means of estimating parameters in a location-scale family of distributions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887" y="6324600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err="1"/>
              <a:t>Wilk</a:t>
            </a:r>
            <a:r>
              <a:rPr lang="en-US" sz="1200" dirty="0"/>
              <a:t>, M.B.; </a:t>
            </a:r>
            <a:r>
              <a:rPr lang="en-US" sz="1200" dirty="0" err="1"/>
              <a:t>Gnanadesikan</a:t>
            </a:r>
            <a:r>
              <a:rPr lang="en-US" sz="1200" dirty="0"/>
              <a:t>, R. (1968), "Probability plotting methods for the analysis of data", </a:t>
            </a:r>
            <a:r>
              <a:rPr lang="en-US" sz="1200" i="1" dirty="0" err="1"/>
              <a:t>Biometrika</a:t>
            </a:r>
            <a:r>
              <a:rPr lang="en-US" sz="1200" dirty="0"/>
              <a:t> (</a:t>
            </a:r>
            <a:r>
              <a:rPr lang="en-US" sz="1200" dirty="0" err="1"/>
              <a:t>Biometrika</a:t>
            </a:r>
            <a:r>
              <a:rPr lang="en-US" sz="1200" dirty="0"/>
              <a:t> Trust) </a:t>
            </a:r>
            <a:r>
              <a:rPr lang="en-US" sz="1200" b="1" dirty="0"/>
              <a:t>55</a:t>
            </a:r>
            <a:r>
              <a:rPr lang="en-US" sz="1200" dirty="0"/>
              <a:t> (1): 1–17</a:t>
            </a:r>
            <a:r>
              <a:rPr lang="pt-BR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4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Normal (Gaussian) distribution has many features which make it popular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can be fully characterized with two parameters</a:t>
                </a:r>
              </a:p>
              <a:p>
                <a:pPr lvl="1"/>
                <a:r>
                  <a:rPr lang="en-US" dirty="0" smtClean="0"/>
                  <a:t>The probability of any value can be obtained by knowing how many standard deviations it is away from the mean</a:t>
                </a:r>
              </a:p>
              <a:p>
                <a:pPr lvl="1"/>
                <a:r>
                  <a:rPr lang="en-US" dirty="0" smtClean="0"/>
                  <a:t>Many statistical measures and tests are well defined for this distribution</a:t>
                </a:r>
              </a:p>
              <a:p>
                <a:r>
                  <a:rPr lang="en-US" dirty="0" smtClean="0"/>
                  <a:t>Must be careful not to characterize non-Normal data as Normal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sample population X = {x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… 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} the mean is defined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standard deviation is defined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asymmetry of the probability distribution</a:t>
            </a:r>
          </a:p>
          <a:p>
            <a:r>
              <a:rPr lang="en-US" dirty="0" smtClean="0"/>
              <a:t>Can be positive, negative or undefined</a:t>
            </a:r>
          </a:p>
          <a:p>
            <a:r>
              <a:rPr lang="en-US" dirty="0" smtClean="0"/>
              <a:t>Negative skew indicates that the tail on the left side is longer than on the right</a:t>
            </a:r>
          </a:p>
          <a:p>
            <a:r>
              <a:rPr lang="en-US" dirty="0" smtClean="0"/>
              <a:t>Positive skew indicates that the tail on the right side is longer than on the left</a:t>
            </a:r>
          </a:p>
          <a:p>
            <a:r>
              <a:rPr lang="en-US" dirty="0" smtClean="0"/>
              <a:t>A zero value indicates the tails are relatively evenly distributed on both sides of the mean, but does not necessarily imply 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The Power Transformation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We can transform data to a normal approximation by a power transformation</a:t>
            </a:r>
            <a:r>
              <a:rPr lang="en-US" baseline="30000" dirty="0" smtClean="0">
                <a:cs typeface="Arial" charset="0"/>
              </a:rPr>
              <a:t>1</a:t>
            </a:r>
          </a:p>
          <a:p>
            <a:r>
              <a:rPr lang="en-US" dirty="0" smtClean="0">
                <a:cs typeface="Arial" charset="0"/>
              </a:rPr>
              <a:t>Such transformations reduce the effects of:</a:t>
            </a:r>
          </a:p>
          <a:p>
            <a:pPr lvl="1"/>
            <a:r>
              <a:rPr lang="en-US" sz="2000" dirty="0" smtClean="0">
                <a:cs typeface="Arial" charset="0"/>
              </a:rPr>
              <a:t>Skewness (transformations changes the range of data values and helps fit data onto the display)</a:t>
            </a:r>
          </a:p>
          <a:p>
            <a:pPr lvl="1"/>
            <a:r>
              <a:rPr lang="en-US" sz="2000" dirty="0" smtClean="0">
                <a:cs typeface="Arial" charset="0"/>
              </a:rPr>
              <a:t>Random noise (transformations can help show global trends)</a:t>
            </a:r>
          </a:p>
          <a:p>
            <a:pPr lvl="1"/>
            <a:r>
              <a:rPr lang="en-US" sz="2000" dirty="0" smtClean="0">
                <a:cs typeface="Arial" charset="0"/>
              </a:rPr>
              <a:t>Monotone spread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320675" y="6299200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J. W. </a:t>
            </a:r>
            <a:r>
              <a:rPr lang="en-US" sz="1200" dirty="0" err="1"/>
              <a:t>Tukey</a:t>
            </a:r>
            <a:r>
              <a:rPr lang="en-US" sz="1200" dirty="0"/>
              <a:t>.  On the comparative anatomy of transformations.  </a:t>
            </a:r>
            <a:r>
              <a:rPr lang="en-US" sz="1200" i="1" dirty="0"/>
              <a:t>Annals of Mathematical Statistics</a:t>
            </a:r>
            <a:r>
              <a:rPr lang="en-US" sz="1200" dirty="0"/>
              <a:t>, 28: 602-632, 1955.</a:t>
            </a:r>
          </a:p>
        </p:txBody>
      </p:sp>
    </p:spTree>
    <p:extLst>
      <p:ext uri="{BB962C8B-B14F-4D97-AF65-F5344CB8AC3E}">
        <p14:creationId xmlns:p14="http://schemas.microsoft.com/office/powerpoint/2010/main" val="38525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Non-Data Components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Axes and legends can often be as important as the data themselves</a:t>
            </a:r>
          </a:p>
          <a:p>
            <a:r>
              <a:rPr lang="en-US" dirty="0" smtClean="0"/>
              <a:t>Poor axis choices and label choices can lead to confusing visualizations</a:t>
            </a:r>
          </a:p>
          <a:p>
            <a:r>
              <a:rPr lang="en-US" dirty="0" smtClean="0"/>
              <a:t>Axis tick labels provide cognitive context for most basic plot types</a:t>
            </a:r>
          </a:p>
          <a:p>
            <a:r>
              <a:rPr lang="en-US" dirty="0" smtClean="0"/>
              <a:t>They support estimation and contribute to the overall appearance of the graphic</a:t>
            </a:r>
          </a:p>
          <a:p>
            <a:r>
              <a:rPr lang="en-US" dirty="0" smtClean="0"/>
              <a:t>Cleveland suggests choosing the scales so that the data rectangle fills up as much of the scale-line rectangle as possible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/>
              <a:t>W. S. Cleveland. The Elements of Graphing Data. Wadsworth Publ. Co</a:t>
            </a:r>
            <a:r>
              <a:rPr lang="en-US" sz="1200" dirty="0" smtClean="0"/>
              <a:t>., Belmont</a:t>
            </a:r>
            <a:r>
              <a:rPr lang="en-US" sz="1200" dirty="0"/>
              <a:t>, CA, USA, 1985.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1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Aspect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ability to perceive trends and patterns in a given display is heavily influenced by the aspect ratio</a:t>
            </a:r>
          </a:p>
          <a:p>
            <a:r>
              <a:rPr lang="en-US" dirty="0" smtClean="0"/>
              <a:t>Aspect ratio affects densities, relative distances and orientations</a:t>
            </a:r>
          </a:p>
          <a:p>
            <a:r>
              <a:rPr lang="en-US" dirty="0" smtClean="0"/>
              <a:t>Several methods have been proposed for automatically selecting the aspect ratio</a:t>
            </a:r>
          </a:p>
          <a:p>
            <a:r>
              <a:rPr lang="en-US" dirty="0" smtClean="0"/>
              <a:t>Aspect ratio: a = width/height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Information Seeking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981200"/>
            <a:ext cx="57912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Overview first,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then zoom and filter,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details on demand</a:t>
            </a:r>
            <a:endParaRPr lang="en-US" sz="36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9287" y="63802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B. </a:t>
            </a:r>
            <a:r>
              <a:rPr lang="en-US" sz="1000" dirty="0" err="1"/>
              <a:t>Shneiderman</a:t>
            </a:r>
            <a:r>
              <a:rPr lang="en-US" sz="1000" i="1" dirty="0"/>
              <a:t>. The Eyes Have It: A Task by Data Type Taxonomy for Information Visualizations</a:t>
            </a:r>
            <a:r>
              <a:rPr lang="en-US" sz="1000" dirty="0"/>
              <a:t>. In the Proceedings of the IEEE Symposium on Visual Languages, pp. 336-343, 1996.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4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univariate representations, we think of data case as being shown along one dimension and value in another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80955"/>
            <a:ext cx="369270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81574" y="2590800"/>
            <a:ext cx="4886226" cy="3033355"/>
            <a:chOff x="152400" y="1447800"/>
            <a:chExt cx="8077200" cy="456033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144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4038600"/>
              <a:ext cx="609600" cy="12192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08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62000" y="2819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762000" y="4038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62000" y="46482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447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57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667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276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886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495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105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715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934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324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2162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2162" y="3273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2162" y="3883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1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25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.292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1370" y="53412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.297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17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.302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5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.307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909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.312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107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.316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105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.321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451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.326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47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4622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38400" y="1447800"/>
              <a:ext cx="305370" cy="555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08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Bivariate Case – Stacked Bar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O. </a:t>
            </a:r>
            <a:r>
              <a:rPr lang="en-US" sz="1100" dirty="0" err="1" smtClean="0">
                <a:solidFill>
                  <a:schemeClr val="tx1"/>
                </a:solidFill>
              </a:rPr>
              <a:t>Infante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8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Keppinger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3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Pagan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4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H. Ramirez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18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Huff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6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T. </a:t>
            </a:r>
            <a:r>
              <a:rPr lang="en-US" sz="1100" dirty="0" err="1" smtClean="0">
                <a:solidFill>
                  <a:schemeClr val="tx1"/>
                </a:solidFill>
              </a:rPr>
              <a:t>Tulowitzki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0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D. </a:t>
            </a:r>
            <a:r>
              <a:rPr lang="en-US" sz="1100" dirty="0" err="1" smtClean="0">
                <a:solidFill>
                  <a:schemeClr val="tx1"/>
                </a:solidFill>
              </a:rPr>
              <a:t>Uggla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5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42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S. Castro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8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P. </a:t>
            </a:r>
            <a:r>
              <a:rPr lang="en-US" sz="1100" dirty="0" err="1" smtClean="0">
                <a:solidFill>
                  <a:schemeClr val="tx1"/>
                </a:solidFill>
              </a:rPr>
              <a:t>Polanco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3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Prado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3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Byrd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18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Zimmerman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718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Werth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18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Ethier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0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Holiday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06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Braun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006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15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Votto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15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Pujols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-867756" y="3510914"/>
            <a:ext cx="3963194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4238" y="5492114"/>
            <a:ext cx="7696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038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952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866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7812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6956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610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524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38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8353237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1838" y="45777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8" y="3663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61838" y="27489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1838" y="18345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000" y="1682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" y="25935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2000" y="3507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44223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0" y="533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32898" y="56415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472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616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6760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904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048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37203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286438" y="56474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19925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857438" y="5879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Runs Batted In</a:t>
            </a:r>
            <a:endParaRPr lang="en-US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00503" y="6319653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T. N. Dang, L. Wilkinson and A. </a:t>
            </a:r>
            <a:r>
              <a:rPr lang="en-US" sz="1000" b="0" dirty="0" err="1" smtClean="0"/>
              <a:t>Anand</a:t>
            </a:r>
            <a:r>
              <a:rPr lang="en-US" sz="1000" b="0" dirty="0" smtClean="0"/>
              <a:t>, “Stacking Graphic Elements to Avoid Over-Plotting,"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, vol. 14, no. 6, pp. 1044-1052, 2010.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8983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Case -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Visualizes discrete data values along two axes</a:t>
            </a:r>
          </a:p>
          <a:p>
            <a:r>
              <a:rPr lang="en-US" dirty="0" smtClean="0"/>
              <a:t>Used as a means of analyzing bivariate relationships </a:t>
            </a:r>
          </a:p>
          <a:p>
            <a:r>
              <a:rPr lang="en-US" dirty="0" smtClean="0"/>
              <a:t>Quick means of assessing outliers, clusters and distributions</a:t>
            </a:r>
          </a:p>
          <a:p>
            <a:r>
              <a:rPr lang="en-US" dirty="0" smtClean="0"/>
              <a:t>Putting a line through the data can help assess trends, but can also mislead viewer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91113414"/>
              </p:ext>
            </p:extLst>
          </p:nvPr>
        </p:nvGraphicFramePr>
        <p:xfrm>
          <a:off x="2286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353150" y="4742850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Batting Average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62600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 - Mosaic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display that allows you to examine the relationship among two or more categorical variables</a:t>
            </a:r>
          </a:p>
          <a:p>
            <a:r>
              <a:rPr lang="en-US" dirty="0" smtClean="0"/>
              <a:t>Start as a square with length one</a:t>
            </a:r>
          </a:p>
          <a:p>
            <a:pPr lvl="1"/>
            <a:r>
              <a:rPr lang="en-US" dirty="0" smtClean="0"/>
              <a:t>Divide first into horizontal bars whose widths are proportional to the probabilities associated with the first categorical variable</a:t>
            </a:r>
          </a:p>
          <a:p>
            <a:pPr lvl="1"/>
            <a:r>
              <a:rPr lang="en-US" dirty="0" smtClean="0"/>
              <a:t>Next each bar is split vertically by the conditional probability of the second categorical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5410200" cy="46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8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Mortality rates between men and women on the Titanic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5049"/>
            <a:ext cx="4152900" cy="39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300288"/>
            <a:ext cx="4152900" cy="396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http://www.childrensmercy.org/stats/definitions/mosaic.htm.</a:t>
            </a:r>
          </a:p>
        </p:txBody>
      </p:sp>
    </p:spTree>
    <p:extLst>
      <p:ext uri="{BB962C8B-B14F-4D97-AF65-F5344CB8AC3E}">
        <p14:creationId xmlns:p14="http://schemas.microsoft.com/office/powerpoint/2010/main" val="41180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36187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921899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Papers\Geovis-Essay\Geovisualization-Essay\P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72165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0503" y="615309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1 - </a:t>
            </a:r>
            <a:r>
              <a:rPr lang="en-US" sz="1000" b="0" dirty="0" err="1" smtClean="0"/>
              <a:t>Inselberg</a:t>
            </a:r>
            <a:r>
              <a:rPr lang="en-US" sz="1000" b="0" dirty="0" smtClean="0"/>
              <a:t> A (1985) The Plane with Parallel Coordinates. The Visual Computer1(4):69-91</a:t>
            </a:r>
          </a:p>
          <a:p>
            <a:r>
              <a:rPr lang="en-US" sz="1000" b="0" dirty="0" smtClean="0"/>
              <a:t>2 - </a:t>
            </a:r>
            <a:r>
              <a:rPr lang="en-US" sz="1000" b="0" dirty="0" err="1" smtClean="0"/>
              <a:t>Ankerst</a:t>
            </a:r>
            <a:r>
              <a:rPr lang="en-US" sz="1000" b="0" dirty="0" smtClean="0"/>
              <a:t> M, </a:t>
            </a:r>
            <a:r>
              <a:rPr lang="en-US" sz="1000" b="0" dirty="0" err="1" smtClean="0"/>
              <a:t>Berchtold</a:t>
            </a:r>
            <a:r>
              <a:rPr lang="en-US" sz="1000" b="0" dirty="0" smtClean="0"/>
              <a:t> B, </a:t>
            </a:r>
            <a:r>
              <a:rPr lang="en-US" sz="1000" b="0" dirty="0" err="1" smtClean="0"/>
              <a:t>Keim</a:t>
            </a:r>
            <a:r>
              <a:rPr lang="en-US" sz="1000" b="0" dirty="0" smtClean="0"/>
              <a:t> DA (1998) Similarity clustering of dimensions for an enhanced visualization of multidimensional data. IEEE Symposium on Information Visualization </a:t>
            </a:r>
            <a:r>
              <a:rPr lang="en-US" sz="1000" b="0" dirty="0" err="1" smtClean="0"/>
              <a:t>pp</a:t>
            </a:r>
            <a:r>
              <a:rPr lang="en-US" sz="1000" b="0" dirty="0" smtClean="0"/>
              <a:t> 52-62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276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variables can take different values with very different ranges</a:t>
            </a:r>
          </a:p>
          <a:p>
            <a:pPr lvl="1"/>
            <a:r>
              <a:rPr lang="en-US" dirty="0" smtClean="0"/>
              <a:t>Need to normalize data ranges (maybe do a power transformation and then a normalization?)</a:t>
            </a:r>
          </a:p>
          <a:p>
            <a:r>
              <a:rPr lang="en-US" dirty="0" smtClean="0"/>
              <a:t>Order of the parallel coordinate plots has a major impact on the resultant visualization</a:t>
            </a:r>
          </a:p>
          <a:p>
            <a:r>
              <a:rPr lang="en-US" dirty="0" smtClean="0"/>
              <a:t>The more variables we plot, the more lines we get and the more clutter that we get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5263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0" dirty="0" smtClean="0"/>
              <a:t>1 -Yang, J., Peng, W., Ward, M.O., Rundensteiner, E.A., </a:t>
            </a:r>
            <a:r>
              <a:rPr lang="en-US" sz="1000" b="0" dirty="0" smtClean="0"/>
              <a:t>Interactive </a:t>
            </a:r>
            <a:r>
              <a:rPr lang="en-US" sz="1000" b="0" dirty="0"/>
              <a:t>hierarchical dimension </a:t>
            </a:r>
            <a:r>
              <a:rPr lang="en-US" sz="1000" b="0" dirty="0" smtClean="0"/>
              <a:t>ordering, spacing </a:t>
            </a:r>
            <a:r>
              <a:rPr lang="en-US" sz="1000" b="0" dirty="0"/>
              <a:t>and filtering for exploration of high </a:t>
            </a:r>
            <a:r>
              <a:rPr lang="en-US" sz="1000" b="0" dirty="0" smtClean="0"/>
              <a:t>dimensional datasets</a:t>
            </a:r>
            <a:r>
              <a:rPr lang="en-US" sz="1000" b="0" dirty="0"/>
              <a:t>. In </a:t>
            </a:r>
            <a:r>
              <a:rPr lang="en-US" sz="1000" b="0" i="1" dirty="0"/>
              <a:t>Proc. of IEEE </a:t>
            </a:r>
            <a:r>
              <a:rPr lang="en-US" sz="1000" b="0" i="1" dirty="0" smtClean="0"/>
              <a:t>Symposium </a:t>
            </a:r>
            <a:r>
              <a:rPr lang="en-US" sz="1000" b="0" i="1" dirty="0"/>
              <a:t>on </a:t>
            </a:r>
            <a:r>
              <a:rPr lang="en-US" sz="1000" b="0" i="1" dirty="0" smtClean="0"/>
              <a:t>Information Visualization </a:t>
            </a:r>
            <a:r>
              <a:rPr lang="en-US" sz="1000" b="0" dirty="0"/>
              <a:t>(2003), pp. 105–112</a:t>
            </a:r>
            <a:r>
              <a:rPr lang="en-US" sz="1000" b="0" dirty="0" smtClean="0"/>
              <a:t>.</a:t>
            </a:r>
          </a:p>
          <a:p>
            <a:r>
              <a:rPr lang="en-US" sz="1000" b="0" dirty="0" smtClean="0"/>
              <a:t>2 – Zhou, H., Yuan, X., </a:t>
            </a:r>
            <a:r>
              <a:rPr lang="en-US" sz="1000" b="0" dirty="0" err="1" smtClean="0"/>
              <a:t>Qu</a:t>
            </a:r>
            <a:r>
              <a:rPr lang="en-US" sz="1000" b="0" dirty="0" smtClean="0"/>
              <a:t>, </a:t>
            </a:r>
            <a:r>
              <a:rPr lang="en-US" sz="1000" b="0" dirty="0" err="1" smtClean="0"/>
              <a:t>Huamin</a:t>
            </a:r>
            <a:r>
              <a:rPr lang="en-US" sz="1000" b="0" dirty="0" smtClean="0"/>
              <a:t>, Cui, W., Chen, B., “Visual Clustering in Parallel Coordinates,” Computer Graphics Forum 27(3) 1047-1054, 2008.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6323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 out axes in a radial layout, length of a ray emanates from a central point</a:t>
            </a:r>
          </a:p>
          <a:p>
            <a:r>
              <a:rPr lang="en-US" dirty="0" smtClean="0"/>
              <a:t>Rays are then joined together by a polyline drawn around the outside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469114" y="4118753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Bats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2475" y="447765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934942" y="50580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1314" y="473891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Batting Average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066800" y="48006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48006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599406" y="5257006"/>
            <a:ext cx="914400" cy="1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600200" y="43434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886200" y="43434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9243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34290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4290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3434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434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5905500" y="45339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57531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72200" y="48006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638800" y="48006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638800" y="4267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2200" y="42672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172200" y="4800600"/>
            <a:ext cx="838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5486400" y="49530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7620000" y="4648199"/>
            <a:ext cx="30480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7696202" y="4876799"/>
            <a:ext cx="152399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72400" y="4800600"/>
            <a:ext cx="2285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7467600" y="4800600"/>
            <a:ext cx="304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67599" y="4495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67599" y="48006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772399" y="48006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7734299" y="45339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47031" y="5574268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Gonzalez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54739" y="5562600"/>
            <a:ext cx="69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Votto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80521" y="4876800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Infante</a:t>
            </a:r>
            <a:endParaRPr lang="en-US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04800" y="6477000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S. E. </a:t>
            </a:r>
            <a:r>
              <a:rPr lang="en-US" sz="1000" b="0" dirty="0" err="1"/>
              <a:t>Fienberg</a:t>
            </a:r>
            <a:r>
              <a:rPr lang="en-US" sz="1000" b="0" dirty="0" err="1" smtClean="0"/>
              <a:t>,”Graphical</a:t>
            </a:r>
            <a:r>
              <a:rPr lang="en-US" sz="1000" b="0" dirty="0" smtClean="0"/>
              <a:t> </a:t>
            </a:r>
            <a:r>
              <a:rPr lang="en-US" sz="1000" b="0" dirty="0"/>
              <a:t>Methods in Statistics," </a:t>
            </a:r>
            <a:r>
              <a:rPr lang="en-US" sz="1000" b="0" i="1" dirty="0"/>
              <a:t>The American Statistician</a:t>
            </a:r>
            <a:r>
              <a:rPr lang="en-US" sz="1000" b="0" dirty="0"/>
              <a:t>, vol. </a:t>
            </a:r>
            <a:r>
              <a:rPr lang="en-US" sz="1000" b="0" dirty="0" smtClean="0"/>
              <a:t>33 pp</a:t>
            </a:r>
            <a:r>
              <a:rPr lang="en-US" sz="1000" b="0" dirty="0"/>
              <a:t>. </a:t>
            </a:r>
            <a:r>
              <a:rPr lang="en-US" sz="1000" b="0" dirty="0" smtClean="0"/>
              <a:t>156-178</a:t>
            </a:r>
            <a:r>
              <a:rPr lang="en-US" sz="1000" b="0" dirty="0"/>
              <a:t>, 1979.</a:t>
            </a:r>
          </a:p>
        </p:txBody>
      </p:sp>
    </p:spTree>
    <p:extLst>
      <p:ext uri="{BB962C8B-B14F-4D97-AF65-F5344CB8AC3E}">
        <p14:creationId xmlns:p14="http://schemas.microsoft.com/office/powerpoint/2010/main" val="3176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Searching and browsing </a:t>
            </a:r>
            <a:r>
              <a:rPr lang="en-US" dirty="0" smtClean="0"/>
              <a:t>- find a specific piece of information, inspect data, seek information</a:t>
            </a:r>
          </a:p>
          <a:p>
            <a:r>
              <a:rPr lang="en-US" b="1" dirty="0" smtClean="0"/>
              <a:t>Analyze </a:t>
            </a:r>
            <a:r>
              <a:rPr lang="en-US" dirty="0" smtClean="0"/>
              <a:t>– do comparisons, differences, look for outliers, </a:t>
            </a:r>
            <a:r>
              <a:rPr lang="en-US" dirty="0" err="1" smtClean="0"/>
              <a:t>extrema</a:t>
            </a:r>
            <a:r>
              <a:rPr lang="en-US" dirty="0" smtClean="0"/>
              <a:t> and patterns</a:t>
            </a:r>
          </a:p>
          <a:p>
            <a:r>
              <a:rPr lang="en-US" b="1" dirty="0" smtClean="0"/>
              <a:t>Monitor</a:t>
            </a:r>
            <a:r>
              <a:rPr lang="en-US" dirty="0" smtClean="0"/>
              <a:t> – look for changes and trends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3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GB" sz="2800" dirty="0">
                <a:solidFill>
                  <a:schemeClr val="tx2"/>
                </a:solidFill>
              </a:rPr>
              <a:t>Given </a:t>
            </a:r>
            <a:r>
              <a:rPr lang="en-GB" sz="2800" i="1" dirty="0">
                <a:solidFill>
                  <a:schemeClr val="tx2"/>
                </a:solidFill>
              </a:rPr>
              <a:t>K</a:t>
            </a:r>
            <a:r>
              <a:rPr lang="en-GB" sz="2800" dirty="0">
                <a:solidFill>
                  <a:schemeClr val="tx2"/>
                </a:solidFill>
              </a:rPr>
              <a:t>, the </a:t>
            </a:r>
            <a:r>
              <a:rPr lang="en-GB" sz="2800" i="1" dirty="0">
                <a:solidFill>
                  <a:schemeClr val="tx2"/>
                </a:solidFill>
              </a:rPr>
              <a:t>K-means </a:t>
            </a:r>
            <a:r>
              <a:rPr lang="en-GB" sz="2800" dirty="0">
                <a:solidFill>
                  <a:schemeClr val="tx2"/>
                </a:solidFill>
              </a:rPr>
              <a:t>algorithm is implemented in four steps:</a:t>
            </a:r>
          </a:p>
          <a:p>
            <a:pPr>
              <a:buFont typeface="Arial" charset="0"/>
              <a:buNone/>
            </a:pPr>
            <a:r>
              <a:rPr lang="en-GB" sz="2800" dirty="0"/>
              <a:t>	1. Choose </a:t>
            </a:r>
            <a:r>
              <a:rPr lang="en-GB" sz="2800" i="1" dirty="0"/>
              <a:t>K</a:t>
            </a:r>
            <a:r>
              <a:rPr lang="en-GB" sz="2800" dirty="0"/>
              <a:t> points at random as cluster centres (centroids)</a:t>
            </a:r>
          </a:p>
          <a:p>
            <a:pPr>
              <a:buFont typeface="Arial" charset="0"/>
              <a:buNone/>
            </a:pPr>
            <a:r>
              <a:rPr lang="en-GB" sz="2800" dirty="0"/>
              <a:t>	2. Assign each instance to its closest cluster centre using certain distance measure (usually Euclidean or Manhattan)</a:t>
            </a:r>
          </a:p>
          <a:p>
            <a:pPr>
              <a:buFont typeface="Arial" charset="0"/>
              <a:buNone/>
            </a:pPr>
            <a:r>
              <a:rPr lang="en-GB" sz="2800" dirty="0"/>
              <a:t>	3. Calculate the centroid of each cluster, use it as the new cluster centre (one measure of centroid is mean)</a:t>
            </a:r>
          </a:p>
          <a:p>
            <a:pPr>
              <a:buFont typeface="Arial" charset="0"/>
              <a:buNone/>
            </a:pPr>
            <a:r>
              <a:rPr lang="en-GB" sz="2800" dirty="0"/>
              <a:t>	4. Go back to Step 2, stop when cluster centres do not change 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simple </a:t>
            </a:r>
            <a:r>
              <a:rPr lang="en-US" dirty="0"/>
              <a:t>moving average is formed by computing the average price of a </a:t>
            </a:r>
            <a:r>
              <a:rPr lang="en-US" dirty="0" smtClean="0"/>
              <a:t>measure </a:t>
            </a:r>
            <a:r>
              <a:rPr lang="en-US" dirty="0"/>
              <a:t>over a specific number of periods. </a:t>
            </a:r>
            <a:endParaRPr lang="en-US" dirty="0" smtClean="0"/>
          </a:p>
          <a:p>
            <a:r>
              <a:rPr lang="en-US" dirty="0" smtClean="0"/>
              <a:t>In this example we’ll look at stock market closing prices</a:t>
            </a:r>
          </a:p>
          <a:p>
            <a:r>
              <a:rPr lang="en-US" dirty="0" smtClean="0"/>
              <a:t>A </a:t>
            </a:r>
            <a:r>
              <a:rPr lang="en-US" dirty="0"/>
              <a:t>5-day simple moving average is the five day sum of closing prices divided by five.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its name implies, a moving average is an average that moves. Old data is dropped as new data comes available.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causes the average to move along the time scale. Below is an example of a 5-day moving average evolving over three days. </a:t>
            </a:r>
          </a:p>
          <a:p>
            <a:r>
              <a:rPr lang="en-US" dirty="0"/>
              <a:t>Daily Closing Prices: 11,12,13,14,15,16,17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day of 5-day SMA: (11 + 12 + 13 + 14 + 15) / 5 = 13 Second day of 5-day SMA: (12 + 13 + 14 + 15 + 16) / 5 = 14 Third day of 5-day SMA: (13 + 14 + 15 + 16 + 17) / 5 = 15 </a:t>
            </a:r>
          </a:p>
        </p:txBody>
      </p:sp>
    </p:spTree>
    <p:extLst>
      <p:ext uri="{BB962C8B-B14F-4D97-AF65-F5344CB8AC3E}">
        <p14:creationId xmlns:p14="http://schemas.microsoft.com/office/powerpoint/2010/main" val="36676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Arial" charset="0"/>
              </a:rPr>
              <a:t>Choropleth Maps</a:t>
            </a:r>
            <a:r>
              <a:rPr lang="en-US" sz="3600" baseline="30000" dirty="0" smtClean="0">
                <a:cs typeface="Arial" charset="0"/>
              </a:rPr>
              <a:t>1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cs typeface="Arial" charset="0"/>
              </a:rPr>
              <a:t>Areas of the map are shaded in proportion to a measured variable</a:t>
            </a:r>
          </a:p>
          <a:p>
            <a:r>
              <a:rPr lang="en-US" sz="2400" smtClean="0">
                <a:cs typeface="Arial" charset="0"/>
              </a:rPr>
              <a:t>Coloring is based on a classification (histogram binning) of the distribution of the measured variable</a:t>
            </a:r>
            <a:endParaRPr lang="en-US" sz="2400" baseline="30000" smtClean="0">
              <a:cs typeface="Arial" charset="0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228600" y="6242050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1 </a:t>
            </a:r>
            <a:r>
              <a:rPr lang="en-US" sz="1400" dirty="0"/>
              <a:t>– J. K. Wright. </a:t>
            </a:r>
            <a:r>
              <a:rPr lang="en-US" sz="1400" i="1" dirty="0"/>
              <a:t>Problems in Population Mapping</a:t>
            </a:r>
            <a:r>
              <a:rPr lang="en-US" sz="1400" dirty="0"/>
              <a:t>.  Notes on Statistical Mapping, with Reference to the Mapping of Population Phenomena.  AGS and Population Association of America, p. 1-18, 1938.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1" y="2743200"/>
            <a:ext cx="5029198" cy="3303265"/>
            <a:chOff x="5015329" y="-2007609"/>
            <a:chExt cx="6782971" cy="5161972"/>
          </a:xfrm>
        </p:grpSpPr>
        <p:pic>
          <p:nvPicPr>
            <p:cNvPr id="66567" name="Picture 2" descr="http://www.nass.usda.gov/research/atlas02/Crops/Hay%20and%20Forage%20Crops%20Harvested/Hay%20-%20All%20Hay%20Including%20Alfalfa,%20Other%20Tame,%20Small%20Grain,%20and%20Wild,%20Harvested%20Acres-choropleth%20ma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100" y="-2007609"/>
              <a:ext cx="6680200" cy="516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8" name="TextBox 6"/>
            <p:cNvSpPr txBox="1">
              <a:spLocks noChangeArrowheads="1"/>
            </p:cNvSpPr>
            <p:nvPr/>
          </p:nvSpPr>
          <p:spPr bwMode="auto">
            <a:xfrm rot="16200000">
              <a:off x="3579928" y="1181317"/>
              <a:ext cx="3128623" cy="25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dirty="0"/>
                <a:t>http://www.nass.usda.gov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7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Coloring Choropleth Maps</a:t>
            </a:r>
            <a:r>
              <a:rPr lang="en-US" baseline="30000" dirty="0" smtClean="0">
                <a:cs typeface="Arial" charset="0"/>
              </a:rPr>
              <a:t>1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Arial" charset="0"/>
              </a:rPr>
              <a:t>The number of colors depends on the number of classes (bins)</a:t>
            </a:r>
          </a:p>
          <a:p>
            <a:r>
              <a:rPr lang="en-US" sz="2400" dirty="0" smtClean="0">
                <a:cs typeface="Arial" charset="0"/>
              </a:rPr>
              <a:t>Too many classes can overwhelm the user and distract them from seeing trends</a:t>
            </a:r>
          </a:p>
          <a:p>
            <a:r>
              <a:rPr lang="en-US" sz="2400" dirty="0" smtClean="0">
                <a:cs typeface="Arial" charset="0"/>
              </a:rPr>
              <a:t>Too many classes can compromise legibility as colors become difficult to distinguish</a:t>
            </a:r>
          </a:p>
          <a:p>
            <a:r>
              <a:rPr lang="en-US" sz="2400" dirty="0" smtClean="0">
                <a:cs typeface="Arial" charset="0"/>
              </a:rPr>
              <a:t>Typical cartographic rule of thumb is 5-7 classes</a:t>
            </a:r>
          </a:p>
          <a:p>
            <a:r>
              <a:rPr lang="en-US" sz="2400" dirty="0" smtClean="0">
                <a:cs typeface="Arial" charset="0"/>
              </a:rPr>
              <a:t>Typical coloring schemes</a:t>
            </a:r>
            <a:r>
              <a:rPr lang="en-US" sz="2400" baseline="30000" dirty="0" smtClean="0">
                <a:cs typeface="Arial" charset="0"/>
              </a:rPr>
              <a:t>8</a:t>
            </a:r>
            <a:r>
              <a:rPr lang="en-US" sz="2400" dirty="0" smtClean="0">
                <a:cs typeface="Arial" charset="0"/>
              </a:rPr>
              <a:t> include sequential, divergent and qualitative</a:t>
            </a:r>
          </a:p>
          <a:p>
            <a:r>
              <a:rPr lang="en-US" sz="2400" dirty="0" smtClean="0">
                <a:cs typeface="Arial" charset="0"/>
              </a:rPr>
              <a:t>For more details on mapping as a visual representation, see </a:t>
            </a:r>
            <a:r>
              <a:rPr lang="en-US" sz="2400" baseline="30000" dirty="0" smtClean="0">
                <a:cs typeface="Arial" charset="0"/>
              </a:rPr>
              <a:t>2</a:t>
            </a:r>
          </a:p>
        </p:txBody>
      </p:sp>
      <p:sp>
        <p:nvSpPr>
          <p:cNvPr id="67588" name="Rectangle 10"/>
          <p:cNvSpPr>
            <a:spLocks noChangeArrowheads="1"/>
          </p:cNvSpPr>
          <p:nvPr/>
        </p:nvSpPr>
        <p:spPr bwMode="auto">
          <a:xfrm>
            <a:off x="241300" y="6213475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– C. A. Brewer. http://colorbrewer.org</a:t>
            </a:r>
          </a:p>
          <a:p>
            <a:r>
              <a:rPr lang="en-US" sz="1200" dirty="0" smtClean="0"/>
              <a:t>2 – A. </a:t>
            </a:r>
            <a:r>
              <a:rPr lang="en-US" sz="1200" dirty="0" err="1" smtClean="0"/>
              <a:t>MacEachren</a:t>
            </a:r>
            <a:r>
              <a:rPr lang="en-US" sz="1200" dirty="0" smtClean="0"/>
              <a:t>.  </a:t>
            </a:r>
            <a:r>
              <a:rPr lang="en-US" sz="1200" i="1" dirty="0" smtClean="0"/>
              <a:t>How Maps Work</a:t>
            </a:r>
            <a:r>
              <a:rPr lang="en-US" sz="1200" dirty="0" smtClean="0"/>
              <a:t>. Guilford Press, 1995.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51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Color Schemes</a:t>
            </a:r>
            <a:r>
              <a:rPr lang="en-US" baseline="30000" dirty="0">
                <a:cs typeface="Arial" charset="0"/>
              </a:rPr>
              <a:t>1</a:t>
            </a:r>
            <a:endParaRPr lang="en-US" baseline="30000" dirty="0" smtClean="0">
              <a:cs typeface="Arial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>
                <a:cs typeface="Arial" charset="0"/>
              </a:rPr>
              <a:t>Sequential Color Schemes</a:t>
            </a:r>
          </a:p>
          <a:p>
            <a:pPr lvl="1"/>
            <a:r>
              <a:rPr lang="en-US" sz="1800" smtClean="0">
                <a:cs typeface="Arial" charset="0"/>
              </a:rPr>
              <a:t>Suited for ordered data</a:t>
            </a:r>
          </a:p>
          <a:p>
            <a:pPr lvl="1"/>
            <a:r>
              <a:rPr lang="en-US" sz="1800" smtClean="0">
                <a:cs typeface="Arial" charset="0"/>
              </a:rPr>
              <a:t>Lightness steps dominate the look of the scheme </a:t>
            </a:r>
          </a:p>
          <a:p>
            <a:pPr lvl="1"/>
            <a:r>
              <a:rPr lang="en-US" sz="1800" smtClean="0">
                <a:cs typeface="Arial" charset="0"/>
              </a:rPr>
              <a:t>Light values are low data values, dark are high</a:t>
            </a:r>
          </a:p>
          <a:p>
            <a:pPr lvl="1"/>
            <a:r>
              <a:rPr lang="en-US" sz="1800" smtClean="0">
                <a:cs typeface="Arial" charset="0"/>
              </a:rPr>
              <a:t>Good for Ordinal, interval and ratio data types</a:t>
            </a:r>
          </a:p>
          <a:p>
            <a:r>
              <a:rPr lang="en-US" sz="2400" smtClean="0">
                <a:cs typeface="Arial" charset="0"/>
              </a:rPr>
              <a:t>Diverging Color Schemes</a:t>
            </a:r>
          </a:p>
          <a:p>
            <a:pPr lvl="1"/>
            <a:r>
              <a:rPr lang="en-US" sz="1800" smtClean="0">
                <a:cs typeface="Arial" charset="0"/>
              </a:rPr>
              <a:t>Puts an emphasis on critical midrange values</a:t>
            </a:r>
          </a:p>
          <a:p>
            <a:pPr lvl="1"/>
            <a:r>
              <a:rPr lang="en-US" sz="1800" smtClean="0">
                <a:cs typeface="Arial" charset="0"/>
              </a:rPr>
              <a:t>Color change represents deviation from a meaningful midrange critical value</a:t>
            </a:r>
          </a:p>
          <a:p>
            <a:pPr lvl="1"/>
            <a:r>
              <a:rPr lang="en-US" sz="1800" smtClean="0">
                <a:cs typeface="Arial" charset="0"/>
              </a:rPr>
              <a:t>Good for ratio data types where looking at data above and below a ‘zero’ point</a:t>
            </a:r>
            <a:endParaRPr lang="en-US" smtClean="0">
              <a:cs typeface="Arial" charset="0"/>
            </a:endParaRPr>
          </a:p>
          <a:p>
            <a:r>
              <a:rPr lang="en-US" sz="2400" smtClean="0">
                <a:cs typeface="Arial" charset="0"/>
              </a:rPr>
              <a:t>Qualitative Color Schemes</a:t>
            </a:r>
          </a:p>
          <a:p>
            <a:pPr lvl="1"/>
            <a:r>
              <a:rPr lang="en-US" sz="1800" smtClean="0">
                <a:cs typeface="Arial" charset="0"/>
              </a:rPr>
              <a:t>Does not imply magnitude difference</a:t>
            </a:r>
          </a:p>
          <a:p>
            <a:pPr lvl="1"/>
            <a:r>
              <a:rPr lang="en-US" sz="1800" smtClean="0">
                <a:cs typeface="Arial" charset="0"/>
              </a:rPr>
              <a:t>Used to show differences between classes</a:t>
            </a:r>
          </a:p>
          <a:p>
            <a:pPr lvl="1"/>
            <a:r>
              <a:rPr lang="en-US" sz="1800" smtClean="0">
                <a:cs typeface="Arial" charset="0"/>
              </a:rPr>
              <a:t>Good for Nominal data types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0" y="13970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11 – C. A. Brewer. http://colorbrewer.org</a:t>
            </a:r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07" y="17653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3200400"/>
            <a:ext cx="1276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28" y="4495800"/>
            <a:ext cx="13922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1300" y="6213475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</a:t>
            </a:r>
            <a:r>
              <a:rPr lang="en-US" sz="1200" dirty="0"/>
              <a:t>– C. A. Brewer. http://</a:t>
            </a:r>
            <a:r>
              <a:rPr lang="en-US" sz="1200" dirty="0" smtClean="0"/>
              <a:t>colorbrewer.org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71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Interval Selection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visual representation of the choropleth map is highly influenced by the class interval selection</a:t>
            </a:r>
          </a:p>
          <a:p>
            <a:r>
              <a:rPr lang="en-US" sz="2400" dirty="0" smtClean="0"/>
              <a:t>This is similar to the concept of histogram binning</a:t>
            </a:r>
          </a:p>
          <a:p>
            <a:r>
              <a:rPr lang="en-US" sz="2400" dirty="0" smtClean="0"/>
              <a:t>Popular choices for class interval selection include</a:t>
            </a:r>
          </a:p>
          <a:p>
            <a:pPr lvl="1"/>
            <a:r>
              <a:rPr lang="en-US" sz="1800" dirty="0" smtClean="0"/>
              <a:t>Equal interval selection</a:t>
            </a:r>
          </a:p>
          <a:p>
            <a:pPr lvl="1"/>
            <a:r>
              <a:rPr lang="en-US" sz="1800" dirty="0" smtClean="0"/>
              <a:t>Jenks’ Natural Breaks</a:t>
            </a:r>
            <a:r>
              <a:rPr lang="en-US" sz="1800" baseline="30000" dirty="0" smtClean="0"/>
              <a:t>1</a:t>
            </a:r>
          </a:p>
          <a:p>
            <a:pPr lvl="1"/>
            <a:r>
              <a:rPr lang="en-US" sz="1800" dirty="0" smtClean="0"/>
              <a:t>Minimum boundary error</a:t>
            </a:r>
            <a:r>
              <a:rPr lang="en-US" sz="1800" baseline="30000" dirty="0"/>
              <a:t>2</a:t>
            </a:r>
            <a:endParaRPr lang="en-US" sz="1800" baseline="30000" dirty="0" smtClean="0"/>
          </a:p>
          <a:p>
            <a:r>
              <a:rPr lang="en-US" sz="2400" dirty="0" smtClean="0"/>
              <a:t>Again, these choices for optimizing the class interval selection are highly dependent on the underlying data distribution</a:t>
            </a:r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244475" y="5983288"/>
            <a:ext cx="848836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1– </a:t>
            </a:r>
            <a:r>
              <a:rPr lang="en-US" sz="1200" dirty="0"/>
              <a:t>G. F. Jenks.  The data model concept in statistical mapping.  </a:t>
            </a:r>
            <a:r>
              <a:rPr lang="en-US" sz="1200" i="1" dirty="0"/>
              <a:t>International Yearbook of Cartography, 26:186-190, 1967.</a:t>
            </a:r>
          </a:p>
          <a:p>
            <a:pPr eaLnBrk="1" hangingPunct="1"/>
            <a:r>
              <a:rPr lang="en-US" sz="1200" dirty="0" smtClean="0"/>
              <a:t>2 </a:t>
            </a:r>
            <a:r>
              <a:rPr lang="en-US" sz="1200" dirty="0"/>
              <a:t>– E. K. </a:t>
            </a:r>
            <a:r>
              <a:rPr lang="en-US" sz="1200" dirty="0" err="1"/>
              <a:t>Cromley</a:t>
            </a:r>
            <a:r>
              <a:rPr lang="en-US" sz="1200" dirty="0"/>
              <a:t> and R. G. </a:t>
            </a:r>
            <a:r>
              <a:rPr lang="en-US" sz="1200" dirty="0" err="1"/>
              <a:t>Cromley</a:t>
            </a:r>
            <a:r>
              <a:rPr lang="en-US" sz="1200" dirty="0"/>
              <a:t>.  An analysis of alternative classifications schemes for medical atlas mapping.  </a:t>
            </a:r>
            <a:r>
              <a:rPr lang="en-US" sz="1200" i="1" dirty="0"/>
              <a:t>European Journal of Cancer.  Series B (Methodological</a:t>
            </a:r>
            <a:r>
              <a:rPr lang="en-US" sz="1200" dirty="0"/>
              <a:t>)</a:t>
            </a:r>
            <a:r>
              <a:rPr lang="en-US" sz="1200" i="1" dirty="0"/>
              <a:t>, 26(2):211-252, 1964.</a:t>
            </a:r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09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Classifies (bins) data such that each class occupies an equal interval along the number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𝑟𝑎𝑛𝑔𝑒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𝑚𝐶𝑙𝑎𝑠𝑠𝑒𝑠</m:t>
                              </m:r>
                            </m:e>
                            <m:sub/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𝐻𝑖𝑔h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𝐿𝑜𝑤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𝑚𝐶𝑙𝑎𝑠𝑠𝑒𝑠</m:t>
                              </m:r>
                            </m:e>
                            <m:sub/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 all we do is find the maximum and minimum values of our data and divide our data set such that each color bin holds the same amount of data</a:t>
                </a:r>
              </a:p>
              <a:p>
                <a:r>
                  <a:rPr lang="en-US" dirty="0" smtClean="0"/>
                  <a:t>Advantage – easy to compute</a:t>
                </a:r>
              </a:p>
              <a:p>
                <a:r>
                  <a:rPr lang="en-US" dirty="0" smtClean="0"/>
                  <a:t>Disadvantage - this fails to consider how data are distributed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40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Decide the number of color bins (classes) that we want to use and that will determine the number of quantiles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𝐼𝑛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𝐶𝑙𝑎𝑠𝑠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𝑇𝑜𝑡𝑎𝑙𝑆𝑎𝑚𝑝𝑙𝑒𝑠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𝑁𝑢𝑚𝐶𝑙𝑎𝑠𝑠𝑒𝑠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Easy to compute</a:t>
                </a:r>
              </a:p>
              <a:p>
                <a:pPr lvl="1"/>
                <a:r>
                  <a:rPr lang="en-US" dirty="0" smtClean="0"/>
                  <a:t>Percentage of observations in each class will be the same</a:t>
                </a:r>
              </a:p>
              <a:p>
                <a:pPr lvl="1"/>
                <a:r>
                  <a:rPr lang="en-US" dirty="0" smtClean="0"/>
                  <a:t>Class assignment is based on rank order so good for ordinal data</a:t>
                </a:r>
              </a:p>
              <a:p>
                <a:r>
                  <a:rPr lang="en-US" dirty="0" smtClean="0"/>
                  <a:t>Disadvantage</a:t>
                </a:r>
              </a:p>
              <a:p>
                <a:pPr lvl="1"/>
                <a:r>
                  <a:rPr lang="en-US" dirty="0" smtClean="0"/>
                  <a:t>Fails to consider data distribution</a:t>
                </a:r>
              </a:p>
              <a:p>
                <a:pPr lvl="1"/>
                <a:r>
                  <a:rPr lang="en-US" dirty="0" smtClean="0"/>
                  <a:t>Can wind up placing dissimilar data into same class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Decide the number of color bins (classes) that we want to use and that will determine the number of quantiles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𝐼𝑛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𝐶𝑙𝑎𝑠𝑠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𝑇𝑜𝑡𝑎𝑙𝑆𝑎𝑚𝑝𝑙𝑒𝑠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𝑁𝑢𝑚𝐶𝑙𝑎𝑠𝑠𝑒𝑠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Easy to compute</a:t>
                </a:r>
              </a:p>
              <a:p>
                <a:pPr lvl="1"/>
                <a:r>
                  <a:rPr lang="en-US" dirty="0" smtClean="0"/>
                  <a:t>Percentage of observations in each class will be the same</a:t>
                </a:r>
              </a:p>
              <a:p>
                <a:pPr lvl="1"/>
                <a:r>
                  <a:rPr lang="en-US" dirty="0" smtClean="0"/>
                  <a:t>Class assignment is based on rank order so good for ordinal data</a:t>
                </a:r>
              </a:p>
              <a:p>
                <a:r>
                  <a:rPr lang="en-US" dirty="0" smtClean="0"/>
                  <a:t>Disadvantage</a:t>
                </a:r>
              </a:p>
              <a:p>
                <a:pPr lvl="1"/>
                <a:r>
                  <a:rPr lang="en-US" dirty="0" smtClean="0"/>
                  <a:t>Fails to consider data distribution</a:t>
                </a:r>
              </a:p>
              <a:p>
                <a:pPr lvl="1"/>
                <a:r>
                  <a:rPr lang="en-US" dirty="0" smtClean="0"/>
                  <a:t>Can wind up placing dissimilar data into same class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Isopleth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Isarithmic</a:t>
            </a:r>
            <a:r>
              <a:rPr lang="en-US" dirty="0" smtClean="0"/>
              <a:t> map or contour map is created by interpolating a set of </a:t>
            </a:r>
            <a:r>
              <a:rPr lang="en-US" dirty="0" err="1" smtClean="0"/>
              <a:t>isolines</a:t>
            </a:r>
            <a:r>
              <a:rPr lang="en-US" dirty="0" smtClean="0"/>
              <a:t> between sample points of known values</a:t>
            </a:r>
          </a:p>
          <a:p>
            <a:r>
              <a:rPr lang="en-US" dirty="0" smtClean="0"/>
              <a:t>Created from collection of point data and then interpolating unknown values between them</a:t>
            </a:r>
          </a:p>
          <a:p>
            <a:r>
              <a:rPr lang="en-US" dirty="0" smtClean="0"/>
              <a:t>Interpolation methods:</a:t>
            </a:r>
          </a:p>
          <a:p>
            <a:pPr lvl="1"/>
            <a:r>
              <a:rPr lang="en-US" dirty="0" smtClean="0"/>
              <a:t>Kernel density estimation (see earlier lectures)</a:t>
            </a:r>
          </a:p>
          <a:p>
            <a:pPr lvl="1"/>
            <a:r>
              <a:rPr lang="en-US" dirty="0" smtClean="0"/>
              <a:t>Inverse distance </a:t>
            </a:r>
          </a:p>
          <a:p>
            <a:pPr lvl="1"/>
            <a:r>
              <a:rPr lang="en-US" dirty="0" err="1" smtClean="0"/>
              <a:t>Kriging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54" y="4114800"/>
            <a:ext cx="2873246" cy="231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4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cs typeface="Arial" charset="0"/>
              </a:rPr>
              <a:t>Nominal</a:t>
            </a:r>
          </a:p>
          <a:p>
            <a:pPr lvl="1"/>
            <a:r>
              <a:rPr lang="en-US" sz="1800" dirty="0">
                <a:cs typeface="Arial" charset="0"/>
              </a:rPr>
              <a:t>Data whose categories have no implied ordering</a:t>
            </a:r>
          </a:p>
          <a:p>
            <a:pPr lvl="1"/>
            <a:r>
              <a:rPr lang="en-US" sz="1800" dirty="0">
                <a:cs typeface="Arial" charset="0"/>
              </a:rPr>
              <a:t>Examples include political affiliations of a population</a:t>
            </a:r>
          </a:p>
          <a:p>
            <a:r>
              <a:rPr lang="en-US" sz="2400" b="1" dirty="0">
                <a:cs typeface="Arial" charset="0"/>
              </a:rPr>
              <a:t>Ordinal</a:t>
            </a:r>
          </a:p>
          <a:p>
            <a:pPr lvl="1"/>
            <a:r>
              <a:rPr lang="en-US" sz="1800" dirty="0">
                <a:cs typeface="Arial" charset="0"/>
              </a:rPr>
              <a:t>Data that has a specified order, but no specified distance metric</a:t>
            </a:r>
          </a:p>
          <a:p>
            <a:pPr lvl="1"/>
            <a:r>
              <a:rPr lang="en-US" sz="1800" dirty="0">
                <a:cs typeface="Arial" charset="0"/>
              </a:rPr>
              <a:t>Examples include beverage sizes at McDonalds (Small, medium, large)</a:t>
            </a:r>
          </a:p>
          <a:p>
            <a:r>
              <a:rPr lang="en-US" sz="2400" b="1" dirty="0">
                <a:cs typeface="Arial" charset="0"/>
              </a:rPr>
              <a:t>Interval</a:t>
            </a:r>
          </a:p>
          <a:p>
            <a:pPr lvl="1"/>
            <a:r>
              <a:rPr lang="en-US" sz="1800" dirty="0">
                <a:cs typeface="Arial" charset="0"/>
              </a:rPr>
              <a:t>Data that has measurable distances</a:t>
            </a:r>
          </a:p>
          <a:p>
            <a:pPr lvl="1"/>
            <a:r>
              <a:rPr lang="en-US" sz="1800" dirty="0">
                <a:cs typeface="Arial" charset="0"/>
              </a:rPr>
              <a:t>Examples include </a:t>
            </a:r>
            <a:r>
              <a:rPr lang="en-US" sz="1800" dirty="0" smtClean="0">
                <a:cs typeface="Arial" charset="0"/>
              </a:rPr>
              <a:t>periods of time (second, minute, etc.) – the zero point is arbitrary</a:t>
            </a:r>
            <a:endParaRPr lang="en-US" sz="1800" dirty="0">
              <a:cs typeface="Arial" charset="0"/>
            </a:endParaRPr>
          </a:p>
          <a:p>
            <a:r>
              <a:rPr lang="en-US" sz="2400" b="1" dirty="0">
                <a:cs typeface="Arial" charset="0"/>
              </a:rPr>
              <a:t>Ratio</a:t>
            </a:r>
          </a:p>
          <a:p>
            <a:pPr lvl="1"/>
            <a:r>
              <a:rPr lang="en-US" sz="1800" dirty="0">
                <a:cs typeface="Arial" charset="0"/>
              </a:rPr>
              <a:t>Same as interval, but include a zero point</a:t>
            </a:r>
          </a:p>
          <a:p>
            <a:pPr lvl="1"/>
            <a:r>
              <a:rPr lang="en-US" sz="1800" dirty="0">
                <a:cs typeface="Arial" charset="0"/>
              </a:rPr>
              <a:t>Example include </a:t>
            </a:r>
            <a:r>
              <a:rPr lang="en-US" sz="1800" dirty="0" smtClean="0">
                <a:cs typeface="Arial" charset="0"/>
              </a:rPr>
              <a:t>Celsius </a:t>
            </a:r>
            <a:r>
              <a:rPr lang="en-US" sz="1800" dirty="0">
                <a:cs typeface="Arial" charset="0"/>
              </a:rPr>
              <a:t>scale, height above sea level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1722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1- SS Stevens, “On the Theory of Scales of Measurement,” </a:t>
            </a:r>
            <a:r>
              <a:rPr lang="en-US" sz="1200" i="1" dirty="0" smtClean="0"/>
              <a:t>Science</a:t>
            </a:r>
            <a:r>
              <a:rPr lang="en-US" sz="1200" dirty="0" smtClean="0"/>
              <a:t>, 103(2684):677-680, 1946.</a:t>
            </a:r>
          </a:p>
        </p:txBody>
      </p:sp>
    </p:spTree>
    <p:extLst>
      <p:ext uri="{BB962C8B-B14F-4D97-AF65-F5344CB8AC3E}">
        <p14:creationId xmlns:p14="http://schemas.microsoft.com/office/powerpoint/2010/main" val="7738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Proportional Symbol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numerical data associated with point locations</a:t>
            </a:r>
          </a:p>
          <a:p>
            <a:r>
              <a:rPr lang="en-US" dirty="0" smtClean="0"/>
              <a:t>Utilizes a symbol and scales the size to show data</a:t>
            </a:r>
          </a:p>
          <a:p>
            <a:r>
              <a:rPr lang="en-US" dirty="0" smtClean="0"/>
              <a:t>Proportional symbols can be used for two forms of point data</a:t>
            </a:r>
          </a:p>
          <a:p>
            <a:pPr lvl="1"/>
            <a:r>
              <a:rPr lang="en-US" dirty="0" smtClean="0"/>
              <a:t>True point data – actual measurements at point locations (number of calls made from a phone booth)</a:t>
            </a:r>
          </a:p>
          <a:p>
            <a:pPr lvl="1"/>
            <a:r>
              <a:rPr lang="en-US" dirty="0" smtClean="0"/>
              <a:t>Conceptual point data – data collected over an area, but data is conceived as being located at points (for example the centroid)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4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274320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28409" y="18288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62200" y="18288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27432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533400" y="36576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5720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0306" y="19812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4.55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194446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dirty="0" smtClean="0"/>
              <a:t>5.54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8956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dirty="0" smtClean="0"/>
              <a:t>2.24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28956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dirty="0" smtClean="0"/>
              <a:t>-5.15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29718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dirty="0" smtClean="0"/>
              <a:t>9.02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612" y="3810000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</a:p>
          <a:p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38100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dirty="0" smtClean="0"/>
              <a:t>-4.39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38100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8</a:t>
            </a:r>
          </a:p>
          <a:p>
            <a:r>
              <a:rPr lang="en-US" dirty="0" smtClean="0"/>
              <a:t>-2.09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47244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dirty="0" smtClean="0"/>
              <a:t>-3.06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0012" y="4724400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9</a:t>
            </a:r>
          </a:p>
          <a:p>
            <a:r>
              <a:rPr lang="en-US" dirty="0" smtClean="0"/>
              <a:t>.46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1000" y="1676400"/>
            <a:ext cx="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1107" y="1676400"/>
            <a:ext cx="142769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536" y="2907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36" y="1447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aphicFrame>
        <p:nvGraphicFramePr>
          <p:cNvPr id="2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03055334"/>
              </p:ext>
            </p:extLst>
          </p:nvPr>
        </p:nvGraphicFramePr>
        <p:xfrm>
          <a:off x="4115435" y="1635760"/>
          <a:ext cx="27609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4432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400" y="6400800"/>
            <a:ext cx="8038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MJ de Smith, MF </a:t>
            </a:r>
            <a:r>
              <a:rPr lang="en-US" sz="1200" dirty="0" err="1" smtClean="0"/>
              <a:t>Goodchild</a:t>
            </a:r>
            <a:r>
              <a:rPr lang="en-US" sz="1200" dirty="0" smtClean="0"/>
              <a:t> and PA Longley. Geospatial Analysis: A Comprehensive Guide to Principles, Techniques and Software Tools,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56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Transitioning Between Data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interfaces schemes exist that allow users to move between focused and contextual views of a data set</a:t>
            </a:r>
          </a:p>
          <a:p>
            <a:r>
              <a:rPr lang="en-US" dirty="0" smtClean="0"/>
              <a:t>Can categorize these schemes into four sorts of approaches</a:t>
            </a:r>
          </a:p>
          <a:p>
            <a:pPr lvl="1"/>
            <a:r>
              <a:rPr lang="en-US" dirty="0" err="1" smtClean="0"/>
              <a:t>Overview+detail</a:t>
            </a:r>
            <a:endParaRPr lang="en-US" dirty="0" smtClean="0"/>
          </a:p>
          <a:p>
            <a:pPr lvl="2"/>
            <a:r>
              <a:rPr lang="en-US" dirty="0" smtClean="0"/>
              <a:t>Uses a spatial separation between focused and contextual views</a:t>
            </a:r>
          </a:p>
          <a:p>
            <a:pPr lvl="1"/>
            <a:r>
              <a:rPr lang="en-US" dirty="0" smtClean="0"/>
              <a:t>Zooming</a:t>
            </a:r>
          </a:p>
          <a:p>
            <a:pPr lvl="2"/>
            <a:r>
              <a:rPr lang="en-US" dirty="0" smtClean="0"/>
              <a:t>Uses a temporal separation</a:t>
            </a:r>
          </a:p>
          <a:p>
            <a:pPr lvl="1"/>
            <a:r>
              <a:rPr lang="en-US" dirty="0" err="1" smtClean="0"/>
              <a:t>Focus+Context</a:t>
            </a:r>
            <a:endParaRPr lang="en-US" dirty="0" smtClean="0"/>
          </a:p>
          <a:p>
            <a:pPr lvl="2"/>
            <a:r>
              <a:rPr lang="en-US" dirty="0" smtClean="0"/>
              <a:t>Displays focus within the context</a:t>
            </a:r>
          </a:p>
          <a:p>
            <a:pPr lvl="1"/>
            <a:r>
              <a:rPr lang="en-US" dirty="0" smtClean="0"/>
              <a:t>Cue-Based</a:t>
            </a:r>
          </a:p>
          <a:p>
            <a:pPr lvl="2"/>
            <a:r>
              <a:rPr lang="en-US" dirty="0" smtClean="0"/>
              <a:t>Selectively highlight/</a:t>
            </a:r>
            <a:r>
              <a:rPr lang="en-US" dirty="0" err="1" smtClean="0"/>
              <a:t>supress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63201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A. Cockburn, A. </a:t>
            </a:r>
            <a:r>
              <a:rPr lang="en-US" sz="1200" dirty="0" err="1"/>
              <a:t>Karlson</a:t>
            </a:r>
            <a:r>
              <a:rPr lang="en-US" sz="1200" dirty="0"/>
              <a:t>, and B. </a:t>
            </a:r>
            <a:r>
              <a:rPr lang="en-US" sz="1200" dirty="0" err="1"/>
              <a:t>Bederson</a:t>
            </a:r>
            <a:r>
              <a:rPr lang="en-US" sz="1200" dirty="0"/>
              <a:t>, "A Review of </a:t>
            </a:r>
            <a:r>
              <a:rPr lang="en-US" sz="1200" dirty="0" err="1"/>
              <a:t>Overview+Detail</a:t>
            </a:r>
            <a:r>
              <a:rPr lang="en-US" sz="1200" dirty="0"/>
              <a:t>, Zooming, and </a:t>
            </a:r>
            <a:r>
              <a:rPr lang="en-US" sz="1200" dirty="0" err="1"/>
              <a:t>Focus+Context</a:t>
            </a:r>
            <a:r>
              <a:rPr lang="en-US" sz="1200" dirty="0"/>
              <a:t> Interfaces", </a:t>
            </a:r>
            <a:r>
              <a:rPr lang="en-US" sz="1200" i="1" dirty="0"/>
              <a:t>ACM Computing Surveys</a:t>
            </a:r>
            <a:r>
              <a:rPr lang="en-US" sz="1200" dirty="0"/>
              <a:t>, Vol. 41, No. 1, Dec. 2008, pp. 2:1-2:31.</a:t>
            </a:r>
          </a:p>
        </p:txBody>
      </p:sp>
    </p:spTree>
    <p:extLst>
      <p:ext uri="{BB962C8B-B14F-4D97-AF65-F5344CB8AC3E}">
        <p14:creationId xmlns:p14="http://schemas.microsoft.com/office/powerpoint/2010/main" val="1895722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Interface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mechanisms involve trade-offs between allowing information to be moved or spatially partitioned</a:t>
            </a:r>
          </a:p>
          <a:p>
            <a:pPr lvl="1"/>
            <a:r>
              <a:rPr lang="en-US" dirty="0" smtClean="0"/>
              <a:t>Movement</a:t>
            </a:r>
          </a:p>
          <a:p>
            <a:pPr lvl="2"/>
            <a:r>
              <a:rPr lang="en-US" dirty="0" smtClean="0"/>
              <a:t>Paging</a:t>
            </a:r>
          </a:p>
          <a:p>
            <a:pPr lvl="2"/>
            <a:r>
              <a:rPr lang="en-US" dirty="0" smtClean="0"/>
              <a:t>Scrolling</a:t>
            </a:r>
          </a:p>
          <a:p>
            <a:pPr lvl="2"/>
            <a:r>
              <a:rPr lang="en-US" dirty="0" smtClean="0"/>
              <a:t>Panning</a:t>
            </a:r>
          </a:p>
          <a:p>
            <a:pPr lvl="1"/>
            <a:r>
              <a:rPr lang="en-US" dirty="0" smtClean="0"/>
              <a:t>Spatial</a:t>
            </a:r>
          </a:p>
          <a:p>
            <a:pPr lvl="2"/>
            <a:r>
              <a:rPr lang="en-US" dirty="0" smtClean="0"/>
              <a:t>Windowing</a:t>
            </a:r>
          </a:p>
          <a:p>
            <a:pPr lvl="2"/>
            <a:r>
              <a:rPr lang="en-US" dirty="0" smtClean="0"/>
              <a:t>Menus</a:t>
            </a:r>
          </a:p>
          <a:p>
            <a:r>
              <a:rPr lang="en-US" dirty="0" smtClean="0"/>
              <a:t>While Windowing and Scrolling are standard in most interfaces, they introduce a discontinuity between the information displayed at different times and places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3201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A. Cockburn, A. </a:t>
            </a:r>
            <a:r>
              <a:rPr lang="en-US" sz="1200" dirty="0" err="1" smtClean="0"/>
              <a:t>Karlson</a:t>
            </a:r>
            <a:r>
              <a:rPr lang="en-US" sz="1200" dirty="0" smtClean="0"/>
              <a:t>, and B. </a:t>
            </a:r>
            <a:r>
              <a:rPr lang="en-US" sz="1200" dirty="0" err="1" smtClean="0"/>
              <a:t>Bederson</a:t>
            </a:r>
            <a:r>
              <a:rPr lang="en-US" sz="1200" dirty="0" smtClean="0"/>
              <a:t>, "A Review of </a:t>
            </a:r>
            <a:r>
              <a:rPr lang="en-US" sz="1200" dirty="0" err="1" smtClean="0"/>
              <a:t>Overview+Detail</a:t>
            </a:r>
            <a:r>
              <a:rPr lang="en-US" sz="1200" dirty="0" smtClean="0"/>
              <a:t>, Zooming, and </a:t>
            </a:r>
            <a:r>
              <a:rPr lang="en-US" sz="1200" dirty="0" err="1" smtClean="0"/>
              <a:t>Focus+Context</a:t>
            </a:r>
            <a:r>
              <a:rPr lang="en-US" sz="1200" dirty="0" smtClean="0"/>
              <a:t> Interfaces", </a:t>
            </a:r>
            <a:r>
              <a:rPr lang="en-US" sz="1200" i="1" dirty="0" smtClean="0"/>
              <a:t>ACM Computing Surveys</a:t>
            </a:r>
            <a:r>
              <a:rPr lang="en-US" sz="1200" dirty="0" smtClean="0"/>
              <a:t>, Vol. 41, No. 1, Dec. 2008, pp. 2:1-2:31.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5916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Vertices</a:t>
            </a:r>
            <a:r>
              <a:rPr lang="en-US" dirty="0" smtClean="0"/>
              <a:t> (nodes) connected by </a:t>
            </a:r>
            <a:r>
              <a:rPr lang="en-US" b="1" dirty="0" smtClean="0"/>
              <a:t>Edges</a:t>
            </a:r>
            <a:r>
              <a:rPr lang="en-US" dirty="0" smtClean="0"/>
              <a:t> (links)</a:t>
            </a:r>
          </a:p>
          <a:p>
            <a:r>
              <a:rPr lang="en-US" dirty="0" smtClean="0"/>
              <a:t>We have several ways to represent a graph</a:t>
            </a:r>
          </a:p>
          <a:p>
            <a:pPr lvl="1"/>
            <a:r>
              <a:rPr lang="en-US" dirty="0" smtClean="0"/>
              <a:t>Adjacency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Adjacency matrix (this is analogous to the weights matrix in last lecture)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8169" y="2880360"/>
            <a:ext cx="1671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Adjacency List</a:t>
            </a:r>
          </a:p>
          <a:p>
            <a:pPr algn="r"/>
            <a:r>
              <a:rPr lang="en-US" sz="2200" dirty="0" smtClean="0"/>
              <a:t>1:3</a:t>
            </a:r>
          </a:p>
          <a:p>
            <a:pPr algn="r"/>
            <a:r>
              <a:rPr lang="en-US" sz="2200" dirty="0" smtClean="0"/>
              <a:t>2:3</a:t>
            </a:r>
          </a:p>
          <a:p>
            <a:pPr algn="r"/>
            <a:r>
              <a:rPr lang="en-US" sz="2200" dirty="0" smtClean="0"/>
              <a:t>3:1,2</a:t>
            </a:r>
            <a:endParaRPr lang="en-US" sz="2200" dirty="0"/>
          </a:p>
        </p:txBody>
      </p:sp>
      <p:sp>
        <p:nvSpPr>
          <p:cNvPr id="5" name="Oval 4"/>
          <p:cNvSpPr/>
          <p:nvPr/>
        </p:nvSpPr>
        <p:spPr>
          <a:xfrm>
            <a:off x="4114800" y="3429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6800" y="38862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>
            <a:off x="4572000" y="3657600"/>
            <a:ext cx="3048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5105400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89699"/>
              </p:ext>
            </p:extLst>
          </p:nvPr>
        </p:nvGraphicFramePr>
        <p:xfrm>
          <a:off x="2684780" y="5029200"/>
          <a:ext cx="1353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  <a:gridCol w="338455"/>
                <a:gridCol w="338455"/>
                <a:gridCol w="3384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6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Visualization Task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Attribute-based tasks</a:t>
            </a:r>
          </a:p>
          <a:p>
            <a:pPr lvl="1"/>
            <a:r>
              <a:rPr lang="en-US" dirty="0" smtClean="0"/>
              <a:t>On the nodes</a:t>
            </a:r>
          </a:p>
          <a:p>
            <a:pPr lvl="2"/>
            <a:r>
              <a:rPr lang="en-US" dirty="0" smtClean="0"/>
              <a:t>Find the nodes having a specific attribute value</a:t>
            </a:r>
          </a:p>
          <a:p>
            <a:pPr lvl="1"/>
            <a:r>
              <a:rPr lang="en-US" dirty="0" smtClean="0"/>
              <a:t>On the edges</a:t>
            </a:r>
          </a:p>
          <a:p>
            <a:pPr lvl="2"/>
            <a:r>
              <a:rPr lang="en-US" dirty="0" smtClean="0"/>
              <a:t>Given a node, find the nodes connected only by certain kinds of edges</a:t>
            </a:r>
            <a:endParaRPr lang="en-US" dirty="0"/>
          </a:p>
          <a:p>
            <a:r>
              <a:rPr lang="en-US" dirty="0" smtClean="0"/>
              <a:t>Browsing tasks</a:t>
            </a:r>
          </a:p>
          <a:p>
            <a:pPr lvl="1"/>
            <a:r>
              <a:rPr lang="en-US" dirty="0" smtClean="0"/>
              <a:t>Follow path</a:t>
            </a:r>
          </a:p>
          <a:p>
            <a:pPr lvl="1"/>
            <a:r>
              <a:rPr lang="en-US" dirty="0" smtClean="0"/>
              <a:t>Revisit</a:t>
            </a:r>
          </a:p>
          <a:p>
            <a:r>
              <a:rPr lang="en-US" dirty="0" smtClean="0"/>
              <a:t>Overview task</a:t>
            </a:r>
          </a:p>
          <a:p>
            <a:pPr lvl="1"/>
            <a:r>
              <a:rPr lang="en-US" dirty="0" smtClean="0"/>
              <a:t>Compound exploratory task</a:t>
            </a:r>
          </a:p>
          <a:p>
            <a:pPr lvl="2"/>
            <a:r>
              <a:rPr lang="en-US" dirty="0" smtClean="0"/>
              <a:t>Estimate size of a network</a:t>
            </a:r>
          </a:p>
          <a:p>
            <a:pPr lvl="2"/>
            <a:r>
              <a:rPr lang="en-US" dirty="0" smtClean="0"/>
              <a:t>Find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3201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B. Lee, C. </a:t>
            </a:r>
            <a:r>
              <a:rPr lang="en-US" sz="1200" dirty="0" err="1" smtClean="0"/>
              <a:t>Plaisant</a:t>
            </a:r>
            <a:r>
              <a:rPr lang="en-US" sz="1200" dirty="0" smtClean="0"/>
              <a:t>, C. Sims Parr, J.-D. </a:t>
            </a:r>
            <a:r>
              <a:rPr lang="en-US" sz="1200" dirty="0" err="1" smtClean="0"/>
              <a:t>Fekete</a:t>
            </a:r>
            <a:r>
              <a:rPr lang="en-US" sz="1200" dirty="0" smtClean="0"/>
              <a:t>, N. Henry, "Task Taxonomy for Graph Visualization", Proc. of BELIV '06, April '06, pp. 1-5.</a:t>
            </a:r>
          </a:p>
          <a:p>
            <a:r>
              <a:rPr lang="en-US" sz="1200" dirty="0" smtClean="0"/>
              <a:t>Some details from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Graph lecture:  http://www.cc.gatech.edu/~stasko/7450/Notes/graph1.pdf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3697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type of mathematical graph in which most nodes are not neighbors of one another, but most can be reached from every other by a small number of hops</a:t>
                </a:r>
              </a:p>
              <a:p>
                <a:r>
                  <a:rPr lang="en-US" dirty="0" smtClean="0"/>
                  <a:t>Defined to be a network where the typical distance L between two randomly chosen nodes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Such networks tend to contain </a:t>
                </a:r>
                <a:r>
                  <a:rPr lang="en-US" i="1" dirty="0" smtClean="0"/>
                  <a:t>cliques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Clique – sub-networks which have connections between almost any two nodes</a:t>
                </a:r>
              </a:p>
              <a:p>
                <a:r>
                  <a:rPr lang="en-US" dirty="0" smtClean="0"/>
                  <a:t>The concept of a clique is related to that of clustering coefficient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degree to which nodes in a graph tend to cluster together</a:t>
            </a:r>
          </a:p>
          <a:p>
            <a:r>
              <a:rPr lang="en-US" dirty="0" smtClean="0"/>
              <a:t>Evidence suggests that in most real-world networks (particularly social networks), nodes tend to create tightly knit groups characterized by a high density of ties</a:t>
            </a:r>
          </a:p>
          <a:p>
            <a:pPr lvl="1"/>
            <a:r>
              <a:rPr lang="en-US" dirty="0" smtClean="0"/>
              <a:t>This likelihood tends to be greater than the average probability of a tie randomly established between two nodes</a:t>
            </a:r>
          </a:p>
          <a:p>
            <a:r>
              <a:rPr lang="en-US" dirty="0" smtClean="0"/>
              <a:t>There are two types of clustering coefficients</a:t>
            </a:r>
          </a:p>
          <a:p>
            <a:pPr lvl="1"/>
            <a:r>
              <a:rPr lang="en-US" dirty="0" smtClean="0"/>
              <a:t>Global clustering coefficient</a:t>
            </a:r>
          </a:p>
          <a:p>
            <a:pPr lvl="1"/>
            <a:r>
              <a:rPr lang="en-US" dirty="0" smtClean="0"/>
              <a:t>Local clustering coefficient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1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triplets</a:t>
            </a:r>
            <a:r>
              <a:rPr lang="en-US" dirty="0" smtClean="0"/>
              <a:t> of nodes</a:t>
            </a:r>
          </a:p>
          <a:p>
            <a:r>
              <a:rPr lang="en-US" dirty="0" smtClean="0"/>
              <a:t>Triplet – three nodes that are connected by either two or three undirected ties</a:t>
            </a:r>
          </a:p>
          <a:p>
            <a:pPr lvl="1"/>
            <a:r>
              <a:rPr lang="en-US" dirty="0" smtClean="0"/>
              <a:t>Open triplet – two undirected ties</a:t>
            </a:r>
          </a:p>
          <a:p>
            <a:pPr lvl="1"/>
            <a:r>
              <a:rPr lang="en-US" dirty="0" smtClean="0"/>
              <a:t>Closed triplet – three undirected ties</a:t>
            </a:r>
          </a:p>
          <a:p>
            <a:r>
              <a:rPr lang="en-US" dirty="0" smtClean="0"/>
              <a:t>Clustering coefficient is the number of closed triplets over the total number of triplets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 D. Luce and A. D. Perry (1949). "A method of matrix analysis of group structure". </a:t>
            </a:r>
            <a:r>
              <a:rPr lang="en-US" sz="1200" i="1" dirty="0" err="1"/>
              <a:t>Psychometrika</a:t>
            </a:r>
            <a:r>
              <a:rPr lang="en-US" sz="1200" dirty="0"/>
              <a:t> </a:t>
            </a:r>
            <a:r>
              <a:rPr lang="en-US" sz="1200" b="1" dirty="0"/>
              <a:t>14</a:t>
            </a:r>
            <a:r>
              <a:rPr lang="en-US" sz="1200" dirty="0"/>
              <a:t> (1): 95–116.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measured at the vertex level of a graph</a:t>
            </a:r>
          </a:p>
          <a:p>
            <a:r>
              <a:rPr lang="en-US" dirty="0" smtClean="0"/>
              <a:t>Quantifies how close a vertex’s neighbors are to being a clique (a complete graph)</a:t>
            </a:r>
          </a:p>
          <a:p>
            <a:r>
              <a:rPr lang="en-US" dirty="0" smtClean="0"/>
              <a:t>The neighborhood N</a:t>
            </a:r>
            <a:r>
              <a:rPr lang="en-US" baseline="-25000" dirty="0" smtClean="0"/>
              <a:t>i</a:t>
            </a:r>
            <a:r>
              <a:rPr lang="en-US" dirty="0" smtClean="0"/>
              <a:t> for a vertex v</a:t>
            </a:r>
            <a:r>
              <a:rPr lang="en-US" baseline="-25000" dirty="0" smtClean="0"/>
              <a:t>i</a:t>
            </a:r>
            <a:r>
              <a:rPr lang="en-US" dirty="0" smtClean="0"/>
              <a:t> is defined as its immediately connected neighbors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vertices in the neighborhood</a:t>
            </a:r>
          </a:p>
          <a:p>
            <a:r>
              <a:rPr lang="en-US" dirty="0" smtClean="0"/>
              <a:t>The local clustering coefficient for a vertex then is the proportion of links between the vertices within its neighborhood divided by the number of links that could possible exist between them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know how to assign quantitative dimensions of our data to </a:t>
            </a:r>
            <a:r>
              <a:rPr lang="en-US" i="1" dirty="0" smtClean="0"/>
              <a:t>aesthetic attributes</a:t>
            </a:r>
            <a:r>
              <a:rPr lang="en-US" i="1" baseline="30000" dirty="0" smtClean="0"/>
              <a:t>1</a:t>
            </a:r>
            <a:r>
              <a:rPr lang="en-US" dirty="0" smtClean="0"/>
              <a:t> of the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01062"/>
              </p:ext>
            </p:extLst>
          </p:nvPr>
        </p:nvGraphicFramePr>
        <p:xfrm>
          <a:off x="1427954" y="2438400"/>
          <a:ext cx="617524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3"/>
                <a:gridCol w="1334961"/>
                <a:gridCol w="1274445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</a:p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Shape</a:t>
                      </a:r>
                    </a:p>
                    <a:p>
                      <a:r>
                        <a:rPr lang="en-US" dirty="0" smtClean="0"/>
                        <a:t>  polygon</a:t>
                      </a:r>
                    </a:p>
                    <a:p>
                      <a:r>
                        <a:rPr lang="en-US" baseline="0" dirty="0" smtClean="0"/>
                        <a:t>  glyph</a:t>
                      </a:r>
                    </a:p>
                    <a:p>
                      <a:r>
                        <a:rPr lang="en-US" baseline="0" dirty="0" smtClean="0"/>
                        <a:t>  image</a:t>
                      </a:r>
                    </a:p>
                    <a:p>
                      <a:r>
                        <a:rPr lang="en-US" baseline="0" dirty="0" smtClean="0"/>
                        <a:t>Rotation</a:t>
                      </a:r>
                    </a:p>
                    <a:p>
                      <a:r>
                        <a:rPr lang="en-US" baseline="0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</a:p>
                    <a:p>
                      <a:r>
                        <a:rPr lang="en-US" dirty="0" smtClean="0"/>
                        <a:t>  hue</a:t>
                      </a:r>
                    </a:p>
                    <a:p>
                      <a:r>
                        <a:rPr lang="en-US" dirty="0" smtClean="0"/>
                        <a:t>  brightness</a:t>
                      </a:r>
                    </a:p>
                    <a:p>
                      <a:r>
                        <a:rPr lang="en-US" baseline="0" dirty="0" smtClean="0"/>
                        <a:t>  saturation</a:t>
                      </a:r>
                    </a:p>
                    <a:p>
                      <a:r>
                        <a:rPr lang="en-US" baseline="0" dirty="0" smtClean="0"/>
                        <a:t>Texture</a:t>
                      </a:r>
                    </a:p>
                    <a:p>
                      <a:r>
                        <a:rPr lang="en-US" baseline="0" dirty="0" smtClean="0"/>
                        <a:t>  pattern</a:t>
                      </a:r>
                    </a:p>
                    <a:p>
                      <a:r>
                        <a:rPr lang="en-US" baseline="0" dirty="0" smtClean="0"/>
                        <a:t>  granularity</a:t>
                      </a:r>
                    </a:p>
                    <a:p>
                      <a:r>
                        <a:rPr lang="en-US" baseline="0" dirty="0" smtClean="0"/>
                        <a:t>  orientation</a:t>
                      </a:r>
                    </a:p>
                    <a:p>
                      <a:r>
                        <a:rPr lang="en-US" baseline="0" dirty="0" smtClean="0"/>
                        <a:t>Blur</a:t>
                      </a:r>
                    </a:p>
                    <a:p>
                      <a:r>
                        <a:rPr lang="en-US" baseline="0" dirty="0" smtClean="0"/>
                        <a:t>Transparency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</a:p>
                    <a:p>
                      <a:r>
                        <a:rPr lang="en-US" dirty="0" smtClean="0"/>
                        <a:t>Speed</a:t>
                      </a:r>
                    </a:p>
                    <a:p>
                      <a:r>
                        <a:rPr lang="en-US" dirty="0" smtClean="0"/>
                        <a:t>Acceleration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Tone</a:t>
                      </a:r>
                    </a:p>
                    <a:p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Rhythm</a:t>
                      </a:r>
                    </a:p>
                    <a:p>
                      <a:r>
                        <a:rPr lang="en-US" dirty="0" smtClean="0"/>
                        <a:t>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9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directed graph, edge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distinct from edge </a:t>
                </a:r>
                <a:r>
                  <a:rPr lang="en-US" dirty="0" err="1" smtClean="0"/>
                  <a:t>e</a:t>
                </a:r>
                <a:r>
                  <a:rPr lang="en-US" baseline="-25000" dirty="0" err="1"/>
                  <a:t>ji</a:t>
                </a:r>
                <a:endParaRPr lang="en-US" baseline="-25000" dirty="0" smtClean="0"/>
              </a:p>
              <a:p>
                <a:r>
                  <a:rPr lang="en-US" dirty="0" smtClean="0"/>
                  <a:t>Thus, in a directed graph each neighborhood N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 links that could exist among the vertices in the neighborhood</a:t>
                </a:r>
              </a:p>
              <a:p>
                <a:r>
                  <a:rPr lang="en-US" dirty="0" smtClean="0"/>
                  <a:t>For a </a:t>
                </a:r>
                <a:r>
                  <a:rPr lang="en-US" i="1" dirty="0" smtClean="0"/>
                  <a:t>directed graph: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For an undirected graph,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ji</a:t>
                </a:r>
                <a:r>
                  <a:rPr lang="en-US" dirty="0" smtClean="0"/>
                  <a:t> are identical, thus each neighborhood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-1)/2 links that could exist</a:t>
                </a:r>
              </a:p>
              <a:p>
                <a:r>
                  <a:rPr lang="en-US" dirty="0" smtClean="0"/>
                  <a:t>For an </a:t>
                </a:r>
                <a:r>
                  <a:rPr lang="en-US" i="1" dirty="0" smtClean="0"/>
                  <a:t>undirected graph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 smtClean="0"/>
                  <a:t>Average clustering coefficient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8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means of characterizing nodes is based on their relative importance in the graph</a:t>
            </a:r>
          </a:p>
          <a:p>
            <a:r>
              <a:rPr lang="en-US" dirty="0" smtClean="0"/>
              <a:t>To do this, we utilize measures of centrality that were first developed in social network analysis</a:t>
            </a:r>
          </a:p>
          <a:p>
            <a:r>
              <a:rPr lang="en-US" dirty="0" smtClean="0"/>
              <a:t>There are four measures of centrality that are widely used:</a:t>
            </a:r>
          </a:p>
          <a:p>
            <a:pPr lvl="1"/>
            <a:r>
              <a:rPr lang="en-US" dirty="0" smtClean="0"/>
              <a:t>Degree centrality</a:t>
            </a:r>
          </a:p>
          <a:p>
            <a:pPr lvl="1"/>
            <a:r>
              <a:rPr lang="en-US" dirty="0"/>
              <a:t>Closeness </a:t>
            </a:r>
            <a:endParaRPr lang="en-US" dirty="0" smtClean="0"/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Eigenvector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Conceptually simplest, this is the number of links incident upon a node</a:t>
                </a:r>
              </a:p>
              <a:p>
                <a:r>
                  <a:rPr lang="en-US" dirty="0" smtClean="0"/>
                  <a:t>The degree can be interpreted in terms of the immediate risk of a node for catching whatever is flowing through a network</a:t>
                </a:r>
              </a:p>
              <a:p>
                <a:r>
                  <a:rPr lang="en-US" dirty="0" smtClean="0"/>
                  <a:t>Typically define both </a:t>
                </a:r>
                <a:r>
                  <a:rPr lang="en-US" i="1" dirty="0" err="1" smtClean="0"/>
                  <a:t>indegree</a:t>
                </a:r>
                <a:r>
                  <a:rPr lang="en-US" dirty="0" smtClean="0"/>
                  <a:t> and </a:t>
                </a:r>
                <a:r>
                  <a:rPr lang="en-US" i="1" dirty="0" err="1" smtClean="0"/>
                  <a:t>outdegree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centality</a:t>
                </a:r>
                <a:endParaRPr lang="en-US" dirty="0" smtClean="0"/>
              </a:p>
              <a:p>
                <a:r>
                  <a:rPr lang="en-US" dirty="0" smtClean="0"/>
                  <a:t>May also want to find the centrality of a graph within a graph</a:t>
                </a:r>
              </a:p>
              <a:p>
                <a:r>
                  <a:rPr lang="en-US" dirty="0" smtClean="0"/>
                  <a:t>Let v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be the node with the highest degree centrality in G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be the Y node connected graph that maximizes H where y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is the node with the highest degree centrality in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Degree of centrality of the graph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2267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graphs, there is a natural distance metric between nodes</a:t>
            </a:r>
          </a:p>
          <a:p>
            <a:r>
              <a:rPr lang="en-US" dirty="0" smtClean="0"/>
              <a:t>This is the length of their shortest paths</a:t>
            </a:r>
          </a:p>
          <a:p>
            <a:r>
              <a:rPr lang="en-US" b="1" dirty="0" smtClean="0"/>
              <a:t>Farness:</a:t>
            </a:r>
            <a:r>
              <a:rPr lang="en-US" dirty="0" smtClean="0"/>
              <a:t> Sum of the distances to all other nodes</a:t>
            </a:r>
          </a:p>
          <a:p>
            <a:r>
              <a:rPr lang="en-US" b="1" dirty="0" smtClean="0"/>
              <a:t>Closeness:</a:t>
            </a:r>
            <a:r>
              <a:rPr lang="en-US" dirty="0" smtClean="0"/>
              <a:t> The inverse of farness</a:t>
            </a:r>
          </a:p>
          <a:p>
            <a:pPr lvl="1"/>
            <a:r>
              <a:rPr lang="en-US" dirty="0" smtClean="0"/>
              <a:t>Can be regarded as a measure of how long it will take to spread information from a starting node to all other nodes</a:t>
            </a:r>
          </a:p>
          <a:p>
            <a:r>
              <a:rPr lang="en-US" dirty="0" smtClean="0"/>
              <a:t>The more central a node is, the lower its total distance to all other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Node-Link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Difficult to encode more variables of data cases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All of these can clash with the basic node-link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</a:t>
            </a:r>
            <a:r>
              <a:rPr lang="en-US" sz="1200" dirty="0"/>
              <a:t>http://www.cc.gatech.edu/~stasko/7450/Notes/tree2.pdf</a:t>
            </a:r>
          </a:p>
        </p:txBody>
      </p:sp>
    </p:spTree>
    <p:extLst>
      <p:ext uri="{BB962C8B-B14F-4D97-AF65-F5344CB8AC3E}">
        <p14:creationId xmlns:p14="http://schemas.microsoft.com/office/powerpoint/2010/main" val="27323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Space-Filling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item now occupies an area</a:t>
            </a:r>
          </a:p>
          <a:p>
            <a:r>
              <a:rPr lang="en-US" dirty="0" smtClean="0"/>
              <a:t>Children are contained under the parent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18" y="2743200"/>
            <a:ext cx="647758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0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Space filling representation developed by Johnson and Shneiderman</a:t>
            </a:r>
          </a:p>
          <a:p>
            <a:r>
              <a:rPr lang="en-US" dirty="0" smtClean="0"/>
              <a:t>Children are drawn inside their parent</a:t>
            </a:r>
          </a:p>
          <a:p>
            <a:r>
              <a:rPr lang="en-US" dirty="0" smtClean="0"/>
              <a:t>Alternate horizontal and vertical slicing at each successive level</a:t>
            </a:r>
          </a:p>
          <a:p>
            <a:r>
              <a:rPr lang="en-US" dirty="0" smtClean="0"/>
              <a:t>Use area to encode other variable of data items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Johnson, B. and Shneiderman, B. </a:t>
            </a:r>
            <a:r>
              <a:rPr lang="en-US" sz="1200" dirty="0" err="1"/>
              <a:t>Treemaps</a:t>
            </a:r>
            <a:r>
              <a:rPr lang="en-US" sz="1200" dirty="0"/>
              <a:t>: A Space-Filling Approach to the Visualization of Hierarchical Information Structures. In Proceedings of the IEEE Information Visualization ’91, pages 275–282, IEEE, 1991. </a:t>
            </a:r>
          </a:p>
        </p:txBody>
      </p:sp>
    </p:spTree>
    <p:extLst>
      <p:ext uri="{BB962C8B-B14F-4D97-AF65-F5344CB8AC3E}">
        <p14:creationId xmlns:p14="http://schemas.microsoft.com/office/powerpoint/2010/main" val="35801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1) Change orientation from parent (</a:t>
            </a:r>
            <a:r>
              <a:rPr lang="en-US" dirty="0" err="1" smtClean="0"/>
              <a:t>horiz</a:t>
            </a:r>
            <a:r>
              <a:rPr lang="en-US" dirty="0" smtClean="0"/>
              <a:t>/</a:t>
            </a:r>
            <a:r>
              <a:rPr lang="en-US" dirty="0" err="1" smtClean="0"/>
              <a:t>vert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2) Read all files and directories at this level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3) Make rectangles for each, scaled to size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4) Draw rectangles using appropriate size and color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5) For each directory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a) Make recursive call using its rectangle as focus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46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vs. Non-Nested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24000"/>
            <a:ext cx="68770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0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Parts of this slide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Information Visualization Course Lecture: Hierarchies and Trees 2(Space Filling): http://www.cc.gatech.edu/~stasko/7450/Notes/tree2.pdf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84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92100" indent="-292100"/>
            <a:r>
              <a:rPr lang="en-US" sz="2400" dirty="0"/>
              <a:t>Two main types of hierarchical clustering</a:t>
            </a:r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Agglomerative:  </a:t>
            </a:r>
          </a:p>
          <a:p>
            <a:pPr marL="914400" lvl="2" indent="0"/>
            <a:r>
              <a:rPr lang="en-US" sz="1800" dirty="0"/>
              <a:t> Start with the points as individual clusters</a:t>
            </a:r>
          </a:p>
          <a:p>
            <a:pPr marL="914400" lvl="2" indent="0"/>
            <a:r>
              <a:rPr lang="en-US" sz="1800" dirty="0"/>
              <a:t> At each step, merge the closest pair of clusters until only one cluster (or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 left</a:t>
            </a:r>
          </a:p>
          <a:p>
            <a:pPr lvl="4"/>
            <a:endParaRPr lang="en-US" sz="1600" dirty="0"/>
          </a:p>
          <a:p>
            <a:pPr marL="800100" lvl="1" indent="-342900"/>
            <a:r>
              <a:rPr lang="en-US" sz="2000" b="1" dirty="0">
                <a:solidFill>
                  <a:srgbClr val="FF0000"/>
                </a:solidFill>
              </a:rPr>
              <a:t>Divisive:  </a:t>
            </a:r>
          </a:p>
          <a:p>
            <a:pPr marL="914400" lvl="2" indent="0"/>
            <a:r>
              <a:rPr lang="en-US" sz="1800" dirty="0"/>
              <a:t> Start with one, all-inclusive cluster </a:t>
            </a:r>
          </a:p>
          <a:p>
            <a:pPr marL="914400" lvl="2" indent="0"/>
            <a:r>
              <a:rPr lang="en-US" sz="1800" dirty="0"/>
              <a:t> At each step, split a cluster until each cluster contains a point (or there are </a:t>
            </a:r>
            <a:r>
              <a:rPr lang="en-US" sz="1800" b="1" dirty="0">
                <a:solidFill>
                  <a:schemeClr val="accent1"/>
                </a:solidFill>
              </a:rPr>
              <a:t>k</a:t>
            </a:r>
            <a:r>
              <a:rPr lang="en-US" sz="1800" dirty="0"/>
              <a:t> clusters)</a:t>
            </a:r>
          </a:p>
          <a:p>
            <a:pPr lvl="4"/>
            <a:endParaRPr lang="en-US" sz="1600" dirty="0"/>
          </a:p>
          <a:p>
            <a:pPr marL="292100" indent="-292100"/>
            <a:r>
              <a:rPr lang="en-US" sz="2400" dirty="0"/>
              <a:t>Traditional hierarchical algorithms use a similarity or distance matrix</a:t>
            </a:r>
          </a:p>
          <a:p>
            <a:pPr marL="800100" lvl="1" indent="-342900"/>
            <a:r>
              <a:rPr lang="en-US" sz="2000" dirty="0"/>
              <a:t>Merge or split one cluster at a time</a:t>
            </a:r>
          </a:p>
          <a:p>
            <a:pPr lvl="4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500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attribute must be capable of representing both continuous and categorical variables</a:t>
            </a:r>
          </a:p>
          <a:p>
            <a:r>
              <a:rPr lang="en-US" dirty="0" smtClean="0"/>
              <a:t>When representing a continuous variable, an attribute must vary primarily on </a:t>
            </a:r>
            <a:r>
              <a:rPr lang="en-US" b="1" dirty="0" smtClean="0"/>
              <a:t>one </a:t>
            </a:r>
            <a:r>
              <a:rPr lang="en-US" dirty="0" smtClean="0"/>
              <a:t>psychophysical dimension</a:t>
            </a:r>
          </a:p>
          <a:p>
            <a:r>
              <a:rPr lang="en-US" dirty="0" smtClean="0"/>
              <a:t>In order to use multidimensional attributes (such as color), we must scale them on a single dimension</a:t>
            </a:r>
          </a:p>
          <a:p>
            <a:r>
              <a:rPr lang="en-US" dirty="0" smtClean="0"/>
              <a:t>An attribute does not imply a linear perceptual scale</a:t>
            </a:r>
          </a:p>
          <a:p>
            <a:r>
              <a:rPr lang="en-US" dirty="0" smtClean="0"/>
              <a:t>Much of the skill in graphic design is knowing what combination of attributes should be avoided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1-SM </a:t>
            </a:r>
            <a:r>
              <a:rPr lang="en-US" sz="1200" dirty="0" err="1" smtClean="0"/>
              <a:t>Kosslyn</a:t>
            </a:r>
            <a:r>
              <a:rPr lang="en-US" sz="1200" dirty="0" smtClean="0"/>
              <a:t> (1994), </a:t>
            </a:r>
            <a:r>
              <a:rPr lang="en-US" sz="1200" i="1" dirty="0" smtClean="0"/>
              <a:t>The Elements of Graph Design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94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for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animation help “soften the blow” when a view changes?</a:t>
            </a:r>
          </a:p>
          <a:p>
            <a:r>
              <a:rPr lang="en-US" dirty="0" smtClean="0"/>
              <a:t>Animation preserves context by allowing the viewer to track where things on the screen went</a:t>
            </a:r>
          </a:p>
          <a:p>
            <a:r>
              <a:rPr lang="en-US" dirty="0" smtClean="0"/>
              <a:t>So what kinds of animations are most effective?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38043387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of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Heer</a:t>
            </a:r>
            <a:r>
              <a:rPr lang="en-US" dirty="0" smtClean="0"/>
              <a:t> and Robertson developed and explored a variety of different transitions and applications</a:t>
            </a:r>
          </a:p>
          <a:p>
            <a:r>
              <a:rPr lang="en-US" dirty="0" smtClean="0"/>
              <a:t>Performed experiments to see how these are perceived</a:t>
            </a:r>
          </a:p>
          <a:p>
            <a:r>
              <a:rPr lang="en-US" dirty="0"/>
              <a:t>http://www.youtube.com/watch?v=vLk7mlAtEXI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What types of animation did they use?</a:t>
            </a:r>
          </a:p>
          <a:p>
            <a:pPr lvl="1"/>
            <a:r>
              <a:rPr lang="en-US" dirty="0" smtClean="0"/>
              <a:t>How did they use animation?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7670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 transformation</a:t>
            </a:r>
          </a:p>
          <a:p>
            <a:r>
              <a:rPr lang="en-US" dirty="0" smtClean="0"/>
              <a:t>Substrate transformation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err="1" smtClean="0"/>
              <a:t>Timestep</a:t>
            </a:r>
            <a:endParaRPr lang="en-US" dirty="0" smtClean="0"/>
          </a:p>
          <a:p>
            <a:r>
              <a:rPr lang="en-US" dirty="0" smtClean="0"/>
              <a:t>Visualization change</a:t>
            </a:r>
          </a:p>
          <a:p>
            <a:r>
              <a:rPr lang="en-US" dirty="0" smtClean="0"/>
              <a:t>Data schema 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26150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Congruence (mental matching)</a:t>
            </a:r>
          </a:p>
          <a:p>
            <a:pPr lvl="1"/>
            <a:r>
              <a:rPr lang="en-US" dirty="0" smtClean="0"/>
              <a:t>Maintain valid data graphics during transitions</a:t>
            </a:r>
          </a:p>
          <a:p>
            <a:pPr lvl="1"/>
            <a:r>
              <a:rPr lang="en-US" dirty="0" smtClean="0"/>
              <a:t>Use consistent syntactic-semantic mappings</a:t>
            </a:r>
          </a:p>
          <a:p>
            <a:pPr lvl="1"/>
            <a:r>
              <a:rPr lang="en-US" dirty="0" smtClean="0"/>
              <a:t>Respect semantic correspondence</a:t>
            </a:r>
          </a:p>
          <a:p>
            <a:pPr lvl="1"/>
            <a:r>
              <a:rPr lang="en-US" dirty="0" smtClean="0"/>
              <a:t>Avoid ambiguity</a:t>
            </a:r>
          </a:p>
          <a:p>
            <a:r>
              <a:rPr lang="en-US" dirty="0" smtClean="0"/>
              <a:t>Apprehension (easily perceivable)</a:t>
            </a:r>
          </a:p>
          <a:p>
            <a:pPr lvl="1"/>
            <a:r>
              <a:rPr lang="en-US" dirty="0" smtClean="0"/>
              <a:t>Group similar transitions</a:t>
            </a:r>
          </a:p>
          <a:p>
            <a:pPr lvl="1"/>
            <a:r>
              <a:rPr lang="en-US" dirty="0" smtClean="0"/>
              <a:t>Minimize occlusion</a:t>
            </a:r>
          </a:p>
          <a:p>
            <a:pPr lvl="1"/>
            <a:r>
              <a:rPr lang="en-US" dirty="0" smtClean="0"/>
              <a:t>Use simple transitions</a:t>
            </a:r>
          </a:p>
          <a:p>
            <a:pPr lvl="1"/>
            <a:r>
              <a:rPr lang="en-US" dirty="0" smtClean="0"/>
              <a:t>Use staging for complex transitions</a:t>
            </a:r>
          </a:p>
          <a:p>
            <a:pPr lvl="1"/>
            <a:r>
              <a:rPr lang="en-US" dirty="0" smtClean="0"/>
              <a:t>Make transitions as long as needed, but not longer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35877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74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6467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26"/>
            <a:ext cx="9144000" cy="678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9367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18"/>
            <a:ext cx="9144000" cy="677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4086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23"/>
            <a:ext cx="9144000" cy="689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8879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6997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161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96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58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Bertin’s </a:t>
            </a:r>
            <a:r>
              <a:rPr lang="en-US" dirty="0" smtClean="0"/>
              <a:t>Visual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Visualization is concerned </a:t>
            </a:r>
            <a:r>
              <a:rPr lang="en-US" dirty="0" smtClean="0"/>
              <a:t>primarily </a:t>
            </a:r>
            <a:r>
              <a:rPr lang="en-US" dirty="0"/>
              <a:t>with a mapping to visual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x,y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Position</a:t>
            </a:r>
          </a:p>
          <a:p>
            <a:r>
              <a:rPr lang="en-US" dirty="0" smtClean="0"/>
              <a:t>[z]</a:t>
            </a:r>
          </a:p>
          <a:p>
            <a:pPr lvl="1"/>
            <a:r>
              <a:rPr lang="en-US" dirty="0" smtClean="0"/>
              <a:t>Size (</a:t>
            </a:r>
            <a:r>
              <a:rPr lang="en-US" dirty="0" err="1" smtClean="0"/>
              <a:t>Taille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 (</a:t>
            </a:r>
            <a:r>
              <a:rPr lang="en-US" dirty="0" err="1" smtClean="0"/>
              <a:t>Valeur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Color (</a:t>
            </a:r>
            <a:r>
              <a:rPr lang="en-US" dirty="0" err="1" smtClean="0"/>
              <a:t>Couleur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Texture (Grain)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Shape (</a:t>
            </a:r>
            <a:r>
              <a:rPr lang="en-US" dirty="0" err="1" smtClean="0"/>
              <a:t>Forme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73318"/>
            <a:ext cx="5181600" cy="437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181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2007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560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6832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40" y="0"/>
            <a:ext cx="91353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9866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2671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44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is worth 20% of </a:t>
            </a:r>
            <a:r>
              <a:rPr lang="en-US" smtClean="0"/>
              <a:t>your </a:t>
            </a:r>
            <a:r>
              <a:rPr lang="en-US" smtClean="0"/>
              <a:t>grade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Combinatorics</a:t>
            </a:r>
            <a:r>
              <a:rPr lang="en-US" dirty="0" smtClean="0"/>
              <a:t> of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Pick the best encodings from the exponential number of possibilities (n+1)</a:t>
            </a:r>
            <a:r>
              <a:rPr lang="en-US" baseline="30000" dirty="0" smtClean="0"/>
              <a:t>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Principle of Consistency: The properties of the image should match the properties of the data</a:t>
            </a:r>
          </a:p>
          <a:p>
            <a:endParaRPr lang="en-US" dirty="0"/>
          </a:p>
          <a:p>
            <a:r>
              <a:rPr lang="en-US" dirty="0" smtClean="0"/>
              <a:t>Principle of Importance Ordering: Encode the most important information in the most effective way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867400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This slide is borrowed </a:t>
            </a:r>
            <a:r>
              <a:rPr lang="en-US" sz="1200" dirty="0"/>
              <a:t>from Pat </a:t>
            </a:r>
            <a:r>
              <a:rPr lang="en-US" sz="1200" dirty="0" err="1"/>
              <a:t>Hanrahan’s</a:t>
            </a:r>
            <a:r>
              <a:rPr lang="en-US" sz="1200" dirty="0"/>
              <a:t> </a:t>
            </a:r>
            <a:r>
              <a:rPr lang="en-US" sz="1200" dirty="0" smtClean="0"/>
              <a:t>“From Data to Image” lecture: http</a:t>
            </a:r>
            <a:r>
              <a:rPr lang="en-US" sz="1200" dirty="0"/>
              <a:t>://graphics.stanford.edu/courses/cs448b-04-winter/lectures/encoding/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36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8695</TotalTime>
  <Words>6197</Words>
  <Application>Microsoft Office PowerPoint</Application>
  <PresentationFormat>On-screen Show (4:3)</PresentationFormat>
  <Paragraphs>792</Paragraphs>
  <Slides>84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5" baseType="lpstr">
      <vt:lpstr>Equity</vt:lpstr>
      <vt:lpstr>CSE 591 Final Review</vt:lpstr>
      <vt:lpstr>What is Visualization?</vt:lpstr>
      <vt:lpstr>The Information Seeking Mantra</vt:lpstr>
      <vt:lpstr>Tasks for Visualization</vt:lpstr>
      <vt:lpstr>Data Types</vt:lpstr>
      <vt:lpstr>Mapping Data</vt:lpstr>
      <vt:lpstr>Aesthetic Attributes</vt:lpstr>
      <vt:lpstr>Bertin’s Visual Variables</vt:lpstr>
      <vt:lpstr>Combinatorics of Encodings</vt:lpstr>
      <vt:lpstr>The Expressiveness &amp; Effectiveness Criteria</vt:lpstr>
      <vt:lpstr>Perception</vt:lpstr>
      <vt:lpstr>Selective Visual Attention</vt:lpstr>
      <vt:lpstr>Theoretical Interpretations of Selective Attention</vt:lpstr>
      <vt:lpstr>Partial List of Pre-Attentive Visual Features</vt:lpstr>
      <vt:lpstr>Color</vt:lpstr>
      <vt:lpstr>Design Principles for Color Schemes</vt:lpstr>
      <vt:lpstr>Univariate Color Schemes</vt:lpstr>
      <vt:lpstr>Univariate Color Schemes</vt:lpstr>
      <vt:lpstr>Histograms</vt:lpstr>
      <vt:lpstr>Histogram Binning</vt:lpstr>
      <vt:lpstr>Quantiles</vt:lpstr>
      <vt:lpstr>Box and Whisker Plots</vt:lpstr>
      <vt:lpstr>Q-Q Plots</vt:lpstr>
      <vt:lpstr>The Normal Distribution</vt:lpstr>
      <vt:lpstr>Mean and Standard Deviation</vt:lpstr>
      <vt:lpstr>Skewness</vt:lpstr>
      <vt:lpstr>The Power Transformation</vt:lpstr>
      <vt:lpstr>Non-Data Components of Graphs</vt:lpstr>
      <vt:lpstr>Graph Aspect Ratios</vt:lpstr>
      <vt:lpstr>Univariate Case</vt:lpstr>
      <vt:lpstr>Bivariate Case – Stacked Bar Graph</vt:lpstr>
      <vt:lpstr>Bivariate Case - Scatterplot</vt:lpstr>
      <vt:lpstr>Multivariate Case - Mosaic Plot</vt:lpstr>
      <vt:lpstr>The Titanic Example</vt:lpstr>
      <vt:lpstr>The Titanic Example</vt:lpstr>
      <vt:lpstr>The Titanic Example</vt:lpstr>
      <vt:lpstr>Parallel Coordinate Plots</vt:lpstr>
      <vt:lpstr>Issues With Parallel Coordinate Plots</vt:lpstr>
      <vt:lpstr>Star Plot</vt:lpstr>
      <vt:lpstr>K-Means</vt:lpstr>
      <vt:lpstr>Moving Average </vt:lpstr>
      <vt:lpstr>Choropleth Maps1</vt:lpstr>
      <vt:lpstr>Coloring Choropleth Maps1</vt:lpstr>
      <vt:lpstr>Color Schemes1</vt:lpstr>
      <vt:lpstr>Class Interval Selection</vt:lpstr>
      <vt:lpstr>Equal Interval</vt:lpstr>
      <vt:lpstr>Quantiles</vt:lpstr>
      <vt:lpstr>Quantiles</vt:lpstr>
      <vt:lpstr>Isopleth Map</vt:lpstr>
      <vt:lpstr>Proportional Symbol Mapping</vt:lpstr>
      <vt:lpstr>Adjacency Matrix</vt:lpstr>
      <vt:lpstr>Transitioning Between Data Views</vt:lpstr>
      <vt:lpstr>Traditional Interface Mechanisms</vt:lpstr>
      <vt:lpstr>What is a Graph?</vt:lpstr>
      <vt:lpstr>Graph Visualization Task Taxonomy</vt:lpstr>
      <vt:lpstr>Small-World Network</vt:lpstr>
      <vt:lpstr>Clustering Coefficient</vt:lpstr>
      <vt:lpstr>Global Clustering Coefficient</vt:lpstr>
      <vt:lpstr>Local Clustering Coefficient</vt:lpstr>
      <vt:lpstr>Local Clustering Coefficient</vt:lpstr>
      <vt:lpstr>Graph Centrality</vt:lpstr>
      <vt:lpstr>Degree Centrality</vt:lpstr>
      <vt:lpstr>Closeness Centrality</vt:lpstr>
      <vt:lpstr>Node-Link Shortcomings</vt:lpstr>
      <vt:lpstr>Space-Filling Representation</vt:lpstr>
      <vt:lpstr>Treemap</vt:lpstr>
      <vt:lpstr>Treemap Algorithm</vt:lpstr>
      <vt:lpstr>Nested vs. Non-Nested</vt:lpstr>
      <vt:lpstr>Hierarchical Clustering</vt:lpstr>
      <vt:lpstr>Animation for Transitions</vt:lpstr>
      <vt:lpstr>Suite of Transitions</vt:lpstr>
      <vt:lpstr>Transition Types</vt:lpstr>
      <vt:lpstr>Design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318</cp:revision>
  <dcterms:created xsi:type="dcterms:W3CDTF">2011-08-04T19:58:28Z</dcterms:created>
  <dcterms:modified xsi:type="dcterms:W3CDTF">2014-04-16T02:32:33Z</dcterms:modified>
</cp:coreProperties>
</file>