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409" r:id="rId3"/>
    <p:sldId id="437" r:id="rId4"/>
    <p:sldId id="411" r:id="rId5"/>
    <p:sldId id="412" r:id="rId6"/>
    <p:sldId id="413" r:id="rId7"/>
    <p:sldId id="414" r:id="rId8"/>
    <p:sldId id="416" r:id="rId9"/>
    <p:sldId id="415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5" r:id="rId18"/>
    <p:sldId id="426" r:id="rId19"/>
    <p:sldId id="427" r:id="rId20"/>
    <p:sldId id="428" r:id="rId21"/>
    <p:sldId id="438" r:id="rId22"/>
    <p:sldId id="440" r:id="rId23"/>
    <p:sldId id="441" r:id="rId24"/>
    <p:sldId id="424" r:id="rId25"/>
    <p:sldId id="429" r:id="rId26"/>
    <p:sldId id="43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42" r:id="rId35"/>
    <p:sldId id="443" r:id="rId36"/>
    <p:sldId id="444" r:id="rId37"/>
    <p:sldId id="445" r:id="rId38"/>
    <p:sldId id="446" r:id="rId39"/>
    <p:sldId id="34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gatech.edu/~stasko/7450/Notes/animatio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In the real world, displays are crowded with multiple colors and shapes</a:t>
            </a:r>
          </a:p>
          <a:p>
            <a:pPr lvl="1"/>
            <a:r>
              <a:rPr lang="en-US" dirty="0" smtClean="0"/>
              <a:t>Identify which visual element on the screen changed and thus which event the signal represents</a:t>
            </a:r>
          </a:p>
          <a:p>
            <a:r>
              <a:rPr lang="en-US" dirty="0" smtClean="0"/>
              <a:t>Signal Cues</a:t>
            </a:r>
          </a:p>
          <a:p>
            <a:pPr lvl="1"/>
            <a:r>
              <a:rPr lang="en-US" dirty="0" smtClean="0"/>
              <a:t>Color change</a:t>
            </a:r>
          </a:p>
          <a:p>
            <a:pPr lvl="1"/>
            <a:r>
              <a:rPr lang="en-US" dirty="0" smtClean="0"/>
              <a:t>Shape change</a:t>
            </a:r>
          </a:p>
          <a:p>
            <a:pPr lvl="1"/>
            <a:r>
              <a:rPr lang="en-US" dirty="0" smtClean="0"/>
              <a:t>Four motion types: Smooth linear, jumpy linear, smooth zoom, jumpy zoom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2749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90700"/>
            <a:ext cx="88201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Distraction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Evaluate the distraction and irritation properties of </a:t>
            </a:r>
            <a:r>
              <a:rPr lang="en-US" dirty="0" err="1" smtClean="0"/>
              <a:t>moticons</a:t>
            </a:r>
            <a:r>
              <a:rPr lang="en-US" dirty="0" smtClean="0"/>
              <a:t> in the desktop environment under different task conditions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Browsing and studying on-line text</a:t>
            </a:r>
          </a:p>
          <a:p>
            <a:pPr lvl="1"/>
            <a:r>
              <a:rPr lang="en-US" dirty="0" smtClean="0"/>
              <a:t>Playing FreeCell</a:t>
            </a:r>
          </a:p>
          <a:p>
            <a:pPr lvl="1"/>
            <a:r>
              <a:rPr lang="en-US" dirty="0" smtClean="0"/>
              <a:t>Playing Tetris</a:t>
            </a:r>
          </a:p>
          <a:p>
            <a:r>
              <a:rPr lang="en-US" dirty="0" smtClean="0"/>
              <a:t>Motion Cues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Zoom</a:t>
            </a:r>
          </a:p>
          <a:p>
            <a:pPr lvl="1"/>
            <a:r>
              <a:rPr lang="en-US" dirty="0" smtClean="0"/>
              <a:t>Blink</a:t>
            </a:r>
          </a:p>
          <a:p>
            <a:pPr lvl="1"/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37160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Distraction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619250"/>
            <a:ext cx="49625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Motion is a strong peripheral cue</a:t>
            </a:r>
          </a:p>
          <a:p>
            <a:r>
              <a:rPr lang="en-US" dirty="0" smtClean="0"/>
              <a:t>Useful for searching and identifying things</a:t>
            </a:r>
          </a:p>
          <a:p>
            <a:r>
              <a:rPr lang="en-US" dirty="0" smtClean="0"/>
              <a:t>But it can be distracting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10159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for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animation help “soften the blow” when a view changes?</a:t>
            </a:r>
          </a:p>
          <a:p>
            <a:r>
              <a:rPr lang="en-US" dirty="0" smtClean="0"/>
              <a:t>Animation preserves context by allowing the viewer to track where things on the screen went</a:t>
            </a:r>
          </a:p>
          <a:p>
            <a:r>
              <a:rPr lang="en-US" dirty="0" smtClean="0"/>
              <a:t>So what kinds of animations are most effective?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30438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Heer</a:t>
            </a:r>
            <a:r>
              <a:rPr lang="en-US" dirty="0" smtClean="0"/>
              <a:t> and Robertson developed and explored a variety of different transitions and applications</a:t>
            </a:r>
          </a:p>
          <a:p>
            <a:r>
              <a:rPr lang="en-US" dirty="0" smtClean="0"/>
              <a:t>Performed experiments to see how these are perceived</a:t>
            </a:r>
          </a:p>
          <a:p>
            <a:r>
              <a:rPr lang="en-US" dirty="0"/>
              <a:t>http://www.youtube.com/watch?v=vLk7mlAtEXI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What types of animation did they use?</a:t>
            </a:r>
          </a:p>
          <a:p>
            <a:pPr lvl="1"/>
            <a:r>
              <a:rPr lang="en-US" dirty="0" smtClean="0"/>
              <a:t>How did they use animation?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3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</a:p>
          <a:p>
            <a:r>
              <a:rPr lang="en-US" dirty="0" smtClean="0"/>
              <a:t>Substrate transformation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err="1" smtClean="0"/>
              <a:t>Timestep</a:t>
            </a:r>
            <a:endParaRPr lang="en-US" dirty="0" smtClean="0"/>
          </a:p>
          <a:p>
            <a:r>
              <a:rPr lang="en-US" dirty="0" smtClean="0"/>
              <a:t>Visualization change</a:t>
            </a:r>
          </a:p>
          <a:p>
            <a:r>
              <a:rPr lang="en-US" dirty="0" smtClean="0"/>
              <a:t>Data schema 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92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Congruence (mental matching)</a:t>
            </a:r>
          </a:p>
          <a:p>
            <a:pPr lvl="1"/>
            <a:r>
              <a:rPr lang="en-US" dirty="0" smtClean="0"/>
              <a:t>Maintain valid data graphics during transitions</a:t>
            </a:r>
          </a:p>
          <a:p>
            <a:pPr lvl="1"/>
            <a:r>
              <a:rPr lang="en-US" dirty="0" smtClean="0"/>
              <a:t>Use consistent syntactic-semantic mappings</a:t>
            </a:r>
          </a:p>
          <a:p>
            <a:pPr lvl="1"/>
            <a:r>
              <a:rPr lang="en-US" dirty="0" smtClean="0"/>
              <a:t>Respect semantic correspondence</a:t>
            </a:r>
          </a:p>
          <a:p>
            <a:pPr lvl="1"/>
            <a:r>
              <a:rPr lang="en-US" dirty="0" smtClean="0"/>
              <a:t>Avoid ambiguity</a:t>
            </a:r>
          </a:p>
          <a:p>
            <a:r>
              <a:rPr lang="en-US" dirty="0" smtClean="0"/>
              <a:t>Apprehension (easily perceivable)</a:t>
            </a:r>
          </a:p>
          <a:p>
            <a:pPr lvl="1"/>
            <a:r>
              <a:rPr lang="en-US" dirty="0" smtClean="0"/>
              <a:t>Group similar transitions</a:t>
            </a:r>
          </a:p>
          <a:p>
            <a:pPr lvl="1"/>
            <a:r>
              <a:rPr lang="en-US" dirty="0" smtClean="0"/>
              <a:t>Minimize occlusion</a:t>
            </a:r>
          </a:p>
          <a:p>
            <a:pPr lvl="1"/>
            <a:r>
              <a:rPr lang="en-US" dirty="0" smtClean="0"/>
              <a:t>Use simple transitions</a:t>
            </a:r>
          </a:p>
          <a:p>
            <a:pPr lvl="1"/>
            <a:r>
              <a:rPr lang="en-US" dirty="0" smtClean="0"/>
              <a:t>Use staging for complex transitions</a:t>
            </a:r>
          </a:p>
          <a:p>
            <a:pPr lvl="1"/>
            <a:r>
              <a:rPr lang="en-US" dirty="0" smtClean="0"/>
              <a:t>Make transitions as long as needed, but not longer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0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object across transitions</a:t>
            </a:r>
          </a:p>
          <a:p>
            <a:pPr lvl="1"/>
            <a:r>
              <a:rPr lang="en-US" dirty="0" smtClean="0"/>
              <a:t>Animation beats no-animation, staged animation better than no staging</a:t>
            </a:r>
          </a:p>
          <a:p>
            <a:r>
              <a:rPr lang="en-US" dirty="0" smtClean="0"/>
              <a:t>Estimate changing values</a:t>
            </a:r>
          </a:p>
          <a:p>
            <a:pPr lvl="1"/>
            <a:r>
              <a:rPr lang="en-US" dirty="0" smtClean="0"/>
              <a:t>Animation generally better</a:t>
            </a:r>
          </a:p>
          <a:p>
            <a:pPr lvl="1"/>
            <a:endParaRPr lang="en-US" dirty="0"/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 smtClean="0"/>
              <a:t>Staged animation preferred over basic animation preferred over static images</a:t>
            </a:r>
          </a:p>
        </p:txBody>
      </p:sp>
    </p:spTree>
    <p:extLst>
      <p:ext uri="{BB962C8B-B14F-4D97-AF65-F5344CB8AC3E}">
        <p14:creationId xmlns:p14="http://schemas.microsoft.com/office/powerpoint/2010/main" val="13188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Rapid successive display of many display frames where objects change position/appearance gradually so as to create the illusion of continuous movement</a:t>
            </a:r>
          </a:p>
          <a:p>
            <a:endParaRPr lang="en-US" dirty="0"/>
          </a:p>
          <a:p>
            <a:r>
              <a:rPr lang="en-US" dirty="0" smtClean="0"/>
              <a:t>Where in </a:t>
            </a:r>
            <a:r>
              <a:rPr lang="en-US" dirty="0" err="1" smtClean="0"/>
              <a:t>InfoVis</a:t>
            </a:r>
            <a:r>
              <a:rPr lang="en-US" dirty="0" smtClean="0"/>
              <a:t> might animation be useful?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15103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animation help explain data?</a:t>
            </a:r>
          </a:p>
          <a:p>
            <a:r>
              <a:rPr lang="en-US" dirty="0" smtClean="0"/>
              <a:t>Traditional use</a:t>
            </a:r>
          </a:p>
          <a:p>
            <a:pPr lvl="1"/>
            <a:r>
              <a:rPr lang="en-US" dirty="0" smtClean="0"/>
              <a:t>Temporal data – Use animation to show changes in time</a:t>
            </a:r>
          </a:p>
          <a:p>
            <a:pPr lvl="1"/>
            <a:r>
              <a:rPr lang="en-US" dirty="0" smtClean="0"/>
              <a:t>Often seen in geographical systems</a:t>
            </a:r>
          </a:p>
          <a:p>
            <a:pPr lvl="1"/>
            <a:r>
              <a:rPr lang="en-US" dirty="0" smtClean="0"/>
              <a:t>What are the potential problems in geographical systems?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6864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Choropleth Map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purely spatial data, we talked about methods of classifying data for mapping</a:t>
            </a:r>
          </a:p>
          <a:p>
            <a:r>
              <a:rPr lang="en-US" dirty="0"/>
              <a:t>What happens when the data is </a:t>
            </a:r>
            <a:r>
              <a:rPr lang="en-US" dirty="0" smtClean="0"/>
              <a:t>spatiotemporal?</a:t>
            </a:r>
          </a:p>
          <a:p>
            <a:r>
              <a:rPr lang="en-US" dirty="0" smtClean="0"/>
              <a:t>One of the most common ways of displaying spatiotemporal data is through the use of animation</a:t>
            </a:r>
          </a:p>
          <a:p>
            <a:r>
              <a:rPr lang="en-US" dirty="0" smtClean="0"/>
              <a:t>Time is perceived to move in a linear fashion, we can animate graphics in a linear fashion to  show movements/trends over time?</a:t>
            </a:r>
          </a:p>
          <a:p>
            <a:r>
              <a:rPr lang="en-US" dirty="0" smtClean="0"/>
              <a:t>Now choice of class intervals must work not only across one map, but across all maps over our time range</a:t>
            </a:r>
          </a:p>
        </p:txBody>
      </p:sp>
    </p:spTree>
    <p:extLst>
      <p:ext uri="{BB962C8B-B14F-4D97-AF65-F5344CB8AC3E}">
        <p14:creationId xmlns:p14="http://schemas.microsoft.com/office/powerpoint/2010/main" val="20499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of Change Detection in Animated Choropleth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goal of animated maps is to depict change over time and space</a:t>
            </a:r>
          </a:p>
          <a:p>
            <a:r>
              <a:rPr lang="en-US" dirty="0" smtClean="0"/>
              <a:t>Different types of maps will show animation with a different visual modality</a:t>
            </a:r>
          </a:p>
          <a:p>
            <a:r>
              <a:rPr lang="en-US" dirty="0" smtClean="0"/>
              <a:t>Choropleth maps would show changes of color</a:t>
            </a:r>
          </a:p>
          <a:p>
            <a:r>
              <a:rPr lang="en-US" dirty="0" smtClean="0"/>
              <a:t>Proportional symbol maps would show changes of size</a:t>
            </a:r>
          </a:p>
          <a:p>
            <a:r>
              <a:rPr lang="en-US" dirty="0" smtClean="0"/>
              <a:t>A well designed animation should enable us to visualize dynamic processes more effectively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Goldsberry</a:t>
            </a:r>
            <a:r>
              <a:rPr lang="en-US" sz="1200" dirty="0"/>
              <a:t>, K., and </a:t>
            </a:r>
            <a:r>
              <a:rPr lang="en-US" sz="1200" dirty="0" err="1"/>
              <a:t>Battersby</a:t>
            </a:r>
            <a:r>
              <a:rPr lang="en-US" sz="1200" dirty="0"/>
              <a:t>, S. (2009) Issues of Change Detection in Animated Choropleth Maps. </a:t>
            </a:r>
            <a:r>
              <a:rPr lang="en-US" sz="1200" dirty="0" err="1"/>
              <a:t>Cartographica</a:t>
            </a:r>
            <a:r>
              <a:rPr lang="en-US" sz="1200" dirty="0"/>
              <a:t>, 44(4): 201-215</a:t>
            </a:r>
          </a:p>
        </p:txBody>
      </p:sp>
    </p:spTree>
    <p:extLst>
      <p:ext uri="{BB962C8B-B14F-4D97-AF65-F5344CB8AC3E}">
        <p14:creationId xmlns:p14="http://schemas.microsoft.com/office/powerpoint/2010/main" val="20972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of Change Detection in Animated Choropleth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However, research in cartography</a:t>
            </a:r>
            <a:r>
              <a:rPr lang="en-US" baseline="30000" dirty="0" smtClean="0"/>
              <a:t>1</a:t>
            </a:r>
            <a:r>
              <a:rPr lang="en-US" dirty="0" smtClean="0"/>
              <a:t> and psychology</a:t>
            </a:r>
            <a:r>
              <a:rPr lang="en-US" baseline="30000" dirty="0" smtClean="0"/>
              <a:t>2</a:t>
            </a:r>
            <a:r>
              <a:rPr lang="en-US" dirty="0" smtClean="0"/>
              <a:t> has shown that humans have a difficult time understanding animation</a:t>
            </a:r>
          </a:p>
          <a:p>
            <a:r>
              <a:rPr lang="en-US" dirty="0" smtClean="0"/>
              <a:t>This is due to the fleeting nature of dynamic displays</a:t>
            </a:r>
          </a:p>
          <a:p>
            <a:r>
              <a:rPr lang="en-US" dirty="0" smtClean="0"/>
              <a:t>Increased cognitive load trying to remember things and track changes</a:t>
            </a:r>
          </a:p>
          <a:p>
            <a:r>
              <a:rPr lang="en-US" dirty="0" smtClean="0"/>
              <a:t>Research suggests that there is a potential for change blindness in animated choropleth maps</a:t>
            </a:r>
          </a:p>
          <a:p>
            <a:r>
              <a:rPr lang="en-US" dirty="0" smtClean="0"/>
              <a:t>Challenges of split attention make it difficult to perceive multiple changes simultaneously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 err="1"/>
              <a:t>MacEachren</a:t>
            </a:r>
            <a:r>
              <a:rPr lang="en-US" sz="1200" dirty="0"/>
              <a:t>, A.M. 1995. How Maps Work. New </a:t>
            </a:r>
            <a:r>
              <a:rPr lang="en-US" sz="1200" dirty="0" smtClean="0"/>
              <a:t>York: Guilford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dirty="0" smtClean="0"/>
              <a:t>2 - </a:t>
            </a:r>
            <a:r>
              <a:rPr lang="en-US" sz="1200" dirty="0" err="1" smtClean="0"/>
              <a:t>Tversky</a:t>
            </a:r>
            <a:r>
              <a:rPr lang="en-US" sz="1200" dirty="0"/>
              <a:t>, B., J. Bauer Morrison, and M. </a:t>
            </a:r>
            <a:r>
              <a:rPr lang="en-US" sz="1200" dirty="0" err="1"/>
              <a:t>Betrancourt</a:t>
            </a:r>
            <a:r>
              <a:rPr lang="en-US" sz="1200" dirty="0"/>
              <a:t>. 2002</a:t>
            </a:r>
            <a:r>
              <a:rPr lang="en-US" sz="1200" dirty="0" smtClean="0"/>
              <a:t>. ‘‘</a:t>
            </a:r>
            <a:r>
              <a:rPr lang="en-US" sz="1200" dirty="0"/>
              <a:t>Animation: Can It Facilitate?.’’ International Journal </a:t>
            </a:r>
            <a:r>
              <a:rPr lang="en-US" sz="1200" dirty="0" smtClean="0"/>
              <a:t>of Human–Computer </a:t>
            </a:r>
            <a:r>
              <a:rPr lang="en-US" sz="1200" dirty="0"/>
              <a:t>Studies 57: 247–62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8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GapMinder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http://www.gapminder.org/videos/200-years-that-changed-the-world-bbc/ </a:t>
            </a:r>
            <a:endParaRPr lang="en-US" dirty="0" smtClean="0"/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Did the animation really add value to the visualizations?</a:t>
            </a:r>
          </a:p>
          <a:p>
            <a:pPr lvl="1"/>
            <a:r>
              <a:rPr lang="en-US" dirty="0" smtClean="0"/>
              <a:t>Was it </a:t>
            </a:r>
            <a:r>
              <a:rPr lang="en-US" dirty="0" err="1" smtClean="0"/>
              <a:t>Rosling’s</a:t>
            </a:r>
            <a:r>
              <a:rPr lang="en-US" dirty="0" smtClean="0"/>
              <a:t> speaking that makes it compelling?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Animation: http://www.cc.gatech.edu/~stasko/7450/Notes/animation.pdf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25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 by Robertson et al. explored whether animated bubble charts are beneficial for analysis and presentation</a:t>
            </a:r>
          </a:p>
          <a:p>
            <a:r>
              <a:rPr lang="en-US" dirty="0" smtClean="0"/>
              <a:t>Ran an experiment to evaluate the effects of animation</a:t>
            </a:r>
          </a:p>
          <a:p>
            <a:r>
              <a:rPr lang="en-US" dirty="0" smtClean="0"/>
              <a:t>Experiment Design</a:t>
            </a:r>
          </a:p>
          <a:p>
            <a:pPr lvl="1"/>
            <a:r>
              <a:rPr lang="en-US" dirty="0" smtClean="0"/>
              <a:t>3(animation types) x 2(data size: small and large) x 2(presentation vs. analysis)</a:t>
            </a:r>
          </a:p>
          <a:p>
            <a:pPr lvl="2"/>
            <a:r>
              <a:rPr lang="en-US" dirty="0" smtClean="0"/>
              <a:t>Presentation vs. analysis between subjects</a:t>
            </a:r>
          </a:p>
          <a:p>
            <a:pPr lvl="2"/>
            <a:r>
              <a:rPr lang="en-US" dirty="0" smtClean="0"/>
              <a:t>Others – within subject</a:t>
            </a:r>
          </a:p>
          <a:p>
            <a:pPr lvl="1"/>
            <a:r>
              <a:rPr lang="en-US" dirty="0" smtClean="0"/>
              <a:t>Animation has 1-second default time, but user could control time slider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George G. Robertson, Roland Fernandez, </a:t>
            </a:r>
            <a:r>
              <a:rPr lang="en-US" sz="1200" dirty="0" err="1" smtClean="0"/>
              <a:t>Danyel</a:t>
            </a:r>
            <a:r>
              <a:rPr lang="en-US" sz="1200" dirty="0" smtClean="0"/>
              <a:t> Fisher, </a:t>
            </a:r>
            <a:r>
              <a:rPr lang="en-US" sz="1200" dirty="0" err="1" smtClean="0"/>
              <a:t>Bongshin</a:t>
            </a:r>
            <a:r>
              <a:rPr lang="en-US" sz="1200" dirty="0" smtClean="0"/>
              <a:t> Lee, John T. </a:t>
            </a:r>
            <a:r>
              <a:rPr lang="en-US" sz="1200" dirty="0" err="1" smtClean="0"/>
              <a:t>Stasko</a:t>
            </a:r>
            <a:r>
              <a:rPr lang="en-US" sz="1200" dirty="0" smtClean="0"/>
              <a:t>: Effectiveness of Animation in Trend Visualization. IEEE Trans. Vis. </a:t>
            </a:r>
            <a:r>
              <a:rPr lang="en-US" sz="1200" dirty="0" err="1" smtClean="0"/>
              <a:t>Comput</a:t>
            </a:r>
            <a:r>
              <a:rPr lang="en-US" sz="1200" dirty="0" smtClean="0"/>
              <a:t>. Graph. 14(6): 1325-1332 (2008)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23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1996"/>
            <a:ext cx="7258050" cy="445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8976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UN data about countries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24 tasks, 1-3 require answers</a:t>
            </a:r>
          </a:p>
          <a:p>
            <a:pPr lvl="2"/>
            <a:r>
              <a:rPr lang="en-US" dirty="0" smtClean="0"/>
              <a:t>Select 3 countries whose rate of energy consumption was faster than their rate of GCP per capita growth</a:t>
            </a:r>
          </a:p>
          <a:p>
            <a:pPr lvl="2"/>
            <a:r>
              <a:rPr lang="en-US" dirty="0" smtClean="0"/>
              <a:t>Select 2 countries with significant decreases in energy consumption</a:t>
            </a:r>
          </a:p>
          <a:p>
            <a:pPr lvl="2"/>
            <a:r>
              <a:rPr lang="en-US" dirty="0" smtClean="0"/>
              <a:t>Which continent had the least changes in GCP per capita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23606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– straightforward, interactive</a:t>
            </a:r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6 participants at a time</a:t>
            </a:r>
          </a:p>
          <a:p>
            <a:pPr lvl="1"/>
            <a:r>
              <a:rPr lang="en-US" dirty="0" smtClean="0"/>
              <a:t>Presenter described a trend relevant to task, but different</a:t>
            </a:r>
          </a:p>
          <a:p>
            <a:pPr lvl="1"/>
            <a:r>
              <a:rPr lang="en-US" dirty="0" smtClean="0"/>
              <a:t>No interaction with system</a:t>
            </a:r>
          </a:p>
          <a:p>
            <a:pPr lvl="2"/>
            <a:r>
              <a:rPr lang="en-US" dirty="0" smtClean="0"/>
              <a:t>In animated condition, participants saw last frame of animation (no interaction)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345653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47800"/>
            <a:ext cx="70866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416770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dynamic information can be cognitively strenuous</a:t>
            </a:r>
          </a:p>
          <a:p>
            <a:r>
              <a:rPr lang="en-US" dirty="0" smtClean="0"/>
              <a:t>User must examine display and decided whether it has change</a:t>
            </a:r>
          </a:p>
          <a:p>
            <a:r>
              <a:rPr lang="en-US" dirty="0" smtClean="0"/>
              <a:t>Often is preferable to explicitly alert user to a change by some sort of signal</a:t>
            </a:r>
          </a:p>
          <a:p>
            <a:pPr lvl="1"/>
            <a:r>
              <a:rPr lang="en-US" dirty="0" smtClean="0"/>
              <a:t>Change empty mailbox icon to full</a:t>
            </a:r>
          </a:p>
          <a:p>
            <a:pPr lvl="1"/>
            <a:r>
              <a:rPr lang="en-US" dirty="0" smtClean="0"/>
              <a:t>Adding motion to an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Presentation</a:t>
            </a:r>
          </a:p>
          <a:p>
            <a:pPr lvl="2"/>
            <a:r>
              <a:rPr lang="en-US" dirty="0" smtClean="0"/>
              <a:t>Animation faster than small multiples and traces</a:t>
            </a:r>
          </a:p>
          <a:p>
            <a:pPr lvl="2"/>
            <a:r>
              <a:rPr lang="en-US" dirty="0" smtClean="0"/>
              <a:t>15.8 seconds vs. 25.3 seconds vs. 27.8 seconds</a:t>
            </a:r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Animation slower than small multiples and traces</a:t>
            </a:r>
          </a:p>
          <a:p>
            <a:pPr lvl="2"/>
            <a:r>
              <a:rPr lang="en-US" dirty="0" smtClean="0"/>
              <a:t>83.1 seconds vs. 45.69 seconds vs. 55.0 seconds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38519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71600"/>
            <a:ext cx="857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385193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G13: Which visualization did you prefer for the small dataset?</a:t>
            </a:r>
          </a:p>
          <a:p>
            <a:r>
              <a:rPr lang="en-US" dirty="0" smtClean="0"/>
              <a:t>G14: For the large?</a:t>
            </a:r>
          </a:p>
          <a:p>
            <a:r>
              <a:rPr lang="en-US" dirty="0" smtClean="0"/>
              <a:t>Presentation, small: Animation (9) &gt; SM (6) &gt; Traces (3)</a:t>
            </a:r>
          </a:p>
          <a:p>
            <a:r>
              <a:rPr lang="en-US" dirty="0" smtClean="0"/>
              <a:t>Presentation, large: Traces (8) &gt; SM (6) &gt; Animation (4)</a:t>
            </a:r>
          </a:p>
          <a:p>
            <a:r>
              <a:rPr lang="en-US" dirty="0" smtClean="0"/>
              <a:t>Analysis, small: Animation (7) &gt; SM (6) &gt; Traces (5)</a:t>
            </a:r>
          </a:p>
          <a:p>
            <a:r>
              <a:rPr lang="en-US" dirty="0" smtClean="0"/>
              <a:t>Analysis, large: Animation (8) &gt; SM (6) &gt; Traces (4)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George G. Robertson, Roland Fernandez, </a:t>
            </a:r>
            <a:r>
              <a:rPr lang="en-US" sz="1200" dirty="0" err="1" smtClean="0"/>
              <a:t>Danyel</a:t>
            </a:r>
            <a:r>
              <a:rPr lang="en-US" sz="1200" dirty="0" smtClean="0"/>
              <a:t> Fisher, </a:t>
            </a:r>
            <a:r>
              <a:rPr lang="en-US" sz="1200" dirty="0" err="1" smtClean="0"/>
              <a:t>Bongshin</a:t>
            </a:r>
            <a:r>
              <a:rPr lang="en-US" sz="1200" dirty="0" smtClean="0"/>
              <a:t> Lee, John T. </a:t>
            </a:r>
            <a:r>
              <a:rPr lang="en-US" sz="1200" dirty="0" err="1" smtClean="0"/>
              <a:t>Stasko</a:t>
            </a:r>
            <a:r>
              <a:rPr lang="en-US" sz="1200" dirty="0" smtClean="0"/>
              <a:t>: Effectiveness of Animation in Trend Visualization. IEEE Trans. Vis. </a:t>
            </a:r>
            <a:r>
              <a:rPr lang="en-US" sz="1200" dirty="0" err="1" smtClean="0"/>
              <a:t>Comput</a:t>
            </a:r>
            <a:r>
              <a:rPr lang="en-US" sz="1200" dirty="0" smtClean="0"/>
              <a:t>. Graph. 14(6): 1325-1332 (2008)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8047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People rated animation more fun, but small multiples was more effective</a:t>
            </a:r>
          </a:p>
          <a:p>
            <a:r>
              <a:rPr lang="en-US" dirty="0" smtClean="0"/>
              <a:t>As data grows, accuracy becomes an issue</a:t>
            </a:r>
          </a:p>
          <a:p>
            <a:pPr lvl="1"/>
            <a:r>
              <a:rPr lang="en-US" dirty="0" smtClean="0"/>
              <a:t>Traces and animation get cluttered</a:t>
            </a:r>
          </a:p>
          <a:p>
            <a:pPr lvl="1"/>
            <a:r>
              <a:rPr lang="en-US" dirty="0" smtClean="0"/>
              <a:t>Small multiples get tiny</a:t>
            </a:r>
          </a:p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Fun, exciting, emotionally touching</a:t>
            </a:r>
          </a:p>
          <a:p>
            <a:pPr lvl="1"/>
            <a:r>
              <a:rPr lang="en-US" dirty="0" smtClean="0"/>
              <a:t>Confusing, the dots flew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Animation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Java, Flash, JavaScript, etc. on the Web, distributing animated, interactive visualizations is easier than ever</a:t>
            </a:r>
          </a:p>
          <a:p>
            <a:r>
              <a:rPr lang="en-US" dirty="0" smtClean="0"/>
              <a:t>So, if you have a static visualization, can you think of ways to animate it and make it more dynamic?</a:t>
            </a:r>
          </a:p>
          <a:p>
            <a:r>
              <a:rPr lang="en-US" dirty="0" smtClean="0"/>
              <a:t>Will this make it more effective?</a:t>
            </a:r>
          </a:p>
          <a:p>
            <a:r>
              <a:rPr lang="en-US" dirty="0" smtClean="0"/>
              <a:t>If a 2D image is good, then a moving image is better, right?</a:t>
            </a:r>
          </a:p>
          <a:p>
            <a:r>
              <a:rPr lang="en-US" dirty="0" smtClean="0"/>
              <a:t>Jonathan Harris and Sep </a:t>
            </a:r>
            <a:r>
              <a:rPr lang="en-US" dirty="0" err="1" smtClean="0"/>
              <a:t>Kamvar’s</a:t>
            </a:r>
            <a:r>
              <a:rPr lang="en-US" dirty="0" smtClean="0"/>
              <a:t> We Feel Fine: http://wefeelfine.org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</p:spTree>
    <p:extLst>
      <p:ext uri="{BB962C8B-B14F-4D97-AF65-F5344CB8AC3E}">
        <p14:creationId xmlns:p14="http://schemas.microsoft.com/office/powerpoint/2010/main" val="3952446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Animation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Animation can be a powerful technique, but it must be used appropriately</a:t>
            </a:r>
          </a:p>
          <a:p>
            <a:r>
              <a:rPr lang="en-US" dirty="0" smtClean="0"/>
              <a:t>Some animations enhance the visualization</a:t>
            </a:r>
          </a:p>
          <a:p>
            <a:r>
              <a:rPr lang="en-US" dirty="0" smtClean="0"/>
              <a:t>Other make the exploration of the data more difficult</a:t>
            </a:r>
          </a:p>
          <a:p>
            <a:r>
              <a:rPr lang="en-US" dirty="0" smtClean="0"/>
              <a:t>Successful animations can display a variety of transformations as you’ve seen in this lecture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</p:spTree>
    <p:extLst>
      <p:ext uri="{BB962C8B-B14F-4D97-AF65-F5344CB8AC3E}">
        <p14:creationId xmlns:p14="http://schemas.microsoft.com/office/powerpoint/2010/main" val="3667174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is Not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analyst sitting before a spreadsheet does not know what the data will show and may need to search from multiple angles</a:t>
            </a:r>
          </a:p>
          <a:p>
            <a:r>
              <a:rPr lang="en-US" dirty="0" smtClean="0"/>
              <a:t>This is sometimes a foraging process</a:t>
            </a:r>
          </a:p>
          <a:p>
            <a:r>
              <a:rPr lang="en-US" dirty="0" smtClean="0"/>
              <a:t>When I present data (say a class lecture), I have cleaned the data, I avoid errors in the data, I tell you a story</a:t>
            </a:r>
          </a:p>
          <a:p>
            <a:r>
              <a:rPr lang="en-US" dirty="0" smtClean="0"/>
              <a:t>Animation can help facilitate that story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5816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</p:spTree>
    <p:extLst>
      <p:ext uri="{BB962C8B-B14F-4D97-AF65-F5344CB8AC3E}">
        <p14:creationId xmlns:p14="http://schemas.microsoft.com/office/powerpoint/2010/main" val="3590554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Transitions: Rectangular vs. Polar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799"/>
            <a:ext cx="5029200" cy="45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0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Congruence – marks on the screen must relate to the underlying data at all times</a:t>
            </a:r>
          </a:p>
          <a:p>
            <a:r>
              <a:rPr lang="en-US" dirty="0" smtClean="0"/>
              <a:t>Apprehension – visualization should be easy to understand</a:t>
            </a:r>
          </a:p>
          <a:p>
            <a:r>
              <a:rPr lang="en-US" dirty="0" smtClean="0"/>
              <a:t>Staging – it is disorienting to have too many things happening at once</a:t>
            </a:r>
          </a:p>
          <a:p>
            <a:r>
              <a:rPr lang="en-US" dirty="0" smtClean="0"/>
              <a:t>Compatibility – a visualization that will be disrupted by animation will be difficult for users to track</a:t>
            </a:r>
          </a:p>
          <a:p>
            <a:r>
              <a:rPr lang="en-US" dirty="0" smtClean="0"/>
              <a:t>Necessary motion – avoid unnecessary motion</a:t>
            </a:r>
          </a:p>
          <a:p>
            <a:r>
              <a:rPr lang="en-US" dirty="0" smtClean="0"/>
              <a:t>Meaningful motion – the coordinate spaces and types of motion should </a:t>
            </a:r>
            <a:r>
              <a:rPr lang="en-US" smtClean="0"/>
              <a:t>remain meaningful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Tversky</a:t>
            </a:r>
            <a:r>
              <a:rPr lang="en-US" sz="1200" dirty="0"/>
              <a:t>, B., J. Bauer Morrison, and M. </a:t>
            </a:r>
            <a:r>
              <a:rPr lang="en-US" sz="1200" dirty="0" err="1"/>
              <a:t>Betrancourt</a:t>
            </a:r>
            <a:r>
              <a:rPr lang="en-US" sz="1200" dirty="0"/>
              <a:t>. 2002</a:t>
            </a:r>
            <a:r>
              <a:rPr lang="en-US" sz="1200" dirty="0" smtClean="0"/>
              <a:t>. ‘‘</a:t>
            </a:r>
            <a:r>
              <a:rPr lang="en-US" sz="1200" dirty="0"/>
              <a:t>Animation: Can It Facilitate?.’’ International Journal </a:t>
            </a:r>
            <a:r>
              <a:rPr lang="en-US" sz="1200" dirty="0" smtClean="0"/>
              <a:t>of Human–Computer </a:t>
            </a:r>
            <a:r>
              <a:rPr lang="en-US" sz="1200" dirty="0"/>
              <a:t>Studies 57: 247–62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3152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Heer</a:t>
            </a:r>
            <a:r>
              <a:rPr lang="en-US" dirty="0"/>
              <a:t> and G. Robertson. "Animated Transitions in Statistical Data Graphics,"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 Vol. 13, No. 6, Nov.-Dec. 2007, pp. 1240-1247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Lyn </a:t>
            </a:r>
            <a:r>
              <a:rPr lang="en-US" dirty="0"/>
              <a:t>Bartram, Colin Ware, Thomas W. Calvert: </a:t>
            </a:r>
            <a:r>
              <a:rPr lang="en-US" dirty="0" err="1"/>
              <a:t>Moticons</a:t>
            </a:r>
            <a:r>
              <a:rPr lang="en-US" dirty="0"/>
              <a:t>: : detection, distraction and task. Int. J. Hum.-Comput. Stud. 58(5): 515-545 (2003</a:t>
            </a:r>
            <a:r>
              <a:rPr lang="en-US" dirty="0" smtClean="0"/>
              <a:t>)</a:t>
            </a:r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Milestone </a:t>
            </a:r>
            <a:r>
              <a:rPr lang="pt-BR" dirty="0" smtClean="0"/>
              <a:t>#3 is </a:t>
            </a:r>
            <a:r>
              <a:rPr lang="pt-BR" smtClean="0"/>
              <a:t>due </a:t>
            </a:r>
            <a:r>
              <a:rPr lang="pt-BR" smtClean="0"/>
              <a:t>April 21st!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</a:p>
          <a:p>
            <a:pPr lvl="1"/>
            <a:r>
              <a:rPr lang="en-US" dirty="0" smtClean="0"/>
              <a:t>Use time as an option for space, show how things change and move over time allowing us to show more data</a:t>
            </a:r>
          </a:p>
          <a:p>
            <a:pPr lvl="1"/>
            <a:r>
              <a:rPr lang="en-US" dirty="0" smtClean="0"/>
              <a:t>To draw attention to something</a:t>
            </a:r>
          </a:p>
          <a:p>
            <a:pPr lvl="1"/>
            <a:r>
              <a:rPr lang="en-US" dirty="0" smtClean="0"/>
              <a:t>As a visual encoding of particular variable values</a:t>
            </a:r>
          </a:p>
          <a:p>
            <a:pPr lvl="1"/>
            <a:r>
              <a:rPr lang="en-US" dirty="0" smtClean="0"/>
              <a:t>To help transition between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42638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Animation is a very strong visual attention mechanism</a:t>
            </a:r>
          </a:p>
          <a:p>
            <a:pPr lvl="1"/>
            <a:r>
              <a:rPr lang="en-US" dirty="0" smtClean="0"/>
              <a:t>It is difficult to focus on other items when animation is nearby</a:t>
            </a:r>
          </a:p>
          <a:p>
            <a:r>
              <a:rPr lang="en-US" dirty="0" smtClean="0"/>
              <a:t>There have been a variety of user studies on perception</a:t>
            </a:r>
          </a:p>
          <a:p>
            <a:r>
              <a:rPr lang="en-US" dirty="0" smtClean="0"/>
              <a:t>Some studies indicate that motion triggers a kind of orienting response attracting a user’s attention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Motion compares favorably to color and shape in terms of attracting attention</a:t>
            </a:r>
          </a:p>
          <a:p>
            <a:r>
              <a:rPr lang="en-US" dirty="0" smtClean="0"/>
              <a:t>Research also found that motion cues seem independent of color and shape cues</a:t>
            </a:r>
            <a:r>
              <a:rPr lang="en-US" baseline="30000" dirty="0" smtClean="0"/>
              <a:t>2</a:t>
            </a:r>
            <a:r>
              <a:rPr lang="en-US" dirty="0" smtClean="0"/>
              <a:t> (motion may provide an extra dimensionality to the display)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0592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- </a:t>
            </a:r>
            <a:r>
              <a:rPr lang="en-US" sz="1200" dirty="0"/>
              <a:t>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http://www.cc.gatech.edu/~</a:t>
            </a:r>
            <a:r>
              <a:rPr lang="en-US" sz="1200" dirty="0" smtClean="0">
                <a:hlinkClick r:id="rId3"/>
              </a:rPr>
              <a:t>stasko/7450/Notes/animation.pdf</a:t>
            </a:r>
            <a:endParaRPr lang="en-US" sz="1200" dirty="0" smtClean="0"/>
          </a:p>
          <a:p>
            <a:r>
              <a:rPr lang="en-US" sz="1200" dirty="0" smtClean="0"/>
              <a:t>1 - </a:t>
            </a:r>
            <a:r>
              <a:rPr lang="en-US" sz="1200" dirty="0"/>
              <a:t>Faraday, P., Sutcliffe, A., 1997. Designing effective multimedia presentations. </a:t>
            </a:r>
            <a:r>
              <a:rPr lang="en-US" sz="1200" dirty="0" err="1"/>
              <a:t>In:Proceedin</a:t>
            </a:r>
            <a:r>
              <a:rPr lang="en-US" sz="1200" dirty="0"/>
              <a:t> </a:t>
            </a:r>
            <a:r>
              <a:rPr lang="en-US" sz="1200" dirty="0" err="1"/>
              <a:t>gs</a:t>
            </a:r>
            <a:r>
              <a:rPr lang="en-US" sz="1200" dirty="0"/>
              <a:t> of </a:t>
            </a:r>
            <a:r>
              <a:rPr lang="en-US" sz="1200" dirty="0" smtClean="0"/>
              <a:t>ACM CHI </a:t>
            </a:r>
            <a:r>
              <a:rPr lang="en-US" sz="1200" dirty="0"/>
              <a:t>’97. ACM, New York, pp. 272–279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Bartram, L., Ware, C., 2002. Filtering and brushing with motion. Journal of Information Visualization </a:t>
            </a:r>
            <a:r>
              <a:rPr lang="en-US" sz="1200" dirty="0" smtClean="0"/>
              <a:t>1, 66–79.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60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Moticons</a:t>
            </a:r>
            <a:r>
              <a:rPr lang="en-US" dirty="0"/>
              <a:t> – Icons with motion</a:t>
            </a:r>
          </a:p>
          <a:p>
            <a:pPr lvl="1"/>
            <a:r>
              <a:rPr lang="en-US" dirty="0"/>
              <a:t>How well do people detect and identify them?</a:t>
            </a:r>
          </a:p>
          <a:p>
            <a:pPr lvl="1"/>
            <a:r>
              <a:rPr lang="en-US" dirty="0"/>
              <a:t>Are they distracting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Empirical investigation of the effects of </a:t>
            </a:r>
            <a:r>
              <a:rPr lang="en-US" dirty="0" err="1" smtClean="0"/>
              <a:t>moticons</a:t>
            </a:r>
            <a:r>
              <a:rPr lang="en-US" dirty="0" smtClean="0"/>
              <a:t> as notification mechanism in a peripheral environment</a:t>
            </a:r>
          </a:p>
          <a:p>
            <a:r>
              <a:rPr lang="en-US" dirty="0" smtClean="0"/>
              <a:t>Three experiments</a:t>
            </a:r>
          </a:p>
          <a:p>
            <a:pPr lvl="1"/>
            <a:r>
              <a:rPr lang="en-US" dirty="0" smtClean="0"/>
              <a:t>Experiment 1: Detection</a:t>
            </a:r>
          </a:p>
          <a:p>
            <a:pPr lvl="1"/>
            <a:r>
              <a:rPr lang="en-US" dirty="0" smtClean="0"/>
              <a:t>Experiment 2: Identification</a:t>
            </a:r>
          </a:p>
          <a:p>
            <a:pPr lvl="1"/>
            <a:r>
              <a:rPr lang="en-US" dirty="0" smtClean="0"/>
              <a:t>Experiment 3: Distraction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34869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Color vs. Motion</a:t>
            </a:r>
          </a:p>
          <a:p>
            <a:pPr lvl="1"/>
            <a:r>
              <a:rPr lang="en-US" dirty="0" smtClean="0"/>
              <a:t>Detection error rates and detection time</a:t>
            </a:r>
          </a:p>
          <a:p>
            <a:endParaRPr lang="en-US" dirty="0"/>
          </a:p>
          <a:p>
            <a:r>
              <a:rPr lang="en-US" dirty="0" smtClean="0"/>
              <a:t>Signal cues</a:t>
            </a:r>
          </a:p>
          <a:p>
            <a:pPr lvl="1"/>
            <a:r>
              <a:rPr lang="en-US" dirty="0" smtClean="0"/>
              <a:t>Color change: Green, Red</a:t>
            </a:r>
          </a:p>
          <a:p>
            <a:pPr lvl="1"/>
            <a:r>
              <a:rPr lang="en-US" dirty="0" smtClean="0"/>
              <a:t>Two motion types: High Amplitude, Low Amplitude</a:t>
            </a:r>
          </a:p>
          <a:p>
            <a:pPr lvl="1"/>
            <a:endParaRPr lang="en-US" dirty="0"/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Detect any cue changes while performing a given primary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617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9"/>
            <a:ext cx="8212671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904374"/>
            <a:ext cx="7839075" cy="373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0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11787</TotalTime>
  <Words>2737</Words>
  <Application>Microsoft Office PowerPoint</Application>
  <PresentationFormat>On-screen Show (4:3)</PresentationFormat>
  <Paragraphs>260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CSE 591 Animation</vt:lpstr>
      <vt:lpstr>Definition</vt:lpstr>
      <vt:lpstr>Dynamic Information</vt:lpstr>
      <vt:lpstr>Use</vt:lpstr>
      <vt:lpstr>Perception</vt:lpstr>
      <vt:lpstr>Moticons</vt:lpstr>
      <vt:lpstr>Experiment 1: Detection</vt:lpstr>
      <vt:lpstr>Experiment 1: Detection</vt:lpstr>
      <vt:lpstr>Experiment 1: Detection</vt:lpstr>
      <vt:lpstr>Experiment 2: Identification</vt:lpstr>
      <vt:lpstr>Experiment 2: Identification</vt:lpstr>
      <vt:lpstr>Experiment 3: Distraction</vt:lpstr>
      <vt:lpstr>Experiment 3: Distraction</vt:lpstr>
      <vt:lpstr>Conclusions</vt:lpstr>
      <vt:lpstr>Animation for Transitions</vt:lpstr>
      <vt:lpstr>Suite of Transitions</vt:lpstr>
      <vt:lpstr>Transition Types</vt:lpstr>
      <vt:lpstr>Design Principles</vt:lpstr>
      <vt:lpstr>Experiments</vt:lpstr>
      <vt:lpstr>Telling the Story</vt:lpstr>
      <vt:lpstr>Choropleth Map Classification</vt:lpstr>
      <vt:lpstr>Issues of Change Detection in Animated Choropleth Maps</vt:lpstr>
      <vt:lpstr>Issues of Change Detection in Animated Choropleth Maps</vt:lpstr>
      <vt:lpstr>GapMinder</vt:lpstr>
      <vt:lpstr>Empirical Study</vt:lpstr>
      <vt:lpstr>Visualizations Studied</vt:lpstr>
      <vt:lpstr>Experiment Design</vt:lpstr>
      <vt:lpstr>Conditions</vt:lpstr>
      <vt:lpstr>Results</vt:lpstr>
      <vt:lpstr>Results</vt:lpstr>
      <vt:lpstr>Results</vt:lpstr>
      <vt:lpstr>Results</vt:lpstr>
      <vt:lpstr>Discussion</vt:lpstr>
      <vt:lpstr>Does Animation Help?</vt:lpstr>
      <vt:lpstr>Does Animation Help?</vt:lpstr>
      <vt:lpstr>Presentation is Not Exploration</vt:lpstr>
      <vt:lpstr>Transitions: Rectangular vs. Polar</vt:lpstr>
      <vt:lpstr>Principles of Animation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412</cp:revision>
  <dcterms:created xsi:type="dcterms:W3CDTF">2011-08-04T19:58:28Z</dcterms:created>
  <dcterms:modified xsi:type="dcterms:W3CDTF">2014-03-31T03:11:25Z</dcterms:modified>
</cp:coreProperties>
</file>