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346" r:id="rId3"/>
    <p:sldId id="347" r:id="rId4"/>
    <p:sldId id="349" r:id="rId5"/>
    <p:sldId id="350" r:id="rId6"/>
    <p:sldId id="351" r:id="rId7"/>
    <p:sldId id="348" r:id="rId8"/>
    <p:sldId id="352" r:id="rId9"/>
    <p:sldId id="354" r:id="rId10"/>
    <p:sldId id="353" r:id="rId11"/>
    <p:sldId id="357" r:id="rId12"/>
    <p:sldId id="358" r:id="rId13"/>
    <p:sldId id="359" r:id="rId14"/>
    <p:sldId id="360" r:id="rId15"/>
    <p:sldId id="361" r:id="rId16"/>
    <p:sldId id="362" r:id="rId17"/>
    <p:sldId id="364" r:id="rId18"/>
    <p:sldId id="365" r:id="rId19"/>
    <p:sldId id="366" r:id="rId20"/>
    <p:sldId id="367" r:id="rId21"/>
    <p:sldId id="368" r:id="rId22"/>
    <p:sldId id="369" r:id="rId23"/>
    <p:sldId id="355" r:id="rId24"/>
    <p:sldId id="377" r:id="rId25"/>
    <p:sldId id="370" r:id="rId26"/>
    <p:sldId id="382" r:id="rId27"/>
    <p:sldId id="380" r:id="rId28"/>
    <p:sldId id="381" r:id="rId29"/>
    <p:sldId id="378" r:id="rId30"/>
    <p:sldId id="356" r:id="rId31"/>
    <p:sldId id="379" r:id="rId32"/>
    <p:sldId id="383" r:id="rId33"/>
    <p:sldId id="376" r:id="rId34"/>
    <p:sldId id="386" r:id="rId35"/>
    <p:sldId id="384" r:id="rId36"/>
    <p:sldId id="385" r:id="rId37"/>
    <p:sldId id="387" r:id="rId38"/>
    <p:sldId id="388" r:id="rId39"/>
    <p:sldId id="389" r:id="rId40"/>
    <p:sldId id="391" r:id="rId41"/>
    <p:sldId id="392" r:id="rId42"/>
    <p:sldId id="393" r:id="rId43"/>
    <p:sldId id="390" r:id="rId44"/>
    <p:sldId id="343" r:id="rId45"/>
    <p:sldId id="342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44C77-4A82-4484-AF45-71FB31E79701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D7014-3A32-427F-85A0-BBEBCB83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7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D7014-3A32-427F-85A0-BBEBCB83E2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6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D7014-3A32-427F-85A0-BBEBCB83E2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92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1/15/2014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vis-wiki.net/index.php/Visualization_Pipelin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</a:t>
            </a:r>
            <a:r>
              <a:rPr lang="en-US" dirty="0" err="1" smtClean="0"/>
              <a:t>Maciejewski</a:t>
            </a:r>
            <a:endParaRPr lang="en-US" dirty="0" smtClean="0"/>
          </a:p>
          <a:p>
            <a:r>
              <a:rPr lang="en-US" dirty="0" smtClean="0"/>
              <a:t>rmacieje@asu.edu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591</a:t>
            </a:r>
            <a:br>
              <a:rPr lang="en-US" dirty="0" smtClean="0"/>
            </a:br>
            <a:r>
              <a:rPr lang="en-US" dirty="0" smtClean="0"/>
              <a:t>Data Representations</a:t>
            </a:r>
            <a:endParaRPr lang="en-US" dirty="0"/>
          </a:p>
        </p:txBody>
      </p:sp>
      <p:pic>
        <p:nvPicPr>
          <p:cNvPr id="4" name="Picture 7" descr="ASU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486400"/>
            <a:ext cx="33845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adlabadmin\Desktop\tumblr_lp2so4aYv71r0cv6do1_50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919662"/>
            <a:ext cx="2787651" cy="2090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Bertin’s </a:t>
            </a:r>
            <a:r>
              <a:rPr lang="en-US" dirty="0" smtClean="0"/>
              <a:t>Visual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Visualization is concerned </a:t>
            </a:r>
            <a:r>
              <a:rPr lang="en-US" dirty="0" smtClean="0"/>
              <a:t>primarily </a:t>
            </a:r>
            <a:r>
              <a:rPr lang="en-US" dirty="0"/>
              <a:t>with a mapping to visual </a:t>
            </a:r>
            <a:r>
              <a:rPr lang="en-US" dirty="0" smtClean="0"/>
              <a:t>form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x,y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Position</a:t>
            </a:r>
          </a:p>
          <a:p>
            <a:r>
              <a:rPr lang="en-US" dirty="0" smtClean="0"/>
              <a:t>[z]</a:t>
            </a:r>
          </a:p>
          <a:p>
            <a:pPr lvl="1"/>
            <a:r>
              <a:rPr lang="en-US" dirty="0" smtClean="0"/>
              <a:t>Size (</a:t>
            </a:r>
            <a:r>
              <a:rPr lang="en-US" dirty="0" err="1" smtClean="0"/>
              <a:t>Taille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Value (</a:t>
            </a:r>
            <a:r>
              <a:rPr lang="en-US" dirty="0" err="1" smtClean="0"/>
              <a:t>Valeur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Color (</a:t>
            </a:r>
            <a:r>
              <a:rPr lang="en-US" dirty="0" err="1" smtClean="0"/>
              <a:t>Couleur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Texture (Grain)</a:t>
            </a:r>
          </a:p>
          <a:p>
            <a:pPr lvl="1"/>
            <a:r>
              <a:rPr lang="en-US" dirty="0" smtClean="0"/>
              <a:t>Orientation</a:t>
            </a:r>
          </a:p>
          <a:p>
            <a:pPr lvl="1"/>
            <a:r>
              <a:rPr lang="en-US" dirty="0" smtClean="0"/>
              <a:t>Shape (</a:t>
            </a:r>
            <a:r>
              <a:rPr lang="en-US" dirty="0" err="1" smtClean="0"/>
              <a:t>Forme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6324600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J </a:t>
            </a:r>
            <a:r>
              <a:rPr lang="en-US" sz="1200" dirty="0" err="1" smtClean="0"/>
              <a:t>Bertin</a:t>
            </a:r>
            <a:r>
              <a:rPr lang="en-US" sz="1200" dirty="0" smtClean="0"/>
              <a:t> (1967), </a:t>
            </a:r>
            <a:r>
              <a:rPr lang="en-US" sz="1200" i="1" dirty="0" smtClean="0"/>
              <a:t>The Semiology of Graphics</a:t>
            </a:r>
            <a:endParaRPr lang="en-US" sz="10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873318"/>
            <a:ext cx="5181600" cy="437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620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Position refers to a location in a multi-dimensional space</a:t>
            </a:r>
          </a:p>
          <a:p>
            <a:r>
              <a:rPr lang="en-US" dirty="0" err="1" smtClean="0"/>
              <a:t>Bertin</a:t>
            </a:r>
            <a:r>
              <a:rPr lang="en-US" dirty="0" smtClean="0"/>
              <a:t> restricts his analysis to a piece of paper (or a plane) but in computer graphics, we need not have such a restriction</a:t>
            </a:r>
          </a:p>
          <a:p>
            <a:r>
              <a:rPr lang="en-US" b="1" dirty="0" smtClean="0"/>
              <a:t>Continuous variables</a:t>
            </a:r>
            <a:r>
              <a:rPr lang="en-US" dirty="0" smtClean="0"/>
              <a:t> map to densely distributed locations</a:t>
            </a:r>
          </a:p>
          <a:p>
            <a:r>
              <a:rPr lang="en-US" b="1" dirty="0" smtClean="0"/>
              <a:t>Categorical variables</a:t>
            </a:r>
            <a:r>
              <a:rPr lang="en-US" dirty="0" smtClean="0"/>
              <a:t> map to a lattice</a:t>
            </a:r>
          </a:p>
          <a:p>
            <a:r>
              <a:rPr lang="en-US" dirty="0" smtClean="0"/>
              <a:t>Positions are ordered, but the ordering may or may not have meaning in terms of what is being measured</a:t>
            </a:r>
          </a:p>
          <a:p>
            <a:r>
              <a:rPr lang="en-US" dirty="0" smtClean="0"/>
              <a:t>Sometimes, position is just a way to keep things from overlapping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324600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L Wilkinson (2005) </a:t>
            </a:r>
            <a:r>
              <a:rPr lang="en-US" sz="1200" i="1" dirty="0" smtClean="0"/>
              <a:t>The Grammar of Graphics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8531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  <a:r>
              <a:rPr lang="en-US" baseline="30000" dirty="0" smtClean="0"/>
              <a:t>1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Cleveland</a:t>
            </a:r>
            <a:r>
              <a:rPr lang="en-US" baseline="30000" dirty="0" smtClean="0"/>
              <a:t>2</a:t>
            </a:r>
            <a:r>
              <a:rPr lang="en-US" dirty="0" smtClean="0"/>
              <a:t> rates position on a common scale as the </a:t>
            </a:r>
            <a:r>
              <a:rPr lang="en-US" b="1" dirty="0" smtClean="0"/>
              <a:t>best way to represent a quantitative dimension visually</a:t>
            </a:r>
          </a:p>
          <a:p>
            <a:r>
              <a:rPr lang="en-US" dirty="0" smtClean="0"/>
              <a:t>This reflects research findings that points or line lengths placed adjacent to a common axis enable judgments with the least bias or error</a:t>
            </a:r>
          </a:p>
          <a:p>
            <a:r>
              <a:rPr lang="en-US" dirty="0" smtClean="0"/>
              <a:t>However, this recommendation has a caveat, it depends on how far the graphic primitive (point, line, etc.) is from a reference axis</a:t>
            </a:r>
            <a:r>
              <a:rPr lang="en-US" baseline="30000" dirty="0" smtClean="0"/>
              <a:t>3</a:t>
            </a:r>
          </a:p>
          <a:p>
            <a:r>
              <a:rPr lang="en-US" dirty="0" smtClean="0"/>
              <a:t>If a graphic is far from an axis, the multiple steps needed to store and decode the variation can impair judgment</a:t>
            </a:r>
          </a:p>
          <a:p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198" y="5943600"/>
            <a:ext cx="803751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1 - L Wilkinson (2005) </a:t>
            </a:r>
            <a:r>
              <a:rPr lang="en-US" sz="1200" i="1" dirty="0" smtClean="0"/>
              <a:t>The Grammar of Graphics</a:t>
            </a:r>
          </a:p>
          <a:p>
            <a:pPr eaLnBrk="1" hangingPunct="1"/>
            <a:r>
              <a:rPr lang="en-US" sz="1200" dirty="0" smtClean="0"/>
              <a:t>2 </a:t>
            </a:r>
            <a:r>
              <a:rPr lang="en-US" sz="1200" dirty="0"/>
              <a:t>–  WS Cleveland, </a:t>
            </a:r>
            <a:r>
              <a:rPr lang="en-US" sz="1200" i="1" dirty="0"/>
              <a:t>The Elements of Graphing Data</a:t>
            </a:r>
            <a:r>
              <a:rPr lang="en-US" sz="1200" dirty="0"/>
              <a:t>, </a:t>
            </a:r>
            <a:r>
              <a:rPr lang="en-US" sz="1200" dirty="0" smtClean="0"/>
              <a:t>1985</a:t>
            </a:r>
          </a:p>
          <a:p>
            <a:pPr eaLnBrk="1" hangingPunct="1"/>
            <a:r>
              <a:rPr lang="en-US" sz="1200" dirty="0" smtClean="0"/>
              <a:t>3 – D </a:t>
            </a:r>
            <a:r>
              <a:rPr lang="en-US" sz="1200" dirty="0" err="1" smtClean="0"/>
              <a:t>Simkin</a:t>
            </a:r>
            <a:r>
              <a:rPr lang="en-US" sz="1200" dirty="0" smtClean="0"/>
              <a:t> and R Hastie (1987). An information processing analysis of graph perception.  </a:t>
            </a:r>
            <a:r>
              <a:rPr lang="en-US" sz="1200" i="1" dirty="0" smtClean="0"/>
              <a:t>Journal of the American Statistical Association</a:t>
            </a:r>
            <a:r>
              <a:rPr lang="en-US" sz="1200" dirty="0" smtClean="0"/>
              <a:t>, 82, 454-465</a:t>
            </a:r>
            <a:endParaRPr lang="en-US" sz="1200" dirty="0"/>
          </a:p>
          <a:p>
            <a:pPr eaLnBrk="1" hangingPunct="1"/>
            <a:endParaRPr lang="en-US" sz="1000" dirty="0" smtClean="0"/>
          </a:p>
          <a:p>
            <a:pPr eaLnBrk="1" hangingPunct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206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</a:t>
            </a:r>
            <a:r>
              <a:rPr lang="en-US" baseline="30000" dirty="0" smtClean="0"/>
              <a:t>1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Bertin</a:t>
            </a:r>
            <a:r>
              <a:rPr lang="en-US" baseline="30000" dirty="0" smtClean="0"/>
              <a:t>2</a:t>
            </a:r>
            <a:r>
              <a:rPr lang="en-US" dirty="0" smtClean="0"/>
              <a:t> defines size variation in terms of length or area</a:t>
            </a:r>
          </a:p>
          <a:p>
            <a:r>
              <a:rPr lang="en-US" dirty="0" smtClean="0"/>
              <a:t>For three dimensions we have volume</a:t>
            </a:r>
          </a:p>
          <a:p>
            <a:r>
              <a:rPr lang="en-US" dirty="0" smtClean="0"/>
              <a:t>Cleveland</a:t>
            </a:r>
            <a:r>
              <a:rPr lang="en-US" baseline="30000" dirty="0"/>
              <a:t>3</a:t>
            </a:r>
            <a:r>
              <a:rPr lang="en-US" dirty="0" smtClean="0"/>
              <a:t> ranks area and volume representations among the </a:t>
            </a:r>
            <a:r>
              <a:rPr lang="en-US" b="1" dirty="0" smtClean="0"/>
              <a:t>worst attributes</a:t>
            </a:r>
            <a:r>
              <a:rPr lang="en-US" dirty="0" smtClean="0"/>
              <a:t> to use for graphing data</a:t>
            </a:r>
          </a:p>
          <a:p>
            <a:r>
              <a:rPr lang="en-US" dirty="0"/>
              <a:t>Some designers assign size to only one dimension of an object</a:t>
            </a:r>
          </a:p>
          <a:p>
            <a:r>
              <a:rPr lang="en-US" dirty="0"/>
              <a:t>Think of the bar chart where the width of the bar is typically constant, but the height is varied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019800"/>
            <a:ext cx="80375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/>
              <a:t>1 - L Wilkinson (2005) </a:t>
            </a:r>
            <a:r>
              <a:rPr lang="en-US" sz="1200" i="1" dirty="0"/>
              <a:t>The Grammar of </a:t>
            </a:r>
            <a:r>
              <a:rPr lang="en-US" sz="1200" i="1" dirty="0" smtClean="0"/>
              <a:t>Graphics</a:t>
            </a:r>
          </a:p>
          <a:p>
            <a:pPr eaLnBrk="1" hangingPunct="1"/>
            <a:r>
              <a:rPr lang="en-US" sz="1200" dirty="0"/>
              <a:t>2</a:t>
            </a:r>
            <a:r>
              <a:rPr lang="en-US" sz="1200" i="1" dirty="0" smtClean="0"/>
              <a:t> – </a:t>
            </a:r>
            <a:r>
              <a:rPr lang="en-US" sz="1200" dirty="0" smtClean="0"/>
              <a:t>J </a:t>
            </a:r>
            <a:r>
              <a:rPr lang="en-US" sz="1200" dirty="0" err="1" smtClean="0"/>
              <a:t>Bertin</a:t>
            </a:r>
            <a:r>
              <a:rPr lang="en-US" sz="1200" dirty="0" smtClean="0"/>
              <a:t> (1967), The Semiology of Graphics</a:t>
            </a:r>
            <a:endParaRPr lang="en-US" sz="1200" i="1" dirty="0"/>
          </a:p>
          <a:p>
            <a:pPr eaLnBrk="1" hangingPunct="1"/>
            <a:r>
              <a:rPr lang="en-US" sz="1200" dirty="0"/>
              <a:t>3</a:t>
            </a:r>
            <a:r>
              <a:rPr lang="en-US" sz="1200" dirty="0" smtClean="0"/>
              <a:t> </a:t>
            </a:r>
            <a:r>
              <a:rPr lang="en-US" sz="1200" dirty="0"/>
              <a:t>–  WS Cleveland, </a:t>
            </a:r>
            <a:r>
              <a:rPr lang="en-US" sz="1200" i="1" dirty="0"/>
              <a:t>The Elements of Graphing Data</a:t>
            </a:r>
            <a:r>
              <a:rPr lang="en-US" sz="1200" dirty="0"/>
              <a:t>, 1985</a:t>
            </a:r>
          </a:p>
        </p:txBody>
      </p:sp>
    </p:spTree>
    <p:extLst>
      <p:ext uri="{BB962C8B-B14F-4D97-AF65-F5344CB8AC3E}">
        <p14:creationId xmlns:p14="http://schemas.microsoft.com/office/powerpoint/2010/main" val="265115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Size for lines is usually equivalent to thickness</a:t>
            </a:r>
          </a:p>
          <a:p>
            <a:r>
              <a:rPr lang="en-US" dirty="0" smtClean="0"/>
              <a:t>This is less likely to induce perceptual distortion</a:t>
            </a:r>
          </a:p>
          <a:p>
            <a:r>
              <a:rPr lang="en-US" dirty="0" smtClean="0"/>
              <a:t>Size can be used to great effect with path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356" y="3048000"/>
            <a:ext cx="6481644" cy="309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649287" y="6459379"/>
            <a:ext cx="80375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dirty="0"/>
              <a:t>1 – </a:t>
            </a:r>
            <a:r>
              <a:rPr lang="en-US" sz="1000" b="0" dirty="0" smtClean="0"/>
              <a:t>Charles Joseph </a:t>
            </a:r>
            <a:r>
              <a:rPr lang="en-US" sz="1000" b="0" dirty="0" err="1" smtClean="0"/>
              <a:t>Minard</a:t>
            </a:r>
            <a:r>
              <a:rPr lang="en-US" sz="1000" b="0" dirty="0" smtClean="0"/>
              <a:t>: Mapping Napoleon’s March, 1861 by John Corbett, Center for Spatially Integrated Social Science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7813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objects with rotational symmetry, we can map size to the diameter rather than area</a:t>
            </a:r>
          </a:p>
          <a:p>
            <a:r>
              <a:rPr lang="en-US" dirty="0" smtClean="0"/>
              <a:t>Representing data through area or volume should probably be confined to positively skewed data that can benefit from the perceptual equivalent of the square root transformation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8" y="3559314"/>
            <a:ext cx="6839803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43200" y="5845314"/>
            <a:ext cx="34973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Top row changes diameter from 1-5</a:t>
            </a:r>
          </a:p>
          <a:p>
            <a:r>
              <a:rPr lang="en-US" sz="2000" dirty="0" smtClean="0"/>
              <a:t>Bottom row changes area from 1-5</a:t>
            </a:r>
            <a:endParaRPr lang="en-US" sz="20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7198" y="6504801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L Wilkinson (2005) </a:t>
            </a:r>
            <a:r>
              <a:rPr lang="en-US" sz="1200" i="1" dirty="0" smtClean="0"/>
              <a:t>The Grammar of Graphics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7566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Shape refers to the shape or boundary of an object</a:t>
            </a:r>
          </a:p>
          <a:p>
            <a:r>
              <a:rPr lang="en-US" dirty="0" smtClean="0"/>
              <a:t>Examples would include map symbols</a:t>
            </a:r>
          </a:p>
          <a:p>
            <a:r>
              <a:rPr lang="en-US" dirty="0" smtClean="0"/>
              <a:t>Shape must vary without affecting size, rotation and other attributes</a:t>
            </a:r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198" y="6504801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L Wilkinson (2005) </a:t>
            </a:r>
            <a:r>
              <a:rPr lang="en-US" sz="1200" i="1" dirty="0" smtClean="0"/>
              <a:t>The Grammar of Graphics</a:t>
            </a:r>
            <a:endParaRPr lang="en-US" sz="1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52800"/>
            <a:ext cx="6380954" cy="268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862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is the rotational angle of the graphic primitive</a:t>
            </a:r>
          </a:p>
          <a:p>
            <a:r>
              <a:rPr lang="en-US" dirty="0" smtClean="0"/>
              <a:t>Lines, areas and surfaces can only rotate if they are </a:t>
            </a:r>
            <a:r>
              <a:rPr lang="en-US" dirty="0" err="1" smtClean="0"/>
              <a:t>positionally</a:t>
            </a:r>
            <a:r>
              <a:rPr lang="en-US" dirty="0" smtClean="0"/>
              <a:t> unconstrained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090076">
            <a:off x="2073028" y="3667577"/>
            <a:ext cx="66844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8605" y="3664358"/>
            <a:ext cx="66844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42167">
            <a:off x="3370159" y="3657600"/>
            <a:ext cx="66844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4347844">
            <a:off x="5065070" y="3649753"/>
            <a:ext cx="66844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7147571" y="3568380"/>
            <a:ext cx="66844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57198" y="6504801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L Wilkinson (2005) </a:t>
            </a:r>
            <a:r>
              <a:rPr lang="en-US" sz="1200" i="1" dirty="0" smtClean="0"/>
              <a:t>The Grammar of Graphics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398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Color is really a psychological phenomenon</a:t>
            </a:r>
          </a:p>
          <a:p>
            <a:r>
              <a:rPr lang="en-US" dirty="0" smtClean="0"/>
              <a:t>The physical stimulus for color is light</a:t>
            </a:r>
          </a:p>
          <a:p>
            <a:r>
              <a:rPr lang="en-US" dirty="0" smtClean="0"/>
              <a:t>We see color because of the photoreceptors in our retina</a:t>
            </a:r>
          </a:p>
          <a:p>
            <a:r>
              <a:rPr lang="en-US" dirty="0" smtClean="0"/>
              <a:t>We will discuss color in-depth in a future lecture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429000"/>
            <a:ext cx="228600" cy="2286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3429000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34290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3429000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52600" y="34290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81200" y="3429000"/>
            <a:ext cx="228600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09800" y="3429000"/>
            <a:ext cx="228600" cy="228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38400" y="34290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67000" y="34290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24200" y="3429000"/>
            <a:ext cx="228600" cy="228600"/>
          </a:xfrm>
          <a:prstGeom prst="rect">
            <a:avLst/>
          </a:prstGeom>
          <a:solidFill>
            <a:srgbClr val="EDF8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352800" y="3429000"/>
            <a:ext cx="228600" cy="228600"/>
          </a:xfrm>
          <a:prstGeom prst="rect">
            <a:avLst/>
          </a:prstGeom>
          <a:solidFill>
            <a:srgbClr val="B2E2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81400" y="3429000"/>
            <a:ext cx="228600" cy="228600"/>
          </a:xfrm>
          <a:prstGeom prst="rect">
            <a:avLst/>
          </a:prstGeom>
          <a:solidFill>
            <a:srgbClr val="66C2A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10000" y="3429000"/>
            <a:ext cx="228600" cy="228600"/>
          </a:xfrm>
          <a:prstGeom prst="rect">
            <a:avLst/>
          </a:prstGeom>
          <a:solidFill>
            <a:srgbClr val="2CA25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38600" y="3429000"/>
            <a:ext cx="228600" cy="228600"/>
          </a:xfrm>
          <a:prstGeom prst="rect">
            <a:avLst/>
          </a:prstGeom>
          <a:solidFill>
            <a:srgbClr val="006D2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67400" y="3429000"/>
            <a:ext cx="228600" cy="228600"/>
          </a:xfrm>
          <a:prstGeom prst="rect">
            <a:avLst/>
          </a:prstGeom>
          <a:solidFill>
            <a:srgbClr val="CA002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96000" y="3429000"/>
            <a:ext cx="228600" cy="228600"/>
          </a:xfrm>
          <a:prstGeom prst="rect">
            <a:avLst/>
          </a:prstGeom>
          <a:solidFill>
            <a:srgbClr val="F4A58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324600" y="3429000"/>
            <a:ext cx="228600" cy="228600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53200" y="3429000"/>
            <a:ext cx="228600" cy="228600"/>
          </a:xfrm>
          <a:prstGeom prst="rect">
            <a:avLst/>
          </a:prstGeom>
          <a:solidFill>
            <a:srgbClr val="92C5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81800" y="3429000"/>
            <a:ext cx="228600" cy="228600"/>
          </a:xfrm>
          <a:prstGeom prst="rect">
            <a:avLst/>
          </a:prstGeom>
          <a:solidFill>
            <a:srgbClr val="0571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239000" y="3429000"/>
            <a:ext cx="228600" cy="228600"/>
          </a:xfrm>
          <a:prstGeom prst="rect">
            <a:avLst/>
          </a:prstGeom>
          <a:solidFill>
            <a:srgbClr val="66C2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67600" y="3429000"/>
            <a:ext cx="228600" cy="228600"/>
          </a:xfrm>
          <a:prstGeom prst="rect">
            <a:avLst/>
          </a:prstGeom>
          <a:solidFill>
            <a:srgbClr val="FC8D6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696200" y="3429000"/>
            <a:ext cx="228600" cy="228600"/>
          </a:xfrm>
          <a:prstGeom prst="rect">
            <a:avLst/>
          </a:prstGeom>
          <a:solidFill>
            <a:srgbClr val="8DA0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924800" y="3429000"/>
            <a:ext cx="228600" cy="228600"/>
          </a:xfrm>
          <a:prstGeom prst="rect">
            <a:avLst/>
          </a:prstGeom>
          <a:solidFill>
            <a:srgbClr val="E78AC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153400" y="3429000"/>
            <a:ext cx="228600" cy="228600"/>
          </a:xfrm>
          <a:prstGeom prst="rect">
            <a:avLst/>
          </a:prstGeom>
          <a:solidFill>
            <a:srgbClr val="A6D85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495800" y="3429000"/>
            <a:ext cx="228600" cy="228600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724400" y="3429000"/>
            <a:ext cx="228600" cy="22860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53000" y="3429000"/>
            <a:ext cx="228600" cy="228600"/>
          </a:xfrm>
          <a:prstGeom prst="rect">
            <a:avLst/>
          </a:prstGeom>
          <a:solidFill>
            <a:srgbClr val="9696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81600" y="3429000"/>
            <a:ext cx="228600" cy="228600"/>
          </a:xfrm>
          <a:prstGeom prst="rect">
            <a:avLst/>
          </a:prstGeom>
          <a:solidFill>
            <a:srgbClr val="63636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410200" y="3429000"/>
            <a:ext cx="228600" cy="228600"/>
          </a:xfrm>
          <a:prstGeom prst="rect">
            <a:avLst/>
          </a:prstGeom>
          <a:solidFill>
            <a:srgbClr val="25252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38200" y="361823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Rainbow 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48000" y="361823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Sequential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419600" y="361963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Grayscale 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791200" y="362103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Divergent 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162800" y="3623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Qualitative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057400" y="4343400"/>
            <a:ext cx="609600" cy="609600"/>
          </a:xfrm>
          <a:prstGeom prst="rect">
            <a:avLst/>
          </a:prstGeom>
          <a:solidFill>
            <a:srgbClr val="F3B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5867400" y="4343399"/>
            <a:ext cx="609600" cy="609600"/>
          </a:xfrm>
          <a:prstGeom prst="triangle">
            <a:avLst/>
          </a:prstGeom>
          <a:solidFill>
            <a:srgbClr val="F11D8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562600" y="4952999"/>
            <a:ext cx="609600" cy="609600"/>
          </a:xfrm>
          <a:prstGeom prst="triangle">
            <a:avLst/>
          </a:prstGeom>
          <a:solidFill>
            <a:srgbClr val="B8B3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>
            <a:off x="6172200" y="4952999"/>
            <a:ext cx="609600" cy="609600"/>
          </a:xfrm>
          <a:prstGeom prst="triangle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>
            <a:off x="5257800" y="5562599"/>
            <a:ext cx="609600" cy="609600"/>
          </a:xfrm>
          <a:prstGeom prst="triangle">
            <a:avLst/>
          </a:prstGeom>
          <a:solidFill>
            <a:srgbClr val="01A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/>
          <p:cNvSpPr/>
          <p:nvPr/>
        </p:nvSpPr>
        <p:spPr>
          <a:xfrm>
            <a:off x="5867400" y="5562599"/>
            <a:ext cx="609600" cy="609600"/>
          </a:xfrm>
          <a:prstGeom prst="triangle">
            <a:avLst/>
          </a:prstGeom>
          <a:solidFill>
            <a:srgbClr val="B3DCC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6477000" y="5562599"/>
            <a:ext cx="609600" cy="609600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/>
        </p:nvSpPr>
        <p:spPr>
          <a:xfrm rot="10800000">
            <a:off x="5562600" y="5562599"/>
            <a:ext cx="609600" cy="609600"/>
          </a:xfrm>
          <a:prstGeom prst="triangle">
            <a:avLst/>
          </a:prstGeom>
          <a:solidFill>
            <a:srgbClr val="80D0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 rot="10800000">
            <a:off x="6172200" y="5562599"/>
            <a:ext cx="609600" cy="609600"/>
          </a:xfrm>
          <a:prstGeom prst="triangle">
            <a:avLst/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 rot="10800000">
            <a:off x="5867400" y="4952999"/>
            <a:ext cx="609600" cy="609600"/>
          </a:xfrm>
          <a:prstGeom prst="triangle">
            <a:avLst/>
          </a:prstGeom>
          <a:solidFill>
            <a:srgbClr val="F782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667000" y="4343400"/>
            <a:ext cx="609600" cy="609600"/>
          </a:xfrm>
          <a:prstGeom prst="rect">
            <a:avLst/>
          </a:prstGeom>
          <a:solidFill>
            <a:srgbClr val="B3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276600" y="4343400"/>
            <a:ext cx="609600" cy="609600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057400" y="4953000"/>
            <a:ext cx="609600" cy="609600"/>
          </a:xfrm>
          <a:prstGeom prst="rect">
            <a:avLst/>
          </a:prstGeom>
          <a:solidFill>
            <a:srgbClr val="F3E6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667000" y="4953000"/>
            <a:ext cx="609600" cy="609600"/>
          </a:xfrm>
          <a:prstGeom prst="rect">
            <a:avLst/>
          </a:prstGeom>
          <a:solidFill>
            <a:srgbClr val="B3B3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276600" y="4953000"/>
            <a:ext cx="609600" cy="609600"/>
          </a:xfrm>
          <a:prstGeom prst="rect">
            <a:avLst/>
          </a:prstGeom>
          <a:solidFill>
            <a:srgbClr val="3763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057400" y="5562600"/>
            <a:ext cx="609600" cy="609600"/>
          </a:xfrm>
          <a:prstGeom prst="rect">
            <a:avLst/>
          </a:prstGeom>
          <a:solidFill>
            <a:srgbClr val="F3F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667000" y="5562600"/>
            <a:ext cx="609600" cy="609600"/>
          </a:xfrm>
          <a:prstGeom prst="rect">
            <a:avLst/>
          </a:prstGeom>
          <a:solidFill>
            <a:srgbClr val="B4D3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276600" y="5562600"/>
            <a:ext cx="609600" cy="609600"/>
          </a:xfrm>
          <a:prstGeom prst="rect">
            <a:avLst/>
          </a:prstGeom>
          <a:solidFill>
            <a:srgbClr val="509D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rot="5400000" flipH="1" flipV="1">
            <a:off x="800100" y="5219700"/>
            <a:ext cx="2209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1905000" y="6324600"/>
            <a:ext cx="2286000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4533900" y="4610100"/>
            <a:ext cx="2209800" cy="1066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105400" y="6323012"/>
            <a:ext cx="2286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6200000" flipV="1">
            <a:off x="5715000" y="4572000"/>
            <a:ext cx="2133600" cy="1066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86200" y="640080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1447800" y="403860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7010400" y="632460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5638800" y="396240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65" name="TextBox 64"/>
          <p:cNvSpPr txBox="1"/>
          <p:nvPr/>
        </p:nvSpPr>
        <p:spPr>
          <a:xfrm>
            <a:off x="6400800" y="396240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52361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Texture includes pattern, granularity and orientation</a:t>
            </a:r>
          </a:p>
          <a:p>
            <a:r>
              <a:rPr lang="en-US" dirty="0" smtClean="0"/>
              <a:t>Granularity is the repetition of a pattern per unit of area</a:t>
            </a:r>
          </a:p>
          <a:p>
            <a:r>
              <a:rPr lang="en-US" dirty="0" smtClean="0"/>
              <a:t>Orientation is the angle of the pattern</a:t>
            </a:r>
          </a:p>
          <a:p>
            <a:r>
              <a:rPr lang="en-US" dirty="0" smtClean="0"/>
              <a:t>Textures can be described in a variety of ways</a:t>
            </a:r>
          </a:p>
          <a:p>
            <a:pPr lvl="1"/>
            <a:r>
              <a:rPr lang="en-US" b="1" dirty="0" smtClean="0"/>
              <a:t>Fourier transform</a:t>
            </a:r>
            <a:r>
              <a:rPr lang="en-US" dirty="0" smtClean="0"/>
              <a:t> – decomposes a grid of brightness values into sums of trigonometric components</a:t>
            </a:r>
          </a:p>
          <a:p>
            <a:pPr lvl="1"/>
            <a:r>
              <a:rPr lang="en-US" dirty="0" smtClean="0"/>
              <a:t>This decomposition is orientation dependent</a:t>
            </a:r>
          </a:p>
          <a:p>
            <a:pPr lvl="1"/>
            <a:r>
              <a:rPr lang="en-US" b="1" dirty="0" smtClean="0"/>
              <a:t>Auto-</a:t>
            </a:r>
            <a:r>
              <a:rPr lang="en-US" b="1" dirty="0" err="1" smtClean="0"/>
              <a:t>correlogram</a:t>
            </a:r>
            <a:r>
              <a:rPr lang="en-US" dirty="0" smtClean="0"/>
              <a:t> – characterize the spatial moments of a texture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504801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L Wilkinson (2005) </a:t>
            </a:r>
            <a:r>
              <a:rPr lang="en-US" sz="1200" i="1" dirty="0" smtClean="0"/>
              <a:t>The Grammar of Graphics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4458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Data </a:t>
            </a:r>
            <a:r>
              <a:rPr lang="en-US" dirty="0" smtClean="0">
                <a:cs typeface="Arial" charset="0"/>
              </a:rPr>
              <a:t>models/representations </a:t>
            </a:r>
            <a:r>
              <a:rPr lang="en-US" dirty="0">
                <a:cs typeface="Arial" charset="0"/>
              </a:rPr>
              <a:t>are structured forms suitable for computer-based transformations</a:t>
            </a:r>
          </a:p>
          <a:p>
            <a:r>
              <a:rPr lang="en-US" dirty="0">
                <a:cs typeface="Arial" charset="0"/>
              </a:rPr>
              <a:t>These structures exist in the original data or are derivable from the original data</a:t>
            </a:r>
          </a:p>
          <a:p>
            <a:r>
              <a:rPr lang="en-US" dirty="0">
                <a:cs typeface="Arial" charset="0"/>
              </a:rPr>
              <a:t>Structures retain the information and knowledge content and the related context within the original data</a:t>
            </a:r>
          </a:p>
          <a:p>
            <a:r>
              <a:rPr lang="en-US" dirty="0">
                <a:cs typeface="Arial" charset="0"/>
              </a:rPr>
              <a:t>These structures are transformable into lower-dimensional representations for visualization and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4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Texture alone can be a basis for perception</a:t>
            </a:r>
          </a:p>
          <a:p>
            <a:r>
              <a:rPr lang="en-US" dirty="0" smtClean="0"/>
              <a:t>Two gray areas that have the same overall level of brightness can be discriminated if their texture is different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504801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L Wilkinson (2005) </a:t>
            </a:r>
            <a:r>
              <a:rPr lang="en-US" sz="1200" i="1" dirty="0" smtClean="0"/>
              <a:t>The Grammar of Graphics</a:t>
            </a:r>
            <a:endParaRPr lang="en-US" sz="1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43200"/>
            <a:ext cx="5791200" cy="360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65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Granularity</a:t>
            </a:r>
            <a:r>
              <a:rPr lang="en-US" dirty="0" smtClean="0"/>
              <a:t> – Changing the size or resolution of patterns in a texture changes the granularity</a:t>
            </a:r>
          </a:p>
          <a:p>
            <a:pPr lvl="1"/>
            <a:r>
              <a:rPr lang="en-US" dirty="0" smtClean="0"/>
              <a:t>Less grainy patterns (those with low-frequency spatial components) are more difficult to resolve</a:t>
            </a:r>
          </a:p>
          <a:p>
            <a:r>
              <a:rPr lang="en-US" b="1" dirty="0" smtClean="0"/>
              <a:t>Pattern </a:t>
            </a:r>
            <a:r>
              <a:rPr lang="en-US" dirty="0" smtClean="0"/>
              <a:t>– Patterns make use of increasing degrees of randomness to encode data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198" y="6504801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L Wilkinson (2005) </a:t>
            </a:r>
            <a:r>
              <a:rPr lang="en-US" sz="1200" i="1" dirty="0" smtClean="0"/>
              <a:t>The Grammar of Graphics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2078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Orientation</a:t>
            </a:r>
            <a:r>
              <a:rPr lang="en-US" dirty="0"/>
              <a:t> – Variation in texture orientation can introduce visual illusions (making lines not seem parallel) and is typically avoided as an encoding in textures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971800"/>
            <a:ext cx="4491470" cy="2726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198" y="6504801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L Wilkinson (2005) </a:t>
            </a:r>
            <a:r>
              <a:rPr lang="en-US" sz="1200" i="1" dirty="0" smtClean="0"/>
              <a:t>The Grammar of Graphics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6149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8600"/>
            <a:ext cx="4648200" cy="6412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 rot="16200000">
            <a:off x="3627424" y="3306775"/>
            <a:ext cx="6433351" cy="2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L Wilkinson (2005) </a:t>
            </a:r>
            <a:r>
              <a:rPr lang="en-US" sz="1200" i="1" dirty="0" smtClean="0"/>
              <a:t>The Grammar of Graphics, </a:t>
            </a:r>
            <a:r>
              <a:rPr lang="en-US" sz="1200" dirty="0" smtClean="0"/>
              <a:t>p. 317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1720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Variables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number of visual variables necessary for the representation is at least equal to the number of components in the information</a:t>
            </a:r>
          </a:p>
          <a:p>
            <a:r>
              <a:rPr lang="en-US" dirty="0" smtClean="0"/>
              <a:t>With three components, the information can be perceived as a single image</a:t>
            </a:r>
          </a:p>
          <a:p>
            <a:r>
              <a:rPr lang="en-US" dirty="0" smtClean="0"/>
              <a:t>Otherwise, we need several images (this is often termed </a:t>
            </a:r>
            <a:r>
              <a:rPr lang="en-US" i="1" dirty="0" smtClean="0"/>
              <a:t>small multiples</a:t>
            </a:r>
            <a:r>
              <a:rPr lang="en-US" dirty="0" smtClean="0"/>
              <a:t> and will be discussed in a future lecture)</a:t>
            </a:r>
          </a:p>
          <a:p>
            <a:r>
              <a:rPr lang="en-US" dirty="0" smtClean="0"/>
              <a:t>The number of components is the best basis for a classification of graphic constructions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6324600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J </a:t>
            </a:r>
            <a:r>
              <a:rPr lang="en-US" sz="1200" dirty="0" err="1" smtClean="0"/>
              <a:t>Bertin</a:t>
            </a:r>
            <a:r>
              <a:rPr lang="en-US" sz="1200" dirty="0" smtClean="0"/>
              <a:t> (1967), </a:t>
            </a:r>
            <a:r>
              <a:rPr lang="en-US" sz="1200" i="1" dirty="0" smtClean="0"/>
              <a:t>The Semiology of Graphics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6728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Bertin’s</a:t>
            </a:r>
            <a:r>
              <a:rPr lang="en-US" dirty="0" smtClean="0"/>
              <a:t> “Levels of Organization”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Components of information do not all involve the same intellectual approach</a:t>
            </a:r>
          </a:p>
          <a:p>
            <a:r>
              <a:rPr lang="en-US" dirty="0" smtClean="0"/>
              <a:t>For example, we may choose to order qualitative (nominal) categories to compare ordered categories</a:t>
            </a:r>
          </a:p>
          <a:p>
            <a:r>
              <a:rPr lang="en-US" dirty="0" smtClean="0"/>
              <a:t>A component can be classified as qualitative, ordered or quantitative</a:t>
            </a:r>
          </a:p>
          <a:p>
            <a:r>
              <a:rPr lang="en-US" dirty="0" smtClean="0"/>
              <a:t>The visual variables which represent each component must permit parallel perceptual approaches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6324600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J </a:t>
            </a:r>
            <a:r>
              <a:rPr lang="en-US" sz="1200" dirty="0" err="1" smtClean="0"/>
              <a:t>Bertin</a:t>
            </a:r>
            <a:r>
              <a:rPr lang="en-US" sz="1200" dirty="0" smtClean="0"/>
              <a:t> (1967), </a:t>
            </a:r>
            <a:r>
              <a:rPr lang="en-US" sz="1200" i="1" dirty="0" smtClean="0"/>
              <a:t>The Semiology of Graphics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91203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Bertin’s</a:t>
            </a:r>
            <a:r>
              <a:rPr lang="en-US" dirty="0" smtClean="0"/>
              <a:t> “Levels of Organization”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6324600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J </a:t>
            </a:r>
            <a:r>
              <a:rPr lang="en-US" sz="1200" dirty="0" err="1" smtClean="0"/>
              <a:t>Bertin</a:t>
            </a:r>
            <a:r>
              <a:rPr lang="en-US" sz="1200" dirty="0" smtClean="0"/>
              <a:t> (1967), </a:t>
            </a:r>
            <a:r>
              <a:rPr lang="en-US" sz="1200" i="1" dirty="0" smtClean="0"/>
              <a:t>The Semiology of Graphics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1828800" y="20574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09800" y="20574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0800" y="20574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28800" y="26670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09800" y="26670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90800" y="26670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28800" y="30480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09800" y="30480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90800" y="30480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828800" y="36576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09800" y="36576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90800" y="36576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0386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00" y="40386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90800" y="40386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28800" y="44196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209800" y="44196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90800" y="44196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828800" y="48006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209800" y="48006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590800" y="48006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61999" y="2073729"/>
            <a:ext cx="85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66800" y="267866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58549" y="3059668"/>
            <a:ext cx="64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62000" y="3669268"/>
            <a:ext cx="82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Texture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25015" y="403860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7200" y="4431268"/>
            <a:ext cx="117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Orientation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34633" y="481226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Shape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581400" y="1905000"/>
            <a:ext cx="24518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– Nominal (Qualitative)</a:t>
            </a:r>
          </a:p>
          <a:p>
            <a:r>
              <a:rPr lang="en-US" dirty="0" smtClean="0"/>
              <a:t>O – Ordered (Ordinal)</a:t>
            </a:r>
          </a:p>
          <a:p>
            <a:r>
              <a:rPr lang="en-US" dirty="0" smtClean="0"/>
              <a:t>Q – Quantitative (Interval)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3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Bertin’s</a:t>
            </a:r>
            <a:r>
              <a:rPr lang="en-US" dirty="0" smtClean="0"/>
              <a:t> “Levels of Organization”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Visual variables each have their own level of organization</a:t>
            </a:r>
          </a:p>
          <a:p>
            <a:r>
              <a:rPr lang="en-US" dirty="0" smtClean="0"/>
              <a:t>An order will not be perceptible if the variable is not ordered</a:t>
            </a:r>
          </a:p>
          <a:p>
            <a:r>
              <a:rPr lang="en-US" dirty="0" smtClean="0"/>
              <a:t>A ratio will not be perceptible if the variable is not quantitative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6324600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J </a:t>
            </a:r>
            <a:r>
              <a:rPr lang="en-US" sz="1200" dirty="0" err="1" smtClean="0"/>
              <a:t>Bertin</a:t>
            </a:r>
            <a:r>
              <a:rPr lang="en-US" sz="1200" dirty="0" smtClean="0"/>
              <a:t> (1967), </a:t>
            </a:r>
            <a:r>
              <a:rPr lang="en-US" sz="1200" i="1" dirty="0" smtClean="0"/>
              <a:t>The Semiology of Graphics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45553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Bertin’s</a:t>
            </a:r>
            <a:r>
              <a:rPr lang="en-US" dirty="0" smtClean="0"/>
              <a:t> “Levels of Organization”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ordering of qualitative data, the comparison of ordered components, and the groupings resulting from a quantitative component are the basis for the graphic processing of information</a:t>
            </a:r>
          </a:p>
          <a:p>
            <a:r>
              <a:rPr lang="en-US" dirty="0" smtClean="0"/>
              <a:t>The visual variables must have a level of granularity at least equal to that of the components which they represent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6324600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J </a:t>
            </a:r>
            <a:r>
              <a:rPr lang="en-US" sz="1200" dirty="0" err="1" smtClean="0"/>
              <a:t>Bertin</a:t>
            </a:r>
            <a:r>
              <a:rPr lang="en-US" sz="1200" dirty="0" smtClean="0"/>
              <a:t> (1967), </a:t>
            </a:r>
            <a:r>
              <a:rPr lang="en-US" sz="1200" i="1" dirty="0" smtClean="0"/>
              <a:t>The Semiology of Graphics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02683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Selective</a:t>
            </a:r>
            <a:r>
              <a:rPr lang="en-US" dirty="0" smtClean="0"/>
              <a:t> – A variable is selective when it enables us to immediately isolate all the correspondences belonging to the same category</a:t>
            </a:r>
          </a:p>
          <a:p>
            <a:r>
              <a:rPr lang="en-US" i="1" dirty="0" smtClean="0"/>
              <a:t>Associative</a:t>
            </a:r>
            <a:r>
              <a:rPr lang="en-US" dirty="0" smtClean="0"/>
              <a:t> – A variable is associative when it permits the immediate grouping of all the correspondences differentiated by this variable</a:t>
            </a:r>
          </a:p>
          <a:p>
            <a:r>
              <a:rPr lang="en-US" i="1" dirty="0" smtClean="0"/>
              <a:t>Ordered</a:t>
            </a:r>
            <a:r>
              <a:rPr lang="en-US" dirty="0" smtClean="0"/>
              <a:t> – A variable is ordered when the visual classing of its categories is immediate</a:t>
            </a:r>
          </a:p>
          <a:p>
            <a:r>
              <a:rPr lang="en-US" i="1" dirty="0" smtClean="0"/>
              <a:t>Quantitative</a:t>
            </a:r>
            <a:r>
              <a:rPr lang="en-US" dirty="0" smtClean="0"/>
              <a:t> – A variable is quantitative when the visual distance between two categories of an ordered component can be immediately expressed by a numerical ratio</a:t>
            </a:r>
            <a:endParaRPr lang="en-US" i="1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6324600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J </a:t>
            </a:r>
            <a:r>
              <a:rPr lang="en-US" sz="1200" dirty="0" err="1" smtClean="0"/>
              <a:t>Bertin</a:t>
            </a:r>
            <a:r>
              <a:rPr lang="en-US" sz="1200" dirty="0" smtClean="0"/>
              <a:t> (1967), </a:t>
            </a:r>
            <a:r>
              <a:rPr lang="en-US" sz="1200" i="1" dirty="0" smtClean="0"/>
              <a:t>The Semiology of Graphics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6572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Models vs. Conceptual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models are mathematical abstractions</a:t>
            </a:r>
          </a:p>
          <a:p>
            <a:pPr lvl="1"/>
            <a:r>
              <a:rPr lang="en-US" dirty="0" smtClean="0"/>
              <a:t>We can perform numerical operations, addition, subtraction, etc.</a:t>
            </a:r>
          </a:p>
          <a:p>
            <a:r>
              <a:rPr lang="en-US" dirty="0" smtClean="0"/>
              <a:t>Conceptual models are our mental constructs</a:t>
            </a:r>
          </a:p>
          <a:p>
            <a:pPr lvl="1"/>
            <a:r>
              <a:rPr lang="en-US" dirty="0" smtClean="0"/>
              <a:t>These contain semantic structure and support reasoning</a:t>
            </a:r>
          </a:p>
          <a:p>
            <a:pPr lvl="1"/>
            <a:r>
              <a:rPr lang="en-US" dirty="0" smtClean="0"/>
              <a:t>Think of giving directions to someone using landmarks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5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Choose the Encoding?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447800"/>
            <a:ext cx="7966183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49287" y="6380202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dirty="0" smtClean="0"/>
              <a:t>J </a:t>
            </a:r>
            <a:r>
              <a:rPr lang="en-US" sz="1000" dirty="0" err="1" smtClean="0"/>
              <a:t>Mackinlay</a:t>
            </a:r>
            <a:r>
              <a:rPr lang="en-US" sz="1000" dirty="0" smtClean="0"/>
              <a:t>.  Automating the Design of Graphical Presentations of Relational Information, ACM TOG 5:2, 1986.</a:t>
            </a:r>
            <a:endParaRPr lang="en-US" sz="1000" dirty="0"/>
          </a:p>
          <a:p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886996" y="5835134"/>
            <a:ext cx="7841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</a:t>
            </a:r>
            <a:r>
              <a:rPr lang="en-US" dirty="0" err="1" smtClean="0"/>
              <a:t>Mackinlay’s</a:t>
            </a:r>
            <a:r>
              <a:rPr lang="en-US" dirty="0" smtClean="0"/>
              <a:t> ranking of perceptual data (tasks in gray are not relevant to that data type)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9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 of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Bertin</a:t>
            </a:r>
            <a:r>
              <a:rPr lang="en-US" dirty="0" smtClean="0"/>
              <a:t> describes four groups of representations</a:t>
            </a:r>
          </a:p>
          <a:p>
            <a:r>
              <a:rPr lang="en-US" i="1" dirty="0" smtClean="0"/>
              <a:t>Diagrams</a:t>
            </a:r>
            <a:r>
              <a:rPr lang="en-US" dirty="0"/>
              <a:t> </a:t>
            </a:r>
            <a:r>
              <a:rPr lang="en-US" dirty="0" smtClean="0"/>
              <a:t>– correspondences are between a single component (think of things like a bar chart or a line graph)</a:t>
            </a:r>
          </a:p>
          <a:p>
            <a:r>
              <a:rPr lang="en-US" i="1" dirty="0" smtClean="0"/>
              <a:t>Networks</a:t>
            </a:r>
            <a:r>
              <a:rPr lang="en-US" dirty="0" smtClean="0"/>
              <a:t> – correspondences between different components are linked together</a:t>
            </a:r>
          </a:p>
          <a:p>
            <a:r>
              <a:rPr lang="en-US" i="1" dirty="0" smtClean="0"/>
              <a:t>Maps</a:t>
            </a:r>
            <a:r>
              <a:rPr lang="en-US" dirty="0" smtClean="0"/>
              <a:t> – correspondences between components are arranged according to geography</a:t>
            </a:r>
          </a:p>
          <a:p>
            <a:r>
              <a:rPr lang="en-US" i="1" dirty="0" smtClean="0"/>
              <a:t>Symbols</a:t>
            </a:r>
            <a:r>
              <a:rPr lang="en-US" dirty="0" smtClean="0"/>
              <a:t> – correspondences between components is linked to a symbol or a shape</a:t>
            </a:r>
            <a:endParaRPr lang="en-US" i="1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6324600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J </a:t>
            </a:r>
            <a:r>
              <a:rPr lang="en-US" sz="1200" dirty="0" err="1" smtClean="0"/>
              <a:t>Bertin</a:t>
            </a:r>
            <a:r>
              <a:rPr lang="en-US" sz="1200" dirty="0" smtClean="0"/>
              <a:t> (1967), </a:t>
            </a:r>
            <a:r>
              <a:rPr lang="en-US" sz="1200" i="1" dirty="0" smtClean="0"/>
              <a:t>The Semiology of Graphics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742612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by Data Type</a:t>
            </a:r>
            <a:r>
              <a:rPr lang="en-US" baseline="30000" dirty="0" smtClean="0"/>
              <a:t>1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1D (sets and sequences)</a:t>
            </a:r>
          </a:p>
          <a:p>
            <a:r>
              <a:rPr lang="en-US" dirty="0" smtClean="0"/>
              <a:t>Temporal</a:t>
            </a:r>
          </a:p>
          <a:p>
            <a:r>
              <a:rPr lang="en-US" dirty="0" smtClean="0"/>
              <a:t>2D (maps)</a:t>
            </a:r>
          </a:p>
          <a:p>
            <a:r>
              <a:rPr lang="en-US" dirty="0" smtClean="0"/>
              <a:t>3D (shapes)</a:t>
            </a:r>
          </a:p>
          <a:p>
            <a:r>
              <a:rPr lang="en-US" dirty="0" err="1" smtClean="0"/>
              <a:t>nD</a:t>
            </a:r>
            <a:r>
              <a:rPr lang="en-US" dirty="0" smtClean="0"/>
              <a:t> (relational)</a:t>
            </a:r>
          </a:p>
          <a:p>
            <a:r>
              <a:rPr lang="en-US" dirty="0" smtClean="0"/>
              <a:t>Trees (hierarchies)</a:t>
            </a:r>
          </a:p>
          <a:p>
            <a:r>
              <a:rPr lang="en-US" dirty="0" smtClean="0"/>
              <a:t>Networks (graphs)</a:t>
            </a:r>
          </a:p>
          <a:p>
            <a:r>
              <a:rPr lang="en-US" dirty="0" smtClean="0"/>
              <a:t>Text and Documents</a:t>
            </a:r>
            <a:r>
              <a:rPr lang="en-US" baseline="30000" dirty="0" smtClean="0"/>
              <a:t>2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5867400"/>
            <a:ext cx="803751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</a:t>
            </a:r>
            <a:r>
              <a:rPr lang="en-US" sz="1200" dirty="0"/>
              <a:t>– B. </a:t>
            </a:r>
            <a:r>
              <a:rPr lang="en-US" sz="1200" dirty="0" err="1"/>
              <a:t>Shneiderman</a:t>
            </a:r>
            <a:r>
              <a:rPr lang="en-US" sz="1200" i="1" dirty="0"/>
              <a:t>. The Eyes Have It: A Task by Data Type Taxonomy for Information Visualizations</a:t>
            </a:r>
            <a:r>
              <a:rPr lang="en-US" sz="1200" dirty="0"/>
              <a:t>. In the Proceedings of the IEEE Symposium on Visual Languages, pp. 336-343, 1996</a:t>
            </a:r>
            <a:r>
              <a:rPr lang="en-US" sz="1200" dirty="0" smtClean="0"/>
              <a:t>.</a:t>
            </a:r>
          </a:p>
          <a:p>
            <a:pPr eaLnBrk="1" hangingPunct="1"/>
            <a:r>
              <a:rPr lang="en-US" sz="1200" dirty="0" smtClean="0"/>
              <a:t>2 –Borrowed </a:t>
            </a:r>
            <a:r>
              <a:rPr lang="en-US" sz="1200" dirty="0"/>
              <a:t>from Pat </a:t>
            </a:r>
            <a:r>
              <a:rPr lang="en-US" sz="1200" dirty="0" err="1"/>
              <a:t>Hanrahan’s</a:t>
            </a:r>
            <a:r>
              <a:rPr lang="en-US" sz="1200" dirty="0"/>
              <a:t> </a:t>
            </a:r>
            <a:r>
              <a:rPr lang="en-US" sz="1200" dirty="0" smtClean="0"/>
              <a:t>“From Data to Image” </a:t>
            </a:r>
            <a:r>
              <a:rPr lang="en-US" sz="1200" dirty="0"/>
              <a:t>lecture: http://graphics.stanford.edu/courses/cs448b-04-winter/lectures/encoding/</a:t>
            </a:r>
          </a:p>
          <a:p>
            <a:pPr eaLnBrk="1" hangingPunct="1"/>
            <a:endParaRPr lang="en-US" sz="1200" dirty="0"/>
          </a:p>
          <a:p>
            <a:pPr eaLnBrk="1" hangingPunct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06061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Graphic Representation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 rot="16200000">
            <a:off x="4758144" y="3423057"/>
            <a:ext cx="55991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J </a:t>
            </a:r>
            <a:r>
              <a:rPr lang="en-US" sz="1200" dirty="0" err="1" smtClean="0"/>
              <a:t>Bertin</a:t>
            </a:r>
            <a:r>
              <a:rPr lang="en-US" sz="1200" dirty="0" smtClean="0"/>
              <a:t> (1967), </a:t>
            </a:r>
            <a:r>
              <a:rPr lang="en-US" sz="1200" i="1" dirty="0" smtClean="0"/>
              <a:t>The Semiology of Graphics, p. 52</a:t>
            </a:r>
            <a:endParaRPr 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647" y="1447800"/>
            <a:ext cx="5669353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8272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Cleveland’s Heirarchy</a:t>
            </a:r>
            <a:r>
              <a:rPr lang="en-US" baseline="30000" dirty="0" smtClean="0"/>
              <a:t>1</a:t>
            </a:r>
            <a:endParaRPr lang="en-US" baseline="30000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8600" y="5562600"/>
            <a:ext cx="8763000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</a:t>
            </a:r>
            <a:r>
              <a:rPr lang="en-US" sz="1200" dirty="0"/>
              <a:t>–  WS Cleveland, </a:t>
            </a:r>
            <a:r>
              <a:rPr lang="en-US" sz="1200" i="1" dirty="0"/>
              <a:t>The Elements of Graphing Data</a:t>
            </a:r>
            <a:r>
              <a:rPr lang="en-US" sz="1200" dirty="0"/>
              <a:t>, </a:t>
            </a:r>
            <a:r>
              <a:rPr lang="en-US" sz="1200" dirty="0" smtClean="0"/>
              <a:t>1985</a:t>
            </a:r>
          </a:p>
          <a:p>
            <a:pPr eaLnBrk="1" hangingPunct="1"/>
            <a:r>
              <a:rPr lang="en-US" sz="1200" dirty="0" smtClean="0"/>
              <a:t>2 – Spence, I., and </a:t>
            </a:r>
            <a:r>
              <a:rPr lang="en-US" sz="1200" dirty="0" err="1" smtClean="0"/>
              <a:t>Lewandowsky</a:t>
            </a:r>
            <a:r>
              <a:rPr lang="en-US" sz="1200" dirty="0" smtClean="0"/>
              <a:t>, S. (1991). Displaying proportions and percentages.  </a:t>
            </a:r>
            <a:r>
              <a:rPr lang="en-US" sz="1200" i="1" dirty="0" smtClean="0"/>
              <a:t>Applied Cognitive Psychology</a:t>
            </a:r>
            <a:r>
              <a:rPr lang="en-US" sz="1200" dirty="0" smtClean="0"/>
              <a:t> 5, 61-77</a:t>
            </a:r>
          </a:p>
          <a:p>
            <a:pPr eaLnBrk="1" hangingPunct="1"/>
            <a:r>
              <a:rPr lang="en-US" sz="1200" dirty="0" smtClean="0"/>
              <a:t>3 – </a:t>
            </a:r>
            <a:r>
              <a:rPr lang="en-US" sz="1200" dirty="0" err="1" smtClean="0"/>
              <a:t>Simkin</a:t>
            </a:r>
            <a:r>
              <a:rPr lang="en-US" sz="1200" dirty="0" smtClean="0"/>
              <a:t>, D., and Hastie, R. (1987). An information processing analysis of graph perception. </a:t>
            </a:r>
            <a:r>
              <a:rPr lang="en-US" sz="1200" i="1" dirty="0" smtClean="0"/>
              <a:t>Journal of the American Statistical Association</a:t>
            </a:r>
            <a:r>
              <a:rPr lang="en-US" sz="1200" dirty="0" smtClean="0"/>
              <a:t>, 82, 454-465</a:t>
            </a:r>
          </a:p>
          <a:p>
            <a:pPr eaLnBrk="1" hangingPunct="1"/>
            <a:r>
              <a:rPr lang="en-US" sz="1200" dirty="0" smtClean="0"/>
              <a:t>4 – </a:t>
            </a:r>
            <a:r>
              <a:rPr lang="en-US" sz="1200" dirty="0" err="1" smtClean="0"/>
              <a:t>Carswell</a:t>
            </a:r>
            <a:r>
              <a:rPr lang="en-US" sz="1200" dirty="0" smtClean="0"/>
              <a:t>, C. M. (1992). Choosing </a:t>
            </a:r>
            <a:r>
              <a:rPr lang="en-US" sz="1200" dirty="0" err="1" smtClean="0"/>
              <a:t>specifiers</a:t>
            </a:r>
            <a:r>
              <a:rPr lang="en-US" sz="1200" dirty="0" smtClean="0"/>
              <a:t>: An evaluation of the basic tasks model of graphical perception. </a:t>
            </a:r>
            <a:r>
              <a:rPr lang="en-US" sz="1200" i="1" dirty="0" smtClean="0"/>
              <a:t>Human Factors</a:t>
            </a:r>
            <a:r>
              <a:rPr lang="en-US" sz="1200" dirty="0" smtClean="0"/>
              <a:t>, 4, 535-554</a:t>
            </a:r>
          </a:p>
          <a:p>
            <a:pPr eaLnBrk="1" hangingPunct="1"/>
            <a:endParaRPr lang="en-US" sz="1000" dirty="0" smtClean="0"/>
          </a:p>
          <a:p>
            <a:pPr eaLnBrk="1" hangingPunct="1"/>
            <a:endParaRPr lang="en-US" sz="1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474732" y="1676400"/>
            <a:ext cx="11667" cy="3693319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6200000">
            <a:off x="5029199" y="160639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4939617" y="5118784"/>
            <a:ext cx="70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80577" y="1676400"/>
            <a:ext cx="315862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1 - Position along a common scale</a:t>
            </a:r>
          </a:p>
          <a:p>
            <a:endParaRPr lang="en-US" dirty="0" smtClean="0"/>
          </a:p>
          <a:p>
            <a:r>
              <a:rPr lang="en-US" dirty="0" smtClean="0"/>
              <a:t>2 – Position along nonaligned scales</a:t>
            </a:r>
          </a:p>
          <a:p>
            <a:endParaRPr lang="en-US" dirty="0"/>
          </a:p>
          <a:p>
            <a:r>
              <a:rPr lang="en-US" dirty="0" smtClean="0"/>
              <a:t>3 – Length</a:t>
            </a:r>
          </a:p>
          <a:p>
            <a:endParaRPr lang="en-US" dirty="0"/>
          </a:p>
          <a:p>
            <a:r>
              <a:rPr lang="en-US" dirty="0" smtClean="0"/>
              <a:t>4 – Angle/Slope</a:t>
            </a:r>
          </a:p>
          <a:p>
            <a:endParaRPr lang="en-US" dirty="0"/>
          </a:p>
          <a:p>
            <a:r>
              <a:rPr lang="en-US" dirty="0" smtClean="0"/>
              <a:t>5 – Area</a:t>
            </a:r>
          </a:p>
          <a:p>
            <a:endParaRPr lang="en-US" dirty="0"/>
          </a:p>
          <a:p>
            <a:r>
              <a:rPr lang="en-US" dirty="0" smtClean="0"/>
              <a:t>6 – Volume</a:t>
            </a:r>
          </a:p>
          <a:p>
            <a:endParaRPr lang="en-US" dirty="0"/>
          </a:p>
          <a:p>
            <a:r>
              <a:rPr lang="en-US" dirty="0" smtClean="0"/>
              <a:t>7 - Color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962400" cy="4572000"/>
          </a:xfrm>
        </p:spPr>
        <p:txBody>
          <a:bodyPr/>
          <a:lstStyle/>
          <a:p>
            <a:r>
              <a:rPr lang="en-US" dirty="0" smtClean="0"/>
              <a:t>Cleveland evaluated elements when isolated</a:t>
            </a:r>
          </a:p>
          <a:p>
            <a:r>
              <a:rPr lang="en-US" dirty="0" smtClean="0"/>
              <a:t>Tasks were restricted to magnitude and ratio comparisons</a:t>
            </a:r>
          </a:p>
          <a:p>
            <a:r>
              <a:rPr lang="en-US" dirty="0" smtClean="0"/>
              <a:t>Research indicates this hierarchy may be best in pre-attentive stages or when focusing only on portions of a graphic</a:t>
            </a:r>
            <a:r>
              <a:rPr lang="en-US" baseline="30000" dirty="0" smtClean="0"/>
              <a:t>2,3,4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201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I Combine Encodings?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So, what happens when we combine several scales in a single display?</a:t>
            </a:r>
          </a:p>
          <a:p>
            <a:r>
              <a:rPr lang="en-US" dirty="0" smtClean="0"/>
              <a:t>Can we represent one quantitative dimension with color and another with orientation and expect a perceiver to respond to both dimensions?</a:t>
            </a:r>
          </a:p>
          <a:p>
            <a:r>
              <a:rPr lang="en-US" dirty="0" smtClean="0"/>
              <a:t>Do these things make psychological sense?</a:t>
            </a:r>
          </a:p>
          <a:p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198" y="6504801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L Wilkinson (2005) </a:t>
            </a:r>
            <a:r>
              <a:rPr lang="en-US" sz="1200" i="1" dirty="0" smtClean="0"/>
              <a:t>The Grammar of Graphics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75643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Integral Versus Separable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“A configuration has properties that have to be expressed as some form of interaction or interrelation between the components, be they features or dimensions.”</a:t>
            </a:r>
            <a:r>
              <a:rPr lang="en-US" baseline="30000" dirty="0" smtClean="0"/>
              <a:t>1</a:t>
            </a:r>
          </a:p>
          <a:p>
            <a:r>
              <a:rPr lang="en-US" i="1" dirty="0" smtClean="0"/>
              <a:t>Integral dimensions</a:t>
            </a:r>
            <a:r>
              <a:rPr lang="en-US" dirty="0" smtClean="0"/>
              <a:t> are not as easily decomposable by perceivers as </a:t>
            </a:r>
            <a:r>
              <a:rPr lang="en-US" i="1" dirty="0" smtClean="0"/>
              <a:t>separable dimensions</a:t>
            </a:r>
          </a:p>
          <a:p>
            <a:r>
              <a:rPr lang="en-US" dirty="0" smtClean="0"/>
              <a:t>Separating hue from brightness in a color (integral dimensions) are harder to decompose than say size and texture (separable dimensions)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019800"/>
            <a:ext cx="80375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– Garner, W. R. (1981). The analysis of unanalyzed perceptions. In M. </a:t>
            </a:r>
            <a:r>
              <a:rPr lang="en-US" sz="1200" dirty="0" err="1" smtClean="0"/>
              <a:t>Kubovy</a:t>
            </a:r>
            <a:r>
              <a:rPr lang="en-US" sz="1200" dirty="0" smtClean="0"/>
              <a:t> and J. R. </a:t>
            </a:r>
            <a:r>
              <a:rPr lang="en-US" sz="1200" dirty="0" err="1" smtClean="0"/>
              <a:t>Pomerantz</a:t>
            </a:r>
            <a:r>
              <a:rPr lang="en-US" sz="1200" dirty="0" smtClean="0"/>
              <a:t> (Eds.), </a:t>
            </a:r>
            <a:r>
              <a:rPr lang="en-US" sz="1200" i="1" dirty="0" smtClean="0"/>
              <a:t>Perceptual Organization</a:t>
            </a:r>
            <a:r>
              <a:rPr lang="en-US" sz="1200" dirty="0" smtClean="0"/>
              <a:t> (pp. 119-139). Hillsdale, NJ: Lawrence Erlbaum.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999433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Integral Versus Separable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Discriminations between classes defined by multiple integral stimuli are more difficult than those between classes defined by separable stimuli</a:t>
            </a:r>
          </a:p>
          <a:p>
            <a:r>
              <a:rPr lang="en-US" dirty="0" smtClean="0"/>
              <a:t>Selective attention to only one dimension is more difficult with integral stimuli</a:t>
            </a:r>
          </a:p>
          <a:p>
            <a:r>
              <a:rPr lang="en-US" dirty="0" smtClean="0"/>
              <a:t>Redundant cues in classification improve performance for integral stimuli and degrade performance </a:t>
            </a:r>
            <a:r>
              <a:rPr lang="en-US" smtClean="0"/>
              <a:t>for separable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1802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Combinatorics</a:t>
            </a:r>
            <a:r>
              <a:rPr lang="en-US" dirty="0" smtClean="0"/>
              <a:t> of Encodings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Challenge:</a:t>
            </a:r>
          </a:p>
          <a:p>
            <a:pPr lvl="1"/>
            <a:r>
              <a:rPr lang="en-US" dirty="0" smtClean="0"/>
              <a:t>Pick the best encodings from the exponential number of possibilities (n+1)</a:t>
            </a:r>
            <a:r>
              <a:rPr lang="en-US" baseline="30000" dirty="0" smtClean="0"/>
              <a:t>8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Principle of Consistency: The properties of the image should match the properties of the data</a:t>
            </a:r>
          </a:p>
          <a:p>
            <a:endParaRPr lang="en-US" dirty="0"/>
          </a:p>
          <a:p>
            <a:r>
              <a:rPr lang="en-US" dirty="0" smtClean="0"/>
              <a:t>Principle of Importance Ordering: Encode the most important information in the most effective way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5867400"/>
            <a:ext cx="8037513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</a:t>
            </a:r>
            <a:r>
              <a:rPr lang="en-US" sz="1200" dirty="0"/>
              <a:t>– </a:t>
            </a:r>
            <a:r>
              <a:rPr lang="en-US" sz="1200" dirty="0" smtClean="0"/>
              <a:t>This slide is borrowed </a:t>
            </a:r>
            <a:r>
              <a:rPr lang="en-US" sz="1200" dirty="0"/>
              <a:t>from Pat </a:t>
            </a:r>
            <a:r>
              <a:rPr lang="en-US" sz="1200" dirty="0" err="1"/>
              <a:t>Hanrahan’s</a:t>
            </a:r>
            <a:r>
              <a:rPr lang="en-US" sz="1200" dirty="0"/>
              <a:t> </a:t>
            </a:r>
            <a:r>
              <a:rPr lang="en-US" sz="1200" dirty="0" smtClean="0"/>
              <a:t>“From Data to Image” lecture: http</a:t>
            </a:r>
            <a:r>
              <a:rPr lang="en-US" sz="1200" dirty="0"/>
              <a:t>://graphics.stanford.edu/courses/cs448b-04-winter/lectures/encoding/</a:t>
            </a:r>
          </a:p>
          <a:p>
            <a:pPr eaLnBrk="1" hangingPunct="1"/>
            <a:endParaRPr lang="en-US" sz="1200" dirty="0"/>
          </a:p>
          <a:p>
            <a:pPr eaLnBrk="1" hangingPunct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616541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Expressiveness &amp; Effectiveness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Expressiveness: A set of facts is expressible in a visual language if the visualizations express all the facts in the set of data, and only the facts in the data</a:t>
            </a:r>
          </a:p>
          <a:p>
            <a:endParaRPr lang="en-US" dirty="0"/>
          </a:p>
          <a:p>
            <a:r>
              <a:rPr lang="en-US" dirty="0" smtClean="0"/>
              <a:t>Effectiveness: A visualization is more effective than another visualization if the information conveyed by one visualization is more readily perceived than the information in the other visualization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6286381"/>
            <a:ext cx="8037513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</a:t>
            </a:r>
            <a:r>
              <a:rPr lang="en-US" sz="1200" dirty="0"/>
              <a:t>– </a:t>
            </a:r>
            <a:r>
              <a:rPr lang="en-US" sz="1200" dirty="0" smtClean="0"/>
              <a:t>J. </a:t>
            </a:r>
            <a:r>
              <a:rPr lang="en-US" sz="1200" dirty="0" err="1" smtClean="0"/>
              <a:t>Mackinlay</a:t>
            </a:r>
            <a:r>
              <a:rPr lang="en-US" sz="1200" dirty="0" smtClean="0"/>
              <a:t>, Automating the Design of Graphical Presentations of Relational Information, ACM Transactions on Graphics, 5(2): 110-141, 1986.</a:t>
            </a:r>
            <a:endParaRPr lang="en-US" sz="1200" dirty="0"/>
          </a:p>
          <a:p>
            <a:pPr eaLnBrk="1" hangingPunct="1"/>
            <a:endParaRPr lang="en-US" sz="1200" dirty="0"/>
          </a:p>
          <a:p>
            <a:pPr eaLnBrk="1" hangingPunct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9879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Types of Data Models Do We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Relational Data Models</a:t>
            </a:r>
            <a:endParaRPr lang="en-US" dirty="0" smtClean="0"/>
          </a:p>
          <a:p>
            <a:pPr lvl="1"/>
            <a:r>
              <a:rPr lang="en-US" dirty="0" smtClean="0"/>
              <a:t>These are data records that you deal with in excel, or typical database records</a:t>
            </a:r>
          </a:p>
          <a:p>
            <a:pPr lvl="1"/>
            <a:r>
              <a:rPr lang="en-US" dirty="0" smtClean="0"/>
              <a:t>Data records are of fixed length and well-defined</a:t>
            </a:r>
          </a:p>
          <a:p>
            <a:pPr lvl="1"/>
            <a:r>
              <a:rPr lang="en-US" dirty="0" smtClean="0"/>
              <a:t>Data is in rows and columns where each column has a domain type</a:t>
            </a:r>
          </a:p>
          <a:p>
            <a:pPr lvl="1"/>
            <a:r>
              <a:rPr lang="en-US" dirty="0" smtClean="0"/>
              <a:t>There may be a relationship defined in a schema between tables</a:t>
            </a:r>
          </a:p>
          <a:p>
            <a:pPr lvl="1"/>
            <a:r>
              <a:rPr lang="en-US" dirty="0" smtClean="0"/>
              <a:t> A database is a collection of these relations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798979"/>
            <a:ext cx="3200400" cy="1449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57198" y="6324600"/>
            <a:ext cx="80375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err="1"/>
              <a:t>Codd</a:t>
            </a:r>
            <a:r>
              <a:rPr lang="en-US" sz="1200" dirty="0"/>
              <a:t>, E.F. (1970</a:t>
            </a:r>
            <a:r>
              <a:rPr lang="en-US" sz="1200" dirty="0" smtClean="0"/>
              <a:t>). “A Relational Model of Data for Large Shared Data Banks”. Communications of the ACM 13(6): 377-387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5423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423455"/>
            <a:ext cx="7339012" cy="605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6324600"/>
            <a:ext cx="8037513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</a:t>
            </a:r>
            <a:r>
              <a:rPr lang="en-US" sz="1200" dirty="0"/>
              <a:t>– </a:t>
            </a:r>
            <a:r>
              <a:rPr lang="en-US" sz="1200" dirty="0" smtClean="0"/>
              <a:t>J. </a:t>
            </a:r>
            <a:r>
              <a:rPr lang="en-US" sz="1200" dirty="0" err="1" smtClean="0"/>
              <a:t>Mackinlay</a:t>
            </a:r>
            <a:r>
              <a:rPr lang="en-US" sz="1200" dirty="0" smtClean="0"/>
              <a:t>, Automating the Design of Graphical Presentations of Relational Information, ACM Transactions on Graphics, 5(2): 110-141, 1986.</a:t>
            </a:r>
            <a:endParaRPr lang="en-US" sz="1200" dirty="0"/>
          </a:p>
          <a:p>
            <a:pPr eaLnBrk="1" hangingPunct="1"/>
            <a:endParaRPr lang="en-US" sz="1200" dirty="0"/>
          </a:p>
          <a:p>
            <a:pPr eaLnBrk="1" hangingPunct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99495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368300"/>
            <a:ext cx="7629525" cy="613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6324600"/>
            <a:ext cx="8037513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</a:t>
            </a:r>
            <a:r>
              <a:rPr lang="en-US" sz="1200" dirty="0"/>
              <a:t>– </a:t>
            </a:r>
            <a:r>
              <a:rPr lang="en-US" sz="1200" dirty="0" smtClean="0"/>
              <a:t>J. </a:t>
            </a:r>
            <a:r>
              <a:rPr lang="en-US" sz="1200" dirty="0" err="1" smtClean="0"/>
              <a:t>Mackinlay</a:t>
            </a:r>
            <a:r>
              <a:rPr lang="en-US" sz="1200" dirty="0" smtClean="0"/>
              <a:t>, Automating the Design of Graphical Presentations of Relational Information, ACM Transactions on Graphics, 5(2): 110-141, 1986.</a:t>
            </a:r>
            <a:endParaRPr lang="en-US" sz="1200" dirty="0"/>
          </a:p>
          <a:p>
            <a:pPr eaLnBrk="1" hangingPunct="1"/>
            <a:endParaRPr lang="en-US" sz="1200" dirty="0"/>
          </a:p>
          <a:p>
            <a:pPr eaLnBrk="1" hangingPunct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49000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706563"/>
            <a:ext cx="80581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7200" y="6324600"/>
            <a:ext cx="8037513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– J. </a:t>
            </a:r>
            <a:r>
              <a:rPr lang="en-US" sz="1200" dirty="0" err="1" smtClean="0"/>
              <a:t>Mackinlay</a:t>
            </a:r>
            <a:r>
              <a:rPr lang="en-US" sz="1200" dirty="0" smtClean="0"/>
              <a:t>, Automating the Design of Graphical Presentations of Relational Information, ACM Transactions on Graphics, 5(2): 110-141, 1986.</a:t>
            </a:r>
          </a:p>
          <a:p>
            <a:pPr eaLnBrk="1" hangingPunct="1"/>
            <a:endParaRPr lang="en-US" sz="1200" dirty="0"/>
          </a:p>
          <a:p>
            <a:pPr eaLnBrk="1" hangingPunct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96326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Potentially Expressive/Effective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Extensions to the expressive/effectiveness criteria are necessary under interaction</a:t>
            </a:r>
          </a:p>
          <a:p>
            <a:r>
              <a:rPr lang="en-US" dirty="0" smtClean="0"/>
              <a:t>Potential Expressiveness: A visualization is potentially expressive if it has the potential, under user control, to display all its assigned information over time</a:t>
            </a:r>
          </a:p>
          <a:p>
            <a:r>
              <a:rPr lang="en-US" dirty="0" smtClean="0"/>
              <a:t>Potential Effectiveness: A visualization is potentially effective if over time it can present the information sufficiently clearly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5840849"/>
            <a:ext cx="803751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200" dirty="0" smtClean="0"/>
              <a:t>1 – C. </a:t>
            </a:r>
            <a:r>
              <a:rPr lang="en-US" sz="1200" dirty="0" err="1" smtClean="0"/>
              <a:t>Beshers</a:t>
            </a:r>
            <a:r>
              <a:rPr lang="en-US" sz="1200" dirty="0" smtClean="0"/>
              <a:t> and S. </a:t>
            </a:r>
            <a:r>
              <a:rPr lang="en-US" sz="1200" dirty="0" err="1" smtClean="0"/>
              <a:t>Feiner</a:t>
            </a:r>
            <a:r>
              <a:rPr lang="en-US" sz="1200" dirty="0" smtClean="0"/>
              <a:t>, Auto </a:t>
            </a:r>
            <a:r>
              <a:rPr lang="en-US" sz="1200" dirty="0"/>
              <a:t>Visual: Rule-Based Design of Interactive Multivariate Visualizations, IEEE Computer Graphics &amp; Applications, 13(4): 41-49, 1993.</a:t>
            </a:r>
          </a:p>
          <a:p>
            <a:r>
              <a:rPr lang="en-US" sz="1200" dirty="0" smtClean="0"/>
              <a:t>2 - H </a:t>
            </a:r>
            <a:r>
              <a:rPr lang="en-US" sz="1200" dirty="0" err="1"/>
              <a:t>Senay</a:t>
            </a:r>
            <a:r>
              <a:rPr lang="en-US" sz="1200" dirty="0"/>
              <a:t> and </a:t>
            </a:r>
            <a:r>
              <a:rPr lang="en-US" sz="1200" dirty="0" smtClean="0"/>
              <a:t>E Ignatius, A </a:t>
            </a:r>
            <a:r>
              <a:rPr lang="en-US" sz="1200" dirty="0"/>
              <a:t>Knowledge-Based System for Visualization </a:t>
            </a:r>
            <a:r>
              <a:rPr lang="en-US" sz="1200" dirty="0" smtClean="0"/>
              <a:t>Design, IEEE </a:t>
            </a:r>
            <a:r>
              <a:rPr lang="en-US" sz="1200" dirty="0"/>
              <a:t>Computer Graphics &amp; Applications, 14(6): 36-47, 1994</a:t>
            </a:r>
          </a:p>
          <a:p>
            <a:pPr eaLnBrk="1" hangingPunct="1"/>
            <a:endParaRPr lang="en-US" sz="1200" dirty="0"/>
          </a:p>
          <a:p>
            <a:pPr eaLnBrk="1" hangingPunct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82001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and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Milestone #1 and Homework #1 have been assigned</a:t>
            </a:r>
          </a:p>
          <a:p>
            <a:r>
              <a:rPr lang="en-US" dirty="0" smtClean="0"/>
              <a:t>Required readings and suggested readings are posted on the course webpage (datavisualization.courses.asu.edu)</a:t>
            </a:r>
          </a:p>
          <a:p>
            <a:r>
              <a:rPr lang="en-US" dirty="0" smtClean="0"/>
              <a:t>All required readings are also posted on blackboard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Types of Data Models Do We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Statistical Data Models</a:t>
            </a:r>
          </a:p>
          <a:p>
            <a:pPr lvl="1"/>
            <a:r>
              <a:rPr lang="en-US" dirty="0" smtClean="0"/>
              <a:t>This consists of variables or measurements (think of things like the census)</a:t>
            </a:r>
          </a:p>
          <a:p>
            <a:pPr lvl="1"/>
            <a:r>
              <a:rPr lang="en-US" dirty="0" smtClean="0"/>
              <a:t>Categories are factors relating to the measurements</a:t>
            </a:r>
          </a:p>
          <a:p>
            <a:pPr lvl="1"/>
            <a:r>
              <a:rPr lang="en-US" dirty="0" smtClean="0"/>
              <a:t>Observations or cases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319145"/>
              </p:ext>
            </p:extLst>
          </p:nvPr>
        </p:nvGraphicFramePr>
        <p:xfrm>
          <a:off x="2362200" y="3810000"/>
          <a:ext cx="4225926" cy="1752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960"/>
                <a:gridCol w="844001"/>
                <a:gridCol w="1156831"/>
                <a:gridCol w="1229134"/>
              </a:tblGrid>
              <a:tr h="5333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Patient</a:t>
                      </a:r>
                      <a:r>
                        <a:rPr lang="en-US" sz="1400" baseline="0" dirty="0" smtClean="0"/>
                        <a:t> ID</a:t>
                      </a:r>
                      <a:endParaRPr lang="en-US" sz="1400" dirty="0"/>
                    </a:p>
                  </a:txBody>
                  <a:tcPr marL="91457" marR="914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 marL="91457" marR="914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Chief</a:t>
                      </a:r>
                      <a:r>
                        <a:rPr lang="en-US" sz="1400" baseline="0" dirty="0" smtClean="0"/>
                        <a:t> Complaints</a:t>
                      </a:r>
                      <a:endParaRPr lang="en-US" sz="1400" dirty="0"/>
                    </a:p>
                  </a:txBody>
                  <a:tcPr marL="91457" marR="914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Location</a:t>
                      </a:r>
                      <a:endParaRPr lang="en-US" sz="1400" dirty="0"/>
                    </a:p>
                  </a:txBody>
                  <a:tcPr marL="91457" marR="91457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9398</a:t>
                      </a:r>
                      <a:endParaRPr lang="en-US" sz="1400" dirty="0"/>
                    </a:p>
                  </a:txBody>
                  <a:tcPr marL="91457" marR="914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4/16/09</a:t>
                      </a:r>
                      <a:endParaRPr lang="en-US" sz="1400" dirty="0"/>
                    </a:p>
                  </a:txBody>
                  <a:tcPr marL="91457" marR="914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Ear pain</a:t>
                      </a:r>
                      <a:endParaRPr lang="en-US" sz="1400" dirty="0"/>
                    </a:p>
                  </a:txBody>
                  <a:tcPr marL="91457" marR="914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Karachi</a:t>
                      </a:r>
                      <a:endParaRPr lang="en-US" sz="1400" dirty="0"/>
                    </a:p>
                  </a:txBody>
                  <a:tcPr marL="91457" marR="91457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10816</a:t>
                      </a:r>
                      <a:endParaRPr lang="en-US" sz="1400" dirty="0"/>
                    </a:p>
                  </a:txBody>
                  <a:tcPr marL="91457" marR="91457"/>
                </a:tc>
                <a:tc>
                  <a:txBody>
                    <a:bodyPr/>
                    <a:lstStyle/>
                    <a:p>
                      <a:pPr marL="0" marR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4/16/09</a:t>
                      </a:r>
                    </a:p>
                  </a:txBody>
                  <a:tcPr marL="91457" marR="914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Stuffy</a:t>
                      </a:r>
                      <a:r>
                        <a:rPr lang="en-US" sz="1400" baseline="0" dirty="0" smtClean="0"/>
                        <a:t> nose</a:t>
                      </a:r>
                      <a:endParaRPr lang="en-US" sz="1400" dirty="0"/>
                    </a:p>
                  </a:txBody>
                  <a:tcPr marL="91457" marR="914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Lebanon</a:t>
                      </a:r>
                      <a:endParaRPr lang="en-US" sz="1400" dirty="0"/>
                    </a:p>
                  </a:txBody>
                  <a:tcPr marL="91457" marR="91457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1491</a:t>
                      </a:r>
                      <a:endParaRPr lang="en-US" sz="1400" dirty="0"/>
                    </a:p>
                  </a:txBody>
                  <a:tcPr marL="91457" marR="91457"/>
                </a:tc>
                <a:tc>
                  <a:txBody>
                    <a:bodyPr/>
                    <a:lstStyle/>
                    <a:p>
                      <a:pPr marL="0" marR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4/16/09</a:t>
                      </a:r>
                    </a:p>
                  </a:txBody>
                  <a:tcPr marL="91457" marR="914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Fever</a:t>
                      </a:r>
                      <a:endParaRPr lang="en-US" sz="1400" dirty="0"/>
                    </a:p>
                  </a:txBody>
                  <a:tcPr marL="91457" marR="914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Allepo</a:t>
                      </a:r>
                      <a:endParaRPr lang="en-US" sz="1400" dirty="0"/>
                    </a:p>
                  </a:txBody>
                  <a:tcPr marL="91457" marR="91457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16237</a:t>
                      </a:r>
                      <a:endParaRPr lang="en-US" sz="1400" dirty="0"/>
                    </a:p>
                  </a:txBody>
                  <a:tcPr marL="91457" marR="91457"/>
                </a:tc>
                <a:tc>
                  <a:txBody>
                    <a:bodyPr/>
                    <a:lstStyle/>
                    <a:p>
                      <a:pPr marL="0" marR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4/16/09</a:t>
                      </a:r>
                    </a:p>
                  </a:txBody>
                  <a:tcPr marL="91457" marR="914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Head bleed</a:t>
                      </a:r>
                      <a:endParaRPr lang="en-US" sz="1400" dirty="0"/>
                    </a:p>
                  </a:txBody>
                  <a:tcPr marL="91457" marR="914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Yemen</a:t>
                      </a:r>
                      <a:endParaRPr lang="en-US" sz="1400" dirty="0"/>
                    </a:p>
                  </a:txBody>
                  <a:tcPr marL="91457" marR="9145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46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Types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b="1" dirty="0">
                <a:cs typeface="Arial" charset="0"/>
              </a:rPr>
              <a:t>Nominal</a:t>
            </a:r>
          </a:p>
          <a:p>
            <a:pPr lvl="1"/>
            <a:r>
              <a:rPr lang="en-US" sz="1800" dirty="0">
                <a:cs typeface="Arial" charset="0"/>
              </a:rPr>
              <a:t>Data whose categories have no implied ordering</a:t>
            </a:r>
          </a:p>
          <a:p>
            <a:pPr lvl="1"/>
            <a:r>
              <a:rPr lang="en-US" sz="1800" dirty="0">
                <a:cs typeface="Arial" charset="0"/>
              </a:rPr>
              <a:t>Examples include political affiliations of a population</a:t>
            </a:r>
          </a:p>
          <a:p>
            <a:r>
              <a:rPr lang="en-US" sz="2400" b="1" dirty="0">
                <a:cs typeface="Arial" charset="0"/>
              </a:rPr>
              <a:t>Ordinal</a:t>
            </a:r>
          </a:p>
          <a:p>
            <a:pPr lvl="1"/>
            <a:r>
              <a:rPr lang="en-US" sz="1800" dirty="0">
                <a:cs typeface="Arial" charset="0"/>
              </a:rPr>
              <a:t>Data that has a specified order, but no specified distance metric</a:t>
            </a:r>
          </a:p>
          <a:p>
            <a:pPr lvl="1"/>
            <a:r>
              <a:rPr lang="en-US" sz="1800" dirty="0">
                <a:cs typeface="Arial" charset="0"/>
              </a:rPr>
              <a:t>Examples include beverage sizes at McDonalds (Small, medium, large)</a:t>
            </a:r>
          </a:p>
          <a:p>
            <a:r>
              <a:rPr lang="en-US" sz="2400" b="1" dirty="0">
                <a:cs typeface="Arial" charset="0"/>
              </a:rPr>
              <a:t>Interval</a:t>
            </a:r>
          </a:p>
          <a:p>
            <a:pPr lvl="1"/>
            <a:r>
              <a:rPr lang="en-US" sz="1800" dirty="0">
                <a:cs typeface="Arial" charset="0"/>
              </a:rPr>
              <a:t>Data that has measurable distances</a:t>
            </a:r>
          </a:p>
          <a:p>
            <a:pPr lvl="1"/>
            <a:r>
              <a:rPr lang="en-US" sz="1800" dirty="0">
                <a:cs typeface="Arial" charset="0"/>
              </a:rPr>
              <a:t>Examples include </a:t>
            </a:r>
            <a:r>
              <a:rPr lang="en-US" sz="1800" dirty="0" smtClean="0">
                <a:cs typeface="Arial" charset="0"/>
              </a:rPr>
              <a:t>periods of time (second, minute, etc.) – the zero point is arbitrary</a:t>
            </a:r>
            <a:endParaRPr lang="en-US" sz="1800" dirty="0">
              <a:cs typeface="Arial" charset="0"/>
            </a:endParaRPr>
          </a:p>
          <a:p>
            <a:r>
              <a:rPr lang="en-US" sz="2400" b="1" dirty="0">
                <a:cs typeface="Arial" charset="0"/>
              </a:rPr>
              <a:t>Ratio</a:t>
            </a:r>
          </a:p>
          <a:p>
            <a:pPr lvl="1"/>
            <a:r>
              <a:rPr lang="en-US" sz="1800" dirty="0">
                <a:cs typeface="Arial" charset="0"/>
              </a:rPr>
              <a:t>Same as interval, but include a zero point</a:t>
            </a:r>
          </a:p>
          <a:p>
            <a:pPr lvl="1"/>
            <a:r>
              <a:rPr lang="en-US" sz="1800" dirty="0">
                <a:cs typeface="Arial" charset="0"/>
              </a:rPr>
              <a:t>Example include </a:t>
            </a:r>
            <a:r>
              <a:rPr lang="en-US" sz="1800" dirty="0" smtClean="0">
                <a:cs typeface="Arial" charset="0"/>
              </a:rPr>
              <a:t>Celsius </a:t>
            </a:r>
            <a:r>
              <a:rPr lang="en-US" sz="1800" dirty="0">
                <a:cs typeface="Arial" charset="0"/>
              </a:rPr>
              <a:t>scale, height above sea level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6172200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1- SS Stevens, “On the Theory of Scales of Measurement,” </a:t>
            </a:r>
            <a:r>
              <a:rPr lang="en-US" sz="1200" i="1" dirty="0" smtClean="0"/>
              <a:t>Science</a:t>
            </a:r>
            <a:r>
              <a:rPr lang="en-US" sz="1200" dirty="0" smtClean="0"/>
              <a:t>, 103(2684):677-680, 1946.</a:t>
            </a:r>
          </a:p>
        </p:txBody>
      </p:sp>
    </p:spTree>
    <p:extLst>
      <p:ext uri="{BB962C8B-B14F-4D97-AF65-F5344CB8AC3E}">
        <p14:creationId xmlns:p14="http://schemas.microsoft.com/office/powerpoint/2010/main" val="161597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Visualization Pipeline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772400" cy="4980801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We want to take these different data types and map them to an appropriate visual representation</a:t>
            </a:r>
          </a:p>
          <a:p>
            <a:r>
              <a:rPr lang="en-US" b="1" dirty="0" smtClean="0"/>
              <a:t>Data Analysis</a:t>
            </a:r>
            <a:r>
              <a:rPr lang="en-US" dirty="0" smtClean="0"/>
              <a:t> – data are prepared for visualization (smooth, interpolate, transform)</a:t>
            </a:r>
          </a:p>
          <a:p>
            <a:r>
              <a:rPr lang="en-US" b="1" dirty="0" smtClean="0"/>
              <a:t>Filtering</a:t>
            </a:r>
            <a:r>
              <a:rPr lang="en-US" dirty="0" smtClean="0"/>
              <a:t> – A subset of the data (usually user defined) is selected for visualization</a:t>
            </a:r>
          </a:p>
          <a:p>
            <a:r>
              <a:rPr lang="en-US" b="1" dirty="0" smtClean="0"/>
              <a:t>Mapping</a:t>
            </a:r>
            <a:r>
              <a:rPr lang="en-US" dirty="0" smtClean="0"/>
              <a:t> – Data are mapped to geometric primitives and their attributes</a:t>
            </a:r>
          </a:p>
          <a:p>
            <a:r>
              <a:rPr lang="en-US" b="1" dirty="0" smtClean="0"/>
              <a:t>Rendering</a:t>
            </a:r>
            <a:r>
              <a:rPr lang="en-US" dirty="0" smtClean="0"/>
              <a:t> – Geometric data are transformed to image data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1"/>
            <a:ext cx="856393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57200" y="6197025"/>
            <a:ext cx="80375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Image taken from </a:t>
            </a:r>
            <a:r>
              <a:rPr lang="en-US" sz="1200" dirty="0" smtClean="0">
                <a:hlinkClick r:id="rId3"/>
              </a:rPr>
              <a:t>http://www.infovis-wiki.net/index.php/Visualization_Pipeline</a:t>
            </a:r>
            <a:endParaRPr lang="en-US" sz="1200" dirty="0" smtClean="0"/>
          </a:p>
          <a:p>
            <a:pPr eaLnBrk="1" hangingPunct="1"/>
            <a:r>
              <a:rPr lang="en-US" sz="1000" dirty="0" smtClean="0"/>
              <a:t>Haber, R. &amp; McNabb, D. A. (1990). Visualization idioms</a:t>
            </a:r>
            <a:r>
              <a:rPr lang="en-US" sz="1000" dirty="0"/>
              <a:t>: A conceptual model for </a:t>
            </a:r>
            <a:r>
              <a:rPr lang="en-US" sz="1000" dirty="0" smtClean="0"/>
              <a:t>scientific </a:t>
            </a:r>
            <a:r>
              <a:rPr lang="en-US" sz="1000" dirty="0"/>
              <a:t>visualization systems. In Visualization</a:t>
            </a:r>
          </a:p>
          <a:p>
            <a:r>
              <a:rPr lang="en-US" sz="1000" dirty="0"/>
              <a:t>in </a:t>
            </a:r>
            <a:r>
              <a:rPr lang="en-US" sz="1000" dirty="0" smtClean="0"/>
              <a:t>Scientific </a:t>
            </a:r>
            <a:r>
              <a:rPr lang="en-US" sz="1000" dirty="0"/>
              <a:t>Computing.</a:t>
            </a:r>
          </a:p>
        </p:txBody>
      </p:sp>
    </p:spTree>
    <p:extLst>
      <p:ext uri="{BB962C8B-B14F-4D97-AF65-F5344CB8AC3E}">
        <p14:creationId xmlns:p14="http://schemas.microsoft.com/office/powerpoint/2010/main" val="18247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We need to know how to assign quantitative dimensions of our data to </a:t>
            </a:r>
            <a:r>
              <a:rPr lang="en-US" i="1" dirty="0" smtClean="0"/>
              <a:t>aesthetic attributes</a:t>
            </a:r>
            <a:r>
              <a:rPr lang="en-US" i="1" baseline="30000" dirty="0" smtClean="0"/>
              <a:t>1</a:t>
            </a:r>
            <a:r>
              <a:rPr lang="en-US" dirty="0" smtClean="0"/>
              <a:t> of the data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324600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L Wilkinson (2005) </a:t>
            </a:r>
            <a:r>
              <a:rPr lang="en-US" sz="1200" i="1" dirty="0" smtClean="0"/>
              <a:t>The Grammar of Graphics</a:t>
            </a:r>
            <a:endParaRPr lang="en-US" sz="1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020065"/>
              </p:ext>
            </p:extLst>
          </p:nvPr>
        </p:nvGraphicFramePr>
        <p:xfrm>
          <a:off x="1427954" y="2438400"/>
          <a:ext cx="6175249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43"/>
                <a:gridCol w="1334961"/>
                <a:gridCol w="1274445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</a:p>
                    <a:p>
                      <a:r>
                        <a:rPr lang="en-US" dirty="0" smtClean="0"/>
                        <a:t>Size</a:t>
                      </a:r>
                    </a:p>
                    <a:p>
                      <a:r>
                        <a:rPr lang="en-US" dirty="0" smtClean="0"/>
                        <a:t>Shape</a:t>
                      </a:r>
                    </a:p>
                    <a:p>
                      <a:r>
                        <a:rPr lang="en-US" dirty="0" smtClean="0"/>
                        <a:t>  polygon</a:t>
                      </a:r>
                    </a:p>
                    <a:p>
                      <a:r>
                        <a:rPr lang="en-US" baseline="0" dirty="0" smtClean="0"/>
                        <a:t>  glyph</a:t>
                      </a:r>
                    </a:p>
                    <a:p>
                      <a:r>
                        <a:rPr lang="en-US" baseline="0" dirty="0" smtClean="0"/>
                        <a:t>  image</a:t>
                      </a:r>
                    </a:p>
                    <a:p>
                      <a:r>
                        <a:rPr lang="en-US" baseline="0" dirty="0" smtClean="0"/>
                        <a:t>Rotation</a:t>
                      </a:r>
                    </a:p>
                    <a:p>
                      <a:r>
                        <a:rPr lang="en-US" baseline="0" dirty="0" smtClean="0"/>
                        <a:t>Resolution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</a:p>
                    <a:p>
                      <a:r>
                        <a:rPr lang="en-US" dirty="0" smtClean="0"/>
                        <a:t>  hue</a:t>
                      </a:r>
                    </a:p>
                    <a:p>
                      <a:r>
                        <a:rPr lang="en-US" dirty="0" smtClean="0"/>
                        <a:t>  brightness</a:t>
                      </a:r>
                    </a:p>
                    <a:p>
                      <a:r>
                        <a:rPr lang="en-US" baseline="0" dirty="0" smtClean="0"/>
                        <a:t>  saturation</a:t>
                      </a:r>
                    </a:p>
                    <a:p>
                      <a:r>
                        <a:rPr lang="en-US" baseline="0" dirty="0" smtClean="0"/>
                        <a:t>Texture</a:t>
                      </a:r>
                    </a:p>
                    <a:p>
                      <a:r>
                        <a:rPr lang="en-US" baseline="0" dirty="0" smtClean="0"/>
                        <a:t>  pattern</a:t>
                      </a:r>
                    </a:p>
                    <a:p>
                      <a:r>
                        <a:rPr lang="en-US" baseline="0" dirty="0" smtClean="0"/>
                        <a:t>  granularity</a:t>
                      </a:r>
                    </a:p>
                    <a:p>
                      <a:r>
                        <a:rPr lang="en-US" baseline="0" dirty="0" smtClean="0"/>
                        <a:t>  orientation</a:t>
                      </a:r>
                    </a:p>
                    <a:p>
                      <a:r>
                        <a:rPr lang="en-US" baseline="0" dirty="0" smtClean="0"/>
                        <a:t>Blur</a:t>
                      </a:r>
                    </a:p>
                    <a:p>
                      <a:r>
                        <a:rPr lang="en-US" baseline="0" dirty="0" smtClean="0"/>
                        <a:t>Transparency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Direction</a:t>
                      </a:r>
                    </a:p>
                    <a:p>
                      <a:r>
                        <a:rPr lang="en-US" dirty="0" smtClean="0"/>
                        <a:t>Speed</a:t>
                      </a:r>
                    </a:p>
                    <a:p>
                      <a:r>
                        <a:rPr lang="en-US" dirty="0" smtClean="0"/>
                        <a:t>Acceleration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Tone</a:t>
                      </a:r>
                    </a:p>
                    <a:p>
                      <a:r>
                        <a:rPr lang="en-US" dirty="0" smtClean="0"/>
                        <a:t>Volume</a:t>
                      </a:r>
                    </a:p>
                    <a:p>
                      <a:r>
                        <a:rPr lang="en-US" dirty="0" smtClean="0"/>
                        <a:t>Rhythm</a:t>
                      </a:r>
                    </a:p>
                    <a:p>
                      <a:r>
                        <a:rPr lang="en-US" dirty="0" smtClean="0"/>
                        <a:t>Voice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09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Aesthetic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attribute must be capable of representing both continuous and categorical variables</a:t>
            </a:r>
          </a:p>
          <a:p>
            <a:r>
              <a:rPr lang="en-US" dirty="0" smtClean="0"/>
              <a:t>When representing a continuous variable, an attribute must vary primarily on </a:t>
            </a:r>
            <a:r>
              <a:rPr lang="en-US" b="1" dirty="0" smtClean="0"/>
              <a:t>one </a:t>
            </a:r>
            <a:r>
              <a:rPr lang="en-US" dirty="0" smtClean="0"/>
              <a:t>psychophysical dimension</a:t>
            </a:r>
          </a:p>
          <a:p>
            <a:r>
              <a:rPr lang="en-US" dirty="0" smtClean="0"/>
              <a:t>In order to use multidimensional attributes (such as color), we must scale them on a single dimension</a:t>
            </a:r>
          </a:p>
          <a:p>
            <a:r>
              <a:rPr lang="en-US" dirty="0" smtClean="0"/>
              <a:t>An attribute does not imply a linear perceptual scale</a:t>
            </a:r>
          </a:p>
          <a:p>
            <a:r>
              <a:rPr lang="en-US" dirty="0" smtClean="0"/>
              <a:t>Much of the skill in graphic design is knowing what combination of attributes should be avoided</a:t>
            </a:r>
            <a:r>
              <a:rPr lang="en-US" baseline="30000" dirty="0" smtClean="0"/>
              <a:t>1</a:t>
            </a:r>
            <a:endParaRPr lang="en-US" baseline="30000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324600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1-SM </a:t>
            </a:r>
            <a:r>
              <a:rPr lang="en-US" sz="1200" dirty="0" err="1" smtClean="0"/>
              <a:t>Kosslyn</a:t>
            </a:r>
            <a:r>
              <a:rPr lang="en-US" sz="1200" dirty="0" smtClean="0"/>
              <a:t> (1994), </a:t>
            </a:r>
            <a:r>
              <a:rPr lang="en-US" sz="1200" i="1" dirty="0" smtClean="0"/>
              <a:t>The Elements of Graph Design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3059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6021</TotalTime>
  <Words>2843</Words>
  <Application>Microsoft Office PowerPoint</Application>
  <PresentationFormat>On-screen Show (4:3)</PresentationFormat>
  <Paragraphs>360</Paragraphs>
  <Slides>45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Equity</vt:lpstr>
      <vt:lpstr>CSE 591 Data Representations</vt:lpstr>
      <vt:lpstr>Data Models</vt:lpstr>
      <vt:lpstr>Data Models vs. Conceptual Models</vt:lpstr>
      <vt:lpstr>What Types of Data Models Do We Have?</vt:lpstr>
      <vt:lpstr>What Types of Data Models Do We Have?</vt:lpstr>
      <vt:lpstr>Data Types</vt:lpstr>
      <vt:lpstr>The Visualization Pipeline</vt:lpstr>
      <vt:lpstr>Mapping Data</vt:lpstr>
      <vt:lpstr>Aesthetic Attributes</vt:lpstr>
      <vt:lpstr>Bertin’s Visual Variables</vt:lpstr>
      <vt:lpstr>Position</vt:lpstr>
      <vt:lpstr>Position1</vt:lpstr>
      <vt:lpstr>Size1</vt:lpstr>
      <vt:lpstr>Size</vt:lpstr>
      <vt:lpstr>Size</vt:lpstr>
      <vt:lpstr>Shape</vt:lpstr>
      <vt:lpstr>Rotation</vt:lpstr>
      <vt:lpstr>Color</vt:lpstr>
      <vt:lpstr>Texture</vt:lpstr>
      <vt:lpstr>Texture</vt:lpstr>
      <vt:lpstr>Texture</vt:lpstr>
      <vt:lpstr>Texture</vt:lpstr>
      <vt:lpstr>PowerPoint Presentation</vt:lpstr>
      <vt:lpstr>How Many Variables to Use?</vt:lpstr>
      <vt:lpstr>Bertin’s “Levels of Organization”</vt:lpstr>
      <vt:lpstr>Bertin’s “Levels of Organization”</vt:lpstr>
      <vt:lpstr>Bertin’s “Levels of Organization”</vt:lpstr>
      <vt:lpstr>Bertin’s “Levels of Organization”</vt:lpstr>
      <vt:lpstr>Levels of Organization</vt:lpstr>
      <vt:lpstr>How Do I Choose the Encoding?</vt:lpstr>
      <vt:lpstr>Groups of Representation</vt:lpstr>
      <vt:lpstr>Taxonomy by Data Type1</vt:lpstr>
      <vt:lpstr>Types of Graphic Representation</vt:lpstr>
      <vt:lpstr>Cleveland’s Heirarchy1</vt:lpstr>
      <vt:lpstr>What if I Combine Encodings?</vt:lpstr>
      <vt:lpstr>Integral Versus Separable Dimensions</vt:lpstr>
      <vt:lpstr>Integral Versus Separable Dimensions</vt:lpstr>
      <vt:lpstr>Combinatorics of Encodings</vt:lpstr>
      <vt:lpstr>The Expressiveness &amp; Effectiveness Criteria</vt:lpstr>
      <vt:lpstr>PowerPoint Presentation</vt:lpstr>
      <vt:lpstr>PowerPoint Presentation</vt:lpstr>
      <vt:lpstr>PowerPoint Presentation</vt:lpstr>
      <vt:lpstr>Potentially Expressive/Effective</vt:lpstr>
      <vt:lpstr>Readings and Homework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cadlabadmin</dc:creator>
  <cp:lastModifiedBy>Ross Maciejewski</cp:lastModifiedBy>
  <cp:revision>183</cp:revision>
  <dcterms:created xsi:type="dcterms:W3CDTF">2011-08-04T19:58:28Z</dcterms:created>
  <dcterms:modified xsi:type="dcterms:W3CDTF">2014-01-15T16:19:28Z</dcterms:modified>
</cp:coreProperties>
</file>